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3" r:id="rId2"/>
  </p:sldMasterIdLst>
  <p:notesMasterIdLst>
    <p:notesMasterId r:id="rId32"/>
  </p:notesMasterIdLst>
  <p:handoutMasterIdLst>
    <p:handoutMasterId r:id="rId33"/>
  </p:handoutMasterIdLst>
  <p:sldIdLst>
    <p:sldId id="385" r:id="rId3"/>
    <p:sldId id="546" r:id="rId4"/>
    <p:sldId id="547" r:id="rId5"/>
    <p:sldId id="560" r:id="rId6"/>
    <p:sldId id="561" r:id="rId7"/>
    <p:sldId id="548" r:id="rId8"/>
    <p:sldId id="564" r:id="rId9"/>
    <p:sldId id="562" r:id="rId10"/>
    <p:sldId id="563" r:id="rId11"/>
    <p:sldId id="571" r:id="rId12"/>
    <p:sldId id="645" r:id="rId13"/>
    <p:sldId id="612" r:id="rId14"/>
    <p:sldId id="620" r:id="rId15"/>
    <p:sldId id="643" r:id="rId16"/>
    <p:sldId id="572" r:id="rId17"/>
    <p:sldId id="646" r:id="rId18"/>
    <p:sldId id="647" r:id="rId19"/>
    <p:sldId id="568" r:id="rId20"/>
    <p:sldId id="648" r:id="rId21"/>
    <p:sldId id="653" r:id="rId22"/>
    <p:sldId id="649" r:id="rId23"/>
    <p:sldId id="650" r:id="rId24"/>
    <p:sldId id="651" r:id="rId25"/>
    <p:sldId id="656" r:id="rId26"/>
    <p:sldId id="577" r:id="rId27"/>
    <p:sldId id="644" r:id="rId28"/>
    <p:sldId id="565" r:id="rId29"/>
    <p:sldId id="655" r:id="rId30"/>
    <p:sldId id="654" r:id="rId31"/>
  </p:sldIdLst>
  <p:sldSz cx="12192000" cy="6858000"/>
  <p:notesSz cx="9874250" cy="6797675"/>
  <p:custDataLst>
    <p:tags r:id="rId34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FF0000"/>
    <a:srgbClr val="CC00FF"/>
    <a:srgbClr val="0DDEE3"/>
    <a:srgbClr val="CC0066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56" autoAdjust="0"/>
    <p:restoredTop sz="94757" autoAdjust="0"/>
  </p:normalViewPr>
  <p:slideViewPr>
    <p:cSldViewPr snapToGrid="0">
      <p:cViewPr varScale="1">
        <p:scale>
          <a:sx n="88" d="100"/>
          <a:sy n="88" d="100"/>
        </p:scale>
        <p:origin x="1208" y="18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2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76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639" y="0"/>
            <a:ext cx="427761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7793"/>
            <a:ext cx="42776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639" y="6457793"/>
            <a:ext cx="4277611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D48DD4-9481-4CBA-B553-FE6FA0DE68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76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639" y="0"/>
            <a:ext cx="427761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1" y="3229444"/>
            <a:ext cx="7240809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7793"/>
            <a:ext cx="42776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639" y="6457793"/>
            <a:ext cx="4277611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3A2830-FCDA-468B-8866-504934726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A2830-FCDA-468B-8866-504934726BB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610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A2830-FCDA-468B-8866-504934726BB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666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9336-D12F-48CA-B4FF-B897A166D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346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93DB-70CB-45F4-B413-BDED62286D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76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B4D8-A98B-4D08-8501-D084442FC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29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109728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TW" altLang="en-US"/>
              <a:t>按一下以編輯標題樣式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109728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412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2382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6424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420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6727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3131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0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699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A028-7FA2-42B7-BDF7-80B376D7BC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3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89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433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7940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78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3816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BF48-A3FC-4C49-9623-988EB62A24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67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9AF-1404-4506-8FF0-733D39516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1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B31D-2A88-4350-B5D4-6D9CA9BF1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5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54D3-39C6-4B1D-A252-9BC3D00A9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552A-F573-4662-82F8-161A2F44A3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18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787F-161D-4BEA-9E97-79040404F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8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DF06-A01B-4182-AA4D-44A0272B4E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6C5D654E-F0D2-4A5D-925B-28280F5526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63" r:id="rId1"/>
    <p:sldLayoutId id="2147492364" r:id="rId2"/>
    <p:sldLayoutId id="2147492365" r:id="rId3"/>
    <p:sldLayoutId id="2147492366" r:id="rId4"/>
    <p:sldLayoutId id="2147492367" r:id="rId5"/>
    <p:sldLayoutId id="2147492368" r:id="rId6"/>
    <p:sldLayoutId id="2147492369" r:id="rId7"/>
    <p:sldLayoutId id="2147492370" r:id="rId8"/>
    <p:sldLayoutId id="2147492371" r:id="rId9"/>
    <p:sldLayoutId id="2147492372" r:id="rId10"/>
    <p:sldLayoutId id="21474923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17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17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		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95" r:id="rId1"/>
    <p:sldLayoutId id="2147492384" r:id="rId2"/>
    <p:sldLayoutId id="2147492385" r:id="rId3"/>
    <p:sldLayoutId id="2147492386" r:id="rId4"/>
    <p:sldLayoutId id="2147492387" r:id="rId5"/>
    <p:sldLayoutId id="2147492388" r:id="rId6"/>
    <p:sldLayoutId id="2147492389" r:id="rId7"/>
    <p:sldLayoutId id="2147492390" r:id="rId8"/>
    <p:sldLayoutId id="2147492391" r:id="rId9"/>
    <p:sldLayoutId id="2147492392" r:id="rId10"/>
    <p:sldLayoutId id="2147492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2.png"/><Relationship Id="rId4" Type="http://schemas.openxmlformats.org/officeDocument/2006/relationships/image" Target="../media/image4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3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1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4" Type="http://schemas.openxmlformats.org/officeDocument/2006/relationships/image" Target="../media/image6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9.png"/><Relationship Id="rId3" Type="http://schemas.openxmlformats.org/officeDocument/2006/relationships/image" Target="../media/image67.png"/><Relationship Id="rId7" Type="http://schemas.openxmlformats.org/officeDocument/2006/relationships/image" Target="../media/image124.png"/><Relationship Id="rId12" Type="http://schemas.openxmlformats.org/officeDocument/2006/relationships/image" Target="../media/image7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9.png"/><Relationship Id="rId1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0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12" Type="http://schemas.openxmlformats.org/officeDocument/2006/relationships/image" Target="../media/image9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6.png"/><Relationship Id="rId7" Type="http://schemas.openxmlformats.org/officeDocument/2006/relationships/image" Target="../media/image11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8.png"/><Relationship Id="rId5" Type="http://schemas.openxmlformats.org/officeDocument/2006/relationships/image" Target="../media/image108.png"/><Relationship Id="rId10" Type="http://schemas.openxmlformats.org/officeDocument/2006/relationships/image" Target="../media/image117.png"/><Relationship Id="rId4" Type="http://schemas.openxmlformats.org/officeDocument/2006/relationships/image" Target="../media/image83.png"/><Relationship Id="rId9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1.png"/><Relationship Id="rId4" Type="http://schemas.openxmlformats.org/officeDocument/2006/relationships/image" Target="../media/image101.png"/><Relationship Id="rId9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29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10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380.png"/><Relationship Id="rId7" Type="http://schemas.openxmlformats.org/officeDocument/2006/relationships/image" Target="../media/image101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420.png"/><Relationship Id="rId5" Type="http://schemas.openxmlformats.org/officeDocument/2006/relationships/image" Target="../media/image132.png"/><Relationship Id="rId10" Type="http://schemas.openxmlformats.org/officeDocument/2006/relationships/image" Target="../media/image370.png"/><Relationship Id="rId4" Type="http://schemas.openxmlformats.org/officeDocument/2006/relationships/image" Target="../media/image126.png"/><Relationship Id="rId9" Type="http://schemas.openxmlformats.org/officeDocument/2006/relationships/image" Target="../media/image3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3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9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94.png"/><Relationship Id="rId5" Type="http://schemas.openxmlformats.org/officeDocument/2006/relationships/image" Target="../media/image32.png"/><Relationship Id="rId10" Type="http://schemas.openxmlformats.org/officeDocument/2006/relationships/image" Target="../media/image93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44689" y="317501"/>
            <a:ext cx="8270875" cy="646331"/>
          </a:xfrm>
          <a:prstGeom prst="rect">
            <a:avLst/>
          </a:prstGeom>
          <a:solidFill>
            <a:srgbClr val="FFFF66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663300"/>
                </a:solidFill>
                <a:latin typeface="Franklin Gothic Medium Cond" panose="020B0606030402020204" pitchFamily="34" charset="0"/>
              </a:rPr>
              <a:t> </a:t>
            </a:r>
            <a:r>
              <a:rPr lang="zh-TW" altLang="en-US" sz="3600" dirty="0">
                <a:solidFill>
                  <a:srgbClr val="663300"/>
                </a:solidFill>
                <a:latin typeface="Franklin Gothic Medium Cond" panose="020B0606030402020204" pitchFamily="34" charset="0"/>
              </a:rPr>
              <a:t>     </a:t>
            </a:r>
            <a:r>
              <a:rPr lang="en-US" altLang="zh-TW" sz="3600" dirty="0">
                <a:solidFill>
                  <a:srgbClr val="663300"/>
                </a:solidFill>
                <a:latin typeface="Franklin Gothic Medium Cond" panose="020B0606030402020204" pitchFamily="34" charset="0"/>
              </a:rPr>
              <a:t>  Selected Topics in Nonleptonic B decays</a:t>
            </a:r>
            <a:r>
              <a:rPr lang="en-US" altLang="zh-TW" sz="3600" dirty="0">
                <a:solidFill>
                  <a:srgbClr val="663300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3600" dirty="0">
                <a:solidFill>
                  <a:srgbClr val="663300"/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8197" name="文字方塊 5"/>
          <p:cNvSpPr txBox="1">
            <a:spLocks noChangeArrowheads="1"/>
          </p:cNvSpPr>
          <p:nvPr/>
        </p:nvSpPr>
        <p:spPr bwMode="auto">
          <a:xfrm>
            <a:off x="5232149" y="5690341"/>
            <a:ext cx="23250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April  22, 2024  </a:t>
            </a:r>
            <a:endParaRPr lang="zh-TW" altLang="en-US" sz="2200" dirty="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818565" y="2084388"/>
            <a:ext cx="6764338" cy="16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Hai-Yang Cheng 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Academia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Sinica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Taipei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None/>
            </a:pPr>
            <a:r>
              <a:rPr lang="en-US" altLang="zh-TW" sz="2000" b="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778937" y="4209591"/>
            <a:ext cx="7647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The Sixth Workshop on Heavy Flavor Physics and QCD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5147092" y="5046785"/>
            <a:ext cx="32477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Qingdao, China  </a:t>
            </a:r>
            <a:endParaRPr lang="zh-TW" altLang="en-US" sz="2200" dirty="0">
              <a:latin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4C3B107-8C23-406C-8153-318CB05F7A36}"/>
              </a:ext>
            </a:extLst>
          </p:cNvPr>
          <p:cNvSpPr txBox="1"/>
          <p:nvPr/>
        </p:nvSpPr>
        <p:spPr>
          <a:xfrm>
            <a:off x="7060791" y="2113884"/>
            <a:ext cx="1434281" cy="359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鄭海揚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27539" y="2936557"/>
            <a:ext cx="7072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600" dirty="0"/>
              <a:t>             CP violation in 2-body B decays</a:t>
            </a:r>
          </a:p>
        </p:txBody>
      </p:sp>
    </p:spTree>
    <p:extLst>
      <p:ext uri="{BB962C8B-B14F-4D97-AF65-F5344CB8AC3E}">
        <p14:creationId xmlns:p14="http://schemas.microsoft.com/office/powerpoint/2010/main" val="51835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FC6C0E-303A-7727-EA6C-3A69AE06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0">
                <a:extLst>
                  <a:ext uri="{FF2B5EF4-FFF2-40B4-BE49-F238E27FC236}">
                    <a16:creationId xmlns:a16="http://schemas.microsoft.com/office/drawing/2014/main" id="{FCE9FD30-7702-268D-C21A-64AF88D55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7097" y="173563"/>
                <a:ext cx="892193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>
                    <a:solidFill>
                      <a:srgbClr val="CC00FF"/>
                    </a:solidFill>
                  </a:rPr>
                  <a:t>           Two important </a:t>
                </a:r>
                <a14:m>
                  <m:oMath xmlns:m="http://schemas.openxmlformats.org/officeDocument/2006/math">
                    <m:r>
                      <a:rPr lang="en-US" altLang="zh-TW" sz="2400" b="1" i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𝐬𝐮𝐛𝐥𝐞𝐚𝐝𝐢𝐧𝐠</m:t>
                    </m:r>
                    <m:r>
                      <a:rPr lang="en-US" altLang="zh-TW" sz="2400" b="1" i="0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CC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CC00FF"/>
                    </a:solidFill>
                  </a:rPr>
                  <a:t> power corrections</a:t>
                </a:r>
              </a:p>
            </p:txBody>
          </p:sp>
        </mc:Choice>
        <mc:Fallback xmlns="">
          <p:sp>
            <p:nvSpPr>
              <p:cNvPr id="3" name="Text Box 10">
                <a:extLst>
                  <a:ext uri="{FF2B5EF4-FFF2-40B4-BE49-F238E27FC236}">
                    <a16:creationId xmlns:a16="http://schemas.microsoft.com/office/drawing/2014/main" id="{FCE9FD30-7702-268D-C21A-64AF88D5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097" y="173563"/>
                <a:ext cx="8921931" cy="461665"/>
              </a:xfrm>
              <a:prstGeom prst="rect">
                <a:avLst/>
              </a:prstGeom>
              <a:blipFill>
                <a:blip r:embed="rId2"/>
                <a:stretch>
                  <a:fillRect t="-10811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5">
            <a:extLst>
              <a:ext uri="{FF2B5EF4-FFF2-40B4-BE49-F238E27FC236}">
                <a16:creationId xmlns:a16="http://schemas.microsoft.com/office/drawing/2014/main" id="{7C98758B-2613-F5BC-EE08-637DABC5A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9644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AE4AFB1-79E2-DD2D-C106-89512B801422}"/>
                  </a:ext>
                </a:extLst>
              </p:cNvPr>
              <p:cNvSpPr txBox="1"/>
              <p:nvPr/>
            </p:nvSpPr>
            <p:spPr bwMode="auto">
              <a:xfrm>
                <a:off x="635734" y="915951"/>
                <a:ext cx="10825956" cy="1806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Penguin annihilation: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1. to enhance the rates of penguin-dominated modes &amp; account for  their CP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    asymmetries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TW" sz="20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2. to account for CP asymmetries of tree-dominated modes, e.g.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AE4AFB1-79E2-DD2D-C106-89512B801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734" y="915951"/>
                <a:ext cx="10825956" cy="1806135"/>
              </a:xfrm>
              <a:prstGeom prst="rect">
                <a:avLst/>
              </a:prstGeom>
              <a:blipFill>
                <a:blip r:embed="rId3"/>
                <a:stretch>
                  <a:fillRect l="-351" t="-2098" b="-48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12BB895-93FB-E9F6-A9DC-947B1B66A0AF}"/>
                  </a:ext>
                </a:extLst>
              </p:cNvPr>
              <p:cNvSpPr txBox="1"/>
              <p:nvPr/>
            </p:nvSpPr>
            <p:spPr bwMode="auto">
              <a:xfrm>
                <a:off x="693790" y="3217458"/>
                <a:ext cx="10525752" cy="1806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Hard spectator interactions: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1. to enhance the BFs of tree-dominated modes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0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2. to account for CP asymmetries of penguin-dominated modes such as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b="1" dirty="0">
                    <a:solidFill>
                      <a:srgbClr val="0000FF"/>
                    </a:solidFill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𝐡𝐞𝐧𝐜𝐞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),   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endParaRPr lang="en-US" altLang="zh-TW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12BB895-93FB-E9F6-A9DC-947B1B66A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790" y="3217458"/>
                <a:ext cx="10525752" cy="1806135"/>
              </a:xfrm>
              <a:prstGeom prst="rect">
                <a:avLst/>
              </a:prstGeom>
              <a:blipFill>
                <a:blip r:embed="rId4"/>
                <a:stretch>
                  <a:fillRect l="-482" t="-2098" b="-34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61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2257497" y="5583104"/>
                <a:ext cx="8637443" cy="881908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FF33CC"/>
                    </a:solidFill>
                  </a:rPr>
                  <a:t>In QCDF calculations, one should not set default values to be zero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FF33CC"/>
                    </a:solidFill>
                  </a:rPr>
                  <a:t>for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33CC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sz="200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2000" dirty="0">
                    <a:solidFill>
                      <a:srgbClr val="FF33CC"/>
                    </a:solidFill>
                  </a:rPr>
                  <a:t>especially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33CC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zh-TW" altLang="en-US" sz="20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7497" y="5583104"/>
                <a:ext cx="8637443" cy="881908"/>
              </a:xfrm>
              <a:prstGeom prst="rect">
                <a:avLst/>
              </a:prstGeom>
              <a:blipFill>
                <a:blip r:embed="rId3"/>
                <a:stretch>
                  <a:fillRect l="-733" t="-4167" b="-8333"/>
                </a:stretch>
              </a:blipFill>
              <a:ln w="1905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3276076" y="2319190"/>
                <a:ext cx="5902609" cy="783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p>
                      </m:sSubSup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076" y="2319190"/>
                <a:ext cx="5902609" cy="783869"/>
              </a:xfrm>
              <a:prstGeom prst="rect">
                <a:avLst/>
              </a:prstGeom>
              <a:blipFill>
                <a:blip r:embed="rId4"/>
                <a:stretch>
                  <a:fillRect t="-155556" b="-225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23" y="3697932"/>
            <a:ext cx="2296443" cy="9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853738" y="4713978"/>
                <a:ext cx="3921409" cy="636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den>
                          </m:f>
                        </m:e>
                      </m:d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sup>
                      </m:sSup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3738" y="4713978"/>
                <a:ext cx="3921409" cy="636585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 bwMode="auto">
          <a:xfrm>
            <a:off x="1002537" y="1613884"/>
            <a:ext cx="27276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weak annihilation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1002537" y="3675196"/>
            <a:ext cx="2509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hard spectator interaction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2" y="1461068"/>
            <a:ext cx="4568682" cy="6478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6959701" y="3840701"/>
            <a:ext cx="3102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</a:rPr>
              <a:t>power corrections due to twist-3 terms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062D04A-A4A0-9FF1-04B0-3933E2F50452}"/>
              </a:ext>
            </a:extLst>
          </p:cNvPr>
          <p:cNvSpPr txBox="1"/>
          <p:nvPr/>
        </p:nvSpPr>
        <p:spPr bwMode="auto">
          <a:xfrm>
            <a:off x="1043092" y="270888"/>
            <a:ext cx="10600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0000FF"/>
                </a:solidFill>
              </a:rPr>
              <a:t>Because of endpoint divergences in QCDF</a:t>
            </a:r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, </a:t>
            </a:r>
            <a:r>
              <a:rPr lang="en-US" altLang="zh-TW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QCD</a:t>
            </a:r>
            <a:r>
              <a:rPr lang="en-US" altLang="zh-TW" dirty="0">
                <a:solidFill>
                  <a:srgbClr val="0000FF"/>
                </a:solidFill>
              </a:rPr>
              <a:t>/m</a:t>
            </a:r>
            <a:r>
              <a:rPr lang="en-US" altLang="zh-TW" b="0" baseline="-25000" dirty="0">
                <a:solidFill>
                  <a:srgbClr val="0000FF"/>
                </a:solidFill>
              </a:rPr>
              <a:t>b</a:t>
            </a:r>
            <a:r>
              <a:rPr lang="en-US" altLang="zh-TW" dirty="0">
                <a:solidFill>
                  <a:srgbClr val="0000FF"/>
                </a:solidFill>
              </a:rPr>
              <a:t> power corrections due to annihilation and twist-3 spectator interactions can only be modelled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8D35A1A-911D-D996-2A63-D3ED6DDA6F92}"/>
              </a:ext>
            </a:extLst>
          </p:cNvPr>
          <p:cNvSpPr txBox="1"/>
          <p:nvPr/>
        </p:nvSpPr>
        <p:spPr bwMode="auto">
          <a:xfrm>
            <a:off x="9473652" y="1199982"/>
            <a:ext cx="2597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i="0" u="none" strike="noStrike" dirty="0">
                <a:effectLst/>
                <a:latin typeface="Liberation Sans"/>
              </a:rPr>
              <a:t>李新强</a:t>
            </a:r>
            <a:r>
              <a:rPr lang="en-US" altLang="zh-TW" sz="1800" i="0" u="none" strike="noStrike" dirty="0">
                <a:effectLst/>
                <a:latin typeface="Liberation Sans"/>
              </a:rPr>
              <a:t> (4/20)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679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8" grpId="0"/>
      <p:bldP spid="4" grpId="0"/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046304" y="6407088"/>
            <a:ext cx="2844800" cy="476250"/>
          </a:xfrm>
        </p:spPr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2728486" y="191425"/>
                <a:ext cx="7876453" cy="459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Normally, one chooses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b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p>
                    </m:sSub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8486" y="191425"/>
                <a:ext cx="7876453" cy="459741"/>
              </a:xfrm>
              <a:prstGeom prst="rect">
                <a:avLst/>
              </a:prstGeom>
              <a:blipFill>
                <a:blip r:embed="rId3"/>
                <a:stretch>
                  <a:fillRect l="-805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826592" y="690915"/>
                <a:ext cx="10632466" cy="105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is a pure annihilation process,  proceeding through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.  Its BF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𝟕𝟎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[CDF (’12), </a:t>
                </a:r>
                <a:r>
                  <a:rPr lang="en-US" altLang="zh-TW" sz="19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 (’12,’17)] is much larger than QCDF’s prediction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e>
                          <m:sub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sub>
                          <m:sup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bSup>
                      </m:e>
                    </m:d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zh-TW" altLang="en-US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</a:t>
                </a:r>
                <a:r>
                  <a:rPr lang="en-US" altLang="zh-TW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sup>
                    </m:sSub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𝟑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zh-TW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592" y="690915"/>
                <a:ext cx="10632466" cy="1051122"/>
              </a:xfrm>
              <a:prstGeom prst="rect">
                <a:avLst/>
              </a:prstGeom>
              <a:blipFill>
                <a:blip r:embed="rId4"/>
                <a:stretch>
                  <a:fillRect l="-477" r="-597"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 bwMode="auto">
          <a:xfrm>
            <a:off x="7908663" y="1484214"/>
            <a:ext cx="355039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/>
              <a:t>G. Zhu (’11); </a:t>
            </a:r>
            <a:r>
              <a:rPr lang="en-US" altLang="zh-TW" sz="1500" dirty="0" err="1"/>
              <a:t>K.Wang</a:t>
            </a:r>
            <a:r>
              <a:rPr lang="en-US" altLang="zh-TW" sz="1500" dirty="0"/>
              <a:t>, G. Zhu (’13)</a:t>
            </a:r>
            <a:endParaRPr lang="zh-TW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780968" y="1962625"/>
                <a:ext cx="9823971" cy="70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CP &amp; rate deficit issues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9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puzzle                                         </a:t>
                </a:r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zh-TW" altLang="en-US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𝑯</m:t>
                        </m:r>
                      </m:sub>
                    </m:sSub>
                    <m:r>
                      <a:rPr lang="en-US" altLang="zh-TW" sz="19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 3</a:t>
                </a:r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&amp; a large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968" y="1962625"/>
                <a:ext cx="9823971" cy="703398"/>
              </a:xfrm>
              <a:prstGeom prst="rect">
                <a:avLst/>
              </a:prstGeom>
              <a:blipFill>
                <a:blip r:embed="rId5"/>
                <a:stretch>
                  <a:fillRect l="-387" t="-1786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 bwMode="auto">
          <a:xfrm>
            <a:off x="8193764" y="2357304"/>
            <a:ext cx="18792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/>
              <a:t>HYC, Chua (’09)</a:t>
            </a:r>
            <a:endParaRPr lang="zh-TW" altLang="en-US" sz="15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58" y="2842870"/>
            <a:ext cx="6854846" cy="3510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9" y="3259477"/>
            <a:ext cx="7271057" cy="43992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 bwMode="auto">
          <a:xfrm>
            <a:off x="6820214" y="3701833"/>
            <a:ext cx="344949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/>
              <a:t>Q. Chang, J. Sun et al. (’14, ’15)</a:t>
            </a:r>
            <a:endParaRPr lang="zh-TW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843831" y="4090296"/>
                <a:ext cx="8216988" cy="40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To first-order approximation,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831" y="4090296"/>
                <a:ext cx="8216988" cy="405111"/>
              </a:xfrm>
              <a:prstGeom prst="rect">
                <a:avLst/>
              </a:prstGeom>
              <a:blipFill>
                <a:blip r:embed="rId8"/>
                <a:stretch>
                  <a:fillRect l="-617" t="-3125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848636" y="5996313"/>
                <a:ext cx="9514465" cy="4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will be too large with a 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636" y="5996313"/>
                <a:ext cx="9514465" cy="439736"/>
              </a:xfrm>
              <a:prstGeom prst="rect">
                <a:avLst/>
              </a:prstGeom>
              <a:blipFill>
                <a:blip r:embed="rId9"/>
                <a:stretch>
                  <a:fillRect l="-533" t="-2857" b="-2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DCBF5315-7C8A-D006-FD6F-A0A4B9022D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41" y="5277490"/>
            <a:ext cx="7668348" cy="607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8C14535-0B1D-55D9-FAFE-CD64F34B3E0C}"/>
                  </a:ext>
                </a:extLst>
              </p:cNvPr>
              <p:cNvSpPr txBox="1"/>
              <p:nvPr/>
            </p:nvSpPr>
            <p:spPr bwMode="auto">
              <a:xfrm>
                <a:off x="827515" y="4652424"/>
                <a:ext cx="97100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Char char="n"/>
                </a:pP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To NLO , the real part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is enhanced significantly 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8C14535-0B1D-55D9-FAFE-CD64F34B3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15" y="4652424"/>
                <a:ext cx="9710057" cy="400110"/>
              </a:xfrm>
              <a:prstGeom prst="rect">
                <a:avLst/>
              </a:prstGeom>
              <a:blipFill>
                <a:blip r:embed="rId11"/>
                <a:stretch>
                  <a:fillRect l="-654" t="-9375" b="-2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4AE7043C-D811-3273-FDD5-213B19BDE812}"/>
              </a:ext>
            </a:extLst>
          </p:cNvPr>
          <p:cNvSpPr txBox="1"/>
          <p:nvPr/>
        </p:nvSpPr>
        <p:spPr bwMode="auto">
          <a:xfrm>
            <a:off x="8053806" y="4652424"/>
            <a:ext cx="3673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600" dirty="0"/>
              <a:t>Lu, Shen, C. Wang, Y.M. Wang (`22)</a:t>
            </a:r>
            <a:endParaRPr kumimoji="1"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70FE33A-1B92-C308-1F57-D8C8A5D9A5B6}"/>
                  </a:ext>
                </a:extLst>
              </p:cNvPr>
              <p:cNvSpPr txBox="1"/>
              <p:nvPr/>
            </p:nvSpPr>
            <p:spPr bwMode="auto">
              <a:xfrm>
                <a:off x="9674942" y="5383161"/>
                <a:ext cx="2052601" cy="42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 </a:t>
                </a:r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70FE33A-1B92-C308-1F57-D8C8A5D9A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74942" y="5383161"/>
                <a:ext cx="2052601" cy="421526"/>
              </a:xfrm>
              <a:prstGeom prst="rect">
                <a:avLst/>
              </a:prstGeom>
              <a:blipFill>
                <a:blip r:embed="rId12"/>
                <a:stretch>
                  <a:fillRect l="-3067" t="-2941" b="-23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75738" y="6333392"/>
            <a:ext cx="2844800" cy="476250"/>
          </a:xfrm>
        </p:spPr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65490"/>
              </p:ext>
            </p:extLst>
          </p:nvPr>
        </p:nvGraphicFramePr>
        <p:xfrm>
          <a:off x="1839310" y="254078"/>
          <a:ext cx="8210683" cy="2616939"/>
        </p:xfrm>
        <a:graphic>
          <a:graphicData uri="http://schemas.openxmlformats.org/drawingml/2006/table">
            <a:tbl>
              <a:tblPr/>
              <a:tblGrid>
                <a:gridCol w="1381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39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9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B</a:t>
                      </a:r>
                      <a:r>
                        <a:rPr kumimoji="0" lang="en-US" altLang="zh-TW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u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/</a:t>
                      </a:r>
                      <a:r>
                        <a:rPr kumimoji="0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en-US" altLang="zh-TW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+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-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  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+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-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K*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+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-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+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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0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+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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*0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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CP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(%)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-8.31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新細明體" pitchFamily="18" charset="-120"/>
                          <a:sym typeface="Symbol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/>
                        </a:rPr>
                        <a:t>0.32</a:t>
                      </a:r>
                      <a:endParaRPr kumimoji="0" lang="zh-TW" alt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31.4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3.0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-27.4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4.5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15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2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-37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8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19.5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5.0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  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S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   26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10.5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 6.1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6.8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4.6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3.9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W/o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anose="05050102010706020507" pitchFamily="18" charset="2"/>
                        </a:rPr>
                        <a:t>, 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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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penguin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itchFamily="18" charset="-120"/>
                        </a:rPr>
                        <a:t>annihilation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 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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hard spectator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99" y="1398732"/>
            <a:ext cx="328641" cy="29783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50" y="1387176"/>
            <a:ext cx="338928" cy="3012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63" y="1409257"/>
            <a:ext cx="344368" cy="306105"/>
          </a:xfrm>
          <a:prstGeom prst="rect">
            <a:avLst/>
          </a:prstGeom>
          <a:noFill/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6" y="1387176"/>
            <a:ext cx="322735" cy="29247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99" y="1385545"/>
            <a:ext cx="322735" cy="29247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81" y="1385545"/>
            <a:ext cx="322735" cy="29247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64" y="1859158"/>
            <a:ext cx="322735" cy="29247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51" y="1841012"/>
            <a:ext cx="322735" cy="29247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19" y="1850368"/>
            <a:ext cx="338928" cy="30126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6" y="1841012"/>
            <a:ext cx="338928" cy="30126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87" y="1867292"/>
            <a:ext cx="338928" cy="30126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30" y="1859158"/>
            <a:ext cx="338928" cy="30126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90" y="2408847"/>
            <a:ext cx="338928" cy="30126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66" y="2408847"/>
            <a:ext cx="338928" cy="30126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42" y="2408847"/>
            <a:ext cx="338928" cy="30126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2" y="2447940"/>
            <a:ext cx="338928" cy="30126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6" y="2439681"/>
            <a:ext cx="338928" cy="30126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71" y="2439681"/>
            <a:ext cx="338928" cy="301269"/>
          </a:xfrm>
          <a:prstGeom prst="rect">
            <a:avLst/>
          </a:prstGeom>
        </p:spPr>
      </p:pic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76878"/>
              </p:ext>
            </p:extLst>
          </p:nvPr>
        </p:nvGraphicFramePr>
        <p:xfrm>
          <a:off x="2214682" y="3677446"/>
          <a:ext cx="3525171" cy="2616939"/>
        </p:xfrm>
        <a:graphic>
          <a:graphicData uri="http://schemas.openxmlformats.org/drawingml/2006/table">
            <a:tbl>
              <a:tblPr/>
              <a:tblGrid>
                <a:gridCol w="124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 </a:t>
                      </a:r>
                      <a:r>
                        <a:rPr kumimoji="0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en-US" altLang="zh-TW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+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 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+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K</a:t>
                      </a:r>
                      <a:r>
                        <a:rPr kumimoji="0" lang="en-US" altLang="zh-TW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-</a:t>
                      </a:r>
                      <a:endParaRPr kumimoji="0" lang="zh-TW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CP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(%)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22.5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/>
                          <a:ea typeface="新細明體" pitchFamily="18" charset="-120"/>
                          <a:sym typeface="Symbol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/>
                        </a:rPr>
                        <a:t>1.2</a:t>
                      </a:r>
                      <a:endParaRPr kumimoji="0" lang="zh-TW" alt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-16.2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3.5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    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itchFamily="18" charset="2"/>
                        </a:rPr>
                        <a:t>S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 18.7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 4.6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  <a:sym typeface="Symbol" pitchFamily="18" charset="2"/>
                        </a:rPr>
                        <a:t>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W/o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sym typeface="Symbol" panose="05050102010706020507" pitchFamily="18" charset="2"/>
                        </a:rPr>
                        <a:t>, 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Gungsuh" pitchFamily="18" charset="-127"/>
                          <a:sym typeface="Symbol" pitchFamily="18" charset="2"/>
                        </a:rPr>
                        <a:t>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penguin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新細明體" pitchFamily="18" charset="-120"/>
                        </a:rPr>
                        <a:t>annihilation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 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hard spectator</a:t>
                      </a:r>
                      <a:endParaRPr kumimoji="0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新細明體" pitchFamily="18" charset="-120"/>
                        </a:rPr>
                        <a:t>      </a:t>
                      </a: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新細明體" pitchFamily="18" charset="-120"/>
                      </a:endParaRPr>
                    </a:p>
                  </a:txBody>
                  <a:tcPr marL="91431" marR="91431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" name="圖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53" y="5256406"/>
            <a:ext cx="338928" cy="30126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16" y="5247115"/>
            <a:ext cx="338928" cy="30126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1" y="5847254"/>
            <a:ext cx="338928" cy="30126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07" y="5829392"/>
            <a:ext cx="338928" cy="301269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47" y="4811454"/>
            <a:ext cx="322735" cy="29247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54" y="4793591"/>
            <a:ext cx="322735" cy="29247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 bwMode="auto">
          <a:xfrm>
            <a:off x="3214064" y="2308072"/>
            <a:ext cx="6835929" cy="550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3214064" y="1707363"/>
            <a:ext cx="6835929" cy="588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3214064" y="1365791"/>
            <a:ext cx="6835929" cy="3583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3410052" y="5731654"/>
            <a:ext cx="2289153" cy="567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3445294" y="5160379"/>
            <a:ext cx="2253911" cy="5549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3445294" y="4811453"/>
            <a:ext cx="2253911" cy="3489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1B4B4C-8332-75E8-0A3B-E8551885EC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226946"/>
                  </p:ext>
                </p:extLst>
              </p:nvPr>
            </p:nvGraphicFramePr>
            <p:xfrm>
              <a:off x="6560320" y="3700893"/>
              <a:ext cx="2842298" cy="2645113"/>
            </p:xfrm>
            <a:graphic>
              <a:graphicData uri="http://schemas.openxmlformats.org/drawingml/2006/table">
                <a:tbl>
                  <a:tblPr/>
                  <a:tblGrid>
                    <a:gridCol w="14385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37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9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B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u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/B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d.  </a:t>
                          </a:r>
                          <a:endParaRPr kumimoji="0" lang="zh-TW" altLang="en-U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6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itchFamily="18" charset="-120"/>
                                    <a:sym typeface="Symbol" pitchFamily="18" charset="2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kumimoji="0" lang="en-US" altLang="zh-TW" sz="16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itchFamily="18" charset="-12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16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itchFamily="18" charset="-120"/>
                                        <a:sym typeface="Symbol" pitchFamily="18" charset="2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kumimoji="0" lang="en-US" altLang="zh-TW" sz="16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itchFamily="18" charset="-120"/>
                                        <a:sym typeface="Symbol" pitchFamily="18" charset="2"/>
                                      </a:rPr>
                                      <m:t>𝑲</m:t>
                                    </m:r>
                                    <m:r>
                                      <a:rPr kumimoji="0" lang="en-US" altLang="zh-TW" sz="16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itchFamily="18" charset="-120"/>
                                        <a:sym typeface="Symbol" pitchFamily="18" charset="2"/>
                                      </a:rPr>
                                      <m:t>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TW" altLang="en-US" sz="1600" b="1" i="0" u="none" strike="noStrike" cap="none" normalizeH="0" baseline="-25000" dirty="0">
                            <a:ln>
                              <a:noFill/>
                            </a:ln>
                            <a:solidFill>
                              <a:srgbClr val="0D0D0D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A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CP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(%)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  11.1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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itchFamily="18" charset="2"/>
                            </a:rPr>
                            <a:t>1.4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TW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    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itchFamily="18" charset="2"/>
                            </a:rPr>
                            <a:t>S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      7.9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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W/o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anose="05050102010706020507" pitchFamily="18" charset="2"/>
                            </a:rPr>
                            <a:t>, 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     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3.3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2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新細明體" pitchFamily="18" charset="-120"/>
                            </a:rPr>
                            <a:t>penguin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新細明體" pitchFamily="18" charset="-120"/>
                            </a:rPr>
                            <a:t>annihilation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TW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     </a:t>
                          </a:r>
                          <a:r>
                            <a:rPr kumimoji="0" lang="en-US" altLang="zh-TW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(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ymbol" pitchFamily="18" charset="2"/>
                              <a:ea typeface="Gungsuh" pitchFamily="18" charset="-127"/>
                              <a:sym typeface="Symbol" pitchFamily="18" charset="2"/>
                            </a:rPr>
                            <a:t>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1.9)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2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hard spectator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       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1B4B4C-8332-75E8-0A3B-E8551885EC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226946"/>
                  </p:ext>
                </p:extLst>
              </p:nvPr>
            </p:nvGraphicFramePr>
            <p:xfrm>
              <a:off x="6560320" y="3700893"/>
              <a:ext cx="2842298" cy="2645113"/>
            </p:xfrm>
            <a:graphic>
              <a:graphicData uri="http://schemas.openxmlformats.org/drawingml/2006/table">
                <a:tbl>
                  <a:tblPr/>
                  <a:tblGrid>
                    <a:gridCol w="14385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37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9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B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u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/B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d.  </a:t>
                          </a:r>
                          <a:endParaRPr kumimoji="0" lang="zh-TW" altLang="en-US" sz="16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04505" t="-7407" r="-1802" b="-69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A</a:t>
                          </a:r>
                          <a:r>
                            <a:rPr kumimoji="0" lang="en-US" altLang="zh-TW" sz="16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CP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(%)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  11.1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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itchFamily="18" charset="2"/>
                            </a:rPr>
                            <a:t>1.4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TW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    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itchFamily="18" charset="2"/>
                            </a:rPr>
                            <a:t>S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      7.9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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3F9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26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W/o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  <a:sym typeface="Symbol" panose="05050102010706020507" pitchFamily="18" charset="2"/>
                            </a:rPr>
                            <a:t>, 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  <a:sym typeface="Symbol" pitchFamily="18" charset="2"/>
                            </a:rPr>
                            <a:t>     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3.3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2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新細明體" pitchFamily="18" charset="-120"/>
                            </a:rPr>
                            <a:t>penguin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新細明體" pitchFamily="18" charset="-120"/>
                            </a:rPr>
                            <a:t>annihilation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zh-TW" alt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     </a:t>
                          </a:r>
                          <a:r>
                            <a:rPr kumimoji="0" lang="en-US" altLang="zh-TW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 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(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ymbol" pitchFamily="18" charset="2"/>
                              <a:ea typeface="Gungsuh" pitchFamily="18" charset="-127"/>
                              <a:sym typeface="Symbol" pitchFamily="18" charset="2"/>
                            </a:rPr>
                            <a:t></a:t>
                          </a: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Arial" pitchFamily="34" charset="0"/>
                              <a:ea typeface="Gungsuh" pitchFamily="18" charset="-127"/>
                              <a:sym typeface="Symbol" pitchFamily="18" charset="2"/>
                            </a:rPr>
                            <a:t> 1.9)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219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新細明體" pitchFamily="18" charset="-120"/>
                            </a:rPr>
                            <a:t> hard spectator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L="91431" marR="91431" marT="45701" marB="45701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zh-TW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Symbol" pitchFamily="18" charset="2"/>
                              <a:ea typeface="新細明體" pitchFamily="18" charset="-120"/>
                            </a:rPr>
                            <a:t>        </a:t>
                          </a:r>
                          <a:endParaRPr kumimoji="0" lang="zh-TW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Symbol" pitchFamily="18" charset="2"/>
                            <a:ea typeface="新細明體" pitchFamily="18" charset="-120"/>
                          </a:endParaRPr>
                        </a:p>
                      </a:txBody>
                      <a:tcPr marT="45735" marB="45735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7F3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6BCAC26E-84EE-3CCD-93FD-BD82CA060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82" y="5215403"/>
            <a:ext cx="365736" cy="331448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B6BB57D5-C832-D106-66DB-A862E051E1AA}"/>
              </a:ext>
            </a:extLst>
          </p:cNvPr>
          <p:cNvSpPr txBox="1"/>
          <p:nvPr/>
        </p:nvSpPr>
        <p:spPr bwMode="auto">
          <a:xfrm>
            <a:off x="9721884" y="4424350"/>
            <a:ext cx="23211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dirty="0">
                <a:solidFill>
                  <a:srgbClr val="FF0000"/>
                </a:solidFill>
                <a:ea typeface="Gungsuh" pitchFamily="18" charset="-127"/>
                <a:sym typeface="Symbol" pitchFamily="18" charset="2"/>
              </a:rPr>
              <a:t>P</a:t>
            </a:r>
            <a:r>
              <a:rPr lang="en-US" altLang="zh-TW" sz="2000" dirty="0">
                <a:solidFill>
                  <a:srgbClr val="FF0000"/>
                </a:solidFill>
              </a:rPr>
              <a:t>enguin  annihilation will render </a:t>
            </a:r>
            <a:r>
              <a:rPr lang="en-US" altLang="zh-TW" sz="20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A</a:t>
            </a:r>
            <a:r>
              <a:rPr lang="en-US" altLang="zh-TW" sz="2000" baseline="-250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K</a:t>
            </a:r>
            <a:r>
              <a:rPr lang="en-US" altLang="zh-TW" sz="2000" dirty="0">
                <a:solidFill>
                  <a:srgbClr val="FF0000"/>
                </a:solidFill>
              </a:rPr>
              <a:t> even smaller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16BCC1D-0ACA-592F-25D2-4F5D58F3C82D}"/>
                  </a:ext>
                </a:extLst>
              </p:cNvPr>
              <p:cNvSpPr txBox="1"/>
              <p:nvPr/>
            </p:nvSpPr>
            <p:spPr bwMode="auto">
              <a:xfrm>
                <a:off x="6849242" y="3265342"/>
                <a:ext cx="4052992" cy="433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1" lang="en-US" altLang="zh-TW" sz="19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kumimoji="1"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kumimoji="1"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kumimoji="1"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9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kumimoji="1"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16BCC1D-0ACA-592F-25D2-4F5D58F3C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9242" y="3265342"/>
                <a:ext cx="4052992" cy="433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5D11FCA4-05FB-0953-103F-D5BA0027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67" y="5864923"/>
            <a:ext cx="338928" cy="3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2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6" y="2623616"/>
            <a:ext cx="8701951" cy="70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046772" y="694711"/>
                <a:ext cx="10264893" cy="1829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CP violation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was measured to be consistent with zero by </a:t>
                </a:r>
                <a:r>
                  <a:rPr lang="en-US" altLang="zh-TW" sz="18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using three different models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     </a:t>
                </a:r>
                <a:r>
                  <a:rPr lang="en-US" altLang="zh-TW" sz="16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 (’20): 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 in isobar model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     </a:t>
                </a:r>
                <a:r>
                  <a:rPr lang="en-US" altLang="zh-TW" sz="16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 (’22):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zh-TW" sz="1600" dirty="0">
                    <a:solidFill>
                      <a:srgbClr val="0000FF"/>
                    </a:solidFill>
                  </a:rPr>
                  <a:t>   Run II</a:t>
                </a:r>
              </a:p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A sizable negative CP 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asymmetry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has been predicted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to lie in the  range from -7% to -45%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772" y="694711"/>
                <a:ext cx="10264893" cy="1829796"/>
              </a:xfrm>
              <a:prstGeom prst="rect">
                <a:avLst/>
              </a:prstGeom>
              <a:blipFill>
                <a:blip r:embed="rId3"/>
                <a:stretch>
                  <a:fillRect l="-371" t="-1379" r="-247" b="-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376488" y="101601"/>
                <a:ext cx="7072312" cy="47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>
                    <a:solidFill>
                      <a:srgbClr val="FF33CC"/>
                    </a:solidFill>
                  </a:rPr>
                  <a:t>                 CP violation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FF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488" y="101601"/>
                <a:ext cx="7072312" cy="470000"/>
              </a:xfrm>
              <a:prstGeom prst="rect">
                <a:avLst/>
              </a:prstGeom>
              <a:blipFill>
                <a:blip r:embed="rId4"/>
                <a:stretch>
                  <a:fillRect t="-7895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8737600" y="5739077"/>
            <a:ext cx="146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/>
              <a:t>HYC (’22)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046772" y="3413656"/>
                <a:ext cx="9947543" cy="2285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In QCDF, penguin annihilation </a:t>
                </a:r>
                <a:r>
                  <a:rPr lang="en-US" altLang="zh-TW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d>
                      <m:d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, while hard spectator interactions </a:t>
                </a:r>
                <a:r>
                  <a:rPr lang="en-US" altLang="zh-TW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d>
                      <m:d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. They contribute destructively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endParaRPr lang="en-US" altLang="zh-TW" sz="19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endParaRPr lang="en-US" altLang="zh-TW" sz="19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A nearly vanishing CP asymmetry results from the large cancellation between penguin annihilation and hard spectator interactions 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6772" y="3413656"/>
                <a:ext cx="9947543" cy="2285241"/>
              </a:xfrm>
              <a:prstGeom prst="rect">
                <a:avLst/>
              </a:prstGeom>
              <a:blipFill>
                <a:blip r:embed="rId5"/>
                <a:stretch>
                  <a:fillRect l="-510" t="-1105" b="-38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75" y="4308358"/>
            <a:ext cx="5934139" cy="565156"/>
          </a:xfrm>
          <a:prstGeom prst="rect">
            <a:avLst/>
          </a:prstGeom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id="{5B39AB98-3C88-AA8F-4170-101D517C7C52}"/>
              </a:ext>
            </a:extLst>
          </p:cNvPr>
          <p:cNvSpPr/>
          <p:nvPr/>
        </p:nvSpPr>
        <p:spPr bwMode="auto">
          <a:xfrm>
            <a:off x="9927515" y="2563578"/>
            <a:ext cx="873835" cy="86542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0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6FAD5B-4535-CD0B-54D8-2BB51F01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830026-354A-19CE-54C4-A8AABF54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86" y="3219450"/>
            <a:ext cx="6578600" cy="4191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B5211C-1654-56F6-2009-A850B190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14" y="375141"/>
            <a:ext cx="9025504" cy="24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B0C542-58ED-0D6B-CA79-9E788685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6B30D11E-AABC-EC1D-89DA-B0DD1CC8A0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703381"/>
                  </p:ext>
                </p:extLst>
              </p:nvPr>
            </p:nvGraphicFramePr>
            <p:xfrm>
              <a:off x="1563171" y="396319"/>
              <a:ext cx="8127999" cy="2766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9876">
                      <a:extLst>
                        <a:ext uri="{9D8B030D-6E8A-4147-A177-3AD203B41FA5}">
                          <a16:colId xmlns:a16="http://schemas.microsoft.com/office/drawing/2014/main" val="278124154"/>
                        </a:ext>
                      </a:extLst>
                    </a:gridCol>
                    <a:gridCol w="2641600">
                      <a:extLst>
                        <a:ext uri="{9D8B030D-6E8A-4147-A177-3AD203B41FA5}">
                          <a16:colId xmlns:a16="http://schemas.microsoft.com/office/drawing/2014/main" val="20367066"/>
                        </a:ext>
                      </a:extLst>
                    </a:gridCol>
                    <a:gridCol w="3306523">
                      <a:extLst>
                        <a:ext uri="{9D8B030D-6E8A-4147-A177-3AD203B41FA5}">
                          <a16:colId xmlns:a16="http://schemas.microsoft.com/office/drawing/2014/main" val="3470496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</a:t>
                          </a:r>
                          <a:r>
                            <a:rPr lang="en-US" altLang="zh-TW" dirty="0" err="1">
                              <a:solidFill>
                                <a:srgbClr val="0000FF"/>
                              </a:solidFill>
                            </a:rPr>
                            <a:t>LHCb</a:t>
                          </a:r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(2023)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Previous measurements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8201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𝟎𝟎𝟒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𝟎𝟏𝟕</m:t>
                              </m:r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𝟎𝟎𝟕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𝟎𝟏𝟗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TW" b="1" dirty="0" smtClean="0">
                                  <a:solidFill>
                                    <a:srgbClr val="0000FF"/>
                                  </a:solidFill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dirty="0" smtClean="0">
                                  <a:solidFill>
                                    <a:srgbClr val="0000FF"/>
                                  </a:solidFill>
                                </a:rPr>
                                <m:t>LHCb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 smtClean="0">
                                  <a:solidFill>
                                    <a:srgbClr val="0000FF"/>
                                  </a:solidFill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8164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𝟎𝟐𝟐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BaBar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oMath>
                          </a14:m>
                          <a:r>
                            <a:rPr lang="en-US" altLang="zh-TW" b="1" dirty="0">
                              <a:solidFill>
                                <a:srgbClr val="0000FF"/>
                              </a:solidFill>
                            </a:rPr>
                            <a:t> (Belle)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0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 −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𝟎𝟏𝟓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𝟎𝟐𝟒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𝟎𝟑𝟐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1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053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1" dirty="0">
                                    <a:solidFill>
                                      <a:srgbClr val="0000FF"/>
                                    </a:solidFill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1" dirty="0">
                                    <a:solidFill>
                                      <a:srgbClr val="0000FF"/>
                                    </a:solidFill>
                                  </a:rPr>
                                  <m:t>BaBar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1" dirty="0">
                                    <a:solidFill>
                                      <a:srgbClr val="0000FF"/>
                                    </a:solidFill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dirty="0" smtClean="0">
                                    <a:solidFill>
                                      <a:srgbClr val="0000FF"/>
                                    </a:solidFill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en-US" altLang="zh-TW" b="0" i="0" dirty="0">
                            <a:solidFill>
                              <a:srgbClr val="0000FF"/>
                            </a:solidFill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TW" b="0" i="0" baseline="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𝟏𝟒𝟗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067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Belle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b="1" dirty="0">
                              <a:solidFill>
                                <a:srgbClr val="0000FF"/>
                              </a:solidFill>
                            </a:rPr>
                            <a:t>         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626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𝟎𝟎𝟕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𝟎𝟔𝟑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𝟏𝟐𝟑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098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dirty="0" smtClean="0">
                                  <a:solidFill>
                                    <a:srgbClr val="0000FF"/>
                                  </a:solidFill>
                                </a:rPr>
                                <m:t>LHCb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9106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  <m: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𝟎𝟎𝟒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𝟎𝟏𝟔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𝟏𝟐𝟖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046</m:t>
                              </m:r>
                              <m:r>
                                <m:rPr>
                                  <m:nor/>
                                </m:rPr>
                                <a:rPr lang="en-US" altLang="zh-TW" b="1" dirty="0">
                                  <a:solidFill>
                                    <a:srgbClr val="0000FF"/>
                                  </a:solidFill>
                                </a:rPr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dirty="0" smtClean="0">
                                  <a:solidFill>
                                    <a:srgbClr val="0000FF"/>
                                  </a:solidFill>
                                </a:rPr>
                                <m:t>BaBar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0" dirty="0" smtClean="0">
                                  <a:solidFill>
                                    <a:srgbClr val="0000FF"/>
                                  </a:solidFill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3904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6B30D11E-AABC-EC1D-89DA-B0DD1CC8A0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4703381"/>
                  </p:ext>
                </p:extLst>
              </p:nvPr>
            </p:nvGraphicFramePr>
            <p:xfrm>
              <a:off x="1563171" y="396319"/>
              <a:ext cx="8127999" cy="2766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9876">
                      <a:extLst>
                        <a:ext uri="{9D8B030D-6E8A-4147-A177-3AD203B41FA5}">
                          <a16:colId xmlns:a16="http://schemas.microsoft.com/office/drawing/2014/main" val="278124154"/>
                        </a:ext>
                      </a:extLst>
                    </a:gridCol>
                    <a:gridCol w="2641600">
                      <a:extLst>
                        <a:ext uri="{9D8B030D-6E8A-4147-A177-3AD203B41FA5}">
                          <a16:colId xmlns:a16="http://schemas.microsoft.com/office/drawing/2014/main" val="20367066"/>
                        </a:ext>
                      </a:extLst>
                    </a:gridCol>
                    <a:gridCol w="3306523">
                      <a:extLst>
                        <a:ext uri="{9D8B030D-6E8A-4147-A177-3AD203B41FA5}">
                          <a16:colId xmlns:a16="http://schemas.microsoft.com/office/drawing/2014/main" val="3470496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</a:t>
                          </a:r>
                          <a:r>
                            <a:rPr lang="en-US" altLang="zh-TW" dirty="0" err="1">
                              <a:solidFill>
                                <a:srgbClr val="0000FF"/>
                              </a:solidFill>
                            </a:rPr>
                            <a:t>LHCb</a:t>
                          </a:r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(2023)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Previous measurements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382013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03333" r="-273837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3173" t="-103333" r="-126442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5977" t="-103333" r="-766" b="-5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81646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81" t="-122000" r="-273837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3173" t="-122000" r="-126442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5977" t="-122000" r="-766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03301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81" t="-217647" r="-273837" b="-1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3173" t="-217647" r="-126442" b="-1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5977" t="-217647" r="-766" b="-1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626794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81" t="-540000" r="-27383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3173" t="-540000" r="-12644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5977" t="-540000" r="-766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910641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581" t="-662069" r="-27383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3173" t="-662069" r="-12644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45977" t="-662069" r="-766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3904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2395ED0-28CB-179D-3E45-AC50487D4D91}"/>
                  </a:ext>
                </a:extLst>
              </p:cNvPr>
              <p:cNvSpPr txBox="1"/>
              <p:nvPr/>
            </p:nvSpPr>
            <p:spPr bwMode="auto">
              <a:xfrm>
                <a:off x="2090058" y="5033420"/>
                <a:ext cx="8307556" cy="451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TW" sz="2000" dirty="0" err="1">
                    <a:solidFill>
                      <a:srgbClr val="FF0000"/>
                    </a:solidFill>
                  </a:rPr>
                  <a:t>LHCb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(2023)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92395ED0-28CB-179D-3E45-AC50487D4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0058" y="5033420"/>
                <a:ext cx="8307556" cy="451086"/>
              </a:xfrm>
              <a:prstGeom prst="rect">
                <a:avLst/>
              </a:prstGeom>
              <a:blipFill>
                <a:blip r:embed="rId3"/>
                <a:stretch>
                  <a:fillRect t="-2703"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EECCFE6-8B07-2960-D8CA-A9D3029CD0B9}"/>
                  </a:ext>
                </a:extLst>
              </p:cNvPr>
              <p:cNvSpPr txBox="1"/>
              <p:nvPr/>
            </p:nvSpPr>
            <p:spPr bwMode="auto">
              <a:xfrm>
                <a:off x="2090058" y="5578791"/>
                <a:ext cx="8307556" cy="4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kumimoji="1"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kumimoji="1"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 dominated by </a:t>
                </a:r>
                <a:r>
                  <a:rPr kumimoji="1" lang="en-US" altLang="zh-TW" sz="2000" dirty="0" err="1">
                    <a:solidFill>
                      <a:srgbClr val="FF0000"/>
                    </a:solidFill>
                  </a:rPr>
                  <a:t>LHCb</a:t>
                </a: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 (2018)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EECCFE6-8B07-2960-D8CA-A9D3029CD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0058" y="5578791"/>
                <a:ext cx="8307556" cy="439736"/>
              </a:xfrm>
              <a:prstGeom prst="rect">
                <a:avLst/>
              </a:prstGeom>
              <a:blipFill>
                <a:blip r:embed="rId4"/>
                <a:stretch>
                  <a:fillRect t="-285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03A3170-D933-91CA-7545-17CC907A1DA5}"/>
                  </a:ext>
                </a:extLst>
              </p:cNvPr>
              <p:cNvSpPr txBox="1"/>
              <p:nvPr/>
            </p:nvSpPr>
            <p:spPr bwMode="auto">
              <a:xfrm>
                <a:off x="2018423" y="4408916"/>
                <a:ext cx="845082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FF0000"/>
                    </a:solidFill>
                  </a:rPr>
                  <a:t>Direct CP asymmetries vanish in most of charmless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𝑽𝑷</m:t>
                    </m:r>
                    <m:r>
                      <a:rPr kumimoji="1"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2000" dirty="0">
                    <a:solidFill>
                      <a:srgbClr val="FF0000"/>
                    </a:solidFill>
                  </a:rPr>
                  <a:t>modes  </a:t>
                </a:r>
                <a:endParaRPr kumimoji="1"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03A3170-D933-91CA-7545-17CC907A1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8423" y="4408916"/>
                <a:ext cx="8450826" cy="400110"/>
              </a:xfrm>
              <a:prstGeom prst="rect">
                <a:avLst/>
              </a:prstGeom>
              <a:blipFill>
                <a:blip r:embed="rId5"/>
                <a:stretch>
                  <a:fillRect l="-600" t="-9375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01E7DEE5-D5C0-6792-C255-EFC904A06AD9}"/>
              </a:ext>
            </a:extLst>
          </p:cNvPr>
          <p:cNvSpPr txBox="1"/>
          <p:nvPr/>
        </p:nvSpPr>
        <p:spPr bwMode="auto">
          <a:xfrm>
            <a:off x="2090058" y="3505457"/>
            <a:ext cx="7334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>
                <a:solidFill>
                  <a:srgbClr val="0000FF"/>
                </a:solidFill>
              </a:rPr>
              <a:t>Significant improvement compared to </a:t>
            </a:r>
            <a:r>
              <a:rPr kumimoji="1" lang="en-US" altLang="zh-TW" sz="2000" dirty="0" err="1">
                <a:solidFill>
                  <a:srgbClr val="0000FF"/>
                </a:solidFill>
              </a:rPr>
              <a:t>BaBar</a:t>
            </a:r>
            <a:r>
              <a:rPr kumimoji="1" lang="en-US" altLang="zh-TW" sz="2000" dirty="0">
                <a:solidFill>
                  <a:srgbClr val="0000FF"/>
                </a:solidFill>
              </a:rPr>
              <a:t> and Belle</a:t>
            </a:r>
            <a:endParaRPr kumimoji="1"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71E9190-56AB-7BB1-B42F-9CAC678B708C}"/>
              </a:ext>
            </a:extLst>
          </p:cNvPr>
          <p:cNvSpPr txBox="1"/>
          <p:nvPr/>
        </p:nvSpPr>
        <p:spPr bwMode="auto">
          <a:xfrm>
            <a:off x="10397614" y="2050026"/>
            <a:ext cx="1548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i="0" u="none" strike="noStrike" dirty="0">
                <a:effectLst/>
                <a:latin typeface="Liberation Sans"/>
              </a:rPr>
              <a:t>张艳席</a:t>
            </a:r>
            <a:r>
              <a:rPr lang="en-US" altLang="zh-TW" sz="1800" i="0" u="none" strike="noStrike" dirty="0">
                <a:effectLst/>
                <a:latin typeface="Liberation Sans"/>
              </a:rPr>
              <a:t> (4/20)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054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474244" y="6204398"/>
            <a:ext cx="502915" cy="476250"/>
          </a:xfrm>
        </p:spPr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2" y="145033"/>
            <a:ext cx="5618830" cy="18729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4" y="1989807"/>
            <a:ext cx="5404418" cy="32706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1373162" y="2416703"/>
            <a:ext cx="8601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>
                <a:solidFill>
                  <a:srgbClr val="0000FF"/>
                </a:solidFill>
              </a:rPr>
              <a:t>Significant CP violation is seen in the data separated by the sign of cos</a:t>
            </a:r>
            <a:r>
              <a:rPr lang="en-US" altLang="zh-TW" sz="1800" dirty="0">
                <a:solidFill>
                  <a:srgbClr val="0000FF"/>
                </a:solidFill>
                <a:sym typeface="Symbol" panose="05050102010706020507" pitchFamily="18" charset="2"/>
              </a:rPr>
              <a:t>.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69" y="597672"/>
            <a:ext cx="1838982" cy="110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9576521" y="473524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6521" y="473524"/>
                <a:ext cx="950661" cy="292388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8759405" y="1501828"/>
                <a:ext cx="720687" cy="2923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9405" y="1501828"/>
                <a:ext cx="720687" cy="292388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9813928" y="1164640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3928" y="1164640"/>
                <a:ext cx="950661" cy="292388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 bwMode="auto">
          <a:xfrm>
            <a:off x="8077200" y="849283"/>
            <a:ext cx="6052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/>
              <a:t>B+</a:t>
            </a:r>
            <a:endParaRPr lang="zh-TW" alt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664827" y="2780140"/>
                <a:ext cx="8018337" cy="83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CP asymmetry near the 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 resonance is proportional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𝟏𝟐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𝝆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TW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zh-TW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𝜽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1800" i="1" dirty="0">
                  <a:solidFill>
                    <a:srgbClr val="0000FF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It gives a nearly vanishing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when integrating over </a:t>
                </a: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4827" y="2780140"/>
                <a:ext cx="8018337" cy="839845"/>
              </a:xfrm>
              <a:prstGeom prst="rect">
                <a:avLst/>
              </a:prstGeom>
              <a:blipFill>
                <a:blip r:embed="rId8"/>
                <a:stretch>
                  <a:fillRect l="-633" t="-1471"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4044467" y="1438050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/>
                  <a:t>cos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467" y="1438050"/>
                <a:ext cx="1084666" cy="292388"/>
              </a:xfrm>
              <a:prstGeom prst="rect">
                <a:avLst/>
              </a:prstGeom>
              <a:blipFill>
                <a:blip r:embed="rId10"/>
                <a:stretch>
                  <a:fillRect l="-1163" t="-4167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6906875" y="1438344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/>
                  <a:t>cos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6875" y="1438344"/>
                <a:ext cx="1084666" cy="292388"/>
              </a:xfrm>
              <a:prstGeom prst="rect">
                <a:avLst/>
              </a:prstGeom>
              <a:blipFill>
                <a:blip r:embed="rId11"/>
                <a:stretch>
                  <a:fillRect l="-1149" t="-4167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401540" y="3653624"/>
                <a:ext cx="8116089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Well described by the interference between  &amp; 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&amp; non-resonant </a:t>
                </a:r>
                <a:r>
                  <a:rPr lang="en-US" altLang="zh-TW" sz="1800" dirty="0" err="1">
                    <a:solidFill>
                      <a:srgbClr val="0000FF"/>
                    </a:solidFill>
                  </a:rPr>
                  <a:t>bkg</a:t>
                </a:r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 1</a:t>
                </a:r>
                <a:r>
                  <a:rPr lang="en-US" altLang="zh-TW" sz="18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st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evidence of CP violation mediated by interference between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     resonances with significance exceeding </a:t>
                </a:r>
                <a:r>
                  <a:rPr lang="en-US" altLang="zh-TW" sz="18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25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(</a:t>
                </a:r>
                <a:r>
                  <a:rPr lang="en-US" altLang="zh-TW" sz="1800" dirty="0" err="1">
                    <a:solidFill>
                      <a:srgbClr val="0000FF"/>
                    </a:solidFill>
                    <a:sym typeface="Symbol" panose="05050102010706020507" pitchFamily="18" charset="2"/>
                  </a:rPr>
                  <a:t>LHCb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2019)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540" y="3653624"/>
                <a:ext cx="8116089" cy="1200329"/>
              </a:xfrm>
              <a:prstGeom prst="rect">
                <a:avLst/>
              </a:prstGeom>
              <a:blipFill>
                <a:blip r:embed="rId12"/>
                <a:stretch>
                  <a:fillRect l="-469" t="-2083"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/>
          <p:cNvSpPr/>
          <p:nvPr/>
        </p:nvSpPr>
        <p:spPr bwMode="auto">
          <a:xfrm flipV="1">
            <a:off x="3432765" y="1153749"/>
            <a:ext cx="90303" cy="1031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 flipV="1">
            <a:off x="6221154" y="1129578"/>
            <a:ext cx="90303" cy="1031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3596D09-D5C1-859C-5B5F-50883E36E8BD}"/>
                  </a:ext>
                </a:extLst>
              </p:cNvPr>
              <p:cNvSpPr txBox="1"/>
              <p:nvPr/>
            </p:nvSpPr>
            <p:spPr bwMode="auto">
              <a:xfrm>
                <a:off x="1450701" y="5516050"/>
                <a:ext cx="10043208" cy="985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1"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(|</m:t>
                    </m:r>
                    <m:sSubSup>
                      <m:sSub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p>
                    </m:sSubSup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𝑩𝑾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altLang="zh-TW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func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(|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𝑩𝑾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zh-TW" sz="20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+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𝑩𝑾</m:t>
                        </m:r>
                      </m:sup>
                    </m:sSubSup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𝑩𝑾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func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sub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sub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sSub>
                      <m:sSubPr>
                        <m:ctrlPr>
                          <a:rPr kumimoji="1" lang="en-US" altLang="zh-TW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kumimoji="1"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sSub>
                      <m:sSubPr>
                        <m:ctrlP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kumimoji="1"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kumimoji="1"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)]+…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3596D09-D5C1-859C-5B5F-50883E36E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0701" y="5516050"/>
                <a:ext cx="10043208" cy="985334"/>
              </a:xfrm>
              <a:prstGeom prst="rect">
                <a:avLst/>
              </a:prstGeom>
              <a:blipFill>
                <a:blip r:embed="rId13"/>
                <a:stretch>
                  <a:fillRect l="-379" b="-50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C68EAF8-6203-CC18-5F64-B07B6A786FE1}"/>
                  </a:ext>
                </a:extLst>
              </p:cNvPr>
              <p:cNvSpPr txBox="1"/>
              <p:nvPr/>
            </p:nvSpPr>
            <p:spPr bwMode="auto">
              <a:xfrm>
                <a:off x="1401540" y="4887592"/>
                <a:ext cx="81160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%  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(2020) in isobar model 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C68EAF8-6203-CC18-5F64-B07B6A78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540" y="4887592"/>
                <a:ext cx="8116089" cy="369332"/>
              </a:xfrm>
              <a:prstGeom prst="rect">
                <a:avLst/>
              </a:prstGeom>
              <a:blipFill>
                <a:blip r:embed="rId14"/>
                <a:stretch>
                  <a:fillRect l="-469" t="-6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D067315-134E-D32C-3C0B-7648DE2CCC28}"/>
              </a:ext>
            </a:extLst>
          </p:cNvPr>
          <p:cNvCxnSpPr/>
          <p:nvPr/>
        </p:nvCxnSpPr>
        <p:spPr bwMode="auto">
          <a:xfrm>
            <a:off x="5203673" y="6501384"/>
            <a:ext cx="20672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4FEE9C6-83F9-433C-6835-2D1057773935}"/>
              </a:ext>
            </a:extLst>
          </p:cNvPr>
          <p:cNvSpPr txBox="1"/>
          <p:nvPr/>
        </p:nvSpPr>
        <p:spPr bwMode="auto">
          <a:xfrm>
            <a:off x="10189240" y="2045440"/>
            <a:ext cx="162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i="0" u="none" strike="noStrike" dirty="0">
                <a:effectLst/>
                <a:latin typeface="Liberation Sans"/>
              </a:rPr>
              <a:t>张振华</a:t>
            </a:r>
            <a:r>
              <a:rPr lang="en-US" altLang="zh-TW" sz="1800" i="0" u="none" strike="noStrike" dirty="0">
                <a:effectLst/>
                <a:latin typeface="Liberation Sans"/>
              </a:rPr>
              <a:t> (4/21)</a:t>
            </a:r>
            <a:r>
              <a:rPr lang="zh-TW" altLang="en-US" sz="1800" i="0" u="none" strike="noStrike" dirty="0">
                <a:effectLst/>
                <a:latin typeface="Liberation Sans"/>
              </a:rPr>
              <a:t> 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445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AED010-85B8-974B-D06C-EB97398B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A44F79B-DB38-F6F7-FEF4-51D48049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0" y="259530"/>
            <a:ext cx="5254031" cy="5705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37C044E-FD16-DE2F-233C-512F68C146ED}"/>
                  </a:ext>
                </a:extLst>
              </p:cNvPr>
              <p:cNvSpPr txBox="1"/>
              <p:nvPr/>
            </p:nvSpPr>
            <p:spPr bwMode="auto">
              <a:xfrm>
                <a:off x="1900796" y="390117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/>
                  <a:t>cos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37C044E-FD16-DE2F-233C-512F68C14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796" y="390117"/>
                <a:ext cx="1084666" cy="292388"/>
              </a:xfrm>
              <a:prstGeom prst="rect">
                <a:avLst/>
              </a:prstGeom>
              <a:blipFill>
                <a:blip r:embed="rId3"/>
                <a:stretch>
                  <a:fillRect l="-1149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97C42F-5E1C-EB9C-9C85-62129E7147D6}"/>
                  </a:ext>
                </a:extLst>
              </p:cNvPr>
              <p:cNvSpPr txBox="1"/>
              <p:nvPr/>
            </p:nvSpPr>
            <p:spPr bwMode="auto">
              <a:xfrm>
                <a:off x="5405523" y="341935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/>
                  <a:t>cos</a:t>
                </a:r>
                <a14:m>
                  <m:oMath xmlns:m="http://schemas.openxmlformats.org/officeDocument/2006/math"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1300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E97C42F-5E1C-EB9C-9C85-62129E714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523" y="341935"/>
                <a:ext cx="1084666" cy="292388"/>
              </a:xfrm>
              <a:prstGeom prst="rect">
                <a:avLst/>
              </a:prstGeom>
              <a:blipFill>
                <a:blip r:embed="rId4"/>
                <a:stretch>
                  <a:fillRect l="-1149" b="-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0F34B24-53C2-BF28-E36F-0B92F2766B09}"/>
                  </a:ext>
                </a:extLst>
              </p:cNvPr>
              <p:cNvSpPr txBox="1"/>
              <p:nvPr/>
            </p:nvSpPr>
            <p:spPr bwMode="auto">
              <a:xfrm>
                <a:off x="7656870" y="634323"/>
                <a:ext cx="311191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interference</a:t>
                </a:r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0F34B24-53C2-BF28-E36F-0B92F2766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6870" y="634323"/>
                <a:ext cx="3111910" cy="400110"/>
              </a:xfrm>
              <a:prstGeom prst="rect">
                <a:avLst/>
              </a:prstGeom>
              <a:blipFill>
                <a:blip r:embed="rId5"/>
                <a:stretch>
                  <a:fillRect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C20685D-B108-E24D-2F02-B6D56C12DD49}"/>
                  </a:ext>
                </a:extLst>
              </p:cNvPr>
              <p:cNvSpPr txBox="1"/>
              <p:nvPr/>
            </p:nvSpPr>
            <p:spPr bwMode="auto">
              <a:xfrm>
                <a:off x="7211961" y="2309746"/>
                <a:ext cx="40017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a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dd CP violation from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4C20685D-B108-E24D-2F02-B6D56C12D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961" y="2309746"/>
                <a:ext cx="4001729" cy="400110"/>
              </a:xfrm>
              <a:prstGeom prst="rect">
                <a:avLst/>
              </a:prstGeom>
              <a:blipFill>
                <a:blip r:embed="rId6"/>
                <a:stretch>
                  <a:fillRect l="-1262"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720F00F-5DE9-E5F7-A620-AAF9B0674279}"/>
                  </a:ext>
                </a:extLst>
              </p:cNvPr>
              <p:cNvSpPr txBox="1"/>
              <p:nvPr/>
            </p:nvSpPr>
            <p:spPr bwMode="auto">
              <a:xfrm>
                <a:off x="7211960" y="2765069"/>
                <a:ext cx="3538303" cy="4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𝟎𝟎𝟓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720F00F-5DE9-E5F7-A620-AAF9B067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960" y="2765069"/>
                <a:ext cx="3538303" cy="439736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5931D08-BE72-80D4-9763-92AA9CB7E20C}"/>
                  </a:ext>
                </a:extLst>
              </p:cNvPr>
              <p:cNvSpPr txBox="1"/>
              <p:nvPr/>
            </p:nvSpPr>
            <p:spPr bwMode="auto">
              <a:xfrm>
                <a:off x="7162797" y="3153950"/>
                <a:ext cx="3201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5931D08-BE72-80D4-9763-92AA9CB7E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797" y="3153950"/>
                <a:ext cx="3201712" cy="400110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914A818-BE14-CB51-5724-4E337C19B0CA}"/>
                  </a:ext>
                </a:extLst>
              </p:cNvPr>
              <p:cNvSpPr txBox="1"/>
              <p:nvPr/>
            </p:nvSpPr>
            <p:spPr bwMode="auto">
              <a:xfrm>
                <a:off x="7331258" y="4138234"/>
                <a:ext cx="40017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a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dd CP violation from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914A818-BE14-CB51-5724-4E337C19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1258" y="4138234"/>
                <a:ext cx="4001729" cy="400110"/>
              </a:xfrm>
              <a:prstGeom prst="rect">
                <a:avLst/>
              </a:prstGeom>
              <a:blipFill>
                <a:blip r:embed="rId9"/>
                <a:stretch>
                  <a:fillRect l="-1582"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D9DEF9F-BE51-9F32-635A-AEA9314048F2}"/>
                  </a:ext>
                </a:extLst>
              </p:cNvPr>
              <p:cNvSpPr txBox="1"/>
              <p:nvPr/>
            </p:nvSpPr>
            <p:spPr bwMode="auto">
              <a:xfrm>
                <a:off x="7226709" y="4611458"/>
                <a:ext cx="3538303" cy="4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TW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D9DEF9F-BE51-9F32-635A-AEA931404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709" y="4611458"/>
                <a:ext cx="3538303" cy="439736"/>
              </a:xfrm>
              <a:prstGeom prst="rect">
                <a:avLst/>
              </a:prstGeom>
              <a:blipFill>
                <a:blip r:embed="rId10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0AA947E-23BD-FE84-5B4C-78ED0B683516}"/>
                  </a:ext>
                </a:extLst>
              </p:cNvPr>
              <p:cNvSpPr txBox="1"/>
              <p:nvPr/>
            </p:nvSpPr>
            <p:spPr bwMode="auto">
              <a:xfrm>
                <a:off x="7226709" y="4978932"/>
                <a:ext cx="3201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90AA947E-23BD-FE84-5B4C-78ED0B683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6709" y="4978932"/>
                <a:ext cx="320171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3DA6732-B839-75A0-D9C2-13B7E9B01BEA}"/>
                  </a:ext>
                </a:extLst>
              </p:cNvPr>
              <p:cNvSpPr txBox="1"/>
              <p:nvPr/>
            </p:nvSpPr>
            <p:spPr bwMode="auto">
              <a:xfrm>
                <a:off x="7211961" y="2309746"/>
                <a:ext cx="40017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a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dd CP violation from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&amp;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3DA6732-B839-75A0-D9C2-13B7E9B0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961" y="2309746"/>
                <a:ext cx="4001729" cy="400110"/>
              </a:xfrm>
              <a:prstGeom prst="rect">
                <a:avLst/>
              </a:prstGeom>
              <a:blipFill>
                <a:blip r:embed="rId6"/>
                <a:stretch>
                  <a:fillRect l="-1262"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42210AB-5CAA-B689-DCD5-D77738FB6D43}"/>
                  </a:ext>
                </a:extLst>
              </p:cNvPr>
              <p:cNvSpPr txBox="1"/>
              <p:nvPr/>
            </p:nvSpPr>
            <p:spPr bwMode="auto">
              <a:xfrm>
                <a:off x="7211960" y="2765069"/>
                <a:ext cx="3538303" cy="439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𝑪𝑷</m:t>
                          </m:r>
                        </m:sub>
                      </m:sSub>
                      <m:d>
                        <m:dPr>
                          <m:ctrlPr>
                            <a:rPr kumimoji="1"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𝟎𝟎𝟓</m:t>
                      </m:r>
                    </m:oMath>
                  </m:oMathPara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42210AB-5CAA-B689-DCD5-D77738FB6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1960" y="2765069"/>
                <a:ext cx="3538303" cy="439736"/>
              </a:xfrm>
              <a:prstGeom prst="rect">
                <a:avLst/>
              </a:prstGeom>
              <a:blipFill>
                <a:blip r:embed="rId7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7D32B18-3B35-5297-8EB9-90B8405C2F63}"/>
                  </a:ext>
                </a:extLst>
              </p:cNvPr>
              <p:cNvSpPr txBox="1"/>
              <p:nvPr/>
            </p:nvSpPr>
            <p:spPr bwMode="auto">
              <a:xfrm>
                <a:off x="1604326" y="6134783"/>
                <a:ext cx="90735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FF0000"/>
                    </a:solidFill>
                  </a:rPr>
                  <a:t>Interference pattern is well reproduced in the absence of CP violation in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7D32B18-3B35-5297-8EB9-90B8405C2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4326" y="6134783"/>
                <a:ext cx="9073505" cy="400110"/>
              </a:xfrm>
              <a:prstGeom prst="rect">
                <a:avLst/>
              </a:prstGeom>
              <a:blipFill>
                <a:blip r:embed="rId12"/>
                <a:stretch>
                  <a:fillRect l="-699"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38369BD4-F8E9-2637-34ED-83AB0F34A944}"/>
              </a:ext>
            </a:extLst>
          </p:cNvPr>
          <p:cNvSpPr txBox="1"/>
          <p:nvPr/>
        </p:nvSpPr>
        <p:spPr bwMode="auto">
          <a:xfrm>
            <a:off x="7536426" y="5406825"/>
            <a:ext cx="3141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</a:rPr>
              <a:t>r</a:t>
            </a:r>
            <a:r>
              <a:rPr kumimoji="1" lang="en-US" altLang="zh-TW" sz="2000" dirty="0">
                <a:solidFill>
                  <a:srgbClr val="0000FF"/>
                </a:solidFill>
              </a:rPr>
              <a:t>uled out by experiment </a:t>
            </a:r>
            <a:endParaRPr kumimoji="1"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C82574A-4CAE-628D-D658-A89BEA1DD931}"/>
                  </a:ext>
                </a:extLst>
              </p:cNvPr>
              <p:cNvSpPr txBox="1"/>
              <p:nvPr/>
            </p:nvSpPr>
            <p:spPr bwMode="auto">
              <a:xfrm>
                <a:off x="7352561" y="1078417"/>
                <a:ext cx="491121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v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anishes after integrating over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C82574A-4CAE-628D-D658-A89BEA1DD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2561" y="1078417"/>
                <a:ext cx="4911213" cy="400110"/>
              </a:xfrm>
              <a:prstGeom prst="rect">
                <a:avLst/>
              </a:prstGeom>
              <a:blipFill>
                <a:blip r:embed="rId13"/>
                <a:stretch>
                  <a:fillRect l="-1031" t="-6061" b="-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2108900" y="1868121"/>
            <a:ext cx="79741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Outline</a:t>
            </a:r>
            <a:endParaRPr lang="en-US" altLang="zh-TW" sz="2400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sym typeface="Symbol" panose="05050102010706020507" pitchFamily="18" charset="2"/>
              </a:rPr>
              <a:t>Finite width effects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sym typeface="Symbol" panose="05050102010706020507" pitchFamily="18" charset="2"/>
              </a:rPr>
              <a:t>Direct CPV in 2-body B decays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sym typeface="Symbol" panose="05050102010706020507" pitchFamily="18" charset="2"/>
              </a:rPr>
              <a:t>Puzzles with CPV in 3-body B decays</a:t>
            </a:r>
          </a:p>
        </p:txBody>
      </p:sp>
    </p:spTree>
    <p:extLst>
      <p:ext uri="{BB962C8B-B14F-4D97-AF65-F5344CB8AC3E}">
        <p14:creationId xmlns:p14="http://schemas.microsoft.com/office/powerpoint/2010/main" val="210872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29B53E-EB86-7896-34EF-CD32B38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ADD312B-B53E-8999-1EEB-1FB7D5A3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539" y="2936557"/>
            <a:ext cx="7072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600" dirty="0"/>
              <a:t>        Puzzles with CPV in 3-body B decays</a:t>
            </a:r>
          </a:p>
        </p:txBody>
      </p:sp>
    </p:spTree>
    <p:extLst>
      <p:ext uri="{BB962C8B-B14F-4D97-AF65-F5344CB8AC3E}">
        <p14:creationId xmlns:p14="http://schemas.microsoft.com/office/powerpoint/2010/main" val="309605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2786327-0317-7F77-F7A4-00D68A6E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952D35-7A57-E415-C2C2-8F5346B2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1" y="958645"/>
            <a:ext cx="6876784" cy="460815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D29C86B-0DF2-73BA-0770-54FBD2C51307}"/>
              </a:ext>
            </a:extLst>
          </p:cNvPr>
          <p:cNvSpPr txBox="1"/>
          <p:nvPr/>
        </p:nvSpPr>
        <p:spPr bwMode="auto">
          <a:xfrm>
            <a:off x="3057833" y="5845115"/>
            <a:ext cx="6014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>
                <a:solidFill>
                  <a:srgbClr val="0000FF"/>
                </a:solidFill>
              </a:rPr>
              <a:t>CP asymmetry distributions in </a:t>
            </a:r>
            <a:r>
              <a:rPr kumimoji="1" lang="en-US" altLang="zh-TW" sz="2000" dirty="0" err="1">
                <a:solidFill>
                  <a:srgbClr val="0000FF"/>
                </a:solidFill>
              </a:rPr>
              <a:t>Dalitz</a:t>
            </a:r>
            <a:r>
              <a:rPr kumimoji="1" lang="en-US" altLang="zh-TW" sz="2000" dirty="0">
                <a:solidFill>
                  <a:srgbClr val="0000FF"/>
                </a:solidFill>
              </a:rPr>
              <a:t> plots </a:t>
            </a:r>
            <a:endParaRPr kumimoji="1"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26BD9B5-A80F-7876-FB41-C78E382FCD0A}"/>
                  </a:ext>
                </a:extLst>
              </p:cNvPr>
              <p:cNvSpPr txBox="1"/>
              <p:nvPr/>
            </p:nvSpPr>
            <p:spPr bwMode="auto">
              <a:xfrm>
                <a:off x="176980" y="1784555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26BD9B5-A80F-7876-FB41-C78E382FC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980" y="1784555"/>
                <a:ext cx="2153265" cy="34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017DCC-D3F5-F75D-8D04-8ED77D04A703}"/>
                  </a:ext>
                </a:extLst>
              </p:cNvPr>
              <p:cNvSpPr txBox="1"/>
              <p:nvPr/>
            </p:nvSpPr>
            <p:spPr bwMode="auto">
              <a:xfrm>
                <a:off x="9071835" y="1774309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5017DCC-D3F5-F75D-8D04-8ED77D04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835" y="1774309"/>
                <a:ext cx="2153265" cy="34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EB5012-ED59-9990-6380-C161842C333D}"/>
                  </a:ext>
                </a:extLst>
              </p:cNvPr>
              <p:cNvSpPr txBox="1"/>
              <p:nvPr/>
            </p:nvSpPr>
            <p:spPr bwMode="auto">
              <a:xfrm>
                <a:off x="153526" y="4069385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EB5012-ED59-9990-6380-C161842C3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26" y="4069385"/>
                <a:ext cx="2153265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E0D4B4-2788-58AF-CF4F-8E39416ACAE1}"/>
                  </a:ext>
                </a:extLst>
              </p:cNvPr>
              <p:cNvSpPr txBox="1"/>
              <p:nvPr/>
            </p:nvSpPr>
            <p:spPr bwMode="auto">
              <a:xfrm>
                <a:off x="9187363" y="4069385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CE0D4B4-2788-58AF-CF4F-8E39416A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7363" y="4069385"/>
                <a:ext cx="2153265" cy="34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>
            <a:extLst>
              <a:ext uri="{FF2B5EF4-FFF2-40B4-BE49-F238E27FC236}">
                <a16:creationId xmlns:a16="http://schemas.microsoft.com/office/drawing/2014/main" id="{4BC01DEA-C882-BA2F-A9C8-AD73BE4D7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42862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200"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596C982-225F-4AC1-9FEE-B3974C41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29" y="185792"/>
            <a:ext cx="7359854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solidFill>
                  <a:srgbClr val="FF33CC"/>
                </a:solidFill>
                <a:latin typeface="Arial" panose="020B0604020202020204" pitchFamily="34" charset="0"/>
              </a:rPr>
              <a:t>        CP violation puzzles in 3-body B decays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62467A69-4157-0BD9-EEA5-9ADB18587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6C42742-B19C-2940-682E-D9C1D90D45C3}"/>
              </a:ext>
            </a:extLst>
          </p:cNvPr>
          <p:cNvSpPr txBox="1"/>
          <p:nvPr/>
        </p:nvSpPr>
        <p:spPr bwMode="auto">
          <a:xfrm>
            <a:off x="309716" y="951694"/>
            <a:ext cx="2212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 err="1"/>
              <a:t>LHCb</a:t>
            </a:r>
            <a:r>
              <a:rPr kumimoji="1" lang="en-US" altLang="zh-TW" sz="2000" dirty="0"/>
              <a:t> (2022)</a:t>
            </a:r>
            <a:endParaRPr kumimoji="1" lang="zh-TW" altLang="en-US" sz="20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3091F9-471E-AC20-0904-337717F6BCBE}"/>
              </a:ext>
            </a:extLst>
          </p:cNvPr>
          <p:cNvSpPr txBox="1"/>
          <p:nvPr/>
        </p:nvSpPr>
        <p:spPr bwMode="auto">
          <a:xfrm>
            <a:off x="9743383" y="1002249"/>
            <a:ext cx="1548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i="0" u="none" strike="noStrike" dirty="0">
                <a:effectLst/>
                <a:latin typeface="Liberation Sans"/>
              </a:rPr>
              <a:t>张艳席</a:t>
            </a:r>
            <a:r>
              <a:rPr lang="en-US" altLang="zh-TW" sz="1800" i="0" u="none" strike="noStrike" dirty="0">
                <a:effectLst/>
                <a:latin typeface="Liberation Sans"/>
              </a:rPr>
              <a:t> (4/20)</a:t>
            </a:r>
            <a:endParaRPr kumimoji="1"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4049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AEFCDEB-2897-2B76-6D8C-EF80EC85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C77079-8D85-7699-6102-46EF5ADF9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0" y="633954"/>
            <a:ext cx="4116554" cy="2795046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82978F9-3C33-45D8-A66C-E39278BC5B4E}"/>
              </a:ext>
            </a:extLst>
          </p:cNvPr>
          <p:cNvCxnSpPr>
            <a:cxnSpLocks/>
          </p:cNvCxnSpPr>
          <p:nvPr/>
        </p:nvCxnSpPr>
        <p:spPr bwMode="auto">
          <a:xfrm>
            <a:off x="1630670" y="1696065"/>
            <a:ext cx="3097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0AF4CF1-9433-1EAF-CC12-F181992E1ACF}"/>
              </a:ext>
            </a:extLst>
          </p:cNvPr>
          <p:cNvSpPr txBox="1"/>
          <p:nvPr/>
        </p:nvSpPr>
        <p:spPr bwMode="auto">
          <a:xfrm>
            <a:off x="1619815" y="2031477"/>
            <a:ext cx="265471" cy="4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/>
              <a:t>1</a:t>
            </a:r>
            <a:endParaRPr kumimoji="1" lang="zh-TW" altLang="en-US" sz="20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ED113A-5713-25F2-D1B0-94554F8CC056}"/>
              </a:ext>
            </a:extLst>
          </p:cNvPr>
          <p:cNvSpPr txBox="1"/>
          <p:nvPr/>
        </p:nvSpPr>
        <p:spPr bwMode="auto">
          <a:xfrm>
            <a:off x="1601173" y="1226626"/>
            <a:ext cx="265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/>
              <a:t>2</a:t>
            </a:r>
            <a:endParaRPr kumimoji="1" lang="zh-TW" altLang="en-US" sz="20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230C361-577D-D480-482E-D5FE7D98E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17" y="505017"/>
            <a:ext cx="4470056" cy="279504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C6AB2F2D-26F6-553A-72CC-F08830C0BF12}"/>
              </a:ext>
            </a:extLst>
          </p:cNvPr>
          <p:cNvSpPr txBox="1"/>
          <p:nvPr/>
        </p:nvSpPr>
        <p:spPr bwMode="auto">
          <a:xfrm>
            <a:off x="2140011" y="1690206"/>
            <a:ext cx="1991032" cy="9394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6C85D6E-7B3E-53D2-E7BD-2CAC5CAA6E21}"/>
              </a:ext>
            </a:extLst>
          </p:cNvPr>
          <p:cNvSpPr txBox="1"/>
          <p:nvPr/>
        </p:nvSpPr>
        <p:spPr bwMode="auto">
          <a:xfrm>
            <a:off x="1601173" y="1100009"/>
            <a:ext cx="339214" cy="15460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77A4C1D-15A6-D5FA-B69B-C77A6E39BDCB}"/>
              </a:ext>
            </a:extLst>
          </p:cNvPr>
          <p:cNvSpPr txBox="1"/>
          <p:nvPr/>
        </p:nvSpPr>
        <p:spPr bwMode="auto">
          <a:xfrm>
            <a:off x="3067681" y="1896422"/>
            <a:ext cx="4226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/>
              <a:t>3</a:t>
            </a:r>
            <a:endParaRPr kumimoji="1" lang="zh-TW" altLang="en-US" sz="2000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BB2ECFA-F0D6-FDDC-08C5-D90331F35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38" y="3790276"/>
            <a:ext cx="4004013" cy="245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C2388FE-9722-0DFD-4992-21836F5187D6}"/>
                  </a:ext>
                </a:extLst>
              </p:cNvPr>
              <p:cNvSpPr txBox="1"/>
              <p:nvPr/>
            </p:nvSpPr>
            <p:spPr bwMode="auto">
              <a:xfrm>
                <a:off x="1262423" y="3917657"/>
                <a:ext cx="3578943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Region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𝟑𝟎𝟑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𝟎𝟏𝟎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C2388FE-9722-0DFD-4992-21836F518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23" y="3917657"/>
                <a:ext cx="3578943" cy="353943"/>
              </a:xfrm>
              <a:prstGeom prst="rect">
                <a:avLst/>
              </a:prstGeom>
              <a:blipFill>
                <a:blip r:embed="rId5"/>
                <a:stretch>
                  <a:fillRect l="-1060"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0706E55-AF92-FE51-73D2-BEAB6EFB5779}"/>
                  </a:ext>
                </a:extLst>
              </p:cNvPr>
              <p:cNvSpPr txBox="1"/>
              <p:nvPr/>
            </p:nvSpPr>
            <p:spPr bwMode="auto">
              <a:xfrm>
                <a:off x="1262423" y="4268320"/>
                <a:ext cx="385916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Region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𝟐𝟖𝟒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𝟎𝟏𝟗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0706E55-AF92-FE51-73D2-BEAB6EFB5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23" y="4268320"/>
                <a:ext cx="3859162" cy="353943"/>
              </a:xfrm>
              <a:prstGeom prst="rect">
                <a:avLst/>
              </a:prstGeom>
              <a:blipFill>
                <a:blip r:embed="rId6"/>
                <a:stretch>
                  <a:fillRect l="-984" t="-3571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8F2472A-EE71-0F9A-610D-08662341FB63}"/>
                  </a:ext>
                </a:extLst>
              </p:cNvPr>
              <p:cNvSpPr txBox="1"/>
              <p:nvPr/>
            </p:nvSpPr>
            <p:spPr bwMode="auto">
              <a:xfrm>
                <a:off x="1262423" y="4663808"/>
                <a:ext cx="3746208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FF0000"/>
                    </a:solidFill>
                  </a:rPr>
                  <a:t>Region 3: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TW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𝟕𝟒𝟓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𝟎𝟑𝟑</m:t>
                    </m:r>
                  </m:oMath>
                </a14:m>
                <a:endParaRPr kumimoji="1" lang="zh-TW" altLang="en-US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8F2472A-EE71-0F9A-610D-08662341F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23" y="4663808"/>
                <a:ext cx="3746208" cy="353943"/>
              </a:xfrm>
              <a:prstGeom prst="rect">
                <a:avLst/>
              </a:prstGeom>
              <a:blipFill>
                <a:blip r:embed="rId7"/>
                <a:stretch>
                  <a:fillRect l="-1014" t="-3448"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C4516D1-E3CF-11BB-2950-1D9FDAAF6341}"/>
                  </a:ext>
                </a:extLst>
              </p:cNvPr>
              <p:cNvSpPr txBox="1"/>
              <p:nvPr/>
            </p:nvSpPr>
            <p:spPr bwMode="auto">
              <a:xfrm>
                <a:off x="1390243" y="5555980"/>
                <a:ext cx="4004013" cy="37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Large 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C4516D1-E3CF-11BB-2950-1D9FDAAF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243" y="5555980"/>
                <a:ext cx="4004013" cy="372731"/>
              </a:xfrm>
              <a:prstGeom prst="rect">
                <a:avLst/>
              </a:prstGeom>
              <a:blipFill>
                <a:blip r:embed="rId8"/>
                <a:stretch>
                  <a:fillRect l="-1266"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5DD84BF-E3F8-9F14-57D4-CB00526DF176}"/>
                  </a:ext>
                </a:extLst>
              </p:cNvPr>
              <p:cNvSpPr txBox="1"/>
              <p:nvPr/>
            </p:nvSpPr>
            <p:spPr bwMode="auto">
              <a:xfrm>
                <a:off x="1637191" y="6021554"/>
                <a:ext cx="3510116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𝟑𝟒𝟏𝟓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MeV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5DD84BF-E3F8-9F14-57D4-CB00526D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191" y="6021554"/>
                <a:ext cx="3510116" cy="404983"/>
              </a:xfrm>
              <a:prstGeom prst="rect">
                <a:avLst/>
              </a:prstGeom>
              <a:blipFill>
                <a:blip r:embed="rId9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E5032FD-5C92-A881-52C2-AD71AEC83F2D}"/>
                  </a:ext>
                </a:extLst>
              </p:cNvPr>
              <p:cNvSpPr txBox="1"/>
              <p:nvPr/>
            </p:nvSpPr>
            <p:spPr bwMode="auto">
              <a:xfrm>
                <a:off x="1784554" y="176981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E5032FD-5C92-A881-52C2-AD71AEC8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4554" y="176981"/>
                <a:ext cx="2153265" cy="3416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1AEF947-1699-5500-36CB-7F95B0CD9EB5}"/>
                  </a:ext>
                </a:extLst>
              </p:cNvPr>
              <p:cNvSpPr txBox="1"/>
              <p:nvPr/>
            </p:nvSpPr>
            <p:spPr bwMode="auto">
              <a:xfrm>
                <a:off x="1286099" y="5017750"/>
                <a:ext cx="385916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Inclusive:</a:t>
                </a: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𝟎𝟖𝟎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𝟎𝟎𝟔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B1AEF947-1699-5500-36CB-7F95B0CD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099" y="5017750"/>
                <a:ext cx="3859162" cy="353943"/>
              </a:xfrm>
              <a:prstGeom prst="rect">
                <a:avLst/>
              </a:prstGeom>
              <a:blipFill>
                <a:blip r:embed="rId11"/>
                <a:stretch>
                  <a:fillRect l="-984" t="-3571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  <p:bldP spid="17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32546D-938D-A965-2ACE-2D8C1E01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02FDC3-02D2-EA49-B20C-3B68AC74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6" y="786553"/>
            <a:ext cx="4086941" cy="2762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1D85599-D88D-B135-39F7-8601E4198464}"/>
                  </a:ext>
                </a:extLst>
              </p:cNvPr>
              <p:cNvSpPr txBox="1"/>
              <p:nvPr/>
            </p:nvSpPr>
            <p:spPr bwMode="auto">
              <a:xfrm>
                <a:off x="1741688" y="367539"/>
                <a:ext cx="2153265" cy="34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kumimoji="1"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1D85599-D88D-B135-39F7-8601E419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1688" y="367539"/>
                <a:ext cx="2153265" cy="341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86795AF9-3797-0D02-5DF4-D619B0E16554}"/>
              </a:ext>
            </a:extLst>
          </p:cNvPr>
          <p:cNvSpPr txBox="1"/>
          <p:nvPr/>
        </p:nvSpPr>
        <p:spPr bwMode="auto">
          <a:xfrm flipH="1">
            <a:off x="1757911" y="1356853"/>
            <a:ext cx="70890" cy="13126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2D0C39-218B-241F-8C2D-7F6520A80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81" y="858480"/>
            <a:ext cx="4086941" cy="261819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E36668C-0BD2-3F5D-4DD2-AFFAC5B58315}"/>
              </a:ext>
            </a:extLst>
          </p:cNvPr>
          <p:cNvSpPr txBox="1"/>
          <p:nvPr/>
        </p:nvSpPr>
        <p:spPr bwMode="auto">
          <a:xfrm>
            <a:off x="1991032" y="1799303"/>
            <a:ext cx="2168013" cy="1032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kumimoji="1"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66A39F7-16AC-1676-2AAB-C19215EAE1A1}"/>
                  </a:ext>
                </a:extLst>
              </p:cNvPr>
              <p:cNvSpPr txBox="1"/>
              <p:nvPr/>
            </p:nvSpPr>
            <p:spPr bwMode="auto">
              <a:xfrm>
                <a:off x="1262423" y="4109385"/>
                <a:ext cx="4086941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Region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𝟑𝟓𝟖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𝟎𝟏𝟕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66A39F7-16AC-1676-2AAB-C19215EA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23" y="4109385"/>
                <a:ext cx="4086941" cy="353943"/>
              </a:xfrm>
              <a:prstGeom prst="rect">
                <a:avLst/>
              </a:prstGeom>
              <a:blipFill>
                <a:blip r:embed="rId5"/>
                <a:stretch>
                  <a:fillRect l="-929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B4696C-E9AA-17E3-BA1E-382ECC5C437B}"/>
                  </a:ext>
                </a:extLst>
              </p:cNvPr>
              <p:cNvSpPr txBox="1"/>
              <p:nvPr/>
            </p:nvSpPr>
            <p:spPr bwMode="auto">
              <a:xfrm>
                <a:off x="1262423" y="4460048"/>
                <a:ext cx="385916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Region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𝟎𝟗𝟕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𝟎𝟑𝟐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0B4696C-E9AA-17E3-BA1E-382ECC5C4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23" y="4460048"/>
                <a:ext cx="3859162" cy="353943"/>
              </a:xfrm>
              <a:prstGeom prst="rect">
                <a:avLst/>
              </a:prstGeom>
              <a:blipFill>
                <a:blip r:embed="rId6"/>
                <a:stretch>
                  <a:fillRect l="-984" t="-3448" b="-206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187081-9ACB-D8E9-EC64-F67E1E408920}"/>
              </a:ext>
            </a:extLst>
          </p:cNvPr>
          <p:cNvSpPr txBox="1"/>
          <p:nvPr/>
        </p:nvSpPr>
        <p:spPr bwMode="auto">
          <a:xfrm flipH="1">
            <a:off x="2970778" y="2167578"/>
            <a:ext cx="44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/>
              <a:t>2</a:t>
            </a:r>
            <a:endParaRPr kumimoji="1" lang="zh-TW" altLang="en-US" sz="20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ED802D21-324A-BE35-D547-8B5D426C42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46" y="3723883"/>
            <a:ext cx="4086941" cy="2521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42BF3F3-C9CA-98DB-6B59-F85B09A17090}"/>
                  </a:ext>
                </a:extLst>
              </p:cNvPr>
              <p:cNvSpPr txBox="1"/>
              <p:nvPr/>
            </p:nvSpPr>
            <p:spPr bwMode="auto">
              <a:xfrm>
                <a:off x="1288025" y="4847135"/>
                <a:ext cx="3859162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Inclusive</a:t>
                </a:r>
                <a:r>
                  <a:rPr kumimoji="1" lang="en-US" altLang="zh-TW" sz="1600" dirty="0">
                    <a:solidFill>
                      <a:srgbClr val="0000FF"/>
                    </a:solidFill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𝟏𝟏𝟒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𝟎𝟎𝟖</m:t>
                    </m:r>
                  </m:oMath>
                </a14:m>
                <a:endParaRPr kumimoji="1"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42BF3F3-C9CA-98DB-6B59-F85B09A1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25" y="4847135"/>
                <a:ext cx="3859162" cy="353943"/>
              </a:xfrm>
              <a:prstGeom prst="rect">
                <a:avLst/>
              </a:prstGeom>
              <a:blipFill>
                <a:blip r:embed="rId8"/>
                <a:stretch>
                  <a:fillRect l="-984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F6F4432-CC6C-6252-E13A-0AC8BE1E92B5}"/>
                  </a:ext>
                </a:extLst>
              </p:cNvPr>
              <p:cNvSpPr txBox="1"/>
              <p:nvPr/>
            </p:nvSpPr>
            <p:spPr bwMode="auto">
              <a:xfrm>
                <a:off x="1288025" y="5575491"/>
                <a:ext cx="4004013" cy="37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Large 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F6F4432-CC6C-6252-E13A-0AC8BE1E9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25" y="5575491"/>
                <a:ext cx="4004013" cy="372731"/>
              </a:xfrm>
              <a:prstGeom prst="rect">
                <a:avLst/>
              </a:prstGeom>
              <a:blipFill>
                <a:blip r:embed="rId9"/>
                <a:stretch>
                  <a:fillRect l="-1266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7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  <p:bldP spid="13" grpId="0"/>
      <p:bldP spid="15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24D15A-916D-0748-A233-33C814B6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228775A-92CB-D620-63D7-82B87791D16F}"/>
                  </a:ext>
                </a:extLst>
              </p:cNvPr>
              <p:cNvSpPr txBox="1"/>
              <p:nvPr/>
            </p:nvSpPr>
            <p:spPr bwMode="auto">
              <a:xfrm>
                <a:off x="1292270" y="3122707"/>
                <a:ext cx="7905136" cy="1332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Could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arise from </a:t>
                </a:r>
                <a:r>
                  <a:rPr kumimoji="1" lang="en-US" altLang="zh-TW" sz="2000" dirty="0" err="1">
                    <a:solidFill>
                      <a:srgbClr val="0000FF"/>
                    </a:solidFill>
                  </a:rPr>
                  <a:t>i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)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resonant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kumimoji="1"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zh-TW" sz="2000" b="1" dirty="0">
                  <a:solidFill>
                    <a:srgbClr val="0000FF"/>
                  </a:solidFill>
                </a:endParaRPr>
              </a:p>
              <a:p>
                <a:pPr marL="514350" indent="-514350">
                  <a:spcBef>
                    <a:spcPct val="50000"/>
                  </a:spcBef>
                  <a:buAutoNum type="romanLcParenR" startAt="2"/>
                </a:pP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non-resonant process through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acc>
                      <m:accPr>
                        <m:chr m:val="̅"/>
                        <m:ctrlP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𝝅𝝅</m:t>
                    </m:r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</a:t>
                </a:r>
                <a:r>
                  <a:rPr kumimoji="1" lang="en-US" altLang="zh-TW" sz="2000" dirty="0" err="1">
                    <a:solidFill>
                      <a:srgbClr val="0000FF"/>
                    </a:solidFill>
                  </a:rPr>
                  <a:t>rescattering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      </a:t>
                </a: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⇒  threshold effect</a:t>
                </a:r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228775A-92CB-D620-63D7-82B87791D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2270" y="3122707"/>
                <a:ext cx="7905136" cy="1332929"/>
              </a:xfrm>
              <a:prstGeom prst="rect">
                <a:avLst/>
              </a:prstGeom>
              <a:blipFill>
                <a:blip r:embed="rId2"/>
                <a:stretch>
                  <a:fillRect l="-801" t="-943" b="-7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CBA27DBB-86DE-57E9-5516-8DB683BCB6F2}"/>
              </a:ext>
            </a:extLst>
          </p:cNvPr>
          <p:cNvSpPr txBox="1"/>
          <p:nvPr/>
        </p:nvSpPr>
        <p:spPr bwMode="auto">
          <a:xfrm>
            <a:off x="840658" y="324465"/>
            <a:ext cx="7344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000" dirty="0">
                <a:solidFill>
                  <a:srgbClr val="FF0000"/>
                </a:solidFill>
              </a:rPr>
              <a:t>Puzzles: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85EDCB2-1353-8167-4414-CDD7E725A31C}"/>
                  </a:ext>
                </a:extLst>
              </p:cNvPr>
              <p:cNvSpPr txBox="1"/>
              <p:nvPr/>
            </p:nvSpPr>
            <p:spPr bwMode="auto">
              <a:xfrm>
                <a:off x="1030319" y="732445"/>
                <a:ext cx="7905136" cy="377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1. Large CPV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kumimoji="1"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 while it is expected to be zero in SM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85EDCB2-1353-8167-4414-CDD7E725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319" y="732445"/>
                <a:ext cx="7905136" cy="377796"/>
              </a:xfrm>
              <a:prstGeom prst="rect">
                <a:avLst/>
              </a:prstGeom>
              <a:blipFill>
                <a:blip r:embed="rId3"/>
                <a:stretch>
                  <a:fillRect l="-642"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72D2CD-F194-A7D7-336D-0EAAE30750E1}"/>
                  </a:ext>
                </a:extLst>
              </p:cNvPr>
              <p:cNvSpPr txBox="1"/>
              <p:nvPr/>
            </p:nvSpPr>
            <p:spPr bwMode="auto">
              <a:xfrm>
                <a:off x="1030319" y="2613285"/>
                <a:ext cx="7905136" cy="37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FF0000"/>
                    </a:solidFill>
                  </a:rPr>
                  <a:t>2. Giant </a:t>
                </a:r>
                <a:r>
                  <a:rPr kumimoji="1" lang="en-US" altLang="zh-TW" sz="1800" dirty="0">
                    <a:solidFill>
                      <a:srgbClr val="FF0000"/>
                    </a:solidFill>
                  </a:rPr>
                  <a:t>CPV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1800" dirty="0">
                    <a:solidFill>
                      <a:srgbClr val="FF0000"/>
                    </a:solidFill>
                  </a:rPr>
                  <a:t>in high invariant mass region </a:t>
                </a:r>
                <a:endParaRPr kumimoji="1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572D2CD-F194-A7D7-336D-0EAAE3075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319" y="2613285"/>
                <a:ext cx="7905136" cy="372731"/>
              </a:xfrm>
              <a:prstGeom prst="rect">
                <a:avLst/>
              </a:prstGeom>
              <a:blipFill>
                <a:blip r:embed="rId4"/>
                <a:stretch>
                  <a:fillRect l="-642"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C1F06C-6A72-9DA4-5114-67A25CDDE80A}"/>
                  </a:ext>
                </a:extLst>
              </p:cNvPr>
              <p:cNvSpPr txBox="1"/>
              <p:nvPr/>
            </p:nvSpPr>
            <p:spPr bwMode="auto">
              <a:xfrm>
                <a:off x="1494504" y="1271744"/>
                <a:ext cx="611853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Maybe due to the interference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kumimoji="1"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1" lang="en-US" altLang="zh-TW" sz="2000" dirty="0">
                    <a:solidFill>
                      <a:srgbClr val="0000FF"/>
                    </a:solidFill>
                  </a:rPr>
                  <a:t> and non-resonant background </a:t>
                </a:r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C1F06C-6A72-9DA4-5114-67A25CDD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4504" y="1271744"/>
                <a:ext cx="6118534" cy="707886"/>
              </a:xfrm>
              <a:prstGeom prst="rect">
                <a:avLst/>
              </a:prstGeom>
              <a:blipFill>
                <a:blip r:embed="rId5"/>
                <a:stretch>
                  <a:fillRect l="-1035" t="-5357" b="-160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5F05BCB-9DF2-8D04-C1D7-49C46BA3334E}"/>
              </a:ext>
            </a:extLst>
          </p:cNvPr>
          <p:cNvSpPr txBox="1"/>
          <p:nvPr/>
        </p:nvSpPr>
        <p:spPr bwMode="auto">
          <a:xfrm>
            <a:off x="4553771" y="2014611"/>
            <a:ext cx="6118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400" dirty="0" err="1"/>
              <a:t>Eilam</a:t>
            </a:r>
            <a:r>
              <a:rPr kumimoji="1" lang="en-US" altLang="zh-TW" sz="1400" dirty="0"/>
              <a:t>, </a:t>
            </a:r>
            <a:r>
              <a:rPr kumimoji="1" lang="en-US" altLang="zh-TW" sz="1400" dirty="0" err="1"/>
              <a:t>Gronau</a:t>
            </a:r>
            <a:r>
              <a:rPr kumimoji="1" lang="en-US" altLang="zh-TW" sz="1400" dirty="0"/>
              <a:t>, Mendel (’95);</a:t>
            </a:r>
            <a:r>
              <a:rPr lang="en-US" altLang="zh-TW" sz="1400" dirty="0"/>
              <a:t>   Deshpande, </a:t>
            </a:r>
            <a:r>
              <a:rPr lang="en-US" altLang="zh-TW" sz="1400" dirty="0" err="1"/>
              <a:t>Eilam</a:t>
            </a:r>
            <a:r>
              <a:rPr lang="en-US" altLang="zh-TW" sz="1400" dirty="0"/>
              <a:t>, He, </a:t>
            </a:r>
            <a:r>
              <a:rPr lang="en-US" altLang="zh-TW" sz="1400" dirty="0" err="1"/>
              <a:t>Trampetic</a:t>
            </a:r>
            <a:r>
              <a:rPr lang="en-US" altLang="zh-TW" sz="1400" dirty="0"/>
              <a:t> (’95)</a:t>
            </a:r>
            <a:endParaRPr kumimoji="1" lang="zh-TW" altLang="en-US" sz="1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D421488-BA42-3AAE-B5B7-359732EE2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0" y="2720450"/>
            <a:ext cx="1717071" cy="152410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289DB6D-EF0B-DFF9-CC42-E6C2BC9EE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455" y="263851"/>
            <a:ext cx="2524041" cy="1676508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9BC7645-284B-1A97-99DC-800D55548E03}"/>
              </a:ext>
            </a:extLst>
          </p:cNvPr>
          <p:cNvCxnSpPr/>
          <p:nvPr/>
        </p:nvCxnSpPr>
        <p:spPr bwMode="auto">
          <a:xfrm>
            <a:off x="9245190" y="1043942"/>
            <a:ext cx="178660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251191-3D23-6CFA-DE81-E9BF3CE34250}"/>
              </a:ext>
            </a:extLst>
          </p:cNvPr>
          <p:cNvSpPr txBox="1"/>
          <p:nvPr/>
        </p:nvSpPr>
        <p:spPr bwMode="auto">
          <a:xfrm>
            <a:off x="1133558" y="5661837"/>
            <a:ext cx="617623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FF0000"/>
                </a:solidFill>
              </a:rPr>
              <a:t>In this respect, t</a:t>
            </a:r>
            <a:r>
              <a:rPr kumimoji="1" lang="en-US" altLang="zh-TW" sz="2000" dirty="0">
                <a:solidFill>
                  <a:srgbClr val="FF0000"/>
                </a:solidFill>
              </a:rPr>
              <a:t>heory is far behind experiment!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5A636C5-CFE6-3D03-311D-928D95122DEF}"/>
              </a:ext>
            </a:extLst>
          </p:cNvPr>
          <p:cNvSpPr txBox="1"/>
          <p:nvPr/>
        </p:nvSpPr>
        <p:spPr bwMode="auto">
          <a:xfrm>
            <a:off x="1030319" y="4592327"/>
            <a:ext cx="7905136" cy="37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FF0000"/>
                </a:solidFill>
              </a:rPr>
              <a:t>3. Sign flips in different </a:t>
            </a:r>
            <a:r>
              <a:rPr kumimoji="1" lang="en-US" altLang="zh-TW" sz="1800" dirty="0">
                <a:solidFill>
                  <a:srgbClr val="FF0000"/>
                </a:solidFill>
              </a:rPr>
              <a:t>invariant mass regions </a:t>
            </a:r>
            <a:endParaRPr kumimoji="1" lang="zh-TW" altLang="en-US" sz="1800" dirty="0">
              <a:solidFill>
                <a:srgbClr val="FF000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8DA128D-3380-3401-68DC-609AE6A9F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56" y="4838385"/>
            <a:ext cx="2437470" cy="15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87550" y="42862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200"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11501" y="201614"/>
            <a:ext cx="5445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            </a:t>
            </a:r>
            <a:r>
              <a:rPr lang="en-US" altLang="zh-TW" sz="2200" dirty="0">
                <a:solidFill>
                  <a:srgbClr val="FF33CC"/>
                </a:solidFill>
                <a:latin typeface="Arial" panose="020B0604020202020204" pitchFamily="34" charset="0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011000" y="1244909"/>
                <a:ext cx="10169999" cy="51934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zh-TW" altLang="en-US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Finite-width effects are generally small, but they are significant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&amp; prominent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.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+mj-lt"/>
                  </a:rPr>
                  <a:t>Thus far finite-width effects have been calculated in QCDF only.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2000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smallness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+mn-lt"/>
                  </a:rPr>
                  <a:t>results from the large cancellation between penguin annihilation and hard spectator interactions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2000" dirty="0">
                  <a:solidFill>
                    <a:srgbClr val="0000FF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CP asymmetry has been seen in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𝟕𝟕𝟎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region for positive &amp; negative-angle cosines. It is well described by the interference between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endParaRPr lang="en-US" altLang="zh-TW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endParaRPr lang="en-US" altLang="zh-TW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There exist several puzzles related to CP asymmetries observed in 3-body B decays in high invariant mass regions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  <a:buNone/>
                </a:pPr>
                <a:endParaRPr lang="en-US" altLang="zh-TW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000" y="1244909"/>
                <a:ext cx="10169999" cy="5193473"/>
              </a:xfrm>
              <a:prstGeom prst="rect">
                <a:avLst/>
              </a:prstGeom>
              <a:blipFill>
                <a:blip r:embed="rId2"/>
                <a:stretch>
                  <a:fillRect l="-623" t="-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11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99143C8-F564-3259-AB44-779A9A68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D029F45-FB47-0BFD-206D-92048DBA5CBA}"/>
              </a:ext>
            </a:extLst>
          </p:cNvPr>
          <p:cNvSpPr txBox="1"/>
          <p:nvPr/>
        </p:nvSpPr>
        <p:spPr bwMode="auto">
          <a:xfrm>
            <a:off x="4630057" y="2569028"/>
            <a:ext cx="3497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3600" dirty="0"/>
              <a:t>Spare Slides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1233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42" y="882631"/>
            <a:ext cx="2910357" cy="1833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164806" y="86701"/>
                <a:ext cx="1034587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Normalized differential rates (NDRs) in both schemes are alike, so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’s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for both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   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806" y="86701"/>
                <a:ext cx="10345876" cy="646331"/>
              </a:xfrm>
              <a:prstGeom prst="rect">
                <a:avLst/>
              </a:prstGeom>
              <a:blipFill>
                <a:blip r:embed="rId3"/>
                <a:stretch>
                  <a:fillRect l="-354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14" y="882631"/>
            <a:ext cx="2809614" cy="18331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15" y="3158415"/>
            <a:ext cx="6043056" cy="17750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60" y="4916851"/>
            <a:ext cx="6982681" cy="111633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7924800" y="4875874"/>
            <a:ext cx="536028" cy="3637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5295112" y="5517931"/>
            <a:ext cx="892130" cy="515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7599244" y="5622421"/>
                <a:ext cx="2912285" cy="374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𝟐𝟕𝟎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zh-TW" altLang="en-US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00FF"/>
                    </a:solidFill>
                  </a:rPr>
                  <a:t>MeV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9244" y="5622421"/>
                <a:ext cx="2912285" cy="374911"/>
              </a:xfrm>
              <a:prstGeom prst="rect">
                <a:avLst/>
              </a:prstGeom>
              <a:blipFill>
                <a:blip r:embed="rId7"/>
                <a:stretch>
                  <a:fillRect t="-6452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3089123" y="6144972"/>
                <a:ext cx="6930521" cy="48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𝟏𝟒𝟑𝟎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𝟎𝟒</m:t>
                    </m:r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𝟏𝟒𝟑𝟎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𝑬𝑿𝑷𝑷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𝟎𝟑</m:t>
                    </m:r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9123" y="6144972"/>
                <a:ext cx="6930521" cy="489365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8635073" y="1519163"/>
                <a:ext cx="3049854" cy="359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7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sz="17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5073" y="1519163"/>
                <a:ext cx="3049854" cy="3598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8806384" y="3524497"/>
                <a:ext cx="2912285" cy="373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6384" y="3524497"/>
                <a:ext cx="2912285" cy="373307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1164806" y="2665137"/>
                <a:ext cx="8456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Large enhancement of QCDF differential rate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distribution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806" y="2665137"/>
                <a:ext cx="8456624" cy="369332"/>
              </a:xfrm>
              <a:prstGeom prst="rect">
                <a:avLst/>
              </a:prstGeom>
              <a:blipFill>
                <a:blip r:embed="rId11"/>
                <a:stretch>
                  <a:fillRect l="-433"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C82BADF-2F16-2217-60C3-30A51E9C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3A655F-C428-9EF8-C10B-6CB392B7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23" y="1004693"/>
            <a:ext cx="4495391" cy="807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7452327-4803-D010-683B-B8CFDE98AF84}"/>
                  </a:ext>
                </a:extLst>
              </p:cNvPr>
              <p:cNvSpPr txBox="1"/>
              <p:nvPr/>
            </p:nvSpPr>
            <p:spPr bwMode="auto">
              <a:xfrm>
                <a:off x="737419" y="398206"/>
                <a:ext cx="5029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TW" sz="2000" dirty="0">
                    <a:solidFill>
                      <a:srgbClr val="0000FF"/>
                    </a:solidFill>
                  </a:rPr>
                  <a:t>Gounaris-Sakurai line shape for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𝟕𝟕𝟎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7452327-4803-D010-683B-B8CFDE98A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419" y="398206"/>
                <a:ext cx="5029200" cy="400110"/>
              </a:xfrm>
              <a:prstGeom prst="rect">
                <a:avLst/>
              </a:prstGeom>
              <a:blipFill>
                <a:blip r:embed="rId3"/>
                <a:stretch>
                  <a:fillRect l="-1511" t="-9375" b="-2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6F67DC-E5E3-2096-6AA9-520DA470591C}"/>
                  </a:ext>
                </a:extLst>
              </p:cNvPr>
              <p:cNvSpPr txBox="1"/>
              <p:nvPr/>
            </p:nvSpPr>
            <p:spPr bwMode="auto">
              <a:xfrm>
                <a:off x="988142" y="2018625"/>
                <a:ext cx="994041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" altLang="zh-TW" sz="2000" dirty="0">
                    <a:solidFill>
                      <a:srgbClr val="0000FF"/>
                    </a:solidFill>
                  </a:rPr>
                  <a:t>f</a:t>
                </a:r>
                <a:r>
                  <a:rPr kumimoji="1" lang="en" altLang="zh-TW" sz="2000" dirty="0">
                    <a:solidFill>
                      <a:srgbClr val="0000FF"/>
                    </a:solidFill>
                  </a:rPr>
                  <a:t>(s):  pion-pion scattering amplitude with an intermediate </a:t>
                </a: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𝟕𝟕𝟎</m:t>
                    </m:r>
                    <m:r>
                      <a:rPr kumimoji="1"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TW" sz="2000" dirty="0">
                    <a:solidFill>
                      <a:srgbClr val="0000FF"/>
                    </a:solidFill>
                  </a:rPr>
                  <a:t> exchange calculated from the dispersion relation to ensure unitarity</a:t>
                </a:r>
                <a:endParaRPr kumimoji="1"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6F67DC-E5E3-2096-6AA9-520DA4705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142" y="2018625"/>
                <a:ext cx="9940413" cy="707886"/>
              </a:xfrm>
              <a:prstGeom prst="rect">
                <a:avLst/>
              </a:prstGeom>
              <a:blipFill>
                <a:blip r:embed="rId4"/>
                <a:stretch>
                  <a:fillRect l="-638" t="-3509" b="-140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0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CB8F11-DBE8-21DF-B421-6F1D2D25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B81737-3050-073E-026C-94F53015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19" y="3259394"/>
            <a:ext cx="4936815" cy="310476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6F2530B-2818-BB5F-7CFE-7107AEC2A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7" y="180553"/>
            <a:ext cx="4470056" cy="27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712424" y="6381750"/>
            <a:ext cx="2133600" cy="476250"/>
          </a:xfrm>
        </p:spPr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1258088" y="728362"/>
            <a:ext cx="8523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BF of quasi-two-body decays are usually extracted by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assuming the factorization relation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4" y="1620728"/>
            <a:ext cx="6230532" cy="3963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1592318" y="2046200"/>
            <a:ext cx="7889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</a:rPr>
              <a:t>This relation is valid only in narrow width approximation (NWA)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316234" y="3695612"/>
                <a:ext cx="1000619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How to extract BF(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from measured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zh-TW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when width is finite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6234" y="3695612"/>
                <a:ext cx="10006190" cy="707886"/>
              </a:xfrm>
              <a:prstGeom prst="rect">
                <a:avLst/>
              </a:prstGeom>
              <a:blipFill>
                <a:blip r:embed="rId3"/>
                <a:stretch>
                  <a:fillRect l="-548" t="-3448" r="-122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4" y="4604231"/>
            <a:ext cx="6999890" cy="631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359292" y="5261572"/>
                <a:ext cx="10108807" cy="889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it is expected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𝚪</m:t>
                                </m:r>
                              </m:e>
                              <m:sub>
                                <m:r>
                                  <a:rPr lang="en-US" altLang="zh-TW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en-US" altLang="zh-TW" sz="20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It is calculable theoretically.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Its deviation from unity measures the degree of departure from NWA when width is finite.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9292" y="5261572"/>
                <a:ext cx="10108807" cy="889731"/>
              </a:xfrm>
              <a:prstGeom prst="rect">
                <a:avLst/>
              </a:prstGeom>
              <a:blipFill>
                <a:blip r:embed="rId5"/>
                <a:stretch>
                  <a:fillRect l="-754" r="-1131" b="-112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76488" y="101601"/>
            <a:ext cx="707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 Finite-width effects in 3-body B decays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9712424" y="4147617"/>
            <a:ext cx="26990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/>
              <a:t>HYC, Chiang, Chua (’21)</a:t>
            </a:r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19" y="2587942"/>
            <a:ext cx="7170157" cy="47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647217" y="3161282"/>
                <a:ext cx="81982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&amp;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are not affected by NWA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7217" y="3161282"/>
                <a:ext cx="8198255" cy="400110"/>
              </a:xfrm>
              <a:prstGeom prst="rect">
                <a:avLst/>
              </a:prstGeom>
              <a:blipFill>
                <a:blip r:embed="rId8"/>
                <a:stretch>
                  <a:fillRect l="-743" t="-7692" b="-2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669042" y="246892"/>
                <a:ext cx="8671035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900" dirty="0">
                    <a:solidFill>
                      <a:srgbClr val="0000FF"/>
                    </a:solidFill>
                  </a:rPr>
                  <a:t>Consider resonant 3-body B decay  </a:t>
                </a:r>
                <a14:m>
                  <m:oMath xmlns:m="http://schemas.openxmlformats.org/officeDocument/2006/math"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TW" sz="1900" dirty="0">
                    <a:solidFill>
                      <a:srgbClr val="0000FF"/>
                    </a:solidFill>
                  </a:rPr>
                  <a:t> in isobar model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042" y="246892"/>
                <a:ext cx="8671035" cy="384721"/>
              </a:xfrm>
              <a:prstGeom prst="rect">
                <a:avLst/>
              </a:prstGeom>
              <a:blipFill>
                <a:blip r:embed="rId2"/>
                <a:stretch>
                  <a:fillRect l="-731" t="-6452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0" y="761718"/>
            <a:ext cx="5144781" cy="36873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 bwMode="auto">
          <a:xfrm>
            <a:off x="5774384" y="1284542"/>
            <a:ext cx="1507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line shape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7506489" y="1284542"/>
            <a:ext cx="269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angular dependence 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2696955" y="1284542"/>
            <a:ext cx="3369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weak &amp; strong decays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6146451" y="1161828"/>
            <a:ext cx="28918" cy="192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V="1">
            <a:off x="4221210" y="1111458"/>
            <a:ext cx="474812" cy="217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7879990" y="1161828"/>
            <a:ext cx="72267" cy="192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58" y="2876166"/>
            <a:ext cx="5680742" cy="61118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97" y="2871086"/>
            <a:ext cx="1838982" cy="110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3143549" y="2746938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549" y="2746938"/>
                <a:ext cx="950661" cy="292388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2326433" y="3775242"/>
                <a:ext cx="720687" cy="2923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433" y="3775242"/>
                <a:ext cx="720687" cy="292388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3380956" y="3438054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956" y="3438054"/>
                <a:ext cx="950661" cy="292388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 bwMode="auto">
          <a:xfrm>
            <a:off x="1726206" y="3122697"/>
            <a:ext cx="6052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/>
              <a:t>B</a:t>
            </a:r>
            <a:endParaRPr lang="zh-TW" alt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644227" y="2293971"/>
                <a:ext cx="8568850" cy="423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Angular distribution governed by Legendre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4227" y="2293971"/>
                <a:ext cx="8568850" cy="423642"/>
              </a:xfrm>
              <a:prstGeom prst="rect">
                <a:avLst/>
              </a:prstGeom>
              <a:blipFill>
                <a:blip r:embed="rId9"/>
                <a:stretch>
                  <a:fillRect l="-592" t="-5714" b="-171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 bwMode="auto">
          <a:xfrm>
            <a:off x="1682328" y="4247874"/>
            <a:ext cx="7364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Line shape:  relativistic </a:t>
            </a:r>
            <a:r>
              <a:rPr lang="en-US" altLang="zh-TW" sz="2000" dirty="0" err="1">
                <a:solidFill>
                  <a:srgbClr val="0000FF"/>
                </a:solidFill>
              </a:rPr>
              <a:t>Breit</a:t>
            </a:r>
            <a:r>
              <a:rPr lang="en-US" altLang="zh-TW" sz="2000" dirty="0">
                <a:solidFill>
                  <a:srgbClr val="0000FF"/>
                </a:solidFill>
              </a:rPr>
              <a:t>-Wigner parameterization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11" y="4621524"/>
            <a:ext cx="4295917" cy="672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790799" y="5430186"/>
                <a:ext cx="9039224" cy="746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>
                    <a:solidFill>
                      <a:srgbClr val="0000FF"/>
                    </a:solidFill>
                  </a:rPr>
                  <a:t>Flatte line shape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;    </a:t>
                </a:r>
                <a:r>
                  <a:rPr lang="en-US" altLang="zh-TW" sz="1700" dirty="0" err="1">
                    <a:solidFill>
                      <a:srgbClr val="0000FF"/>
                    </a:solidFill>
                  </a:rPr>
                  <a:t>Gounaris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-Sakurai for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𝟕𝟕𝟎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7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>
                    <a:solidFill>
                      <a:srgbClr val="0000FF"/>
                    </a:solidFill>
                  </a:rPr>
                  <a:t>Pole line shape for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d>
                      <m:d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𝟖𝟎𝟎</m:t>
                        </m:r>
                      </m:e>
                    </m:d>
                    <m:r>
                      <a:rPr lang="en-US" altLang="zh-TW" sz="17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  </m:t>
                    </m:r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         LASS line shape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TW" sz="17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:endParaRPr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0799" y="5430186"/>
                <a:ext cx="9039224" cy="746358"/>
              </a:xfrm>
              <a:prstGeom prst="rect">
                <a:avLst/>
              </a:prstGeom>
              <a:blipFill>
                <a:blip r:embed="rId11"/>
                <a:stretch>
                  <a:fillRect l="-421" t="-3333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 bwMode="auto">
          <a:xfrm>
            <a:off x="4569023" y="3539372"/>
            <a:ext cx="5914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: angle measured in resonance rest frame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2160927" y="1789037"/>
                <a:ext cx="8298968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Dalitz plot analysis: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is assumed to be  a constant fit to the data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927" y="1789037"/>
                <a:ext cx="8298968" cy="404983"/>
              </a:xfrm>
              <a:prstGeom prst="rect">
                <a:avLst/>
              </a:prstGeom>
              <a:blipFill>
                <a:blip r:embed="rId12"/>
                <a:stretch>
                  <a:fillRect l="-458" t="-3030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AE587FD5-91B7-753C-9289-F4241B3332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93" y="450127"/>
            <a:ext cx="1637195" cy="1140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64C0DDD-11BB-B0F0-7442-9FE9FEAF6E9F}"/>
                  </a:ext>
                </a:extLst>
              </p:cNvPr>
              <p:cNvSpPr txBox="1"/>
              <p:nvPr/>
            </p:nvSpPr>
            <p:spPr bwMode="auto">
              <a:xfrm>
                <a:off x="9938386" y="1418653"/>
                <a:ext cx="1366034" cy="338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zh-TW" altLang="en-US" sz="15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64C0DDD-11BB-B0F0-7442-9FE9FEAF6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8386" y="1418653"/>
                <a:ext cx="1366034" cy="3380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32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107789" y="1086593"/>
                <a:ext cx="1008016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When resonance is off shell, form factor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is introduced for the strong coupling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is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7789" y="1086593"/>
                <a:ext cx="10080163" cy="646331"/>
              </a:xfrm>
              <a:prstGeom prst="rect">
                <a:avLst/>
              </a:prstGeom>
              <a:blipFill>
                <a:blip r:embed="rId2"/>
                <a:stretch>
                  <a:fillRect l="-423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18" y="1890958"/>
            <a:ext cx="2464019" cy="5454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69" y="1973843"/>
            <a:ext cx="1910823" cy="28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147731" y="2535478"/>
                <a:ext cx="79962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as an example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731" y="2535478"/>
                <a:ext cx="7996270" cy="369332"/>
              </a:xfrm>
              <a:prstGeom prst="rect">
                <a:avLst/>
              </a:prstGeom>
              <a:blipFill>
                <a:blip r:embed="rId5"/>
                <a:stretch>
                  <a:fillRect l="-457" t="-983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39" y="3246648"/>
            <a:ext cx="7882759" cy="13185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37" y="4881303"/>
            <a:ext cx="8355724" cy="13926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1476708" y="4433752"/>
            <a:ext cx="725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with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29E0793-27B0-19CD-31C4-2773D8424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88" y="347008"/>
            <a:ext cx="9111762" cy="467269"/>
          </a:xfrm>
          <a:prstGeom prst="rect">
            <a:avLst/>
          </a:prstGeom>
        </p:spPr>
      </p:pic>
      <p:sp>
        <p:nvSpPr>
          <p:cNvPr id="11" name="左大括弧 10">
            <a:extLst>
              <a:ext uri="{FF2B5EF4-FFF2-40B4-BE49-F238E27FC236}">
                <a16:creationId xmlns:a16="http://schemas.microsoft.com/office/drawing/2014/main" id="{F8826384-F3D9-6473-3DDD-584A52F0775E}"/>
              </a:ext>
            </a:extLst>
          </p:cNvPr>
          <p:cNvSpPr/>
          <p:nvPr/>
        </p:nvSpPr>
        <p:spPr bwMode="auto">
          <a:xfrm rot="16200000">
            <a:off x="6588248" y="-1256856"/>
            <a:ext cx="81953" cy="4216750"/>
          </a:xfrm>
          <a:prstGeom prst="leftBrace">
            <a:avLst>
              <a:gd name="adj1" fmla="val 47887"/>
              <a:gd name="adj2" fmla="val 5145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51E552A-9E62-9836-0216-C3EE31DAEB8C}"/>
              </a:ext>
            </a:extLst>
          </p:cNvPr>
          <p:cNvSpPr txBox="1"/>
          <p:nvPr/>
        </p:nvSpPr>
        <p:spPr bwMode="auto">
          <a:xfrm>
            <a:off x="9984657" y="5560142"/>
            <a:ext cx="18582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1600" dirty="0"/>
              <a:t>HYC, Yang (’11)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965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233914" y="183354"/>
                <a:ext cx="10169191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is calculable theoretically. It depends on resonance line shape &amp; the approach for describing 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nonleptonic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weak decays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914" y="183354"/>
                <a:ext cx="10169191" cy="707886"/>
              </a:xfrm>
              <a:prstGeom prst="rect">
                <a:avLst/>
              </a:prstGeom>
              <a:blipFill>
                <a:blip r:embed="rId2"/>
                <a:stretch>
                  <a:fillRect l="-539" t="-3448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 bwMode="auto">
          <a:xfrm>
            <a:off x="1233914" y="2160233"/>
            <a:ext cx="100436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We also consider the </a:t>
            </a:r>
            <a:r>
              <a:rPr lang="en-US" altLang="zh-TW" sz="2000" dirty="0" err="1">
                <a:solidFill>
                  <a:srgbClr val="0000FF"/>
                </a:solidFill>
              </a:rPr>
              <a:t>Dalitz</a:t>
            </a:r>
            <a:r>
              <a:rPr lang="en-US" altLang="zh-TW" sz="2000" dirty="0">
                <a:solidFill>
                  <a:srgbClr val="0000FF"/>
                </a:solidFill>
              </a:rPr>
              <a:t> plot parameterization adopted by many experimental groups (EXPP)</a:t>
            </a:r>
          </a:p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2520381" y="3579814"/>
                <a:ext cx="7920596" cy="390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: Blatt-</a:t>
                </a:r>
                <a:r>
                  <a:rPr lang="en-US" altLang="zh-TW" sz="1800" dirty="0" err="1">
                    <a:solidFill>
                      <a:srgbClr val="0000FF"/>
                    </a:solidFill>
                  </a:rPr>
                  <a:t>Weisskopf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barrier factor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381" y="3579814"/>
                <a:ext cx="7920596" cy="390556"/>
              </a:xfrm>
              <a:prstGeom prst="rect">
                <a:avLst/>
              </a:prstGeom>
              <a:blipFill>
                <a:blip r:embed="rId3"/>
                <a:stretch>
                  <a:fillRect t="-9375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68" y="3073130"/>
            <a:ext cx="5164783" cy="340769"/>
          </a:xfrm>
          <a:prstGeom prst="rect">
            <a:avLst/>
          </a:prstGeom>
        </p:spPr>
      </p:pic>
      <p:sp>
        <p:nvSpPr>
          <p:cNvPr id="12" name="左大括弧 11"/>
          <p:cNvSpPr/>
          <p:nvPr/>
        </p:nvSpPr>
        <p:spPr bwMode="auto">
          <a:xfrm rot="16200000">
            <a:off x="4869637" y="2827602"/>
            <a:ext cx="146230" cy="1297503"/>
          </a:xfrm>
          <a:prstGeom prst="leftBrace">
            <a:avLst>
              <a:gd name="adj1" fmla="val 47887"/>
              <a:gd name="adj2" fmla="val 5145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81" y="4000716"/>
            <a:ext cx="6350350" cy="5748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08" y="4843169"/>
            <a:ext cx="3598485" cy="5808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02" y="1110244"/>
            <a:ext cx="4751398" cy="9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1068398" y="181790"/>
                <a:ext cx="95020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can be expressed in terms of normalized differential rate at resonance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398" y="181790"/>
                <a:ext cx="9502032" cy="400110"/>
              </a:xfrm>
              <a:prstGeom prst="rect">
                <a:avLst/>
              </a:prstGeom>
              <a:blipFill>
                <a:blip r:embed="rId2"/>
                <a:stretch>
                  <a:fillRect l="-534" t="-9375" b="-2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25" y="705697"/>
            <a:ext cx="5019759" cy="580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87" y="1386851"/>
            <a:ext cx="4745834" cy="7394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CC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63" y="2632575"/>
            <a:ext cx="5108028" cy="6533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 bwMode="auto">
          <a:xfrm>
            <a:off x="2144811" y="1525032"/>
            <a:ext cx="6621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1648074" y="2290533"/>
            <a:ext cx="94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with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5638801" y="2973377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8427741" y="2659865"/>
                <a:ext cx="1450427" cy="387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7741" y="2659865"/>
                <a:ext cx="1450427" cy="3871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41" y="3558701"/>
            <a:ext cx="4235275" cy="56055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 bwMode="auto">
          <a:xfrm>
            <a:off x="5638801" y="2973377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6259961" y="3558700"/>
                <a:ext cx="38341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in zero width limit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961" y="3558700"/>
                <a:ext cx="3834174" cy="400110"/>
              </a:xfrm>
              <a:prstGeom prst="rect">
                <a:avLst/>
              </a:prstGeom>
              <a:blipFill>
                <a:blip r:embed="rId8"/>
                <a:stretch>
                  <a:fillRect l="-1650" t="-12500" b="-2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69" y="4417020"/>
            <a:ext cx="3791313" cy="237552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 bwMode="auto">
          <a:xfrm>
            <a:off x="5638801" y="2973377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5638800" y="4206405"/>
                <a:ext cx="3966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206405"/>
                <a:ext cx="3966604" cy="400110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 bwMode="auto">
          <a:xfrm>
            <a:off x="5638800" y="467963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Consider GS &amp; BW line shapes for  </a:t>
            </a:r>
            <a:r>
              <a:rPr lang="en-US" altLang="zh-TW" sz="1800" dirty="0">
                <a:solidFill>
                  <a:srgbClr val="0000FF"/>
                </a:solidFill>
                <a:sym typeface="Symbol" panose="05050102010706020507" pitchFamily="18" charset="2"/>
              </a:rPr>
              <a:t>   </a:t>
            </a:r>
            <a:r>
              <a:rPr lang="en-US" altLang="zh-TW" sz="1800" dirty="0">
                <a:solidFill>
                  <a:srgbClr val="0000FF"/>
                </a:solidFill>
              </a:rPr>
              <a:t> in QCDF &amp; EXPP schemes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296738" y="4523578"/>
                <a:ext cx="2519103" cy="327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𝟏𝟒𝟗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zh-TW" alt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400" dirty="0">
                    <a:solidFill>
                      <a:srgbClr val="0000FF"/>
                    </a:solidFill>
                  </a:rPr>
                  <a:t>MeV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6738" y="4523578"/>
                <a:ext cx="2519103" cy="327141"/>
              </a:xfrm>
              <a:prstGeom prst="rect">
                <a:avLst/>
              </a:prstGeom>
              <a:blipFill>
                <a:blip r:embed="rId11"/>
                <a:stretch>
                  <a:fillRect t="-7407" b="-74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977846"/>
                  </p:ext>
                </p:extLst>
              </p:nvPr>
            </p:nvGraphicFramePr>
            <p:xfrm>
              <a:off x="6122488" y="5461363"/>
              <a:ext cx="2617074" cy="1075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2358">
                      <a:extLst>
                        <a:ext uri="{9D8B030D-6E8A-4147-A177-3AD203B41FA5}">
                          <a16:colId xmlns:a16="http://schemas.microsoft.com/office/drawing/2014/main" val="2507130333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1303410876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356010079"/>
                        </a:ext>
                      </a:extLst>
                    </a:gridCol>
                  </a:tblGrid>
                  <a:tr h="35351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𝑸𝑪𝑫𝑭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600" b="1" kern="1200" dirty="0">
                            <a:solidFill>
                              <a:srgbClr val="CC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𝑬𝑿𝑷𝑷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368074"/>
                      </a:ext>
                    </a:extLst>
                  </a:tr>
                  <a:tr h="29110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GS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0.93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0.95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169911"/>
                      </a:ext>
                    </a:extLst>
                  </a:tr>
                  <a:tr h="29110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BW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1.11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1.15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260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977846"/>
                  </p:ext>
                </p:extLst>
              </p:nvPr>
            </p:nvGraphicFramePr>
            <p:xfrm>
              <a:off x="6122488" y="5461363"/>
              <a:ext cx="2617074" cy="1075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2358">
                      <a:extLst>
                        <a:ext uri="{9D8B030D-6E8A-4147-A177-3AD203B41FA5}">
                          <a16:colId xmlns:a16="http://schemas.microsoft.com/office/drawing/2014/main" val="2507130333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1303410876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356010079"/>
                        </a:ext>
                      </a:extLst>
                    </a:gridCol>
                  </a:tblGrid>
                  <a:tr h="40487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101449" t="-3125" r="-102899" b="-1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201449" t="-3125" r="-2899" b="-1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36807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GS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0.93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0.95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1699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BW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1.11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1.15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26055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線接點 7"/>
          <p:cNvCxnSpPr/>
          <p:nvPr/>
        </p:nvCxnSpPr>
        <p:spPr bwMode="auto">
          <a:xfrm>
            <a:off x="5295112" y="4523577"/>
            <a:ext cx="12608" cy="18330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圖片 16">
            <a:extLst>
              <a:ext uri="{FF2B5EF4-FFF2-40B4-BE49-F238E27FC236}">
                <a16:creationId xmlns:a16="http://schemas.microsoft.com/office/drawing/2014/main" id="{5DA7C64F-964E-95B0-88D8-0817E3586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09" y="747693"/>
            <a:ext cx="2670887" cy="1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471110" y="4317746"/>
                <a:ext cx="9773305" cy="2058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Finite-width effects are small in general, but they are significant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prominent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and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𝑬𝑿𝑷𝑷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are similar for vector mesons but different for tensor and scalar mesons  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FF33CC"/>
                    </a:solidFill>
                  </a:rPr>
                  <a:t>PQCD calculations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FF33CC"/>
                    </a:solidFill>
                  </a:rPr>
                  <a:t> are still not available. 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110" y="4317746"/>
                <a:ext cx="9773305" cy="2058962"/>
              </a:xfrm>
              <a:prstGeom prst="rect">
                <a:avLst/>
              </a:prstGeom>
              <a:blipFill>
                <a:blip r:embed="rId2"/>
                <a:stretch>
                  <a:fillRect l="-519" t="-1220" b="-42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376488" y="101601"/>
                <a:ext cx="70723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>
                    <a:solidFill>
                      <a:srgbClr val="FF33CC"/>
                    </a:solidFill>
                  </a:rPr>
                  <a:t>           Finite-width effects on BF(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𝑹𝑷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solidFill>
                      <a:srgbClr val="FF33CC"/>
                    </a:solidFill>
                  </a:rPr>
                  <a:t>  (I)</a:t>
                </a: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488" y="101601"/>
                <a:ext cx="7072312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19" y="1037777"/>
            <a:ext cx="8626891" cy="3027134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 bwMode="auto">
          <a:xfrm>
            <a:off x="7577958" y="2219785"/>
            <a:ext cx="2736893" cy="12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7577958" y="2845150"/>
            <a:ext cx="2736893" cy="12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7577958" y="3667549"/>
            <a:ext cx="2736893" cy="126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7648377" y="4034358"/>
            <a:ext cx="2736893" cy="126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向右箭號 4"/>
          <p:cNvSpPr/>
          <p:nvPr/>
        </p:nvSpPr>
        <p:spPr bwMode="auto">
          <a:xfrm>
            <a:off x="1618595" y="1557634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5" name="向右箭號 14"/>
          <p:cNvSpPr/>
          <p:nvPr/>
        </p:nvSpPr>
        <p:spPr bwMode="auto">
          <a:xfrm>
            <a:off x="1625955" y="1804624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16" name="向右箭號 15"/>
          <p:cNvSpPr/>
          <p:nvPr/>
        </p:nvSpPr>
        <p:spPr bwMode="auto">
          <a:xfrm>
            <a:off x="1662717" y="3268715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720545" y="4146456"/>
                <a:ext cx="8436652" cy="44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𝑷𝑫𝑮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 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𝟕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𝟕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±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  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545" y="4146456"/>
                <a:ext cx="8436652" cy="448521"/>
              </a:xfrm>
              <a:prstGeom prst="rect">
                <a:avLst/>
              </a:prstGeom>
              <a:blipFill>
                <a:blip r:embed="rId2"/>
                <a:stretch>
                  <a:fillRect b="-13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693685" y="4692602"/>
                <a:ext cx="8564918" cy="413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𝑵𝑾𝑨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 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𝟏𝟐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𝟕</m:t>
                        </m:r>
                      </m:e>
                    </m:d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</a:rPr>
                  <a:t> </a:t>
                </a:r>
                <a:endParaRPr lang="en-US" altLang="zh-TW" sz="1800" i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685" y="4692602"/>
                <a:ext cx="8564918" cy="413639"/>
              </a:xfrm>
              <a:prstGeom prst="rect">
                <a:avLst/>
              </a:prstGeom>
              <a:blipFill>
                <a:blip r:embed="rId3"/>
                <a:stretch>
                  <a:fillRect b="-205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76488" y="101601"/>
                <a:ext cx="70723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>
                    <a:solidFill>
                      <a:srgbClr val="FF33CC"/>
                    </a:solidFill>
                  </a:rPr>
                  <a:t>         Finite-width effects on BF(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𝑹𝑷</m:t>
                    </m:r>
                    <m:r>
                      <a:rPr lang="en-US" altLang="zh-TW" sz="2400" i="1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solidFill>
                      <a:srgbClr val="FF33CC"/>
                    </a:solidFill>
                  </a:rPr>
                  <a:t>  (II)</a:t>
                </a: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488" y="101601"/>
                <a:ext cx="7072312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997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693686" y="5216092"/>
                <a:ext cx="8054115" cy="48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𝑷𝑫𝑮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𝟑𝟐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𝟖𝟑</m:t>
                    </m:r>
                  </m:oMath>
                </a14:m>
                <a:endParaRPr lang="en-US" altLang="zh-TW" sz="18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686" y="5216092"/>
                <a:ext cx="8054115" cy="489365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98" y="748013"/>
            <a:ext cx="8898058" cy="3120927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 bwMode="auto">
          <a:xfrm flipV="1">
            <a:off x="1681655" y="1973843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 flipV="1">
            <a:off x="1720545" y="3463156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flipV="1">
            <a:off x="1720545" y="3839698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06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@8KFGPITW1D8ACMFP" val="2494"/>
  <p:tag name="FIRSTPHCHENG@8KFGPITW1D8ACMFP" val="2494"/>
  <p:tag name="FIRSTPHCHENG@JKDFJGP4DNFYY57I" val="3929"/>
  <p:tag name="FIRSTPHCHENG@PCFYIIGQOSGQY5H8" val="4160"/>
  <p:tag name="FIRSTPHCHENG@PCFZWY04OWLOY5H8" val="4511"/>
</p:tagLst>
</file>

<file path=ppt/theme/theme1.xml><?xml version="1.0" encoding="utf-8"?>
<a:theme xmlns:a="http://schemas.openxmlformats.org/drawingml/2006/main" name="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青蘋果設計範本">
  <a:themeElements>
    <a:clrScheme name="青蘋果設計範本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青蘋果設計範本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青蘋果設計範本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192581</TotalTime>
  <Words>2285</Words>
  <Application>Microsoft Macintosh PowerPoint</Application>
  <PresentationFormat>寬螢幕</PresentationFormat>
  <Paragraphs>317</Paragraphs>
  <Slides>29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Liberation Sans</vt:lpstr>
      <vt:lpstr>Arial</vt:lpstr>
      <vt:lpstr>Cambria Math</vt:lpstr>
      <vt:lpstr>Franklin Gothic Medium Cond</vt:lpstr>
      <vt:lpstr>Symbol</vt:lpstr>
      <vt:lpstr>Tahoma</vt:lpstr>
      <vt:lpstr>Times New Roman</vt:lpstr>
      <vt:lpstr>Verdana</vt:lpstr>
      <vt:lpstr>Wingdings</vt:lpstr>
      <vt:lpstr>Wingdings 2</vt:lpstr>
      <vt:lpstr>預設簡報設計</vt:lpstr>
      <vt:lpstr>青蘋果設計範本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Microsoft Office User</cp:lastModifiedBy>
  <cp:revision>2291</cp:revision>
  <cp:lastPrinted>2024-04-11T07:29:58Z</cp:lastPrinted>
  <dcterms:created xsi:type="dcterms:W3CDTF">2003-12-08T15:21:47Z</dcterms:created>
  <dcterms:modified xsi:type="dcterms:W3CDTF">2024-04-22T02:26:58Z</dcterms:modified>
</cp:coreProperties>
</file>