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Lst>
  <p:notesMasterIdLst>
    <p:notesMasterId r:id="rId35"/>
  </p:notesMasterIdLst>
  <p:handoutMasterIdLst>
    <p:handoutMasterId r:id="rId36"/>
  </p:handoutMasterIdLst>
  <p:sldIdLst>
    <p:sldId id="258" r:id="rId3"/>
    <p:sldId id="1250" r:id="rId4"/>
    <p:sldId id="2589" r:id="rId5"/>
    <p:sldId id="2587" r:id="rId6"/>
    <p:sldId id="2152" r:id="rId7"/>
    <p:sldId id="2030" r:id="rId8"/>
    <p:sldId id="450" r:id="rId9"/>
    <p:sldId id="2117" r:id="rId10"/>
    <p:sldId id="1825" r:id="rId11"/>
    <p:sldId id="549" r:id="rId12"/>
    <p:sldId id="2158" r:id="rId13"/>
    <p:sldId id="619" r:id="rId14"/>
    <p:sldId id="735" r:id="rId15"/>
    <p:sldId id="572" r:id="rId16"/>
    <p:sldId id="611" r:id="rId17"/>
    <p:sldId id="2694" r:id="rId18"/>
    <p:sldId id="964" r:id="rId19"/>
    <p:sldId id="824" r:id="rId20"/>
    <p:sldId id="1013" r:id="rId21"/>
    <p:sldId id="968" r:id="rId22"/>
    <p:sldId id="778" r:id="rId23"/>
    <p:sldId id="865" r:id="rId24"/>
    <p:sldId id="1616" r:id="rId25"/>
    <p:sldId id="424" r:id="rId26"/>
    <p:sldId id="2588" r:id="rId27"/>
    <p:sldId id="257" r:id="rId28"/>
    <p:sldId id="2274" r:id="rId29"/>
    <p:sldId id="285" r:id="rId30"/>
    <p:sldId id="294" r:id="rId31"/>
    <p:sldId id="2693" r:id="rId32"/>
    <p:sldId id="992" r:id="rId33"/>
    <p:sldId id="2218" r:id="rId34"/>
  </p:sldIdLst>
  <p:sldSz cx="10160000" cy="5715000"/>
  <p:notesSz cx="6858000" cy="9144000"/>
  <p:defaultTextStyle>
    <a:defPPr>
      <a:defRPr lang="zh-CN"/>
    </a:defPPr>
    <a:lvl1pPr algn="l" rtl="0" eaLnBrk="0" fontAlgn="base" hangingPunct="0">
      <a:spcBef>
        <a:spcPct val="0"/>
      </a:spcBef>
      <a:spcAft>
        <a:spcPct val="0"/>
      </a:spcAft>
      <a:defRPr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1800" userDrawn="1">
          <p15:clr>
            <a:srgbClr val="A4A3A4"/>
          </p15:clr>
        </p15:guide>
        <p15:guide id="2" pos="320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J.江" initials="W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433F8"/>
    <a:srgbClr val="1388FB"/>
    <a:srgbClr val="040D86"/>
    <a:srgbClr val="0819F6"/>
    <a:srgbClr val="E927DB"/>
    <a:srgbClr val="2BCEF8"/>
    <a:srgbClr val="F57E1B"/>
    <a:srgbClr val="FB15D5"/>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61" autoAdjust="0"/>
    <p:restoredTop sz="72411" autoAdjust="0"/>
  </p:normalViewPr>
  <p:slideViewPr>
    <p:cSldViewPr>
      <p:cViewPr varScale="1">
        <p:scale>
          <a:sx n="51" d="100"/>
          <a:sy n="51" d="100"/>
        </p:scale>
        <p:origin x="350" y="48"/>
      </p:cViewPr>
      <p:guideLst>
        <p:guide orient="horz" pos="1800"/>
        <p:guide pos="3200"/>
      </p:guideLst>
    </p:cSldViewPr>
  </p:slideViewPr>
  <p:outlineViewPr>
    <p:cViewPr>
      <p:scale>
        <a:sx n="33" d="100"/>
        <a:sy n="33" d="100"/>
      </p:scale>
      <p:origin x="0" y="570"/>
    </p:cViewPr>
  </p:outlineViewPr>
  <p:notesTextViewPr>
    <p:cViewPr>
      <p:scale>
        <a:sx n="100" d="100"/>
        <a:sy n="100" d="100"/>
      </p:scale>
      <p:origin x="0" y="0"/>
    </p:cViewPr>
  </p:notesTextViewPr>
  <p:sorterViewPr>
    <p:cViewPr>
      <p:scale>
        <a:sx n="200" d="100"/>
        <a:sy n="200" d="100"/>
      </p:scale>
      <p:origin x="0" y="1044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05425935973999"/>
          <c:y val="5.6820567194411697E-2"/>
          <c:w val="0.86639536986796895"/>
          <c:h val="0.79171287564103898"/>
        </c:manualLayout>
      </c:layout>
      <c:barChart>
        <c:barDir val="col"/>
        <c:grouping val="clustered"/>
        <c:varyColors val="1"/>
        <c:ser>
          <c:idx val="0"/>
          <c:order val="0"/>
          <c:tx>
            <c:strRef>
              <c:f>Sheet1!$B$1</c:f>
              <c:strCache>
                <c:ptCount val="1"/>
                <c:pt idx="0">
                  <c:v>Application</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B121-B848-A81B-76DFCFBC0212}"/>
              </c:ext>
            </c:extLst>
          </c:dPt>
          <c:dPt>
            <c:idx val="1"/>
            <c:invertIfNegative val="0"/>
            <c:bubble3D val="0"/>
            <c:extLst>
              <c:ext xmlns:c16="http://schemas.microsoft.com/office/drawing/2014/chart" uri="{C3380CC4-5D6E-409C-BE32-E72D297353CC}">
                <c16:uniqueId val="{00000003-B121-B848-A81B-76DFCFBC0212}"/>
              </c:ext>
            </c:extLst>
          </c:dPt>
          <c:dPt>
            <c:idx val="2"/>
            <c:invertIfNegative val="0"/>
            <c:bubble3D val="0"/>
            <c:extLst>
              <c:ext xmlns:c16="http://schemas.microsoft.com/office/drawing/2014/chart" uri="{C3380CC4-5D6E-409C-BE32-E72D297353CC}">
                <c16:uniqueId val="{00000005-B121-B848-A81B-76DFCFBC0212}"/>
              </c:ext>
            </c:extLst>
          </c:dPt>
          <c:dPt>
            <c:idx val="3"/>
            <c:invertIfNegative val="0"/>
            <c:bubble3D val="0"/>
            <c:extLst>
              <c:ext xmlns:c16="http://schemas.microsoft.com/office/drawing/2014/chart" uri="{C3380CC4-5D6E-409C-BE32-E72D297353CC}">
                <c16:uniqueId val="{00000007-B121-B848-A81B-76DFCFBC0212}"/>
              </c:ext>
            </c:extLst>
          </c:dPt>
          <c:dPt>
            <c:idx val="4"/>
            <c:invertIfNegative val="0"/>
            <c:bubble3D val="0"/>
            <c:extLst>
              <c:ext xmlns:c16="http://schemas.microsoft.com/office/drawing/2014/chart" uri="{C3380CC4-5D6E-409C-BE32-E72D297353CC}">
                <c16:uniqueId val="{00000009-B121-B848-A81B-76DFCFBC0212}"/>
              </c:ext>
            </c:extLst>
          </c:dPt>
          <c:dPt>
            <c:idx val="5"/>
            <c:invertIfNegative val="0"/>
            <c:bubble3D val="0"/>
            <c:extLst>
              <c:ext xmlns:c16="http://schemas.microsoft.com/office/drawing/2014/chart" uri="{C3380CC4-5D6E-409C-BE32-E72D297353CC}">
                <c16:uniqueId val="{0000000B-B121-B848-A81B-76DFCFBC0212}"/>
              </c:ext>
            </c:extLst>
          </c:dPt>
          <c:dLbls>
            <c:spPr>
              <a:noFill/>
              <a:ln>
                <a:noFill/>
              </a:ln>
              <a:effectLst/>
            </c:spPr>
            <c:txPr>
              <a:bodyPr rot="0" spcFirstLastPara="0" vertOverflow="ellipsis" vert="horz" wrap="square" lIns="38100" tIns="19050" rIns="38100" bIns="19050" anchor="ctr" anchorCtr="1"/>
              <a:lstStyle/>
              <a:p>
                <a:pPr>
                  <a:defRPr lang="en-US" sz="1600" b="0" i="0" u="none" strike="noStrike" kern="1200" baseline="0">
                    <a:solidFill>
                      <a:srgbClr val="0070C0"/>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Sheet1!$A$2:$A$7</c:f>
              <c:strCache>
                <c:ptCount val="6"/>
                <c:pt idx="0">
                  <c:v>18-19</c:v>
                </c:pt>
                <c:pt idx="1">
                  <c:v>19-20</c:v>
                </c:pt>
                <c:pt idx="2">
                  <c:v>20-21</c:v>
                </c:pt>
                <c:pt idx="3">
                  <c:v>21-22</c:v>
                </c:pt>
                <c:pt idx="4">
                  <c:v>22-23</c:v>
                </c:pt>
                <c:pt idx="5">
                  <c:v>23-24</c:v>
                </c:pt>
              </c:strCache>
            </c:strRef>
          </c:cat>
          <c:val>
            <c:numRef>
              <c:f>Sheet1!$B$2:$B$7</c:f>
              <c:numCache>
                <c:formatCode>0</c:formatCode>
                <c:ptCount val="6"/>
                <c:pt idx="0">
                  <c:v>162</c:v>
                </c:pt>
                <c:pt idx="1">
                  <c:v>359</c:v>
                </c:pt>
                <c:pt idx="2">
                  <c:v>471</c:v>
                </c:pt>
                <c:pt idx="3">
                  <c:v>831</c:v>
                </c:pt>
                <c:pt idx="4">
                  <c:v>730</c:v>
                </c:pt>
                <c:pt idx="5">
                  <c:v>948</c:v>
                </c:pt>
              </c:numCache>
            </c:numRef>
          </c:val>
          <c:extLst>
            <c:ext xmlns:c16="http://schemas.microsoft.com/office/drawing/2014/chart" uri="{C3380CC4-5D6E-409C-BE32-E72D297353CC}">
              <c16:uniqueId val="{0000000C-B121-B848-A81B-76DFCFBC0212}"/>
            </c:ext>
          </c:extLst>
        </c:ser>
        <c:ser>
          <c:idx val="1"/>
          <c:order val="1"/>
          <c:tx>
            <c:strRef>
              <c:f>Sheet1!$C$1</c:f>
              <c:strCache>
                <c:ptCount val="1"/>
                <c:pt idx="0">
                  <c:v>Approved</c:v>
                </c:pt>
              </c:strCache>
            </c:strRef>
          </c:tx>
          <c:spPr>
            <a:solidFill>
              <a:schemeClr val="accent2"/>
            </a:solidFill>
          </c:spPr>
          <c:invertIfNegative val="0"/>
          <c:dLbls>
            <c:spPr>
              <a:noFill/>
              <a:ln>
                <a:noFill/>
              </a:ln>
              <a:effectLst/>
            </c:spPr>
            <c:txPr>
              <a:bodyPr rot="0" spcFirstLastPara="0" vertOverflow="ellipsis" vert="horz" wrap="square" lIns="38100" tIns="19050" rIns="38100" bIns="19050" anchor="ctr" anchorCtr="1"/>
              <a:lstStyle/>
              <a:p>
                <a:pPr>
                  <a:defRPr lang="en-US" sz="1600" b="0" i="0" u="none" strike="noStrike" kern="1200" baseline="0">
                    <a:solidFill>
                      <a:srgbClr val="C00000"/>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18-19</c:v>
                </c:pt>
                <c:pt idx="1">
                  <c:v>19-20</c:v>
                </c:pt>
                <c:pt idx="2">
                  <c:v>20-21</c:v>
                </c:pt>
                <c:pt idx="3">
                  <c:v>21-22</c:v>
                </c:pt>
                <c:pt idx="4">
                  <c:v>22-23</c:v>
                </c:pt>
                <c:pt idx="5">
                  <c:v>23-24</c:v>
                </c:pt>
              </c:strCache>
            </c:strRef>
          </c:cat>
          <c:val>
            <c:numRef>
              <c:f>Sheet1!$C$2:$C$7</c:f>
              <c:numCache>
                <c:formatCode>0</c:formatCode>
                <c:ptCount val="6"/>
                <c:pt idx="0">
                  <c:v>122</c:v>
                </c:pt>
                <c:pt idx="1">
                  <c:v>224</c:v>
                </c:pt>
                <c:pt idx="2">
                  <c:v>230</c:v>
                </c:pt>
                <c:pt idx="3">
                  <c:v>279</c:v>
                </c:pt>
                <c:pt idx="4">
                  <c:v>376</c:v>
                </c:pt>
                <c:pt idx="5">
                  <c:v>495</c:v>
                </c:pt>
              </c:numCache>
            </c:numRef>
          </c:val>
          <c:extLst>
            <c:ext xmlns:c16="http://schemas.microsoft.com/office/drawing/2014/chart" uri="{C3380CC4-5D6E-409C-BE32-E72D297353CC}">
              <c16:uniqueId val="{0000000D-B121-B848-A81B-76DFCFBC0212}"/>
            </c:ext>
          </c:extLst>
        </c:ser>
        <c:dLbls>
          <c:showLegendKey val="0"/>
          <c:showVal val="1"/>
          <c:showCatName val="0"/>
          <c:showSerName val="0"/>
          <c:showPercent val="0"/>
          <c:showBubbleSize val="0"/>
        </c:dLbls>
        <c:gapWidth val="246"/>
        <c:overlap val="-28"/>
        <c:axId val="540479311"/>
        <c:axId val="589321264"/>
      </c:barChart>
      <c:catAx>
        <c:axId val="540479311"/>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en-US" sz="1600" b="0" i="0" u="none" strike="noStrike" kern="1200" baseline="0">
                <a:solidFill>
                  <a:schemeClr val="tx1"/>
                </a:solidFill>
                <a:latin typeface="+mn-lt"/>
                <a:ea typeface="+mn-ea"/>
                <a:cs typeface="+mn-cs"/>
              </a:defRPr>
            </a:pPr>
            <a:endParaRPr lang="zh-CN"/>
          </a:p>
        </c:txPr>
        <c:crossAx val="589321264"/>
        <c:crosses val="autoZero"/>
        <c:auto val="1"/>
        <c:lblAlgn val="ctr"/>
        <c:lblOffset val="100"/>
        <c:noMultiLvlLbl val="0"/>
      </c:catAx>
      <c:valAx>
        <c:axId val="589321264"/>
        <c:scaling>
          <c:orientation val="minMax"/>
          <c:max val="1000"/>
          <c:min val="100"/>
        </c:scaling>
        <c:delete val="0"/>
        <c:axPos val="l"/>
        <c:majorGridlines>
          <c:spPr>
            <a:ln w="9525" cap="flat" cmpd="sng" algn="ctr">
              <a:solidFill>
                <a:schemeClr val="lt1">
                  <a:lumMod val="90200"/>
                </a:schemeClr>
              </a:solidFill>
              <a:prstDash val="solid"/>
              <a:round/>
            </a:ln>
            <a:effectLst/>
          </c:spPr>
        </c:majorGridlines>
        <c:numFmt formatCode="0" sourceLinked="1"/>
        <c:majorTickMark val="none"/>
        <c:minorTickMark val="none"/>
        <c:tickLblPos val="nextTo"/>
        <c:spPr>
          <a:noFill/>
          <a:ln w="9525" cap="flat" cmpd="sng" algn="ctr">
            <a:noFill/>
            <a:prstDash val="solid"/>
            <a:round/>
          </a:ln>
          <a:effectLst/>
        </c:spPr>
        <c:txPr>
          <a:bodyPr rot="-60000000" spcFirstLastPara="0" vertOverflow="ellipsis" vert="horz" wrap="square" anchor="ctr" anchorCtr="1"/>
          <a:lstStyle/>
          <a:p>
            <a:pPr>
              <a:defRPr lang="en-US" sz="1600" b="0" i="0" u="none" strike="noStrike" kern="1200" baseline="0">
                <a:solidFill>
                  <a:schemeClr val="tx1"/>
                </a:solidFill>
                <a:latin typeface="+mn-lt"/>
                <a:ea typeface="+mn-ea"/>
                <a:cs typeface="+mn-cs"/>
              </a:defRPr>
            </a:pPr>
            <a:endParaRPr lang="zh-CN"/>
          </a:p>
        </c:txPr>
        <c:crossAx val="540479311"/>
        <c:crosses val="autoZero"/>
        <c:crossBetween val="between"/>
      </c:valAx>
      <c:spPr>
        <a:noFill/>
        <a:ln>
          <a:noFill/>
        </a:ln>
        <a:effectLst/>
      </c:spPr>
    </c:plotArea>
    <c:legend>
      <c:legendPos val="r"/>
      <c:legendEntry>
        <c:idx val="0"/>
        <c:txPr>
          <a:bodyPr rot="0" spcFirstLastPara="0" vertOverflow="ellipsis" vert="horz" wrap="square" anchor="ctr" anchorCtr="1"/>
          <a:lstStyle/>
          <a:p>
            <a:pPr>
              <a:defRPr lang="en-US" sz="1600" b="0" i="0" u="none" strike="noStrike" kern="1200" baseline="0">
                <a:solidFill>
                  <a:schemeClr val="tx1"/>
                </a:solidFill>
                <a:latin typeface="+mn-lt"/>
                <a:ea typeface="+mn-ea"/>
                <a:cs typeface="+mn-cs"/>
              </a:defRPr>
            </a:pPr>
            <a:endParaRPr lang="zh-CN"/>
          </a:p>
        </c:txPr>
      </c:legendEntry>
      <c:legendEntry>
        <c:idx val="1"/>
        <c:txPr>
          <a:bodyPr rot="0" spcFirstLastPara="0" vertOverflow="ellipsis" vert="horz" wrap="square" anchor="ctr" anchorCtr="1"/>
          <a:lstStyle/>
          <a:p>
            <a:pPr>
              <a:defRPr lang="en-US" sz="1600" b="0" i="0" u="none" strike="noStrike" kern="1200" baseline="0">
                <a:solidFill>
                  <a:schemeClr val="tx1"/>
                </a:solidFill>
                <a:latin typeface="+mn-lt"/>
                <a:ea typeface="+mn-ea"/>
                <a:cs typeface="+mn-cs"/>
              </a:defRPr>
            </a:pPr>
            <a:endParaRPr lang="zh-CN"/>
          </a:p>
        </c:txPr>
      </c:legendEntry>
      <c:layout>
        <c:manualLayout>
          <c:xMode val="edge"/>
          <c:yMode val="edge"/>
          <c:x val="0.20121179236751699"/>
          <c:y val="6.37270148977018E-2"/>
        </c:manualLayout>
      </c:layout>
      <c:overlay val="0"/>
      <c:txPr>
        <a:bodyPr rot="0" spcFirstLastPara="0" vertOverflow="ellipsis" vert="horz" wrap="square" anchor="ctr" anchorCtr="1"/>
        <a:lstStyle/>
        <a:p>
          <a:pPr>
            <a:defRPr lang="en-US" sz="1600" b="0" i="0" u="none" strike="noStrike" kern="1200" baseline="0">
              <a:solidFill>
                <a:schemeClr val="tx1"/>
              </a:solidFill>
              <a:latin typeface="+mn-lt"/>
              <a:ea typeface="+mn-ea"/>
              <a:cs typeface="+mn-cs"/>
            </a:defRPr>
          </a:pPr>
          <a:endParaRPr lang="zh-CN"/>
        </a:p>
      </c:txPr>
    </c:legend>
    <c:plotVisOnly val="1"/>
    <c:dispBlanksAs val="gap"/>
    <c:showDLblsOverMax val="0"/>
  </c:chart>
  <c:spPr>
    <a:noFill/>
    <a:ln>
      <a:noFill/>
    </a:ln>
    <a:effectLst/>
  </c:spPr>
  <c:txPr>
    <a:bodyPr/>
    <a:lstStyle/>
    <a:p>
      <a:pPr>
        <a:defRPr lang="en-US" sz="1600">
          <a:solidFill>
            <a:srgbClr val="C00000"/>
          </a:solidFill>
        </a:defRPr>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6634D4-6826-4280-8DB9-19D143CADB2E}" type="datetimeFigureOut">
              <a:rPr lang="zh-CN" altLang="en-US" smtClean="0"/>
              <a:pPr/>
              <a:t>2024/9/11</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61C9F4-D0A3-417B-B817-AAD999A50B0B}" type="slidenum">
              <a:rPr lang="zh-CN" altLang="en-US" smtClean="0"/>
              <a:pPr/>
              <a:t>‹#›</a:t>
            </a:fld>
            <a:endParaRPr lang="zh-CN" altLang="en-US"/>
          </a:p>
        </p:txBody>
      </p:sp>
    </p:spTree>
    <p:extLst>
      <p:ext uri="{BB962C8B-B14F-4D97-AF65-F5344CB8AC3E}">
        <p14:creationId xmlns:p14="http://schemas.microsoft.com/office/powerpoint/2010/main" val="2745081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宋体"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ea typeface="宋体" pitchFamily="2" charset="-122"/>
              </a:defRPr>
            </a:lvl1pPr>
          </a:lstStyle>
          <a:p>
            <a:pPr>
              <a:defRPr/>
            </a:pPr>
            <a:fld id="{2D2B385D-30C0-42A3-A406-FDA826925B69}" type="datetimeFigureOut">
              <a:rPr lang="zh-CN" altLang="en-US"/>
              <a:pPr>
                <a:defRPr/>
              </a:pPr>
              <a:t>2024/9/11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宋体"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C994A22-7990-4147-B722-23103CA33D18}" type="slidenum">
              <a:rPr lang="zh-CN" altLang="en-US"/>
              <a:pPr>
                <a:defRPr/>
              </a:pPr>
              <a:t>‹#›</a:t>
            </a:fld>
            <a:endParaRPr lang="zh-CN" altLang="en-US"/>
          </a:p>
        </p:txBody>
      </p:sp>
    </p:spTree>
    <p:extLst>
      <p:ext uri="{BB962C8B-B14F-4D97-AF65-F5344CB8AC3E}">
        <p14:creationId xmlns:p14="http://schemas.microsoft.com/office/powerpoint/2010/main" val="22370245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1BDAF310-180F-42DD-AC8D-C85BDE814A28}"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pPr>
                <a:defRPr/>
              </a:pPr>
              <a:t>15</a:t>
            </a:fld>
            <a:endParaRPr lang="zh-CN" altLang="en-US"/>
          </a:p>
        </p:txBody>
      </p:sp>
    </p:spTree>
    <p:extLst>
      <p:ext uri="{BB962C8B-B14F-4D97-AF65-F5344CB8AC3E}">
        <p14:creationId xmlns:p14="http://schemas.microsoft.com/office/powerpoint/2010/main" val="1596519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6CF58D6-5838-42A3-B49B-F35059D7D87B}" type="slidenum">
              <a:rPr lang="zh-CN" altLang="en-US" smtClean="0"/>
              <a:t>17</a:t>
            </a:fld>
            <a:endParaRPr lang="zh-CN" altLang="en-US"/>
          </a:p>
        </p:txBody>
      </p:sp>
    </p:spTree>
    <p:extLst>
      <p:ext uri="{BB962C8B-B14F-4D97-AF65-F5344CB8AC3E}">
        <p14:creationId xmlns:p14="http://schemas.microsoft.com/office/powerpoint/2010/main" val="4132552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pPr>
                <a:defRPr/>
              </a:pPr>
              <a:t>18</a:t>
            </a:fld>
            <a:endParaRPr lang="zh-CN" altLang="en-US"/>
          </a:p>
        </p:txBody>
      </p:sp>
    </p:spTree>
    <p:extLst>
      <p:ext uri="{BB962C8B-B14F-4D97-AF65-F5344CB8AC3E}">
        <p14:creationId xmlns:p14="http://schemas.microsoft.com/office/powerpoint/2010/main" val="3283955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pPr>
                <a:defRPr/>
              </a:pPr>
              <a:t>19</a:t>
            </a:fld>
            <a:endParaRPr lang="zh-CN" altLang="en-US"/>
          </a:p>
        </p:txBody>
      </p:sp>
    </p:spTree>
    <p:extLst>
      <p:ext uri="{BB962C8B-B14F-4D97-AF65-F5344CB8AC3E}">
        <p14:creationId xmlns:p14="http://schemas.microsoft.com/office/powerpoint/2010/main" val="231425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24</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DAB609A-3193-4623-A419-898CF5D9B946}" type="slidenum">
              <a:rPr lang="zh-CN" altLang="en-US" smtClean="0"/>
              <a:t>25</a:t>
            </a:fld>
            <a:endParaRPr lang="zh-CN" altLang="en-US"/>
          </a:p>
        </p:txBody>
      </p:sp>
    </p:spTree>
    <p:extLst>
      <p:ext uri="{BB962C8B-B14F-4D97-AF65-F5344CB8AC3E}">
        <p14:creationId xmlns:p14="http://schemas.microsoft.com/office/powerpoint/2010/main" val="1681877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pPr>
                <a:defRPr/>
              </a:pPr>
              <a:t>26</a:t>
            </a:fld>
            <a:endParaRPr lang="zh-CN" altLang="en-US"/>
          </a:p>
        </p:txBody>
      </p:sp>
    </p:spTree>
    <p:extLst>
      <p:ext uri="{BB962C8B-B14F-4D97-AF65-F5344CB8AC3E}">
        <p14:creationId xmlns:p14="http://schemas.microsoft.com/office/powerpoint/2010/main" val="2021152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79D2CE-6243-4AF1-89F4-DD791BCCD654}"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790649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1FDC6411-1AC4-4012-BB40-4AB3DB7C3389}" type="slidenum">
              <a:rPr lang="zh-CN" altLang="en-US" smtClean="0"/>
              <a:t>28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idx="2"/>
          </p:nvPr>
        </p:nvSpPr>
        <p:spPr bwMode="auto">
          <a:xfrm>
            <a:off x="381000" y="685800"/>
            <a:ext cx="6096000" cy="3429000"/>
          </a:xfrm>
          <a:noFill/>
          <a:ln>
            <a:solidFill>
              <a:srgbClr val="000000"/>
            </a:solidFill>
            <a:miter lim="800000"/>
            <a:headEnd/>
            <a:tailEnd/>
          </a:ln>
        </p:spPr>
      </p:sp>
      <p:sp>
        <p:nvSpPr>
          <p:cNvPr id="8195" name="文本占位符 2"/>
          <p:cNvSpPr>
            <a:spLocks noGrp="1"/>
          </p:cNvSpPr>
          <p:nvPr>
            <p:ph type="body" idx="3"/>
          </p:nvPr>
        </p:nvSpPr>
        <p:spPr bwMode="auto">
          <a:noFill/>
        </p:spPr>
        <p:txBody>
          <a:bodyPr wrap="square" numCol="1" anchor="t" anchorCtr="0" compatLnSpc="1">
            <a:prstTxWarp prst="textNoShape">
              <a:avLst/>
            </a:prstTxWarp>
          </a:bodyPr>
          <a:lstStyle/>
          <a:p>
            <a:pPr eaLnBrk="1" hangingPunct="1">
              <a:spcBef>
                <a:spcPct val="0"/>
              </a:spcBef>
            </a:pPr>
            <a:endParaRPr lang="zh-CN" altLang="en-US">
              <a:latin typeface="微软雅黑" pitchFamily="34" charset="-122"/>
              <a:ea typeface="微软雅黑" pitchFamily="34" charset="-122"/>
            </a:endParaRPr>
          </a:p>
        </p:txBody>
      </p:sp>
    </p:spTree>
    <p:extLst>
      <p:ext uri="{BB962C8B-B14F-4D97-AF65-F5344CB8AC3E}">
        <p14:creationId xmlns:p14="http://schemas.microsoft.com/office/powerpoint/2010/main" val="3744167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Arial" panose="020B0604020202020204"/>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pPr>
                <a:defRPr/>
              </a:pPr>
              <a:t>32</a:t>
            </a:fld>
            <a:endParaRPr lang="zh-CN" altLang="en-US"/>
          </a:p>
        </p:txBody>
      </p:sp>
    </p:spTree>
    <p:extLst>
      <p:ext uri="{BB962C8B-B14F-4D97-AF65-F5344CB8AC3E}">
        <p14:creationId xmlns:p14="http://schemas.microsoft.com/office/powerpoint/2010/main" val="3421451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994A22-7990-4147-B722-23103CA33D18}" type="slidenum">
              <a:rPr kumimoji="0" lang="zh-CN" altLang="en-US" sz="1200" b="0" i="0" u="none" strike="noStrike" kern="1200" cap="none" spc="0" normalizeH="0" baseline="0" noProof="0" smtClean="0">
                <a:ln>
                  <a:noFill/>
                </a:ln>
                <a:solidFill>
                  <a:prstClr val="black"/>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182631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94A22-7990-4147-B722-23103CA33D18}" type="slidenum">
              <a:rPr kumimoji="0" lang="zh-CN" altLang="en-US" sz="1200" b="0" i="0" u="none" strike="noStrike" kern="1200" cap="none" spc="0" normalizeH="0" baseline="0" noProof="0" smtClean="0">
                <a:ln>
                  <a:noFill/>
                </a:ln>
                <a:solidFill>
                  <a:prstClr val="black"/>
                </a:solidFill>
                <a:effectLst/>
                <a:uLnTx/>
                <a:uFillTx/>
                <a:latin typeface="Calibri" charset="0"/>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charset="0"/>
              <a:ea typeface="宋体" panose="02010600030101010101" pitchFamily="2" charset="-122"/>
              <a:cs typeface="Arial"/>
            </a:endParaRPr>
          </a:p>
        </p:txBody>
      </p:sp>
    </p:spTree>
    <p:extLst>
      <p:ext uri="{BB962C8B-B14F-4D97-AF65-F5344CB8AC3E}">
        <p14:creationId xmlns:p14="http://schemas.microsoft.com/office/powerpoint/2010/main" val="4072172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DFD88FA0-4950-2A48-8242-98A4045883A5}" type="slidenum">
              <a:rPr kumimoji="1" lang="zh-CN" altLang="en-US" smtClean="0"/>
              <a:t>5</a:t>
            </a:fld>
            <a:endParaRPr kumimoji="1" lang="zh-CN" altLang="en-US"/>
          </a:p>
        </p:txBody>
      </p:sp>
    </p:spTree>
    <p:extLst>
      <p:ext uri="{BB962C8B-B14F-4D97-AF65-F5344CB8AC3E}">
        <p14:creationId xmlns:p14="http://schemas.microsoft.com/office/powerpoint/2010/main" val="1372146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1377156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4EA1CAF-F3E5-4995-B5A9-F6F823E8D1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Arial" panose="020B0604020202020204"/>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994A22-7990-4147-B722-23103CA33D18}"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a:endParaRPr>
          </a:p>
        </p:txBody>
      </p:sp>
    </p:spTree>
    <p:extLst>
      <p:ext uri="{BB962C8B-B14F-4D97-AF65-F5344CB8AC3E}">
        <p14:creationId xmlns:p14="http://schemas.microsoft.com/office/powerpoint/2010/main" val="1139338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pPr>
                <a:defRPr/>
              </a:pPr>
              <a:t>13</a:t>
            </a:fld>
            <a:endParaRPr lang="zh-CN" altLang="en-US"/>
          </a:p>
        </p:txBody>
      </p:sp>
    </p:spTree>
    <p:extLst>
      <p:ext uri="{BB962C8B-B14F-4D97-AF65-F5344CB8AC3E}">
        <p14:creationId xmlns:p14="http://schemas.microsoft.com/office/powerpoint/2010/main" val="1062911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62000" y="1775358"/>
            <a:ext cx="8636000" cy="1225021"/>
          </a:xfrm>
        </p:spPr>
        <p:txBody>
          <a:bodyPr/>
          <a:lstStyle/>
          <a:p>
            <a:r>
              <a:rPr lang="zh-CN" altLang="en-US"/>
              <a:t>单击此处编辑母版标题样式</a:t>
            </a:r>
          </a:p>
        </p:txBody>
      </p:sp>
      <p:sp>
        <p:nvSpPr>
          <p:cNvPr id="3" name="副标题 2"/>
          <p:cNvSpPr>
            <a:spLocks noGrp="1"/>
          </p:cNvSpPr>
          <p:nvPr>
            <p:ph type="subTitle" idx="1"/>
          </p:nvPr>
        </p:nvSpPr>
        <p:spPr>
          <a:xfrm>
            <a:off x="1524000" y="3238500"/>
            <a:ext cx="7112000" cy="1460500"/>
          </a:xfrm>
        </p:spPr>
        <p:txBody>
          <a:bodyPr/>
          <a:lstStyle>
            <a:lvl1pPr marL="0" indent="0" algn="ctr">
              <a:buNone/>
              <a:defRPr>
                <a:solidFill>
                  <a:schemeClr val="tx1">
                    <a:tint val="75000"/>
                  </a:schemeClr>
                </a:solidFill>
              </a:defRPr>
            </a:lvl1pPr>
            <a:lvl2pPr marL="423312" indent="0" algn="ctr">
              <a:buNone/>
              <a:defRPr>
                <a:solidFill>
                  <a:schemeClr val="tx1">
                    <a:tint val="75000"/>
                  </a:schemeClr>
                </a:solidFill>
              </a:defRPr>
            </a:lvl2pPr>
            <a:lvl3pPr marL="846625" indent="0" algn="ctr">
              <a:buNone/>
              <a:defRPr>
                <a:solidFill>
                  <a:schemeClr val="tx1">
                    <a:tint val="75000"/>
                  </a:schemeClr>
                </a:solidFill>
              </a:defRPr>
            </a:lvl3pPr>
            <a:lvl4pPr marL="1269936" indent="0" algn="ctr">
              <a:buNone/>
              <a:defRPr>
                <a:solidFill>
                  <a:schemeClr val="tx1">
                    <a:tint val="75000"/>
                  </a:schemeClr>
                </a:solidFill>
              </a:defRPr>
            </a:lvl4pPr>
            <a:lvl5pPr marL="1693249" indent="0" algn="ctr">
              <a:buNone/>
              <a:defRPr>
                <a:solidFill>
                  <a:schemeClr val="tx1">
                    <a:tint val="75000"/>
                  </a:schemeClr>
                </a:solidFill>
              </a:defRPr>
            </a:lvl5pPr>
            <a:lvl6pPr marL="2116561" indent="0" algn="ctr">
              <a:buNone/>
              <a:defRPr>
                <a:solidFill>
                  <a:schemeClr val="tx1">
                    <a:tint val="75000"/>
                  </a:schemeClr>
                </a:solidFill>
              </a:defRPr>
            </a:lvl6pPr>
            <a:lvl7pPr marL="2539873" indent="0" algn="ctr">
              <a:buNone/>
              <a:defRPr>
                <a:solidFill>
                  <a:schemeClr val="tx1">
                    <a:tint val="75000"/>
                  </a:schemeClr>
                </a:solidFill>
              </a:defRPr>
            </a:lvl7pPr>
            <a:lvl8pPr marL="2963185" indent="0" algn="ctr">
              <a:buNone/>
              <a:defRPr>
                <a:solidFill>
                  <a:schemeClr val="tx1">
                    <a:tint val="75000"/>
                  </a:schemeClr>
                </a:solidFill>
              </a:defRPr>
            </a:lvl8pPr>
            <a:lvl9pPr marL="3386497"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t>‹#›</a:t>
            </a:fld>
            <a:endParaRPr lang="en-US" altLang="zh-CN"/>
          </a:p>
        </p:txBody>
      </p:sp>
      <p:pic>
        <p:nvPicPr>
          <p:cNvPr id="11" name="图片 18" descr="图片1副本"/>
          <p:cNvPicPr>
            <a:picLocks noChangeAspect="1"/>
          </p:cNvPicPr>
          <p:nvPr/>
        </p:nvPicPr>
        <p:blipFill>
          <a:blip r:embed="rId2" cstate="screen"/>
          <a:srcRect/>
          <a:stretch>
            <a:fillRect/>
          </a:stretch>
        </p:blipFill>
        <p:spPr bwMode="auto">
          <a:xfrm>
            <a:off x="8574465" y="145304"/>
            <a:ext cx="1066786" cy="479948"/>
          </a:xfrm>
          <a:prstGeom prst="rect">
            <a:avLst/>
          </a:prstGeom>
          <a:noFill/>
          <a:ln w="9525">
            <a:noFill/>
            <a:miter lim="800000"/>
            <a:headEnd/>
            <a:tailEnd/>
          </a:ln>
        </p:spPr>
      </p:pic>
      <p:sp>
        <p:nvSpPr>
          <p:cNvPr id="12" name="标题 1"/>
          <p:cNvSpPr>
            <a:spLocks noGrp="1"/>
          </p:cNvSpPr>
          <p:nvPr>
            <p:ph type="title"/>
          </p:nvPr>
        </p:nvSpPr>
        <p:spPr>
          <a:xfrm>
            <a:off x="508000" y="145304"/>
            <a:ext cx="7646473" cy="479948"/>
          </a:xfrm>
        </p:spPr>
        <p:txBody>
          <a:bodyPr>
            <a:noAutofit/>
          </a:bodyPr>
          <a:lstStyle>
            <a:lvl1pPr algn="l">
              <a:defRPr sz="3333" b="1">
                <a:latin typeface="微软雅黑" panose="020B0503020204020204" charset="-122"/>
                <a:ea typeface="微软雅黑" panose="020B0503020204020204" charset="-122"/>
              </a:defRPr>
            </a:lvl1pPr>
          </a:lstStyle>
          <a:p>
            <a:r>
              <a:rPr lang="zh-CN" altLang="en-US"/>
              <a:t>单击此处编辑母版标题样式</a:t>
            </a:r>
            <a:endParaRPr lang="zh-CN" altLang="en-US" dirty="0"/>
          </a:p>
        </p:txBody>
      </p:sp>
      <p:sp>
        <p:nvSpPr>
          <p:cNvPr id="13" name="矩形 6"/>
          <p:cNvSpPr/>
          <p:nvPr/>
        </p:nvSpPr>
        <p:spPr>
          <a:xfrm>
            <a:off x="439487" y="651713"/>
            <a:ext cx="9441049" cy="90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dirty="0"/>
          </a:p>
        </p:txBody>
      </p:sp>
      <p:sp>
        <p:nvSpPr>
          <p:cNvPr id="14" name="圆角矩形 7"/>
          <p:cNvSpPr/>
          <p:nvPr/>
        </p:nvSpPr>
        <p:spPr>
          <a:xfrm>
            <a:off x="216907" y="553247"/>
            <a:ext cx="222578" cy="191861"/>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350"/>
          </a:p>
        </p:txBody>
      </p:sp>
    </p:spTree>
    <p:extLst>
      <p:ext uri="{BB962C8B-B14F-4D97-AF65-F5344CB8AC3E}">
        <p14:creationId xmlns:p14="http://schemas.microsoft.com/office/powerpoint/2010/main" val="145141907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922917" y="76715"/>
            <a:ext cx="8758438" cy="549703"/>
          </a:xfrm>
          <a:prstGeom prst="rect">
            <a:avLst/>
          </a:prstGeom>
        </p:spPr>
        <p:txBody>
          <a:bodyPr lIns="91418" tIns="45709" rIns="91418" bIns="45709"/>
          <a:lstStyle>
            <a:lvl1pPr algn="l">
              <a:defRPr sz="3000" b="1" baseline="0">
                <a:solidFill>
                  <a:srgbClr val="005DA2"/>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9000000" y="300000"/>
            <a:ext cx="900000" cy="300000"/>
          </a:xfrm>
          <a:prstGeom prst="rect">
            <a:avLst/>
          </a:prstGeom>
        </p:spPr>
        <p:txBody>
          <a:bodyPr lIns="91418" tIns="45709" rIns="91418" bIns="45709"/>
          <a:lstStyle>
            <a:lvl1pPr algn="r">
              <a:defRPr/>
            </a:lvl1pPr>
          </a:lstStyle>
          <a:p>
            <a:fld id="{E077DA78-E013-4A8C-AD75-63A150561B10}" type="slidenum">
              <a:rPr lang="zh-CN" altLang="en-US" smtClean="0">
                <a:solidFill>
                  <a:prstClr val="black">
                    <a:tint val="75000"/>
                  </a:prstClr>
                </a:solidFill>
              </a:rPr>
              <a:t>‹#›</a:t>
            </a:fld>
            <a:endParaRPr lang="zh-CN" altLang="en-US">
              <a:solidFill>
                <a:prstClr val="black">
                  <a:tint val="75000"/>
                </a:prstClr>
              </a:solidFill>
            </a:endParaRPr>
          </a:p>
        </p:txBody>
      </p:sp>
      <p:cxnSp>
        <p:nvCxnSpPr>
          <p:cNvPr id="9" name="直接连接符 8"/>
          <p:cNvCxnSpPr/>
          <p:nvPr userDrawn="1"/>
        </p:nvCxnSpPr>
        <p:spPr>
          <a:xfrm>
            <a:off x="878714" y="676181"/>
            <a:ext cx="9277357"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文本占位符 2"/>
          <p:cNvSpPr>
            <a:spLocks noGrp="1"/>
          </p:cNvSpPr>
          <p:nvPr>
            <p:ph idx="1" hasCustomPrompt="1"/>
            <p:custDataLst>
              <p:tags r:id="rId1"/>
            </p:custDataLst>
          </p:nvPr>
        </p:nvSpPr>
        <p:spPr>
          <a:xfrm>
            <a:off x="281967" y="801165"/>
            <a:ext cx="9399388" cy="4490756"/>
          </a:xfrm>
          <a:prstGeom prst="rect">
            <a:avLst/>
          </a:prstGeom>
        </p:spPr>
        <p:txBody>
          <a:bodyPr vert="horz" wrap="square" lIns="90170" tIns="46990" rIns="90170" bIns="46990" rtlCol="0">
            <a:normAutofit/>
          </a:bodyPr>
          <a:lstStyle>
            <a:lvl1pPr marL="240232" indent="-240232">
              <a:lnSpc>
                <a:spcPct val="100000"/>
              </a:lnSpc>
              <a:spcBef>
                <a:spcPts val="500"/>
              </a:spcBef>
              <a:spcAft>
                <a:spcPts val="0"/>
              </a:spcAft>
              <a:buSzPct val="70000"/>
              <a:buFont typeface="Wingdings" panose="05000000000000000000" pitchFamily="2" charset="2"/>
              <a:buChar char="l"/>
              <a:defRPr sz="2000" b="1" baseline="0">
                <a:solidFill>
                  <a:srgbClr val="005DA2"/>
                </a:solidFill>
                <a:latin typeface="Times New Roman" panose="02020603050405020304" pitchFamily="18" charset="0"/>
                <a:ea typeface="微软雅黑" panose="020B0503020204020204" charset="-122"/>
              </a:defRPr>
            </a:lvl1pPr>
            <a:lvl2pPr marL="600051" indent="-240232">
              <a:lnSpc>
                <a:spcPct val="100000"/>
              </a:lnSpc>
              <a:spcBef>
                <a:spcPts val="500"/>
              </a:spcBef>
              <a:spcAft>
                <a:spcPts val="0"/>
              </a:spcAft>
              <a:buFont typeface="Arial" panose="020B0604020202020204" pitchFamily="34" charset="0"/>
              <a:buChar char="•"/>
              <a:defRPr sz="1667" baseline="0">
                <a:latin typeface="Times New Roman" panose="02020603050405020304" pitchFamily="18" charset="0"/>
                <a:ea typeface="微软雅黑" panose="020B0503020204020204" charset="-122"/>
              </a:defRPr>
            </a:lvl2pPr>
            <a:lvl3pPr>
              <a:defRPr>
                <a:latin typeface="微软雅黑" panose="020B0503020204020204" charset="-122"/>
                <a:ea typeface="微软雅黑" panose="020B0503020204020204" charset="-122"/>
              </a:defRPr>
            </a:lvl3pPr>
            <a:lvl4pPr>
              <a:defRPr>
                <a:latin typeface="微软雅黑" panose="020B0503020204020204" charset="-122"/>
                <a:ea typeface="微软雅黑" panose="020B0503020204020204" charset="-122"/>
              </a:defRPr>
            </a:lvl4pPr>
            <a:lvl5pPr>
              <a:defRPr>
                <a:latin typeface="微软雅黑" panose="020B0503020204020204" charset="-122"/>
                <a:ea typeface="微软雅黑" panose="020B0503020204020204" charset="-122"/>
              </a:defRPr>
            </a:lvl5pPr>
          </a:lstStyle>
          <a:p>
            <a:pPr lvl="0"/>
            <a:r>
              <a:rPr lang="zh-CN" altLang="en-US" dirty="0"/>
              <a:t>编辑母版文本样式</a:t>
            </a:r>
          </a:p>
          <a:p>
            <a:pPr lvl="1"/>
            <a:r>
              <a:rPr lang="zh-CN" altLang="en-US" dirty="0"/>
              <a:t>第二级</a:t>
            </a:r>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62" y="101959"/>
            <a:ext cx="812917" cy="549621"/>
          </a:xfrm>
          <a:prstGeom prst="rect">
            <a:avLst/>
          </a:prstGeom>
        </p:spPr>
      </p:pic>
    </p:spTree>
    <p:extLst>
      <p:ext uri="{BB962C8B-B14F-4D97-AF65-F5344CB8AC3E}">
        <p14:creationId xmlns:p14="http://schemas.microsoft.com/office/powerpoint/2010/main" val="3580076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244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08000" y="228865"/>
            <a:ext cx="9144000" cy="583388"/>
          </a:xfrm>
        </p:spPr>
        <p:txBody>
          <a:bodyPr>
            <a:normAutofit/>
          </a:bodyPr>
          <a:lstStyle>
            <a:lvl1pPr algn="l">
              <a:defRPr sz="2000" b="1"/>
            </a:lvl1pPr>
          </a:lstStyle>
          <a:p>
            <a:r>
              <a:rPr kumimoji="1" lang="zh-CN" altLang="en-US" dirty="0"/>
              <a:t>单击此处编辑母版标题样式</a:t>
            </a:r>
          </a:p>
        </p:txBody>
      </p:sp>
      <p:sp>
        <p:nvSpPr>
          <p:cNvPr id="4" name="日期占位符 3"/>
          <p:cNvSpPr>
            <a:spLocks noGrp="1"/>
          </p:cNvSpPr>
          <p:nvPr>
            <p:ph type="dt" sz="half" idx="10"/>
          </p:nvPr>
        </p:nvSpPr>
        <p:spPr/>
        <p:txBody>
          <a:bodyPr/>
          <a:lstStyle/>
          <a:p>
            <a:fld id="{4715F160-7F9F-FD4C-B982-B509773F27AB}" type="datetimeFigureOut">
              <a:rPr kumimoji="1" lang="zh-CN" altLang="en-US" smtClean="0"/>
              <a:t>2024/9/11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F7649CE8-4C6E-FB4E-9CA8-4E443935F652}" type="slidenum">
              <a:rPr kumimoji="1" lang="zh-CN" altLang="en-US" smtClean="0"/>
              <a:t>‹#›</a:t>
            </a:fld>
            <a:endParaRPr kumimoji="1" lang="zh-CN" altLang="en-US"/>
          </a:p>
        </p:txBody>
      </p:sp>
    </p:spTree>
    <p:extLst>
      <p:ext uri="{BB962C8B-B14F-4D97-AF65-F5344CB8AC3E}">
        <p14:creationId xmlns:p14="http://schemas.microsoft.com/office/powerpoint/2010/main" val="4278987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
        <p:nvSpPr>
          <p:cNvPr id="6" name="矩形 5"/>
          <p:cNvSpPr/>
          <p:nvPr userDrawn="1"/>
        </p:nvSpPr>
        <p:spPr>
          <a:xfrm>
            <a:off x="0" y="0"/>
            <a:ext cx="10160000" cy="637253"/>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15" name="矩形 14"/>
          <p:cNvSpPr/>
          <p:nvPr userDrawn="1"/>
        </p:nvSpPr>
        <p:spPr>
          <a:xfrm>
            <a:off x="9238162" y="0"/>
            <a:ext cx="921837" cy="637253"/>
          </a:xfrm>
          <a:prstGeom prst="rect">
            <a:avLst/>
          </a:prstGeom>
          <a:solidFill>
            <a:sysClr val="window" lastClr="FFFFFF">
              <a:lumMod val="85000"/>
            </a:sysClr>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pPr>
            <a:endParaRPr kumimoji="0" lang="zh-CN" altLang="en-US" sz="1500" b="0" i="0" u="none" strike="noStrike" kern="0" cap="none" spc="0" normalizeH="0" baseline="0">
              <a:ln>
                <a:noFill/>
              </a:ln>
              <a:solidFill>
                <a:prstClr val="white"/>
              </a:solidFill>
              <a:effectLst/>
              <a:uLnTx/>
              <a:uFillTx/>
              <a:latin typeface="Arial" panose="020B0604020202020204"/>
              <a:ea typeface="微软雅黑" panose="020B0503020204020204" charset="-122"/>
            </a:endParaRPr>
          </a:p>
        </p:txBody>
      </p:sp>
      <p:sp>
        <p:nvSpPr>
          <p:cNvPr id="14" name="Title 1"/>
          <p:cNvSpPr>
            <a:spLocks noGrp="1"/>
          </p:cNvSpPr>
          <p:nvPr>
            <p:ph type="title"/>
          </p:nvPr>
        </p:nvSpPr>
        <p:spPr>
          <a:xfrm>
            <a:off x="436645" y="151739"/>
            <a:ext cx="8732729" cy="485516"/>
          </a:xfrm>
        </p:spPr>
        <p:txBody>
          <a:bodyPr>
            <a:normAutofit/>
          </a:bodyPr>
          <a:lstStyle>
            <a:lvl1pPr>
              <a:defRPr sz="2667">
                <a:solidFill>
                  <a:schemeClr val="bg1"/>
                </a:solidFill>
                <a:latin typeface="Arial Black" panose="020B0A04020102020204" pitchFamily="34" charset="0"/>
              </a:defRPr>
            </a:lvl1pPr>
          </a:lstStyle>
          <a:p>
            <a:endParaRPr lang="en-US" altLang="zh-CN" dirty="0"/>
          </a:p>
        </p:txBody>
      </p:sp>
      <p:pic>
        <p:nvPicPr>
          <p:cNvPr id="11" name="图片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19505" y="161635"/>
            <a:ext cx="608658" cy="299574"/>
          </a:xfrm>
          <a:prstGeom prst="rect">
            <a:avLst/>
          </a:prstGeom>
        </p:spPr>
      </p:pic>
    </p:spTree>
    <p:extLst>
      <p:ext uri="{BB962C8B-B14F-4D97-AF65-F5344CB8AC3E}">
        <p14:creationId xmlns:p14="http://schemas.microsoft.com/office/powerpoint/2010/main" val="1950159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7" name="标题占位符 1"/>
          <p:cNvSpPr>
            <a:spLocks noGrp="1"/>
          </p:cNvSpPr>
          <p:nvPr>
            <p:ph type="title"/>
          </p:nvPr>
        </p:nvSpPr>
        <p:spPr bwMode="auto">
          <a:xfrm>
            <a:off x="435923" y="59923"/>
            <a:ext cx="9144000" cy="556113"/>
          </a:xfrm>
          <a:prstGeom prst="rect">
            <a:avLst/>
          </a:prstGeom>
          <a:noFill/>
          <a:ln w="9525">
            <a:noFill/>
            <a:miter lim="800000"/>
          </a:ln>
        </p:spPr>
        <p:txBody>
          <a:bodyPr vert="horz" wrap="square" lIns="91440" tIns="45720" rIns="91440" bIns="45720" numCol="1" anchor="ctr" anchorCtr="0" compatLnSpc="1"/>
          <a:lstStyle>
            <a:lvl1pPr>
              <a:defRPr b="0">
                <a:latin typeface="Arial Black" panose="020B0A04020102020204" pitchFamily="34" charset="0"/>
                <a:cs typeface="Arial" panose="020B0604020202020204" pitchFamily="34" charset="0"/>
              </a:defRPr>
            </a:lvl1pPr>
          </a:lstStyle>
          <a:p>
            <a:pPr lvl="0"/>
            <a:r>
              <a:rPr lang="zh-CN" altLang="en-US" dirty="0"/>
              <a:t>单击此处编辑母版标题样式</a:t>
            </a:r>
          </a:p>
        </p:txBody>
      </p:sp>
      <p:sp>
        <p:nvSpPr>
          <p:cNvPr id="8" name="灯片编号占位符 5"/>
          <p:cNvSpPr>
            <a:spLocks noGrp="1"/>
          </p:cNvSpPr>
          <p:nvPr>
            <p:ph type="sldNum" sz="quarter" idx="4"/>
          </p:nvPr>
        </p:nvSpPr>
        <p:spPr>
          <a:xfrm>
            <a:off x="7366000" y="5328599"/>
            <a:ext cx="2286000" cy="304271"/>
          </a:xfrm>
          <a:prstGeom prst="rect">
            <a:avLst/>
          </a:prstGeom>
        </p:spPr>
        <p:txBody>
          <a:bodyPr/>
          <a:lstStyle>
            <a:lvl1pPr algn="r">
              <a:defRPr lang="zh-CN" altLang="en-US" sz="1000" smtClean="0">
                <a:solidFill>
                  <a:schemeClr val="bg1">
                    <a:lumMod val="50000"/>
                  </a:schemeClr>
                </a:solidFill>
              </a:defRPr>
            </a:lvl1pPr>
          </a:lstStyle>
          <a:p>
            <a:fld id="{E2E7AEB9-C407-4735-841A-920775021C51}" type="slidenum">
              <a:rPr lang="en-US" altLang="zh-CN" smtClean="0"/>
              <a:t>‹#›</a:t>
            </a:fld>
            <a:endParaRPr lang="en-US" altLang="zh-CN"/>
          </a:p>
        </p:txBody>
      </p:sp>
      <p:sp>
        <p:nvSpPr>
          <p:cNvPr id="9" name="日期占位符 3"/>
          <p:cNvSpPr>
            <a:spLocks noGrp="1"/>
          </p:cNvSpPr>
          <p:nvPr>
            <p:ph type="dt" sz="half" idx="2"/>
          </p:nvPr>
        </p:nvSpPr>
        <p:spPr>
          <a:xfrm>
            <a:off x="530456" y="5328600"/>
            <a:ext cx="2286000" cy="304271"/>
          </a:xfrm>
          <a:prstGeom prst="rect">
            <a:avLst/>
          </a:prstGeom>
        </p:spPr>
        <p:txBody>
          <a:bodyPr/>
          <a:lstStyle>
            <a:lvl1pPr>
              <a:defRPr sz="1000">
                <a:solidFill>
                  <a:schemeClr val="bg1">
                    <a:lumMod val="50000"/>
                  </a:schemeClr>
                </a:solidFill>
              </a:defRPr>
            </a:lvl1pPr>
          </a:lstStyle>
          <a:p>
            <a:fld id="{D082CCC6-2DD0-42DE-9462-2C98EEDB6ACA}" type="datetime1">
              <a:rPr lang="zh-CN" altLang="en-US" smtClean="0"/>
              <a:t>2024/9/11</a:t>
            </a:fld>
            <a:endParaRPr lang="zh-CN" altLang="en-US"/>
          </a:p>
        </p:txBody>
      </p:sp>
    </p:spTree>
    <p:extLst>
      <p:ext uri="{BB962C8B-B14F-4D97-AF65-F5344CB8AC3E}">
        <p14:creationId xmlns:p14="http://schemas.microsoft.com/office/powerpoint/2010/main" val="1280909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160000" cy="5715000"/>
          </a:xfrm>
          <a:prstGeom prst="rect">
            <a:avLst/>
          </a:prstGeom>
        </p:spPr>
      </p:pic>
    </p:spTree>
    <p:extLst>
      <p:ext uri="{BB962C8B-B14F-4D97-AF65-F5344CB8AC3E}">
        <p14:creationId xmlns:p14="http://schemas.microsoft.com/office/powerpoint/2010/main" val="3169796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t>‹#›</a:t>
            </a:fld>
            <a:endParaRPr lang="en-US" altLang="zh-CN"/>
          </a:p>
        </p:txBody>
      </p:sp>
      <p:pic>
        <p:nvPicPr>
          <p:cNvPr id="6" name="图片 18" descr="图片1副本"/>
          <p:cNvPicPr>
            <a:picLocks noChangeAspect="1"/>
          </p:cNvPicPr>
          <p:nvPr userDrawn="1"/>
        </p:nvPicPr>
        <p:blipFill>
          <a:blip r:embed="rId2" cstate="screen"/>
          <a:srcRect/>
          <a:stretch>
            <a:fillRect/>
          </a:stretch>
        </p:blipFill>
        <p:spPr bwMode="auto">
          <a:xfrm>
            <a:off x="8574464" y="145304"/>
            <a:ext cx="1066786" cy="479948"/>
          </a:xfrm>
          <a:prstGeom prst="rect">
            <a:avLst/>
          </a:prstGeom>
          <a:noFill/>
          <a:ln w="9525">
            <a:noFill/>
            <a:miter lim="800000"/>
            <a:headEnd/>
            <a:tailEnd/>
          </a:ln>
        </p:spPr>
      </p:pic>
      <p:sp>
        <p:nvSpPr>
          <p:cNvPr id="7" name="矩形 6"/>
          <p:cNvSpPr/>
          <p:nvPr userDrawn="1"/>
        </p:nvSpPr>
        <p:spPr>
          <a:xfrm>
            <a:off x="439487" y="651713"/>
            <a:ext cx="9441049" cy="90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dirty="0"/>
          </a:p>
        </p:txBody>
      </p:sp>
      <p:sp>
        <p:nvSpPr>
          <p:cNvPr id="8" name="圆角矩形 7"/>
          <p:cNvSpPr/>
          <p:nvPr userDrawn="1"/>
        </p:nvSpPr>
        <p:spPr>
          <a:xfrm>
            <a:off x="216907" y="553246"/>
            <a:ext cx="222578" cy="191861"/>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标题 1"/>
          <p:cNvSpPr>
            <a:spLocks noGrp="1"/>
          </p:cNvSpPr>
          <p:nvPr>
            <p:ph type="title"/>
          </p:nvPr>
        </p:nvSpPr>
        <p:spPr>
          <a:xfrm>
            <a:off x="508000" y="145304"/>
            <a:ext cx="7646473" cy="479948"/>
          </a:xfrm>
        </p:spPr>
        <p:txBody>
          <a:bodyPr/>
          <a:lstStyle>
            <a:lvl1pPr algn="l">
              <a:defRPr sz="3112" b="1">
                <a:latin typeface="微软雅黑" panose="020B0503020204020204" charset="-122"/>
                <a:ea typeface="微软雅黑" panose="020B0503020204020204" charset="-122"/>
              </a:defRPr>
            </a:lvl1pPr>
          </a:lstStyle>
          <a:p>
            <a:r>
              <a:rPr lang="zh-CN" altLang="en-US" dirty="0"/>
              <a:t>单击此处编辑母版标题样式</a:t>
            </a:r>
          </a:p>
        </p:txBody>
      </p:sp>
    </p:spTree>
    <p:extLst>
      <p:ext uri="{BB962C8B-B14F-4D97-AF65-F5344CB8AC3E}">
        <p14:creationId xmlns:p14="http://schemas.microsoft.com/office/powerpoint/2010/main" val="643360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08000" y="396876"/>
            <a:ext cx="9144000" cy="480219"/>
          </a:xfrm>
          <a:prstGeom prst="rect">
            <a:avLst/>
          </a:prstGeom>
        </p:spPr>
        <p:txBody>
          <a:bodyPr lIns="121917" tIns="60958" rIns="121917" bIns="60958"/>
          <a:lstStyle>
            <a:lvl1pPr>
              <a:defRPr/>
            </a:lvl1pPr>
          </a:lstStyle>
          <a:p>
            <a:r>
              <a:rPr lang="en-US" altLang="zh-CN" noProof="1"/>
              <a:t>edit</a:t>
            </a:r>
            <a:endParaRPr lang="zh-CN" altLang="en-US" noProof="1"/>
          </a:p>
        </p:txBody>
      </p:sp>
      <p:sp>
        <p:nvSpPr>
          <p:cNvPr id="3" name="内容占位符 2"/>
          <p:cNvSpPr>
            <a:spLocks noGrp="1"/>
          </p:cNvSpPr>
          <p:nvPr>
            <p:ph idx="1" hasCustomPrompt="1"/>
          </p:nvPr>
        </p:nvSpPr>
        <p:spPr>
          <a:xfrm>
            <a:off x="508000" y="997294"/>
            <a:ext cx="9144000" cy="4440493"/>
          </a:xfrm>
          <a:prstGeom prst="rect">
            <a:avLst/>
          </a:prstGeom>
        </p:spPr>
        <p:txBody>
          <a:bodyPr lIns="121917" tIns="60958" rIns="121917" bIns="60958"/>
          <a:lstStyle>
            <a:lvl1pPr marL="380976" indent="-380976">
              <a:buSzPct val="70000"/>
              <a:buFont typeface="Wingdings" panose="05000000000000000000" pitchFamily="2" charset="2"/>
              <a:buChar char="u"/>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ltLang="zh-CN" noProof="1"/>
              <a:t>edit</a:t>
            </a:r>
            <a:endParaRPr lang="zh-CN" altLang="en-US" noProof="1"/>
          </a:p>
          <a:p>
            <a:pPr lvl="1"/>
            <a:r>
              <a:rPr lang="en-US" altLang="zh-CN" noProof="1"/>
              <a:t>edit</a:t>
            </a:r>
            <a:endParaRPr lang="zh-CN" altLang="en-US" noProof="1"/>
          </a:p>
          <a:p>
            <a:pPr lvl="2"/>
            <a:r>
              <a:rPr lang="en-US" altLang="zh-CN" noProof="1"/>
              <a:t>edit</a:t>
            </a:r>
            <a:endParaRPr lang="zh-CN" altLang="en-US" noProof="1"/>
          </a:p>
          <a:p>
            <a:pPr lvl="3"/>
            <a:r>
              <a:rPr lang="en-US" altLang="zh-CN" noProof="1"/>
              <a:t>edit</a:t>
            </a:r>
            <a:endParaRPr lang="zh-CN" altLang="en-US" noProof="1"/>
          </a:p>
          <a:p>
            <a:pPr lvl="4"/>
            <a:r>
              <a:rPr lang="en-US" altLang="zh-CN" noProof="1"/>
              <a:t>edit</a:t>
            </a:r>
            <a:endParaRPr lang="zh-CN" altLang="en-US" noProof="1"/>
          </a:p>
        </p:txBody>
      </p:sp>
      <p:sp>
        <p:nvSpPr>
          <p:cNvPr id="4" name="日期占位符 3"/>
          <p:cNvSpPr>
            <a:spLocks noGrp="1"/>
          </p:cNvSpPr>
          <p:nvPr>
            <p:ph type="dt" sz="half" idx="10"/>
          </p:nvPr>
        </p:nvSpPr>
        <p:spPr>
          <a:xfrm>
            <a:off x="520347" y="5557573"/>
            <a:ext cx="2370667" cy="157427"/>
          </a:xfrm>
          <a:prstGeom prst="rect">
            <a:avLst/>
          </a:prstGeom>
        </p:spPr>
        <p:txBody>
          <a:bodyPr lIns="121917" tIns="60958" rIns="121917" bIns="60958"/>
          <a:lstStyle>
            <a:lvl1pPr fontAlgn="auto">
              <a:spcBef>
                <a:spcPts val="0"/>
              </a:spcBef>
              <a:spcAft>
                <a:spcPts val="0"/>
              </a:spcAft>
              <a:defRPr sz="1083" smtClean="0">
                <a:latin typeface="Times New Roman" panose="02020603050405020304" pitchFamily="18" charset="0"/>
                <a:ea typeface="+mn-ea"/>
                <a:cs typeface="Times New Roman" panose="02020603050405020304" pitchFamily="18" charset="0"/>
              </a:defRPr>
            </a:lvl1pPr>
          </a:lstStyle>
          <a:p>
            <a:pPr>
              <a:defRPr/>
            </a:pPr>
            <a:fld id="{819A1D3A-D21F-4E4A-AD86-8A5B548A005E}" type="datetime1">
              <a:rPr lang="zh-CN" altLang="en-US" smtClean="0"/>
              <a:pPr>
                <a:defRPr/>
              </a:pPr>
              <a:t>2024/9/11</a:t>
            </a:fld>
            <a:endParaRPr lang="en-US" altLang="zh-CN" dirty="0"/>
          </a:p>
        </p:txBody>
      </p:sp>
      <p:sp>
        <p:nvSpPr>
          <p:cNvPr id="5" name="页脚占位符 4"/>
          <p:cNvSpPr>
            <a:spLocks noGrp="1"/>
          </p:cNvSpPr>
          <p:nvPr>
            <p:ph type="ftr" sz="quarter" idx="11"/>
          </p:nvPr>
        </p:nvSpPr>
        <p:spPr>
          <a:xfrm>
            <a:off x="3159127" y="5557574"/>
            <a:ext cx="3841750" cy="179917"/>
          </a:xfrm>
          <a:prstGeom prst="rect">
            <a:avLst/>
          </a:prstGeom>
        </p:spPr>
        <p:txBody>
          <a:bodyPr lIns="121917" tIns="60958" rIns="121917" bIns="60958"/>
          <a:lstStyle>
            <a:lvl1pPr fontAlgn="auto">
              <a:spcBef>
                <a:spcPts val="0"/>
              </a:spcBef>
              <a:spcAft>
                <a:spcPts val="0"/>
              </a:spcAft>
              <a:defRPr sz="1083" i="1" smtClean="0">
                <a:latin typeface="Times New Roman" panose="02020603050405020304" pitchFamily="18" charset="0"/>
                <a:ea typeface="+mn-ea"/>
                <a:cs typeface="Times New Roman" panose="02020603050405020304" pitchFamily="18" charset="0"/>
              </a:defRPr>
            </a:lvl1pPr>
          </a:lstStyle>
          <a:p>
            <a:pPr>
              <a:defRPr/>
            </a:pPr>
            <a:endParaRPr lang="en-US" altLang="zh-CN" dirty="0"/>
          </a:p>
        </p:txBody>
      </p:sp>
      <p:sp>
        <p:nvSpPr>
          <p:cNvPr id="6" name="灯片编号占位符 5"/>
          <p:cNvSpPr>
            <a:spLocks noGrp="1"/>
          </p:cNvSpPr>
          <p:nvPr>
            <p:ph type="sldNum" sz="quarter" idx="12"/>
          </p:nvPr>
        </p:nvSpPr>
        <p:spPr>
          <a:xfrm>
            <a:off x="7320139" y="5557574"/>
            <a:ext cx="2370667" cy="179917"/>
          </a:xfrm>
          <a:prstGeom prst="rect">
            <a:avLst/>
          </a:prstGeom>
        </p:spPr>
        <p:txBody>
          <a:bodyPr lIns="121917" tIns="60958" rIns="121917" bIns="60958"/>
          <a:lstStyle>
            <a:lvl1pPr>
              <a:defRPr sz="1083">
                <a:latin typeface="Times New Roman" panose="02020603050405020304" pitchFamily="18" charset="0"/>
                <a:ea typeface="黑体" panose="02010609060101010101" pitchFamily="49" charset="-122"/>
              </a:defRPr>
            </a:lvl1pPr>
          </a:lstStyle>
          <a:p>
            <a:fld id="{EC414C1C-A6C6-47E8-B669-466356F94DF4}" type="slidenum">
              <a:rPr lang="en-US" altLang="zh-CN"/>
              <a:pPr/>
              <a:t>‹#›</a:t>
            </a:fld>
            <a:endParaRPr lang="en-US" altLang="zh-CN"/>
          </a:p>
        </p:txBody>
      </p:sp>
    </p:spTree>
    <p:extLst>
      <p:ext uri="{BB962C8B-B14F-4D97-AF65-F5344CB8AC3E}">
        <p14:creationId xmlns:p14="http://schemas.microsoft.com/office/powerpoint/2010/main" val="3258010410"/>
      </p:ext>
    </p:extLst>
  </p:cSld>
  <p:clrMapOvr>
    <a:masterClrMapping/>
  </p:clrMapOvr>
  <mc:AlternateContent xmlns:mc="http://schemas.openxmlformats.org/markup-compatibility/2006" xmlns:p14="http://schemas.microsoft.com/office/powerpoint/2010/main">
    <mc:Choice Requires="p14">
      <p:transition spd="med"/>
    </mc:Choice>
    <mc:Fallback xmlns="">
      <p:transition spd="med"/>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pPr>
                <a:defRPr/>
              </a:pPr>
              <a:t>‹#›</a:t>
            </a:fld>
            <a:endParaRPr lang="en-US" altLang="zh-CN"/>
          </a:p>
        </p:txBody>
      </p:sp>
      <p:pic>
        <p:nvPicPr>
          <p:cNvPr id="11" name="图片 18" descr="图片1副本">
            <a:extLst>
              <a:ext uri="{FF2B5EF4-FFF2-40B4-BE49-F238E27FC236}">
                <a16:creationId xmlns:a16="http://schemas.microsoft.com/office/drawing/2014/main" id="{A899DCE0-82B5-564A-B67F-DFF3C471BA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74463" y="145304"/>
            <a:ext cx="1066786" cy="479948"/>
          </a:xfrm>
          <a:prstGeom prst="rect">
            <a:avLst/>
          </a:prstGeom>
          <a:noFill/>
          <a:ln w="9525">
            <a:noFill/>
            <a:miter lim="800000"/>
            <a:headEnd/>
            <a:tailEnd/>
          </a:ln>
        </p:spPr>
      </p:pic>
      <p:sp>
        <p:nvSpPr>
          <p:cNvPr id="12" name="标题 1">
            <a:extLst>
              <a:ext uri="{FF2B5EF4-FFF2-40B4-BE49-F238E27FC236}">
                <a16:creationId xmlns:a16="http://schemas.microsoft.com/office/drawing/2014/main" id="{1D55567D-F755-7249-B218-1F91924F4331}"/>
              </a:ext>
            </a:extLst>
          </p:cNvPr>
          <p:cNvSpPr>
            <a:spLocks noGrp="1"/>
          </p:cNvSpPr>
          <p:nvPr>
            <p:ph type="title"/>
          </p:nvPr>
        </p:nvSpPr>
        <p:spPr>
          <a:xfrm>
            <a:off x="508000" y="145304"/>
            <a:ext cx="7646473" cy="479948"/>
          </a:xfrm>
        </p:spPr>
        <p:txBody>
          <a:bodyPr/>
          <a:lstStyle>
            <a:lvl1pPr algn="l">
              <a:defRPr sz="3111" b="1">
                <a:latin typeface="Microsoft YaHei" panose="020B0503020204020204" pitchFamily="34" charset="-122"/>
                <a:ea typeface="Microsoft YaHei" panose="020B0503020204020204" pitchFamily="34" charset="-122"/>
              </a:defRPr>
            </a:lvl1pPr>
          </a:lstStyle>
          <a:p>
            <a:r>
              <a:rPr lang="zh-CN" altLang="en-US" dirty="0"/>
              <a:t>单击此处编辑母版标题样式</a:t>
            </a:r>
          </a:p>
        </p:txBody>
      </p:sp>
      <p:sp>
        <p:nvSpPr>
          <p:cNvPr id="13" name="矩形 6">
            <a:extLst>
              <a:ext uri="{FF2B5EF4-FFF2-40B4-BE49-F238E27FC236}">
                <a16:creationId xmlns:a16="http://schemas.microsoft.com/office/drawing/2014/main" id="{742CADB1-9361-314E-A868-089A1F5C8BBC}"/>
              </a:ext>
            </a:extLst>
          </p:cNvPr>
          <p:cNvSpPr/>
          <p:nvPr userDrawn="1"/>
        </p:nvSpPr>
        <p:spPr>
          <a:xfrm>
            <a:off x="439486" y="651713"/>
            <a:ext cx="9441049" cy="90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4" name="圆角矩形 7">
            <a:extLst>
              <a:ext uri="{FF2B5EF4-FFF2-40B4-BE49-F238E27FC236}">
                <a16:creationId xmlns:a16="http://schemas.microsoft.com/office/drawing/2014/main" id="{51D68B32-3F46-B449-BE12-FB88F27FE792}"/>
              </a:ext>
            </a:extLst>
          </p:cNvPr>
          <p:cNvSpPr/>
          <p:nvPr userDrawn="1"/>
        </p:nvSpPr>
        <p:spPr>
          <a:xfrm>
            <a:off x="216907" y="553245"/>
            <a:ext cx="222578" cy="191861"/>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en-US" altLang="zh-CN"/>
          </a:p>
        </p:txBody>
      </p:sp>
      <p:sp>
        <p:nvSpPr>
          <p:cNvPr id="4" name="页脚占位符 4"/>
          <p:cNvSpPr>
            <a:spLocks noGrp="1"/>
          </p:cNvSpPr>
          <p:nvPr>
            <p:ph type="ftr" sz="quarter" idx="11"/>
          </p:nvPr>
        </p:nvSpPr>
        <p:spPr/>
        <p:txBody>
          <a:bodyPr/>
          <a:lstStyle>
            <a:lvl1pPr>
              <a:defRPr/>
            </a:lvl1pPr>
          </a:lstStyle>
          <a:p>
            <a:pPr>
              <a:defRPr/>
            </a:pPr>
            <a:endParaRPr lang="en-US" altLang="zh-CN"/>
          </a:p>
        </p:txBody>
      </p:sp>
      <p:sp>
        <p:nvSpPr>
          <p:cNvPr id="5" name="灯片编号占位符 5"/>
          <p:cNvSpPr>
            <a:spLocks noGrp="1"/>
          </p:cNvSpPr>
          <p:nvPr>
            <p:ph type="sldNum" sz="quarter" idx="12"/>
          </p:nvPr>
        </p:nvSpPr>
        <p:spPr/>
        <p:txBody>
          <a:bodyPr/>
          <a:lstStyle>
            <a:lvl1pPr>
              <a:defRPr/>
            </a:lvl1pPr>
          </a:lstStyle>
          <a:p>
            <a:pPr>
              <a:defRPr/>
            </a:pPr>
            <a:fld id="{973742EE-A927-47F0-8C6F-13CEA9EFBA92}"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pPr>
                <a:defRPr/>
              </a:pPr>
              <a:t>‹#›</a:t>
            </a:fld>
            <a:endParaRPr lang="en-US" altLang="zh-CN"/>
          </a:p>
        </p:txBody>
      </p:sp>
      <p:pic>
        <p:nvPicPr>
          <p:cNvPr id="6" name="图片 18" descr="图片1副本">
            <a:extLst>
              <a:ext uri="{FF2B5EF4-FFF2-40B4-BE49-F238E27FC236}">
                <a16:creationId xmlns:a16="http://schemas.microsoft.com/office/drawing/2014/main" id="{52285864-BFA9-BA4A-91E0-BA1473A84D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74463" y="145304"/>
            <a:ext cx="1066786" cy="479948"/>
          </a:xfrm>
          <a:prstGeom prst="rect">
            <a:avLst/>
          </a:prstGeom>
          <a:noFill/>
          <a:ln w="9525">
            <a:noFill/>
            <a:miter lim="800000"/>
            <a:headEnd/>
            <a:tailEnd/>
          </a:ln>
        </p:spPr>
      </p:pic>
      <p:sp>
        <p:nvSpPr>
          <p:cNvPr id="7" name="矩形 6">
            <a:extLst>
              <a:ext uri="{FF2B5EF4-FFF2-40B4-BE49-F238E27FC236}">
                <a16:creationId xmlns:a16="http://schemas.microsoft.com/office/drawing/2014/main" id="{7B145EF1-C525-0745-A4D3-5AC578253821}"/>
              </a:ext>
            </a:extLst>
          </p:cNvPr>
          <p:cNvSpPr/>
          <p:nvPr userDrawn="1"/>
        </p:nvSpPr>
        <p:spPr>
          <a:xfrm>
            <a:off x="439486" y="651713"/>
            <a:ext cx="9441049" cy="90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8" name="圆角矩形 7">
            <a:extLst>
              <a:ext uri="{FF2B5EF4-FFF2-40B4-BE49-F238E27FC236}">
                <a16:creationId xmlns:a16="http://schemas.microsoft.com/office/drawing/2014/main" id="{76C6E964-61B3-4041-8A4F-D6C08976E51A}"/>
              </a:ext>
            </a:extLst>
          </p:cNvPr>
          <p:cNvSpPr/>
          <p:nvPr userDrawn="1"/>
        </p:nvSpPr>
        <p:spPr>
          <a:xfrm>
            <a:off x="216907" y="553245"/>
            <a:ext cx="222578" cy="191861"/>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sp>
        <p:nvSpPr>
          <p:cNvPr id="9" name="标题 1">
            <a:extLst>
              <a:ext uri="{FF2B5EF4-FFF2-40B4-BE49-F238E27FC236}">
                <a16:creationId xmlns:a16="http://schemas.microsoft.com/office/drawing/2014/main" id="{13C77E8D-2392-D340-A39D-57550850598C}"/>
              </a:ext>
            </a:extLst>
          </p:cNvPr>
          <p:cNvSpPr>
            <a:spLocks noGrp="1"/>
          </p:cNvSpPr>
          <p:nvPr>
            <p:ph type="title"/>
          </p:nvPr>
        </p:nvSpPr>
        <p:spPr>
          <a:xfrm>
            <a:off x="508000" y="145304"/>
            <a:ext cx="7646473" cy="479948"/>
          </a:xfrm>
        </p:spPr>
        <p:txBody>
          <a:bodyPr/>
          <a:lstStyle>
            <a:lvl1pPr algn="l">
              <a:defRPr sz="3111" b="1">
                <a:latin typeface="Microsoft YaHei" panose="020B0503020204020204" pitchFamily="34" charset="-122"/>
                <a:ea typeface="Microsoft YaHei"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86341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dirty="0"/>
          </a:p>
        </p:txBody>
      </p:sp>
      <p:sp>
        <p:nvSpPr>
          <p:cNvPr id="4" name="灯片编号占位符 5"/>
          <p:cNvSpPr>
            <a:spLocks noGrp="1"/>
          </p:cNvSpPr>
          <p:nvPr>
            <p:ph type="sldNum" sz="quarter" idx="12"/>
          </p:nvPr>
        </p:nvSpPr>
        <p:spPr/>
        <p:txBody>
          <a:bodyPr/>
          <a:lstStyle>
            <a:lvl1pPr>
              <a:defRPr/>
            </a:lvl1pPr>
          </a:lstStyle>
          <a:p>
            <a:pPr>
              <a:defRPr/>
            </a:pPr>
            <a:endParaRPr lang="en-US" altLang="zh-CN" dirty="0"/>
          </a:p>
        </p:txBody>
      </p:sp>
      <p:pic>
        <p:nvPicPr>
          <p:cNvPr id="6" name="图片 18" descr="图片1副本"/>
          <p:cNvPicPr>
            <a:picLocks noChangeAspect="1"/>
          </p:cNvPicPr>
          <p:nvPr userDrawn="1"/>
        </p:nvPicPr>
        <p:blipFill>
          <a:blip r:embed="rId2" cstate="screen"/>
          <a:srcRect/>
          <a:stretch>
            <a:fillRect/>
          </a:stretch>
        </p:blipFill>
        <p:spPr bwMode="auto">
          <a:xfrm>
            <a:off x="8574465" y="145304"/>
            <a:ext cx="1066786" cy="479948"/>
          </a:xfrm>
          <a:prstGeom prst="rect">
            <a:avLst/>
          </a:prstGeom>
          <a:noFill/>
          <a:ln w="9525">
            <a:noFill/>
            <a:miter lim="800000"/>
            <a:headEnd/>
            <a:tailEnd/>
          </a:ln>
        </p:spPr>
      </p:pic>
      <p:sp>
        <p:nvSpPr>
          <p:cNvPr id="7" name="矩形 6"/>
          <p:cNvSpPr/>
          <p:nvPr userDrawn="1"/>
        </p:nvSpPr>
        <p:spPr>
          <a:xfrm>
            <a:off x="439488" y="651713"/>
            <a:ext cx="9441049" cy="90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dirty="0"/>
          </a:p>
        </p:txBody>
      </p:sp>
      <p:sp>
        <p:nvSpPr>
          <p:cNvPr id="8" name="圆角矩形 7"/>
          <p:cNvSpPr/>
          <p:nvPr userDrawn="1"/>
        </p:nvSpPr>
        <p:spPr>
          <a:xfrm>
            <a:off x="216907" y="553247"/>
            <a:ext cx="222578" cy="191861"/>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标题 1"/>
          <p:cNvSpPr>
            <a:spLocks noGrp="1"/>
          </p:cNvSpPr>
          <p:nvPr>
            <p:ph type="title"/>
          </p:nvPr>
        </p:nvSpPr>
        <p:spPr>
          <a:xfrm>
            <a:off x="508000" y="145304"/>
            <a:ext cx="7646473" cy="479948"/>
          </a:xfrm>
        </p:spPr>
        <p:txBody>
          <a:bodyPr/>
          <a:lstStyle>
            <a:lvl1pPr algn="l">
              <a:defRPr sz="3112" b="1">
                <a:latin typeface="微软雅黑" panose="020B0503020204020204" charset="-122"/>
                <a:ea typeface="微软雅黑" panose="020B0503020204020204" charset="-122"/>
              </a:defRPr>
            </a:lvl1pPr>
          </a:lstStyle>
          <a:p>
            <a:r>
              <a:rPr lang="zh-CN" altLang="en-US" dirty="0"/>
              <a:t>单击此处编辑母版标题样式</a:t>
            </a:r>
          </a:p>
        </p:txBody>
      </p:sp>
    </p:spTree>
    <p:extLst>
      <p:ext uri="{BB962C8B-B14F-4D97-AF65-F5344CB8AC3E}">
        <p14:creationId xmlns:p14="http://schemas.microsoft.com/office/powerpoint/2010/main" val="308589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a:xfrm>
            <a:off x="7366000" y="287006"/>
            <a:ext cx="2286000" cy="304271"/>
          </a:xfrm>
          <a:prstGeom prst="rect">
            <a:avLst/>
          </a:prstGeom>
        </p:spPr>
        <p:txBody>
          <a:bodyPr/>
          <a:lstStyle>
            <a:lvl1pPr>
              <a:defRPr/>
            </a:lvl1pPr>
          </a:lstStyle>
          <a:p>
            <a:pPr>
              <a:defRPr/>
            </a:pPr>
            <a:fld id="{0A54E600-108D-4E3F-91BD-48D60A97B4F8}" type="slidenum">
              <a:rPr lang="en-US" altLang="zh-CN" smtClean="0"/>
              <a:pPr>
                <a:defRPr/>
              </a:pPr>
              <a:t>‹#›</a:t>
            </a:fld>
            <a:endParaRPr lang="en-US" altLang="zh-CN"/>
          </a:p>
        </p:txBody>
      </p:sp>
      <p:sp>
        <p:nvSpPr>
          <p:cNvPr id="7" name="矩形 6"/>
          <p:cNvSpPr/>
          <p:nvPr userDrawn="1"/>
        </p:nvSpPr>
        <p:spPr>
          <a:xfrm>
            <a:off x="439488" y="651713"/>
            <a:ext cx="9441049" cy="90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dirty="0"/>
          </a:p>
        </p:txBody>
      </p:sp>
      <p:sp>
        <p:nvSpPr>
          <p:cNvPr id="8" name="圆角矩形 7"/>
          <p:cNvSpPr/>
          <p:nvPr userDrawn="1"/>
        </p:nvSpPr>
        <p:spPr>
          <a:xfrm>
            <a:off x="216907" y="553247"/>
            <a:ext cx="222578" cy="191861"/>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标题 1"/>
          <p:cNvSpPr>
            <a:spLocks noGrp="1"/>
          </p:cNvSpPr>
          <p:nvPr>
            <p:ph type="title"/>
          </p:nvPr>
        </p:nvSpPr>
        <p:spPr>
          <a:xfrm>
            <a:off x="508000" y="145304"/>
            <a:ext cx="7646473" cy="479948"/>
          </a:xfrm>
        </p:spPr>
        <p:txBody>
          <a:bodyPr/>
          <a:lstStyle>
            <a:lvl1pPr algn="l">
              <a:defRPr sz="3112" b="1">
                <a:latin typeface="微软雅黑" panose="020B0503020204020204" charset="-122"/>
                <a:ea typeface="微软雅黑" panose="020B0503020204020204" charset="-122"/>
              </a:defRPr>
            </a:lvl1pPr>
          </a:lstStyle>
          <a:p>
            <a:r>
              <a:rPr lang="zh-CN" altLang="en-US" dirty="0"/>
              <a:t>单击此处编辑母版标题样式</a:t>
            </a:r>
          </a:p>
        </p:txBody>
      </p:sp>
    </p:spTree>
    <p:extLst>
      <p:ext uri="{BB962C8B-B14F-4D97-AF65-F5344CB8AC3E}">
        <p14:creationId xmlns:p14="http://schemas.microsoft.com/office/powerpoint/2010/main" val="251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dirty="0"/>
          </a:p>
        </p:txBody>
      </p:sp>
      <p:sp>
        <p:nvSpPr>
          <p:cNvPr id="4" name="灯片编号占位符 5"/>
          <p:cNvSpPr>
            <a:spLocks noGrp="1"/>
          </p:cNvSpPr>
          <p:nvPr>
            <p:ph type="sldNum" sz="quarter" idx="12"/>
          </p:nvPr>
        </p:nvSpPr>
        <p:spPr/>
        <p:txBody>
          <a:bodyPr/>
          <a:lstStyle>
            <a:lvl1pPr>
              <a:defRPr/>
            </a:lvl1pPr>
          </a:lstStyle>
          <a:p>
            <a:pPr>
              <a:defRPr/>
            </a:pPr>
            <a:endParaRPr lang="en-US" altLang="zh-CN" dirty="0"/>
          </a:p>
        </p:txBody>
      </p:sp>
      <p:pic>
        <p:nvPicPr>
          <p:cNvPr id="6" name="图片 18" descr="图片1副本"/>
          <p:cNvPicPr>
            <a:picLocks noChangeAspect="1"/>
          </p:cNvPicPr>
          <p:nvPr userDrawn="1"/>
        </p:nvPicPr>
        <p:blipFill>
          <a:blip r:embed="rId2" cstate="screen"/>
          <a:srcRect/>
          <a:stretch>
            <a:fillRect/>
          </a:stretch>
        </p:blipFill>
        <p:spPr bwMode="auto">
          <a:xfrm>
            <a:off x="8574465" y="145304"/>
            <a:ext cx="1066786" cy="479948"/>
          </a:xfrm>
          <a:prstGeom prst="rect">
            <a:avLst/>
          </a:prstGeom>
          <a:noFill/>
          <a:ln w="9525">
            <a:noFill/>
            <a:miter lim="800000"/>
            <a:headEnd/>
            <a:tailEnd/>
          </a:ln>
        </p:spPr>
      </p:pic>
      <p:sp>
        <p:nvSpPr>
          <p:cNvPr id="7" name="矩形 6"/>
          <p:cNvSpPr/>
          <p:nvPr userDrawn="1"/>
        </p:nvSpPr>
        <p:spPr>
          <a:xfrm>
            <a:off x="439488" y="651713"/>
            <a:ext cx="9441049" cy="90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dirty="0"/>
          </a:p>
        </p:txBody>
      </p:sp>
      <p:sp>
        <p:nvSpPr>
          <p:cNvPr id="8" name="圆角矩形 7"/>
          <p:cNvSpPr/>
          <p:nvPr userDrawn="1"/>
        </p:nvSpPr>
        <p:spPr>
          <a:xfrm>
            <a:off x="216907" y="553247"/>
            <a:ext cx="222578" cy="191861"/>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标题 1"/>
          <p:cNvSpPr>
            <a:spLocks noGrp="1"/>
          </p:cNvSpPr>
          <p:nvPr>
            <p:ph type="title"/>
          </p:nvPr>
        </p:nvSpPr>
        <p:spPr>
          <a:xfrm>
            <a:off x="508000" y="145304"/>
            <a:ext cx="7646473" cy="479948"/>
          </a:xfrm>
        </p:spPr>
        <p:txBody>
          <a:bodyPr/>
          <a:lstStyle>
            <a:lvl1pPr algn="l">
              <a:defRPr sz="3112" b="1">
                <a:latin typeface="微软雅黑" panose="020B0503020204020204" charset="-122"/>
                <a:ea typeface="微软雅黑" panose="020B0503020204020204" charset="-122"/>
              </a:defRPr>
            </a:lvl1pPr>
          </a:lstStyle>
          <a:p>
            <a:r>
              <a:rPr lang="zh-CN" altLang="en-US" dirty="0"/>
              <a:t>单击此处编辑母版标题样式</a:t>
            </a:r>
          </a:p>
        </p:txBody>
      </p:sp>
    </p:spTree>
    <p:extLst>
      <p:ext uri="{BB962C8B-B14F-4D97-AF65-F5344CB8AC3E}">
        <p14:creationId xmlns:p14="http://schemas.microsoft.com/office/powerpoint/2010/main" val="498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922917" y="76715"/>
            <a:ext cx="8758438" cy="549703"/>
          </a:xfrm>
          <a:prstGeom prst="rect">
            <a:avLst/>
          </a:prstGeom>
        </p:spPr>
        <p:txBody>
          <a:bodyPr lIns="91418" tIns="45709" rIns="91418" bIns="45709"/>
          <a:lstStyle>
            <a:lvl1pPr algn="l">
              <a:defRPr sz="3333" b="1" baseline="0">
                <a:solidFill>
                  <a:srgbClr val="005DA2"/>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9000000" y="300000"/>
            <a:ext cx="900000" cy="300000"/>
          </a:xfrm>
          <a:prstGeom prst="rect">
            <a:avLst/>
          </a:prstGeom>
        </p:spPr>
        <p:txBody>
          <a:bodyPr lIns="91418" tIns="45709" rIns="91418" bIns="45709"/>
          <a:lstStyle>
            <a:lvl1pPr algn="r">
              <a:defRPr/>
            </a:lvl1pPr>
          </a:lstStyle>
          <a:p>
            <a:fld id="{E077DA78-E013-4A8C-AD75-63A150561B10}" type="slidenum">
              <a:rPr lang="zh-CN" altLang="en-US" smtClean="0">
                <a:solidFill>
                  <a:prstClr val="black">
                    <a:tint val="75000"/>
                  </a:prstClr>
                </a:solidFill>
              </a:rPr>
              <a:t>‹#›</a:t>
            </a:fld>
            <a:endParaRPr lang="zh-CN" altLang="en-US">
              <a:solidFill>
                <a:prstClr val="black">
                  <a:tint val="75000"/>
                </a:prstClr>
              </a:solidFill>
            </a:endParaRPr>
          </a:p>
        </p:txBody>
      </p:sp>
      <p:cxnSp>
        <p:nvCxnSpPr>
          <p:cNvPr id="9" name="直接连接符 8"/>
          <p:cNvCxnSpPr/>
          <p:nvPr userDrawn="1"/>
        </p:nvCxnSpPr>
        <p:spPr>
          <a:xfrm>
            <a:off x="878714" y="676181"/>
            <a:ext cx="9277357"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文本占位符 2"/>
          <p:cNvSpPr>
            <a:spLocks noGrp="1"/>
          </p:cNvSpPr>
          <p:nvPr>
            <p:ph idx="1" hasCustomPrompt="1"/>
            <p:custDataLst>
              <p:tags r:id="rId1"/>
            </p:custDataLst>
          </p:nvPr>
        </p:nvSpPr>
        <p:spPr>
          <a:xfrm>
            <a:off x="281967" y="801165"/>
            <a:ext cx="9399388" cy="4490756"/>
          </a:xfrm>
          <a:prstGeom prst="rect">
            <a:avLst/>
          </a:prstGeom>
        </p:spPr>
        <p:txBody>
          <a:bodyPr vert="horz" wrap="square" lIns="90170" tIns="46990" rIns="90170" bIns="46990" rtlCol="0">
            <a:normAutofit/>
          </a:bodyPr>
          <a:lstStyle>
            <a:lvl1pPr marL="240232" indent="-240232">
              <a:lnSpc>
                <a:spcPct val="100000"/>
              </a:lnSpc>
              <a:spcBef>
                <a:spcPts val="500"/>
              </a:spcBef>
              <a:spcAft>
                <a:spcPts val="0"/>
              </a:spcAft>
              <a:buSzPct val="70000"/>
              <a:buFont typeface="Wingdings" panose="05000000000000000000" pitchFamily="2" charset="2"/>
              <a:buChar char="l"/>
              <a:defRPr sz="2000" b="1" baseline="0">
                <a:solidFill>
                  <a:srgbClr val="005DA2"/>
                </a:solidFill>
                <a:latin typeface="Times New Roman" panose="02020603050405020304" pitchFamily="18" charset="0"/>
                <a:ea typeface="微软雅黑" panose="020B0503020204020204" charset="-122"/>
              </a:defRPr>
            </a:lvl1pPr>
            <a:lvl2pPr marL="600051" indent="-240232">
              <a:lnSpc>
                <a:spcPct val="100000"/>
              </a:lnSpc>
              <a:spcBef>
                <a:spcPts val="500"/>
              </a:spcBef>
              <a:spcAft>
                <a:spcPts val="0"/>
              </a:spcAft>
              <a:buFont typeface="Arial" panose="020B0604020202020204" pitchFamily="34" charset="0"/>
              <a:buChar char="•"/>
              <a:defRPr sz="1667" baseline="0">
                <a:latin typeface="Times New Roman" panose="02020603050405020304" pitchFamily="18" charset="0"/>
                <a:ea typeface="微软雅黑" panose="020B0503020204020204" charset="-122"/>
              </a:defRPr>
            </a:lvl2pPr>
            <a:lvl3pPr>
              <a:defRPr>
                <a:latin typeface="微软雅黑" panose="020B0503020204020204" charset="-122"/>
                <a:ea typeface="微软雅黑" panose="020B0503020204020204" charset="-122"/>
              </a:defRPr>
            </a:lvl3pPr>
            <a:lvl4pPr>
              <a:defRPr>
                <a:latin typeface="微软雅黑" panose="020B0503020204020204" charset="-122"/>
                <a:ea typeface="微软雅黑" panose="020B0503020204020204" charset="-122"/>
              </a:defRPr>
            </a:lvl4pPr>
            <a:lvl5pPr>
              <a:defRPr>
                <a:latin typeface="微软雅黑" panose="020B0503020204020204" charset="-122"/>
                <a:ea typeface="微软雅黑" panose="020B0503020204020204" charset="-122"/>
              </a:defRPr>
            </a:lvl5pPr>
          </a:lstStyle>
          <a:p>
            <a:pPr lvl="0"/>
            <a:r>
              <a:rPr lang="zh-CN" altLang="en-US" dirty="0"/>
              <a:t>编辑母版文本样式</a:t>
            </a:r>
          </a:p>
          <a:p>
            <a:pPr lvl="1"/>
            <a:r>
              <a:rPr lang="zh-CN" altLang="en-US" dirty="0"/>
              <a:t>第二级</a:t>
            </a:r>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62" y="101959"/>
            <a:ext cx="812917" cy="549621"/>
          </a:xfrm>
          <a:prstGeom prst="rect">
            <a:avLst/>
          </a:prstGeom>
        </p:spPr>
      </p:pic>
    </p:spTree>
    <p:extLst>
      <p:ext uri="{BB962C8B-B14F-4D97-AF65-F5344CB8AC3E}">
        <p14:creationId xmlns:p14="http://schemas.microsoft.com/office/powerpoint/2010/main" val="1223165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ags" Target="../tags/tag2.xml"/><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508000" y="228865"/>
            <a:ext cx="91440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nvPr>
        </p:nvSpPr>
        <p:spPr bwMode="auto">
          <a:xfrm>
            <a:off x="508000" y="1333503"/>
            <a:ext cx="91440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508000" y="5296962"/>
            <a:ext cx="2370667" cy="304271"/>
          </a:xfrm>
          <a:prstGeom prst="rect">
            <a:avLst/>
          </a:prstGeom>
        </p:spPr>
        <p:txBody>
          <a:bodyPr vert="horz" lIns="91440" tIns="45720" rIns="91440" bIns="45720" rtlCol="0" anchor="ctr"/>
          <a:lstStyle>
            <a:lvl1pPr algn="l" eaLnBrk="1" hangingPunct="1">
              <a:defRPr sz="1111">
                <a:solidFill>
                  <a:schemeClr val="tx1">
                    <a:tint val="75000"/>
                  </a:schemeClr>
                </a:solidFill>
                <a:latin typeface="Arial" pitchFamily="34" charset="0"/>
                <a:ea typeface="宋体" pitchFamily="2" charset="-122"/>
              </a:defRPr>
            </a:lvl1pPr>
          </a:lstStyle>
          <a:p>
            <a:pPr>
              <a:defRPr/>
            </a:pPr>
            <a:endParaRPr lang="en-US" altLang="zh-CN"/>
          </a:p>
        </p:txBody>
      </p:sp>
      <p:sp>
        <p:nvSpPr>
          <p:cNvPr id="5" name="页脚占位符 4"/>
          <p:cNvSpPr>
            <a:spLocks noGrp="1"/>
          </p:cNvSpPr>
          <p:nvPr>
            <p:ph type="ftr" sz="quarter" idx="3"/>
          </p:nvPr>
        </p:nvSpPr>
        <p:spPr>
          <a:xfrm>
            <a:off x="3471334" y="5296962"/>
            <a:ext cx="3217333" cy="304271"/>
          </a:xfrm>
          <a:prstGeom prst="rect">
            <a:avLst/>
          </a:prstGeom>
        </p:spPr>
        <p:txBody>
          <a:bodyPr vert="horz" lIns="91440" tIns="45720" rIns="91440" bIns="45720" rtlCol="0" anchor="ctr"/>
          <a:lstStyle>
            <a:lvl1pPr algn="ctr" eaLnBrk="1" hangingPunct="1">
              <a:defRPr sz="1111">
                <a:solidFill>
                  <a:schemeClr val="tx1">
                    <a:tint val="75000"/>
                  </a:schemeClr>
                </a:solidFill>
                <a:latin typeface="Arial" pitchFamily="34" charset="0"/>
                <a:ea typeface="宋体" pitchFamily="2" charset="-122"/>
              </a:defRPr>
            </a:lvl1pPr>
          </a:lstStyle>
          <a:p>
            <a:pPr>
              <a:defRPr/>
            </a:pPr>
            <a:endParaRPr lang="en-US" altLang="zh-CN"/>
          </a:p>
        </p:txBody>
      </p:sp>
      <p:sp>
        <p:nvSpPr>
          <p:cNvPr id="6" name="灯片编号占位符 5"/>
          <p:cNvSpPr>
            <a:spLocks noGrp="1"/>
          </p:cNvSpPr>
          <p:nvPr>
            <p:ph type="sldNum" sz="quarter" idx="4"/>
          </p:nvPr>
        </p:nvSpPr>
        <p:spPr>
          <a:xfrm>
            <a:off x="7281333" y="5296962"/>
            <a:ext cx="2370667" cy="304271"/>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11" smtClean="0">
                <a:solidFill>
                  <a:srgbClr val="898989"/>
                </a:solidFill>
              </a:defRPr>
            </a:lvl1pPr>
          </a:lstStyle>
          <a:p>
            <a:pPr>
              <a:defRPr/>
            </a:pPr>
            <a:fld id="{54C4A90C-E326-4071-A758-2EBBA93615FA}"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76" r:id="rId5"/>
    <p:sldLayoutId id="2147483701" r:id="rId6"/>
    <p:sldLayoutId id="2147483702" r:id="rId7"/>
    <p:sldLayoutId id="2147483703" r:id="rId8"/>
    <p:sldLayoutId id="2147483704" r:id="rId9"/>
    <p:sldLayoutId id="2147483705" r:id="rId10"/>
  </p:sldLayoutIdLst>
  <p:txStyles>
    <p:titleStyle>
      <a:lvl1pPr algn="ctr" rtl="0" eaLnBrk="0" fontAlgn="base" hangingPunct="0">
        <a:spcBef>
          <a:spcPct val="0"/>
        </a:spcBef>
        <a:spcAft>
          <a:spcPct val="0"/>
        </a:spcAft>
        <a:defRPr sz="4074" kern="1200">
          <a:solidFill>
            <a:schemeClr val="tx1"/>
          </a:solidFill>
          <a:latin typeface="+mj-lt"/>
          <a:ea typeface="+mj-ea"/>
          <a:cs typeface="+mj-cs"/>
        </a:defRPr>
      </a:lvl1pPr>
      <a:lvl2pPr algn="ctr" rtl="0" eaLnBrk="0" fontAlgn="base" hangingPunct="0">
        <a:spcBef>
          <a:spcPct val="0"/>
        </a:spcBef>
        <a:spcAft>
          <a:spcPct val="0"/>
        </a:spcAft>
        <a:defRPr sz="4074">
          <a:solidFill>
            <a:schemeClr val="tx1"/>
          </a:solidFill>
          <a:latin typeface="Calibri" pitchFamily="34" charset="0"/>
          <a:ea typeface="宋体" pitchFamily="2" charset="-122"/>
        </a:defRPr>
      </a:lvl2pPr>
      <a:lvl3pPr algn="ctr" rtl="0" eaLnBrk="0" fontAlgn="base" hangingPunct="0">
        <a:spcBef>
          <a:spcPct val="0"/>
        </a:spcBef>
        <a:spcAft>
          <a:spcPct val="0"/>
        </a:spcAft>
        <a:defRPr sz="4074">
          <a:solidFill>
            <a:schemeClr val="tx1"/>
          </a:solidFill>
          <a:latin typeface="Calibri" pitchFamily="34" charset="0"/>
          <a:ea typeface="宋体" pitchFamily="2" charset="-122"/>
        </a:defRPr>
      </a:lvl3pPr>
      <a:lvl4pPr algn="ctr" rtl="0" eaLnBrk="0" fontAlgn="base" hangingPunct="0">
        <a:spcBef>
          <a:spcPct val="0"/>
        </a:spcBef>
        <a:spcAft>
          <a:spcPct val="0"/>
        </a:spcAft>
        <a:defRPr sz="4074">
          <a:solidFill>
            <a:schemeClr val="tx1"/>
          </a:solidFill>
          <a:latin typeface="Calibri" pitchFamily="34" charset="0"/>
          <a:ea typeface="宋体" pitchFamily="2" charset="-122"/>
        </a:defRPr>
      </a:lvl4pPr>
      <a:lvl5pPr algn="ctr" rtl="0" eaLnBrk="0" fontAlgn="base" hangingPunct="0">
        <a:spcBef>
          <a:spcPct val="0"/>
        </a:spcBef>
        <a:spcAft>
          <a:spcPct val="0"/>
        </a:spcAft>
        <a:defRPr sz="4074">
          <a:solidFill>
            <a:schemeClr val="tx1"/>
          </a:solidFill>
          <a:latin typeface="Calibri" pitchFamily="34" charset="0"/>
          <a:ea typeface="宋体" pitchFamily="2" charset="-122"/>
        </a:defRPr>
      </a:lvl5pPr>
      <a:lvl6pPr marL="423312" algn="ctr" rtl="0" fontAlgn="base">
        <a:spcBef>
          <a:spcPct val="0"/>
        </a:spcBef>
        <a:spcAft>
          <a:spcPct val="0"/>
        </a:spcAft>
        <a:defRPr sz="4074">
          <a:solidFill>
            <a:schemeClr val="tx1"/>
          </a:solidFill>
          <a:latin typeface="Calibri" pitchFamily="34" charset="0"/>
          <a:ea typeface="宋体" pitchFamily="2" charset="-122"/>
        </a:defRPr>
      </a:lvl6pPr>
      <a:lvl7pPr marL="846625" algn="ctr" rtl="0" fontAlgn="base">
        <a:spcBef>
          <a:spcPct val="0"/>
        </a:spcBef>
        <a:spcAft>
          <a:spcPct val="0"/>
        </a:spcAft>
        <a:defRPr sz="4074">
          <a:solidFill>
            <a:schemeClr val="tx1"/>
          </a:solidFill>
          <a:latin typeface="Calibri" pitchFamily="34" charset="0"/>
          <a:ea typeface="宋体" pitchFamily="2" charset="-122"/>
        </a:defRPr>
      </a:lvl7pPr>
      <a:lvl8pPr marL="1269936" algn="ctr" rtl="0" fontAlgn="base">
        <a:spcBef>
          <a:spcPct val="0"/>
        </a:spcBef>
        <a:spcAft>
          <a:spcPct val="0"/>
        </a:spcAft>
        <a:defRPr sz="4074">
          <a:solidFill>
            <a:schemeClr val="tx1"/>
          </a:solidFill>
          <a:latin typeface="Calibri" pitchFamily="34" charset="0"/>
          <a:ea typeface="宋体" pitchFamily="2" charset="-122"/>
        </a:defRPr>
      </a:lvl8pPr>
      <a:lvl9pPr marL="1693249" algn="ctr" rtl="0" fontAlgn="base">
        <a:spcBef>
          <a:spcPct val="0"/>
        </a:spcBef>
        <a:spcAft>
          <a:spcPct val="0"/>
        </a:spcAft>
        <a:defRPr sz="4074">
          <a:solidFill>
            <a:schemeClr val="tx1"/>
          </a:solidFill>
          <a:latin typeface="Calibri" pitchFamily="34" charset="0"/>
          <a:ea typeface="宋体" pitchFamily="2" charset="-122"/>
        </a:defRPr>
      </a:lvl9pPr>
    </p:titleStyle>
    <p:bodyStyle>
      <a:lvl1pPr marL="317485" indent="-317485" algn="l" rtl="0" eaLnBrk="0" fontAlgn="base" hangingPunct="0">
        <a:spcBef>
          <a:spcPct val="20000"/>
        </a:spcBef>
        <a:spcAft>
          <a:spcPct val="0"/>
        </a:spcAft>
        <a:buFont typeface="Arial" pitchFamily="34" charset="0"/>
        <a:buChar char="•"/>
        <a:defRPr sz="2963" kern="1200">
          <a:solidFill>
            <a:schemeClr val="tx1"/>
          </a:solidFill>
          <a:latin typeface="+mn-lt"/>
          <a:ea typeface="+mn-ea"/>
          <a:cs typeface="+mn-cs"/>
        </a:defRPr>
      </a:lvl1pPr>
      <a:lvl2pPr marL="687882" indent="-264570" algn="l" rtl="0" eaLnBrk="0" fontAlgn="base" hangingPunct="0">
        <a:spcBef>
          <a:spcPct val="20000"/>
        </a:spcBef>
        <a:spcAft>
          <a:spcPct val="0"/>
        </a:spcAft>
        <a:buFont typeface="Arial" pitchFamily="34" charset="0"/>
        <a:buChar char="–"/>
        <a:defRPr sz="2592" kern="1200">
          <a:solidFill>
            <a:schemeClr val="tx1"/>
          </a:solidFill>
          <a:latin typeface="+mn-lt"/>
          <a:ea typeface="+mn-ea"/>
          <a:cs typeface="+mn-cs"/>
        </a:defRPr>
      </a:lvl2pPr>
      <a:lvl3pPr marL="1058281" indent="-211656" algn="l" rtl="0" eaLnBrk="0" fontAlgn="base" hangingPunct="0">
        <a:spcBef>
          <a:spcPct val="20000"/>
        </a:spcBef>
        <a:spcAft>
          <a:spcPct val="0"/>
        </a:spcAft>
        <a:buFont typeface="Arial" pitchFamily="34" charset="0"/>
        <a:buChar char="•"/>
        <a:defRPr sz="2222" kern="1200">
          <a:solidFill>
            <a:schemeClr val="tx1"/>
          </a:solidFill>
          <a:latin typeface="+mn-lt"/>
          <a:ea typeface="+mn-ea"/>
          <a:cs typeface="+mn-cs"/>
        </a:defRPr>
      </a:lvl3pPr>
      <a:lvl4pPr marL="1481593" indent="-211656" algn="l" rtl="0" eaLnBrk="0" fontAlgn="base" hangingPunct="0">
        <a:spcBef>
          <a:spcPct val="20000"/>
        </a:spcBef>
        <a:spcAft>
          <a:spcPct val="0"/>
        </a:spcAft>
        <a:buFont typeface="Arial" pitchFamily="34" charset="0"/>
        <a:buChar char="–"/>
        <a:defRPr sz="1852" kern="1200">
          <a:solidFill>
            <a:schemeClr val="tx1"/>
          </a:solidFill>
          <a:latin typeface="+mn-lt"/>
          <a:ea typeface="+mn-ea"/>
          <a:cs typeface="+mn-cs"/>
        </a:defRPr>
      </a:lvl4pPr>
      <a:lvl5pPr marL="1904904" indent="-211656" algn="l" rtl="0" eaLnBrk="0" fontAlgn="base" hangingPunct="0">
        <a:spcBef>
          <a:spcPct val="20000"/>
        </a:spcBef>
        <a:spcAft>
          <a:spcPct val="0"/>
        </a:spcAft>
        <a:buFont typeface="Arial" pitchFamily="34" charset="0"/>
        <a:buChar char="»"/>
        <a:defRPr sz="1852" kern="1200">
          <a:solidFill>
            <a:schemeClr val="tx1"/>
          </a:solidFill>
          <a:latin typeface="+mn-lt"/>
          <a:ea typeface="+mn-ea"/>
          <a:cs typeface="+mn-cs"/>
        </a:defRPr>
      </a:lvl5pPr>
      <a:lvl6pPr marL="2328217"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6pPr>
      <a:lvl7pPr marL="2751529"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7pPr>
      <a:lvl8pPr marL="3174842"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8pPr>
      <a:lvl9pPr marL="3598153"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9pPr>
    </p:bodyStyle>
    <p:otherStyle>
      <a:defPPr>
        <a:defRPr lang="zh-CN"/>
      </a:defPPr>
      <a:lvl1pPr marL="0" algn="l" defTabSz="846625" rtl="0" eaLnBrk="1" latinLnBrk="0" hangingPunct="1">
        <a:defRPr sz="1667" kern="1200">
          <a:solidFill>
            <a:schemeClr val="tx1"/>
          </a:solidFill>
          <a:latin typeface="+mn-lt"/>
          <a:ea typeface="+mn-ea"/>
          <a:cs typeface="+mn-cs"/>
        </a:defRPr>
      </a:lvl1pPr>
      <a:lvl2pPr marL="423312" algn="l" defTabSz="846625" rtl="0" eaLnBrk="1" latinLnBrk="0" hangingPunct="1">
        <a:defRPr sz="1667" kern="1200">
          <a:solidFill>
            <a:schemeClr val="tx1"/>
          </a:solidFill>
          <a:latin typeface="+mn-lt"/>
          <a:ea typeface="+mn-ea"/>
          <a:cs typeface="+mn-cs"/>
        </a:defRPr>
      </a:lvl2pPr>
      <a:lvl3pPr marL="846625" algn="l" defTabSz="846625" rtl="0" eaLnBrk="1" latinLnBrk="0" hangingPunct="1">
        <a:defRPr sz="1667" kern="1200">
          <a:solidFill>
            <a:schemeClr val="tx1"/>
          </a:solidFill>
          <a:latin typeface="+mn-lt"/>
          <a:ea typeface="+mn-ea"/>
          <a:cs typeface="+mn-cs"/>
        </a:defRPr>
      </a:lvl3pPr>
      <a:lvl4pPr marL="1269936" algn="l" defTabSz="846625" rtl="0" eaLnBrk="1" latinLnBrk="0" hangingPunct="1">
        <a:defRPr sz="1667" kern="1200">
          <a:solidFill>
            <a:schemeClr val="tx1"/>
          </a:solidFill>
          <a:latin typeface="+mn-lt"/>
          <a:ea typeface="+mn-ea"/>
          <a:cs typeface="+mn-cs"/>
        </a:defRPr>
      </a:lvl4pPr>
      <a:lvl5pPr marL="1693249" algn="l" defTabSz="846625" rtl="0" eaLnBrk="1" latinLnBrk="0" hangingPunct="1">
        <a:defRPr sz="1667" kern="1200">
          <a:solidFill>
            <a:schemeClr val="tx1"/>
          </a:solidFill>
          <a:latin typeface="+mn-lt"/>
          <a:ea typeface="+mn-ea"/>
          <a:cs typeface="+mn-cs"/>
        </a:defRPr>
      </a:lvl5pPr>
      <a:lvl6pPr marL="2116561" algn="l" defTabSz="846625" rtl="0" eaLnBrk="1" latinLnBrk="0" hangingPunct="1">
        <a:defRPr sz="1667" kern="1200">
          <a:solidFill>
            <a:schemeClr val="tx1"/>
          </a:solidFill>
          <a:latin typeface="+mn-lt"/>
          <a:ea typeface="+mn-ea"/>
          <a:cs typeface="+mn-cs"/>
        </a:defRPr>
      </a:lvl6pPr>
      <a:lvl7pPr marL="2539873" algn="l" defTabSz="846625" rtl="0" eaLnBrk="1" latinLnBrk="0" hangingPunct="1">
        <a:defRPr sz="1667" kern="1200">
          <a:solidFill>
            <a:schemeClr val="tx1"/>
          </a:solidFill>
          <a:latin typeface="+mn-lt"/>
          <a:ea typeface="+mn-ea"/>
          <a:cs typeface="+mn-cs"/>
        </a:defRPr>
      </a:lvl7pPr>
      <a:lvl8pPr marL="2963185" algn="l" defTabSz="846625" rtl="0" eaLnBrk="1" latinLnBrk="0" hangingPunct="1">
        <a:defRPr sz="1667" kern="1200">
          <a:solidFill>
            <a:schemeClr val="tx1"/>
          </a:solidFill>
          <a:latin typeface="+mn-lt"/>
          <a:ea typeface="+mn-ea"/>
          <a:cs typeface="+mn-cs"/>
        </a:defRPr>
      </a:lvl8pPr>
      <a:lvl9pPr marL="3386497" algn="l" defTabSz="846625" rtl="0" eaLnBrk="1" latinLnBrk="0" hangingPunct="1">
        <a:defRPr sz="16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KSO_TEMPLATE" hidden="1"/>
          <p:cNvSpPr/>
          <p:nvPr>
            <p:custDataLst>
              <p:tags r:id="rId1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408429177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4" r:id="rId3"/>
    <p:sldLayoutId id="2147483695" r:id="rId4"/>
    <p:sldLayoutId id="2147483697" r:id="rId5"/>
    <p:sldLayoutId id="2147483698" r:id="rId6"/>
    <p:sldLayoutId id="2147483699" r:id="rId7"/>
    <p:sldLayoutId id="2147483700" r:id="rId8"/>
  </p:sldLayoutIdLst>
  <p:hf hdr="0" ftr="0" dt="0"/>
  <p:txStyles>
    <p:titleStyle>
      <a:lvl1pPr algn="l" defTabSz="761970" rtl="0" eaLnBrk="1" fontAlgn="auto" latinLnBrk="0" hangingPunct="1">
        <a:lnSpc>
          <a:spcPct val="100000"/>
        </a:lnSpc>
        <a:spcBef>
          <a:spcPct val="0"/>
        </a:spcBef>
        <a:buNone/>
        <a:defRPr lang="zh-CN" altLang="en-US" sz="3333"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p:titleStyle>
    <p:bodyStyle>
      <a:lvl1pPr marL="285739" indent="-285739" algn="l" defTabSz="761970" rtl="0" eaLnBrk="1" fontAlgn="auto" latinLnBrk="0" hangingPunct="1">
        <a:lnSpc>
          <a:spcPct val="130000"/>
        </a:lnSpc>
        <a:spcBef>
          <a:spcPts val="0"/>
        </a:spcBef>
        <a:spcAft>
          <a:spcPts val="833"/>
        </a:spcAft>
        <a:buFont typeface="Arial" panose="020B0604020202020204" pitchFamily="34" charset="0"/>
        <a:buChar char="•"/>
        <a:defRPr lang="zh-CN" altLang="en-US" sz="2000" b="1" u="none" strike="noStrike" kern="0" cap="none" spc="0" normalizeH="0" baseline="0" dirty="0">
          <a:solidFill>
            <a:srgbClr val="005DA2"/>
          </a:solidFill>
          <a:uFillTx/>
          <a:latin typeface="Times New Roman" panose="02020603050405020304" pitchFamily="18" charset="0"/>
          <a:ea typeface="微软雅黑" panose="020B0503020204020204" charset="-122"/>
          <a:cs typeface="+mn-cs"/>
        </a:defRPr>
      </a:lvl1pPr>
      <a:lvl2pPr marL="645558" indent="-285739" algn="l" defTabSz="761970" rtl="0" eaLnBrk="1" fontAlgn="auto" latinLnBrk="0" hangingPunct="1">
        <a:lnSpc>
          <a:spcPct val="130000"/>
        </a:lnSpc>
        <a:spcBef>
          <a:spcPts val="0"/>
        </a:spcBef>
        <a:spcAft>
          <a:spcPts val="833"/>
        </a:spcAft>
        <a:buFont typeface="Arial" panose="020B0604020202020204" pitchFamily="34" charset="0"/>
        <a:buChar char="•"/>
        <a:tabLst>
          <a:tab pos="1341384" algn="l"/>
        </a:tabLst>
        <a:defRPr lang="zh-CN" altLang="en-US" sz="1667" u="none" strike="noStrike" kern="0" cap="none" spc="0" normalizeH="0" baseline="0" dirty="0">
          <a:solidFill>
            <a:schemeClr val="tx1"/>
          </a:solidFill>
          <a:uFillTx/>
          <a:latin typeface="Times New Roman" panose="02020603050405020304" pitchFamily="18" charset="0"/>
          <a:ea typeface="微软雅黑" panose="020B0503020204020204" charset="-122"/>
          <a:cs typeface="+mn-cs"/>
        </a:defRPr>
      </a:lvl2pPr>
      <a:lvl3pPr marL="952462" indent="-190492" algn="l" defTabSz="761970" rtl="0" eaLnBrk="1" fontAlgn="auto" latinLnBrk="0" hangingPunct="1">
        <a:lnSpc>
          <a:spcPct val="130000"/>
        </a:lnSpc>
        <a:spcBef>
          <a:spcPts val="0"/>
        </a:spcBef>
        <a:spcAft>
          <a:spcPts val="833"/>
        </a:spcAft>
        <a:buFont typeface="Arial" panose="020B0604020202020204" pitchFamily="34" charset="0"/>
        <a:buChar char="•"/>
        <a:defRPr sz="1333"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3pPr>
      <a:lvl4pPr marL="1333447" indent="-190492" algn="l" defTabSz="761970" rtl="0" eaLnBrk="1" fontAlgn="auto" latinLnBrk="0" hangingPunct="1">
        <a:lnSpc>
          <a:spcPct val="130000"/>
        </a:lnSpc>
        <a:spcBef>
          <a:spcPts val="0"/>
        </a:spcBef>
        <a:spcAft>
          <a:spcPts val="833"/>
        </a:spcAft>
        <a:buFont typeface="Arial" panose="020B0604020202020204" pitchFamily="34" charset="0"/>
        <a:buChar char="•"/>
        <a:defRPr sz="1333"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4pPr>
      <a:lvl5pPr marL="1714431" indent="-190492" algn="l" defTabSz="761970" rtl="0" eaLnBrk="1" fontAlgn="auto" latinLnBrk="0" hangingPunct="1">
        <a:lnSpc>
          <a:spcPct val="130000"/>
        </a:lnSpc>
        <a:spcBef>
          <a:spcPts val="0"/>
        </a:spcBef>
        <a:spcAft>
          <a:spcPts val="833"/>
        </a:spcAft>
        <a:buFont typeface="Arial" panose="020B0604020202020204" pitchFamily="34" charset="0"/>
        <a:buChar char="•"/>
        <a:defRPr sz="1333"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2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18.xml"/><Relationship Id="rId7" Type="http://schemas.openxmlformats.org/officeDocument/2006/relationships/image" Target="../media/image58.jpeg"/><Relationship Id="rId2" Type="http://schemas.openxmlformats.org/officeDocument/2006/relationships/slideLayout" Target="../slideLayouts/slideLayout17.xml"/><Relationship Id="rId1" Type="http://schemas.openxmlformats.org/officeDocument/2006/relationships/tags" Target="../tags/tag9.xml"/><Relationship Id="rId6" Type="http://schemas.openxmlformats.org/officeDocument/2006/relationships/image" Target="../media/image57.png"/><Relationship Id="rId5" Type="http://schemas.openxmlformats.org/officeDocument/2006/relationships/image" Target="../media/image49.jpeg"/><Relationship Id="rId10" Type="http://schemas.openxmlformats.org/officeDocument/2006/relationships/image" Target="../media/image61.jpeg"/><Relationship Id="rId4" Type="http://schemas.openxmlformats.org/officeDocument/2006/relationships/image" Target="../media/image56.jpeg"/><Relationship Id="rId9"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20.xml"/><Relationship Id="rId7" Type="http://schemas.openxmlformats.org/officeDocument/2006/relationships/image" Target="../media/image69.png"/><Relationship Id="rId2" Type="http://schemas.openxmlformats.org/officeDocument/2006/relationships/slideLayout" Target="../slideLayouts/slideLayout17.xml"/><Relationship Id="rId1" Type="http://schemas.openxmlformats.org/officeDocument/2006/relationships/tags" Target="../tags/tag10.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tags" Target="../tags/tag13.xml"/><Relationship Id="rId7" Type="http://schemas.openxmlformats.org/officeDocument/2006/relationships/notesSlide" Target="../notesSlides/notesSlide2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7.xml"/><Relationship Id="rId5" Type="http://schemas.openxmlformats.org/officeDocument/2006/relationships/tags" Target="../tags/tag15.xml"/><Relationship Id="rId4" Type="http://schemas.openxmlformats.org/officeDocument/2006/relationships/tags" Target="../tags/tag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546662"/>
            <a:ext cx="10160000" cy="3168338"/>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1" fontAlgn="auto" hangingPunct="1">
              <a:spcBef>
                <a:spcPts val="0"/>
              </a:spcBef>
              <a:spcAft>
                <a:spcPts val="0"/>
              </a:spcAft>
            </a:pPr>
            <a:endParaRPr lang="zh-CN" altLang="en-US" sz="3000" dirty="0">
              <a:solidFill>
                <a:srgbClr val="F6D265"/>
              </a:solidFill>
              <a:latin typeface="Arial"/>
              <a:ea typeface="微软雅黑"/>
            </a:endParaRPr>
          </a:p>
        </p:txBody>
      </p:sp>
      <p:sp>
        <p:nvSpPr>
          <p:cNvPr id="6" name="矩形 5"/>
          <p:cNvSpPr/>
          <p:nvPr/>
        </p:nvSpPr>
        <p:spPr>
          <a:xfrm>
            <a:off x="602225" y="2759111"/>
            <a:ext cx="8775291" cy="254666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eaLnBrk="1" fontAlgn="auto" hangingPunct="1">
              <a:spcBef>
                <a:spcPts val="0"/>
              </a:spcBef>
              <a:spcAft>
                <a:spcPts val="0"/>
              </a:spcAft>
            </a:pPr>
            <a:endParaRPr lang="zh-CN" altLang="en-US" sz="1500">
              <a:solidFill>
                <a:srgbClr val="FFFFCC"/>
              </a:solidFill>
              <a:latin typeface="Arial"/>
              <a:ea typeface="微软雅黑"/>
            </a:endParaRPr>
          </a:p>
        </p:txBody>
      </p:sp>
      <p:sp>
        <p:nvSpPr>
          <p:cNvPr id="7" name="文本框 6"/>
          <p:cNvSpPr txBox="1"/>
          <p:nvPr/>
        </p:nvSpPr>
        <p:spPr>
          <a:xfrm>
            <a:off x="1446109" y="4061249"/>
            <a:ext cx="7234291" cy="919867"/>
          </a:xfrm>
          <a:prstGeom prst="rect">
            <a:avLst/>
          </a:prstGeom>
          <a:noFill/>
        </p:spPr>
        <p:txBody>
          <a:bodyPr wrap="square" rtlCol="0">
            <a:spAutoFit/>
            <a:scene3d>
              <a:camera prst="orthographicFront"/>
              <a:lightRig rig="threePt" dir="t"/>
            </a:scene3d>
            <a:sp3d contourW="12700"/>
          </a:bodyPr>
          <a:lstStyle/>
          <a:p>
            <a:pPr algn="ctr" defTabSz="761970" eaLnBrk="1" fontAlgn="auto" hangingPunct="1">
              <a:lnSpc>
                <a:spcPct val="125000"/>
              </a:lnSpc>
              <a:spcBef>
                <a:spcPts val="0"/>
              </a:spcBef>
              <a:spcAft>
                <a:spcPts val="0"/>
              </a:spcAft>
            </a:pPr>
            <a:r>
              <a:rPr lang="en-US" altLang="zh-CN" sz="2333" b="1" dirty="0">
                <a:solidFill>
                  <a:srgbClr val="FFFFFF"/>
                </a:solidFill>
                <a:latin typeface="微软雅黑" panose="020B0503020204020204" charset="-122"/>
                <a:ea typeface="微软雅黑" panose="020B0503020204020204" charset="-122"/>
                <a:cs typeface="Arial" panose="020B0604020202020204" pitchFamily="34" charset="0"/>
              </a:rPr>
              <a:t>Sheng </a:t>
            </a:r>
            <a:r>
              <a:rPr lang="zh-CN" altLang="en-US" sz="2333" b="1" dirty="0">
                <a:solidFill>
                  <a:srgbClr val="FFFFFF"/>
                </a:solidFill>
                <a:latin typeface="微软雅黑" panose="020B0503020204020204" charset="-122"/>
                <a:ea typeface="微软雅黑" panose="020B0503020204020204" charset="-122"/>
                <a:cs typeface="Arial" panose="020B0604020202020204" pitchFamily="34" charset="0"/>
              </a:rPr>
              <a:t> </a:t>
            </a:r>
            <a:r>
              <a:rPr lang="en-US" altLang="zh-CN" sz="2333" b="1" dirty="0">
                <a:solidFill>
                  <a:srgbClr val="FFFFFF"/>
                </a:solidFill>
                <a:latin typeface="微软雅黑" panose="020B0503020204020204" charset="-122"/>
                <a:ea typeface="微软雅黑" panose="020B0503020204020204" charset="-122"/>
                <a:cs typeface="Arial" panose="020B0604020202020204" pitchFamily="34" charset="0"/>
              </a:rPr>
              <a:t>Wang</a:t>
            </a:r>
          </a:p>
          <a:p>
            <a:pPr algn="ctr" defTabSz="761970" eaLnBrk="1" fontAlgn="auto" hangingPunct="1">
              <a:lnSpc>
                <a:spcPct val="125000"/>
              </a:lnSpc>
              <a:spcBef>
                <a:spcPts val="0"/>
              </a:spcBef>
              <a:spcAft>
                <a:spcPts val="0"/>
              </a:spcAft>
            </a:pPr>
            <a:r>
              <a:rPr lang="en-US" altLang="zh-CN" sz="2167" b="1" dirty="0">
                <a:solidFill>
                  <a:srgbClr val="FFFFFF"/>
                </a:solidFill>
                <a:latin typeface="微软雅黑" panose="020B0503020204020204" charset="-122"/>
                <a:ea typeface="微软雅黑" panose="020B0503020204020204" charset="-122"/>
                <a:cs typeface="Arial" panose="020B0604020202020204" pitchFamily="34" charset="0"/>
              </a:rPr>
              <a:t>Institute of High Energy Physics, CAS, </a:t>
            </a:r>
            <a:r>
              <a:rPr lang="en-US" altLang="zh-CN" sz="2000" b="1" dirty="0">
                <a:solidFill>
                  <a:srgbClr val="FFFFFF"/>
                </a:solidFill>
                <a:latin typeface="微软雅黑" panose="020B0503020204020204" charset="-122"/>
                <a:ea typeface="微软雅黑" panose="020B0503020204020204" charset="-122"/>
                <a:cs typeface="Arial" panose="020B0604020202020204" pitchFamily="34" charset="0"/>
              </a:rPr>
              <a:t>Sep. 11, 2024</a:t>
            </a:r>
          </a:p>
        </p:txBody>
      </p:sp>
      <p:sp>
        <p:nvSpPr>
          <p:cNvPr id="8" name="标题 3"/>
          <p:cNvSpPr txBox="1"/>
          <p:nvPr/>
        </p:nvSpPr>
        <p:spPr>
          <a:xfrm>
            <a:off x="977153" y="1644159"/>
            <a:ext cx="8961621" cy="819368"/>
          </a:xfrm>
          <a:prstGeom prst="rect">
            <a:avLst/>
          </a:prstGeom>
        </p:spPr>
        <p:txBody>
          <a:bodyPr/>
          <a:lst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a:lstStyle>
          <a:p>
            <a:pPr algn="ctr" defTabSz="761970">
              <a:spcAft>
                <a:spcPts val="0"/>
              </a:spcAft>
            </a:pPr>
            <a:r>
              <a:rPr lang="en-US" altLang="zh-CN" sz="3333" dirty="0">
                <a:solidFill>
                  <a:srgbClr val="FFFFFF"/>
                </a:solidFill>
                <a:latin typeface="Arial Black" panose="020B0A04020102020204" pitchFamily="34" charset="0"/>
              </a:rPr>
              <a:t> </a:t>
            </a:r>
            <a:r>
              <a:rPr lang="en-US" altLang="zh-CN" sz="3333" dirty="0">
                <a:solidFill>
                  <a:srgbClr val="FFFFFF"/>
                </a:solidFill>
                <a:cs typeface="Arial" panose="020B0604020202020204" pitchFamily="34" charset="0"/>
              </a:rPr>
              <a:t>Report of Dongguan Branch		</a:t>
            </a:r>
            <a:endParaRPr lang="en-US" altLang="en-US" sz="3333" dirty="0">
              <a:solidFill>
                <a:srgbClr val="FFFFFF"/>
              </a:solidFill>
              <a:cs typeface="Arial" panose="020B0604020202020204" pitchFamily="34" charset="0"/>
            </a:endParaRPr>
          </a:p>
        </p:txBody>
      </p:sp>
      <p:pic>
        <p:nvPicPr>
          <p:cNvPr id="2" name="图片 1"/>
          <p:cNvPicPr>
            <a:picLocks noChangeAspect="1"/>
          </p:cNvPicPr>
          <p:nvPr/>
        </p:nvPicPr>
        <p:blipFill rotWithShape="1">
          <a:blip r:embed="rId3"/>
          <a:srcRect t="20831" b="24098"/>
          <a:stretch>
            <a:fillRect/>
          </a:stretch>
        </p:blipFill>
        <p:spPr>
          <a:xfrm>
            <a:off x="0" y="0"/>
            <a:ext cx="10141595" cy="2546662"/>
          </a:xfrm>
          <a:prstGeom prst="rect">
            <a:avLst/>
          </a:prstGeom>
        </p:spPr>
      </p:pic>
      <p:sp>
        <p:nvSpPr>
          <p:cNvPr id="4" name="文本框 3">
            <a:extLst>
              <a:ext uri="{FF2B5EF4-FFF2-40B4-BE49-F238E27FC236}">
                <a16:creationId xmlns:a16="http://schemas.microsoft.com/office/drawing/2014/main" id="{D5615B0C-5D0B-7F8F-ED73-20BAD9C6727F}"/>
              </a:ext>
            </a:extLst>
          </p:cNvPr>
          <p:cNvSpPr txBox="1"/>
          <p:nvPr/>
        </p:nvSpPr>
        <p:spPr>
          <a:xfrm>
            <a:off x="782484" y="2788394"/>
            <a:ext cx="8595032" cy="1138773"/>
          </a:xfrm>
          <a:prstGeom prst="rect">
            <a:avLst/>
          </a:prstGeom>
          <a:noFill/>
        </p:spPr>
        <p:txBody>
          <a:bodyPr wrap="square" rtlCol="0">
            <a:spAutoFit/>
          </a:bodyPr>
          <a:lstStyle/>
          <a:p>
            <a:pPr algn="ctr"/>
            <a:r>
              <a:rPr lang="en-GB" altLang="zh-CN" sz="3600" b="1" dirty="0">
                <a:solidFill>
                  <a:srgbClr val="FFFF00"/>
                </a:solidFill>
                <a:effectLst/>
                <a:latin typeface="Times New Roman" panose="02020603050405020304" pitchFamily="18" charset="0"/>
                <a:cs typeface="Times New Roman" panose="02020603050405020304" pitchFamily="18" charset="0"/>
              </a:rPr>
              <a:t>Beam Power </a:t>
            </a:r>
            <a:r>
              <a:rPr lang="en-GB" altLang="zh-CN" sz="3600" b="1" dirty="0">
                <a:solidFill>
                  <a:srgbClr val="FFFF00"/>
                </a:solidFill>
                <a:latin typeface="Times New Roman" panose="02020603050405020304" pitchFamily="18" charset="0"/>
                <a:cs typeface="Times New Roman" panose="02020603050405020304" pitchFamily="18" charset="0"/>
              </a:rPr>
              <a:t>U</a:t>
            </a:r>
            <a:r>
              <a:rPr lang="en-GB" altLang="zh-CN" sz="3600" b="1" dirty="0">
                <a:solidFill>
                  <a:srgbClr val="FFFF00"/>
                </a:solidFill>
                <a:effectLst/>
                <a:latin typeface="Times New Roman" panose="02020603050405020304" pitchFamily="18" charset="0"/>
                <a:cs typeface="Times New Roman" panose="02020603050405020304" pitchFamily="18" charset="0"/>
              </a:rPr>
              <a:t>pgrade of CSNS</a:t>
            </a:r>
          </a:p>
          <a:p>
            <a:pPr algn="ctr"/>
            <a:r>
              <a:rPr lang="zh-CN" altLang="en-US" sz="3200" b="1" dirty="0">
                <a:solidFill>
                  <a:srgbClr val="FFFF00"/>
                </a:solidFill>
                <a:effectLst/>
                <a:latin typeface="Times New Roman" panose="02020603050405020304" pitchFamily="18" charset="0"/>
                <a:cs typeface="Times New Roman" panose="02020603050405020304" pitchFamily="18" charset="0"/>
              </a:rPr>
              <a:t>              </a:t>
            </a:r>
            <a:r>
              <a:rPr lang="en-GB" altLang="zh-CN" sz="3200" b="1" dirty="0">
                <a:solidFill>
                  <a:srgbClr val="FFFF00"/>
                </a:solidFill>
                <a:effectLst/>
                <a:latin typeface="Times New Roman" panose="02020603050405020304" pitchFamily="18" charset="0"/>
                <a:cs typeface="Times New Roman" panose="02020603050405020304" pitchFamily="18" charset="0"/>
              </a:rPr>
              <a:t> </a:t>
            </a:r>
            <a:r>
              <a:rPr lang="en-US" altLang="zh-CN" sz="3200" b="1" dirty="0">
                <a:solidFill>
                  <a:srgbClr val="FFFF00"/>
                </a:solidFill>
                <a:effectLst/>
                <a:latin typeface="Times New Roman" panose="02020603050405020304" pitchFamily="18" charset="0"/>
                <a:cs typeface="Times New Roman" panose="02020603050405020304" pitchFamily="18" charset="0"/>
              </a:rPr>
              <a:t>—</a:t>
            </a:r>
            <a:r>
              <a:rPr lang="zh-CN" altLang="en-US" sz="3200" b="1" dirty="0">
                <a:solidFill>
                  <a:srgbClr val="FFFF00"/>
                </a:solidFill>
                <a:effectLst/>
                <a:latin typeface="Times New Roman" panose="02020603050405020304" pitchFamily="18" charset="0"/>
                <a:cs typeface="Times New Roman" panose="02020603050405020304" pitchFamily="18" charset="0"/>
              </a:rPr>
              <a:t> </a:t>
            </a:r>
            <a:r>
              <a:rPr lang="en-GB" altLang="zh-CN" sz="3200" b="1" dirty="0">
                <a:solidFill>
                  <a:srgbClr val="FFFF00"/>
                </a:solidFill>
                <a:effectLst/>
                <a:latin typeface="Times New Roman" panose="02020603050405020304" pitchFamily="18" charset="0"/>
                <a:cs typeface="Times New Roman" panose="02020603050405020304" pitchFamily="18" charset="0"/>
              </a:rPr>
              <a:t>challenges and</a:t>
            </a:r>
            <a:r>
              <a:rPr lang="zh-CN" altLang="en-US" sz="3200" b="1" dirty="0">
                <a:solidFill>
                  <a:srgbClr val="FFFF00"/>
                </a:solidFill>
                <a:effectLst/>
                <a:latin typeface="Times New Roman" panose="02020603050405020304" pitchFamily="18" charset="0"/>
                <a:cs typeface="Times New Roman" panose="02020603050405020304" pitchFamily="18" charset="0"/>
              </a:rPr>
              <a:t> </a:t>
            </a:r>
            <a:r>
              <a:rPr lang="en-GB" altLang="zh-CN" sz="3200" b="1" dirty="0">
                <a:solidFill>
                  <a:srgbClr val="FFFF00"/>
                </a:solidFill>
                <a:effectLst/>
                <a:latin typeface="Times New Roman" panose="02020603050405020304" pitchFamily="18" charset="0"/>
                <a:cs typeface="Times New Roman" panose="02020603050405020304" pitchFamily="18" charset="0"/>
              </a:rPr>
              <a:t>prospectives</a:t>
            </a:r>
            <a:endParaRPr kumimoji="1" lang="zh-CN" altLang="en-US" sz="32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687512" y="1113344"/>
          <a:ext cx="8063071" cy="3000378"/>
        </p:xfrm>
        <a:graphic>
          <a:graphicData uri="http://schemas.openxmlformats.org/drawingml/2006/table">
            <a:tbl>
              <a:tblPr firstRow="1" bandRow="1">
                <a:tableStyleId>{5C22544A-7EE6-4342-B048-85BDC9FD1C3A}</a:tableStyleId>
              </a:tblPr>
              <a:tblGrid>
                <a:gridCol w="2517430">
                  <a:extLst>
                    <a:ext uri="{9D8B030D-6E8A-4147-A177-3AD203B41FA5}">
                      <a16:colId xmlns:a16="http://schemas.microsoft.com/office/drawing/2014/main" val="20000"/>
                    </a:ext>
                  </a:extLst>
                </a:gridCol>
                <a:gridCol w="1945241">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2304256">
                  <a:extLst>
                    <a:ext uri="{9D8B030D-6E8A-4147-A177-3AD203B41FA5}">
                      <a16:colId xmlns:a16="http://schemas.microsoft.com/office/drawing/2014/main" val="20003"/>
                    </a:ext>
                  </a:extLst>
                </a:gridCol>
              </a:tblGrid>
              <a:tr h="500063">
                <a:tc>
                  <a:txBody>
                    <a:bodyPr/>
                    <a:lstStyle/>
                    <a:p>
                      <a:r>
                        <a:rPr lang="en-US" altLang="zh-CN" sz="2400" dirty="0">
                          <a:solidFill>
                            <a:schemeClr val="tx2"/>
                          </a:solidFill>
                        </a:rPr>
                        <a:t>Injection</a:t>
                      </a:r>
                      <a:r>
                        <a:rPr lang="en-US" altLang="zh-CN" sz="2400" baseline="0" dirty="0">
                          <a:solidFill>
                            <a:schemeClr val="tx2"/>
                          </a:solidFill>
                        </a:rPr>
                        <a:t> energy</a:t>
                      </a:r>
                      <a:endParaRPr lang="zh-CN" altLang="en-US" sz="2400" dirty="0">
                        <a:solidFill>
                          <a:schemeClr val="tx2"/>
                        </a:solidFill>
                      </a:endParaRPr>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altLang="zh-CN" sz="2400" dirty="0">
                          <a:solidFill>
                            <a:schemeClr val="tx2"/>
                          </a:solidFill>
                        </a:rPr>
                        <a:t>Beam</a:t>
                      </a:r>
                      <a:r>
                        <a:rPr lang="en-US" altLang="zh-CN" sz="2400" baseline="0" dirty="0">
                          <a:solidFill>
                            <a:schemeClr val="tx2"/>
                          </a:solidFill>
                        </a:rPr>
                        <a:t> power</a:t>
                      </a:r>
                      <a:endParaRPr lang="zh-CN" altLang="en-US" sz="2400" dirty="0">
                        <a:solidFill>
                          <a:schemeClr val="tx2"/>
                        </a:solidFill>
                      </a:endParaRPr>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zh-CN" altLang="en-US" sz="2400" dirty="0">
                          <a:solidFill>
                            <a:schemeClr val="tx2"/>
                          </a:solidFill>
                        </a:rPr>
                        <a:t>Δ</a:t>
                      </a:r>
                      <a:r>
                        <a:rPr lang="en-US" altLang="zh-CN" sz="2400" dirty="0">
                          <a:solidFill>
                            <a:schemeClr val="tx2"/>
                          </a:solidFill>
                        </a:rPr>
                        <a:t>Q</a:t>
                      </a:r>
                      <a:endParaRPr lang="zh-CN" altLang="en-US" sz="2400" dirty="0">
                        <a:solidFill>
                          <a:schemeClr val="tx2"/>
                        </a:solidFill>
                      </a:endParaRPr>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zh-CN" altLang="en-US" sz="2400" dirty="0">
                        <a:solidFill>
                          <a:schemeClr val="tx2"/>
                        </a:solidFill>
                      </a:endParaRPr>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500063">
                <a:tc>
                  <a:txBody>
                    <a:bodyPr/>
                    <a:lstStyle/>
                    <a:p>
                      <a:r>
                        <a:rPr lang="en-US" altLang="zh-CN" sz="2400" dirty="0"/>
                        <a:t>80MeV</a:t>
                      </a:r>
                      <a:r>
                        <a:rPr lang="zh-CN" altLang="en-US" sz="2400" dirty="0"/>
                        <a:t> </a:t>
                      </a:r>
                      <a:r>
                        <a:rPr lang="en-US" altLang="zh-CN" sz="2400" dirty="0"/>
                        <a:t>(CSNS)</a:t>
                      </a:r>
                      <a:endParaRPr lang="zh-CN" altLang="en-US" sz="2400" dirty="0"/>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2400" dirty="0"/>
                        <a:t>100kW</a:t>
                      </a:r>
                      <a:endParaRPr lang="zh-CN" altLang="en-US" sz="2400" dirty="0"/>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2400" dirty="0">
                          <a:solidFill>
                            <a:srgbClr val="FF0000"/>
                          </a:solidFill>
                        </a:rPr>
                        <a:t>0.28</a:t>
                      </a:r>
                      <a:endParaRPr lang="zh-CN" altLang="en-US" sz="2400" dirty="0">
                        <a:solidFill>
                          <a:srgbClr val="FF0000"/>
                        </a:solidFill>
                      </a:endParaRPr>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2400" dirty="0"/>
                        <a:t>1.6 GeV RCS</a:t>
                      </a:r>
                      <a:endParaRPr lang="zh-CN" altLang="en-US" sz="2400" dirty="0"/>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00063">
                <a:tc>
                  <a:txBody>
                    <a:bodyPr/>
                    <a:lstStyle/>
                    <a:p>
                      <a:r>
                        <a:rPr lang="en-US" altLang="zh-CN" sz="2400" dirty="0"/>
                        <a:t>300MeV</a:t>
                      </a:r>
                      <a:r>
                        <a:rPr lang="zh-CN" altLang="en-US" sz="2400" dirty="0"/>
                        <a:t> </a:t>
                      </a:r>
                      <a:r>
                        <a:rPr lang="en-US" altLang="zh-CN" sz="2400" dirty="0"/>
                        <a:t>(CSNS-II)</a:t>
                      </a:r>
                      <a:endParaRPr lang="zh-CN" altLang="en-US" sz="2400" dirty="0"/>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2400" dirty="0"/>
                        <a:t>500kW</a:t>
                      </a:r>
                      <a:endParaRPr lang="zh-CN" altLang="en-US" sz="2400" dirty="0"/>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2400" dirty="0">
                          <a:solidFill>
                            <a:srgbClr val="FF0000"/>
                          </a:solidFill>
                        </a:rPr>
                        <a:t>0.19</a:t>
                      </a:r>
                      <a:endParaRPr lang="zh-CN" altLang="en-US" sz="2400" dirty="0">
                        <a:solidFill>
                          <a:srgbClr val="FF0000"/>
                        </a:solidFill>
                      </a:endParaRPr>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2400" dirty="0"/>
                        <a:t>1.6 GeV RCS</a:t>
                      </a:r>
                      <a:endParaRPr lang="zh-CN" altLang="en-US" sz="2400" dirty="0"/>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00063">
                <a:tc>
                  <a:txBody>
                    <a:bodyPr/>
                    <a:lstStyle/>
                    <a:p>
                      <a:r>
                        <a:rPr lang="en-US" altLang="zh-CN" sz="2400" dirty="0"/>
                        <a:t>400MeV(J-PARC)</a:t>
                      </a:r>
                      <a:endParaRPr lang="zh-CN" altLang="en-US" sz="2400" dirty="0"/>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2400" dirty="0"/>
                        <a:t>1MW</a:t>
                      </a:r>
                      <a:endParaRPr lang="zh-CN" altLang="en-US" sz="2400" dirty="0"/>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2400" dirty="0">
                          <a:solidFill>
                            <a:srgbClr val="FF0000"/>
                          </a:solidFill>
                        </a:rPr>
                        <a:t>0.12</a:t>
                      </a:r>
                      <a:endParaRPr lang="zh-CN" altLang="en-US" sz="2400" dirty="0">
                        <a:solidFill>
                          <a:srgbClr val="FF0000"/>
                        </a:solidFill>
                      </a:endParaRPr>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2400" dirty="0"/>
                        <a:t>3GeV RCS</a:t>
                      </a:r>
                      <a:endParaRPr lang="zh-CN" altLang="en-US" sz="2400" dirty="0"/>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00063">
                <a:tc>
                  <a:txBody>
                    <a:bodyPr/>
                    <a:lstStyle/>
                    <a:p>
                      <a:r>
                        <a:rPr lang="en-US" altLang="zh-CN" sz="2400" dirty="0"/>
                        <a:t>1GeV(SNS)</a:t>
                      </a:r>
                      <a:endParaRPr lang="zh-CN" altLang="en-US" sz="2400" dirty="0"/>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2400" dirty="0"/>
                        <a:t>1MW</a:t>
                      </a:r>
                      <a:endParaRPr lang="zh-CN" altLang="en-US" sz="2400" dirty="0"/>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2400" dirty="0">
                          <a:solidFill>
                            <a:srgbClr val="FF0000"/>
                          </a:solidFill>
                        </a:rPr>
                        <a:t>0.08</a:t>
                      </a:r>
                      <a:endParaRPr lang="zh-CN" altLang="en-US" sz="2400" dirty="0">
                        <a:solidFill>
                          <a:srgbClr val="FF0000"/>
                        </a:solidFill>
                      </a:endParaRPr>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2400" dirty="0"/>
                        <a:t>1GeV AR</a:t>
                      </a:r>
                      <a:endParaRPr lang="zh-CN" altLang="en-US" sz="2400" dirty="0"/>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00063">
                <a:tc>
                  <a:txBody>
                    <a:bodyPr/>
                    <a:lstStyle/>
                    <a:p>
                      <a:r>
                        <a:rPr lang="en-US" altLang="zh-CN" sz="2400" dirty="0"/>
                        <a:t>70MeV(ISIS)</a:t>
                      </a:r>
                      <a:endParaRPr lang="zh-CN" altLang="en-US" sz="2400" dirty="0"/>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2400" dirty="0"/>
                        <a:t>160kW</a:t>
                      </a:r>
                      <a:endParaRPr lang="zh-CN" altLang="en-US" sz="2400" dirty="0"/>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2400" dirty="0">
                          <a:solidFill>
                            <a:srgbClr val="FF0000"/>
                          </a:solidFill>
                        </a:rPr>
                        <a:t>0.4</a:t>
                      </a:r>
                      <a:endParaRPr lang="zh-CN" altLang="en-US" sz="2400" dirty="0">
                        <a:solidFill>
                          <a:srgbClr val="FF0000"/>
                        </a:solidFill>
                      </a:endParaRPr>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2400" dirty="0"/>
                        <a:t>800MeV RCS</a:t>
                      </a:r>
                      <a:endParaRPr lang="zh-CN" altLang="en-US" sz="2400" dirty="0"/>
                    </a:p>
                  </a:txBody>
                  <a:tcPr marL="76197" marR="76197" marT="38101" marB="381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3" name="标题 2"/>
          <p:cNvSpPr>
            <a:spLocks noGrp="1"/>
          </p:cNvSpPr>
          <p:nvPr>
            <p:ph type="title"/>
          </p:nvPr>
        </p:nvSpPr>
        <p:spPr/>
        <p:txBody>
          <a:bodyPr>
            <a:normAutofit fontScale="90000"/>
          </a:bodyPr>
          <a:lstStyle/>
          <a:p>
            <a:r>
              <a:rPr lang="en-US" altLang="zh-CN" dirty="0">
                <a:solidFill>
                  <a:srgbClr val="0070C0"/>
                </a:solidFill>
              </a:rPr>
              <a:t>Challenge from Beam Dynamics</a:t>
            </a:r>
            <a:endParaRPr kumimoji="1" lang="zh-CN" altLang="en-US" dirty="0">
              <a:solidFill>
                <a:srgbClr val="0070C0"/>
              </a:solidFill>
            </a:endParaRPr>
          </a:p>
        </p:txBody>
      </p:sp>
    </p:spTree>
    <p:extLst>
      <p:ext uri="{BB962C8B-B14F-4D97-AF65-F5344CB8AC3E}">
        <p14:creationId xmlns:p14="http://schemas.microsoft.com/office/powerpoint/2010/main" val="2852857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9B4CCF8-C9D2-236B-13C7-BF73449CFCC2}"/>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nSpc>
                <a:spcPct val="90000"/>
              </a:lnSpc>
              <a:buSzPct val="60000"/>
            </a:pPr>
            <a:r>
              <a:rPr lang="en-US" altLang="zh-CN" sz="3333" kern="1200" dirty="0">
                <a:solidFill>
                  <a:srgbClr val="0070C0"/>
                </a:solidFill>
                <a:latin typeface="Times New Roman" panose="02020603050405020304" pitchFamily="18" charset="0"/>
                <a:cs typeface="Times New Roman" panose="02020603050405020304" pitchFamily="18" charset="0"/>
              </a:rPr>
              <a:t>Beam Power Upgrade</a:t>
            </a:r>
            <a:r>
              <a:rPr lang="zh-CN" altLang="en-US" sz="3333" kern="1200" dirty="0">
                <a:solidFill>
                  <a:srgbClr val="0070C0"/>
                </a:solidFill>
                <a:latin typeface="Times New Roman" panose="02020603050405020304" pitchFamily="18" charset="0"/>
                <a:cs typeface="Times New Roman" panose="02020603050405020304" pitchFamily="18" charset="0"/>
              </a:rPr>
              <a:t> （</a:t>
            </a:r>
            <a:r>
              <a:rPr lang="en-US" altLang="zh-CN" sz="3333" kern="1200" dirty="0">
                <a:solidFill>
                  <a:srgbClr val="0070C0"/>
                </a:solidFill>
                <a:latin typeface="Times New Roman" panose="02020603050405020304" pitchFamily="18" charset="0"/>
                <a:cs typeface="Times New Roman" panose="02020603050405020304" pitchFamily="18" charset="0"/>
              </a:rPr>
              <a:t>two-step</a:t>
            </a:r>
            <a:r>
              <a:rPr lang="zh-CN" altLang="en-US" sz="3333" kern="1200" dirty="0">
                <a:solidFill>
                  <a:srgbClr val="0070C0"/>
                </a:solidFill>
                <a:latin typeface="Times New Roman" panose="02020603050405020304" pitchFamily="18" charset="0"/>
                <a:cs typeface="Times New Roman" panose="02020603050405020304" pitchFamily="18" charset="0"/>
              </a:rPr>
              <a:t>）</a:t>
            </a:r>
          </a:p>
        </p:txBody>
      </p:sp>
      <p:sp>
        <p:nvSpPr>
          <p:cNvPr id="4" name="灯片编号占位符 3">
            <a:extLst>
              <a:ext uri="{FF2B5EF4-FFF2-40B4-BE49-F238E27FC236}">
                <a16:creationId xmlns:a16="http://schemas.microsoft.com/office/drawing/2014/main" id="{EAB4C09E-2B02-403A-8883-A13746B0EAC3}"/>
              </a:ext>
            </a:extLst>
          </p:cNvPr>
          <p:cNvSpPr txBox="1">
            <a:spLocks noGrp="1"/>
          </p:cNvSpPr>
          <p:nvPr/>
        </p:nvSpPr>
        <p:spPr bwMode="auto">
          <a:xfrm>
            <a:off x="9112449" y="5287133"/>
            <a:ext cx="757107" cy="318300"/>
          </a:xfrm>
          <a:prstGeom prst="rect">
            <a:avLst/>
          </a:prstGeom>
          <a:noFill/>
          <a:ln w="9525">
            <a:noFill/>
            <a:miter lim="800000"/>
            <a:headEnd/>
            <a:tailEnd/>
          </a:ln>
        </p:spPr>
        <p:txBody>
          <a:bodyPr/>
          <a:lstStyle/>
          <a:p>
            <a:pPr algn="r" defTabSz="1015934" eaLnBrk="1" hangingPunct="1"/>
            <a:fld id="{D46E5C8B-4D44-458B-83B4-8741D0B78E09}" type="slidenum">
              <a:rPr lang="en-US" altLang="zh-CN" sz="900">
                <a:solidFill>
                  <a:srgbClr val="4D5E68"/>
                </a:solidFill>
                <a:latin typeface="Impact" pitchFamily="34" charset="0"/>
              </a:rPr>
              <a:pPr algn="r" defTabSz="1015934" eaLnBrk="1" hangingPunct="1"/>
              <a:t>11</a:t>
            </a:fld>
            <a:endParaRPr lang="en-US" altLang="zh-CN" sz="900" dirty="0">
              <a:solidFill>
                <a:srgbClr val="4D5E68"/>
              </a:solidFill>
              <a:latin typeface="Impact" pitchFamily="34" charset="0"/>
              <a:ea typeface="Arial Unicode MS" pitchFamily="34" charset="-122"/>
              <a:cs typeface="Arial Unicode MS" pitchFamily="34" charset="-122"/>
            </a:endParaRPr>
          </a:p>
        </p:txBody>
      </p:sp>
      <p:sp>
        <p:nvSpPr>
          <p:cNvPr id="8" name="Rectangle 3">
            <a:extLst>
              <a:ext uri="{FF2B5EF4-FFF2-40B4-BE49-F238E27FC236}">
                <a16:creationId xmlns:a16="http://schemas.microsoft.com/office/drawing/2014/main" id="{59BB0CC2-CDC1-FD4F-9F2E-49880171FDDE}"/>
              </a:ext>
            </a:extLst>
          </p:cNvPr>
          <p:cNvSpPr txBox="1">
            <a:spLocks noChangeArrowheads="1"/>
          </p:cNvSpPr>
          <p:nvPr/>
        </p:nvSpPr>
        <p:spPr bwMode="auto">
          <a:xfrm>
            <a:off x="290444" y="857279"/>
            <a:ext cx="9869557" cy="5470228"/>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normAutofit/>
          </a:bodyPr>
          <a:lstStyle>
            <a:lvl1pPr marL="317485" indent="-317485" algn="l" rtl="0" eaLnBrk="0" fontAlgn="base" hangingPunct="0">
              <a:spcBef>
                <a:spcPct val="20000"/>
              </a:spcBef>
              <a:spcAft>
                <a:spcPct val="0"/>
              </a:spcAft>
              <a:buFont typeface="Arial" pitchFamily="34" charset="0"/>
              <a:buChar char="•"/>
              <a:defRPr sz="2963" kern="1200">
                <a:solidFill>
                  <a:schemeClr val="tx1"/>
                </a:solidFill>
                <a:latin typeface="+mn-lt"/>
                <a:ea typeface="+mn-ea"/>
                <a:cs typeface="+mn-cs"/>
              </a:defRPr>
            </a:lvl1pPr>
            <a:lvl2pPr marL="687882" indent="-264570" algn="l" rtl="0" eaLnBrk="0" fontAlgn="base" hangingPunct="0">
              <a:spcBef>
                <a:spcPct val="20000"/>
              </a:spcBef>
              <a:spcAft>
                <a:spcPct val="0"/>
              </a:spcAft>
              <a:buFont typeface="Arial" pitchFamily="34" charset="0"/>
              <a:buChar char="–"/>
              <a:defRPr sz="2592" kern="1200">
                <a:solidFill>
                  <a:schemeClr val="tx1"/>
                </a:solidFill>
                <a:latin typeface="+mn-lt"/>
                <a:ea typeface="+mn-ea"/>
                <a:cs typeface="+mn-cs"/>
              </a:defRPr>
            </a:lvl2pPr>
            <a:lvl3pPr marL="1058281" indent="-211656" algn="l" rtl="0" eaLnBrk="0" fontAlgn="base" hangingPunct="0">
              <a:spcBef>
                <a:spcPct val="20000"/>
              </a:spcBef>
              <a:spcAft>
                <a:spcPct val="0"/>
              </a:spcAft>
              <a:buFont typeface="Arial" pitchFamily="34" charset="0"/>
              <a:buChar char="•"/>
              <a:defRPr sz="2222" kern="1200">
                <a:solidFill>
                  <a:schemeClr val="tx1"/>
                </a:solidFill>
                <a:latin typeface="+mn-lt"/>
                <a:ea typeface="+mn-ea"/>
                <a:cs typeface="+mn-cs"/>
              </a:defRPr>
            </a:lvl3pPr>
            <a:lvl4pPr marL="1481593" indent="-211656" algn="l" rtl="0" eaLnBrk="0" fontAlgn="base" hangingPunct="0">
              <a:spcBef>
                <a:spcPct val="20000"/>
              </a:spcBef>
              <a:spcAft>
                <a:spcPct val="0"/>
              </a:spcAft>
              <a:buFont typeface="Arial" pitchFamily="34" charset="0"/>
              <a:buChar char="–"/>
              <a:defRPr sz="1852" kern="1200">
                <a:solidFill>
                  <a:schemeClr val="tx1"/>
                </a:solidFill>
                <a:latin typeface="+mn-lt"/>
                <a:ea typeface="+mn-ea"/>
                <a:cs typeface="+mn-cs"/>
              </a:defRPr>
            </a:lvl4pPr>
            <a:lvl5pPr marL="1904904" indent="-211656" algn="l" rtl="0" eaLnBrk="0" fontAlgn="base" hangingPunct="0">
              <a:spcBef>
                <a:spcPct val="20000"/>
              </a:spcBef>
              <a:spcAft>
                <a:spcPct val="0"/>
              </a:spcAft>
              <a:buFont typeface="Arial" pitchFamily="34" charset="0"/>
              <a:buChar char="»"/>
              <a:defRPr sz="1852" kern="1200">
                <a:solidFill>
                  <a:schemeClr val="tx1"/>
                </a:solidFill>
                <a:latin typeface="+mn-lt"/>
                <a:ea typeface="+mn-ea"/>
                <a:cs typeface="+mn-cs"/>
              </a:defRPr>
            </a:lvl5pPr>
            <a:lvl6pPr marL="2328217"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6pPr>
            <a:lvl7pPr marL="2751529"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7pPr>
            <a:lvl8pPr marL="3174842"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8pPr>
            <a:lvl9pPr marL="3598153" indent="-211656" algn="l" defTabSz="846625" rtl="0" eaLnBrk="1" latinLnBrk="0" hangingPunct="1">
              <a:spcBef>
                <a:spcPct val="20000"/>
              </a:spcBef>
              <a:buFont typeface="Arial" pitchFamily="34" charset="0"/>
              <a:buChar char="•"/>
              <a:defRPr sz="1852" kern="1200">
                <a:solidFill>
                  <a:schemeClr val="tx1"/>
                </a:solidFill>
                <a:latin typeface="+mn-lt"/>
                <a:ea typeface="+mn-ea"/>
                <a:cs typeface="+mn-cs"/>
              </a:defRPr>
            </a:lvl9pPr>
          </a:lstStyle>
          <a:p>
            <a:pPr marL="121697" indent="0" defTabSz="1219120">
              <a:lnSpc>
                <a:spcPct val="130000"/>
              </a:lnSpc>
              <a:buNone/>
            </a:pPr>
            <a:r>
              <a:rPr lang="en-US" altLang="zh-CN" sz="2222" b="1" dirty="0">
                <a:solidFill>
                  <a:srgbClr val="0070C0"/>
                </a:solidFill>
                <a:latin typeface="Microsoft YaHei" panose="020B0503020204020204" pitchFamily="34" charset="-122"/>
                <a:ea typeface="Microsoft YaHei" panose="020B0503020204020204" pitchFamily="34" charset="-122"/>
                <a:cs typeface="Times New Roman"/>
              </a:rPr>
              <a:t>1.  </a:t>
            </a:r>
            <a:r>
              <a:rPr lang="en-US" altLang="zh-CN" sz="2222" b="1" dirty="0" err="1">
                <a:solidFill>
                  <a:prstClr val="black"/>
                </a:solidFill>
                <a:latin typeface="Microsoft YaHei" panose="020B0503020204020204" pitchFamily="34" charset="-122"/>
                <a:ea typeface="Microsoft YaHei" panose="020B0503020204020204" pitchFamily="34" charset="-122"/>
                <a:cs typeface="Times New Roman"/>
              </a:rPr>
              <a:t>Linac</a:t>
            </a:r>
            <a:r>
              <a:rPr lang="zh-CN" altLang="zh-CN" sz="2222" b="1" dirty="0">
                <a:solidFill>
                  <a:prstClr val="black"/>
                </a:solidFill>
                <a:latin typeface="Microsoft YaHei" panose="020B0503020204020204" pitchFamily="34" charset="-122"/>
                <a:ea typeface="Microsoft YaHei" panose="020B0503020204020204" pitchFamily="34" charset="-122"/>
                <a:cs typeface="Times New Roman"/>
              </a:rPr>
              <a:t>（</a:t>
            </a:r>
            <a:r>
              <a:rPr lang="en-US" altLang="zh-CN" sz="2222" b="1" dirty="0">
                <a:solidFill>
                  <a:prstClr val="black"/>
                </a:solidFill>
                <a:latin typeface="Microsoft YaHei" panose="020B0503020204020204" pitchFamily="34" charset="-122"/>
                <a:ea typeface="Microsoft YaHei" panose="020B0503020204020204" pitchFamily="34" charset="-122"/>
                <a:cs typeface="Times New Roman"/>
              </a:rPr>
              <a:t>80MeV</a:t>
            </a:r>
            <a:r>
              <a:rPr lang="zh-CN" altLang="en-US" sz="2222" b="1" dirty="0">
                <a:solidFill>
                  <a:prstClr val="black"/>
                </a:solidFill>
                <a:latin typeface="Microsoft YaHei" panose="020B0503020204020204" pitchFamily="34" charset="-122"/>
                <a:ea typeface="Microsoft YaHei" panose="020B0503020204020204" pitchFamily="34" charset="-122"/>
                <a:cs typeface="Times New Roman"/>
              </a:rPr>
              <a:t>）</a:t>
            </a:r>
            <a:r>
              <a:rPr lang="en-US" altLang="zh-CN" sz="2222" b="1" dirty="0">
                <a:solidFill>
                  <a:srgbClr val="0070C0"/>
                </a:solidFill>
                <a:latin typeface="Microsoft YaHei" panose="020B0503020204020204" pitchFamily="34" charset="-122"/>
                <a:ea typeface="Microsoft YaHei" panose="020B0503020204020204" pitchFamily="34" charset="-122"/>
                <a:cs typeface="Times New Roman"/>
              </a:rPr>
              <a:t>+ RCS upgrade</a:t>
            </a:r>
            <a:r>
              <a:rPr lang="zh-CN" altLang="en-US" sz="2222" b="1" dirty="0">
                <a:solidFill>
                  <a:srgbClr val="0070C0"/>
                </a:solidFill>
                <a:latin typeface="Microsoft YaHei" panose="020B0503020204020204" pitchFamily="34" charset="-122"/>
                <a:ea typeface="Microsoft YaHei" panose="020B0503020204020204" pitchFamily="34" charset="-122"/>
                <a:cs typeface="Times New Roman"/>
              </a:rPr>
              <a:t>      </a:t>
            </a:r>
            <a:r>
              <a:rPr lang="en-US" altLang="zh-CN" sz="2222" b="1" dirty="0">
                <a:solidFill>
                  <a:srgbClr val="0070C0"/>
                </a:solidFill>
                <a:latin typeface="Microsoft YaHei" panose="020B0503020204020204" pitchFamily="34" charset="-122"/>
                <a:ea typeface="Microsoft YaHei" panose="020B0503020204020204" pitchFamily="34" charset="-122"/>
                <a:cs typeface="Times New Roman"/>
              </a:rPr>
              <a:t>150~200kW</a:t>
            </a:r>
            <a:r>
              <a:rPr lang="zh-CN" altLang="zh-CN" sz="2222" b="1" dirty="0">
                <a:solidFill>
                  <a:srgbClr val="C00000"/>
                </a:solidFill>
                <a:latin typeface="Microsoft YaHei" panose="020B0503020204020204" pitchFamily="34" charset="-122"/>
                <a:ea typeface="Microsoft YaHei" panose="020B0503020204020204" pitchFamily="34" charset="-122"/>
                <a:cs typeface="Times New Roman"/>
              </a:rPr>
              <a:t>（</a:t>
            </a:r>
            <a:r>
              <a:rPr lang="en-US" altLang="zh-CN" sz="2222" b="1" dirty="0">
                <a:solidFill>
                  <a:srgbClr val="C00000"/>
                </a:solidFill>
                <a:latin typeface="Microsoft YaHei" panose="020B0503020204020204" pitchFamily="34" charset="-122"/>
                <a:ea typeface="Microsoft YaHei" panose="020B0503020204020204" pitchFamily="34" charset="-122"/>
                <a:cs typeface="Times New Roman"/>
              </a:rPr>
              <a:t>the first step</a:t>
            </a:r>
            <a:r>
              <a:rPr lang="zh-CN" altLang="en-US" sz="2222" b="1" dirty="0">
                <a:solidFill>
                  <a:srgbClr val="C00000"/>
                </a:solidFill>
                <a:latin typeface="Microsoft YaHei" panose="020B0503020204020204" pitchFamily="34" charset="-122"/>
                <a:ea typeface="Microsoft YaHei" panose="020B0503020204020204" pitchFamily="34" charset="-122"/>
                <a:cs typeface="Times New Roman"/>
              </a:rPr>
              <a:t>）</a:t>
            </a:r>
            <a:endParaRPr lang="en-US" altLang="zh-CN" sz="2222" b="1" dirty="0">
              <a:solidFill>
                <a:srgbClr val="C00000"/>
              </a:solidFill>
              <a:latin typeface="Microsoft YaHei" panose="020B0503020204020204" pitchFamily="34" charset="-122"/>
              <a:ea typeface="Microsoft YaHei" panose="020B0503020204020204" pitchFamily="34" charset="-122"/>
              <a:cs typeface="Times New Roman"/>
            </a:endParaRPr>
          </a:p>
          <a:p>
            <a:pPr marL="1074095" lvl="1" indent="-507947" defTabSz="1219120">
              <a:lnSpc>
                <a:spcPct val="130000"/>
              </a:lnSpc>
              <a:spcBef>
                <a:spcPts val="800"/>
              </a:spcBef>
              <a:spcAft>
                <a:spcPts val="800"/>
              </a:spcAft>
              <a:buFont typeface="Wingdings" charset="2"/>
              <a:buChar char="ü"/>
            </a:pPr>
            <a:r>
              <a:rPr lang="en" altLang="zh-CN" sz="2222" b="1" dirty="0">
                <a:solidFill>
                  <a:prstClr val="black"/>
                </a:solidFill>
                <a:latin typeface="Microsoft YaHei" panose="020B0503020204020204" pitchFamily="34" charset="-122"/>
                <a:ea typeface="Microsoft YaHei" panose="020B0503020204020204" pitchFamily="34" charset="-122"/>
                <a:cs typeface="Times New Roman"/>
              </a:rPr>
              <a:t>New dual harmonic RF system</a:t>
            </a:r>
          </a:p>
          <a:p>
            <a:pPr marL="1074095" lvl="1" indent="-507947" defTabSz="1219120">
              <a:lnSpc>
                <a:spcPct val="130000"/>
              </a:lnSpc>
              <a:spcBef>
                <a:spcPts val="800"/>
              </a:spcBef>
              <a:spcAft>
                <a:spcPts val="800"/>
              </a:spcAft>
              <a:buFont typeface="Wingdings" charset="2"/>
              <a:buChar char="ü"/>
            </a:pPr>
            <a:r>
              <a:rPr lang="en" altLang="zh-CN" sz="2222" b="1" dirty="0">
                <a:solidFill>
                  <a:prstClr val="black"/>
                </a:solidFill>
                <a:latin typeface="Microsoft YaHei" panose="020B0503020204020204" pitchFamily="34" charset="-122"/>
                <a:ea typeface="Microsoft YaHei" panose="020B0503020204020204" pitchFamily="34" charset="-122"/>
                <a:cs typeface="Times New Roman"/>
              </a:rPr>
              <a:t>Adding AC trim quadrupoles, </a:t>
            </a:r>
            <a:r>
              <a:rPr lang="en" altLang="zh-CN" sz="2222" b="1" dirty="0" err="1">
                <a:solidFill>
                  <a:prstClr val="black"/>
                </a:solidFill>
                <a:latin typeface="Microsoft YaHei" panose="020B0503020204020204" pitchFamily="34" charset="-122"/>
                <a:ea typeface="Microsoft YaHei" panose="020B0503020204020204" pitchFamily="34" charset="-122"/>
                <a:cs typeface="Times New Roman"/>
              </a:rPr>
              <a:t>sextupoles</a:t>
            </a:r>
            <a:r>
              <a:rPr lang="en" altLang="zh-CN" sz="2222" b="1" dirty="0">
                <a:solidFill>
                  <a:prstClr val="black"/>
                </a:solidFill>
                <a:latin typeface="Microsoft YaHei" panose="020B0503020204020204" pitchFamily="34" charset="-122"/>
                <a:ea typeface="Microsoft YaHei" panose="020B0503020204020204" pitchFamily="34" charset="-122"/>
                <a:cs typeface="Times New Roman"/>
              </a:rPr>
              <a:t> and octupoles</a:t>
            </a:r>
          </a:p>
          <a:p>
            <a:pPr marL="1074095" lvl="1" indent="-507947" defTabSz="1219120">
              <a:lnSpc>
                <a:spcPct val="130000"/>
              </a:lnSpc>
              <a:spcBef>
                <a:spcPts val="800"/>
              </a:spcBef>
              <a:spcAft>
                <a:spcPts val="800"/>
              </a:spcAft>
              <a:buFont typeface="Wingdings" charset="2"/>
              <a:buChar char="ü"/>
            </a:pPr>
            <a:r>
              <a:rPr lang="en" altLang="zh-CN" sz="2222" b="1" dirty="0">
                <a:solidFill>
                  <a:prstClr val="black"/>
                </a:solidFill>
                <a:latin typeface="Microsoft YaHei" panose="020B0503020204020204" pitchFamily="34" charset="-122"/>
                <a:ea typeface="Microsoft YaHei" panose="020B0503020204020204" pitchFamily="34" charset="-122"/>
                <a:cs typeface="Times New Roman"/>
              </a:rPr>
              <a:t>New injection region</a:t>
            </a:r>
          </a:p>
          <a:p>
            <a:pPr marL="121697" indent="0" defTabSz="1219120">
              <a:lnSpc>
                <a:spcPct val="130000"/>
              </a:lnSpc>
              <a:buNone/>
            </a:pPr>
            <a:r>
              <a:rPr lang="en-US" altLang="zh-CN" sz="2222" b="1" dirty="0">
                <a:solidFill>
                  <a:srgbClr val="0070C0"/>
                </a:solidFill>
                <a:latin typeface="Microsoft YaHei" panose="020B0503020204020204" pitchFamily="34" charset="-122"/>
                <a:ea typeface="Microsoft YaHei" panose="020B0503020204020204" pitchFamily="34" charset="-122"/>
                <a:cs typeface="Times New Roman"/>
              </a:rPr>
              <a:t>2.  </a:t>
            </a:r>
            <a:r>
              <a:rPr lang="en-US" altLang="zh-CN" sz="2222" b="1" dirty="0" err="1">
                <a:solidFill>
                  <a:srgbClr val="0070C0"/>
                </a:solidFill>
                <a:latin typeface="Microsoft YaHei" panose="020B0503020204020204" pitchFamily="34" charset="-122"/>
                <a:ea typeface="Microsoft YaHei" panose="020B0503020204020204" pitchFamily="34" charset="-122"/>
                <a:cs typeface="Times New Roman"/>
              </a:rPr>
              <a:t>Linac</a:t>
            </a:r>
            <a:r>
              <a:rPr lang="en-US" altLang="zh-CN" sz="2222" b="1" dirty="0">
                <a:solidFill>
                  <a:srgbClr val="0070C0"/>
                </a:solidFill>
                <a:latin typeface="Microsoft YaHei" panose="020B0503020204020204" pitchFamily="34" charset="-122"/>
                <a:ea typeface="Microsoft YaHei" panose="020B0503020204020204" pitchFamily="34" charset="-122"/>
                <a:cs typeface="Times New Roman"/>
              </a:rPr>
              <a:t> </a:t>
            </a:r>
            <a:r>
              <a:rPr lang="zh-CN" altLang="en-US" sz="2222" b="1" dirty="0">
                <a:solidFill>
                  <a:srgbClr val="0070C0"/>
                </a:solidFill>
                <a:latin typeface="Microsoft YaHei" panose="020B0503020204020204" pitchFamily="34" charset="-122"/>
                <a:ea typeface="Microsoft YaHei" panose="020B0503020204020204" pitchFamily="34" charset="-122"/>
                <a:cs typeface="Times New Roman"/>
              </a:rPr>
              <a:t>（</a:t>
            </a:r>
            <a:r>
              <a:rPr lang="en-US" altLang="zh-CN" sz="2222" b="1" dirty="0">
                <a:solidFill>
                  <a:srgbClr val="0070C0"/>
                </a:solidFill>
                <a:latin typeface="Microsoft YaHei" panose="020B0503020204020204" pitchFamily="34" charset="-122"/>
                <a:ea typeface="Microsoft YaHei" panose="020B0503020204020204" pitchFamily="34" charset="-122"/>
                <a:cs typeface="Times New Roman"/>
              </a:rPr>
              <a:t>300MeV+</a:t>
            </a:r>
            <a:r>
              <a:rPr lang="zh-CN" altLang="en-US" sz="2222" b="1" dirty="0">
                <a:solidFill>
                  <a:srgbClr val="0070C0"/>
                </a:solidFill>
                <a:latin typeface="Microsoft YaHei" panose="020B0503020204020204" pitchFamily="34" charset="-122"/>
                <a:ea typeface="Microsoft YaHei" panose="020B0503020204020204" pitchFamily="34" charset="-122"/>
                <a:cs typeface="Times New Roman"/>
              </a:rPr>
              <a:t>）</a:t>
            </a:r>
            <a:r>
              <a:rPr lang="en-US" altLang="zh-CN" sz="2222" b="1" dirty="0">
                <a:solidFill>
                  <a:prstClr val="black"/>
                </a:solidFill>
                <a:latin typeface="Microsoft YaHei" panose="020B0503020204020204" pitchFamily="34" charset="-122"/>
                <a:ea typeface="Microsoft YaHei" panose="020B0503020204020204" pitchFamily="34" charset="-122"/>
                <a:cs typeface="Times New Roman"/>
              </a:rPr>
              <a:t>+ upgraded RCS</a:t>
            </a:r>
            <a:r>
              <a:rPr lang="zh-CN" altLang="en-US" sz="2222" b="1" dirty="0">
                <a:solidFill>
                  <a:prstClr val="black"/>
                </a:solidFill>
                <a:latin typeface="Microsoft YaHei" panose="020B0503020204020204" pitchFamily="34" charset="-122"/>
                <a:ea typeface="Microsoft YaHei" panose="020B0503020204020204" pitchFamily="34" charset="-122"/>
                <a:cs typeface="Times New Roman"/>
              </a:rPr>
              <a:t> </a:t>
            </a:r>
            <a:r>
              <a:rPr lang="zh-CN" altLang="en-US" sz="2222" b="1" dirty="0">
                <a:solidFill>
                  <a:srgbClr val="0070C0"/>
                </a:solidFill>
                <a:latin typeface="Microsoft YaHei" panose="020B0503020204020204" pitchFamily="34" charset="-122"/>
                <a:ea typeface="Microsoft YaHei" panose="020B0503020204020204" pitchFamily="34" charset="-122"/>
                <a:cs typeface="Times New Roman"/>
              </a:rPr>
              <a:t>   </a:t>
            </a:r>
            <a:r>
              <a:rPr lang="en-US" altLang="zh-CN" sz="2222" b="1" dirty="0">
                <a:solidFill>
                  <a:srgbClr val="0070C0"/>
                </a:solidFill>
                <a:latin typeface="Microsoft YaHei" panose="020B0503020204020204" pitchFamily="34" charset="-122"/>
                <a:ea typeface="Microsoft YaHei" panose="020B0503020204020204" pitchFamily="34" charset="-122"/>
                <a:cs typeface="Times New Roman"/>
              </a:rPr>
              <a:t>500kW </a:t>
            </a:r>
            <a:r>
              <a:rPr lang="en-US" altLang="zh-CN" sz="2222" b="1" dirty="0">
                <a:solidFill>
                  <a:srgbClr val="C00000"/>
                </a:solidFill>
                <a:latin typeface="Microsoft YaHei" panose="020B0503020204020204" pitchFamily="34" charset="-122"/>
                <a:ea typeface="Microsoft YaHei" panose="020B0503020204020204" pitchFamily="34" charset="-122"/>
                <a:cs typeface="Times New Roman"/>
              </a:rPr>
              <a:t>(the second step)</a:t>
            </a:r>
          </a:p>
          <a:p>
            <a:pPr marL="1074095" lvl="1" indent="-507947" defTabSz="1219120">
              <a:lnSpc>
                <a:spcPct val="130000"/>
              </a:lnSpc>
              <a:spcBef>
                <a:spcPts val="800"/>
              </a:spcBef>
              <a:spcAft>
                <a:spcPts val="800"/>
              </a:spcAft>
              <a:buFont typeface="Wingdings" charset="2"/>
              <a:buChar char="ü"/>
            </a:pPr>
            <a:r>
              <a:rPr lang="en-US" altLang="zh-CN" sz="2222" b="1" dirty="0">
                <a:solidFill>
                  <a:prstClr val="black"/>
                </a:solidFill>
                <a:latin typeface="Microsoft YaHei" panose="020B0503020204020204" pitchFamily="34" charset="-122"/>
                <a:ea typeface="Microsoft YaHei" panose="020B0503020204020204" pitchFamily="34" charset="-122"/>
                <a:cs typeface="Times New Roman"/>
              </a:rPr>
              <a:t>SC </a:t>
            </a:r>
            <a:r>
              <a:rPr lang="en-US" altLang="zh-CN" sz="2222" b="1" dirty="0" err="1">
                <a:solidFill>
                  <a:prstClr val="black"/>
                </a:solidFill>
                <a:latin typeface="Microsoft YaHei" panose="020B0503020204020204" pitchFamily="34" charset="-122"/>
                <a:ea typeface="Microsoft YaHei" panose="020B0503020204020204" pitchFamily="34" charset="-122"/>
                <a:cs typeface="Times New Roman"/>
              </a:rPr>
              <a:t>linac</a:t>
            </a:r>
            <a:r>
              <a:rPr lang="en-US" altLang="zh-CN" sz="2222" b="1" dirty="0">
                <a:solidFill>
                  <a:prstClr val="black"/>
                </a:solidFill>
                <a:latin typeface="Microsoft YaHei" panose="020B0503020204020204" pitchFamily="34" charset="-122"/>
                <a:ea typeface="Microsoft YaHei" panose="020B0503020204020204" pitchFamily="34" charset="-122"/>
                <a:cs typeface="Times New Roman"/>
              </a:rPr>
              <a:t> to 300MeV  </a:t>
            </a:r>
          </a:p>
          <a:p>
            <a:pPr marL="1074095" lvl="1" indent="-507947" defTabSz="1219120">
              <a:lnSpc>
                <a:spcPct val="130000"/>
              </a:lnSpc>
              <a:spcBef>
                <a:spcPts val="800"/>
              </a:spcBef>
              <a:spcAft>
                <a:spcPts val="800"/>
              </a:spcAft>
              <a:buFont typeface="Wingdings" charset="2"/>
              <a:buChar char="ü"/>
            </a:pPr>
            <a:r>
              <a:rPr lang="en-US" altLang="zh-CN" sz="2222" b="1" dirty="0">
                <a:solidFill>
                  <a:prstClr val="black"/>
                </a:solidFill>
                <a:latin typeface="Microsoft YaHei" panose="020B0503020204020204" pitchFamily="34" charset="-122"/>
                <a:ea typeface="Microsoft YaHei" panose="020B0503020204020204" pitchFamily="34" charset="-122"/>
                <a:cs typeface="Times New Roman"/>
              </a:rPr>
              <a:t>Upgrade the power supplies for main magnets</a:t>
            </a:r>
          </a:p>
        </p:txBody>
      </p:sp>
    </p:spTree>
    <p:extLst>
      <p:ext uri="{BB962C8B-B14F-4D97-AF65-F5344CB8AC3E}">
        <p14:creationId xmlns:p14="http://schemas.microsoft.com/office/powerpoint/2010/main" val="3768687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0425D815-525E-409A-BFC6-A74F5DD56EC7}"/>
              </a:ext>
            </a:extLst>
          </p:cNvPr>
          <p:cNvGraphicFramePr>
            <a:graphicFrameLocks noGrp="1"/>
          </p:cNvGraphicFramePr>
          <p:nvPr>
            <p:extLst>
              <p:ext uri="{D42A27DB-BD31-4B8C-83A1-F6EECF244321}">
                <p14:modId xmlns:p14="http://schemas.microsoft.com/office/powerpoint/2010/main" val="4165575653"/>
              </p:ext>
            </p:extLst>
          </p:nvPr>
        </p:nvGraphicFramePr>
        <p:xfrm>
          <a:off x="119449" y="985292"/>
          <a:ext cx="9921101" cy="4288475"/>
        </p:xfrm>
        <a:graphic>
          <a:graphicData uri="http://schemas.openxmlformats.org/drawingml/2006/table">
            <a:tbl>
              <a:tblPr firstRow="1" bandRow="1">
                <a:tableStyleId>{5940675A-B579-460E-94D1-54222C63F5DA}</a:tableStyleId>
              </a:tblPr>
              <a:tblGrid>
                <a:gridCol w="2093463">
                  <a:extLst>
                    <a:ext uri="{9D8B030D-6E8A-4147-A177-3AD203B41FA5}">
                      <a16:colId xmlns:a16="http://schemas.microsoft.com/office/drawing/2014/main" val="20000"/>
                    </a:ext>
                  </a:extLst>
                </a:gridCol>
                <a:gridCol w="3697798">
                  <a:extLst>
                    <a:ext uri="{9D8B030D-6E8A-4147-A177-3AD203B41FA5}">
                      <a16:colId xmlns:a16="http://schemas.microsoft.com/office/drawing/2014/main" val="20001"/>
                    </a:ext>
                  </a:extLst>
                </a:gridCol>
                <a:gridCol w="4129840">
                  <a:extLst>
                    <a:ext uri="{9D8B030D-6E8A-4147-A177-3AD203B41FA5}">
                      <a16:colId xmlns:a16="http://schemas.microsoft.com/office/drawing/2014/main" val="20002"/>
                    </a:ext>
                  </a:extLst>
                </a:gridCol>
              </a:tblGrid>
              <a:tr h="570573">
                <a:tc>
                  <a:txBody>
                    <a:bodyPr/>
                    <a:lstStyle/>
                    <a:p>
                      <a:pPr algn="ctr"/>
                      <a:r>
                        <a:rPr lang="en-US" altLang="zh-CN" sz="1600" dirty="0">
                          <a:latin typeface="Times New Roman" pitchFamily="18" charset="0"/>
                          <a:cs typeface="Times New Roman" pitchFamily="18" charset="0"/>
                        </a:rPr>
                        <a:t>Beam power on  target</a:t>
                      </a:r>
                      <a:endParaRPr lang="zh-CN" altLang="en-US" sz="1600" dirty="0">
                        <a:latin typeface="Times New Roman" pitchFamily="18" charset="0"/>
                        <a:cs typeface="Times New Roman" pitchFamily="18" charset="0"/>
                      </a:endParaRPr>
                    </a:p>
                  </a:txBody>
                  <a:tcPr marL="76200" marR="76200" marT="38100" marB="38100" anchor="ctr"/>
                </a:tc>
                <a:tc>
                  <a:txBody>
                    <a:bodyPr/>
                    <a:lstStyle/>
                    <a:p>
                      <a:pPr algn="ctr"/>
                      <a:r>
                        <a:rPr lang="en-US" altLang="zh-CN" sz="1600" kern="1200" dirty="0">
                          <a:solidFill>
                            <a:schemeClr val="tx1"/>
                          </a:solidFill>
                          <a:latin typeface="Times New Roman" pitchFamily="18" charset="0"/>
                          <a:ea typeface="+mn-ea"/>
                          <a:cs typeface="Times New Roman" pitchFamily="18" charset="0"/>
                        </a:rPr>
                        <a:t>Challenges</a:t>
                      </a:r>
                      <a:endParaRPr lang="zh-CN" altLang="en-US" sz="1600" kern="1200" dirty="0">
                        <a:solidFill>
                          <a:schemeClr val="tx1"/>
                        </a:solidFill>
                        <a:latin typeface="Times New Roman" pitchFamily="18" charset="0"/>
                        <a:ea typeface="+mn-ea"/>
                        <a:cs typeface="Times New Roman" pitchFamily="18" charset="0"/>
                      </a:endParaRPr>
                    </a:p>
                  </a:txBody>
                  <a:tcPr marL="76200" marR="76200" marT="38100" marB="38100" anchor="ctr"/>
                </a:tc>
                <a:tc>
                  <a:txBody>
                    <a:bodyPr/>
                    <a:lstStyle/>
                    <a:p>
                      <a:pPr algn="ctr"/>
                      <a:r>
                        <a:rPr lang="en-US" altLang="zh-CN" sz="1600" dirty="0">
                          <a:latin typeface="Times New Roman" pitchFamily="18" charset="0"/>
                          <a:cs typeface="Times New Roman" pitchFamily="18" charset="0"/>
                        </a:rPr>
                        <a:t>Solutions</a:t>
                      </a:r>
                      <a:endParaRPr lang="zh-CN" altLang="en-US" sz="1600" dirty="0">
                        <a:latin typeface="Times New Roman" pitchFamily="18" charset="0"/>
                        <a:cs typeface="Times New Roman" pitchFamily="18" charset="0"/>
                      </a:endParaRPr>
                    </a:p>
                  </a:txBody>
                  <a:tcPr marL="76200" marR="76200" marT="38100" marB="38100" anchor="ctr"/>
                </a:tc>
                <a:extLst>
                  <a:ext uri="{0D108BD9-81ED-4DB2-BD59-A6C34878D82A}">
                    <a16:rowId xmlns:a16="http://schemas.microsoft.com/office/drawing/2014/main" val="10000"/>
                  </a:ext>
                </a:extLst>
              </a:tr>
              <a:tr h="850262">
                <a:tc>
                  <a:txBody>
                    <a:bodyPr/>
                    <a:lstStyle/>
                    <a:p>
                      <a:pPr algn="just"/>
                      <a:r>
                        <a:rPr lang="en-US" altLang="zh-CN" sz="1600" dirty="0">
                          <a:latin typeface="Times New Roman" pitchFamily="18" charset="0"/>
                          <a:cs typeface="Times New Roman" pitchFamily="18" charset="0"/>
                        </a:rPr>
                        <a:t>   50 kW</a:t>
                      </a:r>
                      <a:r>
                        <a:rPr lang="en-US" altLang="zh-CN" sz="1600" dirty="0">
                          <a:latin typeface="Times New Roman" pitchFamily="18" charset="0"/>
                          <a:cs typeface="Times New Roman" pitchFamily="18" charset="0"/>
                          <a:sym typeface="Wingdings" panose="05000000000000000000" pitchFamily="2" charset="2"/>
                        </a:rPr>
                        <a:t></a:t>
                      </a:r>
                      <a:r>
                        <a:rPr lang="en-US" altLang="zh-CN" sz="1600" dirty="0">
                          <a:latin typeface="Times New Roman" pitchFamily="18" charset="0"/>
                          <a:cs typeface="Times New Roman" pitchFamily="18" charset="0"/>
                        </a:rPr>
                        <a:t>80 kW</a:t>
                      </a:r>
                      <a:endParaRPr lang="zh-CN" altLang="en-US" sz="1600" dirty="0">
                        <a:latin typeface="Times New Roman" pitchFamily="18" charset="0"/>
                        <a:cs typeface="Times New Roman" pitchFamily="18" charset="0"/>
                      </a:endParaRPr>
                    </a:p>
                  </a:txBody>
                  <a:tcPr marL="76200" marR="76200" marT="38100" marB="38100" anchor="ctr"/>
                </a:tc>
                <a:tc>
                  <a:txBody>
                    <a:bodyPr/>
                    <a:lstStyle/>
                    <a:p>
                      <a:pPr algn="ctr"/>
                      <a:r>
                        <a:rPr lang="en-US" altLang="zh-CN" sz="1600" kern="0" dirty="0">
                          <a:latin typeface="Times New Roman" pitchFamily="18" charset="0"/>
                          <a:ea typeface="微软雅黑" panose="020B0503020204020204" pitchFamily="34" charset="-122"/>
                          <a:cs typeface="Times New Roman" pitchFamily="18" charset="0"/>
                        </a:rPr>
                        <a:t>Too </a:t>
                      </a:r>
                      <a:r>
                        <a:rPr kumimoji="0" lang="en-US" altLang="en-US" sz="16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large beam size after painting, non-uniform beam distribution, large </a:t>
                      </a:r>
                      <a:r>
                        <a:rPr kumimoji="0" lang="en-US" altLang="en-US" sz="1600" b="0" i="0" u="none" strike="noStrike" kern="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transverse coupling</a:t>
                      </a:r>
                      <a:endParaRPr lang="zh-CN" altLang="en-US" sz="1600" dirty="0">
                        <a:solidFill>
                          <a:srgbClr val="FF0000"/>
                        </a:solidFill>
                        <a:latin typeface="Times New Roman" pitchFamily="18" charset="0"/>
                        <a:cs typeface="Times New Roman" pitchFamily="18" charset="0"/>
                      </a:endParaRPr>
                    </a:p>
                  </a:txBody>
                  <a:tcPr marL="76200" marR="76200" marT="38100" marB="38100" anchor="ctr"/>
                </a:tc>
                <a:tc>
                  <a:txBody>
                    <a:bodyPr/>
                    <a:lstStyle/>
                    <a:p>
                      <a:pPr algn="ctr"/>
                      <a:r>
                        <a:rPr kumimoji="0" lang="en-US" altLang="zh-CN" sz="16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By using the correlated painting instead of the anti-correlated painting</a:t>
                      </a:r>
                      <a:endParaRPr kumimoji="0" lang="zh-CN" altLang="en-US" sz="16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endParaRPr>
                    </a:p>
                  </a:txBody>
                  <a:tcPr marL="76200" marR="76200" marT="38100" marB="38100" anchor="ctr"/>
                </a:tc>
                <a:extLst>
                  <a:ext uri="{0D108BD9-81ED-4DB2-BD59-A6C34878D82A}">
                    <a16:rowId xmlns:a16="http://schemas.microsoft.com/office/drawing/2014/main" val="10001"/>
                  </a:ext>
                </a:extLst>
              </a:tr>
              <a:tr h="58864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itchFamily="18" charset="0"/>
                          <a:cs typeface="Times New Roman" pitchFamily="18" charset="0"/>
                        </a:rPr>
                        <a:t>   80 kW</a:t>
                      </a:r>
                      <a:r>
                        <a:rPr lang="en-US" altLang="zh-CN" sz="1600" dirty="0">
                          <a:latin typeface="Times New Roman" pitchFamily="18" charset="0"/>
                          <a:cs typeface="Times New Roman" pitchFamily="18" charset="0"/>
                          <a:sym typeface="Wingdings" panose="05000000000000000000" pitchFamily="2" charset="2"/>
                        </a:rPr>
                        <a:t></a:t>
                      </a:r>
                      <a:r>
                        <a:rPr lang="en-US" altLang="zh-CN" sz="1600" dirty="0">
                          <a:latin typeface="Times New Roman" pitchFamily="18" charset="0"/>
                          <a:cs typeface="Times New Roman" pitchFamily="18" charset="0"/>
                        </a:rPr>
                        <a:t>100 kW</a:t>
                      </a:r>
                      <a:endParaRPr lang="zh-CN" altLang="en-US" sz="1600" dirty="0">
                        <a:latin typeface="Times New Roman" pitchFamily="18" charset="0"/>
                        <a:cs typeface="Times New Roman" pitchFamily="18" charset="0"/>
                      </a:endParaRPr>
                    </a:p>
                  </a:txBody>
                  <a:tcPr marL="76200" marR="76200" marT="38100" marB="38100" anchor="ctr"/>
                </a:tc>
                <a:tc>
                  <a:txBody>
                    <a:bodyPr/>
                    <a:lstStyle/>
                    <a:p>
                      <a:pPr algn="ctr"/>
                      <a:r>
                        <a:rPr lang="en-US" altLang="zh-CN" sz="1600" dirty="0">
                          <a:latin typeface="Times New Roman" pitchFamily="18" charset="0"/>
                          <a:cs typeface="Times New Roman" pitchFamily="18" charset="0"/>
                        </a:rPr>
                        <a:t> </a:t>
                      </a:r>
                      <a:r>
                        <a:rPr lang="en-US" altLang="zh-CN" sz="1600" kern="0" dirty="0">
                          <a:solidFill>
                            <a:schemeClr val="tx1"/>
                          </a:solidFill>
                          <a:latin typeface="Times New Roman" pitchFamily="18" charset="0"/>
                          <a:ea typeface="微软雅黑" panose="020B0503020204020204" pitchFamily="34" charset="-122"/>
                          <a:cs typeface="Times New Roman" pitchFamily="18" charset="0"/>
                        </a:rPr>
                        <a:t>Serious</a:t>
                      </a:r>
                      <a:r>
                        <a:rPr lang="en-US" altLang="zh-CN" sz="1600" kern="0" dirty="0">
                          <a:solidFill>
                            <a:srgbClr val="FF0000"/>
                          </a:solidFill>
                          <a:latin typeface="Times New Roman" pitchFamily="18" charset="0"/>
                          <a:ea typeface="微软雅黑" panose="020B0503020204020204" pitchFamily="34" charset="-122"/>
                          <a:cs typeface="Times New Roman" pitchFamily="18" charset="0"/>
                        </a:rPr>
                        <a:t> beam instability</a:t>
                      </a:r>
                      <a:endParaRPr lang="zh-CN" altLang="en-US" sz="1600" kern="0" dirty="0">
                        <a:solidFill>
                          <a:srgbClr val="FF0000"/>
                        </a:solidFill>
                        <a:latin typeface="Times New Roman" pitchFamily="18" charset="0"/>
                        <a:ea typeface="微软雅黑" panose="020B0503020204020204" pitchFamily="34" charset="-122"/>
                        <a:cs typeface="Times New Roman" pitchFamily="18" charset="0"/>
                      </a:endParaRPr>
                    </a:p>
                  </a:txBody>
                  <a:tcPr marL="76200" marR="76200" marT="38100" marB="38100" anchor="ctr"/>
                </a:tc>
                <a:tc>
                  <a:txBody>
                    <a:bodyPr/>
                    <a:lstStyle/>
                    <a:p>
                      <a:pPr algn="ctr"/>
                      <a:r>
                        <a:rPr kumimoji="0" lang="en-US" altLang="zh-CN" sz="16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Optimization of the tune and chromaticity</a:t>
                      </a:r>
                      <a:endParaRPr kumimoji="0" lang="zh-CN" altLang="en-US" sz="16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endParaRPr>
                    </a:p>
                  </a:txBody>
                  <a:tcPr marL="76200" marR="76200" marT="38100" marB="38100" anchor="ctr"/>
                </a:tc>
                <a:extLst>
                  <a:ext uri="{0D108BD9-81ED-4DB2-BD59-A6C34878D82A}">
                    <a16:rowId xmlns:a16="http://schemas.microsoft.com/office/drawing/2014/main" val="10002"/>
                  </a:ext>
                </a:extLst>
              </a:tr>
              <a:tr h="850262">
                <a:tc>
                  <a:txBody>
                    <a:bodyPr/>
                    <a:lstStyle/>
                    <a:p>
                      <a:pPr algn="just"/>
                      <a:r>
                        <a:rPr lang="en-US" altLang="zh-CN" sz="1600" dirty="0">
                          <a:latin typeface="Times New Roman" pitchFamily="18" charset="0"/>
                          <a:cs typeface="Times New Roman" pitchFamily="18" charset="0"/>
                        </a:rPr>
                        <a:t> 100 kW</a:t>
                      </a:r>
                      <a:r>
                        <a:rPr lang="en-US" altLang="zh-CN" sz="1600" dirty="0">
                          <a:latin typeface="Times New Roman" pitchFamily="18" charset="0"/>
                          <a:cs typeface="Times New Roman" pitchFamily="18" charset="0"/>
                          <a:sym typeface="Wingdings" panose="05000000000000000000" pitchFamily="2" charset="2"/>
                        </a:rPr>
                        <a:t></a:t>
                      </a:r>
                      <a:r>
                        <a:rPr lang="en-US" altLang="zh-CN" sz="1600" dirty="0">
                          <a:latin typeface="Times New Roman" pitchFamily="18" charset="0"/>
                          <a:cs typeface="Times New Roman" pitchFamily="18" charset="0"/>
                        </a:rPr>
                        <a:t>125 kW</a:t>
                      </a:r>
                      <a:endParaRPr lang="zh-CN" altLang="en-US" sz="1600" dirty="0">
                        <a:latin typeface="Times New Roman" pitchFamily="18" charset="0"/>
                        <a:cs typeface="Times New Roman" pitchFamily="18" charset="0"/>
                      </a:endParaRPr>
                    </a:p>
                  </a:txBody>
                  <a:tcPr marL="76200" marR="76200" marT="38100" marB="38100" anchor="ctr"/>
                </a:tc>
                <a:tc>
                  <a:txBody>
                    <a:bodyPr/>
                    <a:lstStyle/>
                    <a:p>
                      <a:pPr marL="0" algn="ctr" defTabSz="914400" rtl="0" eaLnBrk="1" latinLnBrk="0" hangingPunct="1"/>
                      <a:r>
                        <a:rPr lang="en-US" altLang="zh-CN" sz="1600" kern="0" dirty="0">
                          <a:solidFill>
                            <a:srgbClr val="FF0000"/>
                          </a:solidFill>
                          <a:latin typeface="Times New Roman" pitchFamily="18" charset="0"/>
                          <a:ea typeface="微软雅黑" panose="020B0503020204020204" pitchFamily="34" charset="-122"/>
                          <a:cs typeface="Times New Roman" pitchFamily="18" charset="0"/>
                        </a:rPr>
                        <a:t>Emittance increase </a:t>
                      </a:r>
                      <a:r>
                        <a:rPr lang="en-US" altLang="zh-CN" sz="1600" kern="0" dirty="0">
                          <a:solidFill>
                            <a:schemeClr val="tx1"/>
                          </a:solidFill>
                          <a:latin typeface="Times New Roman" pitchFamily="18" charset="0"/>
                          <a:ea typeface="微软雅黑" panose="020B0503020204020204" pitchFamily="34" charset="-122"/>
                          <a:cs typeface="Times New Roman" pitchFamily="18" charset="0"/>
                        </a:rPr>
                        <a:t>caused by broken four-fold symmetry of the RCS; Stranger beam instability </a:t>
                      </a:r>
                      <a:endParaRPr lang="zh-CN" altLang="en-US" sz="1600" kern="0" dirty="0">
                        <a:solidFill>
                          <a:schemeClr val="tx1"/>
                        </a:solidFill>
                        <a:latin typeface="Times New Roman" pitchFamily="18" charset="0"/>
                        <a:ea typeface="微软雅黑" panose="020B0503020204020204" pitchFamily="34" charset="-122"/>
                        <a:cs typeface="Times New Roman" pitchFamily="18" charset="0"/>
                      </a:endParaRPr>
                    </a:p>
                  </a:txBody>
                  <a:tcPr marL="76200" marR="76200" marT="38100" marB="38100" anchor="ctr"/>
                </a:tc>
                <a:tc>
                  <a:txBody>
                    <a:bodyPr/>
                    <a:lstStyle/>
                    <a:p>
                      <a:pPr algn="ctr"/>
                      <a:r>
                        <a:rPr kumimoji="0" lang="en-US" altLang="zh-CN" sz="16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Slight modification of injection system; installation of AC trim quadrupoles and AC sextupoles</a:t>
                      </a:r>
                      <a:endParaRPr kumimoji="0" lang="zh-CN" altLang="en-US" sz="16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endParaRPr>
                    </a:p>
                  </a:txBody>
                  <a:tcPr marL="76200" marR="76200" marT="38100" marB="38100" anchor="ctr"/>
                </a:tc>
                <a:extLst>
                  <a:ext uri="{0D108BD9-81ED-4DB2-BD59-A6C34878D82A}">
                    <a16:rowId xmlns:a16="http://schemas.microsoft.com/office/drawing/2014/main" val="10003"/>
                  </a:ext>
                </a:extLst>
              </a:tr>
              <a:tr h="32378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itchFamily="18" charset="0"/>
                          <a:cs typeface="Times New Roman" pitchFamily="18" charset="0"/>
                        </a:rPr>
                        <a:t> 125 kW</a:t>
                      </a:r>
                      <a:r>
                        <a:rPr lang="en-US" altLang="zh-CN" sz="1600" dirty="0">
                          <a:latin typeface="Times New Roman" pitchFamily="18" charset="0"/>
                          <a:cs typeface="Times New Roman" pitchFamily="18" charset="0"/>
                          <a:sym typeface="Wingdings" panose="05000000000000000000" pitchFamily="2" charset="2"/>
                        </a:rPr>
                        <a:t></a:t>
                      </a:r>
                      <a:r>
                        <a:rPr lang="en-US" altLang="zh-CN" sz="1600" dirty="0">
                          <a:latin typeface="Times New Roman" pitchFamily="18" charset="0"/>
                          <a:cs typeface="Times New Roman" pitchFamily="18" charset="0"/>
                        </a:rPr>
                        <a:t>140 kW</a:t>
                      </a:r>
                      <a:endParaRPr lang="zh-CN" altLang="en-US" sz="1600" dirty="0">
                        <a:latin typeface="Times New Roman" pitchFamily="18" charset="0"/>
                        <a:cs typeface="Times New Roman" pitchFamily="18" charset="0"/>
                      </a:endParaRPr>
                    </a:p>
                  </a:txBody>
                  <a:tcPr marL="76200" marR="76200" marT="38100" marB="38100" anchor="ctr"/>
                </a:tc>
                <a:tc>
                  <a:txBody>
                    <a:bodyPr/>
                    <a:lstStyle/>
                    <a:p>
                      <a:pPr marL="0" algn="ctr" defTabSz="914400" rtl="0" eaLnBrk="1" latinLnBrk="0" hangingPunct="1"/>
                      <a:r>
                        <a:rPr lang="en-US" altLang="zh-CN" sz="1600" kern="0" dirty="0">
                          <a:solidFill>
                            <a:schemeClr val="tx1"/>
                          </a:solidFill>
                          <a:latin typeface="Times New Roman" pitchFamily="18" charset="0"/>
                          <a:ea typeface="微软雅黑" panose="020B0503020204020204" pitchFamily="34" charset="-122"/>
                          <a:cs typeface="Times New Roman" pitchFamily="18" charset="0"/>
                        </a:rPr>
                        <a:t>Strong </a:t>
                      </a:r>
                      <a:r>
                        <a:rPr lang="en-US" altLang="zh-CN" sz="1600" kern="0" dirty="0">
                          <a:solidFill>
                            <a:srgbClr val="FF0000"/>
                          </a:solidFill>
                          <a:latin typeface="Times New Roman" pitchFamily="18" charset="0"/>
                          <a:ea typeface="微软雅黑" panose="020B0503020204020204" pitchFamily="34" charset="-122"/>
                          <a:cs typeface="Times New Roman" pitchFamily="18" charset="0"/>
                        </a:rPr>
                        <a:t>space charge effects</a:t>
                      </a:r>
                      <a:endParaRPr lang="zh-CN" altLang="en-US" sz="1600" kern="0" dirty="0">
                        <a:solidFill>
                          <a:srgbClr val="FF0000"/>
                        </a:solidFill>
                        <a:latin typeface="Times New Roman" pitchFamily="18" charset="0"/>
                        <a:ea typeface="微软雅黑" panose="020B0503020204020204" pitchFamily="34" charset="-122"/>
                        <a:cs typeface="Times New Roman" pitchFamily="18" charset="0"/>
                      </a:endParaRPr>
                    </a:p>
                  </a:txBody>
                  <a:tcPr marL="76200" marR="76200" marT="38100" marB="38100" anchor="ctr"/>
                </a:tc>
                <a:tc>
                  <a:txBody>
                    <a:bodyPr/>
                    <a:lstStyle/>
                    <a:p>
                      <a:pPr marL="0" algn="ctr" defTabSz="914400" rtl="0" eaLnBrk="1" latinLnBrk="0" hangingPunct="1"/>
                      <a:r>
                        <a:rPr kumimoji="0" lang="en-US" altLang="zh-CN" sz="16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Installation of  a dual harmonic RF cavity</a:t>
                      </a:r>
                      <a:endParaRPr kumimoji="0" lang="zh-CN" altLang="en-US" sz="16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endParaRPr>
                    </a:p>
                  </a:txBody>
                  <a:tcPr marL="76200" marR="76200" marT="38100" marB="38100" anchor="ctr"/>
                </a:tc>
                <a:extLst>
                  <a:ext uri="{0D108BD9-81ED-4DB2-BD59-A6C34878D82A}">
                    <a16:rowId xmlns:a16="http://schemas.microsoft.com/office/drawing/2014/main" val="10004"/>
                  </a:ext>
                </a:extLst>
              </a:tr>
              <a:tr h="110494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itchFamily="18" charset="0"/>
                          <a:cs typeface="Times New Roman" pitchFamily="18" charset="0"/>
                        </a:rPr>
                        <a:t> 140 kW</a:t>
                      </a:r>
                      <a:r>
                        <a:rPr lang="en-US" altLang="zh-CN" sz="1600" dirty="0">
                          <a:latin typeface="Times New Roman" pitchFamily="18" charset="0"/>
                          <a:cs typeface="Times New Roman" pitchFamily="18" charset="0"/>
                          <a:sym typeface="Wingdings" panose="05000000000000000000" pitchFamily="2" charset="2"/>
                        </a:rPr>
                        <a:t></a:t>
                      </a:r>
                      <a:r>
                        <a:rPr lang="en-US" altLang="zh-CN" sz="1600" dirty="0">
                          <a:latin typeface="Times New Roman" pitchFamily="18" charset="0"/>
                          <a:cs typeface="Times New Roman" pitchFamily="18" charset="0"/>
                        </a:rPr>
                        <a:t>160 kW</a:t>
                      </a:r>
                      <a:endParaRPr lang="zh-CN" altLang="en-US" sz="1600" dirty="0">
                        <a:latin typeface="Times New Roman" pitchFamily="18" charset="0"/>
                        <a:cs typeface="Times New Roman" pitchFamily="18" charset="0"/>
                      </a:endParaRPr>
                    </a:p>
                  </a:txBody>
                  <a:tcPr marL="76200" marR="76200" marT="38100" marB="38100" anchor="ctr"/>
                </a:tc>
                <a:tc>
                  <a:txBody>
                    <a:bodyPr/>
                    <a:lstStyle/>
                    <a:p>
                      <a:pPr marL="0" algn="ctr" defTabSz="914400" rtl="0" eaLnBrk="1" latinLnBrk="0" hangingPunct="1"/>
                      <a:r>
                        <a:rPr lang="en-US" altLang="zh-CN" sz="1600" kern="0" dirty="0">
                          <a:solidFill>
                            <a:srgbClr val="FF0000"/>
                          </a:solidFill>
                          <a:latin typeface="Times New Roman" pitchFamily="18" charset="0"/>
                          <a:ea typeface="微软雅黑" panose="020B0503020204020204" pitchFamily="34" charset="-122"/>
                          <a:cs typeface="Times New Roman" pitchFamily="18" charset="0"/>
                        </a:rPr>
                        <a:t>Space charge effect </a:t>
                      </a:r>
                      <a:r>
                        <a:rPr lang="en-US" altLang="zh-CN" sz="1600" kern="0" dirty="0">
                          <a:solidFill>
                            <a:schemeClr val="tx1"/>
                          </a:solidFill>
                          <a:latin typeface="Times New Roman" pitchFamily="18" charset="0"/>
                          <a:ea typeface="微软雅黑" panose="020B0503020204020204" pitchFamily="34" charset="-122"/>
                          <a:cs typeface="Times New Roman" pitchFamily="18" charset="0"/>
                        </a:rPr>
                        <a:t>is very strong which leading to serious beam damage in the early stage. </a:t>
                      </a:r>
                      <a:r>
                        <a:rPr lang="en-US" altLang="zh-CN" sz="1600" kern="0" dirty="0">
                          <a:solidFill>
                            <a:srgbClr val="FF0000"/>
                          </a:solidFill>
                          <a:latin typeface="Times New Roman" pitchFamily="18" charset="0"/>
                          <a:ea typeface="微软雅黑" panose="020B0503020204020204" pitchFamily="34" charset="-122"/>
                          <a:cs typeface="Times New Roman" pitchFamily="18" charset="0"/>
                        </a:rPr>
                        <a:t>Beam instability </a:t>
                      </a:r>
                      <a:r>
                        <a:rPr lang="en-US" altLang="zh-CN" sz="1600" kern="0" dirty="0">
                          <a:solidFill>
                            <a:schemeClr val="tx1"/>
                          </a:solidFill>
                          <a:latin typeface="Times New Roman" pitchFamily="18" charset="0"/>
                          <a:ea typeface="微软雅黑" panose="020B0503020204020204" pitchFamily="34" charset="-122"/>
                          <a:cs typeface="Times New Roman" pitchFamily="18" charset="0"/>
                        </a:rPr>
                        <a:t>leads to occasional beam loss.</a:t>
                      </a:r>
                      <a:endParaRPr lang="zh-CN" altLang="en-US" sz="1600" kern="0" dirty="0">
                        <a:solidFill>
                          <a:schemeClr val="tx1"/>
                        </a:solidFill>
                        <a:latin typeface="Times New Roman" pitchFamily="18" charset="0"/>
                        <a:ea typeface="微软雅黑" panose="020B0503020204020204" pitchFamily="34" charset="-122"/>
                        <a:cs typeface="Times New Roman" pitchFamily="18" charset="0"/>
                      </a:endParaRPr>
                    </a:p>
                  </a:txBody>
                  <a:tcPr marL="101600" marR="101600" marT="50800" marB="50800" anchor="ctr"/>
                </a:tc>
                <a:tc>
                  <a:txBody>
                    <a:bodyPr/>
                    <a:lstStyle/>
                    <a:p>
                      <a:pPr algn="ctr" rtl="0" fontAlgn="base"/>
                      <a:r>
                        <a:rPr kumimoji="0" lang="en-US" altLang="zh-CN" sz="1600" b="0" i="0" u="none" strike="noStrike" kern="0" cap="none" spc="0" normalizeH="0" baseline="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Increasing the pulse width of injection beam. </a:t>
                      </a:r>
                      <a:r>
                        <a:rPr kumimoji="0" lang="en-US" altLang="zh-CN" sz="1600" b="0" i="0" u="none" strike="noStrike" kern="0" cap="none" spc="0" normalizeH="0" baseline="0" noProof="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Installation of a secondary dual</a:t>
                      </a:r>
                      <a:r>
                        <a:rPr kumimoji="0" lang="en-US" altLang="zh-CN" sz="1600" b="0" i="0" u="none" strike="noStrike" kern="0" cap="none" spc="0" normalizeH="0" baseline="0" dirty="0">
                          <a:ln>
                            <a:noFill/>
                          </a:ln>
                          <a:solidFill>
                            <a:schemeClr val="tx1"/>
                          </a:solidFill>
                          <a:effectLst/>
                          <a:uLnTx/>
                          <a:uFillTx/>
                          <a:latin typeface="Times New Roman" pitchFamily="18" charset="0"/>
                          <a:ea typeface="微软雅黑" panose="020B0503020204020204" pitchFamily="34" charset="-122"/>
                          <a:cs typeface="Times New Roman" pitchFamily="18" charset="0"/>
                        </a:rPr>
                        <a:t> harmonic RF cavity, four new octupole, new momentum collimator and four new correctors.</a:t>
                      </a:r>
                    </a:p>
                  </a:txBody>
                  <a:tcPr marL="101600" marR="101600" marT="50800" marB="50800" anchor="ctr"/>
                </a:tc>
                <a:extLst>
                  <a:ext uri="{0D108BD9-81ED-4DB2-BD59-A6C34878D82A}">
                    <a16:rowId xmlns:a16="http://schemas.microsoft.com/office/drawing/2014/main" val="10005"/>
                  </a:ext>
                </a:extLst>
              </a:tr>
            </a:tbl>
          </a:graphicData>
        </a:graphic>
      </p:graphicFrame>
      <p:sp>
        <p:nvSpPr>
          <p:cNvPr id="6" name="灯片编号占位符 3"/>
          <p:cNvSpPr>
            <a:spLocks noGrp="1"/>
          </p:cNvSpPr>
          <p:nvPr>
            <p:ph type="sldNum" sz="quarter" idx="10"/>
          </p:nvPr>
        </p:nvSpPr>
        <p:spPr>
          <a:xfrm>
            <a:off x="9842533" y="5397518"/>
            <a:ext cx="317467" cy="224916"/>
          </a:xfrm>
          <a:noFill/>
        </p:spPr>
        <p:txBody>
          <a:bodyPr/>
          <a:lstStyle/>
          <a:p>
            <a:fld id="{623F9AB0-2948-433A-A5A0-9A6B216243D7}" type="slidenum">
              <a:rPr lang="en-US" altLang="zh-CN" smtClean="0">
                <a:ea typeface="宋体" charset="-122"/>
              </a:rPr>
              <a:pPr/>
              <a:t>12</a:t>
            </a:fld>
            <a:endParaRPr lang="en-US" altLang="zh-CN" dirty="0">
              <a:ea typeface="Arial Unicode MS" pitchFamily="34" charset="-122"/>
              <a:cs typeface="Arial Unicode MS" pitchFamily="34" charset="-122"/>
            </a:endParaRPr>
          </a:p>
        </p:txBody>
      </p:sp>
      <p:sp>
        <p:nvSpPr>
          <p:cNvPr id="2" name="标题 1">
            <a:extLst>
              <a:ext uri="{FF2B5EF4-FFF2-40B4-BE49-F238E27FC236}">
                <a16:creationId xmlns:a16="http://schemas.microsoft.com/office/drawing/2014/main" id="{1759F213-FEF4-E4BA-A7BE-FC29C17586AB}"/>
              </a:ext>
            </a:extLst>
          </p:cNvPr>
          <p:cNvSpPr>
            <a:spLocks noGrp="1"/>
          </p:cNvSpPr>
          <p:nvPr>
            <p:ph type="title"/>
          </p:nvPr>
        </p:nvSpPr>
        <p:spPr>
          <a:xfrm>
            <a:off x="366349" y="125944"/>
            <a:ext cx="9392000" cy="479948"/>
          </a:xfrm>
        </p:spPr>
        <p:txBody>
          <a:bodyPr/>
          <a:lstStyle/>
          <a:p>
            <a:pPr defTabSz="761970" eaLnBrk="1" fontAlgn="auto" hangingPunct="1">
              <a:lnSpc>
                <a:spcPct val="90000"/>
              </a:lnSpc>
              <a:spcAft>
                <a:spcPts val="0"/>
              </a:spcAft>
            </a:pPr>
            <a:r>
              <a:rPr lang="en-US" altLang="zh-CN" sz="3000" dirty="0">
                <a:solidFill>
                  <a:srgbClr val="005DA2"/>
                </a:solidFill>
                <a:latin typeface="Arial" pitchFamily="34" charset="0"/>
                <a:ea typeface="微软雅黑" panose="020B0503020204020204" charset="-122"/>
                <a:cs typeface="+mn-cs"/>
              </a:rPr>
              <a:t>Intense</a:t>
            </a:r>
            <a:r>
              <a:rPr lang="zh-CN" altLang="en-US" sz="3000" dirty="0">
                <a:solidFill>
                  <a:srgbClr val="005DA2"/>
                </a:solidFill>
                <a:latin typeface="Arial" pitchFamily="34" charset="0"/>
                <a:ea typeface="微软雅黑" panose="020B0503020204020204" charset="-122"/>
                <a:cs typeface="+mn-cs"/>
              </a:rPr>
              <a:t> </a:t>
            </a:r>
            <a:r>
              <a:rPr lang="en-US" altLang="zh-CN" sz="3000" dirty="0">
                <a:solidFill>
                  <a:srgbClr val="005DA2"/>
                </a:solidFill>
                <a:latin typeface="Arial" pitchFamily="34" charset="0"/>
                <a:ea typeface="微软雅黑" panose="020B0503020204020204" charset="-122"/>
                <a:cs typeface="+mn-cs"/>
              </a:rPr>
              <a:t>beam</a:t>
            </a:r>
            <a:r>
              <a:rPr lang="zh-CN" altLang="en-US" sz="3000" dirty="0">
                <a:solidFill>
                  <a:srgbClr val="005DA2"/>
                </a:solidFill>
                <a:latin typeface="Arial" pitchFamily="34" charset="0"/>
                <a:ea typeface="微软雅黑" panose="020B0503020204020204" charset="-122"/>
                <a:cs typeface="+mn-cs"/>
              </a:rPr>
              <a:t> </a:t>
            </a:r>
            <a:r>
              <a:rPr lang="en-US" altLang="zh-CN" sz="3000" dirty="0">
                <a:solidFill>
                  <a:srgbClr val="005DA2"/>
                </a:solidFill>
                <a:latin typeface="Arial" pitchFamily="34" charset="0"/>
                <a:ea typeface="微软雅黑" panose="020B0503020204020204" charset="-122"/>
                <a:cs typeface="+mn-cs"/>
              </a:rPr>
              <a:t>effects</a:t>
            </a:r>
            <a:r>
              <a:rPr lang="zh-CN" altLang="en-US" sz="3000" dirty="0">
                <a:solidFill>
                  <a:srgbClr val="005DA2"/>
                </a:solidFill>
                <a:latin typeface="Arial" pitchFamily="34" charset="0"/>
                <a:ea typeface="微软雅黑" panose="020B0503020204020204" charset="-122"/>
                <a:cs typeface="+mn-cs"/>
              </a:rPr>
              <a:t> </a:t>
            </a:r>
            <a:r>
              <a:rPr lang="en-US" altLang="zh-CN" sz="3000" dirty="0">
                <a:solidFill>
                  <a:srgbClr val="005DA2"/>
                </a:solidFill>
                <a:latin typeface="Arial" pitchFamily="34" charset="0"/>
                <a:ea typeface="微软雅黑" panose="020B0503020204020204" charset="-122"/>
                <a:cs typeface="+mn-cs"/>
              </a:rPr>
              <a:t>in</a:t>
            </a:r>
            <a:r>
              <a:rPr lang="zh-CN" altLang="en-US" sz="3000" dirty="0">
                <a:solidFill>
                  <a:srgbClr val="005DA2"/>
                </a:solidFill>
                <a:latin typeface="Arial" pitchFamily="34" charset="0"/>
                <a:ea typeface="微软雅黑" panose="020B0503020204020204" charset="-122"/>
                <a:cs typeface="+mn-cs"/>
              </a:rPr>
              <a:t> </a:t>
            </a:r>
            <a:r>
              <a:rPr lang="en-US" altLang="zh-CN" sz="3000" dirty="0">
                <a:solidFill>
                  <a:srgbClr val="005DA2"/>
                </a:solidFill>
                <a:latin typeface="Arial" pitchFamily="34" charset="0"/>
                <a:ea typeface="微软雅黑" panose="020B0503020204020204" charset="-122"/>
                <a:cs typeface="+mn-cs"/>
              </a:rPr>
              <a:t>RCS commissioning</a:t>
            </a:r>
            <a:endParaRPr lang="zh-CN" altLang="en-US" sz="3000" dirty="0">
              <a:solidFill>
                <a:srgbClr val="005DA2"/>
              </a:solidFill>
              <a:latin typeface="Arial" pitchFamily="34" charset="0"/>
              <a:ea typeface="微软雅黑" panose="020B0503020204020204" charset="-122"/>
              <a:cs typeface="+mn-cs"/>
            </a:endParaRPr>
          </a:p>
        </p:txBody>
      </p:sp>
    </p:spTree>
    <p:extLst>
      <p:ext uri="{BB962C8B-B14F-4D97-AF65-F5344CB8AC3E}">
        <p14:creationId xmlns:p14="http://schemas.microsoft.com/office/powerpoint/2010/main" val="662314220"/>
      </p:ext>
    </p:extLst>
  </p:cSld>
  <p:clrMapOvr>
    <a:masterClrMapping/>
  </p:clrMapOvr>
  <mc:AlternateContent xmlns:mc="http://schemas.openxmlformats.org/markup-compatibility/2006" xmlns:p14="http://schemas.microsoft.com/office/powerpoint/2010/main">
    <mc:Choice Requires="p14">
      <p:transition spd="med"/>
    </mc:Choice>
    <mc:Fallback xmlns="">
      <p:transition spd="med"/>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828086-3382-4D06-875B-C1B9F2608ADB}"/>
              </a:ext>
            </a:extLst>
          </p:cNvPr>
          <p:cNvPicPr>
            <a:picLocks noChangeAspect="1"/>
          </p:cNvPicPr>
          <p:nvPr/>
        </p:nvPicPr>
        <p:blipFill>
          <a:blip r:embed="rId3"/>
          <a:stretch>
            <a:fillRect/>
          </a:stretch>
        </p:blipFill>
        <p:spPr>
          <a:xfrm>
            <a:off x="6880897" y="711873"/>
            <a:ext cx="2711002" cy="2591891"/>
          </a:xfrm>
          <a:prstGeom prst="rect">
            <a:avLst/>
          </a:prstGeom>
        </p:spPr>
      </p:pic>
      <p:sp>
        <p:nvSpPr>
          <p:cNvPr id="7" name="矩形 6">
            <a:extLst>
              <a:ext uri="{FF2B5EF4-FFF2-40B4-BE49-F238E27FC236}">
                <a16:creationId xmlns:a16="http://schemas.microsoft.com/office/drawing/2014/main" id="{49460503-A0D0-49A5-B080-BE551A21B6F0}"/>
              </a:ext>
            </a:extLst>
          </p:cNvPr>
          <p:cNvSpPr/>
          <p:nvPr/>
        </p:nvSpPr>
        <p:spPr>
          <a:xfrm>
            <a:off x="243980" y="4465396"/>
            <a:ext cx="6420196" cy="830997"/>
          </a:xfrm>
          <a:prstGeom prst="rect">
            <a:avLst/>
          </a:prstGeom>
        </p:spPr>
        <p:txBody>
          <a:bodyPr wrap="square">
            <a:spAutoFit/>
          </a:bodyPr>
          <a:lstStyle/>
          <a:p>
            <a:pPr defTabSz="380985" eaLnBrk="1" fontAlgn="auto" hangingPunct="1">
              <a:spcBef>
                <a:spcPts val="0"/>
              </a:spcBef>
              <a:spcAft>
                <a:spcPts val="0"/>
              </a:spcAft>
            </a:pPr>
            <a:r>
              <a:rPr lang="en-US" altLang="zh-CN" sz="2400" dirty="0">
                <a:solidFill>
                  <a:srgbClr val="353740"/>
                </a:solidFill>
                <a:latin typeface="Times New Roman" panose="02020603050405020304" pitchFamily="18" charset="0"/>
                <a:ea typeface="等线" panose="02010600030101010101" pitchFamily="2" charset="-122"/>
                <a:cs typeface="Times New Roman" panose="02020603050405020304" pitchFamily="18" charset="0"/>
              </a:rPr>
              <a:t>Tune pattern plays an import role in the control the intense beam effects</a:t>
            </a:r>
          </a:p>
        </p:txBody>
      </p:sp>
      <p:grpSp>
        <p:nvGrpSpPr>
          <p:cNvPr id="17" name="组合 16">
            <a:extLst>
              <a:ext uri="{FF2B5EF4-FFF2-40B4-BE49-F238E27FC236}">
                <a16:creationId xmlns:a16="http://schemas.microsoft.com/office/drawing/2014/main" id="{632FF5E1-8F6B-35C5-B975-26E7F159465A}"/>
              </a:ext>
            </a:extLst>
          </p:cNvPr>
          <p:cNvGrpSpPr/>
          <p:nvPr/>
        </p:nvGrpSpPr>
        <p:grpSpPr>
          <a:xfrm>
            <a:off x="55631" y="697261"/>
            <a:ext cx="3446633" cy="3650472"/>
            <a:chOff x="55631" y="1024810"/>
            <a:chExt cx="2405063" cy="2467690"/>
          </a:xfrm>
        </p:grpSpPr>
        <p:pic>
          <p:nvPicPr>
            <p:cNvPr id="13" name="图片 12">
              <a:extLst>
                <a:ext uri="{FF2B5EF4-FFF2-40B4-BE49-F238E27FC236}">
                  <a16:creationId xmlns:a16="http://schemas.microsoft.com/office/drawing/2014/main" id="{8CDF0D1B-FDFC-4CE7-A492-30ABD239555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31" y="1024810"/>
              <a:ext cx="2405063" cy="2467690"/>
            </a:xfrm>
            <a:prstGeom prst="rect">
              <a:avLst/>
            </a:prstGeom>
            <a:noFill/>
            <a:ln>
              <a:noFill/>
            </a:ln>
          </p:spPr>
        </p:pic>
        <p:sp>
          <p:nvSpPr>
            <p:cNvPr id="8" name="椭圆 7">
              <a:extLst>
                <a:ext uri="{FF2B5EF4-FFF2-40B4-BE49-F238E27FC236}">
                  <a16:creationId xmlns:a16="http://schemas.microsoft.com/office/drawing/2014/main" id="{120BE069-C8E4-4461-980E-FB49746205EF}"/>
                </a:ext>
              </a:extLst>
            </p:cNvPr>
            <p:cNvSpPr/>
            <p:nvPr/>
          </p:nvSpPr>
          <p:spPr>
            <a:xfrm>
              <a:off x="1987550" y="1232483"/>
              <a:ext cx="38099" cy="380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eaLnBrk="1" fontAlgn="auto" hangingPunct="1">
                <a:spcBef>
                  <a:spcPts val="0"/>
                </a:spcBef>
                <a:spcAft>
                  <a:spcPts val="0"/>
                </a:spcAft>
              </a:pPr>
              <a:endParaRPr lang="zh-CN" altLang="en-US" sz="1500">
                <a:solidFill>
                  <a:prstClr val="white"/>
                </a:solidFill>
                <a:latin typeface="Calibri" panose="020F0502020204030204"/>
                <a:ea typeface="等线" panose="02010600030101010101" pitchFamily="2" charset="-122"/>
              </a:endParaRPr>
            </a:p>
          </p:txBody>
        </p:sp>
        <p:cxnSp>
          <p:nvCxnSpPr>
            <p:cNvPr id="20" name="直接箭头连接符 19">
              <a:extLst>
                <a:ext uri="{FF2B5EF4-FFF2-40B4-BE49-F238E27FC236}">
                  <a16:creationId xmlns:a16="http://schemas.microsoft.com/office/drawing/2014/main" id="{B46C39F0-EB6C-4F91-ABDB-CF334F165F8F}"/>
                </a:ext>
              </a:extLst>
            </p:cNvPr>
            <p:cNvCxnSpPr>
              <a:cxnSpLocks/>
            </p:cNvCxnSpPr>
            <p:nvPr/>
          </p:nvCxnSpPr>
          <p:spPr>
            <a:xfrm flipH="1">
              <a:off x="1836213" y="1270582"/>
              <a:ext cx="165095" cy="420828"/>
            </a:xfrm>
            <a:prstGeom prst="straightConnector1">
              <a:avLst/>
            </a:prstGeom>
            <a:ln w="12700">
              <a:solidFill>
                <a:srgbClr val="3333FF"/>
              </a:solidFill>
              <a:tailEnd type="triangle"/>
            </a:ln>
          </p:spPr>
          <p:style>
            <a:lnRef idx="1">
              <a:schemeClr val="accent1"/>
            </a:lnRef>
            <a:fillRef idx="0">
              <a:schemeClr val="accent1"/>
            </a:fillRef>
            <a:effectRef idx="0">
              <a:schemeClr val="accent1"/>
            </a:effectRef>
            <a:fontRef idx="minor">
              <a:schemeClr val="tx1"/>
            </a:fontRef>
          </p:style>
        </p:cxnSp>
      </p:grpSp>
      <p:sp>
        <p:nvSpPr>
          <p:cNvPr id="2" name="标题 1">
            <a:extLst>
              <a:ext uri="{FF2B5EF4-FFF2-40B4-BE49-F238E27FC236}">
                <a16:creationId xmlns:a16="http://schemas.microsoft.com/office/drawing/2014/main" id="{4FD9B1F0-2FAF-C702-6676-2B3D6E528836}"/>
              </a:ext>
            </a:extLst>
          </p:cNvPr>
          <p:cNvSpPr>
            <a:spLocks noGrp="1"/>
          </p:cNvSpPr>
          <p:nvPr>
            <p:ph type="title"/>
          </p:nvPr>
        </p:nvSpPr>
        <p:spPr>
          <a:xfrm>
            <a:off x="291976" y="123922"/>
            <a:ext cx="7452320" cy="573338"/>
          </a:xfrm>
        </p:spPr>
        <p:txBody>
          <a:bodyPr/>
          <a:lstStyle/>
          <a:p>
            <a:r>
              <a:rPr kumimoji="1" lang="en-US" altLang="zh-CN" sz="3200" dirty="0">
                <a:latin typeface="Arial" panose="020B0604020202020204" pitchFamily="34" charset="0"/>
                <a:cs typeface="Arial" panose="020B0604020202020204" pitchFamily="34" charset="0"/>
              </a:rPr>
              <a:t>Tune Pattern Optimization</a:t>
            </a:r>
            <a:endParaRPr lang="zh-CN" altLang="en-US" sz="3200" dirty="0">
              <a:latin typeface="Arial" panose="020B0604020202020204" pitchFamily="34" charset="0"/>
              <a:cs typeface="Arial" panose="020B0604020202020204" pitchFamily="34" charset="0"/>
            </a:endParaRPr>
          </a:p>
        </p:txBody>
      </p:sp>
      <p:pic>
        <p:nvPicPr>
          <p:cNvPr id="4" name="图片 3" descr="C:\Users\xusy\Desktop\调束文章补充资料\100-kW~Simulation\Meas100kwTuneJpg.jpg">
            <a:extLst>
              <a:ext uri="{FF2B5EF4-FFF2-40B4-BE49-F238E27FC236}">
                <a16:creationId xmlns:a16="http://schemas.microsoft.com/office/drawing/2014/main" id="{FF0B7705-73FB-F464-5C8D-E379E1947BF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0897" y="3145532"/>
            <a:ext cx="2711002" cy="2445546"/>
          </a:xfrm>
          <a:prstGeom prst="rect">
            <a:avLst/>
          </a:prstGeom>
          <a:noFill/>
          <a:ln>
            <a:noFill/>
          </a:ln>
        </p:spPr>
      </p:pic>
      <p:grpSp>
        <p:nvGrpSpPr>
          <p:cNvPr id="5" name="组合 4">
            <a:extLst>
              <a:ext uri="{FF2B5EF4-FFF2-40B4-BE49-F238E27FC236}">
                <a16:creationId xmlns:a16="http://schemas.microsoft.com/office/drawing/2014/main" id="{E9C0D0AF-1CC1-72F0-C6B7-50CB09173C92}"/>
              </a:ext>
            </a:extLst>
          </p:cNvPr>
          <p:cNvGrpSpPr/>
          <p:nvPr/>
        </p:nvGrpSpPr>
        <p:grpSpPr>
          <a:xfrm>
            <a:off x="3502264" y="711873"/>
            <a:ext cx="3466059" cy="3527131"/>
            <a:chOff x="5780218" y="711840"/>
            <a:chExt cx="3689220" cy="3527131"/>
          </a:xfrm>
        </p:grpSpPr>
        <p:pic>
          <p:nvPicPr>
            <p:cNvPr id="9" name="图片 8">
              <a:extLst>
                <a:ext uri="{FF2B5EF4-FFF2-40B4-BE49-F238E27FC236}">
                  <a16:creationId xmlns:a16="http://schemas.microsoft.com/office/drawing/2014/main" id="{7133BBFF-7D75-0DE4-3189-45348A1B58B1}"/>
                </a:ext>
              </a:extLst>
            </p:cNvPr>
            <p:cNvPicPr>
              <a:picLocks noChangeAspect="1"/>
            </p:cNvPicPr>
            <p:nvPr/>
          </p:nvPicPr>
          <p:blipFill>
            <a:blip r:embed="rId3"/>
            <a:stretch>
              <a:fillRect/>
            </a:stretch>
          </p:blipFill>
          <p:spPr>
            <a:xfrm>
              <a:off x="5780218" y="711840"/>
              <a:ext cx="3689220" cy="3527131"/>
            </a:xfrm>
            <a:prstGeom prst="rect">
              <a:avLst/>
            </a:prstGeom>
          </p:spPr>
        </p:pic>
        <p:sp>
          <p:nvSpPr>
            <p:cNvPr id="10" name="矩形 9">
              <a:extLst>
                <a:ext uri="{FF2B5EF4-FFF2-40B4-BE49-F238E27FC236}">
                  <a16:creationId xmlns:a16="http://schemas.microsoft.com/office/drawing/2014/main" id="{9B18131D-3856-E6E8-368D-7E3328E79948}"/>
                </a:ext>
              </a:extLst>
            </p:cNvPr>
            <p:cNvSpPr/>
            <p:nvPr/>
          </p:nvSpPr>
          <p:spPr>
            <a:xfrm>
              <a:off x="6401449" y="867119"/>
              <a:ext cx="425622" cy="2919069"/>
            </a:xfrm>
            <a:prstGeom prst="rect">
              <a:avLst/>
            </a:prstGeom>
            <a:solidFill>
              <a:schemeClr val="accent2">
                <a:lumMod val="40000"/>
                <a:lumOff val="60000"/>
                <a:alpha val="30000"/>
              </a:schemeClr>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eaLnBrk="1" fontAlgn="auto" hangingPunct="1">
                <a:spcBef>
                  <a:spcPts val="0"/>
                </a:spcBef>
                <a:spcAft>
                  <a:spcPts val="0"/>
                </a:spcAft>
              </a:pPr>
              <a:endParaRPr lang="zh-CN" altLang="en-US" sz="1500">
                <a:solidFill>
                  <a:prstClr val="white"/>
                </a:solidFill>
                <a:latin typeface="Calibri" panose="020F0502020204030204"/>
                <a:ea typeface="等线" panose="02010600030101010101" pitchFamily="2" charset="-122"/>
              </a:endParaRPr>
            </a:p>
          </p:txBody>
        </p:sp>
        <p:sp>
          <p:nvSpPr>
            <p:cNvPr id="11" name="矩形 10">
              <a:extLst>
                <a:ext uri="{FF2B5EF4-FFF2-40B4-BE49-F238E27FC236}">
                  <a16:creationId xmlns:a16="http://schemas.microsoft.com/office/drawing/2014/main" id="{63ADC508-C663-1C05-9F67-277E4C13C814}"/>
                </a:ext>
              </a:extLst>
            </p:cNvPr>
            <p:cNvSpPr/>
            <p:nvPr/>
          </p:nvSpPr>
          <p:spPr>
            <a:xfrm>
              <a:off x="7225142" y="867119"/>
              <a:ext cx="425622" cy="2919069"/>
            </a:xfrm>
            <a:prstGeom prst="rect">
              <a:avLst/>
            </a:prstGeom>
            <a:solidFill>
              <a:schemeClr val="accent2">
                <a:lumMod val="40000"/>
                <a:lumOff val="60000"/>
                <a:alpha val="30000"/>
              </a:schemeClr>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0985" eaLnBrk="1" fontAlgn="auto" hangingPunct="1">
                <a:spcBef>
                  <a:spcPts val="0"/>
                </a:spcBef>
                <a:spcAft>
                  <a:spcPts val="0"/>
                </a:spcAft>
              </a:pPr>
              <a:endParaRPr lang="zh-CN" altLang="en-US" sz="1500">
                <a:solidFill>
                  <a:prstClr val="white"/>
                </a:solidFill>
                <a:latin typeface="Calibri" panose="020F0502020204030204"/>
                <a:ea typeface="等线" panose="02010600030101010101" pitchFamily="2" charset="-122"/>
              </a:endParaRPr>
            </a:p>
          </p:txBody>
        </p:sp>
        <p:sp>
          <p:nvSpPr>
            <p:cNvPr id="14" name="文本框 13">
              <a:extLst>
                <a:ext uri="{FF2B5EF4-FFF2-40B4-BE49-F238E27FC236}">
                  <a16:creationId xmlns:a16="http://schemas.microsoft.com/office/drawing/2014/main" id="{A5C4B7BF-0308-7DC1-9497-EA38B13706F2}"/>
                </a:ext>
              </a:extLst>
            </p:cNvPr>
            <p:cNvSpPr txBox="1"/>
            <p:nvPr/>
          </p:nvSpPr>
          <p:spPr>
            <a:xfrm rot="10800000">
              <a:off x="6363958" y="1343126"/>
              <a:ext cx="469618" cy="1398143"/>
            </a:xfrm>
            <a:prstGeom prst="rect">
              <a:avLst/>
            </a:prstGeom>
            <a:noFill/>
          </p:spPr>
          <p:txBody>
            <a:bodyPr vert="eaVert" wrap="square" rtlCol="0">
              <a:spAutoFit/>
            </a:bodyPr>
            <a:lstStyle/>
            <a:p>
              <a:pPr defTabSz="380985" eaLnBrk="1" fontAlgn="auto" hangingPunct="1">
                <a:spcBef>
                  <a:spcPts val="0"/>
                </a:spcBef>
                <a:spcAft>
                  <a:spcPts val="0"/>
                </a:spcAft>
              </a:pPr>
              <a:r>
                <a:rPr lang="en-US" altLang="zh-CN" sz="1667" dirty="0">
                  <a:solidFill>
                    <a:srgbClr val="3333FF"/>
                  </a:solidFill>
                  <a:latin typeface="Times New Roman" panose="02020603050405020304" pitchFamily="18" charset="0"/>
                  <a:ea typeface="等线" panose="02010600030101010101" pitchFamily="2" charset="-122"/>
                  <a:cs typeface="Times New Roman" panose="02020603050405020304" pitchFamily="18" charset="0"/>
                </a:rPr>
                <a:t>Space charge</a:t>
              </a:r>
              <a:endParaRPr lang="zh-CN" altLang="en-US" sz="1667" dirty="0">
                <a:solidFill>
                  <a:srgbClr val="3333FF"/>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文本框 15">
              <a:extLst>
                <a:ext uri="{FF2B5EF4-FFF2-40B4-BE49-F238E27FC236}">
                  <a16:creationId xmlns:a16="http://schemas.microsoft.com/office/drawing/2014/main" id="{A56FAE87-201A-8DF4-C3FE-7B4C14780F0B}"/>
                </a:ext>
              </a:extLst>
            </p:cNvPr>
            <p:cNvSpPr txBox="1"/>
            <p:nvPr/>
          </p:nvSpPr>
          <p:spPr>
            <a:xfrm rot="10800000">
              <a:off x="7238814" y="1343127"/>
              <a:ext cx="441211" cy="1201352"/>
            </a:xfrm>
            <a:prstGeom prst="rect">
              <a:avLst/>
            </a:prstGeom>
            <a:noFill/>
          </p:spPr>
          <p:txBody>
            <a:bodyPr vert="eaVert" wrap="square" rtlCol="0">
              <a:spAutoFit/>
            </a:bodyPr>
            <a:lstStyle/>
            <a:p>
              <a:pPr defTabSz="380985" eaLnBrk="1" fontAlgn="auto" hangingPunct="1">
                <a:spcBef>
                  <a:spcPts val="0"/>
                </a:spcBef>
                <a:spcAft>
                  <a:spcPts val="0"/>
                </a:spcAft>
              </a:pPr>
              <a:r>
                <a:rPr lang="en-US" altLang="zh-CN" sz="1667" dirty="0">
                  <a:solidFill>
                    <a:srgbClr val="3333FF"/>
                  </a:solidFill>
                  <a:latin typeface="Times New Roman" panose="02020603050405020304" pitchFamily="18" charset="0"/>
                  <a:ea typeface="等线" panose="02010600030101010101" pitchFamily="2" charset="-122"/>
                  <a:cs typeface="Times New Roman" panose="02020603050405020304" pitchFamily="18" charset="0"/>
                </a:rPr>
                <a:t>Instability</a:t>
              </a:r>
              <a:endParaRPr lang="zh-CN" altLang="en-US" sz="1667" dirty="0">
                <a:solidFill>
                  <a:srgbClr val="3333FF"/>
                </a:solidFill>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3" name="文本框 22">
            <a:extLst>
              <a:ext uri="{FF2B5EF4-FFF2-40B4-BE49-F238E27FC236}">
                <a16:creationId xmlns:a16="http://schemas.microsoft.com/office/drawing/2014/main" id="{1DE00CFA-CEBF-6B49-84FA-22C7D8A44FF0}"/>
              </a:ext>
            </a:extLst>
          </p:cNvPr>
          <p:cNvSpPr txBox="1"/>
          <p:nvPr/>
        </p:nvSpPr>
        <p:spPr>
          <a:xfrm>
            <a:off x="8236398" y="1187434"/>
            <a:ext cx="1719083" cy="369332"/>
          </a:xfrm>
          <a:prstGeom prst="rect">
            <a:avLst/>
          </a:prstGeom>
          <a:noFill/>
        </p:spPr>
        <p:txBody>
          <a:bodyPr wrap="square" rtlCol="0">
            <a:spAutoFit/>
          </a:bodyPr>
          <a:lstStyle/>
          <a:p>
            <a:r>
              <a:rPr kumimoji="1" lang="en-US" altLang="zh-CN" dirty="0"/>
              <a:t>Simulation</a:t>
            </a:r>
            <a:endParaRPr kumimoji="1" lang="zh-CN" altLang="en-US" dirty="0"/>
          </a:p>
        </p:txBody>
      </p:sp>
      <p:sp>
        <p:nvSpPr>
          <p:cNvPr id="24" name="文本框 23">
            <a:extLst>
              <a:ext uri="{FF2B5EF4-FFF2-40B4-BE49-F238E27FC236}">
                <a16:creationId xmlns:a16="http://schemas.microsoft.com/office/drawing/2014/main" id="{19049EB6-0206-8756-1383-59E613681A73}"/>
              </a:ext>
            </a:extLst>
          </p:cNvPr>
          <p:cNvSpPr txBox="1"/>
          <p:nvPr/>
        </p:nvSpPr>
        <p:spPr>
          <a:xfrm>
            <a:off x="8236398" y="3786221"/>
            <a:ext cx="1596130" cy="369332"/>
          </a:xfrm>
          <a:prstGeom prst="rect">
            <a:avLst/>
          </a:prstGeom>
          <a:noFill/>
        </p:spPr>
        <p:txBody>
          <a:bodyPr wrap="square" rtlCol="0">
            <a:spAutoFit/>
          </a:bodyPr>
          <a:lstStyle/>
          <a:p>
            <a:r>
              <a:rPr kumimoji="1" lang="en-US" altLang="zh-CN" dirty="0"/>
              <a:t>Measurement</a:t>
            </a:r>
            <a:endParaRPr kumimoji="1" lang="zh-CN" altLang="en-US" dirty="0"/>
          </a:p>
        </p:txBody>
      </p:sp>
    </p:spTree>
    <p:extLst>
      <p:ext uri="{BB962C8B-B14F-4D97-AF65-F5344CB8AC3E}">
        <p14:creationId xmlns:p14="http://schemas.microsoft.com/office/powerpoint/2010/main" val="577202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3"/>
          <p:cNvSpPr>
            <a:spLocks noGrp="1"/>
          </p:cNvSpPr>
          <p:nvPr>
            <p:ph type="sldNum" sz="quarter" idx="12"/>
          </p:nvPr>
        </p:nvSpPr>
        <p:spPr>
          <a:noFill/>
        </p:spPr>
        <p:txBody>
          <a:bodyPr/>
          <a:lstStyle/>
          <a:p>
            <a:pPr algn="r" defTabSz="1015990" eaLnBrk="1" hangingPunct="1"/>
            <a:endParaRPr lang="en-US" altLang="zh-CN" dirty="0">
              <a:ea typeface="Arial Unicode MS" pitchFamily="34" charset="-122"/>
              <a:cs typeface="Arial Unicode MS" pitchFamily="34" charset="-122"/>
            </a:endParaRPr>
          </a:p>
        </p:txBody>
      </p:sp>
      <p:sp>
        <p:nvSpPr>
          <p:cNvPr id="8" name="标题 1"/>
          <p:cNvSpPr>
            <a:spLocks noGrp="1" noChangeArrowheads="1"/>
          </p:cNvSpPr>
          <p:nvPr>
            <p:ph type="title"/>
          </p:nvPr>
        </p:nvSpPr>
        <p:spPr>
          <a:xfrm>
            <a:off x="399480" y="100563"/>
            <a:ext cx="7646473" cy="479948"/>
          </a:xfrm>
        </p:spPr>
        <p:txBody>
          <a:bodyPr/>
          <a:lstStyle/>
          <a:p>
            <a:r>
              <a:rPr lang="en-US" altLang="zh-CN" sz="3200" dirty="0">
                <a:solidFill>
                  <a:schemeClr val="tx2"/>
                </a:solidFill>
                <a:latin typeface="Arial" panose="020B0604020202020204" pitchFamily="34" charset="0"/>
                <a:cs typeface="Arial" panose="020B0604020202020204" pitchFamily="34" charset="0"/>
              </a:rPr>
              <a:t>Painting scheme optimization</a:t>
            </a:r>
            <a:endParaRPr lang="zh-CN" altLang="en-US" sz="3200" dirty="0">
              <a:solidFill>
                <a:schemeClr val="tx2"/>
              </a:solidFill>
              <a:latin typeface="Arial" panose="020B0604020202020204" pitchFamily="34" charset="0"/>
              <a:cs typeface="Arial" panose="020B0604020202020204" pitchFamily="34" charset="0"/>
            </a:endParaRPr>
          </a:p>
        </p:txBody>
      </p:sp>
      <p:pic>
        <p:nvPicPr>
          <p:cNvPr id="9" name="图片 8" descr="Anti-cor-painting-2.png"/>
          <p:cNvPicPr>
            <a:picLocks noChangeAspect="1"/>
          </p:cNvPicPr>
          <p:nvPr/>
        </p:nvPicPr>
        <p:blipFill>
          <a:blip r:embed="rId3" cstate="print"/>
          <a:stretch>
            <a:fillRect/>
          </a:stretch>
        </p:blipFill>
        <p:spPr>
          <a:xfrm>
            <a:off x="3757207" y="897250"/>
            <a:ext cx="2722991" cy="2153061"/>
          </a:xfrm>
          <a:prstGeom prst="rect">
            <a:avLst/>
          </a:prstGeom>
        </p:spPr>
      </p:pic>
      <p:pic>
        <p:nvPicPr>
          <p:cNvPr id="1026" name="Picture 2" descr="Inj-23+6-anticor.png"/>
          <p:cNvPicPr>
            <a:picLocks noChangeAspect="1" noChangeArrowheads="1"/>
          </p:cNvPicPr>
          <p:nvPr/>
        </p:nvPicPr>
        <p:blipFill>
          <a:blip r:embed="rId4" cstate="print"/>
          <a:srcRect/>
          <a:stretch>
            <a:fillRect/>
          </a:stretch>
        </p:blipFill>
        <p:spPr bwMode="auto">
          <a:xfrm>
            <a:off x="1020687" y="815388"/>
            <a:ext cx="2460642" cy="2343469"/>
          </a:xfrm>
          <a:prstGeom prst="rect">
            <a:avLst/>
          </a:prstGeom>
          <a:noFill/>
          <a:ln w="9525">
            <a:noFill/>
            <a:miter lim="800000"/>
            <a:headEnd/>
            <a:tailEnd/>
          </a:ln>
        </p:spPr>
      </p:pic>
      <p:grpSp>
        <p:nvGrpSpPr>
          <p:cNvPr id="17" name="组合 16">
            <a:extLst>
              <a:ext uri="{FF2B5EF4-FFF2-40B4-BE49-F238E27FC236}">
                <a16:creationId xmlns:a16="http://schemas.microsoft.com/office/drawing/2014/main" id="{EEF5D57A-9694-02C4-1CE1-1522C2871F3A}"/>
              </a:ext>
            </a:extLst>
          </p:cNvPr>
          <p:cNvGrpSpPr/>
          <p:nvPr/>
        </p:nvGrpSpPr>
        <p:grpSpPr>
          <a:xfrm>
            <a:off x="6448152" y="883356"/>
            <a:ext cx="3426216" cy="2153062"/>
            <a:chOff x="6448152" y="883356"/>
            <a:chExt cx="3426216" cy="2153062"/>
          </a:xfrm>
        </p:grpSpPr>
        <p:sp>
          <p:nvSpPr>
            <p:cNvPr id="12" name="右箭头 11"/>
            <p:cNvSpPr/>
            <p:nvPr/>
          </p:nvSpPr>
          <p:spPr bwMode="auto">
            <a:xfrm>
              <a:off x="6448152" y="1860700"/>
              <a:ext cx="555630" cy="285064"/>
            </a:xfrm>
            <a:prstGeom prst="rightArrow">
              <a:avLst/>
            </a:prstGeom>
            <a:solidFill>
              <a:srgbClr val="C00000"/>
            </a:solidFill>
            <a:ln w="9525" cap="flat" cmpd="sng" algn="ctr">
              <a:solidFill>
                <a:srgbClr val="C00000"/>
              </a:solidFill>
              <a:prstDash val="solid"/>
              <a:round/>
              <a:headEnd type="none" w="med" len="med"/>
              <a:tailEnd type="none" w="med" len="med"/>
            </a:ln>
          </p:spPr>
          <p:txBody>
            <a:bodyPr vert="horz" wrap="square" lIns="101600" tIns="50800" rIns="101600" bIns="50800" numCol="1" rtlCol="0" anchor="t" anchorCtr="0" compatLnSpc="1"/>
            <a:lstStyle/>
            <a:p>
              <a:pPr defTabSz="1015990" eaLnBrk="1" hangingPunct="1"/>
              <a:endParaRPr lang="zh-CN" altLang="en-US" sz="2000">
                <a:solidFill>
                  <a:srgbClr val="FFCC00"/>
                </a:solidFill>
                <a:effectLst>
                  <a:outerShdw blurRad="38100" dist="38100" dir="2700000" algn="tl">
                    <a:srgbClr val="000000">
                      <a:alpha val="43137"/>
                    </a:srgbClr>
                  </a:outerShdw>
                </a:effectLst>
              </a:endParaRPr>
            </a:p>
          </p:txBody>
        </p:sp>
        <p:pic>
          <p:nvPicPr>
            <p:cNvPr id="13" name="图片 12" descr="Cor-painting-1.png"/>
            <p:cNvPicPr>
              <a:picLocks noChangeAspect="1"/>
            </p:cNvPicPr>
            <p:nvPr/>
          </p:nvPicPr>
          <p:blipFill>
            <a:blip r:embed="rId5" cstate="print"/>
            <a:stretch>
              <a:fillRect/>
            </a:stretch>
          </p:blipFill>
          <p:spPr>
            <a:xfrm>
              <a:off x="7096224" y="883356"/>
              <a:ext cx="2778144" cy="2153062"/>
            </a:xfrm>
            <a:prstGeom prst="rect">
              <a:avLst/>
            </a:prstGeom>
          </p:spPr>
        </p:pic>
      </p:grpSp>
      <p:pic>
        <p:nvPicPr>
          <p:cNvPr id="11" name="图片 10" descr="BHBV-current-curve-new20220416.png"/>
          <p:cNvPicPr/>
          <p:nvPr/>
        </p:nvPicPr>
        <p:blipFill>
          <a:blip r:embed="rId6" cstate="print"/>
          <a:stretch>
            <a:fillRect/>
          </a:stretch>
        </p:blipFill>
        <p:spPr>
          <a:xfrm>
            <a:off x="2955690" y="3271145"/>
            <a:ext cx="4048092" cy="2381267"/>
          </a:xfrm>
          <a:prstGeom prst="rect">
            <a:avLst/>
          </a:prstGeom>
        </p:spPr>
      </p:pic>
      <p:sp>
        <p:nvSpPr>
          <p:cNvPr id="2" name="文本框 1">
            <a:extLst>
              <a:ext uri="{FF2B5EF4-FFF2-40B4-BE49-F238E27FC236}">
                <a16:creationId xmlns:a16="http://schemas.microsoft.com/office/drawing/2014/main" id="{22ED0E43-8403-A55E-D73D-8DEE1F92B66E}"/>
              </a:ext>
            </a:extLst>
          </p:cNvPr>
          <p:cNvSpPr txBox="1"/>
          <p:nvPr/>
        </p:nvSpPr>
        <p:spPr>
          <a:xfrm>
            <a:off x="7118166" y="214639"/>
            <a:ext cx="2936136" cy="430887"/>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2200" b="1" i="0" u="none" strike="noStrike" kern="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rPr>
              <a:t>See</a:t>
            </a:r>
            <a:r>
              <a:rPr kumimoji="1" lang="zh-CN" altLang="en-US" sz="2200" b="1" i="0" u="none" strike="noStrike" kern="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rPr>
              <a:t>  </a:t>
            </a:r>
            <a:r>
              <a:rPr kumimoji="1" lang="en-US" altLang="zh-CN" sz="2200" b="1" kern="0" dirty="0">
                <a:solidFill>
                  <a:prstClr val="black"/>
                </a:solidFill>
                <a:ea typeface="微软雅黑" panose="020B0503020204020204" pitchFamily="34" charset="-122"/>
                <a:cs typeface="Arial" panose="020B0604020202020204" pitchFamily="34" charset="0"/>
              </a:rPr>
              <a:t>Huang</a:t>
            </a:r>
            <a:r>
              <a:rPr kumimoji="1" lang="en-US" altLang="zh-CN" sz="2200" b="1" i="0" u="none" strike="noStrike" kern="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rPr>
              <a:t>’s report </a:t>
            </a:r>
            <a:endParaRPr kumimoji="1" lang="zh-CN" altLang="en-US" sz="2200" b="1" i="0" u="none" strike="noStrike" kern="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endParaRPr>
          </a:p>
        </p:txBody>
      </p:sp>
      <p:grpSp>
        <p:nvGrpSpPr>
          <p:cNvPr id="7" name="组合 6">
            <a:extLst>
              <a:ext uri="{FF2B5EF4-FFF2-40B4-BE49-F238E27FC236}">
                <a16:creationId xmlns:a16="http://schemas.microsoft.com/office/drawing/2014/main" id="{61D1E9A3-9DC2-BAC0-235B-4661B4BB8E01}"/>
              </a:ext>
            </a:extLst>
          </p:cNvPr>
          <p:cNvGrpSpPr/>
          <p:nvPr/>
        </p:nvGrpSpPr>
        <p:grpSpPr>
          <a:xfrm>
            <a:off x="111448" y="3105266"/>
            <a:ext cx="3150800" cy="2488538"/>
            <a:chOff x="111448" y="3105266"/>
            <a:chExt cx="3150800" cy="2488538"/>
          </a:xfrm>
        </p:grpSpPr>
        <p:pic>
          <p:nvPicPr>
            <p:cNvPr id="3" name="图片 21" descr="XY-3-2-30-20-compare.png">
              <a:extLst>
                <a:ext uri="{FF2B5EF4-FFF2-40B4-BE49-F238E27FC236}">
                  <a16:creationId xmlns:a16="http://schemas.microsoft.com/office/drawing/2014/main" id="{0DEC8575-9B22-5F19-9E11-2459A32EF792}"/>
                </a:ext>
              </a:extLst>
            </p:cNvPr>
            <p:cNvPicPr>
              <a:picLocks noChangeAspect="1" noChangeArrowheads="1"/>
            </p:cNvPicPr>
            <p:nvPr/>
          </p:nvPicPr>
          <p:blipFill>
            <a:blip r:embed="rId7" cstate="print"/>
            <a:srcRect/>
            <a:stretch>
              <a:fillRect/>
            </a:stretch>
          </p:blipFill>
          <p:spPr bwMode="auto">
            <a:xfrm>
              <a:off x="111448" y="3310544"/>
              <a:ext cx="3150800" cy="2283260"/>
            </a:xfrm>
            <a:prstGeom prst="rect">
              <a:avLst/>
            </a:prstGeom>
            <a:noFill/>
            <a:ln w="9525">
              <a:noFill/>
              <a:miter lim="800000"/>
              <a:headEnd/>
              <a:tailEnd/>
            </a:ln>
          </p:spPr>
        </p:pic>
        <p:sp>
          <p:nvSpPr>
            <p:cNvPr id="5" name="TextBox 8">
              <a:extLst>
                <a:ext uri="{FF2B5EF4-FFF2-40B4-BE49-F238E27FC236}">
                  <a16:creationId xmlns:a16="http://schemas.microsoft.com/office/drawing/2014/main" id="{0ED65DCC-5E4C-54CD-EC08-59C0C251271D}"/>
                </a:ext>
              </a:extLst>
            </p:cNvPr>
            <p:cNvSpPr txBox="1"/>
            <p:nvPr/>
          </p:nvSpPr>
          <p:spPr>
            <a:xfrm>
              <a:off x="1165131" y="3105266"/>
              <a:ext cx="1270663" cy="331757"/>
            </a:xfrm>
            <a:prstGeom prst="rect">
              <a:avLst/>
            </a:prstGeom>
            <a:noFill/>
          </p:spPr>
          <p:txBody>
            <a:bodyPr wrap="square" rtlCol="0">
              <a:spAutoFit/>
            </a:bodyPr>
            <a:lstStyle/>
            <a:p>
              <a:pPr defTabSz="1015990" eaLnBrk="1" hangingPunct="1"/>
              <a:r>
                <a:rPr lang="en-US" altLang="zh-CN" sz="1556" b="1" dirty="0">
                  <a:solidFill>
                    <a:srgbClr val="5F2987"/>
                  </a:solidFill>
                  <a:latin typeface="Times New Roman" pitchFamily="18" charset="0"/>
                  <a:ea typeface="微软雅黑" panose="020B0503020204020204" pitchFamily="34" charset="-122"/>
                  <a:cs typeface="Times New Roman" pitchFamily="18" charset="0"/>
                </a:rPr>
                <a:t>Simulation</a:t>
              </a:r>
              <a:endParaRPr lang="zh-CN" altLang="en-US" sz="1556" b="1" dirty="0">
                <a:solidFill>
                  <a:srgbClr val="5F2987"/>
                </a:solidFill>
                <a:latin typeface="Times New Roman" pitchFamily="18" charset="0"/>
                <a:ea typeface="微软雅黑" panose="020B0503020204020204" pitchFamily="34" charset="-122"/>
                <a:cs typeface="Times New Roman" pitchFamily="18" charset="0"/>
              </a:endParaRPr>
            </a:p>
          </p:txBody>
        </p:sp>
      </p:grpSp>
      <p:grpSp>
        <p:nvGrpSpPr>
          <p:cNvPr id="10" name="组合 9">
            <a:extLst>
              <a:ext uri="{FF2B5EF4-FFF2-40B4-BE49-F238E27FC236}">
                <a16:creationId xmlns:a16="http://schemas.microsoft.com/office/drawing/2014/main" id="{FA2FAF35-712E-3101-8ADE-A2B4A88BA60C}"/>
              </a:ext>
            </a:extLst>
          </p:cNvPr>
          <p:cNvGrpSpPr/>
          <p:nvPr/>
        </p:nvGrpSpPr>
        <p:grpSpPr>
          <a:xfrm>
            <a:off x="7029887" y="3186832"/>
            <a:ext cx="3040246" cy="2433635"/>
            <a:chOff x="7029887" y="3186832"/>
            <a:chExt cx="3040246" cy="2433635"/>
          </a:xfrm>
        </p:grpSpPr>
        <p:pic>
          <p:nvPicPr>
            <p:cNvPr id="4" name="图片 26" descr="XY-cor-anti-com-ms.png">
              <a:extLst>
                <a:ext uri="{FF2B5EF4-FFF2-40B4-BE49-F238E27FC236}">
                  <a16:creationId xmlns:a16="http://schemas.microsoft.com/office/drawing/2014/main" id="{E7D20CC6-1A79-31FA-9B85-3412F170A53E}"/>
                </a:ext>
              </a:extLst>
            </p:cNvPr>
            <p:cNvPicPr>
              <a:picLocks noChangeAspect="1" noChangeArrowheads="1"/>
            </p:cNvPicPr>
            <p:nvPr/>
          </p:nvPicPr>
          <p:blipFill>
            <a:blip r:embed="rId8" cstate="print"/>
            <a:srcRect/>
            <a:stretch>
              <a:fillRect/>
            </a:stretch>
          </p:blipFill>
          <p:spPr bwMode="auto">
            <a:xfrm>
              <a:off x="7029887" y="3303088"/>
              <a:ext cx="3040246" cy="2317379"/>
            </a:xfrm>
            <a:prstGeom prst="rect">
              <a:avLst/>
            </a:prstGeom>
            <a:noFill/>
            <a:ln w="9525">
              <a:noFill/>
              <a:miter lim="800000"/>
              <a:headEnd/>
              <a:tailEnd/>
            </a:ln>
          </p:spPr>
        </p:pic>
        <p:sp>
          <p:nvSpPr>
            <p:cNvPr id="6" name="TextBox 9">
              <a:extLst>
                <a:ext uri="{FF2B5EF4-FFF2-40B4-BE49-F238E27FC236}">
                  <a16:creationId xmlns:a16="http://schemas.microsoft.com/office/drawing/2014/main" id="{4A657D1D-747B-1E74-A248-BEAA9DEFDE6E}"/>
                </a:ext>
              </a:extLst>
            </p:cNvPr>
            <p:cNvSpPr txBox="1"/>
            <p:nvPr/>
          </p:nvSpPr>
          <p:spPr>
            <a:xfrm>
              <a:off x="7542358" y="3186832"/>
              <a:ext cx="2305666" cy="331757"/>
            </a:xfrm>
            <a:prstGeom prst="rect">
              <a:avLst/>
            </a:prstGeom>
            <a:noFill/>
          </p:spPr>
          <p:txBody>
            <a:bodyPr wrap="square" rtlCol="0">
              <a:spAutoFit/>
            </a:bodyPr>
            <a:lstStyle/>
            <a:p>
              <a:pPr algn="ctr" defTabSz="1015990" eaLnBrk="1" hangingPunct="1"/>
              <a:r>
                <a:rPr lang="en-US" altLang="zh-CN" sz="1556" b="1" dirty="0">
                  <a:solidFill>
                    <a:srgbClr val="5F2987"/>
                  </a:solidFill>
                  <a:latin typeface="Times New Roman" pitchFamily="18" charset="0"/>
                  <a:ea typeface="微软雅黑" panose="020B0503020204020204" pitchFamily="34" charset="-122"/>
                  <a:cs typeface="Times New Roman" pitchFamily="18" charset="0"/>
                </a:rPr>
                <a:t>Measurement</a:t>
              </a:r>
              <a:endParaRPr lang="zh-CN" altLang="en-US" sz="1556" b="1" dirty="0">
                <a:solidFill>
                  <a:srgbClr val="5F2987"/>
                </a:solidFill>
                <a:latin typeface="Times New Roman" pitchFamily="18" charset="0"/>
                <a:ea typeface="微软雅黑" panose="020B0503020204020204" pitchFamily="34" charset="-122"/>
                <a:cs typeface="Times New Roman" pitchFamily="18" charset="0"/>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sz="3200" dirty="0">
                <a:solidFill>
                  <a:schemeClr val="tx2"/>
                </a:solidFill>
                <a:latin typeface="Arial" panose="020B0604020202020204" pitchFamily="34" charset="0"/>
                <a:cs typeface="Arial" panose="020B0604020202020204" pitchFamily="34" charset="0"/>
              </a:rPr>
              <a:t>Super-periodicity restoration</a:t>
            </a:r>
            <a:endParaRPr lang="zh-CN" altLang="en-US" dirty="0">
              <a:solidFill>
                <a:schemeClr val="tx2"/>
              </a:solidFill>
              <a:latin typeface="Arial" panose="020B0604020202020204" pitchFamily="34" charset="0"/>
              <a:cs typeface="Arial" panose="020B0604020202020204" pitchFamily="34" charset="0"/>
            </a:endParaRPr>
          </a:p>
        </p:txBody>
      </p:sp>
      <p:grpSp>
        <p:nvGrpSpPr>
          <p:cNvPr id="20" name="组合 19">
            <a:extLst>
              <a:ext uri="{FF2B5EF4-FFF2-40B4-BE49-F238E27FC236}">
                <a16:creationId xmlns:a16="http://schemas.microsoft.com/office/drawing/2014/main" id="{2DD3F922-DAA3-C3FA-F7A3-CC8E79005192}"/>
              </a:ext>
            </a:extLst>
          </p:cNvPr>
          <p:cNvGrpSpPr/>
          <p:nvPr/>
        </p:nvGrpSpPr>
        <p:grpSpPr>
          <a:xfrm>
            <a:off x="39440" y="732942"/>
            <a:ext cx="3845508" cy="2289892"/>
            <a:chOff x="54933" y="1155933"/>
            <a:chExt cx="3511859" cy="1965534"/>
          </a:xfrm>
        </p:grpSpPr>
        <p:pic>
          <p:nvPicPr>
            <p:cNvPr id="4" name="图片 3"/>
            <p:cNvPicPr>
              <a:picLocks noChangeAspect="1"/>
            </p:cNvPicPr>
            <p:nvPr/>
          </p:nvPicPr>
          <p:blipFill>
            <a:blip r:embed="rId3"/>
            <a:stretch>
              <a:fillRect/>
            </a:stretch>
          </p:blipFill>
          <p:spPr>
            <a:xfrm>
              <a:off x="217999" y="1155933"/>
              <a:ext cx="3348793" cy="1965534"/>
            </a:xfrm>
            <a:prstGeom prst="rect">
              <a:avLst/>
            </a:prstGeom>
          </p:spPr>
        </p:pic>
        <p:sp>
          <p:nvSpPr>
            <p:cNvPr id="8" name="文本框 7"/>
            <p:cNvSpPr txBox="1"/>
            <p:nvPr/>
          </p:nvSpPr>
          <p:spPr>
            <a:xfrm>
              <a:off x="54933" y="1518126"/>
              <a:ext cx="2962542" cy="348878"/>
            </a:xfrm>
            <a:prstGeom prst="rect">
              <a:avLst/>
            </a:prstGeom>
            <a:noFill/>
          </p:spPr>
          <p:txBody>
            <a:bodyPr wrap="square" rtlCol="0">
              <a:spAutoFit/>
            </a:bodyPr>
            <a:lstStyle/>
            <a:p>
              <a:r>
                <a:rPr lang="en-US" altLang="zh-CN" sz="1667" dirty="0">
                  <a:solidFill>
                    <a:srgbClr val="C00000"/>
                  </a:solidFill>
                  <a:latin typeface="Times New Roman" panose="02020603050405020304" pitchFamily="18" charset="0"/>
                  <a:cs typeface="Times New Roman" panose="02020603050405020304" pitchFamily="18" charset="0"/>
                </a:rPr>
                <a:t>Injection system</a:t>
              </a:r>
            </a:p>
          </p:txBody>
        </p:sp>
      </p:grpSp>
      <p:grpSp>
        <p:nvGrpSpPr>
          <p:cNvPr id="38" name="组合 37">
            <a:extLst>
              <a:ext uri="{FF2B5EF4-FFF2-40B4-BE49-F238E27FC236}">
                <a16:creationId xmlns:a16="http://schemas.microsoft.com/office/drawing/2014/main" id="{50CB8D23-7933-6430-ECFF-AC84F46D24BE}"/>
              </a:ext>
            </a:extLst>
          </p:cNvPr>
          <p:cNvGrpSpPr/>
          <p:nvPr/>
        </p:nvGrpSpPr>
        <p:grpSpPr>
          <a:xfrm>
            <a:off x="3673955" y="907656"/>
            <a:ext cx="3406041" cy="2191521"/>
            <a:chOff x="3673955" y="907656"/>
            <a:chExt cx="3406041" cy="2191521"/>
          </a:xfrm>
        </p:grpSpPr>
        <p:pic>
          <p:nvPicPr>
            <p:cNvPr id="7" name="内容占位符 3">
              <a:extLst>
                <a:ext uri="{FF2B5EF4-FFF2-40B4-BE49-F238E27FC236}">
                  <a16:creationId xmlns:a16="http://schemas.microsoft.com/office/drawing/2014/main" id="{48C4E8B4-8F32-E1DD-D66D-4E47B29F5BE1}"/>
                </a:ext>
              </a:extLst>
            </p:cNvPr>
            <p:cNvPicPr>
              <a:picLocks noChangeAspect="1"/>
            </p:cNvPicPr>
            <p:nvPr/>
          </p:nvPicPr>
          <p:blipFill>
            <a:blip r:embed="rId4"/>
            <a:stretch>
              <a:fillRect/>
            </a:stretch>
          </p:blipFill>
          <p:spPr>
            <a:xfrm>
              <a:off x="3673955" y="907656"/>
              <a:ext cx="3406041" cy="2191521"/>
            </a:xfrm>
            <a:prstGeom prst="rect">
              <a:avLst/>
            </a:prstGeom>
          </p:spPr>
        </p:pic>
        <p:sp>
          <p:nvSpPr>
            <p:cNvPr id="13" name="文本框 12">
              <a:extLst>
                <a:ext uri="{FF2B5EF4-FFF2-40B4-BE49-F238E27FC236}">
                  <a16:creationId xmlns:a16="http://schemas.microsoft.com/office/drawing/2014/main" id="{9AA627A5-1FB4-F31D-6A9B-86A6DDE0E9BE}"/>
                </a:ext>
              </a:extLst>
            </p:cNvPr>
            <p:cNvSpPr txBox="1"/>
            <p:nvPr/>
          </p:nvSpPr>
          <p:spPr>
            <a:xfrm>
              <a:off x="4412587" y="1107356"/>
              <a:ext cx="2667409" cy="646331"/>
            </a:xfrm>
            <a:prstGeom prst="rect">
              <a:avLst/>
            </a:prstGeom>
            <a:noFill/>
          </p:spPr>
          <p:txBody>
            <a:bodyPr wrap="square" rtlCol="0">
              <a:spAutoFit/>
            </a:bodyPr>
            <a:lstStyle/>
            <a:p>
              <a:pPr algn="ctr"/>
              <a:r>
                <a:rPr lang="el-GR" altLang="zh-CN" u="sng" dirty="0">
                  <a:ea typeface="宋体" panose="02010600030101010101" pitchFamily="2" charset="-122"/>
                </a:rPr>
                <a:t>β</a:t>
              </a:r>
              <a:r>
                <a:rPr lang="en-US" altLang="zh-CN" u="sng" dirty="0">
                  <a:ea typeface="宋体" panose="02010600030101010101" pitchFamily="2" charset="-122"/>
                </a:rPr>
                <a:t>-</a:t>
              </a:r>
              <a:r>
                <a:rPr lang="en-US" altLang="zh-CN" u="sng" dirty="0" err="1"/>
                <a:t>beating@MAD-X</a:t>
              </a:r>
              <a:endParaRPr lang="zh-CN" altLang="en-US" u="sng" dirty="0"/>
            </a:p>
            <a:p>
              <a:pPr algn="ctr"/>
              <a:endParaRPr lang="zh-CN" altLang="en-US" u="sng" dirty="0"/>
            </a:p>
          </p:txBody>
        </p:sp>
      </p:grpSp>
      <p:grpSp>
        <p:nvGrpSpPr>
          <p:cNvPr id="36" name="组合 35">
            <a:extLst>
              <a:ext uri="{FF2B5EF4-FFF2-40B4-BE49-F238E27FC236}">
                <a16:creationId xmlns:a16="http://schemas.microsoft.com/office/drawing/2014/main" id="{8DD93430-19B1-9D5B-28B3-48339583D4DE}"/>
              </a:ext>
            </a:extLst>
          </p:cNvPr>
          <p:cNvGrpSpPr/>
          <p:nvPr/>
        </p:nvGrpSpPr>
        <p:grpSpPr>
          <a:xfrm>
            <a:off x="6842476" y="3123928"/>
            <a:ext cx="2955530" cy="2438272"/>
            <a:chOff x="3365577" y="3163755"/>
            <a:chExt cx="2955530" cy="2571671"/>
          </a:xfrm>
        </p:grpSpPr>
        <p:pic>
          <p:nvPicPr>
            <p:cNvPr id="22" name="图片 21">
              <a:extLst>
                <a:ext uri="{FF2B5EF4-FFF2-40B4-BE49-F238E27FC236}">
                  <a16:creationId xmlns:a16="http://schemas.microsoft.com/office/drawing/2014/main" id="{292258F3-AF72-D80C-ED56-6952C5F72536}"/>
                </a:ext>
              </a:extLst>
            </p:cNvPr>
            <p:cNvPicPr>
              <a:picLocks noChangeAspect="1"/>
            </p:cNvPicPr>
            <p:nvPr/>
          </p:nvPicPr>
          <p:blipFill>
            <a:blip r:embed="rId5"/>
            <a:stretch>
              <a:fillRect/>
            </a:stretch>
          </p:blipFill>
          <p:spPr>
            <a:xfrm>
              <a:off x="3365577" y="3579075"/>
              <a:ext cx="2955530" cy="2156351"/>
            </a:xfrm>
            <a:prstGeom prst="rect">
              <a:avLst/>
            </a:prstGeom>
          </p:spPr>
        </p:pic>
        <p:sp>
          <p:nvSpPr>
            <p:cNvPr id="35" name="文本框 34">
              <a:extLst>
                <a:ext uri="{FF2B5EF4-FFF2-40B4-BE49-F238E27FC236}">
                  <a16:creationId xmlns:a16="http://schemas.microsoft.com/office/drawing/2014/main" id="{D1BFE1ED-7E51-A3B7-A51C-5147A35AED81}"/>
                </a:ext>
              </a:extLst>
            </p:cNvPr>
            <p:cNvSpPr txBox="1"/>
            <p:nvPr/>
          </p:nvSpPr>
          <p:spPr>
            <a:xfrm>
              <a:off x="3408745" y="3163755"/>
              <a:ext cx="2840769" cy="369332"/>
            </a:xfrm>
            <a:prstGeom prst="rect">
              <a:avLst/>
            </a:prstGeom>
            <a:noFill/>
          </p:spPr>
          <p:txBody>
            <a:bodyPr wrap="square" rtlCol="0">
              <a:spAutoFit/>
            </a:bodyPr>
            <a:lstStyle/>
            <a:p>
              <a:pPr algn="ctr"/>
              <a:r>
                <a:rPr lang="en-US" altLang="zh-CN" sz="1600" u="sng" dirty="0">
                  <a:ea typeface="宋体" panose="02010600030101010101" pitchFamily="2" charset="-122"/>
                </a:rPr>
                <a:t>Measured</a:t>
              </a:r>
              <a:r>
                <a:rPr lang="zh-CN" altLang="en-US" sz="1600" u="sng" dirty="0">
                  <a:ea typeface="宋体" panose="02010600030101010101" pitchFamily="2" charset="-122"/>
                </a:rPr>
                <a:t> </a:t>
              </a:r>
              <a:r>
                <a:rPr lang="en-US" altLang="zh-CN" sz="1600" u="sng" dirty="0">
                  <a:ea typeface="宋体" panose="02010600030101010101" pitchFamily="2" charset="-122"/>
                </a:rPr>
                <a:t>Beam</a:t>
              </a:r>
              <a:r>
                <a:rPr lang="zh-CN" altLang="en-US" sz="1600" u="sng" dirty="0">
                  <a:ea typeface="宋体" panose="02010600030101010101" pitchFamily="2" charset="-122"/>
                </a:rPr>
                <a:t> </a:t>
              </a:r>
              <a:r>
                <a:rPr lang="en-US" altLang="zh-CN" sz="1600" u="sng" dirty="0">
                  <a:ea typeface="宋体" panose="02010600030101010101" pitchFamily="2" charset="-122"/>
                </a:rPr>
                <a:t>Profile</a:t>
              </a:r>
              <a:endParaRPr lang="zh-CN" altLang="en-US" sz="1600" u="sng" dirty="0"/>
            </a:p>
          </p:txBody>
        </p:sp>
      </p:grpSp>
      <p:grpSp>
        <p:nvGrpSpPr>
          <p:cNvPr id="39" name="组合 38">
            <a:extLst>
              <a:ext uri="{FF2B5EF4-FFF2-40B4-BE49-F238E27FC236}">
                <a16:creationId xmlns:a16="http://schemas.microsoft.com/office/drawing/2014/main" id="{632966A9-4053-52B0-89DE-6E83C5FE258D}"/>
              </a:ext>
            </a:extLst>
          </p:cNvPr>
          <p:cNvGrpSpPr/>
          <p:nvPr/>
        </p:nvGrpSpPr>
        <p:grpSpPr>
          <a:xfrm>
            <a:off x="6925512" y="901420"/>
            <a:ext cx="3195048" cy="2203991"/>
            <a:chOff x="6933366" y="841526"/>
            <a:chExt cx="3195048" cy="2203991"/>
          </a:xfrm>
        </p:grpSpPr>
        <p:grpSp>
          <p:nvGrpSpPr>
            <p:cNvPr id="37" name="组合 36">
              <a:extLst>
                <a:ext uri="{FF2B5EF4-FFF2-40B4-BE49-F238E27FC236}">
                  <a16:creationId xmlns:a16="http://schemas.microsoft.com/office/drawing/2014/main" id="{3C9BC6BB-4F0C-55E9-989C-8B51C1DBBEEA}"/>
                </a:ext>
              </a:extLst>
            </p:cNvPr>
            <p:cNvGrpSpPr/>
            <p:nvPr/>
          </p:nvGrpSpPr>
          <p:grpSpPr>
            <a:xfrm>
              <a:off x="6933366" y="841526"/>
              <a:ext cx="3195048" cy="2203991"/>
              <a:chOff x="6933366" y="841526"/>
              <a:chExt cx="3195048" cy="2203991"/>
            </a:xfrm>
          </p:grpSpPr>
          <p:pic>
            <p:nvPicPr>
              <p:cNvPr id="9" name="图片 8">
                <a:extLst>
                  <a:ext uri="{FF2B5EF4-FFF2-40B4-BE49-F238E27FC236}">
                    <a16:creationId xmlns:a16="http://schemas.microsoft.com/office/drawing/2014/main" id="{1B139709-117A-E909-3AEF-AF7E805EC00B}"/>
                  </a:ext>
                </a:extLst>
              </p:cNvPr>
              <p:cNvPicPr>
                <a:picLocks noChangeAspect="1"/>
              </p:cNvPicPr>
              <p:nvPr/>
            </p:nvPicPr>
            <p:blipFill>
              <a:blip r:embed="rId6"/>
              <a:stretch>
                <a:fillRect/>
              </a:stretch>
            </p:blipFill>
            <p:spPr>
              <a:xfrm>
                <a:off x="6933366" y="841526"/>
                <a:ext cx="3195048" cy="2203991"/>
              </a:xfrm>
              <a:prstGeom prst="rect">
                <a:avLst/>
              </a:prstGeom>
            </p:spPr>
          </p:pic>
          <p:sp>
            <p:nvSpPr>
              <p:cNvPr id="16" name="文本框 15">
                <a:extLst>
                  <a:ext uri="{FF2B5EF4-FFF2-40B4-BE49-F238E27FC236}">
                    <a16:creationId xmlns:a16="http://schemas.microsoft.com/office/drawing/2014/main" id="{91B70940-7608-F0DE-5BAA-A5EF6054650B}"/>
                  </a:ext>
                </a:extLst>
              </p:cNvPr>
              <p:cNvSpPr txBox="1"/>
              <p:nvPr/>
            </p:nvSpPr>
            <p:spPr>
              <a:xfrm>
                <a:off x="7999828" y="2218317"/>
                <a:ext cx="2025380" cy="271934"/>
              </a:xfrm>
              <a:prstGeom prst="rect">
                <a:avLst/>
              </a:prstGeom>
              <a:noFill/>
            </p:spPr>
            <p:txBody>
              <a:bodyPr wrap="square" rtlCol="0">
                <a:spAutoFit/>
              </a:bodyPr>
              <a:lstStyle/>
              <a:p>
                <a:r>
                  <a:rPr lang="en-US" altLang="zh-CN" sz="1167" dirty="0"/>
                  <a:t>Design tunes(4.86,4.80)</a:t>
                </a:r>
                <a:endParaRPr lang="zh-CN" altLang="en-US" sz="1167" dirty="0"/>
              </a:p>
            </p:txBody>
          </p:sp>
        </p:grpSp>
        <p:sp>
          <p:nvSpPr>
            <p:cNvPr id="14" name="文本框 13">
              <a:extLst>
                <a:ext uri="{FF2B5EF4-FFF2-40B4-BE49-F238E27FC236}">
                  <a16:creationId xmlns:a16="http://schemas.microsoft.com/office/drawing/2014/main" id="{39F633D3-E26D-E7D9-7CBC-45FFC7E45FBC}"/>
                </a:ext>
              </a:extLst>
            </p:cNvPr>
            <p:cNvSpPr txBox="1"/>
            <p:nvPr/>
          </p:nvSpPr>
          <p:spPr>
            <a:xfrm>
              <a:off x="7348759" y="1033021"/>
              <a:ext cx="2046427" cy="369332"/>
            </a:xfrm>
            <a:prstGeom prst="rect">
              <a:avLst/>
            </a:prstGeom>
            <a:noFill/>
          </p:spPr>
          <p:txBody>
            <a:bodyPr wrap="square" rtlCol="0">
              <a:spAutoFit/>
            </a:bodyPr>
            <a:lstStyle/>
            <a:p>
              <a:pPr algn="ctr"/>
              <a:r>
                <a:rPr lang="en-US" altLang="zh-CN" u="sng" dirty="0" err="1">
                  <a:ea typeface="宋体" panose="02010600030101010101" pitchFamily="2" charset="-122"/>
                </a:rPr>
                <a:t>tunes@MAD-X</a:t>
              </a:r>
              <a:endParaRPr lang="zh-CN" altLang="en-US" u="sng" dirty="0"/>
            </a:p>
          </p:txBody>
        </p:sp>
      </p:grpSp>
      <p:grpSp>
        <p:nvGrpSpPr>
          <p:cNvPr id="19" name="组合 18">
            <a:extLst>
              <a:ext uri="{FF2B5EF4-FFF2-40B4-BE49-F238E27FC236}">
                <a16:creationId xmlns:a16="http://schemas.microsoft.com/office/drawing/2014/main" id="{FD808133-5833-EEFD-1F9D-BDC44BA31B39}"/>
              </a:ext>
            </a:extLst>
          </p:cNvPr>
          <p:cNvGrpSpPr/>
          <p:nvPr/>
        </p:nvGrpSpPr>
        <p:grpSpPr>
          <a:xfrm>
            <a:off x="261599" y="3130524"/>
            <a:ext cx="6426603" cy="2462139"/>
            <a:chOff x="237573" y="3145532"/>
            <a:chExt cx="6426603" cy="2462139"/>
          </a:xfrm>
        </p:grpSpPr>
        <p:grpSp>
          <p:nvGrpSpPr>
            <p:cNvPr id="21" name="组合 20">
              <a:extLst>
                <a:ext uri="{FF2B5EF4-FFF2-40B4-BE49-F238E27FC236}">
                  <a16:creationId xmlns:a16="http://schemas.microsoft.com/office/drawing/2014/main" id="{8D4FF91E-466E-36E6-1C29-DB2DEDF96F5A}"/>
                </a:ext>
              </a:extLst>
            </p:cNvPr>
            <p:cNvGrpSpPr/>
            <p:nvPr/>
          </p:nvGrpSpPr>
          <p:grpSpPr>
            <a:xfrm>
              <a:off x="237573" y="3145532"/>
              <a:ext cx="3045869" cy="2432188"/>
              <a:chOff x="5376976" y="3401176"/>
              <a:chExt cx="3045869" cy="2432188"/>
            </a:xfrm>
          </p:grpSpPr>
          <p:pic>
            <p:nvPicPr>
              <p:cNvPr id="12" name="图片 11">
                <a:extLst>
                  <a:ext uri="{FF2B5EF4-FFF2-40B4-BE49-F238E27FC236}">
                    <a16:creationId xmlns:a16="http://schemas.microsoft.com/office/drawing/2014/main" id="{4D927DF2-5CD1-3408-50A5-FA822121DE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6976" y="3677014"/>
                <a:ext cx="3045869" cy="2156350"/>
              </a:xfrm>
              <a:prstGeom prst="rect">
                <a:avLst/>
              </a:prstGeom>
            </p:spPr>
          </p:pic>
          <p:sp>
            <p:nvSpPr>
              <p:cNvPr id="15" name="文本框 14">
                <a:extLst>
                  <a:ext uri="{FF2B5EF4-FFF2-40B4-BE49-F238E27FC236}">
                    <a16:creationId xmlns:a16="http://schemas.microsoft.com/office/drawing/2014/main" id="{C594D9A8-0862-97A9-27BD-E9C8267B2E4F}"/>
                  </a:ext>
                </a:extLst>
              </p:cNvPr>
              <p:cNvSpPr txBox="1"/>
              <p:nvPr/>
            </p:nvSpPr>
            <p:spPr>
              <a:xfrm>
                <a:off x="5681860" y="3401176"/>
                <a:ext cx="2561404" cy="338554"/>
              </a:xfrm>
              <a:prstGeom prst="rect">
                <a:avLst/>
              </a:prstGeom>
              <a:noFill/>
            </p:spPr>
            <p:txBody>
              <a:bodyPr wrap="square" rtlCol="0">
                <a:spAutoFit/>
              </a:bodyPr>
              <a:lstStyle/>
              <a:p>
                <a:pPr algn="ctr"/>
                <a:r>
                  <a:rPr lang="en-US" altLang="zh-CN" sz="1600" u="sng" dirty="0" err="1">
                    <a:ea typeface="宋体" panose="02010600030101010101" pitchFamily="2" charset="-122"/>
                  </a:rPr>
                  <a:t>Emittance@PyORBIT</a:t>
                </a:r>
                <a:endParaRPr lang="zh-CN" altLang="en-US" sz="1600" u="sng" dirty="0"/>
              </a:p>
            </p:txBody>
          </p:sp>
        </p:grpSp>
        <p:grpSp>
          <p:nvGrpSpPr>
            <p:cNvPr id="18" name="组合 17">
              <a:extLst>
                <a:ext uri="{FF2B5EF4-FFF2-40B4-BE49-F238E27FC236}">
                  <a16:creationId xmlns:a16="http://schemas.microsoft.com/office/drawing/2014/main" id="{BF54038C-2C74-56F9-2449-88FEA045BF94}"/>
                </a:ext>
              </a:extLst>
            </p:cNvPr>
            <p:cNvGrpSpPr/>
            <p:nvPr/>
          </p:nvGrpSpPr>
          <p:grpSpPr>
            <a:xfrm>
              <a:off x="3258135" y="3150969"/>
              <a:ext cx="3406041" cy="2456702"/>
              <a:chOff x="3258135" y="3150969"/>
              <a:chExt cx="3406041" cy="2456702"/>
            </a:xfrm>
          </p:grpSpPr>
          <p:pic>
            <p:nvPicPr>
              <p:cNvPr id="10" name="图片 9">
                <a:extLst>
                  <a:ext uri="{FF2B5EF4-FFF2-40B4-BE49-F238E27FC236}">
                    <a16:creationId xmlns:a16="http://schemas.microsoft.com/office/drawing/2014/main" id="{DD5ABC2C-C2B1-AD30-E250-6279FB3E58EC}"/>
                  </a:ext>
                </a:extLst>
              </p:cNvPr>
              <p:cNvPicPr>
                <a:picLocks noChangeAspect="1"/>
              </p:cNvPicPr>
              <p:nvPr/>
            </p:nvPicPr>
            <p:blipFill>
              <a:blip r:embed="rId8"/>
              <a:stretch>
                <a:fillRect/>
              </a:stretch>
            </p:blipFill>
            <p:spPr>
              <a:xfrm>
                <a:off x="3258135" y="3451320"/>
                <a:ext cx="3406041" cy="2156351"/>
              </a:xfrm>
              <a:prstGeom prst="rect">
                <a:avLst/>
              </a:prstGeom>
            </p:spPr>
          </p:pic>
          <p:sp>
            <p:nvSpPr>
              <p:cNvPr id="17" name="文本框 16">
                <a:extLst>
                  <a:ext uri="{FF2B5EF4-FFF2-40B4-BE49-F238E27FC236}">
                    <a16:creationId xmlns:a16="http://schemas.microsoft.com/office/drawing/2014/main" id="{FCA7AF1A-468C-BC55-2416-AEBCC4477DD4}"/>
                  </a:ext>
                </a:extLst>
              </p:cNvPr>
              <p:cNvSpPr txBox="1"/>
              <p:nvPr/>
            </p:nvSpPr>
            <p:spPr>
              <a:xfrm>
                <a:off x="3674084" y="3150969"/>
                <a:ext cx="2840768" cy="338554"/>
              </a:xfrm>
              <a:prstGeom prst="rect">
                <a:avLst/>
              </a:prstGeom>
              <a:noFill/>
            </p:spPr>
            <p:txBody>
              <a:bodyPr wrap="square" rtlCol="0">
                <a:spAutoFit/>
              </a:bodyPr>
              <a:lstStyle/>
              <a:p>
                <a:pPr algn="ctr"/>
                <a:r>
                  <a:rPr lang="en-US" altLang="zh-CN" sz="1600" u="sng" dirty="0" err="1">
                    <a:ea typeface="宋体" panose="02010600030101010101" pitchFamily="2" charset="-122"/>
                  </a:rPr>
                  <a:t>Emittance_QT@PyORBIT</a:t>
                </a:r>
                <a:endParaRPr lang="zh-CN" altLang="en-US" sz="1600" u="sng" dirty="0"/>
              </a:p>
            </p:txBody>
          </p:sp>
        </p:grpSp>
      </p:grpSp>
      <p:grpSp>
        <p:nvGrpSpPr>
          <p:cNvPr id="24" name="组合 23">
            <a:extLst>
              <a:ext uri="{FF2B5EF4-FFF2-40B4-BE49-F238E27FC236}">
                <a16:creationId xmlns:a16="http://schemas.microsoft.com/office/drawing/2014/main" id="{24609BAB-C294-F3A6-D89A-11C539F8EFC8}"/>
              </a:ext>
            </a:extLst>
          </p:cNvPr>
          <p:cNvGrpSpPr/>
          <p:nvPr/>
        </p:nvGrpSpPr>
        <p:grpSpPr>
          <a:xfrm>
            <a:off x="6492133" y="3157573"/>
            <a:ext cx="3656216" cy="2441111"/>
            <a:chOff x="4855832" y="2482479"/>
            <a:chExt cx="3871773" cy="1861719"/>
          </a:xfrm>
        </p:grpSpPr>
        <p:pic>
          <p:nvPicPr>
            <p:cNvPr id="25" name="图片 24">
              <a:extLst>
                <a:ext uri="{FF2B5EF4-FFF2-40B4-BE49-F238E27FC236}">
                  <a16:creationId xmlns:a16="http://schemas.microsoft.com/office/drawing/2014/main" id="{18BFC1BF-1253-9421-54CB-9593632663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55832" y="2502266"/>
              <a:ext cx="3871773" cy="1841932"/>
            </a:xfrm>
            <a:prstGeom prst="rect">
              <a:avLst/>
            </a:prstGeom>
          </p:spPr>
        </p:pic>
        <p:sp>
          <p:nvSpPr>
            <p:cNvPr id="26" name="文本框 25">
              <a:extLst>
                <a:ext uri="{FF2B5EF4-FFF2-40B4-BE49-F238E27FC236}">
                  <a16:creationId xmlns:a16="http://schemas.microsoft.com/office/drawing/2014/main" id="{1816745B-9D78-1E79-606F-D5B4BA5E469C}"/>
                </a:ext>
              </a:extLst>
            </p:cNvPr>
            <p:cNvSpPr txBox="1"/>
            <p:nvPr/>
          </p:nvSpPr>
          <p:spPr>
            <a:xfrm>
              <a:off x="5199766" y="2482479"/>
              <a:ext cx="3215705" cy="321206"/>
            </a:xfrm>
            <a:prstGeom prst="rect">
              <a:avLst/>
            </a:prstGeom>
            <a:noFill/>
          </p:spPr>
          <p:txBody>
            <a:bodyPr wrap="square" rtlCol="0">
              <a:spAutoFit/>
            </a:bodyPr>
            <a:lstStyle/>
            <a:p>
              <a:r>
                <a:rPr lang="en-US" altLang="zh-CN" sz="1600" dirty="0"/>
                <a:t>Operating mode @125 kW</a:t>
              </a:r>
              <a:endParaRPr lang="zh-CN" altLang="en-US" sz="1600" dirty="0"/>
            </a:p>
          </p:txBody>
        </p:sp>
        <p:sp>
          <p:nvSpPr>
            <p:cNvPr id="27" name="文本框 26">
              <a:extLst>
                <a:ext uri="{FF2B5EF4-FFF2-40B4-BE49-F238E27FC236}">
                  <a16:creationId xmlns:a16="http://schemas.microsoft.com/office/drawing/2014/main" id="{E3E50BF1-2376-4F41-B1C9-5C8E422D5936}"/>
                </a:ext>
              </a:extLst>
            </p:cNvPr>
            <p:cNvSpPr txBox="1"/>
            <p:nvPr/>
          </p:nvSpPr>
          <p:spPr>
            <a:xfrm>
              <a:off x="7049249" y="2793905"/>
              <a:ext cx="1367327" cy="554810"/>
            </a:xfrm>
            <a:prstGeom prst="rect">
              <a:avLst/>
            </a:prstGeom>
            <a:noFill/>
          </p:spPr>
          <p:txBody>
            <a:bodyPr wrap="square" rtlCol="0">
              <a:spAutoFit/>
            </a:bodyPr>
            <a:lstStyle/>
            <a:p>
              <a:r>
                <a:rPr lang="en-US" altLang="zh-CN" sz="1600" u="sng" dirty="0">
                  <a:solidFill>
                    <a:srgbClr val="C00000"/>
                  </a:solidFill>
                </a:rPr>
                <a:t>96.4% @ without QT</a:t>
              </a:r>
              <a:endParaRPr lang="zh-CN" altLang="en-US" sz="1600" u="sng" dirty="0">
                <a:solidFill>
                  <a:srgbClr val="C00000"/>
                </a:solidFill>
              </a:endParaRPr>
            </a:p>
          </p:txBody>
        </p:sp>
        <p:sp>
          <p:nvSpPr>
            <p:cNvPr id="28" name="文本框 27">
              <a:extLst>
                <a:ext uri="{FF2B5EF4-FFF2-40B4-BE49-F238E27FC236}">
                  <a16:creationId xmlns:a16="http://schemas.microsoft.com/office/drawing/2014/main" id="{6A115752-0C4A-22F2-C33F-A63A92E81342}"/>
                </a:ext>
              </a:extLst>
            </p:cNvPr>
            <p:cNvSpPr txBox="1"/>
            <p:nvPr/>
          </p:nvSpPr>
          <p:spPr>
            <a:xfrm>
              <a:off x="5356364" y="3359718"/>
              <a:ext cx="1145525" cy="554810"/>
            </a:xfrm>
            <a:prstGeom prst="rect">
              <a:avLst/>
            </a:prstGeom>
            <a:noFill/>
          </p:spPr>
          <p:txBody>
            <a:bodyPr wrap="square" rtlCol="0">
              <a:spAutoFit/>
            </a:bodyPr>
            <a:lstStyle/>
            <a:p>
              <a:r>
                <a:rPr lang="en-US" altLang="zh-CN" sz="1600" u="sng" dirty="0">
                  <a:solidFill>
                    <a:srgbClr val="C00000"/>
                  </a:solidFill>
                </a:rPr>
                <a:t>98.1% @ </a:t>
              </a:r>
            </a:p>
            <a:p>
              <a:r>
                <a:rPr lang="en-US" altLang="zh-CN" sz="1600" u="sng" dirty="0">
                  <a:solidFill>
                    <a:srgbClr val="C00000"/>
                  </a:solidFill>
                </a:rPr>
                <a:t>with QT</a:t>
              </a:r>
              <a:endParaRPr lang="zh-CN" altLang="en-US" sz="1600" u="sng" dirty="0">
                <a:solidFill>
                  <a:srgbClr val="C00000"/>
                </a:solidFill>
              </a:endParaRPr>
            </a:p>
          </p:txBody>
        </p:sp>
        <p:sp>
          <p:nvSpPr>
            <p:cNvPr id="29" name="文本框 28">
              <a:extLst>
                <a:ext uri="{FF2B5EF4-FFF2-40B4-BE49-F238E27FC236}">
                  <a16:creationId xmlns:a16="http://schemas.microsoft.com/office/drawing/2014/main" id="{E50E4DB6-4364-9A59-486B-F8E44AE21F4F}"/>
                </a:ext>
              </a:extLst>
            </p:cNvPr>
            <p:cNvSpPr txBox="1"/>
            <p:nvPr/>
          </p:nvSpPr>
          <p:spPr>
            <a:xfrm>
              <a:off x="7073025" y="3616433"/>
              <a:ext cx="1023731" cy="369332"/>
            </a:xfrm>
            <a:prstGeom prst="rect">
              <a:avLst/>
            </a:prstGeom>
            <a:noFill/>
          </p:spPr>
          <p:txBody>
            <a:bodyPr wrap="square" rtlCol="0">
              <a:spAutoFit/>
            </a:bodyPr>
            <a:lstStyle/>
            <a:p>
              <a:r>
                <a:rPr lang="en-US" altLang="zh-CN" b="1" dirty="0">
                  <a:solidFill>
                    <a:srgbClr val="00B050"/>
                  </a:solidFill>
                </a:rPr>
                <a:t>20 min</a:t>
              </a:r>
              <a:endParaRPr lang="zh-CN" altLang="en-US" b="1" dirty="0">
                <a:solidFill>
                  <a:srgbClr val="00B050"/>
                </a:solidFill>
              </a:endParaRPr>
            </a:p>
          </p:txBody>
        </p:sp>
        <p:cxnSp>
          <p:nvCxnSpPr>
            <p:cNvPr id="30" name="直接连接符 16">
              <a:extLst>
                <a:ext uri="{FF2B5EF4-FFF2-40B4-BE49-F238E27FC236}">
                  <a16:creationId xmlns:a16="http://schemas.microsoft.com/office/drawing/2014/main" id="{D437410D-EF8F-0A8D-29C0-E95422C56CD3}"/>
                </a:ext>
              </a:extLst>
            </p:cNvPr>
            <p:cNvCxnSpPr/>
            <p:nvPr/>
          </p:nvCxnSpPr>
          <p:spPr>
            <a:xfrm>
              <a:off x="6791718" y="3647211"/>
              <a:ext cx="0" cy="307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17">
              <a:extLst>
                <a:ext uri="{FF2B5EF4-FFF2-40B4-BE49-F238E27FC236}">
                  <a16:creationId xmlns:a16="http://schemas.microsoft.com/office/drawing/2014/main" id="{8C5891C8-B36B-5FB0-0F05-5ABCC8F729BA}"/>
                </a:ext>
              </a:extLst>
            </p:cNvPr>
            <p:cNvCxnSpPr/>
            <p:nvPr/>
          </p:nvCxnSpPr>
          <p:spPr>
            <a:xfrm>
              <a:off x="8286045" y="3637123"/>
              <a:ext cx="0" cy="307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箭头连接符 19">
              <a:extLst>
                <a:ext uri="{FF2B5EF4-FFF2-40B4-BE49-F238E27FC236}">
                  <a16:creationId xmlns:a16="http://schemas.microsoft.com/office/drawing/2014/main" id="{92362B75-1055-6AA2-1DA4-B37A54914AAB}"/>
                </a:ext>
              </a:extLst>
            </p:cNvPr>
            <p:cNvCxnSpPr/>
            <p:nvPr/>
          </p:nvCxnSpPr>
          <p:spPr>
            <a:xfrm>
              <a:off x="6784596" y="3801099"/>
              <a:ext cx="47174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26">
              <a:extLst>
                <a:ext uri="{FF2B5EF4-FFF2-40B4-BE49-F238E27FC236}">
                  <a16:creationId xmlns:a16="http://schemas.microsoft.com/office/drawing/2014/main" id="{D6F81CB2-B64B-B2BF-206A-4FDDC4630740}"/>
                </a:ext>
              </a:extLst>
            </p:cNvPr>
            <p:cNvCxnSpPr/>
            <p:nvPr/>
          </p:nvCxnSpPr>
          <p:spPr>
            <a:xfrm flipH="1">
              <a:off x="7864505" y="3791012"/>
              <a:ext cx="421540" cy="118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243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par>
                                <p:cTn id="8" presetID="3" presetClass="entr" presetSubtype="1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linds(horizontal)">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heckerboard(across)">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checkerboard(across)">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noChangeArrowheads="1"/>
          </p:cNvSpPr>
          <p:nvPr>
            <p:ph type="title"/>
          </p:nvPr>
        </p:nvSpPr>
        <p:spPr>
          <a:xfrm>
            <a:off x="508000" y="145304"/>
            <a:ext cx="5580111" cy="479948"/>
          </a:xfrm>
        </p:spPr>
        <p:txBody>
          <a:bodyPr/>
          <a:lstStyle/>
          <a:p>
            <a:pPr defTabSz="761970" eaLnBrk="1" fontAlgn="auto" hangingPunct="1"/>
            <a:r>
              <a:rPr lang="en-US" altLang="zh-CN" sz="2900" kern="0" dirty="0">
                <a:solidFill>
                  <a:srgbClr val="0069B8"/>
                </a:solidFill>
                <a:latin typeface="Times New Roman" panose="02020603050405020304" pitchFamily="18" charset="0"/>
                <a:ea typeface="等线" panose="02010600030101010101" pitchFamily="2" charset="-122"/>
                <a:cs typeface="Times New Roman" panose="02020603050405020304" pitchFamily="18" charset="0"/>
              </a:rPr>
              <a:t>A new injection painting scheme</a:t>
            </a:r>
          </a:p>
        </p:txBody>
      </p:sp>
      <p:sp>
        <p:nvSpPr>
          <p:cNvPr id="9" name="内容占位符 2"/>
          <p:cNvSpPr>
            <a:spLocks noGrp="1" noChangeArrowheads="1"/>
          </p:cNvSpPr>
          <p:nvPr>
            <p:ph sz="quarter" idx="4294967295"/>
          </p:nvPr>
        </p:nvSpPr>
        <p:spPr>
          <a:xfrm>
            <a:off x="5287963" y="755650"/>
            <a:ext cx="4872037" cy="1803400"/>
          </a:xfrm>
        </p:spPr>
        <p:txBody>
          <a:bodyPr/>
          <a:lstStyle/>
          <a:p>
            <a:pPr algn="just">
              <a:lnSpc>
                <a:spcPct val="140000"/>
              </a:lnSpc>
              <a:spcAft>
                <a:spcPts val="0"/>
              </a:spcAft>
            </a:pPr>
            <a:r>
              <a:rPr lang="en-US" altLang="zh-CN" sz="1583" u="sng" dirty="0">
                <a:solidFill>
                  <a:srgbClr val="C00000"/>
                </a:solidFill>
              </a:rPr>
              <a:t>New idea</a:t>
            </a:r>
            <a:r>
              <a:rPr lang="en-US" altLang="zh-CN" sz="1583" b="0" u="sng" dirty="0">
                <a:solidFill>
                  <a:srgbClr val="C00000"/>
                </a:solidFill>
              </a:rPr>
              <a:t>:</a:t>
            </a:r>
            <a:r>
              <a:rPr lang="en-US" altLang="zh-CN" sz="1583" b="0" dirty="0">
                <a:solidFill>
                  <a:schemeClr val="tx1"/>
                </a:solidFill>
              </a:rPr>
              <a:t> chicane bump and horizontal painting bump are combined into one bump which make the chicane bump "move“. The horizontal painting is performed by using the position and angle scanning at the same time. </a:t>
            </a:r>
            <a:endParaRPr sz="1583" b="0" dirty="0">
              <a:solidFill>
                <a:schemeClr val="tx1"/>
              </a:solidFill>
            </a:endParaRPr>
          </a:p>
          <a:p>
            <a:pPr algn="just" eaLnBrk="1" hangingPunct="1">
              <a:lnSpc>
                <a:spcPct val="140000"/>
              </a:lnSpc>
              <a:buNone/>
            </a:pPr>
            <a:endParaRPr sz="1583" b="0" dirty="0">
              <a:solidFill>
                <a:schemeClr val="tx1"/>
              </a:solidFill>
            </a:endParaRPr>
          </a:p>
        </p:txBody>
      </p:sp>
      <p:pic>
        <p:nvPicPr>
          <p:cNvPr id="8" name="Picture 2"/>
          <p:cNvPicPr>
            <a:picLocks noChangeAspect="1" noChangeArrowheads="1"/>
          </p:cNvPicPr>
          <p:nvPr/>
        </p:nvPicPr>
        <p:blipFill>
          <a:blip r:embed="rId2"/>
          <a:srcRect/>
          <a:stretch>
            <a:fillRect/>
          </a:stretch>
        </p:blipFill>
        <p:spPr bwMode="auto">
          <a:xfrm>
            <a:off x="145885" y="797467"/>
            <a:ext cx="5222147" cy="3068011"/>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a:stretch>
            <a:fillRect/>
          </a:stretch>
        </p:blipFill>
        <p:spPr bwMode="auto">
          <a:xfrm>
            <a:off x="235003" y="4012735"/>
            <a:ext cx="5061021" cy="1562449"/>
          </a:xfrm>
          <a:prstGeom prst="rect">
            <a:avLst/>
          </a:prstGeom>
          <a:noFill/>
          <a:ln w="9525">
            <a:noFill/>
            <a:miter lim="800000"/>
            <a:headEnd/>
            <a:tailEnd/>
          </a:ln>
          <a:effectLst/>
        </p:spPr>
      </p:pic>
      <p:sp>
        <p:nvSpPr>
          <p:cNvPr id="10" name="内容占位符 2"/>
          <p:cNvSpPr txBox="1"/>
          <p:nvPr/>
        </p:nvSpPr>
        <p:spPr bwMode="auto">
          <a:xfrm>
            <a:off x="5557707" y="3215899"/>
            <a:ext cx="4602293" cy="2499101"/>
          </a:xfrm>
          <a:prstGeom prst="rect">
            <a:avLst/>
          </a:prstGeom>
          <a:noFill/>
          <a:ln w="9525">
            <a:noFill/>
            <a:miter lim="800000"/>
          </a:ln>
        </p:spPr>
        <p:txBody>
          <a:bodyPr vert="horz" wrap="square" lIns="101598" tIns="50798" rIns="101598" bIns="50798" numCol="1" anchor="t" anchorCtr="0" compatLnSpc="1">
            <a:noAutofit/>
          </a:bodyPr>
          <a:lstStyle/>
          <a:p>
            <a:pPr algn="just">
              <a:lnSpc>
                <a:spcPct val="125000"/>
              </a:lnSpc>
              <a:spcAft>
                <a:spcPts val="1000"/>
              </a:spcAft>
              <a:buClr>
                <a:srgbClr val="C00000"/>
              </a:buClr>
              <a:buSzPct val="70000"/>
              <a:buFont typeface="Wingdings" pitchFamily="2" charset="2"/>
              <a:buChar char="u"/>
              <a:defRPr/>
            </a:pPr>
            <a:r>
              <a:rPr lang="en-US" altLang="zh-CN" sz="1333" dirty="0">
                <a:latin typeface="Times New Roman" pitchFamily="18" charset="0"/>
                <a:ea typeface="微软雅黑" panose="020B0503020204020204" pitchFamily="34" charset="-122"/>
                <a:cs typeface="Times New Roman" pitchFamily="18" charset="0"/>
              </a:rPr>
              <a:t>Peak temperature of the stripping foil can be greatly reduced. </a:t>
            </a:r>
          </a:p>
          <a:p>
            <a:pPr algn="just">
              <a:lnSpc>
                <a:spcPct val="125000"/>
              </a:lnSpc>
              <a:spcAft>
                <a:spcPts val="1000"/>
              </a:spcAft>
              <a:buClr>
                <a:srgbClr val="C00000"/>
              </a:buClr>
              <a:buSzPct val="70000"/>
              <a:buFont typeface="Wingdings" pitchFamily="2" charset="2"/>
              <a:buChar char="u"/>
              <a:defRPr/>
            </a:pPr>
            <a:r>
              <a:rPr lang="en-US" altLang="zh-CN" sz="1333" dirty="0">
                <a:latin typeface="Times New Roman" pitchFamily="18" charset="0"/>
                <a:ea typeface="微软雅黑" panose="020B0503020204020204" pitchFamily="34" charset="-122"/>
                <a:cs typeface="Times New Roman" pitchFamily="18" charset="0"/>
              </a:rPr>
              <a:t>Both correlated and anti-correlated painting can be performed.</a:t>
            </a:r>
          </a:p>
          <a:p>
            <a:pPr algn="just">
              <a:lnSpc>
                <a:spcPct val="125000"/>
              </a:lnSpc>
              <a:spcAft>
                <a:spcPts val="1000"/>
              </a:spcAft>
              <a:buClr>
                <a:srgbClr val="C00000"/>
              </a:buClr>
              <a:buSzPct val="70000"/>
              <a:buFont typeface="Wingdings" pitchFamily="2" charset="2"/>
              <a:buChar char="u"/>
              <a:defRPr/>
            </a:pPr>
            <a:r>
              <a:rPr lang="en-US" altLang="zh-CN" sz="1333" dirty="0">
                <a:latin typeface="Times New Roman" pitchFamily="18" charset="0"/>
                <a:ea typeface="微软雅黑" panose="020B0503020204020204" pitchFamily="34" charset="-122"/>
                <a:cs typeface="Times New Roman" pitchFamily="18" charset="0"/>
              </a:rPr>
              <a:t>The edge focusing effect of bump magnets is greatly reduced</a:t>
            </a:r>
          </a:p>
          <a:p>
            <a:pPr algn="just">
              <a:lnSpc>
                <a:spcPct val="125000"/>
              </a:lnSpc>
              <a:spcAft>
                <a:spcPts val="1000"/>
              </a:spcAft>
              <a:buClr>
                <a:srgbClr val="C00000"/>
              </a:buClr>
              <a:buSzPct val="70000"/>
              <a:buFont typeface="Wingdings" pitchFamily="2" charset="2"/>
              <a:buChar char="u"/>
              <a:defRPr/>
            </a:pPr>
            <a:r>
              <a:rPr lang="en-US" altLang="zh-CN" sz="1333" dirty="0">
                <a:latin typeface="Times New Roman" pitchFamily="18" charset="0"/>
                <a:ea typeface="微软雅黑" panose="020B0503020204020204" pitchFamily="34" charset="-122"/>
                <a:cs typeface="Times New Roman" pitchFamily="18" charset="0"/>
              </a:rPr>
              <a:t>The difficulty of large aperture of the injection port and transport line required by angular scanning is solved. </a:t>
            </a:r>
          </a:p>
          <a:p>
            <a:pPr algn="just">
              <a:lnSpc>
                <a:spcPct val="125000"/>
              </a:lnSpc>
              <a:spcAft>
                <a:spcPts val="1000"/>
              </a:spcAft>
              <a:buClr>
                <a:srgbClr val="C00000"/>
              </a:buClr>
              <a:buSzPct val="70000"/>
              <a:buFont typeface="Wingdings" pitchFamily="2" charset="2"/>
              <a:buChar char="u"/>
              <a:defRPr/>
            </a:pPr>
            <a:r>
              <a:rPr lang="en-US" altLang="zh-CN" sz="1333" dirty="0">
                <a:latin typeface="Times New Roman" pitchFamily="18" charset="0"/>
                <a:ea typeface="微软雅黑" panose="020B0503020204020204" pitchFamily="34" charset="-122"/>
                <a:cs typeface="Times New Roman" pitchFamily="18" charset="0"/>
              </a:rPr>
              <a:t>It saves a set of bump magnets and is easier to optimize the layout of the injection system.</a:t>
            </a:r>
          </a:p>
        </p:txBody>
      </p:sp>
      <p:sp>
        <p:nvSpPr>
          <p:cNvPr id="11" name="左大括号 10"/>
          <p:cNvSpPr/>
          <p:nvPr/>
        </p:nvSpPr>
        <p:spPr bwMode="auto">
          <a:xfrm>
            <a:off x="5405346" y="3170696"/>
            <a:ext cx="251536" cy="2440983"/>
          </a:xfrm>
          <a:prstGeom prst="leftBrace">
            <a:avLst/>
          </a:prstGeom>
          <a:noFill/>
          <a:ln w="25400" cap="flat" cmpd="sng" algn="ctr">
            <a:solidFill>
              <a:srgbClr val="C00000"/>
            </a:solidFill>
            <a:prstDash val="solid"/>
            <a:round/>
            <a:headEnd type="none" w="med" len="med"/>
            <a:tailEnd type="none" w="med" len="med"/>
          </a:ln>
        </p:spPr>
        <p:txBody>
          <a:bodyPr vert="horz" wrap="square" lIns="101598" tIns="50798" rIns="101598" bIns="50798" numCol="1" rtlCol="0" anchor="t" anchorCtr="0" compatLnSpc="1"/>
          <a:lstStyle/>
          <a:p>
            <a:pPr defTabSz="1015934"/>
            <a:endParaRPr lang="zh-CN" altLang="en-US" sz="2000" dirty="0">
              <a:solidFill>
                <a:srgbClr val="C00000"/>
              </a:solidFill>
              <a:effectLst>
                <a:outerShdw blurRad="38100" dist="38100" dir="2700000" algn="tl">
                  <a:srgbClr val="000000">
                    <a:alpha val="43137"/>
                  </a:srgbClr>
                </a:outerShdw>
              </a:effectLst>
            </a:endParaRPr>
          </a:p>
        </p:txBody>
      </p:sp>
      <p:sp>
        <p:nvSpPr>
          <p:cNvPr id="13" name="内容占位符 2"/>
          <p:cNvSpPr txBox="1">
            <a:spLocks noChangeArrowheads="1"/>
          </p:cNvSpPr>
          <p:nvPr/>
        </p:nvSpPr>
        <p:spPr>
          <a:xfrm>
            <a:off x="5194183" y="2684537"/>
            <a:ext cx="2635542" cy="426440"/>
          </a:xfrm>
          <a:prstGeom prst="rect">
            <a:avLst/>
          </a:prstGeom>
        </p:spPr>
        <p:txBody>
          <a:bodyPr lIns="101598" tIns="50798" rIns="101598" bIns="50798"/>
          <a:lstStyle/>
          <a:p>
            <a:pPr marL="380976" indent="-380976" algn="just">
              <a:lnSpc>
                <a:spcPct val="140000"/>
              </a:lnSpc>
              <a:buSzPct val="70000"/>
              <a:buFont typeface="Wingdings" panose="05000000000000000000" pitchFamily="2" charset="2"/>
              <a:buChar char="u"/>
            </a:pPr>
            <a:r>
              <a:rPr lang="en-US" altLang="zh-CN" sz="1583" b="1" u="sng"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Advantages:</a:t>
            </a:r>
            <a:endParaRPr lang="zh-CN" altLang="en-US" sz="1583" b="1" u="sng"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83E6E83B-55C3-0B7F-E47F-5CA0E38494E7}"/>
              </a:ext>
            </a:extLst>
          </p:cNvPr>
          <p:cNvSpPr txBox="1"/>
          <p:nvPr/>
        </p:nvSpPr>
        <p:spPr>
          <a:xfrm>
            <a:off x="7024216" y="169834"/>
            <a:ext cx="2936136" cy="430887"/>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2200" b="1" i="0" u="none" strike="noStrike" kern="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rPr>
              <a:t>See</a:t>
            </a:r>
            <a:r>
              <a:rPr kumimoji="1" lang="zh-CN" altLang="en-US" sz="2200" b="1" i="0" u="none" strike="noStrike" kern="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rPr>
              <a:t>  </a:t>
            </a:r>
            <a:r>
              <a:rPr kumimoji="1" lang="en-US" altLang="zh-CN" sz="2200" b="1" kern="0" dirty="0">
                <a:solidFill>
                  <a:prstClr val="black"/>
                </a:solidFill>
                <a:ea typeface="微软雅黑" panose="020B0503020204020204" pitchFamily="34" charset="-122"/>
                <a:cs typeface="Arial" panose="020B0604020202020204" pitchFamily="34" charset="0"/>
              </a:rPr>
              <a:t>Huang</a:t>
            </a:r>
            <a:r>
              <a:rPr kumimoji="1" lang="en-US" altLang="zh-CN" sz="2200" b="1" i="0" u="none" strike="noStrike" kern="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rPr>
              <a:t>’s report</a:t>
            </a:r>
            <a:endParaRPr kumimoji="1" lang="zh-CN" altLang="en-US" sz="2200" b="1" i="0" u="none" strike="noStrike" kern="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732837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6E126B5-53DE-60B4-5BCD-B30E6D74AF39}"/>
              </a:ext>
            </a:extLst>
          </p:cNvPr>
          <p:cNvSpPr>
            <a:spLocks noGrp="1"/>
          </p:cNvSpPr>
          <p:nvPr>
            <p:ph type="sldNum" sz="quarter" idx="12"/>
          </p:nvPr>
        </p:nvSpPr>
        <p:spPr/>
        <p:txBody>
          <a:bodyPr/>
          <a:lstStyle/>
          <a:p>
            <a:pPr>
              <a:defRPr/>
            </a:pPr>
            <a:fld id="{F22E5DDF-294A-47C7-9938-98EB7AF5D866}" type="slidenum">
              <a:rPr lang="en-US" altLang="zh-CN" smtClean="0"/>
              <a:t>17</a:t>
            </a:fld>
            <a:endParaRPr lang="en-US" altLang="zh-CN"/>
          </a:p>
        </p:txBody>
      </p:sp>
      <p:sp>
        <p:nvSpPr>
          <p:cNvPr id="3" name="标题 2">
            <a:extLst>
              <a:ext uri="{FF2B5EF4-FFF2-40B4-BE49-F238E27FC236}">
                <a16:creationId xmlns:a16="http://schemas.microsoft.com/office/drawing/2014/main" id="{E2EAAC23-A21A-A80C-5B8A-6AFF07D56B79}"/>
              </a:ext>
            </a:extLst>
          </p:cNvPr>
          <p:cNvSpPr>
            <a:spLocks noGrp="1"/>
          </p:cNvSpPr>
          <p:nvPr>
            <p:ph type="title"/>
          </p:nvPr>
        </p:nvSpPr>
        <p:spPr>
          <a:xfrm>
            <a:off x="471488" y="100341"/>
            <a:ext cx="8236608" cy="730263"/>
          </a:xfrm>
        </p:spPr>
        <p:txBody>
          <a:bodyPr/>
          <a:lstStyle/>
          <a:p>
            <a:r>
              <a:rPr lang="en-US" altLang="zh-CN" sz="2667" dirty="0">
                <a:solidFill>
                  <a:srgbClr val="0070C0"/>
                </a:solidFill>
              </a:rPr>
              <a:t>The beam commissioning with MA cavities</a:t>
            </a:r>
            <a:endParaRPr lang="zh-CN" altLang="en-US" sz="2667" dirty="0">
              <a:solidFill>
                <a:srgbClr val="0070C0"/>
              </a:solidFill>
            </a:endParaRPr>
          </a:p>
        </p:txBody>
      </p:sp>
      <p:pic>
        <p:nvPicPr>
          <p:cNvPr id="4" name="图片 3">
            <a:extLst>
              <a:ext uri="{FF2B5EF4-FFF2-40B4-BE49-F238E27FC236}">
                <a16:creationId xmlns:a16="http://schemas.microsoft.com/office/drawing/2014/main" id="{078C1A8D-33D9-D84A-FEFB-B35912476C59}"/>
              </a:ext>
            </a:extLst>
          </p:cNvPr>
          <p:cNvPicPr>
            <a:picLocks noChangeAspect="1"/>
          </p:cNvPicPr>
          <p:nvPr/>
        </p:nvPicPr>
        <p:blipFill>
          <a:blip r:embed="rId3"/>
          <a:stretch>
            <a:fillRect/>
          </a:stretch>
        </p:blipFill>
        <p:spPr>
          <a:xfrm>
            <a:off x="288784" y="751579"/>
            <a:ext cx="3350619" cy="2256366"/>
          </a:xfrm>
          <a:prstGeom prst="rect">
            <a:avLst/>
          </a:prstGeom>
        </p:spPr>
      </p:pic>
      <p:pic>
        <p:nvPicPr>
          <p:cNvPr id="5" name="图片 4">
            <a:extLst>
              <a:ext uri="{FF2B5EF4-FFF2-40B4-BE49-F238E27FC236}">
                <a16:creationId xmlns:a16="http://schemas.microsoft.com/office/drawing/2014/main" id="{9092106B-7874-B18E-3C42-D5F94BCA7918}"/>
              </a:ext>
            </a:extLst>
          </p:cNvPr>
          <p:cNvPicPr>
            <a:picLocks noChangeAspect="1"/>
          </p:cNvPicPr>
          <p:nvPr/>
        </p:nvPicPr>
        <p:blipFill>
          <a:blip r:embed="rId4"/>
          <a:stretch>
            <a:fillRect/>
          </a:stretch>
        </p:blipFill>
        <p:spPr>
          <a:xfrm>
            <a:off x="6839730" y="773706"/>
            <a:ext cx="3200996" cy="2155608"/>
          </a:xfrm>
          <a:prstGeom prst="rect">
            <a:avLst/>
          </a:prstGeom>
        </p:spPr>
      </p:pic>
      <p:sp>
        <p:nvSpPr>
          <p:cNvPr id="7" name="文本框 6">
            <a:extLst>
              <a:ext uri="{FF2B5EF4-FFF2-40B4-BE49-F238E27FC236}">
                <a16:creationId xmlns:a16="http://schemas.microsoft.com/office/drawing/2014/main" id="{A5046864-742B-E7B2-E0B9-DC1325E31D0C}"/>
              </a:ext>
            </a:extLst>
          </p:cNvPr>
          <p:cNvSpPr txBox="1"/>
          <p:nvPr/>
        </p:nvSpPr>
        <p:spPr>
          <a:xfrm>
            <a:off x="6691487" y="3001277"/>
            <a:ext cx="3399097" cy="2246769"/>
          </a:xfrm>
          <a:prstGeom prst="rect">
            <a:avLst/>
          </a:prstGeom>
          <a:noFill/>
        </p:spPr>
        <p:txBody>
          <a:bodyPr wrap="square" rtlCol="0">
            <a:spAutoFit/>
          </a:bodyPr>
          <a:lstStyle/>
          <a:p>
            <a:pPr marL="238115" indent="-238115">
              <a:buFont typeface="Wingdings" panose="05000000000000000000" pitchFamily="2" charset="2"/>
              <a:buChar char="l"/>
            </a:pPr>
            <a:r>
              <a:rPr lang="en-US" altLang="zh-CN" sz="1400" dirty="0">
                <a:latin typeface="-apple-system"/>
              </a:rPr>
              <a:t>Consistent bunching factors with two different MA cavities at 140 kW</a:t>
            </a:r>
          </a:p>
          <a:p>
            <a:pPr marL="238115" indent="-238115">
              <a:buFont typeface="Wingdings" panose="05000000000000000000" pitchFamily="2" charset="2"/>
              <a:buChar char="l"/>
            </a:pPr>
            <a:r>
              <a:rPr lang="en-US" altLang="zh-CN" sz="1400" b="0" i="0" dirty="0">
                <a:solidFill>
                  <a:srgbClr val="060607"/>
                </a:solidFill>
                <a:effectLst/>
                <a:latin typeface="-apple-system"/>
              </a:rPr>
              <a:t>Increased H4 cavity voltage extends dual harmonic duration</a:t>
            </a:r>
          </a:p>
          <a:p>
            <a:pPr marL="238115" indent="-238115">
              <a:buFont typeface="Wingdings" panose="05000000000000000000" pitchFamily="2" charset="2"/>
              <a:buChar char="l"/>
            </a:pPr>
            <a:r>
              <a:rPr lang="en-US" altLang="zh-CN" sz="1400" b="0" i="0" dirty="0">
                <a:solidFill>
                  <a:srgbClr val="060607"/>
                </a:solidFill>
                <a:effectLst/>
                <a:latin typeface="-apple-system"/>
              </a:rPr>
              <a:t>Fundamental cavity voltage boost lowers sync-phase for larger bucket </a:t>
            </a:r>
          </a:p>
          <a:p>
            <a:pPr marL="238115" indent="-238115">
              <a:buFont typeface="Wingdings" panose="05000000000000000000" pitchFamily="2" charset="2"/>
              <a:buChar char="l"/>
            </a:pPr>
            <a:r>
              <a:rPr lang="en-US" altLang="zh-CN" sz="1400" b="0" i="0" dirty="0">
                <a:solidFill>
                  <a:srgbClr val="060607"/>
                </a:solidFill>
                <a:effectLst/>
                <a:latin typeface="-apple-system"/>
              </a:rPr>
              <a:t>Post-optimization, </a:t>
            </a:r>
            <a:r>
              <a:rPr lang="en-US" altLang="zh-CN" sz="1400" dirty="0">
                <a:latin typeface="-apple-system"/>
              </a:rPr>
              <a:t>bunching factor</a:t>
            </a:r>
            <a:r>
              <a:rPr lang="en-US" altLang="zh-CN" sz="1400" b="0" i="0" dirty="0">
                <a:solidFill>
                  <a:srgbClr val="060607"/>
                </a:solidFill>
                <a:effectLst/>
                <a:latin typeface="-apple-system"/>
              </a:rPr>
              <a:t> at 170kW surpasses 140kW</a:t>
            </a:r>
          </a:p>
          <a:p>
            <a:pPr marL="238115" indent="-238115">
              <a:buFont typeface="Wingdings" panose="05000000000000000000" pitchFamily="2" charset="2"/>
              <a:buChar char="l"/>
            </a:pPr>
            <a:r>
              <a:rPr lang="en-US" altLang="zh-CN" sz="1400" b="0" i="0" dirty="0">
                <a:solidFill>
                  <a:srgbClr val="060607"/>
                </a:solidFill>
                <a:effectLst/>
                <a:latin typeface="-apple-system"/>
              </a:rPr>
              <a:t>Phase space reconstructed by tomography from WCM at 2ms </a:t>
            </a:r>
            <a:endParaRPr lang="zh-CN" altLang="en-US" dirty="0"/>
          </a:p>
        </p:txBody>
      </p:sp>
      <p:pic>
        <p:nvPicPr>
          <p:cNvPr id="8" name="图片 7">
            <a:extLst>
              <a:ext uri="{FF2B5EF4-FFF2-40B4-BE49-F238E27FC236}">
                <a16:creationId xmlns:a16="http://schemas.microsoft.com/office/drawing/2014/main" id="{C22BADCD-F03C-5F2D-0500-C878A806C6AD}"/>
              </a:ext>
            </a:extLst>
          </p:cNvPr>
          <p:cNvPicPr>
            <a:picLocks noChangeAspect="1"/>
          </p:cNvPicPr>
          <p:nvPr/>
        </p:nvPicPr>
        <p:blipFill>
          <a:blip r:embed="rId5"/>
          <a:stretch>
            <a:fillRect/>
          </a:stretch>
        </p:blipFill>
        <p:spPr>
          <a:xfrm>
            <a:off x="3735322" y="790894"/>
            <a:ext cx="3008487" cy="2256366"/>
          </a:xfrm>
          <a:prstGeom prst="rect">
            <a:avLst/>
          </a:prstGeom>
        </p:spPr>
      </p:pic>
      <p:pic>
        <p:nvPicPr>
          <p:cNvPr id="9" name="图片 8">
            <a:extLst>
              <a:ext uri="{FF2B5EF4-FFF2-40B4-BE49-F238E27FC236}">
                <a16:creationId xmlns:a16="http://schemas.microsoft.com/office/drawing/2014/main" id="{96E217FF-F844-BE05-BB7F-82AAFA18B7F1}"/>
              </a:ext>
            </a:extLst>
          </p:cNvPr>
          <p:cNvPicPr>
            <a:picLocks noChangeAspect="1"/>
          </p:cNvPicPr>
          <p:nvPr/>
        </p:nvPicPr>
        <p:blipFill rotWithShape="1">
          <a:blip r:embed="rId6">
            <a:extLst>
              <a:ext uri="{28A0092B-C50C-407E-A947-70E740481C1C}">
                <a14:useLocalDpi xmlns:a14="http://schemas.microsoft.com/office/drawing/2010/main" val="0"/>
              </a:ext>
            </a:extLst>
          </a:blip>
          <a:srcRect l="1" t="9594" r="-1149"/>
          <a:stretch/>
        </p:blipFill>
        <p:spPr>
          <a:xfrm>
            <a:off x="3918255" y="3188535"/>
            <a:ext cx="2711076" cy="2100000"/>
          </a:xfrm>
          <a:prstGeom prst="rect">
            <a:avLst/>
          </a:prstGeom>
        </p:spPr>
      </p:pic>
      <p:pic>
        <p:nvPicPr>
          <p:cNvPr id="10" name="图片 9">
            <a:extLst>
              <a:ext uri="{FF2B5EF4-FFF2-40B4-BE49-F238E27FC236}">
                <a16:creationId xmlns:a16="http://schemas.microsoft.com/office/drawing/2014/main" id="{CC024D29-53AF-7070-61BC-F7BAACD845F4}"/>
              </a:ext>
            </a:extLst>
          </p:cNvPr>
          <p:cNvPicPr>
            <a:picLocks noChangeAspect="1"/>
          </p:cNvPicPr>
          <p:nvPr/>
        </p:nvPicPr>
        <p:blipFill>
          <a:blip r:embed="rId7"/>
          <a:stretch>
            <a:fillRect/>
          </a:stretch>
        </p:blipFill>
        <p:spPr>
          <a:xfrm>
            <a:off x="240305" y="3094029"/>
            <a:ext cx="3399098" cy="2289013"/>
          </a:xfrm>
          <a:prstGeom prst="rect">
            <a:avLst/>
          </a:prstGeom>
        </p:spPr>
      </p:pic>
    </p:spTree>
    <p:extLst>
      <p:ext uri="{BB962C8B-B14F-4D97-AF65-F5344CB8AC3E}">
        <p14:creationId xmlns:p14="http://schemas.microsoft.com/office/powerpoint/2010/main" val="243496415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1">
            <a:extLst>
              <a:ext uri="{FF2B5EF4-FFF2-40B4-BE49-F238E27FC236}">
                <a16:creationId xmlns:a16="http://schemas.microsoft.com/office/drawing/2014/main" id="{4B310CEA-6D84-4FF7-B6BA-C34B38739BE4}"/>
              </a:ext>
            </a:extLst>
          </p:cNvPr>
          <p:cNvSpPr txBox="1">
            <a:spLocks/>
          </p:cNvSpPr>
          <p:nvPr/>
        </p:nvSpPr>
        <p:spPr>
          <a:xfrm>
            <a:off x="0" y="832845"/>
            <a:ext cx="9976543" cy="17366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2600" lvl="1" indent="-304800" algn="just" defTabSz="1015990" fontAlgn="auto">
              <a:spcBef>
                <a:spcPts val="556"/>
              </a:spcBef>
              <a:spcAft>
                <a:spcPts val="0"/>
              </a:spcAft>
              <a:buFont typeface="Wingdings" pitchFamily="2" charset="2"/>
              <a:buChar char="Ø"/>
            </a:pPr>
            <a:r>
              <a:rPr lang="en-GB" altLang="zh-CN" sz="2000" dirty="0">
                <a:solidFill>
                  <a:srgbClr val="0070C0"/>
                </a:solidFill>
                <a:latin typeface="Times" panose="02020603050405020304" pitchFamily="18" charset="0"/>
                <a:ea typeface="宋体" panose="02010600030101010101" pitchFamily="2" charset="-122"/>
                <a:cs typeface="Times New Roman" panose="02020603050405020304" pitchFamily="18" charset="0"/>
              </a:rPr>
              <a:t>With nominal  tune (4.86/4.78) and nature chromaticity, coherent oscillations were observed when beam power &gt;50</a:t>
            </a:r>
            <a:r>
              <a:rPr lang="en-US" altLang="zh-CN" sz="2000" dirty="0">
                <a:solidFill>
                  <a:srgbClr val="0070C0"/>
                </a:solidFill>
                <a:latin typeface="Calibri"/>
                <a:ea typeface="等线" panose="02010600030101010101" pitchFamily="2" charset="-122"/>
              </a:rPr>
              <a:t> kW, with </a:t>
            </a:r>
            <a:r>
              <a:rPr lang="en-GB" altLang="zh-CN" sz="2000" dirty="0">
                <a:solidFill>
                  <a:srgbClr val="0070C0"/>
                </a:solidFill>
                <a:latin typeface="Times" panose="02020603050405020304" pitchFamily="18" charset="0"/>
                <a:ea typeface="宋体" panose="02010600030101010101" pitchFamily="2" charset="-122"/>
                <a:cs typeface="Times New Roman" panose="02020603050405020304" pitchFamily="18" charset="0"/>
              </a:rPr>
              <a:t>amplitude increasing as the intensity increases.</a:t>
            </a:r>
          </a:p>
          <a:p>
            <a:pPr marL="482600" lvl="1" indent="-304800" algn="just" defTabSz="1015990" fontAlgn="auto">
              <a:spcBef>
                <a:spcPts val="556"/>
              </a:spcBef>
              <a:spcAft>
                <a:spcPts val="0"/>
              </a:spcAft>
              <a:buFont typeface="Wingdings" pitchFamily="2" charset="2"/>
              <a:buChar char="Ø"/>
            </a:pPr>
            <a:r>
              <a:rPr lang="en-US" altLang="zh-CN" sz="2000" dirty="0">
                <a:solidFill>
                  <a:srgbClr val="0070C0"/>
                </a:solidFill>
                <a:latin typeface="Times" panose="02020603050405020304" pitchFamily="18" charset="0"/>
                <a:ea typeface="宋体" panose="02010600030101010101" pitchFamily="2" charset="-122"/>
                <a:cs typeface="Times New Roman" panose="02020603050405020304" pitchFamily="18" charset="0"/>
              </a:rPr>
              <a:t>The growth time is less than 1 </a:t>
            </a:r>
            <a:r>
              <a:rPr lang="en-US" altLang="zh-CN" sz="2000" dirty="0" err="1">
                <a:solidFill>
                  <a:srgbClr val="0070C0"/>
                </a:solidFill>
                <a:latin typeface="Times" panose="02020603050405020304" pitchFamily="18" charset="0"/>
                <a:ea typeface="宋体" panose="02010600030101010101" pitchFamily="2" charset="-122"/>
                <a:cs typeface="Times New Roman" panose="02020603050405020304" pitchFamily="18" charset="0"/>
              </a:rPr>
              <a:t>ms</a:t>
            </a:r>
            <a:r>
              <a:rPr lang="en-US" altLang="zh-CN" sz="2000" dirty="0">
                <a:solidFill>
                  <a:srgbClr val="0070C0"/>
                </a:solidFill>
                <a:latin typeface="Times" panose="02020603050405020304" pitchFamily="18" charset="0"/>
                <a:ea typeface="宋体" panose="02010600030101010101" pitchFamily="2" charset="-122"/>
                <a:cs typeface="Times New Roman" panose="02020603050405020304" pitchFamily="18" charset="0"/>
              </a:rPr>
              <a:t> for 100 kW</a:t>
            </a:r>
          </a:p>
          <a:p>
            <a:pPr marL="482600" lvl="1" indent="-304800" algn="just" defTabSz="1015990" fontAlgn="auto">
              <a:spcBef>
                <a:spcPts val="556"/>
              </a:spcBef>
              <a:spcAft>
                <a:spcPts val="0"/>
              </a:spcAft>
              <a:buFont typeface="Wingdings" pitchFamily="2" charset="2"/>
              <a:buChar char="Ø"/>
            </a:pPr>
            <a:r>
              <a:rPr lang="en-US" altLang="zh-CN" sz="2000" dirty="0">
                <a:solidFill>
                  <a:srgbClr val="0070C0"/>
                </a:solidFill>
                <a:latin typeface="Times" panose="02020603050405020304" pitchFamily="18" charset="0"/>
                <a:ea typeface="宋体" panose="02010600030101010101" pitchFamily="2" charset="-122"/>
                <a:cs typeface="Times New Roman" panose="02020603050405020304" pitchFamily="18" charset="0"/>
              </a:rPr>
              <a:t>The impedance is several </a:t>
            </a:r>
            <a:r>
              <a:rPr lang="en-US" altLang="zh-CN" sz="2000" dirty="0" err="1">
                <a:solidFill>
                  <a:srgbClr val="0070C0"/>
                </a:solidFill>
                <a:latin typeface="Times" panose="02020603050405020304" pitchFamily="18" charset="0"/>
                <a:ea typeface="宋体" panose="02010600030101010101" pitchFamily="2" charset="-122"/>
                <a:cs typeface="Times New Roman" panose="02020603050405020304" pitchFamily="18" charset="0"/>
              </a:rPr>
              <a:t>handred</a:t>
            </a:r>
            <a:r>
              <a:rPr lang="en-US" altLang="zh-CN" sz="2000" dirty="0">
                <a:solidFill>
                  <a:srgbClr val="0070C0"/>
                </a:solidFill>
                <a:latin typeface="Times" panose="02020603050405020304" pitchFamily="18" charset="0"/>
                <a:ea typeface="宋体" panose="02010600030101010101" pitchFamily="2" charset="-122"/>
                <a:cs typeface="Times New Roman" panose="02020603050405020304" pitchFamily="18" charset="0"/>
              </a:rPr>
              <a:t> k</a:t>
            </a:r>
            <a:r>
              <a:rPr lang="el-GR" altLang="zh-CN" sz="2000" dirty="0">
                <a:solidFill>
                  <a:srgbClr val="0070C0"/>
                </a:solidFill>
                <a:latin typeface="Times" panose="02020603050405020304" pitchFamily="18" charset="0"/>
                <a:ea typeface="宋体" panose="02010600030101010101" pitchFamily="2" charset="-122"/>
                <a:cs typeface="Times New Roman" panose="02020603050405020304" pitchFamily="18" charset="0"/>
              </a:rPr>
              <a:t>Ω/</a:t>
            </a:r>
            <a:r>
              <a:rPr lang="en-US" altLang="zh-CN" sz="2000" dirty="0">
                <a:solidFill>
                  <a:srgbClr val="0070C0"/>
                </a:solidFill>
                <a:latin typeface="Times" panose="02020603050405020304" pitchFamily="18" charset="0"/>
                <a:ea typeface="宋体" panose="02010600030101010101" pitchFamily="2" charset="-122"/>
                <a:cs typeface="Times New Roman" panose="02020603050405020304" pitchFamily="18" charset="0"/>
              </a:rPr>
              <a:t>m</a:t>
            </a:r>
          </a:p>
          <a:p>
            <a:pPr marL="482600" lvl="1" indent="-304800" algn="just" defTabSz="1015990" fontAlgn="auto">
              <a:spcBef>
                <a:spcPts val="556"/>
              </a:spcBef>
              <a:spcAft>
                <a:spcPts val="0"/>
              </a:spcAft>
              <a:buFont typeface="Wingdings" pitchFamily="2" charset="2"/>
              <a:buChar char="Ø"/>
            </a:pPr>
            <a:r>
              <a:rPr lang="en-US" altLang="zh-CN" sz="2000" dirty="0">
                <a:solidFill>
                  <a:srgbClr val="0070C0"/>
                </a:solidFill>
                <a:latin typeface="Times" panose="02020603050405020304" pitchFamily="18" charset="0"/>
                <a:ea typeface="宋体" panose="02010600030101010101" pitchFamily="2" charset="-122"/>
                <a:cs typeface="Times New Roman" panose="02020603050405020304" pitchFamily="18" charset="0"/>
              </a:rPr>
              <a:t>It is a “broadband” impedance</a:t>
            </a:r>
          </a:p>
          <a:p>
            <a:pPr marL="482600" lvl="1" indent="-304800" algn="just" defTabSz="1015990" fontAlgn="auto">
              <a:spcBef>
                <a:spcPts val="556"/>
              </a:spcBef>
              <a:spcAft>
                <a:spcPts val="0"/>
              </a:spcAft>
              <a:buFont typeface="Wingdings" pitchFamily="2" charset="2"/>
              <a:buChar char="Ø"/>
            </a:pPr>
            <a:endParaRPr lang="en-US" altLang="zh-CN" sz="2000" dirty="0">
              <a:solidFill>
                <a:srgbClr val="0070C0"/>
              </a:solidFill>
              <a:latin typeface="Times" panose="02020603050405020304" pitchFamily="18" charset="0"/>
              <a:ea typeface="宋体" panose="02010600030101010101" pitchFamily="2" charset="-122"/>
              <a:cs typeface="Times New Roman" panose="02020603050405020304" pitchFamily="18" charset="0"/>
            </a:endParaRPr>
          </a:p>
        </p:txBody>
      </p:sp>
      <p:sp>
        <p:nvSpPr>
          <p:cNvPr id="14" name="标题 13">
            <a:extLst>
              <a:ext uri="{FF2B5EF4-FFF2-40B4-BE49-F238E27FC236}">
                <a16:creationId xmlns:a16="http://schemas.microsoft.com/office/drawing/2014/main" id="{9D2AD474-5065-403B-9983-03E472BC5DF7}"/>
              </a:ext>
            </a:extLst>
          </p:cNvPr>
          <p:cNvSpPr>
            <a:spLocks noGrp="1"/>
          </p:cNvSpPr>
          <p:nvPr>
            <p:ph type="title"/>
          </p:nvPr>
        </p:nvSpPr>
        <p:spPr/>
        <p:txBody>
          <a:bodyPr>
            <a:normAutofit fontScale="90000"/>
          </a:bodyPr>
          <a:lstStyle/>
          <a:p>
            <a:r>
              <a:rPr lang="en-US" altLang="zh-CN" dirty="0">
                <a:latin typeface="Times New Roman" panose="02020603050405020304" pitchFamily="18" charset="0"/>
              </a:rPr>
              <a:t>Collective</a:t>
            </a:r>
            <a:r>
              <a:rPr lang="zh-CN" altLang="en-US" b="1" dirty="0">
                <a:latin typeface="Times New Roman" panose="02020603050405020304" pitchFamily="18" charset="0"/>
              </a:rPr>
              <a:t> </a:t>
            </a:r>
            <a:r>
              <a:rPr lang="en-US" altLang="zh-CN" b="1" dirty="0">
                <a:latin typeface="Times New Roman" panose="02020603050405020304" pitchFamily="18" charset="0"/>
              </a:rPr>
              <a:t>instability in RCS</a:t>
            </a:r>
            <a:endParaRPr lang="zh-CN" altLang="en-US" dirty="0"/>
          </a:p>
        </p:txBody>
      </p:sp>
      <p:pic>
        <p:nvPicPr>
          <p:cNvPr id="27" name="图片 26">
            <a:extLst>
              <a:ext uri="{FF2B5EF4-FFF2-40B4-BE49-F238E27FC236}">
                <a16:creationId xmlns:a16="http://schemas.microsoft.com/office/drawing/2014/main" id="{59FF9CF8-4C03-4CF1-A5CF-DB1AF5D31C75}"/>
              </a:ext>
            </a:extLst>
          </p:cNvPr>
          <p:cNvPicPr>
            <a:picLocks noChangeAspect="1"/>
          </p:cNvPicPr>
          <p:nvPr/>
        </p:nvPicPr>
        <p:blipFill>
          <a:blip r:embed="rId3"/>
          <a:stretch>
            <a:fillRect/>
          </a:stretch>
        </p:blipFill>
        <p:spPr>
          <a:xfrm>
            <a:off x="143549" y="2713484"/>
            <a:ext cx="4187687" cy="2844800"/>
          </a:xfrm>
          <a:prstGeom prst="rect">
            <a:avLst/>
          </a:prstGeom>
        </p:spPr>
      </p:pic>
      <p:pic>
        <p:nvPicPr>
          <p:cNvPr id="2" name="图片 1">
            <a:extLst>
              <a:ext uri="{FF2B5EF4-FFF2-40B4-BE49-F238E27FC236}">
                <a16:creationId xmlns:a16="http://schemas.microsoft.com/office/drawing/2014/main" id="{CF575ED9-1C1C-A185-7D78-10AE3B372CB4}"/>
              </a:ext>
            </a:extLst>
          </p:cNvPr>
          <p:cNvPicPr/>
          <p:nvPr/>
        </p:nvPicPr>
        <p:blipFill>
          <a:blip r:embed="rId4"/>
          <a:stretch>
            <a:fillRect/>
          </a:stretch>
        </p:blipFill>
        <p:spPr>
          <a:xfrm>
            <a:off x="4071888" y="2831802"/>
            <a:ext cx="6088112" cy="2762002"/>
          </a:xfrm>
          <a:prstGeom prst="rect">
            <a:avLst/>
          </a:prstGeom>
        </p:spPr>
      </p:pic>
      <p:sp>
        <p:nvSpPr>
          <p:cNvPr id="3" name="文本框 2">
            <a:extLst>
              <a:ext uri="{FF2B5EF4-FFF2-40B4-BE49-F238E27FC236}">
                <a16:creationId xmlns:a16="http://schemas.microsoft.com/office/drawing/2014/main" id="{30CCB58C-6BC2-0487-707D-472A12C44FA7}"/>
              </a:ext>
            </a:extLst>
          </p:cNvPr>
          <p:cNvSpPr txBox="1"/>
          <p:nvPr/>
        </p:nvSpPr>
        <p:spPr>
          <a:xfrm>
            <a:off x="7024216" y="169834"/>
            <a:ext cx="2936136" cy="430887"/>
          </a:xfrm>
          <a:prstGeom prst="rect">
            <a:avLst/>
          </a:prstGeom>
          <a:solidFill>
            <a:srgbClr val="E7E6E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2200" b="1" i="0" u="none" strike="noStrike" kern="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rPr>
              <a:t>See</a:t>
            </a:r>
            <a:r>
              <a:rPr kumimoji="1" lang="zh-CN" altLang="en-US" sz="2200" b="1" i="0" u="none" strike="noStrike" kern="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rPr>
              <a:t>  </a:t>
            </a:r>
            <a:r>
              <a:rPr kumimoji="1" lang="en-US" altLang="zh-CN" sz="2200" b="1" kern="0" dirty="0">
                <a:solidFill>
                  <a:prstClr val="black"/>
                </a:solidFill>
                <a:ea typeface="微软雅黑" panose="020B0503020204020204" pitchFamily="34" charset="-122"/>
                <a:cs typeface="Arial" panose="020B0604020202020204" pitchFamily="34" charset="0"/>
              </a:rPr>
              <a:t>Huang</a:t>
            </a:r>
            <a:r>
              <a:rPr kumimoji="1" lang="en-US" altLang="zh-CN" sz="2200" b="1" i="0" u="none" strike="noStrike" kern="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rPr>
              <a:t>’s report</a:t>
            </a:r>
            <a:endParaRPr kumimoji="1" lang="zh-CN" altLang="en-US" sz="2200" b="1" i="0" u="none" strike="noStrike" kern="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271130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CB05A2EF-1BFB-4CAC-B001-2B0A4BEB664B}"/>
              </a:ext>
            </a:extLst>
          </p:cNvPr>
          <p:cNvSpPr>
            <a:spLocks noGrp="1"/>
          </p:cNvSpPr>
          <p:nvPr>
            <p:ph type="title"/>
          </p:nvPr>
        </p:nvSpPr>
        <p:spPr/>
        <p:txBody>
          <a:bodyPr>
            <a:noAutofit/>
          </a:bodyPr>
          <a:lstStyle/>
          <a:p>
            <a:r>
              <a:rPr lang="en-US" altLang="zh-CN" b="1" dirty="0">
                <a:latin typeface="Times New Roman" panose="02020603050405020304" pitchFamily="18" charset="0"/>
              </a:rPr>
              <a:t>Beam instability in RCS of CSNS-II</a:t>
            </a:r>
            <a:endParaRPr lang="zh-CN" altLang="en-US"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3" name="图片 22">
            <a:extLst>
              <a:ext uri="{FF2B5EF4-FFF2-40B4-BE49-F238E27FC236}">
                <a16:creationId xmlns:a16="http://schemas.microsoft.com/office/drawing/2014/main" id="{D6771BF6-9CCA-4712-B3BB-8DC001617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4639" y="2680536"/>
            <a:ext cx="3704786" cy="2322766"/>
          </a:xfrm>
          <a:prstGeom prst="rect">
            <a:avLst/>
          </a:prstGeom>
        </p:spPr>
      </p:pic>
      <p:sp>
        <p:nvSpPr>
          <p:cNvPr id="24" name="文本框 23">
            <a:extLst>
              <a:ext uri="{FF2B5EF4-FFF2-40B4-BE49-F238E27FC236}">
                <a16:creationId xmlns:a16="http://schemas.microsoft.com/office/drawing/2014/main" id="{51772992-CB5D-4312-A9D2-747768632994}"/>
              </a:ext>
            </a:extLst>
          </p:cNvPr>
          <p:cNvSpPr txBox="1"/>
          <p:nvPr/>
        </p:nvSpPr>
        <p:spPr>
          <a:xfrm>
            <a:off x="6344347" y="5003302"/>
            <a:ext cx="3202711" cy="502573"/>
          </a:xfrm>
          <a:prstGeom prst="rect">
            <a:avLst/>
          </a:prstGeom>
          <a:noFill/>
        </p:spPr>
        <p:txBody>
          <a:bodyPr wrap="square">
            <a:spAutoFit/>
          </a:bodyPr>
          <a:lstStyle/>
          <a:p>
            <a:pPr algn="just" defTabSz="507995" eaLnBrk="1" fontAlgn="auto" hangingPunct="1">
              <a:spcBef>
                <a:spcPts val="0"/>
              </a:spcBef>
              <a:spcAft>
                <a:spcPts val="0"/>
              </a:spcAft>
            </a:pPr>
            <a:r>
              <a:rPr lang="en-GB" altLang="zh-CN" sz="1333" dirty="0">
                <a:solidFill>
                  <a:prstClr val="black"/>
                </a:solidFill>
                <a:latin typeface="Times" panose="02020603050405020304" pitchFamily="18" charset="0"/>
                <a:cs typeface="Times New Roman" panose="02020603050405020304" pitchFamily="18" charset="0"/>
              </a:rPr>
              <a:t>Prediction of the beam instability with 500 kW beam power in CSNS-II</a:t>
            </a:r>
            <a:endParaRPr lang="zh-CN" altLang="en-US" sz="1333" b="1" dirty="0">
              <a:solidFill>
                <a:prstClr val="black"/>
              </a:solidFill>
              <a:latin typeface="Calibri"/>
              <a:ea typeface="等线" panose="02010600030101010101" pitchFamily="2" charset="-122"/>
            </a:endParaRPr>
          </a:p>
        </p:txBody>
      </p:sp>
      <p:sp>
        <p:nvSpPr>
          <p:cNvPr id="11" name="文本框 10">
            <a:extLst>
              <a:ext uri="{FF2B5EF4-FFF2-40B4-BE49-F238E27FC236}">
                <a16:creationId xmlns:a16="http://schemas.microsoft.com/office/drawing/2014/main" id="{0C373E59-8EB6-4422-9156-E01F24DF92D9}"/>
              </a:ext>
            </a:extLst>
          </p:cNvPr>
          <p:cNvSpPr txBox="1"/>
          <p:nvPr/>
        </p:nvSpPr>
        <p:spPr>
          <a:xfrm>
            <a:off x="1203076" y="5133193"/>
            <a:ext cx="3452617" cy="297454"/>
          </a:xfrm>
          <a:prstGeom prst="rect">
            <a:avLst/>
          </a:prstGeom>
          <a:noFill/>
        </p:spPr>
        <p:txBody>
          <a:bodyPr wrap="square">
            <a:spAutoFit/>
          </a:bodyPr>
          <a:lstStyle/>
          <a:p>
            <a:pPr defTabSz="507995" eaLnBrk="1" fontAlgn="auto" hangingPunct="1">
              <a:spcBef>
                <a:spcPts val="0"/>
              </a:spcBef>
              <a:spcAft>
                <a:spcPts val="0"/>
              </a:spcAft>
            </a:pPr>
            <a:r>
              <a:rPr lang="en-US" altLang="zh-CN" sz="1333" dirty="0">
                <a:solidFill>
                  <a:prstClr val="black"/>
                </a:solidFill>
                <a:latin typeface="Calibri"/>
                <a:ea typeface="等线" panose="02010600030101010101" pitchFamily="2" charset="-122"/>
              </a:rPr>
              <a:t>Bunch length</a:t>
            </a:r>
            <a:r>
              <a:rPr lang="zh-CN" altLang="en-US" sz="1333" dirty="0">
                <a:solidFill>
                  <a:prstClr val="black"/>
                </a:solidFill>
                <a:latin typeface="Calibri"/>
                <a:ea typeface="等线" panose="02010600030101010101" pitchFamily="2" charset="-122"/>
              </a:rPr>
              <a:t> </a:t>
            </a:r>
            <a:r>
              <a:rPr lang="en-US" altLang="zh-CN" sz="1333" dirty="0">
                <a:solidFill>
                  <a:prstClr val="black"/>
                </a:solidFill>
                <a:latin typeface="Calibri"/>
                <a:ea typeface="等线" panose="02010600030101010101" pitchFamily="2" charset="-122"/>
              </a:rPr>
              <a:t>with different number of MA CAV</a:t>
            </a:r>
            <a:endParaRPr lang="zh-CN" altLang="en-US" sz="1333" dirty="0">
              <a:solidFill>
                <a:prstClr val="black"/>
              </a:solidFill>
              <a:latin typeface="Calibri"/>
              <a:ea typeface="等线" panose="02010600030101010101" pitchFamily="2" charset="-122"/>
            </a:endParaRPr>
          </a:p>
        </p:txBody>
      </p:sp>
      <p:pic>
        <p:nvPicPr>
          <p:cNvPr id="7" name="图片 6">
            <a:extLst>
              <a:ext uri="{FF2B5EF4-FFF2-40B4-BE49-F238E27FC236}">
                <a16:creationId xmlns:a16="http://schemas.microsoft.com/office/drawing/2014/main" id="{AD203119-8345-463C-8812-3C9331234D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945" y="2783125"/>
            <a:ext cx="4661399" cy="2350067"/>
          </a:xfrm>
          <a:prstGeom prst="rect">
            <a:avLst/>
          </a:prstGeom>
        </p:spPr>
      </p:pic>
      <p:sp>
        <p:nvSpPr>
          <p:cNvPr id="2" name="内容占位符 2">
            <a:extLst>
              <a:ext uri="{FF2B5EF4-FFF2-40B4-BE49-F238E27FC236}">
                <a16:creationId xmlns:a16="http://schemas.microsoft.com/office/drawing/2014/main" id="{7CB35D40-0F8E-FF21-DDA5-E246221E6D08}"/>
              </a:ext>
            </a:extLst>
          </p:cNvPr>
          <p:cNvSpPr txBox="1">
            <a:spLocks noChangeArrowheads="1"/>
          </p:cNvSpPr>
          <p:nvPr/>
        </p:nvSpPr>
        <p:spPr>
          <a:xfrm>
            <a:off x="269371" y="755957"/>
            <a:ext cx="9621258" cy="17938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9425" indent="-342900">
              <a:lnSpc>
                <a:spcPct val="130000"/>
              </a:lnSpc>
              <a:spcBef>
                <a:spcPct val="0"/>
              </a:spcBef>
              <a:spcAft>
                <a:spcPts val="450"/>
              </a:spcAft>
              <a:buFont typeface="Wingdings" pitchFamily="2" charset="2"/>
              <a:buChar char="Ø"/>
            </a:pPr>
            <a:r>
              <a:rPr lang="en-US" altLang="zh-CN" sz="2000" b="1" dirty="0">
                <a:solidFill>
                  <a:srgbClr val="0069B8"/>
                </a:solidFill>
                <a:latin typeface="Times New Roman" panose="02020603050405020304" pitchFamily="18" charset="0"/>
                <a:cs typeface="Times New Roman" panose="02020603050405020304" pitchFamily="18" charset="0"/>
              </a:rPr>
              <a:t>The new elements in RCS don’t contribute a lot for impedance</a:t>
            </a:r>
          </a:p>
          <a:p>
            <a:pPr marL="479425" lvl="1" indent="-342900">
              <a:lnSpc>
                <a:spcPct val="130000"/>
              </a:lnSpc>
              <a:spcBef>
                <a:spcPct val="0"/>
              </a:spcBef>
              <a:buFont typeface="Wingdings" pitchFamily="2" charset="2"/>
              <a:buChar char="Ø"/>
            </a:pPr>
            <a:r>
              <a:rPr lang="en-GB" altLang="zh-CN" sz="2000" b="1" dirty="0">
                <a:solidFill>
                  <a:srgbClr val="0069B8"/>
                </a:solidFill>
                <a:latin typeface="Times New Roman" panose="02020603050405020304" pitchFamily="18" charset="0"/>
                <a:cs typeface="Times New Roman" panose="02020603050405020304" pitchFamily="18" charset="0"/>
              </a:rPr>
              <a:t>Bunch lengthening </a:t>
            </a:r>
            <a:r>
              <a:rPr lang="en-US" altLang="zh-CN" sz="2000" b="1" dirty="0">
                <a:solidFill>
                  <a:srgbClr val="0069B8"/>
                </a:solidFill>
                <a:latin typeface="Times New Roman" panose="02020603050405020304" pitchFamily="18" charset="0"/>
                <a:cs typeface="Times New Roman" panose="02020603050405020304" pitchFamily="18" charset="0"/>
              </a:rPr>
              <a:t>driven by </a:t>
            </a:r>
            <a:r>
              <a:rPr lang="en-GB" altLang="zh-CN" sz="2000" b="1" dirty="0">
                <a:solidFill>
                  <a:srgbClr val="0069B8"/>
                </a:solidFill>
                <a:latin typeface="Times New Roman" panose="02020603050405020304" pitchFamily="18" charset="0"/>
                <a:cs typeface="Times New Roman" panose="02020603050405020304" pitchFamily="18" charset="0"/>
              </a:rPr>
              <a:t>parasitic impedance of MA CAV is very small </a:t>
            </a:r>
            <a:endParaRPr lang="en-US" altLang="zh-CN" sz="2000" b="1" dirty="0">
              <a:solidFill>
                <a:srgbClr val="0069B8"/>
              </a:solidFill>
              <a:latin typeface="Times New Roman" panose="02020603050405020304" pitchFamily="18" charset="0"/>
              <a:cs typeface="Times New Roman" panose="02020603050405020304" pitchFamily="18" charset="0"/>
            </a:endParaRPr>
          </a:p>
          <a:p>
            <a:pPr marL="479425" lvl="1" indent="-342900">
              <a:lnSpc>
                <a:spcPct val="130000"/>
              </a:lnSpc>
              <a:spcBef>
                <a:spcPct val="0"/>
              </a:spcBef>
              <a:buFont typeface="Wingdings" pitchFamily="2" charset="2"/>
              <a:buChar char="Ø"/>
            </a:pPr>
            <a:r>
              <a:rPr lang="en-US" altLang="zh-CN" sz="2000" b="1" dirty="0">
                <a:solidFill>
                  <a:srgbClr val="0070C0"/>
                </a:solidFill>
                <a:latin typeface="Times New Roman" panose="02020603050405020304" pitchFamily="18" charset="0"/>
                <a:cs typeface="Times New Roman" panose="02020603050405020304" pitchFamily="18" charset="0"/>
              </a:rPr>
              <a:t>The head-tail coupling bunch instability remains  a key issue  in CSNS-II</a:t>
            </a:r>
          </a:p>
          <a:p>
            <a:pPr marL="838200" lvl="2" indent="-317500">
              <a:lnSpc>
                <a:spcPct val="130000"/>
              </a:lnSpc>
              <a:spcBef>
                <a:spcPct val="0"/>
              </a:spcBef>
              <a:buFont typeface="Wingdings" pitchFamily="2" charset="2"/>
              <a:buChar char="n"/>
            </a:pPr>
            <a:r>
              <a:rPr lang="en-US" altLang="zh-CN" sz="1800" dirty="0">
                <a:latin typeface="Times New Roman" panose="02020603050405020304" pitchFamily="18" charset="0"/>
                <a:cs typeface="Times New Roman" panose="02020603050405020304" pitchFamily="18" charset="0"/>
              </a:rPr>
              <a:t>The threshold of beam power is ~ 300 kW</a:t>
            </a:r>
          </a:p>
        </p:txBody>
      </p:sp>
    </p:spTree>
    <p:extLst>
      <p:ext uri="{BB962C8B-B14F-4D97-AF65-F5344CB8AC3E}">
        <p14:creationId xmlns:p14="http://schemas.microsoft.com/office/powerpoint/2010/main" val="2305374306"/>
      </p:ext>
    </p:extLst>
  </p:cSld>
  <p:clrMapOvr>
    <a:masterClrMapping/>
  </p:clrMapOvr>
  <mc:AlternateContent xmlns:mc="http://schemas.openxmlformats.org/markup-compatibility/2006" xmlns:p14="http://schemas.microsoft.com/office/powerpoint/2010/main">
    <mc:Choice Requires="p14">
      <p:transition spd="slow" p14:dur="2000" advTm="9569"/>
    </mc:Choice>
    <mc:Fallback xmlns="">
      <p:transition spd="slow" advTm="956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flipV="1">
            <a:off x="0" y="891649"/>
            <a:ext cx="10160000" cy="38099"/>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2" name="圆角矩形 41"/>
          <p:cNvSpPr/>
          <p:nvPr/>
        </p:nvSpPr>
        <p:spPr>
          <a:xfrm>
            <a:off x="655467" y="285201"/>
            <a:ext cx="398129" cy="530490"/>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sp>
        <p:nvSpPr>
          <p:cNvPr id="96" name="圆角矩形 95"/>
          <p:cNvSpPr/>
          <p:nvPr/>
        </p:nvSpPr>
        <p:spPr>
          <a:xfrm>
            <a:off x="553620" y="208474"/>
            <a:ext cx="301573" cy="400844"/>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sp>
        <p:nvSpPr>
          <p:cNvPr id="5" name="文本框 4"/>
          <p:cNvSpPr txBox="1"/>
          <p:nvPr/>
        </p:nvSpPr>
        <p:spPr>
          <a:xfrm>
            <a:off x="1335584" y="222643"/>
            <a:ext cx="1984375" cy="553934"/>
          </a:xfrm>
          <a:prstGeom prst="rect">
            <a:avLst/>
          </a:prstGeom>
          <a:noFill/>
        </p:spPr>
        <p:txBody>
          <a:bodyPr>
            <a:spAutoFit/>
            <a:scene3d>
              <a:camera prst="orthographicFront"/>
              <a:lightRig rig="threePt" dir="t"/>
            </a:scene3d>
          </a:bodyPr>
          <a:lstStyle/>
          <a:p>
            <a:pPr defTabSz="761970" eaLnBrk="1" fontAlgn="auto" hangingPunct="1">
              <a:lnSpc>
                <a:spcPct val="90000"/>
              </a:lnSpc>
              <a:spcAft>
                <a:spcPts val="0"/>
              </a:spcAft>
              <a:defRPr/>
            </a:pPr>
            <a:r>
              <a:rPr kumimoji="1" lang="en-US" altLang="zh-CN" sz="3333" b="1" dirty="0">
                <a:solidFill>
                  <a:srgbClr val="005DA2"/>
                </a:solidFill>
                <a:ea typeface="微软雅黑" panose="020B0503020204020204" charset="-122"/>
                <a:cs typeface="+mj-cs"/>
              </a:rPr>
              <a:t>Outline</a:t>
            </a:r>
            <a:endParaRPr kumimoji="1" lang="zh-CN" altLang="en-US" sz="3333" b="1" dirty="0">
              <a:solidFill>
                <a:srgbClr val="005DA2"/>
              </a:solidFill>
              <a:ea typeface="微软雅黑" panose="020B0503020204020204" charset="-122"/>
              <a:cs typeface="+mj-cs"/>
            </a:endParaRPr>
          </a:p>
        </p:txBody>
      </p:sp>
      <p:pic>
        <p:nvPicPr>
          <p:cNvPr id="39" name="图片 18" descr="图片1副本"/>
          <p:cNvPicPr>
            <a:picLocks noChangeAspect="1"/>
          </p:cNvPicPr>
          <p:nvPr/>
        </p:nvPicPr>
        <p:blipFill>
          <a:blip r:embed="rId4" cstate="print"/>
          <a:srcRect/>
          <a:stretch>
            <a:fillRect/>
          </a:stretch>
        </p:blipFill>
        <p:spPr bwMode="auto">
          <a:xfrm>
            <a:off x="8610545" y="185897"/>
            <a:ext cx="1106000" cy="552878"/>
          </a:xfrm>
          <a:prstGeom prst="rect">
            <a:avLst/>
          </a:prstGeom>
          <a:noFill/>
          <a:ln w="9525">
            <a:noFill/>
            <a:miter lim="800000"/>
            <a:headEnd/>
            <a:tailEnd/>
          </a:ln>
        </p:spPr>
      </p:pic>
      <p:sp>
        <p:nvSpPr>
          <p:cNvPr id="4" name="TextBox 11">
            <a:extLst>
              <a:ext uri="{FF2B5EF4-FFF2-40B4-BE49-F238E27FC236}">
                <a16:creationId xmlns:a16="http://schemas.microsoft.com/office/drawing/2014/main" id="{5FA5D977-24BC-6C39-E420-C3AE57445DC4}"/>
              </a:ext>
            </a:extLst>
          </p:cNvPr>
          <p:cNvSpPr txBox="1">
            <a:spLocks noChangeArrowheads="1"/>
          </p:cNvSpPr>
          <p:nvPr/>
        </p:nvSpPr>
        <p:spPr bwMode="auto">
          <a:xfrm>
            <a:off x="1284508" y="1071511"/>
            <a:ext cx="7755932" cy="4212435"/>
          </a:xfrm>
          <a:prstGeom prst="rect">
            <a:avLst/>
          </a:prstGeom>
          <a:noFill/>
          <a:ln w="9525">
            <a:noFill/>
            <a:miter lim="800000"/>
          </a:ln>
        </p:spPr>
        <p:txBody>
          <a:bodyPr wrap="square" lIns="0" tIns="0" rIns="0" bIns="0" anchor="ctr">
            <a:spAutoFit/>
          </a:bodyPr>
          <a:lstStyle/>
          <a:p>
            <a:pPr marL="588963" indent="-588963" defTabSz="704293" eaLnBrk="1" hangingPunct="1">
              <a:lnSpc>
                <a:spcPct val="130000"/>
              </a:lnSpc>
              <a:buClr>
                <a:srgbClr val="FFC000"/>
              </a:buClr>
              <a:buFont typeface="+mj-lt"/>
              <a:buAutoNum type="romanUcPeriod"/>
            </a:pPr>
            <a:r>
              <a:rPr lang="en-US" altLang="zh-CN" sz="3200" b="1" dirty="0">
                <a:solidFill>
                  <a:schemeClr val="tx2">
                    <a:lumMod val="75000"/>
                  </a:schemeClr>
                </a:solidFill>
                <a:ea typeface="+mj-ea"/>
                <a:cs typeface="Arial" panose="020B0604020202020204" pitchFamily="34" charset="0"/>
              </a:rPr>
              <a:t>The performance of CSNS</a:t>
            </a:r>
          </a:p>
          <a:p>
            <a:pPr marL="476231" indent="-476231" defTabSz="704293" eaLnBrk="1" hangingPunct="1">
              <a:lnSpc>
                <a:spcPct val="130000"/>
              </a:lnSpc>
              <a:buClr>
                <a:srgbClr val="FFC000"/>
              </a:buClr>
              <a:buFont typeface="+mj-lt"/>
              <a:buAutoNum type="romanUcPeriod"/>
            </a:pPr>
            <a:r>
              <a:rPr lang="zh-CN" altLang="en-US" sz="3200" b="1" dirty="0">
                <a:solidFill>
                  <a:schemeClr val="tx2">
                    <a:lumMod val="75000"/>
                  </a:schemeClr>
                </a:solidFill>
                <a:ea typeface="+mj-ea"/>
                <a:cs typeface="Arial" panose="020B0604020202020204" pitchFamily="34" charset="0"/>
              </a:rPr>
              <a:t> </a:t>
            </a:r>
            <a:r>
              <a:rPr lang="en-US" altLang="zh-CN" sz="3200" b="1" dirty="0">
                <a:solidFill>
                  <a:schemeClr val="tx2">
                    <a:lumMod val="75000"/>
                  </a:schemeClr>
                </a:solidFill>
                <a:ea typeface="+mj-ea"/>
                <a:cs typeface="Arial" panose="020B0604020202020204" pitchFamily="34" charset="0"/>
              </a:rPr>
              <a:t>The introduction to CSNS-II</a:t>
            </a:r>
          </a:p>
          <a:p>
            <a:pPr marL="536575" indent="-536575" defTabSz="704293">
              <a:lnSpc>
                <a:spcPct val="130000"/>
              </a:lnSpc>
              <a:buClr>
                <a:srgbClr val="FFC000"/>
              </a:buClr>
              <a:buFont typeface="+mj-lt"/>
              <a:buAutoNum type="romanUcPeriod"/>
            </a:pPr>
            <a:r>
              <a:rPr lang="en-US" altLang="zh-CN" sz="3200" b="1" dirty="0">
                <a:solidFill>
                  <a:schemeClr val="tx2">
                    <a:lumMod val="75000"/>
                  </a:schemeClr>
                </a:solidFill>
                <a:ea typeface="+mj-ea"/>
                <a:cs typeface="Arial" panose="020B0604020202020204" pitchFamily="34" charset="0"/>
              </a:rPr>
              <a:t> Challenges in beam power upgrade</a:t>
            </a:r>
          </a:p>
          <a:p>
            <a:pPr marL="476231" indent="-476231" defTabSz="704293">
              <a:lnSpc>
                <a:spcPct val="130000"/>
              </a:lnSpc>
              <a:buClr>
                <a:srgbClr val="FFC000"/>
              </a:buClr>
              <a:buFont typeface="+mj-lt"/>
              <a:buAutoNum type="romanUcPeriod"/>
            </a:pPr>
            <a:r>
              <a:rPr lang="en-US" altLang="zh-CN" sz="3200" b="1" dirty="0">
                <a:solidFill>
                  <a:schemeClr val="tx2">
                    <a:lumMod val="75000"/>
                  </a:schemeClr>
                </a:solidFill>
                <a:ea typeface="+mj-ea"/>
                <a:cs typeface="Arial" panose="020B0604020202020204" pitchFamily="34" charset="0"/>
              </a:rPr>
              <a:t> Progress of CSNS-II</a:t>
            </a:r>
          </a:p>
          <a:p>
            <a:pPr marL="536575" indent="-536575" defTabSz="704293">
              <a:lnSpc>
                <a:spcPct val="130000"/>
              </a:lnSpc>
              <a:buClr>
                <a:srgbClr val="FFC000"/>
              </a:buClr>
              <a:buFont typeface="+mj-lt"/>
              <a:buAutoNum type="romanUcPeriod"/>
            </a:pPr>
            <a:r>
              <a:rPr lang="en-US" altLang="zh-CN" sz="3200" b="1" dirty="0">
                <a:solidFill>
                  <a:schemeClr val="tx2">
                    <a:lumMod val="75000"/>
                  </a:schemeClr>
                </a:solidFill>
                <a:ea typeface="+mj-ea"/>
                <a:cs typeface="Arial" panose="020B0604020202020204" pitchFamily="34" charset="0"/>
              </a:rPr>
              <a:t> Summary</a:t>
            </a:r>
          </a:p>
          <a:p>
            <a:pPr marL="476231" indent="-476231" defTabSz="704293">
              <a:lnSpc>
                <a:spcPct val="130000"/>
              </a:lnSpc>
              <a:buClr>
                <a:srgbClr val="FFC000"/>
              </a:buClr>
              <a:buFont typeface="+mj-lt"/>
              <a:buAutoNum type="romanUcPeriod"/>
            </a:pPr>
            <a:endParaRPr lang="en-US" altLang="zh-CN" sz="2667" b="1" dirty="0">
              <a:solidFill>
                <a:schemeClr val="tx2">
                  <a:lumMod val="75000"/>
                </a:schemeClr>
              </a:solidFill>
              <a:latin typeface="+mj-ea"/>
              <a:ea typeface="+mj-ea"/>
            </a:endParaRPr>
          </a:p>
          <a:p>
            <a:pPr defTabSz="704293">
              <a:lnSpc>
                <a:spcPct val="130000"/>
              </a:lnSpc>
            </a:pPr>
            <a:endParaRPr lang="en-US" altLang="zh-CN" sz="2667" b="1" dirty="0">
              <a:solidFill>
                <a:schemeClr val="tx2">
                  <a:lumMod val="75000"/>
                </a:schemeClr>
              </a:solidFill>
              <a:ea typeface="微软雅黑" panose="020B0503020204020204" charset="-122"/>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BD1959EC-A00F-0046-9574-42AA3EF4FE18}"/>
              </a:ext>
            </a:extLst>
          </p:cNvPr>
          <p:cNvSpPr txBox="1">
            <a:spLocks noChangeArrowheads="1"/>
          </p:cNvSpPr>
          <p:nvPr/>
        </p:nvSpPr>
        <p:spPr>
          <a:xfrm>
            <a:off x="133852" y="753985"/>
            <a:ext cx="8717773" cy="23822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lvl="1" indent="-355600" defTabSz="1015990" fontAlgn="auto">
              <a:lnSpc>
                <a:spcPct val="150000"/>
              </a:lnSpc>
              <a:spcBef>
                <a:spcPct val="0"/>
              </a:spcBef>
              <a:spcAft>
                <a:spcPts val="0"/>
              </a:spcAft>
              <a:buFont typeface="Wingdings" pitchFamily="2" charset="2"/>
              <a:buChar char="Ø"/>
            </a:pPr>
            <a:r>
              <a:rPr lang="en-US" altLang="zh-CN" sz="2000" dirty="0">
                <a:solidFill>
                  <a:srgbClr val="0069B8"/>
                </a:solidFill>
                <a:latin typeface="Times New Roman" panose="02020603050405020304" pitchFamily="18" charset="0"/>
                <a:ea typeface="等线" panose="02010600030101010101" pitchFamily="2" charset="-122"/>
                <a:cs typeface="Times New Roman" panose="02020603050405020304" pitchFamily="18" charset="0"/>
              </a:rPr>
              <a:t>Many mitigation methods are being considered</a:t>
            </a:r>
          </a:p>
          <a:p>
            <a:pPr marL="533400" lvl="1" indent="-355600" defTabSz="1015990" fontAlgn="auto">
              <a:lnSpc>
                <a:spcPct val="150000"/>
              </a:lnSpc>
              <a:spcBef>
                <a:spcPct val="0"/>
              </a:spcBef>
              <a:spcAft>
                <a:spcPts val="0"/>
              </a:spcAft>
              <a:buFont typeface="Wingdings" pitchFamily="2" charset="2"/>
              <a:buChar char="Ø"/>
            </a:pPr>
            <a:r>
              <a:rPr lang="en-US" altLang="zh-CN" sz="2000" dirty="0">
                <a:solidFill>
                  <a:srgbClr val="0069B8"/>
                </a:solidFill>
                <a:latin typeface="Times New Roman" panose="02020603050405020304" pitchFamily="18" charset="0"/>
                <a:ea typeface="等线" panose="02010600030101010101" pitchFamily="2" charset="-122"/>
                <a:cs typeface="Times New Roman" panose="02020603050405020304" pitchFamily="18" charset="0"/>
              </a:rPr>
              <a:t>Tune below 0.5, such as (4.3,5.3), (5.29, 5.32)</a:t>
            </a:r>
          </a:p>
          <a:p>
            <a:pPr marL="838200" lvl="2" indent="-355600" defTabSz="1015990" fontAlgn="auto">
              <a:lnSpc>
                <a:spcPct val="150000"/>
              </a:lnSpc>
              <a:spcBef>
                <a:spcPct val="0"/>
              </a:spcBef>
              <a:spcAft>
                <a:spcPts val="0"/>
              </a:spcAft>
              <a:buFont typeface="Wingdings" pitchFamily="2" charset="2"/>
              <a:buChar char="n"/>
            </a:pPr>
            <a:r>
              <a:rPr lang="en-US" altLang="zh-CN" sz="1800" dirty="0">
                <a:latin typeface="Times New Roman" panose="02020603050405020304" pitchFamily="18" charset="0"/>
                <a:ea typeface="等线" panose="02010600030101010101" pitchFamily="2" charset="-122"/>
                <a:cs typeface="Times New Roman" panose="02020603050405020304" pitchFamily="18" charset="0"/>
              </a:rPr>
              <a:t>Such as (4.3, 5.3) below, without instability observed until 140 kW</a:t>
            </a:r>
          </a:p>
          <a:p>
            <a:pPr marL="533400" lvl="1" indent="-355600" defTabSz="1015990" fontAlgn="auto">
              <a:lnSpc>
                <a:spcPct val="150000"/>
              </a:lnSpc>
              <a:spcBef>
                <a:spcPct val="0"/>
              </a:spcBef>
              <a:spcAft>
                <a:spcPts val="0"/>
              </a:spcAft>
              <a:buFont typeface="Wingdings" pitchFamily="2" charset="2"/>
              <a:buChar char="Ø"/>
            </a:pPr>
            <a:r>
              <a:rPr lang="en-US" altLang="zh-CN" sz="2000" dirty="0">
                <a:solidFill>
                  <a:srgbClr val="0069B8"/>
                </a:solidFill>
                <a:latin typeface="Times New Roman" panose="02020603050405020304" pitchFamily="18" charset="0"/>
                <a:ea typeface="等线" panose="02010600030101010101" pitchFamily="2" charset="-122"/>
                <a:cs typeface="Times New Roman" panose="02020603050405020304" pitchFamily="18" charset="0"/>
              </a:rPr>
              <a:t>Octupole magnet were installed to increase Landau damping </a:t>
            </a:r>
          </a:p>
          <a:p>
            <a:pPr marL="533400" lvl="1" indent="-355600" defTabSz="1015990" fontAlgn="auto">
              <a:lnSpc>
                <a:spcPct val="150000"/>
              </a:lnSpc>
              <a:spcBef>
                <a:spcPct val="0"/>
              </a:spcBef>
              <a:spcAft>
                <a:spcPts val="0"/>
              </a:spcAft>
              <a:buFont typeface="Wingdings" pitchFamily="2" charset="2"/>
              <a:buChar char="Ø"/>
            </a:pPr>
            <a:r>
              <a:rPr lang="en-US" altLang="zh-CN" sz="2000" dirty="0" err="1">
                <a:solidFill>
                  <a:srgbClr val="0069B8"/>
                </a:solidFill>
                <a:latin typeface="Times New Roman" panose="02020603050405020304" pitchFamily="18" charset="0"/>
                <a:ea typeface="等线" panose="02010600030101010101" pitchFamily="2" charset="-122"/>
                <a:cs typeface="Times New Roman" panose="02020603050405020304" pitchFamily="18" charset="0"/>
              </a:rPr>
              <a:t>BxB</a:t>
            </a:r>
            <a:r>
              <a:rPr lang="en-US" altLang="zh-CN" sz="2000" dirty="0">
                <a:solidFill>
                  <a:srgbClr val="0069B8"/>
                </a:solidFill>
                <a:latin typeface="Times New Roman" panose="02020603050405020304" pitchFamily="18" charset="0"/>
                <a:ea typeface="等线" panose="02010600030101010101" pitchFamily="2" charset="-122"/>
                <a:cs typeface="Times New Roman" panose="02020603050405020304" pitchFamily="18" charset="0"/>
              </a:rPr>
              <a:t> feedback will be adopted</a:t>
            </a:r>
          </a:p>
        </p:txBody>
      </p:sp>
      <p:pic>
        <p:nvPicPr>
          <p:cNvPr id="4" name="图片 5">
            <a:extLst>
              <a:ext uri="{FF2B5EF4-FFF2-40B4-BE49-F238E27FC236}">
                <a16:creationId xmlns:a16="http://schemas.microsoft.com/office/drawing/2014/main" id="{663F5837-196C-4CA0-8BE8-1BBAB6A74C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48209"/>
          <a:stretch>
            <a:fillRect/>
          </a:stretch>
        </p:blipFill>
        <p:spPr bwMode="auto">
          <a:xfrm>
            <a:off x="3370926" y="3500952"/>
            <a:ext cx="2894169" cy="193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BA0A7DAE-D7C0-4987-9B7D-3CBEE69969E8}"/>
              </a:ext>
            </a:extLst>
          </p:cNvPr>
          <p:cNvSpPr txBox="1"/>
          <p:nvPr/>
        </p:nvSpPr>
        <p:spPr>
          <a:xfrm>
            <a:off x="3698222" y="5287254"/>
            <a:ext cx="2198340" cy="502573"/>
          </a:xfrm>
          <a:prstGeom prst="rect">
            <a:avLst/>
          </a:prstGeom>
          <a:noFill/>
        </p:spPr>
        <p:txBody>
          <a:bodyPr wrap="square">
            <a:spAutoFit/>
          </a:bodyPr>
          <a:lstStyle/>
          <a:p>
            <a:pPr algn="ctr" defTabSz="507995" eaLnBrk="1" fontAlgn="auto" hangingPunct="1">
              <a:spcBef>
                <a:spcPts val="0"/>
              </a:spcBef>
              <a:spcAft>
                <a:spcPts val="0"/>
              </a:spcAft>
            </a:pPr>
            <a:r>
              <a:rPr lang="en-US" altLang="zh-CN" sz="1333" dirty="0">
                <a:solidFill>
                  <a:prstClr val="black"/>
                </a:solidFill>
                <a:latin typeface="Calibri"/>
                <a:ea typeface="等线" panose="02010600030101010101" pitchFamily="2" charset="-122"/>
              </a:rPr>
              <a:t>Simulation study on using  octupole</a:t>
            </a:r>
            <a:endParaRPr lang="zh-CN" altLang="en-US" sz="1333" dirty="0">
              <a:solidFill>
                <a:prstClr val="black"/>
              </a:solidFill>
              <a:latin typeface="Calibri"/>
              <a:ea typeface="等线" panose="02010600030101010101" pitchFamily="2" charset="-122"/>
            </a:endParaRPr>
          </a:p>
        </p:txBody>
      </p:sp>
      <p:graphicFrame>
        <p:nvGraphicFramePr>
          <p:cNvPr id="2" name="表格 6">
            <a:extLst>
              <a:ext uri="{FF2B5EF4-FFF2-40B4-BE49-F238E27FC236}">
                <a16:creationId xmlns:a16="http://schemas.microsoft.com/office/drawing/2014/main" id="{0BB43A3F-CB86-4941-B2E9-3565B765D635}"/>
              </a:ext>
            </a:extLst>
          </p:cNvPr>
          <p:cNvGraphicFramePr>
            <a:graphicFrameLocks noGrp="1"/>
          </p:cNvGraphicFramePr>
          <p:nvPr/>
        </p:nvGraphicFramePr>
        <p:xfrm>
          <a:off x="6265096" y="3514843"/>
          <a:ext cx="3656300" cy="1840555"/>
        </p:xfrm>
        <a:graphic>
          <a:graphicData uri="http://schemas.openxmlformats.org/drawingml/2006/table">
            <a:tbl>
              <a:tblPr firstRow="1" bandRow="1">
                <a:tableStyleId>{5C22544A-7EE6-4342-B048-85BDC9FD1C3A}</a:tableStyleId>
              </a:tblPr>
              <a:tblGrid>
                <a:gridCol w="1815613">
                  <a:extLst>
                    <a:ext uri="{9D8B030D-6E8A-4147-A177-3AD203B41FA5}">
                      <a16:colId xmlns:a16="http://schemas.microsoft.com/office/drawing/2014/main" val="2652223146"/>
                    </a:ext>
                  </a:extLst>
                </a:gridCol>
                <a:gridCol w="1840687">
                  <a:extLst>
                    <a:ext uri="{9D8B030D-6E8A-4147-A177-3AD203B41FA5}">
                      <a16:colId xmlns:a16="http://schemas.microsoft.com/office/drawing/2014/main" val="1385306795"/>
                    </a:ext>
                  </a:extLst>
                </a:gridCol>
              </a:tblGrid>
              <a:tr h="368111">
                <a:tc>
                  <a:txBody>
                    <a:bodyPr/>
                    <a:lstStyle/>
                    <a:p>
                      <a:pPr algn="ctr"/>
                      <a:r>
                        <a:rPr lang="en-US" altLang="zh-CN" sz="1600" dirty="0"/>
                        <a:t>Bandwidth</a:t>
                      </a:r>
                      <a:endParaRPr lang="zh-CN" altLang="en-US" sz="1600" dirty="0"/>
                    </a:p>
                  </a:txBody>
                  <a:tcPr marL="76200" marR="76200" marT="38100" marB="38100">
                    <a:solidFill>
                      <a:schemeClr val="bg2">
                        <a:lumMod val="90000"/>
                      </a:schemeClr>
                    </a:solidFill>
                  </a:tcPr>
                </a:tc>
                <a:tc>
                  <a:txBody>
                    <a:bodyPr/>
                    <a:lstStyle/>
                    <a:p>
                      <a:pPr algn="ctr"/>
                      <a:r>
                        <a:rPr lang="en-US" altLang="zh-CN" sz="1600" dirty="0"/>
                        <a:t>2.5 MHz</a:t>
                      </a:r>
                      <a:endParaRPr lang="zh-CN" altLang="en-US" sz="1600" dirty="0"/>
                    </a:p>
                  </a:txBody>
                  <a:tcPr marL="76200" marR="76200" marT="38100" marB="38100">
                    <a:solidFill>
                      <a:schemeClr val="bg2">
                        <a:lumMod val="90000"/>
                      </a:schemeClr>
                    </a:solidFill>
                  </a:tcPr>
                </a:tc>
                <a:extLst>
                  <a:ext uri="{0D108BD9-81ED-4DB2-BD59-A6C34878D82A}">
                    <a16:rowId xmlns:a16="http://schemas.microsoft.com/office/drawing/2014/main" val="274828772"/>
                  </a:ext>
                </a:extLst>
              </a:tr>
              <a:tr h="368111">
                <a:tc>
                  <a:txBody>
                    <a:bodyPr/>
                    <a:lstStyle/>
                    <a:p>
                      <a:pPr algn="ctr"/>
                      <a:r>
                        <a:rPr lang="en-US" altLang="zh-CN" sz="1600" dirty="0"/>
                        <a:t>Shut impedance</a:t>
                      </a:r>
                      <a:endParaRPr lang="zh-CN" altLang="en-US" sz="1600" dirty="0"/>
                    </a:p>
                  </a:txBody>
                  <a:tcPr marL="76200" marR="76200" marT="38100" marB="38100"/>
                </a:tc>
                <a:tc>
                  <a:txBody>
                    <a:bodyPr/>
                    <a:lstStyle/>
                    <a:p>
                      <a:pPr algn="ctr"/>
                      <a:r>
                        <a:rPr lang="en-US" altLang="zh-CN" sz="1600" dirty="0"/>
                        <a:t>3 </a:t>
                      </a:r>
                      <a:r>
                        <a:rPr lang="en-US" altLang="zh-CN" sz="1600" dirty="0" err="1"/>
                        <a:t>kΩ</a:t>
                      </a:r>
                      <a:endParaRPr lang="zh-CN" altLang="en-US" sz="1600" dirty="0"/>
                    </a:p>
                  </a:txBody>
                  <a:tcPr marL="76200" marR="76200" marT="38100" marB="38100"/>
                </a:tc>
                <a:extLst>
                  <a:ext uri="{0D108BD9-81ED-4DB2-BD59-A6C34878D82A}">
                    <a16:rowId xmlns:a16="http://schemas.microsoft.com/office/drawing/2014/main" val="1629736356"/>
                  </a:ext>
                </a:extLst>
              </a:tr>
              <a:tr h="368111">
                <a:tc>
                  <a:txBody>
                    <a:bodyPr/>
                    <a:lstStyle/>
                    <a:p>
                      <a:pPr algn="ctr"/>
                      <a:r>
                        <a:rPr lang="en-US" altLang="zh-CN" sz="1600" dirty="0"/>
                        <a:t>Voltage </a:t>
                      </a:r>
                      <a:endParaRPr lang="zh-CN" altLang="en-US" sz="1600" dirty="0"/>
                    </a:p>
                  </a:txBody>
                  <a:tcPr marL="76200" marR="76200" marT="38100" marB="38100">
                    <a:solidFill>
                      <a:schemeClr val="bg2">
                        <a:lumMod val="90000"/>
                      </a:schemeClr>
                    </a:solidFill>
                  </a:tcPr>
                </a:tc>
                <a:tc>
                  <a:txBody>
                    <a:bodyPr/>
                    <a:lstStyle/>
                    <a:p>
                      <a:pPr algn="ctr"/>
                      <a:r>
                        <a:rPr lang="en-US" altLang="zh-CN" sz="1600" dirty="0"/>
                        <a:t>5 kV</a:t>
                      </a:r>
                      <a:endParaRPr lang="zh-CN" altLang="en-US" sz="1600" dirty="0"/>
                    </a:p>
                  </a:txBody>
                  <a:tcPr marL="76200" marR="76200" marT="38100" marB="38100">
                    <a:solidFill>
                      <a:schemeClr val="bg2">
                        <a:lumMod val="90000"/>
                      </a:schemeClr>
                    </a:solidFill>
                  </a:tcPr>
                </a:tc>
                <a:extLst>
                  <a:ext uri="{0D108BD9-81ED-4DB2-BD59-A6C34878D82A}">
                    <a16:rowId xmlns:a16="http://schemas.microsoft.com/office/drawing/2014/main" val="3852623810"/>
                  </a:ext>
                </a:extLst>
              </a:tr>
              <a:tr h="368111">
                <a:tc>
                  <a:txBody>
                    <a:bodyPr/>
                    <a:lstStyle/>
                    <a:p>
                      <a:pPr algn="ctr"/>
                      <a:r>
                        <a:rPr lang="en-US" altLang="zh-CN" sz="1600" dirty="0"/>
                        <a:t>power</a:t>
                      </a:r>
                      <a:endParaRPr lang="zh-CN" altLang="en-US" sz="1600" dirty="0"/>
                    </a:p>
                  </a:txBody>
                  <a:tcPr marL="76200" marR="76200" marT="38100" marB="38100"/>
                </a:tc>
                <a:tc>
                  <a:txBody>
                    <a:bodyPr/>
                    <a:lstStyle/>
                    <a:p>
                      <a:pPr algn="ctr"/>
                      <a:r>
                        <a:rPr lang="en-US" altLang="zh-CN" sz="1600" dirty="0"/>
                        <a:t>2.5 kW</a:t>
                      </a:r>
                      <a:endParaRPr lang="zh-CN" altLang="en-US" sz="1600" dirty="0"/>
                    </a:p>
                  </a:txBody>
                  <a:tcPr marL="76200" marR="76200" marT="38100" marB="38100"/>
                </a:tc>
                <a:extLst>
                  <a:ext uri="{0D108BD9-81ED-4DB2-BD59-A6C34878D82A}">
                    <a16:rowId xmlns:a16="http://schemas.microsoft.com/office/drawing/2014/main" val="3671198416"/>
                  </a:ext>
                </a:extLst>
              </a:tr>
              <a:tr h="368111">
                <a:tc>
                  <a:txBody>
                    <a:bodyPr/>
                    <a:lstStyle/>
                    <a:p>
                      <a:pPr algn="ctr"/>
                      <a:r>
                        <a:rPr lang="en-US" altLang="zh-CN" sz="1600" dirty="0"/>
                        <a:t>Damp time</a:t>
                      </a:r>
                      <a:endParaRPr lang="zh-CN" altLang="en-US" sz="1600" dirty="0"/>
                    </a:p>
                  </a:txBody>
                  <a:tcPr marL="76200" marR="76200" marT="38100" marB="38100">
                    <a:solidFill>
                      <a:schemeClr val="bg2">
                        <a:lumMod val="90000"/>
                      </a:schemeClr>
                    </a:solidFill>
                  </a:tcPr>
                </a:tc>
                <a:tc>
                  <a:txBody>
                    <a:bodyPr/>
                    <a:lstStyle/>
                    <a:p>
                      <a:pPr algn="ctr"/>
                      <a:r>
                        <a:rPr lang="en-US" altLang="zh-CN" sz="1600" dirty="0"/>
                        <a:t>0.5 </a:t>
                      </a:r>
                      <a:r>
                        <a:rPr lang="en-US" altLang="zh-CN" sz="1600" dirty="0" err="1"/>
                        <a:t>ms</a:t>
                      </a:r>
                      <a:endParaRPr lang="zh-CN" altLang="en-US" sz="1600" dirty="0"/>
                    </a:p>
                  </a:txBody>
                  <a:tcPr marL="76200" marR="76200" marT="38100" marB="38100">
                    <a:solidFill>
                      <a:schemeClr val="bg2">
                        <a:lumMod val="90000"/>
                      </a:schemeClr>
                    </a:solidFill>
                  </a:tcPr>
                </a:tc>
                <a:extLst>
                  <a:ext uri="{0D108BD9-81ED-4DB2-BD59-A6C34878D82A}">
                    <a16:rowId xmlns:a16="http://schemas.microsoft.com/office/drawing/2014/main" val="1633354553"/>
                  </a:ext>
                </a:extLst>
              </a:tr>
            </a:tbl>
          </a:graphicData>
        </a:graphic>
      </p:graphicFrame>
      <p:pic>
        <p:nvPicPr>
          <p:cNvPr id="8" name="图片 7">
            <a:extLst>
              <a:ext uri="{FF2B5EF4-FFF2-40B4-BE49-F238E27FC236}">
                <a16:creationId xmlns:a16="http://schemas.microsoft.com/office/drawing/2014/main" id="{1CBEC0E9-360C-4306-89DE-21E6FCC8A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52" y="3362694"/>
            <a:ext cx="3197613" cy="2045573"/>
          </a:xfrm>
          <a:prstGeom prst="rect">
            <a:avLst/>
          </a:prstGeom>
        </p:spPr>
      </p:pic>
      <p:sp>
        <p:nvSpPr>
          <p:cNvPr id="9" name="文本框 8">
            <a:extLst>
              <a:ext uri="{FF2B5EF4-FFF2-40B4-BE49-F238E27FC236}">
                <a16:creationId xmlns:a16="http://schemas.microsoft.com/office/drawing/2014/main" id="{C99BA5B5-B50D-440C-88DE-D3B781B268C1}"/>
              </a:ext>
            </a:extLst>
          </p:cNvPr>
          <p:cNvSpPr txBox="1"/>
          <p:nvPr/>
        </p:nvSpPr>
        <p:spPr>
          <a:xfrm>
            <a:off x="318149" y="5342216"/>
            <a:ext cx="2664068" cy="297454"/>
          </a:xfrm>
          <a:prstGeom prst="rect">
            <a:avLst/>
          </a:prstGeom>
          <a:noFill/>
        </p:spPr>
        <p:txBody>
          <a:bodyPr wrap="square">
            <a:spAutoFit/>
          </a:bodyPr>
          <a:lstStyle/>
          <a:p>
            <a:pPr algn="ctr" defTabSz="507995" eaLnBrk="1" fontAlgn="auto" hangingPunct="1">
              <a:spcBef>
                <a:spcPts val="0"/>
              </a:spcBef>
              <a:spcAft>
                <a:spcPts val="0"/>
              </a:spcAft>
            </a:pPr>
            <a:r>
              <a:rPr lang="en-US" altLang="zh-CN" sz="1333" dirty="0">
                <a:solidFill>
                  <a:prstClr val="black"/>
                </a:solidFill>
                <a:latin typeface="Calibri"/>
                <a:ea typeface="等线" panose="02010600030101010101" pitchFamily="2" charset="-122"/>
              </a:rPr>
              <a:t>(4.3,5.3), w/o instability</a:t>
            </a:r>
            <a:endParaRPr lang="zh-CN" altLang="en-US" sz="1333" dirty="0">
              <a:solidFill>
                <a:prstClr val="black"/>
              </a:solidFill>
              <a:latin typeface="Calibri"/>
              <a:ea typeface="等线" panose="02010600030101010101" pitchFamily="2" charset="-122"/>
            </a:endParaRPr>
          </a:p>
        </p:txBody>
      </p:sp>
      <p:sp>
        <p:nvSpPr>
          <p:cNvPr id="10" name="标题 9">
            <a:extLst>
              <a:ext uri="{FF2B5EF4-FFF2-40B4-BE49-F238E27FC236}">
                <a16:creationId xmlns:a16="http://schemas.microsoft.com/office/drawing/2014/main" id="{18430EF9-DB9D-4305-8230-591A8BA592FF}"/>
              </a:ext>
            </a:extLst>
          </p:cNvPr>
          <p:cNvSpPr>
            <a:spLocks noGrp="1"/>
          </p:cNvSpPr>
          <p:nvPr>
            <p:ph type="title"/>
          </p:nvPr>
        </p:nvSpPr>
        <p:spPr/>
        <p:txBody>
          <a:bodyPr>
            <a:normAutofit fontScale="90000"/>
          </a:bodyPr>
          <a:lstStyle/>
          <a:p>
            <a:r>
              <a:rPr lang="en-US" altLang="zh-CN" sz="3200" dirty="0">
                <a:solidFill>
                  <a:srgbClr val="0069B8"/>
                </a:solidFill>
                <a:latin typeface="Times New Roman" panose="02020603050405020304" pitchFamily="18" charset="0"/>
                <a:ea typeface="等线" panose="02010600030101010101" pitchFamily="2" charset="-122"/>
                <a:cs typeface="Times New Roman" panose="02020603050405020304" pitchFamily="18" charset="0"/>
              </a:rPr>
              <a:t>Mitigation strategy for </a:t>
            </a:r>
            <a:r>
              <a:rPr lang="en-US" altLang="zh-CN" b="1" dirty="0">
                <a:latin typeface="Times New Roman" panose="02020603050405020304" pitchFamily="18" charset="0"/>
              </a:rPr>
              <a:t>CSNS-II</a:t>
            </a:r>
            <a:endParaRPr lang="zh-CN" altLang="en-US" sz="2333" dirty="0"/>
          </a:p>
        </p:txBody>
      </p:sp>
    </p:spTree>
    <p:extLst>
      <p:ext uri="{BB962C8B-B14F-4D97-AF65-F5344CB8AC3E}">
        <p14:creationId xmlns:p14="http://schemas.microsoft.com/office/powerpoint/2010/main" val="2211784702"/>
      </p:ext>
    </p:extLst>
  </p:cSld>
  <p:clrMapOvr>
    <a:masterClrMapping/>
  </p:clrMapOvr>
  <mc:AlternateContent xmlns:mc="http://schemas.openxmlformats.org/markup-compatibility/2006" xmlns:p14="http://schemas.microsoft.com/office/powerpoint/2010/main">
    <mc:Choice Requires="p14">
      <p:transition spd="slow" p14:dur="2000" advTm="24157"/>
    </mc:Choice>
    <mc:Fallback xmlns="">
      <p:transition spd="slow" advTm="2415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693EEB4-7105-41C0-9EEC-9A9DB6C30F1F}"/>
              </a:ext>
            </a:extLst>
          </p:cNvPr>
          <p:cNvPicPr>
            <a:picLocks noChangeAspect="1"/>
          </p:cNvPicPr>
          <p:nvPr/>
        </p:nvPicPr>
        <p:blipFill>
          <a:blip r:embed="rId2"/>
          <a:stretch>
            <a:fillRect/>
          </a:stretch>
        </p:blipFill>
        <p:spPr>
          <a:xfrm>
            <a:off x="194514" y="926045"/>
            <a:ext cx="6560118" cy="1435224"/>
          </a:xfrm>
          <a:prstGeom prst="rect">
            <a:avLst/>
          </a:prstGeom>
        </p:spPr>
      </p:pic>
      <p:sp>
        <p:nvSpPr>
          <p:cNvPr id="4" name="文本框 3">
            <a:extLst>
              <a:ext uri="{FF2B5EF4-FFF2-40B4-BE49-F238E27FC236}">
                <a16:creationId xmlns:a16="http://schemas.microsoft.com/office/drawing/2014/main" id="{0E0E9B00-C0CE-439C-B218-274B253791B8}"/>
              </a:ext>
            </a:extLst>
          </p:cNvPr>
          <p:cNvSpPr txBox="1"/>
          <p:nvPr/>
        </p:nvSpPr>
        <p:spPr>
          <a:xfrm>
            <a:off x="1304502" y="2181796"/>
            <a:ext cx="1544851" cy="348878"/>
          </a:xfrm>
          <a:prstGeom prst="rect">
            <a:avLst/>
          </a:prstGeom>
          <a:noFill/>
        </p:spPr>
        <p:txBody>
          <a:bodyPr wrap="square" rtlCol="0">
            <a:spAutoFit/>
          </a:bodyPr>
          <a:lstStyle/>
          <a:p>
            <a:r>
              <a:rPr lang="zh-CN" altLang="en-US" sz="1667" dirty="0">
                <a:latin typeface="Times New Roman" panose="02020603050405020304" pitchFamily="18" charset="0"/>
                <a:cs typeface="Times New Roman" panose="02020603050405020304" pitchFamily="18" charset="0"/>
              </a:rPr>
              <a:t>（</a:t>
            </a:r>
            <a:r>
              <a:rPr lang="en-US" altLang="zh-CN" sz="1667" dirty="0">
                <a:latin typeface="Times New Roman" panose="02020603050405020304" pitchFamily="18" charset="0"/>
                <a:cs typeface="Times New Roman" panose="02020603050405020304" pitchFamily="18" charset="0"/>
              </a:rPr>
              <a:t>9°</a:t>
            </a:r>
            <a:r>
              <a:rPr lang="zh-CN" altLang="en-US" sz="1667" dirty="0">
                <a:latin typeface="Times New Roman" panose="02020603050405020304" pitchFamily="18" charset="0"/>
                <a:cs typeface="Times New Roman" panose="02020603050405020304" pitchFamily="18" charset="0"/>
              </a:rPr>
              <a:t>，</a:t>
            </a:r>
            <a:r>
              <a:rPr lang="en-US" altLang="zh-CN" sz="1667" dirty="0">
                <a:latin typeface="Times New Roman" panose="02020603050405020304" pitchFamily="18" charset="0"/>
                <a:cs typeface="Times New Roman" panose="02020603050405020304" pitchFamily="18" charset="0"/>
              </a:rPr>
              <a:t>9°</a:t>
            </a:r>
            <a:r>
              <a:rPr lang="zh-CN" altLang="en-US" sz="1667" dirty="0">
                <a:latin typeface="Times New Roman" panose="02020603050405020304" pitchFamily="18" charset="0"/>
                <a:cs typeface="Times New Roman" panose="02020603050405020304" pitchFamily="18" charset="0"/>
              </a:rPr>
              <a:t>）</a:t>
            </a:r>
          </a:p>
        </p:txBody>
      </p:sp>
      <p:sp>
        <p:nvSpPr>
          <p:cNvPr id="10" name="文本框 9">
            <a:extLst>
              <a:ext uri="{FF2B5EF4-FFF2-40B4-BE49-F238E27FC236}">
                <a16:creationId xmlns:a16="http://schemas.microsoft.com/office/drawing/2014/main" id="{E518AF79-248D-422D-BFF3-B500B102A0B2}"/>
              </a:ext>
            </a:extLst>
          </p:cNvPr>
          <p:cNvSpPr txBox="1"/>
          <p:nvPr/>
        </p:nvSpPr>
        <p:spPr>
          <a:xfrm>
            <a:off x="1840753" y="937653"/>
            <a:ext cx="1695973" cy="348878"/>
          </a:xfrm>
          <a:prstGeom prst="rect">
            <a:avLst/>
          </a:prstGeom>
          <a:noFill/>
        </p:spPr>
        <p:txBody>
          <a:bodyPr wrap="square" rtlCol="0">
            <a:spAutoFit/>
          </a:bodyPr>
          <a:lstStyle/>
          <a:p>
            <a:r>
              <a:rPr lang="zh-CN" altLang="en-US" sz="1667" dirty="0">
                <a:latin typeface="Times New Roman" panose="02020603050405020304" pitchFamily="18" charset="0"/>
                <a:cs typeface="Times New Roman" panose="02020603050405020304" pitchFamily="18" charset="0"/>
              </a:rPr>
              <a:t>（</a:t>
            </a:r>
            <a:r>
              <a:rPr lang="en-US" altLang="zh-CN" sz="1667" dirty="0">
                <a:latin typeface="Times New Roman" panose="02020603050405020304" pitchFamily="18" charset="0"/>
                <a:cs typeface="Times New Roman" panose="02020603050405020304" pitchFamily="18" charset="0"/>
              </a:rPr>
              <a:t>21°</a:t>
            </a:r>
            <a:r>
              <a:rPr lang="zh-CN" altLang="en-US" sz="1667" dirty="0">
                <a:latin typeface="Times New Roman" panose="02020603050405020304" pitchFamily="18" charset="0"/>
                <a:cs typeface="Times New Roman" panose="02020603050405020304" pitchFamily="18" charset="0"/>
              </a:rPr>
              <a:t>，</a:t>
            </a:r>
            <a:r>
              <a:rPr lang="en-US" altLang="zh-CN" sz="1667" dirty="0">
                <a:latin typeface="Times New Roman" panose="02020603050405020304" pitchFamily="18" charset="0"/>
                <a:cs typeface="Times New Roman" panose="02020603050405020304" pitchFamily="18" charset="0"/>
              </a:rPr>
              <a:t>22°</a:t>
            </a:r>
            <a:r>
              <a:rPr lang="zh-CN" altLang="en-US" sz="1667" dirty="0">
                <a:latin typeface="Times New Roman" panose="02020603050405020304" pitchFamily="18" charset="0"/>
                <a:cs typeface="Times New Roman" panose="02020603050405020304" pitchFamily="18" charset="0"/>
              </a:rPr>
              <a:t>）</a:t>
            </a:r>
          </a:p>
        </p:txBody>
      </p:sp>
      <p:sp>
        <p:nvSpPr>
          <p:cNvPr id="11" name="文本框 10">
            <a:extLst>
              <a:ext uri="{FF2B5EF4-FFF2-40B4-BE49-F238E27FC236}">
                <a16:creationId xmlns:a16="http://schemas.microsoft.com/office/drawing/2014/main" id="{E68E2B3E-42E8-49C5-BB37-6BC4871CB415}"/>
              </a:ext>
            </a:extLst>
          </p:cNvPr>
          <p:cNvSpPr txBox="1"/>
          <p:nvPr/>
        </p:nvSpPr>
        <p:spPr>
          <a:xfrm>
            <a:off x="2710776" y="2181796"/>
            <a:ext cx="1695973" cy="348878"/>
          </a:xfrm>
          <a:prstGeom prst="rect">
            <a:avLst/>
          </a:prstGeom>
          <a:noFill/>
        </p:spPr>
        <p:txBody>
          <a:bodyPr wrap="square" rtlCol="0">
            <a:spAutoFit/>
          </a:bodyPr>
          <a:lstStyle/>
          <a:p>
            <a:r>
              <a:rPr lang="zh-CN" altLang="en-US" sz="1667" dirty="0">
                <a:latin typeface="Times New Roman" panose="02020603050405020304" pitchFamily="18" charset="0"/>
                <a:cs typeface="Times New Roman" panose="02020603050405020304" pitchFamily="18" charset="0"/>
              </a:rPr>
              <a:t>（</a:t>
            </a:r>
            <a:r>
              <a:rPr lang="en-US" altLang="zh-CN" sz="1667" dirty="0">
                <a:latin typeface="Times New Roman" panose="02020603050405020304" pitchFamily="18" charset="0"/>
                <a:cs typeface="Times New Roman" panose="02020603050405020304" pitchFamily="18" charset="0"/>
              </a:rPr>
              <a:t>38°</a:t>
            </a:r>
            <a:r>
              <a:rPr lang="zh-CN" altLang="en-US" sz="1667" dirty="0">
                <a:latin typeface="Times New Roman" panose="02020603050405020304" pitchFamily="18" charset="0"/>
                <a:cs typeface="Times New Roman" panose="02020603050405020304" pitchFamily="18" charset="0"/>
              </a:rPr>
              <a:t>，</a:t>
            </a:r>
            <a:r>
              <a:rPr lang="en-US" altLang="zh-CN" sz="1667" dirty="0">
                <a:latin typeface="Times New Roman" panose="02020603050405020304" pitchFamily="18" charset="0"/>
                <a:cs typeface="Times New Roman" panose="02020603050405020304" pitchFamily="18" charset="0"/>
              </a:rPr>
              <a:t>41°</a:t>
            </a:r>
            <a:r>
              <a:rPr lang="zh-CN" altLang="en-US" sz="1667" dirty="0">
                <a:latin typeface="Times New Roman" panose="02020603050405020304" pitchFamily="18" charset="0"/>
                <a:cs typeface="Times New Roman" panose="02020603050405020304" pitchFamily="18" charset="0"/>
              </a:rPr>
              <a:t>）</a:t>
            </a:r>
          </a:p>
        </p:txBody>
      </p:sp>
      <p:sp>
        <p:nvSpPr>
          <p:cNvPr id="12" name="文本框 11">
            <a:extLst>
              <a:ext uri="{FF2B5EF4-FFF2-40B4-BE49-F238E27FC236}">
                <a16:creationId xmlns:a16="http://schemas.microsoft.com/office/drawing/2014/main" id="{374BC8CF-5128-4450-9356-A017EFF07026}"/>
              </a:ext>
            </a:extLst>
          </p:cNvPr>
          <p:cNvSpPr txBox="1"/>
          <p:nvPr/>
        </p:nvSpPr>
        <p:spPr>
          <a:xfrm>
            <a:off x="4067109" y="986366"/>
            <a:ext cx="1695973" cy="348878"/>
          </a:xfrm>
          <a:prstGeom prst="rect">
            <a:avLst/>
          </a:prstGeom>
          <a:noFill/>
        </p:spPr>
        <p:txBody>
          <a:bodyPr wrap="square" rtlCol="0">
            <a:spAutoFit/>
          </a:bodyPr>
          <a:lstStyle/>
          <a:p>
            <a:r>
              <a:rPr lang="zh-CN" altLang="en-US" sz="1667" dirty="0">
                <a:latin typeface="Times New Roman" panose="02020603050405020304" pitchFamily="18" charset="0"/>
                <a:cs typeface="Times New Roman" panose="02020603050405020304" pitchFamily="18" charset="0"/>
              </a:rPr>
              <a:t>（</a:t>
            </a:r>
            <a:r>
              <a:rPr lang="en-US" altLang="zh-CN" sz="1667" dirty="0">
                <a:latin typeface="Times New Roman" panose="02020603050405020304" pitchFamily="18" charset="0"/>
                <a:cs typeface="Times New Roman" panose="02020603050405020304" pitchFamily="18" charset="0"/>
              </a:rPr>
              <a:t>62°</a:t>
            </a:r>
            <a:r>
              <a:rPr lang="zh-CN" altLang="en-US" sz="1667" dirty="0">
                <a:latin typeface="Times New Roman" panose="02020603050405020304" pitchFamily="18" charset="0"/>
                <a:cs typeface="Times New Roman" panose="02020603050405020304" pitchFamily="18" charset="0"/>
              </a:rPr>
              <a:t>，</a:t>
            </a:r>
            <a:r>
              <a:rPr lang="en-US" altLang="zh-CN" sz="1667" dirty="0">
                <a:latin typeface="Times New Roman" panose="02020603050405020304" pitchFamily="18" charset="0"/>
                <a:cs typeface="Times New Roman" panose="02020603050405020304" pitchFamily="18" charset="0"/>
              </a:rPr>
              <a:t>67°</a:t>
            </a:r>
            <a:r>
              <a:rPr lang="zh-CN" altLang="en-US" sz="1667" dirty="0">
                <a:latin typeface="Times New Roman" panose="02020603050405020304" pitchFamily="18" charset="0"/>
                <a:cs typeface="Times New Roman" panose="02020603050405020304" pitchFamily="18" charset="0"/>
              </a:rPr>
              <a:t>）</a:t>
            </a:r>
          </a:p>
        </p:txBody>
      </p:sp>
      <p:sp>
        <p:nvSpPr>
          <p:cNvPr id="16" name="矩形 15">
            <a:extLst>
              <a:ext uri="{FF2B5EF4-FFF2-40B4-BE49-F238E27FC236}">
                <a16:creationId xmlns:a16="http://schemas.microsoft.com/office/drawing/2014/main" id="{738C1E80-298A-4463-8EBC-81A4376EF420}"/>
              </a:ext>
            </a:extLst>
          </p:cNvPr>
          <p:cNvSpPr/>
          <p:nvPr/>
        </p:nvSpPr>
        <p:spPr>
          <a:xfrm>
            <a:off x="6851769" y="800538"/>
            <a:ext cx="3024336" cy="801886"/>
          </a:xfrm>
          <a:prstGeom prst="rect">
            <a:avLst/>
          </a:prstGeom>
        </p:spPr>
        <p:txBody>
          <a:bodyPr wrap="square">
            <a:spAutoFit/>
          </a:bodyPr>
          <a:lstStyle/>
          <a:p>
            <a:pPr>
              <a:lnSpc>
                <a:spcPct val="150000"/>
              </a:lnSpc>
            </a:pPr>
            <a:r>
              <a:rPr lang="en-US" altLang="zh-CN" sz="1667" dirty="0">
                <a:latin typeface="宋体" panose="02010600030101010101" pitchFamily="2" charset="-122"/>
              </a:rPr>
              <a:t>Collimation efficiency &gt;95% in simulation</a:t>
            </a:r>
            <a:endParaRPr lang="en-US" altLang="zh-CN" sz="1667" dirty="0">
              <a:solidFill>
                <a:srgbClr val="FF0000"/>
              </a:solidFill>
              <a:latin typeface="宋体" panose="02010600030101010101" pitchFamily="2" charset="-122"/>
            </a:endParaRPr>
          </a:p>
        </p:txBody>
      </p:sp>
      <p:sp>
        <p:nvSpPr>
          <p:cNvPr id="17" name="文本框 2">
            <a:extLst>
              <a:ext uri="{FF2B5EF4-FFF2-40B4-BE49-F238E27FC236}">
                <a16:creationId xmlns:a16="http://schemas.microsoft.com/office/drawing/2014/main" id="{E6F39C71-7305-4599-9849-C81296724EB0}"/>
              </a:ext>
            </a:extLst>
          </p:cNvPr>
          <p:cNvSpPr txBox="1">
            <a:spLocks noChangeArrowheads="1"/>
          </p:cNvSpPr>
          <p:nvPr/>
        </p:nvSpPr>
        <p:spPr bwMode="auto">
          <a:xfrm>
            <a:off x="59150" y="143685"/>
            <a:ext cx="647063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zh-CN" altLang="en-US" sz="2667" b="1" dirty="0">
                <a:solidFill>
                  <a:schemeClr val="bg1"/>
                </a:solidFill>
                <a:latin typeface="微软雅黑" panose="020B0503020204020204" pitchFamily="34" charset="-122"/>
                <a:ea typeface="微软雅黑" panose="020B0503020204020204" pitchFamily="34" charset="-122"/>
              </a:rPr>
              <a:t>二、</a:t>
            </a:r>
            <a:r>
              <a:rPr lang="en-US" altLang="zh-CN" sz="2667" b="1" dirty="0">
                <a:solidFill>
                  <a:schemeClr val="bg1"/>
                </a:solidFill>
                <a:latin typeface="微软雅黑" panose="020B0503020204020204" pitchFamily="34" charset="-122"/>
                <a:ea typeface="微软雅黑" panose="020B0503020204020204" pitchFamily="34" charset="-122"/>
              </a:rPr>
              <a:t>CSNS</a:t>
            </a:r>
            <a:r>
              <a:rPr lang="zh-CN" altLang="en-US" sz="2667" b="1" dirty="0">
                <a:solidFill>
                  <a:schemeClr val="bg1"/>
                </a:solidFill>
                <a:latin typeface="微软雅黑" panose="020B0503020204020204" pitchFamily="34" charset="-122"/>
                <a:ea typeface="微软雅黑" panose="020B0503020204020204" pitchFamily="34" charset="-122"/>
              </a:rPr>
              <a:t>设计与调试</a:t>
            </a:r>
          </a:p>
        </p:txBody>
      </p:sp>
      <p:sp>
        <p:nvSpPr>
          <p:cNvPr id="5" name="标题 4">
            <a:extLst>
              <a:ext uri="{FF2B5EF4-FFF2-40B4-BE49-F238E27FC236}">
                <a16:creationId xmlns:a16="http://schemas.microsoft.com/office/drawing/2014/main" id="{11BA6FB7-8E9D-7517-1728-048A98F49868}"/>
              </a:ext>
            </a:extLst>
          </p:cNvPr>
          <p:cNvSpPr>
            <a:spLocks noGrp="1"/>
          </p:cNvSpPr>
          <p:nvPr>
            <p:ph type="title"/>
          </p:nvPr>
        </p:nvSpPr>
        <p:spPr/>
        <p:txBody>
          <a:bodyPr/>
          <a:lstStyle/>
          <a:p>
            <a:r>
              <a:rPr lang="en-US" altLang="zh-CN" dirty="0">
                <a:solidFill>
                  <a:srgbClr val="0070C0"/>
                </a:solidFill>
              </a:rPr>
              <a:t>Upgrade</a:t>
            </a:r>
            <a:r>
              <a:rPr lang="zh-CN" altLang="en-US" dirty="0">
                <a:solidFill>
                  <a:srgbClr val="0070C0"/>
                </a:solidFill>
              </a:rPr>
              <a:t> </a:t>
            </a:r>
            <a:r>
              <a:rPr lang="en-US" altLang="zh-CN" dirty="0">
                <a:solidFill>
                  <a:srgbClr val="0070C0"/>
                </a:solidFill>
              </a:rPr>
              <a:t>of</a:t>
            </a:r>
            <a:r>
              <a:rPr lang="zh-CN" altLang="en-US" dirty="0">
                <a:solidFill>
                  <a:srgbClr val="0070C0"/>
                </a:solidFill>
              </a:rPr>
              <a:t> </a:t>
            </a:r>
            <a:r>
              <a:rPr lang="en-US" altLang="zh-CN" dirty="0">
                <a:solidFill>
                  <a:srgbClr val="0070C0"/>
                </a:solidFill>
              </a:rPr>
              <a:t>collimation system</a:t>
            </a:r>
            <a:endParaRPr lang="zh-CN" altLang="en-US" dirty="0">
              <a:solidFill>
                <a:srgbClr val="0070C0"/>
              </a:solidFill>
            </a:endParaRPr>
          </a:p>
        </p:txBody>
      </p:sp>
      <p:grpSp>
        <p:nvGrpSpPr>
          <p:cNvPr id="19" name="组合 18">
            <a:extLst>
              <a:ext uri="{FF2B5EF4-FFF2-40B4-BE49-F238E27FC236}">
                <a16:creationId xmlns:a16="http://schemas.microsoft.com/office/drawing/2014/main" id="{D62A2006-288A-5077-FEF3-7DD6B95D32C1}"/>
              </a:ext>
            </a:extLst>
          </p:cNvPr>
          <p:cNvGrpSpPr/>
          <p:nvPr/>
        </p:nvGrpSpPr>
        <p:grpSpPr>
          <a:xfrm>
            <a:off x="255464" y="3114007"/>
            <a:ext cx="6639853" cy="1903733"/>
            <a:chOff x="496667" y="2547207"/>
            <a:chExt cx="6639853" cy="1903733"/>
          </a:xfrm>
        </p:grpSpPr>
        <p:pic>
          <p:nvPicPr>
            <p:cNvPr id="6" name="图片 5">
              <a:extLst>
                <a:ext uri="{FF2B5EF4-FFF2-40B4-BE49-F238E27FC236}">
                  <a16:creationId xmlns:a16="http://schemas.microsoft.com/office/drawing/2014/main" id="{643499D9-0BDA-42ED-8F0A-A4B188D6C376}"/>
                </a:ext>
              </a:extLst>
            </p:cNvPr>
            <p:cNvPicPr>
              <a:picLocks noChangeAspect="1"/>
            </p:cNvPicPr>
            <p:nvPr/>
          </p:nvPicPr>
          <p:blipFill rotWithShape="1">
            <a:blip r:embed="rId3"/>
            <a:srcRect t="11073" b="8780"/>
            <a:stretch/>
          </p:blipFill>
          <p:spPr>
            <a:xfrm>
              <a:off x="496667" y="2679980"/>
              <a:ext cx="6639853" cy="1770960"/>
            </a:xfrm>
            <a:prstGeom prst="rect">
              <a:avLst/>
            </a:prstGeom>
          </p:spPr>
        </p:pic>
        <p:sp>
          <p:nvSpPr>
            <p:cNvPr id="7" name="文本框 6">
              <a:extLst>
                <a:ext uri="{FF2B5EF4-FFF2-40B4-BE49-F238E27FC236}">
                  <a16:creationId xmlns:a16="http://schemas.microsoft.com/office/drawing/2014/main" id="{C22198C7-CB45-4608-8A14-F4A00775927F}"/>
                </a:ext>
              </a:extLst>
            </p:cNvPr>
            <p:cNvSpPr txBox="1"/>
            <p:nvPr/>
          </p:nvSpPr>
          <p:spPr>
            <a:xfrm>
              <a:off x="642286" y="3476905"/>
              <a:ext cx="772780" cy="369332"/>
            </a:xfrm>
            <a:prstGeom prst="rect">
              <a:avLst/>
            </a:prstGeom>
            <a:noFill/>
          </p:spPr>
          <p:txBody>
            <a:bodyPr wrap="square" rtlCol="0">
              <a:spAutoFit/>
            </a:bodyPr>
            <a:lstStyle/>
            <a:p>
              <a:r>
                <a:rPr lang="en-US" altLang="zh-CN" dirty="0">
                  <a:solidFill>
                    <a:srgbClr val="FF0000"/>
                  </a:solidFill>
                  <a:latin typeface="Times New Roman" panose="02020603050405020304" pitchFamily="18" charset="0"/>
                  <a:cs typeface="Times New Roman" panose="02020603050405020304" pitchFamily="18" charset="0"/>
                </a:rPr>
                <a:t>~300</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E592A358-41C3-4685-8848-EF85E2884BD9}"/>
                </a:ext>
              </a:extLst>
            </p:cNvPr>
            <p:cNvSpPr txBox="1"/>
            <p:nvPr/>
          </p:nvSpPr>
          <p:spPr>
            <a:xfrm>
              <a:off x="5694319" y="3386237"/>
              <a:ext cx="619933" cy="369332"/>
            </a:xfrm>
            <a:prstGeom prst="rect">
              <a:avLst/>
            </a:prstGeom>
            <a:noFill/>
          </p:spPr>
          <p:txBody>
            <a:bodyPr wrap="square" rtlCol="0">
              <a:spAutoFit/>
            </a:bodyPr>
            <a:lstStyle/>
            <a:p>
              <a:r>
                <a:rPr lang="en-US" altLang="zh-CN" dirty="0">
                  <a:solidFill>
                    <a:srgbClr val="FF0000"/>
                  </a:solidFill>
                  <a:latin typeface="Times New Roman" panose="02020603050405020304" pitchFamily="18" charset="0"/>
                  <a:cs typeface="Times New Roman" panose="02020603050405020304" pitchFamily="18" charset="0"/>
                </a:rPr>
                <a:t>540</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9824A9CF-FFAC-44F1-94C9-829B7CDEE791}"/>
                </a:ext>
              </a:extLst>
            </p:cNvPr>
            <p:cNvSpPr txBox="1"/>
            <p:nvPr/>
          </p:nvSpPr>
          <p:spPr>
            <a:xfrm>
              <a:off x="2107851" y="3437828"/>
              <a:ext cx="844129" cy="369332"/>
            </a:xfrm>
            <a:prstGeom prst="rect">
              <a:avLst/>
            </a:prstGeom>
            <a:noFill/>
          </p:spPr>
          <p:txBody>
            <a:bodyPr wrap="square" rtlCol="0">
              <a:spAutoFit/>
            </a:bodyPr>
            <a:lstStyle/>
            <a:p>
              <a:r>
                <a:rPr lang="en-US" altLang="zh-CN" dirty="0">
                  <a:solidFill>
                    <a:srgbClr val="FF0000"/>
                  </a:solidFill>
                  <a:latin typeface="Times New Roman" panose="02020603050405020304" pitchFamily="18" charset="0"/>
                  <a:cs typeface="Times New Roman" panose="02020603050405020304" pitchFamily="18" charset="0"/>
                </a:rPr>
                <a:t>~350</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EBDFA730-76BE-41C6-A760-7A769CE937DF}"/>
                </a:ext>
              </a:extLst>
            </p:cNvPr>
            <p:cNvSpPr txBox="1"/>
            <p:nvPr/>
          </p:nvSpPr>
          <p:spPr>
            <a:xfrm>
              <a:off x="3725490" y="3424550"/>
              <a:ext cx="619933" cy="369332"/>
            </a:xfrm>
            <a:prstGeom prst="rect">
              <a:avLst/>
            </a:prstGeom>
            <a:noFill/>
          </p:spPr>
          <p:txBody>
            <a:bodyPr wrap="square" rtlCol="0">
              <a:spAutoFit/>
            </a:bodyPr>
            <a:lstStyle/>
            <a:p>
              <a:r>
                <a:rPr lang="en-US" altLang="zh-CN" dirty="0">
                  <a:solidFill>
                    <a:srgbClr val="FF0000"/>
                  </a:solidFill>
                  <a:latin typeface="Times New Roman" panose="02020603050405020304" pitchFamily="18" charset="0"/>
                  <a:cs typeface="Times New Roman" panose="02020603050405020304" pitchFamily="18" charset="0"/>
                </a:rPr>
                <a:t>420</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DD88A8CD-B512-4216-A2B7-E7E71DF376EE}"/>
                </a:ext>
              </a:extLst>
            </p:cNvPr>
            <p:cNvSpPr txBox="1"/>
            <p:nvPr/>
          </p:nvSpPr>
          <p:spPr>
            <a:xfrm>
              <a:off x="496667" y="3007117"/>
              <a:ext cx="1204632" cy="348878"/>
            </a:xfrm>
            <a:prstGeom prst="rect">
              <a:avLst/>
            </a:prstGeom>
            <a:solidFill>
              <a:schemeClr val="bg1"/>
            </a:solidFill>
          </p:spPr>
          <p:txBody>
            <a:bodyPr wrap="square" rtlCol="0">
              <a:spAutoFit/>
            </a:bodyPr>
            <a:lstStyle/>
            <a:p>
              <a:r>
                <a:rPr lang="en-US" altLang="zh-CN" sz="1667" dirty="0">
                  <a:latin typeface="Times New Roman" panose="02020603050405020304" pitchFamily="18" charset="0"/>
                  <a:cs typeface="Times New Roman" panose="02020603050405020304" pitchFamily="18" charset="0"/>
                </a:rPr>
                <a:t>Beam Emit.</a:t>
              </a:r>
              <a:endParaRPr lang="zh-CN" altLang="en-US" sz="1667"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2C43BEB1-BF7E-2325-B08F-F0A2CF8565F9}"/>
                </a:ext>
              </a:extLst>
            </p:cNvPr>
            <p:cNvSpPr txBox="1"/>
            <p:nvPr/>
          </p:nvSpPr>
          <p:spPr>
            <a:xfrm>
              <a:off x="1671257" y="2661813"/>
              <a:ext cx="1551177" cy="605422"/>
            </a:xfrm>
            <a:prstGeom prst="rect">
              <a:avLst/>
            </a:prstGeom>
            <a:solidFill>
              <a:schemeClr val="bg1"/>
            </a:solidFill>
          </p:spPr>
          <p:txBody>
            <a:bodyPr wrap="square" rtlCol="0">
              <a:spAutoFit/>
            </a:bodyPr>
            <a:lstStyle/>
            <a:p>
              <a:r>
                <a:rPr lang="en-US" altLang="zh-CN" sz="1667" dirty="0">
                  <a:latin typeface="Times New Roman" panose="02020603050405020304" pitchFamily="18" charset="0"/>
                  <a:cs typeface="Times New Roman" panose="02020603050405020304" pitchFamily="18" charset="0"/>
                </a:rPr>
                <a:t>Acceptance of primary colli.</a:t>
              </a:r>
              <a:endParaRPr lang="zh-CN" altLang="en-US" sz="1667"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2B6FC24E-EBE7-501A-4FE3-8ACFF1E7997F}"/>
                </a:ext>
              </a:extLst>
            </p:cNvPr>
            <p:cNvSpPr txBox="1"/>
            <p:nvPr/>
          </p:nvSpPr>
          <p:spPr>
            <a:xfrm>
              <a:off x="3091900" y="2547207"/>
              <a:ext cx="1901833" cy="605422"/>
            </a:xfrm>
            <a:prstGeom prst="rect">
              <a:avLst/>
            </a:prstGeom>
            <a:solidFill>
              <a:schemeClr val="bg1"/>
            </a:solidFill>
          </p:spPr>
          <p:txBody>
            <a:bodyPr wrap="square" rtlCol="0">
              <a:spAutoFit/>
            </a:bodyPr>
            <a:lstStyle/>
            <a:p>
              <a:r>
                <a:rPr lang="en-US" altLang="zh-CN" sz="1667" dirty="0">
                  <a:latin typeface="Times New Roman" panose="02020603050405020304" pitchFamily="18" charset="0"/>
                  <a:cs typeface="Times New Roman" panose="02020603050405020304" pitchFamily="18" charset="0"/>
                </a:rPr>
                <a:t>Acceptance of Secondary  colli.</a:t>
              </a:r>
              <a:endParaRPr lang="zh-CN" altLang="en-US" sz="1667"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DB350FD6-837C-FE14-C650-7C8220A21040}"/>
                </a:ext>
              </a:extLst>
            </p:cNvPr>
            <p:cNvSpPr txBox="1"/>
            <p:nvPr/>
          </p:nvSpPr>
          <p:spPr>
            <a:xfrm>
              <a:off x="5010959" y="2636540"/>
              <a:ext cx="2108334" cy="348878"/>
            </a:xfrm>
            <a:prstGeom prst="rect">
              <a:avLst/>
            </a:prstGeom>
            <a:solidFill>
              <a:schemeClr val="bg1"/>
            </a:solidFill>
          </p:spPr>
          <p:txBody>
            <a:bodyPr wrap="square" rtlCol="0">
              <a:spAutoFit/>
            </a:bodyPr>
            <a:lstStyle/>
            <a:p>
              <a:r>
                <a:rPr lang="en-US" altLang="zh-CN" sz="1667" dirty="0">
                  <a:latin typeface="Times New Roman" panose="02020603050405020304" pitchFamily="18" charset="0"/>
                  <a:cs typeface="Times New Roman" panose="02020603050405020304" pitchFamily="18" charset="0"/>
                </a:rPr>
                <a:t>Acceptance of RCS</a:t>
              </a:r>
              <a:endParaRPr lang="zh-CN" altLang="en-US" sz="1667" dirty="0">
                <a:latin typeface="Times New Roman" panose="02020603050405020304" pitchFamily="18" charset="0"/>
                <a:cs typeface="Times New Roman" panose="02020603050405020304" pitchFamily="18" charset="0"/>
              </a:endParaRPr>
            </a:p>
          </p:txBody>
        </p:sp>
      </p:grpSp>
      <p:sp>
        <p:nvSpPr>
          <p:cNvPr id="20" name="文本框 19">
            <a:extLst>
              <a:ext uri="{FF2B5EF4-FFF2-40B4-BE49-F238E27FC236}">
                <a16:creationId xmlns:a16="http://schemas.microsoft.com/office/drawing/2014/main" id="{6E46C566-DA15-B961-C489-E2001682601C}"/>
              </a:ext>
            </a:extLst>
          </p:cNvPr>
          <p:cNvSpPr txBox="1"/>
          <p:nvPr/>
        </p:nvSpPr>
        <p:spPr>
          <a:xfrm>
            <a:off x="407864" y="4452838"/>
            <a:ext cx="1204632" cy="348878"/>
          </a:xfrm>
          <a:prstGeom prst="rect">
            <a:avLst/>
          </a:prstGeom>
          <a:solidFill>
            <a:schemeClr val="bg1"/>
          </a:solidFill>
        </p:spPr>
        <p:txBody>
          <a:bodyPr wrap="square" rtlCol="0">
            <a:spAutoFit/>
          </a:bodyPr>
          <a:lstStyle/>
          <a:p>
            <a:r>
              <a:rPr lang="en-US" altLang="zh-CN" sz="1667" dirty="0">
                <a:solidFill>
                  <a:srgbClr val="2433F8"/>
                </a:solidFill>
                <a:latin typeface="Times New Roman" panose="02020603050405020304" pitchFamily="18" charset="0"/>
                <a:cs typeface="Times New Roman" panose="02020603050405020304" pitchFamily="18" charset="0"/>
              </a:rPr>
              <a:t>&gt;400</a:t>
            </a:r>
            <a:endParaRPr lang="zh-CN" altLang="en-US" sz="1667" dirty="0">
              <a:solidFill>
                <a:srgbClr val="2433F8"/>
              </a:solidFill>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0B57DE55-094B-92DF-2904-1EC1399E4562}"/>
              </a:ext>
            </a:extLst>
          </p:cNvPr>
          <p:cNvSpPr txBox="1"/>
          <p:nvPr/>
        </p:nvSpPr>
        <p:spPr>
          <a:xfrm>
            <a:off x="5342852" y="4337677"/>
            <a:ext cx="1022545" cy="348878"/>
          </a:xfrm>
          <a:prstGeom prst="rect">
            <a:avLst/>
          </a:prstGeom>
          <a:solidFill>
            <a:schemeClr val="bg1"/>
          </a:solidFill>
        </p:spPr>
        <p:txBody>
          <a:bodyPr wrap="square" rtlCol="0">
            <a:spAutoFit/>
          </a:bodyPr>
          <a:lstStyle/>
          <a:p>
            <a:r>
              <a:rPr lang="en-US" altLang="zh-CN" sz="1667" dirty="0">
                <a:solidFill>
                  <a:srgbClr val="2433F8"/>
                </a:solidFill>
                <a:latin typeface="Times New Roman" panose="02020603050405020304" pitchFamily="18" charset="0"/>
                <a:cs typeface="Times New Roman" panose="02020603050405020304" pitchFamily="18" charset="0"/>
              </a:rPr>
              <a:t>&lt;500</a:t>
            </a:r>
            <a:endParaRPr lang="zh-CN" altLang="en-US" sz="1667" dirty="0">
              <a:solidFill>
                <a:srgbClr val="2433F8"/>
              </a:solidFill>
              <a:latin typeface="Times New Roman" panose="02020603050405020304" pitchFamily="18" charset="0"/>
              <a:cs typeface="Times New Roman" panose="02020603050405020304" pitchFamily="18" charset="0"/>
            </a:endParaRPr>
          </a:p>
        </p:txBody>
      </p:sp>
      <p:grpSp>
        <p:nvGrpSpPr>
          <p:cNvPr id="26" name="组合 25">
            <a:extLst>
              <a:ext uri="{FF2B5EF4-FFF2-40B4-BE49-F238E27FC236}">
                <a16:creationId xmlns:a16="http://schemas.microsoft.com/office/drawing/2014/main" id="{6B8ED96D-D112-906A-1A45-5DFF4ED6ACE2}"/>
              </a:ext>
            </a:extLst>
          </p:cNvPr>
          <p:cNvGrpSpPr/>
          <p:nvPr/>
        </p:nvGrpSpPr>
        <p:grpSpPr>
          <a:xfrm>
            <a:off x="6736184" y="1668810"/>
            <a:ext cx="3357275" cy="3430416"/>
            <a:chOff x="6736184" y="1668810"/>
            <a:chExt cx="3357275" cy="3430416"/>
          </a:xfrm>
        </p:grpSpPr>
        <p:pic>
          <p:nvPicPr>
            <p:cNvPr id="22" name="图片 21">
              <a:extLst>
                <a:ext uri="{FF2B5EF4-FFF2-40B4-BE49-F238E27FC236}">
                  <a16:creationId xmlns:a16="http://schemas.microsoft.com/office/drawing/2014/main" id="{1E4B99C5-61E4-06E0-7C65-EDB87FB7CC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6184" y="1668810"/>
              <a:ext cx="3239738" cy="1701357"/>
            </a:xfrm>
            <a:prstGeom prst="rect">
              <a:avLst/>
            </a:prstGeom>
          </p:spPr>
        </p:pic>
        <p:pic>
          <p:nvPicPr>
            <p:cNvPr id="23" name="图片 22">
              <a:extLst>
                <a:ext uri="{FF2B5EF4-FFF2-40B4-BE49-F238E27FC236}">
                  <a16:creationId xmlns:a16="http://schemas.microsoft.com/office/drawing/2014/main" id="{5A5203A3-40BB-B754-CF04-BD488B5C31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951" y="3502940"/>
              <a:ext cx="3013123" cy="1596286"/>
            </a:xfrm>
            <a:prstGeom prst="rect">
              <a:avLst/>
            </a:prstGeom>
          </p:spPr>
        </p:pic>
        <p:sp>
          <p:nvSpPr>
            <p:cNvPr id="24" name="文本框 23">
              <a:extLst>
                <a:ext uri="{FF2B5EF4-FFF2-40B4-BE49-F238E27FC236}">
                  <a16:creationId xmlns:a16="http://schemas.microsoft.com/office/drawing/2014/main" id="{E2EDB9DB-3321-0F32-C76F-EC82149204DB}"/>
                </a:ext>
              </a:extLst>
            </p:cNvPr>
            <p:cNvSpPr txBox="1"/>
            <p:nvPr/>
          </p:nvSpPr>
          <p:spPr>
            <a:xfrm>
              <a:off x="8263808" y="1777710"/>
              <a:ext cx="1829651" cy="646331"/>
            </a:xfrm>
            <a:prstGeom prst="rect">
              <a:avLst/>
            </a:prstGeom>
            <a:noFill/>
          </p:spPr>
          <p:txBody>
            <a:bodyPr wrap="square" rtlCol="0">
              <a:spAutoFit/>
            </a:bodyPr>
            <a:lstStyle/>
            <a:p>
              <a:r>
                <a:rPr lang="en-US" altLang="zh-CN" dirty="0">
                  <a:solidFill>
                    <a:srgbClr val="FF0000"/>
                  </a:solidFill>
                  <a:latin typeface="Times New Roman" panose="02020603050405020304" pitchFamily="18" charset="0"/>
                  <a:cs typeface="Times New Roman" panose="02020603050405020304" pitchFamily="18" charset="0"/>
                </a:rPr>
                <a:t>With</a:t>
              </a:r>
              <a:r>
                <a:rPr lang="zh-CN" altLang="en-US" dirty="0">
                  <a:solidFill>
                    <a:srgbClr val="FF0000"/>
                  </a:solidFill>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primary</a:t>
              </a:r>
              <a:r>
                <a:rPr lang="zh-CN" altLang="en-US" dirty="0">
                  <a:solidFill>
                    <a:srgbClr val="FF0000"/>
                  </a:solidFill>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colli.</a:t>
              </a:r>
              <a:r>
                <a:rPr lang="zh-CN" altLang="en-US" dirty="0">
                  <a:solidFill>
                    <a:srgbClr val="FF0000"/>
                  </a:solidFill>
                  <a:latin typeface="Times New Roman" panose="02020603050405020304" pitchFamily="18" charset="0"/>
                  <a:cs typeface="Times New Roman" panose="02020603050405020304" pitchFamily="18" charset="0"/>
                </a:rPr>
                <a:t>：</a:t>
              </a:r>
              <a:r>
                <a:rPr lang="en-US" altLang="zh-CN" dirty="0">
                  <a:solidFill>
                    <a:srgbClr val="FF0000"/>
                  </a:solidFill>
                  <a:latin typeface="Times New Roman" panose="02020603050405020304" pitchFamily="18" charset="0"/>
                  <a:cs typeface="Times New Roman" panose="02020603050405020304" pitchFamily="18" charset="0"/>
                </a:rPr>
                <a:t>89.8%</a:t>
              </a:r>
            </a:p>
          </p:txBody>
        </p:sp>
        <p:sp>
          <p:nvSpPr>
            <p:cNvPr id="25" name="文本框 24">
              <a:extLst>
                <a:ext uri="{FF2B5EF4-FFF2-40B4-BE49-F238E27FC236}">
                  <a16:creationId xmlns:a16="http://schemas.microsoft.com/office/drawing/2014/main" id="{BA324BF5-8D7A-5BC2-51FA-035D2358A3F4}"/>
                </a:ext>
              </a:extLst>
            </p:cNvPr>
            <p:cNvSpPr txBox="1"/>
            <p:nvPr/>
          </p:nvSpPr>
          <p:spPr>
            <a:xfrm>
              <a:off x="8233658" y="3582040"/>
              <a:ext cx="1829651" cy="646331"/>
            </a:xfrm>
            <a:prstGeom prst="rect">
              <a:avLst/>
            </a:prstGeom>
            <a:noFill/>
          </p:spPr>
          <p:txBody>
            <a:bodyPr wrap="square" rtlCol="0">
              <a:spAutoFit/>
            </a:bodyPr>
            <a:lstStyle/>
            <a:p>
              <a:r>
                <a:rPr lang="en-US" altLang="zh-CN" dirty="0">
                  <a:solidFill>
                    <a:srgbClr val="FF0000"/>
                  </a:solidFill>
                  <a:latin typeface="Times New Roman" panose="02020603050405020304" pitchFamily="18" charset="0"/>
                  <a:cs typeface="Times New Roman" panose="02020603050405020304" pitchFamily="18" charset="0"/>
                </a:rPr>
                <a:t>Without</a:t>
              </a:r>
              <a:r>
                <a:rPr lang="zh-CN" altLang="en-US" dirty="0">
                  <a:solidFill>
                    <a:srgbClr val="FF0000"/>
                  </a:solidFill>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primary</a:t>
              </a:r>
              <a:r>
                <a:rPr lang="zh-CN" altLang="en-US" dirty="0">
                  <a:solidFill>
                    <a:srgbClr val="FF0000"/>
                  </a:solidFill>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colli.</a:t>
              </a:r>
              <a:r>
                <a:rPr lang="zh-CN" altLang="en-US" dirty="0">
                  <a:solidFill>
                    <a:srgbClr val="FF0000"/>
                  </a:solidFill>
                  <a:latin typeface="Times New Roman" panose="02020603050405020304" pitchFamily="18" charset="0"/>
                  <a:cs typeface="Times New Roman" panose="02020603050405020304" pitchFamily="18" charset="0"/>
                </a:rPr>
                <a:t>：</a:t>
              </a:r>
              <a:r>
                <a:rPr lang="en-US" altLang="zh-CN" dirty="0">
                  <a:solidFill>
                    <a:srgbClr val="FF0000"/>
                  </a:solidFill>
                  <a:latin typeface="Times New Roman" panose="02020603050405020304" pitchFamily="18" charset="0"/>
                  <a:cs typeface="Times New Roman" panose="02020603050405020304" pitchFamily="18" charset="0"/>
                </a:rPr>
                <a:t>94.6%</a:t>
              </a:r>
            </a:p>
          </p:txBody>
        </p:sp>
      </p:grpSp>
      <p:sp>
        <p:nvSpPr>
          <p:cNvPr id="27" name="矩形 26">
            <a:extLst>
              <a:ext uri="{FF2B5EF4-FFF2-40B4-BE49-F238E27FC236}">
                <a16:creationId xmlns:a16="http://schemas.microsoft.com/office/drawing/2014/main" id="{02010845-060E-4BF4-88F9-2ACD0E15E8AF}"/>
              </a:ext>
            </a:extLst>
          </p:cNvPr>
          <p:cNvSpPr/>
          <p:nvPr/>
        </p:nvSpPr>
        <p:spPr>
          <a:xfrm flipH="1">
            <a:off x="1407592" y="1333219"/>
            <a:ext cx="152400" cy="767091"/>
          </a:xfrm>
          <a:prstGeom prst="rect">
            <a:avLst/>
          </a:prstGeom>
          <a:solidFill>
            <a:srgbClr val="2433F8"/>
          </a:solidFill>
          <a:ln>
            <a:no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dirty="0"/>
          </a:p>
        </p:txBody>
      </p:sp>
    </p:spTree>
    <p:extLst>
      <p:ext uri="{BB962C8B-B14F-4D97-AF65-F5344CB8AC3E}">
        <p14:creationId xmlns:p14="http://schemas.microsoft.com/office/powerpoint/2010/main" val="108187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heckerboard(across)">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1"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5EC628-8D64-467F-8714-8E1C02405B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73" y="1057301"/>
            <a:ext cx="6531380" cy="3408564"/>
          </a:xfrm>
          <a:prstGeom prst="rect">
            <a:avLst/>
          </a:prstGeom>
        </p:spPr>
      </p:pic>
      <p:sp>
        <p:nvSpPr>
          <p:cNvPr id="6" name="文本框 5">
            <a:extLst>
              <a:ext uri="{FF2B5EF4-FFF2-40B4-BE49-F238E27FC236}">
                <a16:creationId xmlns:a16="http://schemas.microsoft.com/office/drawing/2014/main" id="{8DFA8961-A22D-4C35-9175-F70B433E4D2A}"/>
              </a:ext>
            </a:extLst>
          </p:cNvPr>
          <p:cNvSpPr txBox="1"/>
          <p:nvPr/>
        </p:nvSpPr>
        <p:spPr>
          <a:xfrm>
            <a:off x="1263576" y="1129308"/>
            <a:ext cx="501407" cy="348878"/>
          </a:xfrm>
          <a:prstGeom prst="rect">
            <a:avLst/>
          </a:prstGeom>
          <a:noFill/>
        </p:spPr>
        <p:txBody>
          <a:bodyPr wrap="square" rtlCol="0">
            <a:spAutoFit/>
          </a:bodyPr>
          <a:lstStyle/>
          <a:p>
            <a:pPr algn="ctr"/>
            <a:r>
              <a:rPr lang="en-US" altLang="zh-CN" sz="1667" dirty="0">
                <a:solidFill>
                  <a:srgbClr val="FF0000"/>
                </a:solidFill>
                <a:latin typeface="宋体" panose="02010600030101010101" pitchFamily="2" charset="-122"/>
              </a:rPr>
              <a:t>C0</a:t>
            </a:r>
            <a:endParaRPr lang="zh-CN" altLang="en-US" sz="1667" dirty="0">
              <a:solidFill>
                <a:srgbClr val="FF0000"/>
              </a:solidFill>
              <a:latin typeface="宋体" panose="02010600030101010101" pitchFamily="2" charset="-122"/>
            </a:endParaRPr>
          </a:p>
        </p:txBody>
      </p:sp>
      <p:sp>
        <p:nvSpPr>
          <p:cNvPr id="7" name="文本框 6">
            <a:extLst>
              <a:ext uri="{FF2B5EF4-FFF2-40B4-BE49-F238E27FC236}">
                <a16:creationId xmlns:a16="http://schemas.microsoft.com/office/drawing/2014/main" id="{FA3DC71F-DD4A-4503-908A-5E83207FDD64}"/>
              </a:ext>
            </a:extLst>
          </p:cNvPr>
          <p:cNvSpPr txBox="1"/>
          <p:nvPr/>
        </p:nvSpPr>
        <p:spPr>
          <a:xfrm>
            <a:off x="1784356" y="1129308"/>
            <a:ext cx="455507" cy="348878"/>
          </a:xfrm>
          <a:prstGeom prst="rect">
            <a:avLst/>
          </a:prstGeom>
          <a:noFill/>
        </p:spPr>
        <p:txBody>
          <a:bodyPr wrap="square" rtlCol="0">
            <a:spAutoFit/>
          </a:bodyPr>
          <a:lstStyle/>
          <a:p>
            <a:pPr algn="ctr"/>
            <a:r>
              <a:rPr lang="en-US" altLang="zh-CN" sz="1667" dirty="0">
                <a:solidFill>
                  <a:srgbClr val="FF0000"/>
                </a:solidFill>
                <a:latin typeface="宋体" panose="02010600030101010101" pitchFamily="2" charset="-122"/>
              </a:rPr>
              <a:t>C1</a:t>
            </a:r>
            <a:endParaRPr lang="zh-CN" altLang="en-US" sz="1667" dirty="0">
              <a:solidFill>
                <a:srgbClr val="FF0000"/>
              </a:solidFill>
              <a:latin typeface="宋体" panose="02010600030101010101" pitchFamily="2" charset="-122"/>
            </a:endParaRPr>
          </a:p>
        </p:txBody>
      </p:sp>
      <p:sp>
        <p:nvSpPr>
          <p:cNvPr id="8" name="文本框 7">
            <a:extLst>
              <a:ext uri="{FF2B5EF4-FFF2-40B4-BE49-F238E27FC236}">
                <a16:creationId xmlns:a16="http://schemas.microsoft.com/office/drawing/2014/main" id="{FFD96AF6-9C05-4CDA-A697-61206173268F}"/>
              </a:ext>
            </a:extLst>
          </p:cNvPr>
          <p:cNvSpPr txBox="1"/>
          <p:nvPr/>
        </p:nvSpPr>
        <p:spPr>
          <a:xfrm>
            <a:off x="2320476" y="1129308"/>
            <a:ext cx="501406" cy="348878"/>
          </a:xfrm>
          <a:prstGeom prst="rect">
            <a:avLst/>
          </a:prstGeom>
          <a:noFill/>
        </p:spPr>
        <p:txBody>
          <a:bodyPr wrap="square" rtlCol="0">
            <a:spAutoFit/>
          </a:bodyPr>
          <a:lstStyle/>
          <a:p>
            <a:pPr algn="ctr"/>
            <a:r>
              <a:rPr lang="en-US" altLang="zh-CN" sz="1667" dirty="0">
                <a:solidFill>
                  <a:srgbClr val="FF0000"/>
                </a:solidFill>
                <a:latin typeface="宋体" panose="02010600030101010101" pitchFamily="2" charset="-122"/>
              </a:rPr>
              <a:t>C2</a:t>
            </a:r>
            <a:endParaRPr lang="zh-CN" altLang="en-US" sz="1667" dirty="0">
              <a:solidFill>
                <a:srgbClr val="FF0000"/>
              </a:solidFill>
              <a:latin typeface="宋体" panose="02010600030101010101" pitchFamily="2" charset="-122"/>
            </a:endParaRPr>
          </a:p>
        </p:txBody>
      </p:sp>
      <p:sp>
        <p:nvSpPr>
          <p:cNvPr id="9" name="文本框 8">
            <a:extLst>
              <a:ext uri="{FF2B5EF4-FFF2-40B4-BE49-F238E27FC236}">
                <a16:creationId xmlns:a16="http://schemas.microsoft.com/office/drawing/2014/main" id="{FE4A9C73-3E2B-4B22-B09E-AAF7EF3347A6}"/>
              </a:ext>
            </a:extLst>
          </p:cNvPr>
          <p:cNvSpPr txBox="1"/>
          <p:nvPr/>
        </p:nvSpPr>
        <p:spPr>
          <a:xfrm>
            <a:off x="3092160" y="1129308"/>
            <a:ext cx="501407" cy="348878"/>
          </a:xfrm>
          <a:prstGeom prst="rect">
            <a:avLst/>
          </a:prstGeom>
          <a:noFill/>
        </p:spPr>
        <p:txBody>
          <a:bodyPr wrap="square" rtlCol="0">
            <a:spAutoFit/>
          </a:bodyPr>
          <a:lstStyle/>
          <a:p>
            <a:pPr algn="ctr"/>
            <a:r>
              <a:rPr lang="en-US" altLang="zh-CN" sz="1667" dirty="0">
                <a:solidFill>
                  <a:srgbClr val="FF0000"/>
                </a:solidFill>
                <a:latin typeface="宋体" panose="02010600030101010101" pitchFamily="2" charset="-122"/>
              </a:rPr>
              <a:t>C3</a:t>
            </a:r>
            <a:endParaRPr lang="zh-CN" altLang="en-US" sz="1667" dirty="0">
              <a:solidFill>
                <a:srgbClr val="FF0000"/>
              </a:solidFill>
              <a:latin typeface="宋体" panose="02010600030101010101" pitchFamily="2" charset="-122"/>
            </a:endParaRPr>
          </a:p>
        </p:txBody>
      </p:sp>
      <p:sp>
        <p:nvSpPr>
          <p:cNvPr id="10" name="文本框 9">
            <a:extLst>
              <a:ext uri="{FF2B5EF4-FFF2-40B4-BE49-F238E27FC236}">
                <a16:creationId xmlns:a16="http://schemas.microsoft.com/office/drawing/2014/main" id="{E8EBA6A4-9431-4466-B8EC-CC8A7F2377AB}"/>
              </a:ext>
            </a:extLst>
          </p:cNvPr>
          <p:cNvSpPr txBox="1"/>
          <p:nvPr/>
        </p:nvSpPr>
        <p:spPr>
          <a:xfrm>
            <a:off x="4351088" y="1129308"/>
            <a:ext cx="501407" cy="348878"/>
          </a:xfrm>
          <a:prstGeom prst="rect">
            <a:avLst/>
          </a:prstGeom>
          <a:noFill/>
        </p:spPr>
        <p:txBody>
          <a:bodyPr wrap="square" rtlCol="0">
            <a:spAutoFit/>
          </a:bodyPr>
          <a:lstStyle/>
          <a:p>
            <a:pPr algn="ctr"/>
            <a:r>
              <a:rPr lang="en-US" altLang="zh-CN" sz="1667" dirty="0">
                <a:solidFill>
                  <a:srgbClr val="FF0000"/>
                </a:solidFill>
                <a:latin typeface="宋体" panose="02010600030101010101" pitchFamily="2" charset="-122"/>
              </a:rPr>
              <a:t>C4</a:t>
            </a:r>
            <a:endParaRPr lang="zh-CN" altLang="en-US" sz="1667" dirty="0">
              <a:solidFill>
                <a:srgbClr val="FF0000"/>
              </a:solidFill>
              <a:latin typeface="宋体" panose="02010600030101010101" pitchFamily="2" charset="-122"/>
            </a:endParaRPr>
          </a:p>
        </p:txBody>
      </p:sp>
      <p:sp>
        <p:nvSpPr>
          <p:cNvPr id="11" name="文本框 10">
            <a:extLst>
              <a:ext uri="{FF2B5EF4-FFF2-40B4-BE49-F238E27FC236}">
                <a16:creationId xmlns:a16="http://schemas.microsoft.com/office/drawing/2014/main" id="{644999D8-714E-41EA-B99C-E347A3719671}"/>
              </a:ext>
            </a:extLst>
          </p:cNvPr>
          <p:cNvSpPr txBox="1"/>
          <p:nvPr/>
        </p:nvSpPr>
        <p:spPr>
          <a:xfrm>
            <a:off x="4807292" y="1129308"/>
            <a:ext cx="1352819" cy="348878"/>
          </a:xfrm>
          <a:prstGeom prst="rect">
            <a:avLst/>
          </a:prstGeom>
          <a:noFill/>
        </p:spPr>
        <p:txBody>
          <a:bodyPr wrap="square" rtlCol="0">
            <a:spAutoFit/>
          </a:bodyPr>
          <a:lstStyle/>
          <a:p>
            <a:pPr algn="ctr"/>
            <a:r>
              <a:rPr lang="en-US" altLang="zh-CN" sz="1667" dirty="0">
                <a:solidFill>
                  <a:srgbClr val="FF0000"/>
                </a:solidFill>
                <a:latin typeface="宋体" panose="02010600030101010101" pitchFamily="2" charset="-122"/>
              </a:rPr>
              <a:t>Shielding</a:t>
            </a:r>
          </a:p>
        </p:txBody>
      </p:sp>
      <p:sp>
        <p:nvSpPr>
          <p:cNvPr id="12" name="文本框 11">
            <a:extLst>
              <a:ext uri="{FF2B5EF4-FFF2-40B4-BE49-F238E27FC236}">
                <a16:creationId xmlns:a16="http://schemas.microsoft.com/office/drawing/2014/main" id="{E924CEE1-70D1-4AAA-B472-C6A4848F6E38}"/>
              </a:ext>
            </a:extLst>
          </p:cNvPr>
          <p:cNvSpPr txBox="1"/>
          <p:nvPr/>
        </p:nvSpPr>
        <p:spPr>
          <a:xfrm>
            <a:off x="3614191" y="4452838"/>
            <a:ext cx="2931618" cy="348878"/>
          </a:xfrm>
          <a:prstGeom prst="rect">
            <a:avLst/>
          </a:prstGeom>
          <a:noFill/>
        </p:spPr>
        <p:txBody>
          <a:bodyPr wrap="square" rtlCol="0">
            <a:spAutoFit/>
          </a:bodyPr>
          <a:lstStyle/>
          <a:p>
            <a:r>
              <a:rPr lang="en-US" altLang="zh-CN" sz="1667" dirty="0">
                <a:solidFill>
                  <a:srgbClr val="FF0000"/>
                </a:solidFill>
                <a:latin typeface="宋体" panose="02010600030101010101" pitchFamily="2" charset="-122"/>
              </a:rPr>
              <a:t>Down stream quadrupoles</a:t>
            </a:r>
            <a:endParaRPr lang="zh-CN" altLang="en-US" sz="1667" dirty="0">
              <a:solidFill>
                <a:srgbClr val="FF0000"/>
              </a:solidFill>
              <a:latin typeface="宋体" panose="02010600030101010101" pitchFamily="2" charset="-122"/>
            </a:endParaRPr>
          </a:p>
        </p:txBody>
      </p:sp>
      <p:cxnSp>
        <p:nvCxnSpPr>
          <p:cNvPr id="13" name="直接箭头连接符 12">
            <a:extLst>
              <a:ext uri="{FF2B5EF4-FFF2-40B4-BE49-F238E27FC236}">
                <a16:creationId xmlns:a16="http://schemas.microsoft.com/office/drawing/2014/main" id="{FABEA780-9E96-48A3-8B1F-0289C57384F2}"/>
              </a:ext>
            </a:extLst>
          </p:cNvPr>
          <p:cNvCxnSpPr/>
          <p:nvPr/>
        </p:nvCxnSpPr>
        <p:spPr>
          <a:xfrm flipV="1">
            <a:off x="5211309" y="4000191"/>
            <a:ext cx="0" cy="40545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表格 13">
            <a:extLst>
              <a:ext uri="{FF2B5EF4-FFF2-40B4-BE49-F238E27FC236}">
                <a16:creationId xmlns:a16="http://schemas.microsoft.com/office/drawing/2014/main" id="{850B61E3-AAE3-4AA9-A131-A6A1A54829A4}"/>
              </a:ext>
            </a:extLst>
          </p:cNvPr>
          <p:cNvGraphicFramePr>
            <a:graphicFrameLocks noGrp="1"/>
          </p:cNvGraphicFramePr>
          <p:nvPr>
            <p:extLst>
              <p:ext uri="{D42A27DB-BD31-4B8C-83A1-F6EECF244321}">
                <p14:modId xmlns:p14="http://schemas.microsoft.com/office/powerpoint/2010/main" val="1538256601"/>
              </p:ext>
            </p:extLst>
          </p:nvPr>
        </p:nvGraphicFramePr>
        <p:xfrm>
          <a:off x="6544306" y="678326"/>
          <a:ext cx="3615695" cy="4549729"/>
        </p:xfrm>
        <a:graphic>
          <a:graphicData uri="http://schemas.openxmlformats.org/drawingml/2006/table">
            <a:tbl>
              <a:tblPr firstRow="1" bandRow="1">
                <a:tableStyleId>{5C22544A-7EE6-4342-B048-85BDC9FD1C3A}</a:tableStyleId>
              </a:tblPr>
              <a:tblGrid>
                <a:gridCol w="1493571">
                  <a:extLst>
                    <a:ext uri="{9D8B030D-6E8A-4147-A177-3AD203B41FA5}">
                      <a16:colId xmlns:a16="http://schemas.microsoft.com/office/drawing/2014/main" val="651836881"/>
                    </a:ext>
                  </a:extLst>
                </a:gridCol>
                <a:gridCol w="1060058">
                  <a:extLst>
                    <a:ext uri="{9D8B030D-6E8A-4147-A177-3AD203B41FA5}">
                      <a16:colId xmlns:a16="http://schemas.microsoft.com/office/drawing/2014/main" val="4098897502"/>
                    </a:ext>
                  </a:extLst>
                </a:gridCol>
                <a:gridCol w="1062066">
                  <a:extLst>
                    <a:ext uri="{9D8B030D-6E8A-4147-A177-3AD203B41FA5}">
                      <a16:colId xmlns:a16="http://schemas.microsoft.com/office/drawing/2014/main" val="2921128427"/>
                    </a:ext>
                  </a:extLst>
                </a:gridCol>
              </a:tblGrid>
              <a:tr h="482600">
                <a:tc>
                  <a:txBody>
                    <a:bodyPr/>
                    <a:lstStyle/>
                    <a:p>
                      <a:endParaRPr lang="zh-CN" altLang="en-US" sz="1300" dirty="0"/>
                    </a:p>
                  </a:txBody>
                  <a:tcPr marL="76200" marR="76200" marT="38100" marB="38100"/>
                </a:tc>
                <a:tc>
                  <a:txBody>
                    <a:bodyPr/>
                    <a:lstStyle/>
                    <a:p>
                      <a:r>
                        <a:rPr lang="en-US" altLang="zh-CN" sz="1300" b="1" kern="1200" dirty="0">
                          <a:solidFill>
                            <a:schemeClr val="lt1"/>
                          </a:solidFill>
                          <a:latin typeface="Times New Roman" panose="02020603050405020304" pitchFamily="18" charset="0"/>
                          <a:ea typeface="宋体" panose="02010600030101010101" pitchFamily="2" charset="-122"/>
                          <a:cs typeface="+mn-cs"/>
                        </a:rPr>
                        <a:t>(4.80, 4.86)</a:t>
                      </a:r>
                    </a:p>
                    <a:p>
                      <a:r>
                        <a:rPr lang="en-US" altLang="zh-CN" sz="1300" b="1" kern="1200" dirty="0">
                          <a:solidFill>
                            <a:schemeClr val="lt1"/>
                          </a:solidFill>
                          <a:latin typeface="Times New Roman" panose="02020603050405020304" pitchFamily="18" charset="0"/>
                          <a:ea typeface="宋体" panose="02010600030101010101" pitchFamily="2" charset="-122"/>
                          <a:cs typeface="+mn-cs"/>
                        </a:rPr>
                        <a:t>@500kW</a:t>
                      </a:r>
                      <a:endParaRPr lang="zh-CN" altLang="en-US" sz="1300" b="1" kern="1200" dirty="0">
                        <a:solidFill>
                          <a:schemeClr val="lt1"/>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r>
                        <a:rPr lang="en-US" altLang="zh-CN" sz="1300" b="1" kern="1200" dirty="0">
                          <a:solidFill>
                            <a:schemeClr val="lt1"/>
                          </a:solidFill>
                          <a:latin typeface="Times New Roman" panose="02020603050405020304" pitchFamily="18" charset="0"/>
                          <a:ea typeface="宋体" panose="02010600030101010101" pitchFamily="2" charset="-122"/>
                          <a:cs typeface="+mn-cs"/>
                        </a:rPr>
                        <a:t>(4.80, 4.86)</a:t>
                      </a:r>
                    </a:p>
                    <a:p>
                      <a:r>
                        <a:rPr lang="en-US" altLang="zh-CN" sz="1300" b="1" kern="1200" dirty="0">
                          <a:solidFill>
                            <a:schemeClr val="lt1"/>
                          </a:solidFill>
                          <a:latin typeface="Times New Roman" panose="02020603050405020304" pitchFamily="18" charset="0"/>
                          <a:ea typeface="宋体" panose="02010600030101010101" pitchFamily="2" charset="-122"/>
                          <a:cs typeface="+mn-cs"/>
                        </a:rPr>
                        <a:t>@750kW</a:t>
                      </a:r>
                      <a:endParaRPr lang="zh-CN" altLang="en-US" sz="1300" b="1" kern="1200" dirty="0">
                        <a:solidFill>
                          <a:schemeClr val="lt1"/>
                        </a:solidFill>
                        <a:latin typeface="Times New Roman" panose="02020603050405020304" pitchFamily="18" charset="0"/>
                        <a:ea typeface="宋体" panose="02010600030101010101" pitchFamily="2" charset="-122"/>
                        <a:cs typeface="+mn-cs"/>
                      </a:endParaRPr>
                    </a:p>
                  </a:txBody>
                  <a:tcPr marL="76200" marR="76200" marT="38100" marB="38100"/>
                </a:tc>
                <a:extLst>
                  <a:ext uri="{0D108BD9-81ED-4DB2-BD59-A6C34878D82A}">
                    <a16:rowId xmlns:a16="http://schemas.microsoft.com/office/drawing/2014/main" val="1373929014"/>
                  </a:ext>
                </a:extLst>
              </a:tr>
              <a:tr h="309033">
                <a:tc>
                  <a:txBody>
                    <a:bodyPr/>
                    <a:lstStyle/>
                    <a:p>
                      <a:r>
                        <a:rPr lang="en-US" altLang="zh-CN" sz="1300" kern="1200" baseline="0" dirty="0">
                          <a:solidFill>
                            <a:schemeClr val="dk1"/>
                          </a:solidFill>
                          <a:latin typeface="Times New Roman" panose="02020603050405020304" pitchFamily="18" charset="0"/>
                          <a:ea typeface="宋体" panose="02010600030101010101" pitchFamily="2" charset="-122"/>
                          <a:cs typeface="+mn-cs"/>
                        </a:rPr>
                        <a:t>C0</a:t>
                      </a:r>
                      <a:endParaRPr lang="zh-CN" altLang="en-US" sz="1300" kern="1200" baseline="0" dirty="0">
                        <a:solidFill>
                          <a:schemeClr val="dk1"/>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kern="1200" baseline="0" dirty="0">
                          <a:solidFill>
                            <a:schemeClr val="dk1"/>
                          </a:solidFill>
                          <a:latin typeface="Times New Roman" panose="02020603050405020304" pitchFamily="18" charset="0"/>
                          <a:ea typeface="宋体" panose="02010600030101010101" pitchFamily="2" charset="-122"/>
                          <a:cs typeface="+mn-cs"/>
                        </a:rPr>
                        <a:t>50.2% </a:t>
                      </a:r>
                      <a:r>
                        <a:rPr lang="en-US" altLang="zh-CN" sz="1300" kern="1200" baseline="0" dirty="0">
                          <a:solidFill>
                            <a:schemeClr val="tx1"/>
                          </a:solidFill>
                          <a:latin typeface="Times New Roman" panose="02020603050405020304" pitchFamily="18" charset="0"/>
                          <a:ea typeface="宋体" panose="02010600030101010101" pitchFamily="2" charset="-122"/>
                          <a:cs typeface="+mn-cs"/>
                        </a:rPr>
                        <a:t>(188W)</a:t>
                      </a:r>
                      <a:endParaRPr lang="zh-CN" altLang="en-US" sz="1300" kern="1200" baseline="0" dirty="0">
                        <a:solidFill>
                          <a:schemeClr val="dk1"/>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kern="1200" baseline="0" dirty="0">
                          <a:solidFill>
                            <a:schemeClr val="dk1"/>
                          </a:solidFill>
                          <a:latin typeface="Times New Roman" panose="02020603050405020304" pitchFamily="18" charset="0"/>
                          <a:ea typeface="宋体" panose="02010600030101010101" pitchFamily="2" charset="-122"/>
                          <a:cs typeface="+mn-cs"/>
                        </a:rPr>
                        <a:t>53.1</a:t>
                      </a:r>
                      <a:r>
                        <a:rPr lang="en-US" altLang="zh-CN" sz="1300" kern="1200" baseline="0" dirty="0">
                          <a:solidFill>
                            <a:schemeClr val="tx1"/>
                          </a:solidFill>
                          <a:latin typeface="Times New Roman" panose="02020603050405020304" pitchFamily="18" charset="0"/>
                          <a:ea typeface="宋体" panose="02010600030101010101" pitchFamily="2" charset="-122"/>
                          <a:cs typeface="+mn-cs"/>
                        </a:rPr>
                        <a:t>% (398W)</a:t>
                      </a:r>
                      <a:endParaRPr lang="zh-CN" altLang="en-US" sz="1300" kern="1200" baseline="0" dirty="0">
                        <a:solidFill>
                          <a:schemeClr val="dk1"/>
                        </a:solidFill>
                        <a:latin typeface="Times New Roman" panose="02020603050405020304" pitchFamily="18" charset="0"/>
                        <a:ea typeface="宋体" panose="02010600030101010101" pitchFamily="2" charset="-122"/>
                        <a:cs typeface="+mn-cs"/>
                      </a:endParaRPr>
                    </a:p>
                  </a:txBody>
                  <a:tcPr marL="76200" marR="76200" marT="38100" marB="38100"/>
                </a:tc>
                <a:extLst>
                  <a:ext uri="{0D108BD9-81ED-4DB2-BD59-A6C34878D82A}">
                    <a16:rowId xmlns:a16="http://schemas.microsoft.com/office/drawing/2014/main" val="93232879"/>
                  </a:ext>
                </a:extLst>
              </a:tr>
              <a:tr h="309033">
                <a:tc>
                  <a:txBody>
                    <a:bodyPr/>
                    <a:lstStyle/>
                    <a:p>
                      <a:r>
                        <a:rPr lang="en-US" altLang="zh-CN" sz="1300" kern="1200" baseline="0" dirty="0">
                          <a:solidFill>
                            <a:schemeClr val="dk1"/>
                          </a:solidFill>
                          <a:latin typeface="Times New Roman" panose="02020603050405020304" pitchFamily="18" charset="0"/>
                          <a:ea typeface="宋体" panose="02010600030101010101" pitchFamily="2" charset="-122"/>
                          <a:cs typeface="+mn-cs"/>
                        </a:rPr>
                        <a:t>C!</a:t>
                      </a:r>
                      <a:endParaRPr lang="zh-CN" altLang="en-US" sz="1300" kern="1200" baseline="0" dirty="0">
                        <a:solidFill>
                          <a:schemeClr val="dk1"/>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kern="1200" baseline="0" dirty="0">
                          <a:solidFill>
                            <a:schemeClr val="dk1"/>
                          </a:solidFill>
                          <a:latin typeface="Times New Roman" panose="02020603050405020304" pitchFamily="18" charset="0"/>
                          <a:ea typeface="宋体" panose="02010600030101010101" pitchFamily="2" charset="-122"/>
                          <a:cs typeface="+mn-cs"/>
                        </a:rPr>
                        <a:t>18.1% </a:t>
                      </a:r>
                      <a:r>
                        <a:rPr lang="en-US" altLang="zh-CN" sz="1300" kern="1200" baseline="0" dirty="0">
                          <a:solidFill>
                            <a:schemeClr val="tx1"/>
                          </a:solidFill>
                          <a:latin typeface="Times New Roman" panose="02020603050405020304" pitchFamily="18" charset="0"/>
                          <a:ea typeface="宋体" panose="02010600030101010101" pitchFamily="2" charset="-122"/>
                          <a:cs typeface="+mn-cs"/>
                        </a:rPr>
                        <a:t>(68W)</a:t>
                      </a:r>
                      <a:endParaRPr lang="zh-CN" altLang="en-US" sz="1300" kern="1200" baseline="0" dirty="0">
                        <a:solidFill>
                          <a:schemeClr val="dk1"/>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kern="1200" baseline="0" dirty="0">
                          <a:solidFill>
                            <a:schemeClr val="dk1"/>
                          </a:solidFill>
                          <a:latin typeface="Times New Roman" panose="02020603050405020304" pitchFamily="18" charset="0"/>
                          <a:ea typeface="宋体" panose="02010600030101010101" pitchFamily="2" charset="-122"/>
                          <a:cs typeface="+mn-cs"/>
                        </a:rPr>
                        <a:t>14.8</a:t>
                      </a:r>
                      <a:r>
                        <a:rPr lang="en-US" altLang="zh-CN" sz="1300" kern="1200" baseline="0" dirty="0">
                          <a:solidFill>
                            <a:schemeClr val="tx1"/>
                          </a:solidFill>
                          <a:latin typeface="Times New Roman" panose="02020603050405020304" pitchFamily="18" charset="0"/>
                          <a:ea typeface="宋体" panose="02010600030101010101" pitchFamily="2" charset="-122"/>
                          <a:cs typeface="+mn-cs"/>
                        </a:rPr>
                        <a:t>% (111W)</a:t>
                      </a:r>
                      <a:endParaRPr lang="zh-CN" altLang="en-US" sz="1300" kern="1200" baseline="0" dirty="0">
                        <a:solidFill>
                          <a:schemeClr val="dk1"/>
                        </a:solidFill>
                        <a:latin typeface="Times New Roman" panose="02020603050405020304" pitchFamily="18" charset="0"/>
                        <a:ea typeface="宋体" panose="02010600030101010101" pitchFamily="2" charset="-122"/>
                        <a:cs typeface="+mn-cs"/>
                      </a:endParaRPr>
                    </a:p>
                  </a:txBody>
                  <a:tcPr marL="76200" marR="76200" marT="38100" marB="38100"/>
                </a:tc>
                <a:extLst>
                  <a:ext uri="{0D108BD9-81ED-4DB2-BD59-A6C34878D82A}">
                    <a16:rowId xmlns:a16="http://schemas.microsoft.com/office/drawing/2014/main" val="3869004057"/>
                  </a:ext>
                </a:extLst>
              </a:tr>
              <a:tr h="309033">
                <a:tc>
                  <a:txBody>
                    <a:bodyPr/>
                    <a:lstStyle/>
                    <a:p>
                      <a:r>
                        <a:rPr lang="en-US" altLang="zh-CN" sz="1300" kern="1200" baseline="0" dirty="0">
                          <a:solidFill>
                            <a:schemeClr val="dk1"/>
                          </a:solidFill>
                          <a:latin typeface="Times New Roman" panose="02020603050405020304" pitchFamily="18" charset="0"/>
                          <a:ea typeface="宋体" panose="02010600030101010101" pitchFamily="2" charset="-122"/>
                          <a:cs typeface="+mn-cs"/>
                        </a:rPr>
                        <a:t>C2</a:t>
                      </a:r>
                      <a:endParaRPr lang="zh-CN" altLang="en-US" sz="1300" kern="1200" baseline="0" dirty="0">
                        <a:solidFill>
                          <a:schemeClr val="dk1"/>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kern="1200" baseline="0" dirty="0">
                          <a:solidFill>
                            <a:schemeClr val="dk1"/>
                          </a:solidFill>
                          <a:latin typeface="Times New Roman" panose="02020603050405020304" pitchFamily="18" charset="0"/>
                          <a:ea typeface="宋体" panose="02010600030101010101" pitchFamily="2" charset="-122"/>
                          <a:cs typeface="+mn-cs"/>
                        </a:rPr>
                        <a:t>15.0% </a:t>
                      </a:r>
                      <a:r>
                        <a:rPr lang="en-US" altLang="zh-CN" sz="1300" kern="1200" baseline="0" dirty="0">
                          <a:solidFill>
                            <a:schemeClr val="tx1"/>
                          </a:solidFill>
                          <a:latin typeface="Times New Roman" panose="02020603050405020304" pitchFamily="18" charset="0"/>
                          <a:ea typeface="宋体" panose="02010600030101010101" pitchFamily="2" charset="-122"/>
                          <a:cs typeface="+mn-cs"/>
                        </a:rPr>
                        <a:t>(156W)</a:t>
                      </a:r>
                      <a:endParaRPr lang="zh-CN" altLang="en-US" sz="1300" kern="1200" baseline="0" dirty="0">
                        <a:solidFill>
                          <a:schemeClr val="dk1"/>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kern="1200" baseline="0" dirty="0">
                          <a:solidFill>
                            <a:schemeClr val="dk1"/>
                          </a:solidFill>
                          <a:latin typeface="Times New Roman" panose="02020603050405020304" pitchFamily="18" charset="0"/>
                          <a:ea typeface="宋体" panose="02010600030101010101" pitchFamily="2" charset="-122"/>
                          <a:cs typeface="+mn-cs"/>
                        </a:rPr>
                        <a:t>12.7</a:t>
                      </a:r>
                      <a:r>
                        <a:rPr lang="en-US" altLang="zh-CN" sz="1300" kern="1200" baseline="0" dirty="0">
                          <a:solidFill>
                            <a:schemeClr val="tx1"/>
                          </a:solidFill>
                          <a:latin typeface="Times New Roman" panose="02020603050405020304" pitchFamily="18" charset="0"/>
                          <a:ea typeface="宋体" panose="02010600030101010101" pitchFamily="2" charset="-122"/>
                          <a:cs typeface="+mn-cs"/>
                        </a:rPr>
                        <a:t>% (95W)</a:t>
                      </a:r>
                      <a:endParaRPr lang="zh-CN" altLang="en-US" sz="1300" kern="1200" baseline="0" dirty="0">
                        <a:solidFill>
                          <a:schemeClr val="dk1"/>
                        </a:solidFill>
                        <a:latin typeface="Times New Roman" panose="02020603050405020304" pitchFamily="18" charset="0"/>
                        <a:ea typeface="宋体" panose="02010600030101010101" pitchFamily="2" charset="-122"/>
                        <a:cs typeface="+mn-cs"/>
                      </a:endParaRPr>
                    </a:p>
                  </a:txBody>
                  <a:tcPr marL="76200" marR="76200" marT="38100" marB="38100"/>
                </a:tc>
                <a:extLst>
                  <a:ext uri="{0D108BD9-81ED-4DB2-BD59-A6C34878D82A}">
                    <a16:rowId xmlns:a16="http://schemas.microsoft.com/office/drawing/2014/main" val="3764107564"/>
                  </a:ext>
                </a:extLst>
              </a:tr>
              <a:tr h="309033">
                <a:tc>
                  <a:txBody>
                    <a:bodyPr/>
                    <a:lstStyle/>
                    <a:p>
                      <a:r>
                        <a:rPr lang="en-US" altLang="zh-CN" sz="1300" kern="1200" baseline="0" dirty="0">
                          <a:solidFill>
                            <a:schemeClr val="dk1"/>
                          </a:solidFill>
                          <a:latin typeface="Times New Roman" panose="02020603050405020304" pitchFamily="18" charset="0"/>
                          <a:ea typeface="宋体" panose="02010600030101010101" pitchFamily="2" charset="-122"/>
                          <a:cs typeface="+mn-cs"/>
                        </a:rPr>
                        <a:t>C3</a:t>
                      </a:r>
                      <a:endParaRPr lang="zh-CN" altLang="en-US" sz="1300" kern="1200" baseline="0" dirty="0">
                        <a:solidFill>
                          <a:schemeClr val="dk1"/>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kern="1200" baseline="0" dirty="0">
                          <a:solidFill>
                            <a:schemeClr val="tx1"/>
                          </a:solidFill>
                          <a:latin typeface="Times New Roman" panose="02020603050405020304" pitchFamily="18" charset="0"/>
                          <a:ea typeface="宋体" panose="02010600030101010101" pitchFamily="2" charset="-122"/>
                          <a:cs typeface="+mn-cs"/>
                        </a:rPr>
                        <a:t>8.4% (32W)</a:t>
                      </a:r>
                      <a:endParaRPr lang="zh-CN" altLang="en-US" sz="1300" kern="1200" baseline="0" dirty="0">
                        <a:solidFill>
                          <a:schemeClr val="tx1"/>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kern="1200" baseline="0" dirty="0">
                          <a:solidFill>
                            <a:schemeClr val="tx1"/>
                          </a:solidFill>
                          <a:latin typeface="Times New Roman" panose="02020603050405020304" pitchFamily="18" charset="0"/>
                          <a:ea typeface="宋体" panose="02010600030101010101" pitchFamily="2" charset="-122"/>
                          <a:cs typeface="+mn-cs"/>
                        </a:rPr>
                        <a:t>7.6% (57W)</a:t>
                      </a:r>
                      <a:endParaRPr lang="zh-CN" altLang="en-US" sz="1300" kern="1200" baseline="0" dirty="0">
                        <a:solidFill>
                          <a:schemeClr val="tx1"/>
                        </a:solidFill>
                        <a:latin typeface="Times New Roman" panose="02020603050405020304" pitchFamily="18" charset="0"/>
                        <a:ea typeface="宋体" panose="02010600030101010101" pitchFamily="2" charset="-122"/>
                        <a:cs typeface="+mn-cs"/>
                      </a:endParaRPr>
                    </a:p>
                  </a:txBody>
                  <a:tcPr marL="76200" marR="76200" marT="38100" marB="38100"/>
                </a:tc>
                <a:extLst>
                  <a:ext uri="{0D108BD9-81ED-4DB2-BD59-A6C34878D82A}">
                    <a16:rowId xmlns:a16="http://schemas.microsoft.com/office/drawing/2014/main" val="1523955472"/>
                  </a:ext>
                </a:extLst>
              </a:tr>
              <a:tr h="309033">
                <a:tc>
                  <a:txBody>
                    <a:bodyPr/>
                    <a:lstStyle/>
                    <a:p>
                      <a:r>
                        <a:rPr lang="en-US" altLang="zh-CN" sz="1300" kern="1200" baseline="0" dirty="0">
                          <a:solidFill>
                            <a:schemeClr val="dk1"/>
                          </a:solidFill>
                          <a:latin typeface="Times New Roman" panose="02020603050405020304" pitchFamily="18" charset="0"/>
                          <a:ea typeface="宋体" panose="02010600030101010101" pitchFamily="2" charset="-122"/>
                          <a:cs typeface="+mn-cs"/>
                        </a:rPr>
                        <a:t>C4</a:t>
                      </a:r>
                      <a:endParaRPr lang="zh-CN" altLang="en-US" sz="1300" kern="1200" baseline="0" dirty="0">
                        <a:solidFill>
                          <a:schemeClr val="dk1"/>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kern="1200" baseline="0" dirty="0">
                          <a:solidFill>
                            <a:schemeClr val="tx1"/>
                          </a:solidFill>
                          <a:latin typeface="Times New Roman" panose="02020603050405020304" pitchFamily="18" charset="0"/>
                          <a:ea typeface="宋体" panose="02010600030101010101" pitchFamily="2" charset="-122"/>
                          <a:cs typeface="+mn-cs"/>
                        </a:rPr>
                        <a:t>3.2% (12W)</a:t>
                      </a:r>
                      <a:endParaRPr lang="zh-CN" altLang="en-US" sz="1300" kern="1200" baseline="0" dirty="0">
                        <a:solidFill>
                          <a:schemeClr val="tx1"/>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kern="1200" baseline="0" dirty="0">
                          <a:solidFill>
                            <a:schemeClr val="tx1"/>
                          </a:solidFill>
                          <a:latin typeface="Times New Roman" panose="02020603050405020304" pitchFamily="18" charset="0"/>
                          <a:ea typeface="宋体" panose="02010600030101010101" pitchFamily="2" charset="-122"/>
                          <a:cs typeface="+mn-cs"/>
                        </a:rPr>
                        <a:t>4.0% (30W)</a:t>
                      </a:r>
                      <a:endParaRPr lang="zh-CN" altLang="en-US" sz="1300" kern="1200" baseline="0" dirty="0">
                        <a:solidFill>
                          <a:schemeClr val="tx1"/>
                        </a:solidFill>
                        <a:latin typeface="Times New Roman" panose="02020603050405020304" pitchFamily="18" charset="0"/>
                        <a:ea typeface="宋体" panose="02010600030101010101" pitchFamily="2" charset="-122"/>
                        <a:cs typeface="+mn-cs"/>
                      </a:endParaRPr>
                    </a:p>
                  </a:txBody>
                  <a:tcPr marL="76200" marR="76200" marT="38100" marB="38100"/>
                </a:tc>
                <a:extLst>
                  <a:ext uri="{0D108BD9-81ED-4DB2-BD59-A6C34878D82A}">
                    <a16:rowId xmlns:a16="http://schemas.microsoft.com/office/drawing/2014/main" val="3052653873"/>
                  </a:ext>
                </a:extLst>
              </a:tr>
              <a:tr h="309033">
                <a:tc>
                  <a:txBody>
                    <a:bodyPr/>
                    <a:lstStyle/>
                    <a:p>
                      <a:r>
                        <a:rPr lang="en-US" altLang="zh-CN" sz="1300" kern="1200" baseline="0" dirty="0">
                          <a:solidFill>
                            <a:schemeClr val="dk1"/>
                          </a:solidFill>
                          <a:latin typeface="Times New Roman" panose="02020603050405020304" pitchFamily="18" charset="0"/>
                          <a:ea typeface="宋体" panose="02010600030101010101" pitchFamily="2" charset="-122"/>
                          <a:cs typeface="+mn-cs"/>
                        </a:rPr>
                        <a:t>Shielding</a:t>
                      </a:r>
                      <a:endParaRPr lang="zh-CN" altLang="en-US" sz="1300" kern="1200" baseline="0" dirty="0">
                        <a:solidFill>
                          <a:schemeClr val="dk1"/>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kern="1200" baseline="0" dirty="0">
                          <a:solidFill>
                            <a:schemeClr val="tx1"/>
                          </a:solidFill>
                          <a:latin typeface="Times New Roman" panose="02020603050405020304" pitchFamily="18" charset="0"/>
                          <a:ea typeface="宋体" panose="02010600030101010101" pitchFamily="2" charset="-122"/>
                          <a:cs typeface="+mn-cs"/>
                        </a:rPr>
                        <a:t>3.9% (15W)</a:t>
                      </a:r>
                    </a:p>
                  </a:txBody>
                  <a:tcPr marL="76200" marR="76200" marT="38100" marB="38100"/>
                </a:tc>
                <a:tc>
                  <a:txBody>
                    <a:bodyPr/>
                    <a:lstStyle/>
                    <a:p>
                      <a:pPr marL="0" algn="l" defTabSz="914400" rtl="0" eaLnBrk="1" latinLnBrk="0" hangingPunct="1"/>
                      <a:r>
                        <a:rPr lang="en-US" altLang="zh-CN" sz="1300" kern="1200" baseline="0" dirty="0">
                          <a:solidFill>
                            <a:schemeClr val="tx1"/>
                          </a:solidFill>
                          <a:latin typeface="Times New Roman" panose="02020603050405020304" pitchFamily="18" charset="0"/>
                          <a:ea typeface="宋体" panose="02010600030101010101" pitchFamily="2" charset="-122"/>
                          <a:cs typeface="+mn-cs"/>
                        </a:rPr>
                        <a:t>4.9% (37W)</a:t>
                      </a:r>
                      <a:endParaRPr lang="zh-CN" altLang="en-US" sz="1300" kern="1200" baseline="0" dirty="0">
                        <a:solidFill>
                          <a:schemeClr val="tx1"/>
                        </a:solidFill>
                        <a:latin typeface="Times New Roman" panose="02020603050405020304" pitchFamily="18" charset="0"/>
                        <a:ea typeface="宋体" panose="02010600030101010101" pitchFamily="2" charset="-122"/>
                        <a:cs typeface="+mn-cs"/>
                      </a:endParaRPr>
                    </a:p>
                  </a:txBody>
                  <a:tcPr marL="76200" marR="76200" marT="38100" marB="38100"/>
                </a:tc>
                <a:extLst>
                  <a:ext uri="{0D108BD9-81ED-4DB2-BD59-A6C34878D82A}">
                    <a16:rowId xmlns:a16="http://schemas.microsoft.com/office/drawing/2014/main" val="1681251119"/>
                  </a:ext>
                </a:extLst>
              </a:tr>
              <a:tr h="309033">
                <a:tc>
                  <a:txBody>
                    <a:bodyPr/>
                    <a:lstStyle/>
                    <a:p>
                      <a:r>
                        <a:rPr lang="en-US" altLang="zh-CN" sz="1300" kern="1200" baseline="0" dirty="0">
                          <a:solidFill>
                            <a:schemeClr val="dk1"/>
                          </a:solidFill>
                          <a:latin typeface="Times New Roman" panose="02020603050405020304" pitchFamily="18" charset="0"/>
                          <a:ea typeface="宋体" panose="02010600030101010101" pitchFamily="2" charset="-122"/>
                          <a:cs typeface="+mn-cs"/>
                        </a:rPr>
                        <a:t>Quadrupoles</a:t>
                      </a:r>
                      <a:endParaRPr lang="zh-CN" altLang="en-US" sz="1300" kern="1200" baseline="0" dirty="0">
                        <a:solidFill>
                          <a:schemeClr val="dk1"/>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b="0" kern="1200" baseline="0" dirty="0">
                          <a:solidFill>
                            <a:srgbClr val="FF0000"/>
                          </a:solidFill>
                          <a:latin typeface="Times New Roman" panose="02020603050405020304" pitchFamily="18" charset="0"/>
                          <a:ea typeface="宋体" panose="02010600030101010101" pitchFamily="2" charset="-122"/>
                          <a:cs typeface="+mn-cs"/>
                        </a:rPr>
                        <a:t>0.6% </a:t>
                      </a:r>
                      <a:r>
                        <a:rPr lang="en-US" altLang="zh-CN" sz="1300" kern="1200" baseline="0" dirty="0">
                          <a:solidFill>
                            <a:srgbClr val="FF0000"/>
                          </a:solidFill>
                          <a:latin typeface="Times New Roman" panose="02020603050405020304" pitchFamily="18" charset="0"/>
                          <a:ea typeface="宋体" panose="02010600030101010101" pitchFamily="2" charset="-122"/>
                          <a:cs typeface="+mn-cs"/>
                        </a:rPr>
                        <a:t>(2.3W)</a:t>
                      </a:r>
                      <a:endParaRPr lang="zh-CN" altLang="en-US" sz="1300" b="0" kern="1200" baseline="0" dirty="0">
                        <a:solidFill>
                          <a:srgbClr val="FF0000"/>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b="0" kern="1200" baseline="0" dirty="0">
                          <a:solidFill>
                            <a:srgbClr val="FF0000"/>
                          </a:solidFill>
                          <a:latin typeface="Times New Roman" panose="02020603050405020304" pitchFamily="18" charset="0"/>
                          <a:ea typeface="宋体" panose="02010600030101010101" pitchFamily="2" charset="-122"/>
                          <a:cs typeface="+mn-cs"/>
                        </a:rPr>
                        <a:t>1.6</a:t>
                      </a:r>
                      <a:r>
                        <a:rPr lang="en-US" altLang="zh-CN" sz="1300" kern="1200" baseline="0" dirty="0">
                          <a:solidFill>
                            <a:srgbClr val="FF0000"/>
                          </a:solidFill>
                          <a:latin typeface="Times New Roman" panose="02020603050405020304" pitchFamily="18" charset="0"/>
                          <a:ea typeface="宋体" panose="02010600030101010101" pitchFamily="2" charset="-122"/>
                          <a:cs typeface="+mn-cs"/>
                        </a:rPr>
                        <a:t>% (12W)</a:t>
                      </a:r>
                      <a:endParaRPr lang="zh-CN" altLang="en-US" sz="1300" b="0" kern="1200" baseline="0" dirty="0">
                        <a:solidFill>
                          <a:srgbClr val="FF0000"/>
                        </a:solidFill>
                        <a:latin typeface="Times New Roman" panose="02020603050405020304" pitchFamily="18" charset="0"/>
                        <a:ea typeface="宋体" panose="02010600030101010101" pitchFamily="2" charset="-122"/>
                        <a:cs typeface="+mn-cs"/>
                      </a:endParaRPr>
                    </a:p>
                  </a:txBody>
                  <a:tcPr marL="76200" marR="76200" marT="38100" marB="38100"/>
                </a:tc>
                <a:extLst>
                  <a:ext uri="{0D108BD9-81ED-4DB2-BD59-A6C34878D82A}">
                    <a16:rowId xmlns:a16="http://schemas.microsoft.com/office/drawing/2014/main" val="49901515"/>
                  </a:ext>
                </a:extLst>
              </a:tr>
              <a:tr h="482600">
                <a:tc>
                  <a:txBody>
                    <a:bodyPr/>
                    <a:lstStyle/>
                    <a:p>
                      <a:r>
                        <a:rPr lang="en-US" altLang="zh-CN" sz="1300" kern="1200" baseline="0" dirty="0">
                          <a:solidFill>
                            <a:schemeClr val="dk1"/>
                          </a:solidFill>
                          <a:latin typeface="Times New Roman" panose="02020603050405020304" pitchFamily="18" charset="0"/>
                          <a:ea typeface="宋体" panose="02010600030101010101" pitchFamily="2" charset="-122"/>
                          <a:cs typeface="+mn-cs"/>
                        </a:rPr>
                        <a:t>Down stream arc (~10m)</a:t>
                      </a:r>
                      <a:endParaRPr lang="zh-CN" altLang="en-US" sz="1300" kern="1200" baseline="0" dirty="0">
                        <a:solidFill>
                          <a:schemeClr val="dk1"/>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kern="1200" baseline="0" dirty="0">
                          <a:solidFill>
                            <a:srgbClr val="FF0000"/>
                          </a:solidFill>
                          <a:latin typeface="Times New Roman" panose="02020603050405020304" pitchFamily="18" charset="0"/>
                          <a:ea typeface="宋体" panose="02010600030101010101" pitchFamily="2" charset="-122"/>
                          <a:cs typeface="+mn-cs"/>
                        </a:rPr>
                        <a:t>0.6% (2.3W)</a:t>
                      </a:r>
                      <a:endParaRPr lang="zh-CN" altLang="en-US" sz="1300" kern="1200" baseline="0" dirty="0">
                        <a:solidFill>
                          <a:srgbClr val="FF0000"/>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kern="1200" baseline="0" dirty="0">
                          <a:solidFill>
                            <a:srgbClr val="FF0000"/>
                          </a:solidFill>
                          <a:latin typeface="Times New Roman" panose="02020603050405020304" pitchFamily="18" charset="0"/>
                          <a:ea typeface="宋体" panose="02010600030101010101" pitchFamily="2" charset="-122"/>
                          <a:cs typeface="+mn-cs"/>
                        </a:rPr>
                        <a:t>0.8% (6.0W)</a:t>
                      </a:r>
                      <a:endParaRPr lang="zh-CN" altLang="en-US" sz="1300" kern="1200" baseline="0" dirty="0">
                        <a:solidFill>
                          <a:srgbClr val="FF0000"/>
                        </a:solidFill>
                        <a:latin typeface="Times New Roman" panose="02020603050405020304" pitchFamily="18" charset="0"/>
                        <a:ea typeface="宋体" panose="02010600030101010101" pitchFamily="2" charset="-122"/>
                        <a:cs typeface="+mn-cs"/>
                      </a:endParaRPr>
                    </a:p>
                  </a:txBody>
                  <a:tcPr marL="76200" marR="76200" marT="38100" marB="38100"/>
                </a:tc>
                <a:extLst>
                  <a:ext uri="{0D108BD9-81ED-4DB2-BD59-A6C34878D82A}">
                    <a16:rowId xmlns:a16="http://schemas.microsoft.com/office/drawing/2014/main" val="3664531058"/>
                  </a:ext>
                </a:extLst>
              </a:tr>
              <a:tr h="313011">
                <a:tc>
                  <a:txBody>
                    <a:bodyPr/>
                    <a:lstStyle/>
                    <a:p>
                      <a:r>
                        <a:rPr lang="en-US" altLang="zh-CN" sz="1300" kern="1200" baseline="0" dirty="0">
                          <a:solidFill>
                            <a:schemeClr val="dk1"/>
                          </a:solidFill>
                          <a:latin typeface="Times New Roman" panose="02020603050405020304" pitchFamily="18" charset="0"/>
                          <a:ea typeface="宋体" panose="02010600030101010101" pitchFamily="2" charset="-122"/>
                          <a:cs typeface="+mn-cs"/>
                        </a:rPr>
                        <a:t>Others</a:t>
                      </a:r>
                      <a:endParaRPr lang="zh-CN" altLang="en-US" sz="1300" kern="1200" baseline="0" dirty="0">
                        <a:solidFill>
                          <a:schemeClr val="dk1"/>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kern="1200" baseline="0" dirty="0">
                          <a:solidFill>
                            <a:srgbClr val="FF0000"/>
                          </a:solidFill>
                          <a:latin typeface="Times New Roman" panose="02020603050405020304" pitchFamily="18" charset="0"/>
                          <a:ea typeface="宋体" panose="02010600030101010101" pitchFamily="2" charset="-122"/>
                          <a:cs typeface="+mn-cs"/>
                        </a:rPr>
                        <a:t>~0</a:t>
                      </a:r>
                      <a:endParaRPr lang="zh-CN" altLang="en-US" sz="1300" kern="1200" baseline="0" dirty="0">
                        <a:solidFill>
                          <a:srgbClr val="FF0000"/>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kern="1200" baseline="0" dirty="0">
                          <a:solidFill>
                            <a:srgbClr val="FF0000"/>
                          </a:solidFill>
                          <a:latin typeface="Times New Roman" panose="02020603050405020304" pitchFamily="18" charset="0"/>
                          <a:ea typeface="宋体" panose="02010600030101010101" pitchFamily="2" charset="-122"/>
                          <a:cs typeface="+mn-cs"/>
                        </a:rPr>
                        <a:t>0.5% (3.8W)</a:t>
                      </a:r>
                      <a:endParaRPr lang="zh-CN" altLang="en-US" sz="1300" kern="1200" baseline="0" dirty="0">
                        <a:solidFill>
                          <a:srgbClr val="FF0000"/>
                        </a:solidFill>
                        <a:latin typeface="Times New Roman" panose="02020603050405020304" pitchFamily="18" charset="0"/>
                        <a:ea typeface="宋体" panose="02010600030101010101" pitchFamily="2" charset="-122"/>
                        <a:cs typeface="+mn-cs"/>
                      </a:endParaRPr>
                    </a:p>
                  </a:txBody>
                  <a:tcPr marL="76200" marR="76200" marT="38100" marB="38100"/>
                </a:tc>
                <a:extLst>
                  <a:ext uri="{0D108BD9-81ED-4DB2-BD59-A6C34878D82A}">
                    <a16:rowId xmlns:a16="http://schemas.microsoft.com/office/drawing/2014/main" val="2221839319"/>
                  </a:ext>
                </a:extLst>
              </a:tr>
              <a:tr h="309033">
                <a:tc>
                  <a:txBody>
                    <a:bodyPr/>
                    <a:lstStyle/>
                    <a:p>
                      <a:r>
                        <a:rPr lang="en-US" altLang="zh-CN" sz="1300" kern="1200" baseline="0" dirty="0">
                          <a:solidFill>
                            <a:schemeClr val="dk1"/>
                          </a:solidFill>
                          <a:latin typeface="Times New Roman" panose="02020603050405020304" pitchFamily="18" charset="0"/>
                          <a:ea typeface="宋体" panose="02010600030101010101" pitchFamily="2" charset="-122"/>
                          <a:cs typeface="+mn-cs"/>
                        </a:rPr>
                        <a:t>Colli. efficiency </a:t>
                      </a:r>
                      <a:endParaRPr lang="zh-CN" altLang="en-US" sz="1300" kern="1200" baseline="0" dirty="0">
                        <a:solidFill>
                          <a:schemeClr val="dk1"/>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b="1" kern="1200" baseline="0" dirty="0">
                          <a:solidFill>
                            <a:srgbClr val="0000FF"/>
                          </a:solidFill>
                          <a:latin typeface="Times New Roman" panose="02020603050405020304" pitchFamily="18" charset="0"/>
                          <a:ea typeface="宋体" panose="02010600030101010101" pitchFamily="2" charset="-122"/>
                          <a:cs typeface="+mn-cs"/>
                        </a:rPr>
                        <a:t>98.8%</a:t>
                      </a:r>
                      <a:endParaRPr lang="zh-CN" altLang="en-US" sz="1300" b="1" kern="1200" baseline="0" dirty="0">
                        <a:solidFill>
                          <a:srgbClr val="0000FF"/>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b="1" kern="1200" baseline="0" dirty="0">
                          <a:solidFill>
                            <a:srgbClr val="0000FF"/>
                          </a:solidFill>
                          <a:latin typeface="Times New Roman" panose="02020603050405020304" pitchFamily="18" charset="0"/>
                          <a:ea typeface="宋体" panose="02010600030101010101" pitchFamily="2" charset="-122"/>
                          <a:cs typeface="+mn-cs"/>
                        </a:rPr>
                        <a:t>97.1%</a:t>
                      </a:r>
                      <a:endParaRPr lang="zh-CN" altLang="en-US" sz="1300" b="1" kern="1200" baseline="0" dirty="0">
                        <a:solidFill>
                          <a:srgbClr val="0000FF"/>
                        </a:solidFill>
                        <a:latin typeface="Times New Roman" panose="02020603050405020304" pitchFamily="18" charset="0"/>
                        <a:ea typeface="宋体" panose="02010600030101010101" pitchFamily="2" charset="-122"/>
                        <a:cs typeface="+mn-cs"/>
                      </a:endParaRPr>
                    </a:p>
                  </a:txBody>
                  <a:tcPr marL="76200" marR="76200" marT="38100" marB="38100"/>
                </a:tc>
                <a:extLst>
                  <a:ext uri="{0D108BD9-81ED-4DB2-BD59-A6C34878D82A}">
                    <a16:rowId xmlns:a16="http://schemas.microsoft.com/office/drawing/2014/main" val="1272441212"/>
                  </a:ext>
                </a:extLst>
              </a:tr>
              <a:tr h="309033">
                <a:tc>
                  <a:txBody>
                    <a:bodyPr/>
                    <a:lstStyle/>
                    <a:p>
                      <a:r>
                        <a:rPr lang="en-US" altLang="zh-CN" sz="1300" kern="1200" baseline="0" dirty="0">
                          <a:solidFill>
                            <a:schemeClr val="dk1"/>
                          </a:solidFill>
                          <a:latin typeface="Times New Roman" panose="02020603050405020304" pitchFamily="18" charset="0"/>
                          <a:ea typeface="宋体" panose="02010600030101010101" pitchFamily="2" charset="-122"/>
                          <a:cs typeface="+mn-cs"/>
                        </a:rPr>
                        <a:t>Total loss</a:t>
                      </a:r>
                      <a:endParaRPr lang="zh-CN" altLang="en-US" sz="1300" kern="1200" baseline="0" dirty="0">
                        <a:solidFill>
                          <a:schemeClr val="dk1"/>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kern="1200" baseline="0" dirty="0">
                          <a:solidFill>
                            <a:schemeClr val="tx1"/>
                          </a:solidFill>
                          <a:latin typeface="Times New Roman" panose="02020603050405020304" pitchFamily="18" charset="0"/>
                          <a:ea typeface="宋体" panose="02010600030101010101" pitchFamily="2" charset="-122"/>
                          <a:cs typeface="+mn-cs"/>
                        </a:rPr>
                        <a:t>0.3% (375W)</a:t>
                      </a:r>
                      <a:endParaRPr lang="zh-CN" altLang="en-US" sz="1300" kern="1200" baseline="0" dirty="0">
                        <a:solidFill>
                          <a:schemeClr val="tx1"/>
                        </a:solidFill>
                        <a:latin typeface="Times New Roman" panose="02020603050405020304" pitchFamily="18" charset="0"/>
                        <a:ea typeface="宋体" panose="02010600030101010101" pitchFamily="2" charset="-122"/>
                        <a:cs typeface="+mn-cs"/>
                      </a:endParaRPr>
                    </a:p>
                  </a:txBody>
                  <a:tcPr marL="76200" marR="76200" marT="38100" marB="38100"/>
                </a:tc>
                <a:tc>
                  <a:txBody>
                    <a:bodyPr/>
                    <a:lstStyle/>
                    <a:p>
                      <a:pPr marL="0" algn="l" defTabSz="914400" rtl="0" eaLnBrk="1" latinLnBrk="0" hangingPunct="1"/>
                      <a:r>
                        <a:rPr lang="en-US" altLang="zh-CN" sz="1300" kern="1200" baseline="0" dirty="0">
                          <a:solidFill>
                            <a:schemeClr val="tx1"/>
                          </a:solidFill>
                          <a:latin typeface="Times New Roman" panose="02020603050405020304" pitchFamily="18" charset="0"/>
                          <a:ea typeface="宋体" panose="02010600030101010101" pitchFamily="2" charset="-122"/>
                          <a:cs typeface="+mn-cs"/>
                        </a:rPr>
                        <a:t>0.4% (750W)</a:t>
                      </a:r>
                      <a:endParaRPr lang="zh-CN" altLang="en-US" sz="1300" kern="1200" baseline="0" dirty="0">
                        <a:solidFill>
                          <a:schemeClr val="tx1"/>
                        </a:solidFill>
                        <a:latin typeface="Times New Roman" panose="02020603050405020304" pitchFamily="18" charset="0"/>
                        <a:ea typeface="宋体" panose="02010600030101010101" pitchFamily="2" charset="-122"/>
                        <a:cs typeface="+mn-cs"/>
                      </a:endParaRPr>
                    </a:p>
                  </a:txBody>
                  <a:tcPr marL="76200" marR="76200" marT="38100" marB="38100"/>
                </a:tc>
                <a:extLst>
                  <a:ext uri="{0D108BD9-81ED-4DB2-BD59-A6C34878D82A}">
                    <a16:rowId xmlns:a16="http://schemas.microsoft.com/office/drawing/2014/main" val="1278877637"/>
                  </a:ext>
                </a:extLst>
              </a:tr>
            </a:tbl>
          </a:graphicData>
        </a:graphic>
      </p:graphicFrame>
      <p:sp>
        <p:nvSpPr>
          <p:cNvPr id="2" name="标题 1">
            <a:extLst>
              <a:ext uri="{FF2B5EF4-FFF2-40B4-BE49-F238E27FC236}">
                <a16:creationId xmlns:a16="http://schemas.microsoft.com/office/drawing/2014/main" id="{C060E476-FFA1-F5EC-D8FB-B1430CF25693}"/>
              </a:ext>
            </a:extLst>
          </p:cNvPr>
          <p:cNvSpPr>
            <a:spLocks noGrp="1"/>
          </p:cNvSpPr>
          <p:nvPr>
            <p:ph type="title"/>
          </p:nvPr>
        </p:nvSpPr>
        <p:spPr>
          <a:xfrm>
            <a:off x="471488" y="138163"/>
            <a:ext cx="7646473" cy="479948"/>
          </a:xfrm>
        </p:spPr>
        <p:txBody>
          <a:bodyPr/>
          <a:lstStyle/>
          <a:p>
            <a:r>
              <a:rPr lang="en-US" altLang="zh-CN" dirty="0">
                <a:solidFill>
                  <a:srgbClr val="0070C0"/>
                </a:solidFill>
              </a:rPr>
              <a:t>Beam Loss Control</a:t>
            </a:r>
            <a:endParaRPr lang="zh-CN" altLang="en-US" dirty="0">
              <a:solidFill>
                <a:srgbClr val="0070C0"/>
              </a:solidFill>
            </a:endParaRPr>
          </a:p>
        </p:txBody>
      </p:sp>
    </p:spTree>
    <p:extLst>
      <p:ext uri="{BB962C8B-B14F-4D97-AF65-F5344CB8AC3E}">
        <p14:creationId xmlns:p14="http://schemas.microsoft.com/office/powerpoint/2010/main" val="2673260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
          <p:cNvSpPr txBox="1">
            <a:spLocks noChangeArrowheads="1"/>
          </p:cNvSpPr>
          <p:nvPr/>
        </p:nvSpPr>
        <p:spPr bwMode="auto">
          <a:xfrm>
            <a:off x="1293362" y="87946"/>
            <a:ext cx="6421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zh-CN" altLang="en-US" sz="3000" b="1" dirty="0">
                <a:solidFill>
                  <a:schemeClr val="bg1"/>
                </a:solidFill>
                <a:latin typeface="Times New Roman" panose="02020603050405020304" pitchFamily="18" charset="0"/>
              </a:rPr>
              <a:t>四、</a:t>
            </a:r>
            <a:r>
              <a:rPr lang="en-US" altLang="zh-CN" sz="3000" b="1" dirty="0">
                <a:solidFill>
                  <a:schemeClr val="bg1"/>
                </a:solidFill>
                <a:latin typeface="Times New Roman" panose="02020603050405020304" pitchFamily="18" charset="0"/>
              </a:rPr>
              <a:t>CSNS RCS</a:t>
            </a:r>
            <a:r>
              <a:rPr lang="zh-CN" altLang="en-US" sz="3000" b="1" dirty="0">
                <a:solidFill>
                  <a:schemeClr val="bg1"/>
                </a:solidFill>
                <a:latin typeface="Times New Roman" panose="02020603050405020304" pitchFamily="18" charset="0"/>
              </a:rPr>
              <a:t>动量准直器设计</a:t>
            </a:r>
          </a:p>
        </p:txBody>
      </p:sp>
      <p:pic>
        <p:nvPicPr>
          <p:cNvPr id="5" name="图片 4">
            <a:extLst>
              <a:ext uri="{FF2B5EF4-FFF2-40B4-BE49-F238E27FC236}">
                <a16:creationId xmlns:a16="http://schemas.microsoft.com/office/drawing/2014/main" id="{FBC8A237-AD28-4A02-9569-9ECBD660A48C}"/>
              </a:ext>
            </a:extLst>
          </p:cNvPr>
          <p:cNvPicPr/>
          <p:nvPr/>
        </p:nvPicPr>
        <p:blipFill>
          <a:blip r:embed="rId3"/>
          <a:stretch>
            <a:fillRect/>
          </a:stretch>
        </p:blipFill>
        <p:spPr>
          <a:xfrm>
            <a:off x="759520" y="841276"/>
            <a:ext cx="4205381" cy="2382175"/>
          </a:xfrm>
          <a:prstGeom prst="rect">
            <a:avLst/>
          </a:prstGeom>
          <a:noFill/>
          <a:ln>
            <a:noFill/>
          </a:ln>
        </p:spPr>
      </p:pic>
      <p:graphicFrame>
        <p:nvGraphicFramePr>
          <p:cNvPr id="7" name="表格 6">
            <a:extLst>
              <a:ext uri="{FF2B5EF4-FFF2-40B4-BE49-F238E27FC236}">
                <a16:creationId xmlns:a16="http://schemas.microsoft.com/office/drawing/2014/main" id="{9A94C71C-E8A9-495B-BB1F-A49E38C6FEF1}"/>
              </a:ext>
            </a:extLst>
          </p:cNvPr>
          <p:cNvGraphicFramePr>
            <a:graphicFrameLocks noGrp="1"/>
          </p:cNvGraphicFramePr>
          <p:nvPr>
            <p:custDataLst>
              <p:tags r:id="rId1"/>
            </p:custDataLst>
            <p:extLst>
              <p:ext uri="{D42A27DB-BD31-4B8C-83A1-F6EECF244321}">
                <p14:modId xmlns:p14="http://schemas.microsoft.com/office/powerpoint/2010/main" val="3059116293"/>
              </p:ext>
            </p:extLst>
          </p:nvPr>
        </p:nvGraphicFramePr>
        <p:xfrm>
          <a:off x="5173636" y="857968"/>
          <a:ext cx="4442868" cy="2352420"/>
        </p:xfrm>
        <a:graphic>
          <a:graphicData uri="http://schemas.openxmlformats.org/drawingml/2006/table">
            <a:tbl>
              <a:tblPr firstRow="1" bandRow="1">
                <a:tableStyleId>{5C22544A-7EE6-4342-B048-85BDC9FD1C3A}</a:tableStyleId>
              </a:tblPr>
              <a:tblGrid>
                <a:gridCol w="2858692">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tblGrid>
              <a:tr h="555540">
                <a:tc>
                  <a:txBody>
                    <a:bodyPr/>
                    <a:lstStyle/>
                    <a:p>
                      <a:r>
                        <a:rPr lang="en-US" altLang="zh-CN" sz="2000" baseline="0" dirty="0">
                          <a:latin typeface="Times New Roman" panose="02020603050405020304" pitchFamily="18" charset="0"/>
                        </a:rPr>
                        <a:t>Beam parameter</a:t>
                      </a:r>
                      <a:endParaRPr lang="zh-CN" altLang="en-US" sz="2000" baseline="0" dirty="0">
                        <a:latin typeface="Times New Roman" panose="02020603050405020304" pitchFamily="18" charset="0"/>
                      </a:endParaRPr>
                    </a:p>
                  </a:txBody>
                  <a:tcPr marL="76200" marR="76200" marT="38100" marB="38100"/>
                </a:tc>
                <a:tc>
                  <a:txBody>
                    <a:bodyPr/>
                    <a:lstStyle/>
                    <a:p>
                      <a:r>
                        <a:rPr lang="en-US" altLang="zh-CN" sz="2000" baseline="0" dirty="0">
                          <a:latin typeface="Times New Roman" panose="02020603050405020304" pitchFamily="18" charset="0"/>
                        </a:rPr>
                        <a:t>Colli. efficiency</a:t>
                      </a:r>
                      <a:endParaRPr lang="zh-CN" altLang="en-US" sz="2000" baseline="0" dirty="0">
                        <a:latin typeface="Times New Roman" panose="02020603050405020304" pitchFamily="18" charset="0"/>
                      </a:endParaRPr>
                    </a:p>
                  </a:txBody>
                  <a:tcPr marL="76200" marR="76200" marT="38100" marB="38100"/>
                </a:tc>
                <a:extLst>
                  <a:ext uri="{0D108BD9-81ED-4DB2-BD59-A6C34878D82A}">
                    <a16:rowId xmlns:a16="http://schemas.microsoft.com/office/drawing/2014/main" val="10000"/>
                  </a:ext>
                </a:extLst>
              </a:tr>
              <a:tr h="555540">
                <a:tc>
                  <a:txBody>
                    <a:bodyPr/>
                    <a:lstStyle/>
                    <a:p>
                      <a:r>
                        <a:rPr lang="en-US" altLang="zh-CN" sz="2000" baseline="0" dirty="0">
                          <a:latin typeface="Times New Roman" panose="02020603050405020304" pitchFamily="18" charset="0"/>
                        </a:rPr>
                        <a:t>130kW</a:t>
                      </a:r>
                      <a:r>
                        <a:rPr lang="zh-CN" altLang="en-US" sz="2000" baseline="0" dirty="0">
                          <a:latin typeface="Times New Roman" panose="02020603050405020304" pitchFamily="18" charset="0"/>
                        </a:rPr>
                        <a:t> </a:t>
                      </a:r>
                      <a:r>
                        <a:rPr lang="en-US" altLang="zh-CN" sz="2000" baseline="0" dirty="0">
                          <a:latin typeface="Times New Roman" panose="02020603050405020304" pitchFamily="18" charset="0"/>
                        </a:rPr>
                        <a:t>(80MeV injection)</a:t>
                      </a:r>
                      <a:endParaRPr lang="zh-CN" altLang="en-US" sz="2000" baseline="0" dirty="0">
                        <a:latin typeface="Times New Roman" panose="02020603050405020304" pitchFamily="18" charset="0"/>
                      </a:endParaRPr>
                    </a:p>
                  </a:txBody>
                  <a:tcPr marL="76200" marR="76200" marT="38100" marB="38100"/>
                </a:tc>
                <a:tc>
                  <a:txBody>
                    <a:bodyPr/>
                    <a:lstStyle/>
                    <a:p>
                      <a:r>
                        <a:rPr lang="en-US" altLang="zh-CN" sz="2000" baseline="0" dirty="0">
                          <a:latin typeface="Times New Roman" panose="02020603050405020304" pitchFamily="18" charset="0"/>
                        </a:rPr>
                        <a:t>95.8%</a:t>
                      </a:r>
                      <a:endParaRPr lang="zh-CN" altLang="en-US" sz="2000" baseline="0" dirty="0">
                        <a:latin typeface="Times New Roman" panose="02020603050405020304" pitchFamily="18" charset="0"/>
                      </a:endParaRPr>
                    </a:p>
                  </a:txBody>
                  <a:tcPr marL="76200" marR="76200" marT="38100" marB="38100"/>
                </a:tc>
                <a:extLst>
                  <a:ext uri="{0D108BD9-81ED-4DB2-BD59-A6C34878D82A}">
                    <a16:rowId xmlns:a16="http://schemas.microsoft.com/office/drawing/2014/main" val="10001"/>
                  </a:ext>
                </a:extLst>
              </a:tr>
              <a:tr h="555540">
                <a:tc>
                  <a:txBody>
                    <a:bodyPr/>
                    <a:lstStyle/>
                    <a:p>
                      <a:r>
                        <a:rPr lang="en-US" altLang="zh-CN" sz="2000" baseline="0" dirty="0">
                          <a:latin typeface="Times New Roman" panose="02020603050405020304" pitchFamily="18" charset="0"/>
                        </a:rPr>
                        <a:t>200kW(80MeV injection)</a:t>
                      </a:r>
                      <a:endParaRPr lang="zh-CN" altLang="en-US" sz="2000" baseline="0" dirty="0">
                        <a:latin typeface="Times New Roman" panose="02020603050405020304" pitchFamily="18" charset="0"/>
                      </a:endParaRPr>
                    </a:p>
                  </a:txBody>
                  <a:tcPr marL="76200" marR="76200" marT="38100" marB="38100"/>
                </a:tc>
                <a:tc>
                  <a:txBody>
                    <a:bodyPr/>
                    <a:lstStyle/>
                    <a:p>
                      <a:r>
                        <a:rPr lang="en-US" altLang="zh-CN" sz="2000" baseline="0" dirty="0">
                          <a:solidFill>
                            <a:schemeClr val="tx1"/>
                          </a:solidFill>
                          <a:latin typeface="Times New Roman" panose="02020603050405020304" pitchFamily="18" charset="0"/>
                        </a:rPr>
                        <a:t>95.6%</a:t>
                      </a:r>
                      <a:endParaRPr lang="zh-CN" altLang="en-US" sz="2000" baseline="0" dirty="0">
                        <a:solidFill>
                          <a:schemeClr val="tx1"/>
                        </a:solidFill>
                        <a:latin typeface="Times New Roman" panose="02020603050405020304" pitchFamily="18" charset="0"/>
                      </a:endParaRPr>
                    </a:p>
                  </a:txBody>
                  <a:tcPr marL="76200" marR="76200" marT="38100" marB="38100"/>
                </a:tc>
                <a:extLst>
                  <a:ext uri="{0D108BD9-81ED-4DB2-BD59-A6C34878D82A}">
                    <a16:rowId xmlns:a16="http://schemas.microsoft.com/office/drawing/2014/main" val="10002"/>
                  </a:ext>
                </a:extLst>
              </a:tr>
              <a:tr h="555540">
                <a:tc>
                  <a:txBody>
                    <a:bodyPr/>
                    <a:lstStyle/>
                    <a:p>
                      <a:r>
                        <a:rPr lang="en-US" altLang="zh-CN" sz="2000" baseline="0" dirty="0">
                          <a:latin typeface="Times New Roman" panose="02020603050405020304" pitchFamily="18" charset="0"/>
                        </a:rPr>
                        <a:t>500kW(300MeV injection)</a:t>
                      </a:r>
                      <a:endParaRPr lang="zh-CN" altLang="en-US" sz="2000" baseline="0" dirty="0">
                        <a:latin typeface="Times New Roman" panose="02020603050405020304" pitchFamily="18" charset="0"/>
                      </a:endParaRPr>
                    </a:p>
                  </a:txBody>
                  <a:tcPr marL="76200" marR="76200" marT="38100" marB="3810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aseline="0" dirty="0">
                          <a:latin typeface="Times New Roman" panose="02020603050405020304" pitchFamily="18" charset="0"/>
                        </a:rPr>
                        <a:t>94.4%</a:t>
                      </a:r>
                      <a:endParaRPr lang="zh-CN" altLang="en-US" sz="2000" baseline="0" dirty="0">
                        <a:latin typeface="Times New Roman" panose="02020603050405020304" pitchFamily="18" charset="0"/>
                      </a:endParaRPr>
                    </a:p>
                  </a:txBody>
                  <a:tcPr marL="76200" marR="76200" marT="38100" marB="38100"/>
                </a:tc>
                <a:extLst>
                  <a:ext uri="{0D108BD9-81ED-4DB2-BD59-A6C34878D82A}">
                    <a16:rowId xmlns:a16="http://schemas.microsoft.com/office/drawing/2014/main" val="10003"/>
                  </a:ext>
                </a:extLst>
              </a:tr>
            </a:tbl>
          </a:graphicData>
        </a:graphic>
      </p:graphicFrame>
      <p:pic>
        <p:nvPicPr>
          <p:cNvPr id="8" name="图片 7">
            <a:extLst>
              <a:ext uri="{FF2B5EF4-FFF2-40B4-BE49-F238E27FC236}">
                <a16:creationId xmlns:a16="http://schemas.microsoft.com/office/drawing/2014/main" id="{8169136A-45A3-4100-8075-1CB9A5BFA5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4120" y="3439475"/>
            <a:ext cx="3442857" cy="1796741"/>
          </a:xfrm>
          <a:prstGeom prst="rect">
            <a:avLst/>
          </a:prstGeom>
        </p:spPr>
      </p:pic>
      <p:sp>
        <p:nvSpPr>
          <p:cNvPr id="3" name="文本框 2">
            <a:extLst>
              <a:ext uri="{FF2B5EF4-FFF2-40B4-BE49-F238E27FC236}">
                <a16:creationId xmlns:a16="http://schemas.microsoft.com/office/drawing/2014/main" id="{E89FB97C-A766-4F4F-8723-08B67ADC7DEC}"/>
              </a:ext>
            </a:extLst>
          </p:cNvPr>
          <p:cNvSpPr txBox="1"/>
          <p:nvPr/>
        </p:nvSpPr>
        <p:spPr>
          <a:xfrm>
            <a:off x="2559720" y="5248302"/>
            <a:ext cx="4779823" cy="348878"/>
          </a:xfrm>
          <a:prstGeom prst="rect">
            <a:avLst/>
          </a:prstGeom>
          <a:noFill/>
        </p:spPr>
        <p:txBody>
          <a:bodyPr wrap="square" rtlCol="0">
            <a:spAutoFit/>
          </a:bodyPr>
          <a:lstStyle/>
          <a:p>
            <a:r>
              <a:rPr lang="en-US" altLang="zh-CN" sz="1667" dirty="0"/>
              <a:t>Beam</a:t>
            </a:r>
            <a:r>
              <a:rPr lang="zh-CN" altLang="en-US" sz="1667" dirty="0"/>
              <a:t> </a:t>
            </a:r>
            <a:r>
              <a:rPr lang="en-US" altLang="zh-CN" sz="1667" dirty="0"/>
              <a:t>loss with/without momentum collimator </a:t>
            </a:r>
            <a:endParaRPr lang="zh-CN" altLang="en-US" sz="1667" dirty="0"/>
          </a:p>
        </p:txBody>
      </p:sp>
      <p:sp>
        <p:nvSpPr>
          <p:cNvPr id="2" name="标题 1">
            <a:extLst>
              <a:ext uri="{FF2B5EF4-FFF2-40B4-BE49-F238E27FC236}">
                <a16:creationId xmlns:a16="http://schemas.microsoft.com/office/drawing/2014/main" id="{E7FB2C2E-1BAC-58A7-74D2-661E4EA7DC11}"/>
              </a:ext>
            </a:extLst>
          </p:cNvPr>
          <p:cNvSpPr>
            <a:spLocks noGrp="1"/>
          </p:cNvSpPr>
          <p:nvPr>
            <p:ph type="title"/>
          </p:nvPr>
        </p:nvSpPr>
        <p:spPr/>
        <p:txBody>
          <a:bodyPr/>
          <a:lstStyle/>
          <a:p>
            <a:r>
              <a:rPr lang="en-US" altLang="zh-CN" dirty="0">
                <a:solidFill>
                  <a:srgbClr val="0070C0"/>
                </a:solidFill>
              </a:rPr>
              <a:t>Momentum collimator</a:t>
            </a:r>
            <a:endParaRPr lang="zh-CN" altLang="en-US" dirty="0">
              <a:solidFill>
                <a:srgbClr val="0070C0"/>
              </a:solidFill>
            </a:endParaRPr>
          </a:p>
        </p:txBody>
      </p:sp>
    </p:spTree>
    <p:extLst>
      <p:ext uri="{BB962C8B-B14F-4D97-AF65-F5344CB8AC3E}">
        <p14:creationId xmlns:p14="http://schemas.microsoft.com/office/powerpoint/2010/main" val="4014085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a:extLst>
              <a:ext uri="{FF2B5EF4-FFF2-40B4-BE49-F238E27FC236}">
                <a16:creationId xmlns:a16="http://schemas.microsoft.com/office/drawing/2014/main" id="{4967FAB9-290D-1C19-1C85-FD4B1EB70DDC}"/>
              </a:ext>
            </a:extLst>
          </p:cNvPr>
          <p:cNvSpPr>
            <a:spLocks noGrp="1"/>
          </p:cNvSpPr>
          <p:nvPr>
            <p:ph idx="1"/>
          </p:nvPr>
        </p:nvSpPr>
        <p:spPr/>
        <p:txBody>
          <a:bodyPr/>
          <a:lstStyle/>
          <a:p>
            <a:endParaRPr lang="zh-CN" altLang="en-US"/>
          </a:p>
        </p:txBody>
      </p:sp>
      <p:sp>
        <p:nvSpPr>
          <p:cNvPr id="2" name="灯片编号占位符 1"/>
          <p:cNvSpPr>
            <a:spLocks noGrp="1"/>
          </p:cNvSpPr>
          <p:nvPr>
            <p:ph type="sldNum" sz="quarter" idx="12"/>
          </p:nvPr>
        </p:nvSpPr>
        <p:spPr/>
        <p:txBody>
          <a:bodyPr>
            <a:normAutofit/>
          </a:bodyPr>
          <a:lstStyle/>
          <a:p>
            <a:fld id="{49AE70B2-8BF9-45C0-BB95-33D1B9D3A854}" type="slidenum">
              <a:rPr lang="zh-CN" altLang="en-US" smtClean="0">
                <a:solidFill>
                  <a:prstClr val="black">
                    <a:tint val="75000"/>
                  </a:prstClr>
                </a:solidFill>
              </a:rPr>
              <a:t>24</a:t>
            </a:fld>
            <a:endParaRPr lang="zh-CN" altLang="en-US" dirty="0">
              <a:solidFill>
                <a:prstClr val="black">
                  <a:tint val="75000"/>
                </a:prstClr>
              </a:solidFill>
            </a:endParaRPr>
          </a:p>
        </p:txBody>
      </p:sp>
      <p:sp>
        <p:nvSpPr>
          <p:cNvPr id="3" name="标题 2"/>
          <p:cNvSpPr>
            <a:spLocks noGrp="1"/>
          </p:cNvSpPr>
          <p:nvPr>
            <p:ph type="title"/>
          </p:nvPr>
        </p:nvSpPr>
        <p:spPr/>
        <p:txBody>
          <a:bodyPr/>
          <a:lstStyle/>
          <a:p>
            <a:pPr algn="l">
              <a:buClrTx/>
              <a:buSzTx/>
              <a:buFontTx/>
            </a:pPr>
            <a:r>
              <a:rPr lang="en-US" altLang="zh-CN" kern="1200" dirty="0">
                <a:solidFill>
                  <a:srgbClr val="0070C0"/>
                </a:solidFill>
                <a:latin typeface="Times New Roman" panose="02020603050405020304" pitchFamily="18" charset="0"/>
                <a:ea typeface="+mn-ea"/>
                <a:cs typeface="Times New Roman" panose="02020603050405020304" pitchFamily="18" charset="0"/>
                <a:sym typeface="+mn-ea"/>
              </a:rPr>
              <a:t>Front-End</a:t>
            </a:r>
            <a:endParaRPr lang="en-US" altLang="zh-CN" kern="1200" dirty="0">
              <a:solidFill>
                <a:srgbClr val="0070C0"/>
              </a:solidFill>
              <a:latin typeface="Times New Roman" panose="02020603050405020304" pitchFamily="18" charset="0"/>
              <a:ea typeface="+mn-ea"/>
              <a:cs typeface="Times New Roman" panose="02020603050405020304" pitchFamily="18" charset="0"/>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17140"/>
          <a:stretch>
            <a:fillRect/>
          </a:stretch>
        </p:blipFill>
        <p:spPr>
          <a:xfrm>
            <a:off x="198967" y="1211263"/>
            <a:ext cx="3473450" cy="2158471"/>
          </a:xfrm>
          <a:prstGeom prst="rect">
            <a:avLst/>
          </a:prstGeom>
        </p:spPr>
      </p:pic>
      <p:sp>
        <p:nvSpPr>
          <p:cNvPr id="12" name="文本框 11"/>
          <p:cNvSpPr txBox="1"/>
          <p:nvPr/>
        </p:nvSpPr>
        <p:spPr>
          <a:xfrm>
            <a:off x="303026" y="3517697"/>
            <a:ext cx="9551832" cy="1631216"/>
          </a:xfrm>
          <a:prstGeom prst="rect">
            <a:avLst/>
          </a:prstGeom>
          <a:noFill/>
        </p:spPr>
        <p:txBody>
          <a:bodyPr wrap="square">
            <a:spAutoFit/>
          </a:bodyPr>
          <a:lstStyle>
            <a:defPPr>
              <a:defRPr lang="zh-CN"/>
            </a:defPPr>
            <a:lvl1pPr algn="just">
              <a:defRPr sz="1400">
                <a:latin typeface="Cambria" panose="02040503050406030204" pitchFamily="18" charset="0"/>
                <a:ea typeface="Cambria" panose="02040503050406030204" pitchFamily="18" charset="0"/>
              </a:defRPr>
            </a:lvl1pPr>
          </a:lstStyle>
          <a:p>
            <a:pPr marL="380985" indent="-380985">
              <a:buFont typeface="Arial" panose="020B0604020202020204" pitchFamily="34" charset="0"/>
              <a:buChar char="•"/>
            </a:pPr>
            <a:r>
              <a:rPr lang="en-US" altLang="zh-CN" sz="2000" dirty="0"/>
              <a:t>The H- ion source was put into commissioning since Sep. 2021 </a:t>
            </a:r>
            <a:r>
              <a:rPr lang="en-US" altLang="zh-CN" sz="2000" dirty="0">
                <a:solidFill>
                  <a:srgbClr val="0000FF"/>
                </a:solidFill>
              </a:rPr>
              <a:t>Excellent performance with nearly 100% availability.</a:t>
            </a:r>
          </a:p>
          <a:p>
            <a:pPr marL="380985" indent="-380985">
              <a:buFont typeface="Arial" panose="020B0604020202020204" pitchFamily="34" charset="0"/>
              <a:buChar char="•"/>
            </a:pPr>
            <a:r>
              <a:rPr lang="en-US" altLang="zh-CN" sz="2000" dirty="0"/>
              <a:t>The beam intensity and emittance on the test bench have basically met the requirements of CSNS-II </a:t>
            </a:r>
          </a:p>
          <a:p>
            <a:pPr marL="380985" indent="-380985">
              <a:buFont typeface="Arial" panose="020B0604020202020204" pitchFamily="34" charset="0"/>
              <a:buChar char="•"/>
            </a:pPr>
            <a:r>
              <a:rPr lang="en-US" altLang="zh-CN" sz="2000" dirty="0"/>
              <a:t>New RFQ </a:t>
            </a:r>
            <a:r>
              <a:rPr lang="en-US" altLang="zh-CN" sz="2000" dirty="0">
                <a:solidFill>
                  <a:srgbClr val="0000FF"/>
                </a:solidFill>
              </a:rPr>
              <a:t>(50-60mA)</a:t>
            </a: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2158" y="1099608"/>
            <a:ext cx="2714625" cy="2269067"/>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6400" y="1211262"/>
            <a:ext cx="3190875" cy="212301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4431511C-2261-49FF-99F0-299E4CC55FDC}"/>
              </a:ext>
            </a:extLst>
          </p:cNvPr>
          <p:cNvPicPr>
            <a:picLocks noChangeAspect="1"/>
          </p:cNvPicPr>
          <p:nvPr/>
        </p:nvPicPr>
        <p:blipFill>
          <a:blip r:embed="rId3"/>
          <a:stretch>
            <a:fillRect/>
          </a:stretch>
        </p:blipFill>
        <p:spPr>
          <a:xfrm>
            <a:off x="615504" y="855067"/>
            <a:ext cx="4330851" cy="2855280"/>
          </a:xfrm>
          <a:prstGeom prst="rect">
            <a:avLst/>
          </a:prstGeom>
          <a:ln>
            <a:solidFill>
              <a:schemeClr val="tx1"/>
            </a:solidFill>
          </a:ln>
        </p:spPr>
      </p:pic>
      <p:sp>
        <p:nvSpPr>
          <p:cNvPr id="13" name="文本框 12">
            <a:extLst>
              <a:ext uri="{FF2B5EF4-FFF2-40B4-BE49-F238E27FC236}">
                <a16:creationId xmlns:a16="http://schemas.microsoft.com/office/drawing/2014/main" id="{5EB03ABF-E88A-4F82-8C52-30AE5919C5B3}"/>
              </a:ext>
            </a:extLst>
          </p:cNvPr>
          <p:cNvSpPr txBox="1"/>
          <p:nvPr/>
        </p:nvSpPr>
        <p:spPr>
          <a:xfrm>
            <a:off x="589413" y="672016"/>
            <a:ext cx="2107244" cy="369332"/>
          </a:xfrm>
          <a:prstGeom prst="rect">
            <a:avLst/>
          </a:prstGeom>
          <a:solidFill>
            <a:schemeClr val="bg1"/>
          </a:solidFill>
        </p:spPr>
        <p:txBody>
          <a:bodyPr wrap="none" rtlCol="0">
            <a:spAutoFit/>
          </a:bodyPr>
          <a:lstStyle/>
          <a:p>
            <a:r>
              <a:rPr lang="en-US" altLang="zh-CN" b="1" dirty="0">
                <a:solidFill>
                  <a:srgbClr val="0000FF"/>
                </a:solidFill>
                <a:latin typeface="Cambria" panose="02040503050406030204" pitchFamily="18" charset="0"/>
                <a:ea typeface="华文宋体" panose="02010600040101010101" pitchFamily="2" charset="-122"/>
              </a:rPr>
              <a:t>Penning H- source</a:t>
            </a:r>
            <a:endParaRPr lang="zh-CN" altLang="en-US" b="1" dirty="0">
              <a:solidFill>
                <a:srgbClr val="0000FF"/>
              </a:solidFill>
              <a:latin typeface="Cambria" panose="02040503050406030204" pitchFamily="18" charset="0"/>
              <a:ea typeface="华文宋体" panose="02010600040101010101" pitchFamily="2" charset="-122"/>
            </a:endParaRPr>
          </a:p>
        </p:txBody>
      </p:sp>
      <p:graphicFrame>
        <p:nvGraphicFramePr>
          <p:cNvPr id="14" name="表格 94">
            <a:extLst>
              <a:ext uri="{FF2B5EF4-FFF2-40B4-BE49-F238E27FC236}">
                <a16:creationId xmlns:a16="http://schemas.microsoft.com/office/drawing/2014/main" id="{B1622B74-9DAB-47BB-9A56-D767ED933C02}"/>
              </a:ext>
            </a:extLst>
          </p:cNvPr>
          <p:cNvGraphicFramePr>
            <a:graphicFrameLocks noGrp="1"/>
          </p:cNvGraphicFramePr>
          <p:nvPr>
            <p:extLst>
              <p:ext uri="{D42A27DB-BD31-4B8C-83A1-F6EECF244321}">
                <p14:modId xmlns:p14="http://schemas.microsoft.com/office/powerpoint/2010/main" val="2315485711"/>
              </p:ext>
            </p:extLst>
          </p:nvPr>
        </p:nvGraphicFramePr>
        <p:xfrm>
          <a:off x="419452" y="3790384"/>
          <a:ext cx="7594480" cy="1819641"/>
        </p:xfrm>
        <a:graphic>
          <a:graphicData uri="http://schemas.openxmlformats.org/drawingml/2006/table">
            <a:tbl>
              <a:tblPr firstRow="1" bandRow="1">
                <a:tableStyleId>{5C22544A-7EE6-4342-B048-85BDC9FD1C3A}</a:tableStyleId>
              </a:tblPr>
              <a:tblGrid>
                <a:gridCol w="2646778">
                  <a:extLst>
                    <a:ext uri="{9D8B030D-6E8A-4147-A177-3AD203B41FA5}">
                      <a16:colId xmlns:a16="http://schemas.microsoft.com/office/drawing/2014/main" val="3779975389"/>
                    </a:ext>
                  </a:extLst>
                </a:gridCol>
                <a:gridCol w="2862057">
                  <a:extLst>
                    <a:ext uri="{9D8B030D-6E8A-4147-A177-3AD203B41FA5}">
                      <a16:colId xmlns:a16="http://schemas.microsoft.com/office/drawing/2014/main" val="1077378"/>
                    </a:ext>
                  </a:extLst>
                </a:gridCol>
                <a:gridCol w="2085645">
                  <a:extLst>
                    <a:ext uri="{9D8B030D-6E8A-4147-A177-3AD203B41FA5}">
                      <a16:colId xmlns:a16="http://schemas.microsoft.com/office/drawing/2014/main" val="2290685183"/>
                    </a:ext>
                  </a:extLst>
                </a:gridCol>
              </a:tblGrid>
              <a:tr h="261107">
                <a:tc>
                  <a:txBody>
                    <a:bodyPr/>
                    <a:lstStyle/>
                    <a:p>
                      <a:r>
                        <a:rPr lang="en-US" altLang="zh-CN" sz="1200" dirty="0">
                          <a:latin typeface="Cambria" panose="02040503050406030204" pitchFamily="18" charset="0"/>
                          <a:ea typeface="Cambria" panose="02040503050406030204" pitchFamily="18" charset="0"/>
                        </a:rPr>
                        <a:t>Key Parameters</a:t>
                      </a:r>
                      <a:endParaRPr lang="zh-CN" altLang="en-US" sz="12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200" dirty="0">
                          <a:latin typeface="Cambria" panose="02040503050406030204" pitchFamily="18" charset="0"/>
                          <a:ea typeface="Cambria" panose="02040503050406030204" pitchFamily="18" charset="0"/>
                        </a:rPr>
                        <a:t>Penning</a:t>
                      </a:r>
                      <a:endParaRPr lang="zh-CN" altLang="en-US" sz="1200" dirty="0">
                        <a:latin typeface="Cambria" panose="02040503050406030204" pitchFamily="18" charset="0"/>
                        <a:ea typeface="华文宋体" panose="02010600040101010101" pitchFamily="2" charset="-122"/>
                      </a:endParaRPr>
                    </a:p>
                  </a:txBody>
                  <a:tcPr marL="76200" marR="76200" marT="38100" marB="381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Cambria" panose="02040503050406030204" pitchFamily="18" charset="0"/>
                          <a:ea typeface="Cambria" panose="02040503050406030204" pitchFamily="18" charset="0"/>
                        </a:rPr>
                        <a:t>RF-driven with ext. antenna</a:t>
                      </a:r>
                      <a:endParaRPr lang="zh-CN" altLang="en-US" sz="1200" dirty="0">
                        <a:latin typeface="Cambria" panose="02040503050406030204" pitchFamily="18" charset="0"/>
                        <a:ea typeface="华文宋体" panose="02010600040101010101" pitchFamily="2" charset="-122"/>
                      </a:endParaRPr>
                    </a:p>
                  </a:txBody>
                  <a:tcPr marL="76200" marR="76200" marT="38100" marB="38100"/>
                </a:tc>
                <a:extLst>
                  <a:ext uri="{0D108BD9-81ED-4DB2-BD59-A6C34878D82A}">
                    <a16:rowId xmlns:a16="http://schemas.microsoft.com/office/drawing/2014/main" val="2726877109"/>
                  </a:ext>
                </a:extLst>
              </a:tr>
              <a:tr h="261107">
                <a:tc>
                  <a:txBody>
                    <a:bodyPr/>
                    <a:lstStyle/>
                    <a:p>
                      <a:r>
                        <a:rPr lang="en-US" altLang="zh-CN" sz="1200" dirty="0">
                          <a:latin typeface="Cambria" panose="02040503050406030204" pitchFamily="18" charset="0"/>
                          <a:ea typeface="Cambria" panose="02040503050406030204" pitchFamily="18" charset="0"/>
                        </a:rPr>
                        <a:t>Maximum peak current</a:t>
                      </a:r>
                      <a:endParaRPr lang="zh-CN" altLang="en-US" sz="12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200" dirty="0">
                          <a:latin typeface="Cambria" panose="02040503050406030204" pitchFamily="18" charset="0"/>
                          <a:ea typeface="Cambria" panose="02040503050406030204" pitchFamily="18" charset="0"/>
                        </a:rPr>
                        <a:t>50 mA</a:t>
                      </a:r>
                      <a:endParaRPr lang="zh-CN" altLang="en-US" sz="12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200" dirty="0">
                          <a:latin typeface="Cambria" panose="02040503050406030204" pitchFamily="18" charset="0"/>
                          <a:ea typeface="Cambria" panose="02040503050406030204" pitchFamily="18" charset="0"/>
                        </a:rPr>
                        <a:t>60 mA</a:t>
                      </a:r>
                      <a:endParaRPr lang="zh-CN" altLang="en-US" sz="1200" dirty="0">
                        <a:latin typeface="Cambria" panose="02040503050406030204" pitchFamily="18" charset="0"/>
                        <a:ea typeface="华文宋体" panose="02010600040101010101" pitchFamily="2" charset="-122"/>
                      </a:endParaRPr>
                    </a:p>
                  </a:txBody>
                  <a:tcPr marL="76200" marR="76200" marT="38100" marB="38100"/>
                </a:tc>
                <a:extLst>
                  <a:ext uri="{0D108BD9-81ED-4DB2-BD59-A6C34878D82A}">
                    <a16:rowId xmlns:a16="http://schemas.microsoft.com/office/drawing/2014/main" val="1461321065"/>
                  </a:ext>
                </a:extLst>
              </a:tr>
              <a:tr h="25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Cambria" panose="02040503050406030204" pitchFamily="18" charset="0"/>
                          <a:ea typeface="华文宋体" panose="02010600040101010101" pitchFamily="2" charset="-122"/>
                        </a:rPr>
                        <a:t>Current fluctuation </a:t>
                      </a:r>
                      <a:endParaRPr lang="zh-CN" altLang="en-US" sz="12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200" dirty="0">
                          <a:latin typeface="Cambria" panose="02040503050406030204" pitchFamily="18" charset="0"/>
                          <a:ea typeface="Cambria" panose="02040503050406030204" pitchFamily="18" charset="0"/>
                        </a:rPr>
                        <a:t>~10% in month</a:t>
                      </a:r>
                    </a:p>
                  </a:txBody>
                  <a:tcPr marL="76200" marR="76200" marT="38100" marB="38100"/>
                </a:tc>
                <a:tc>
                  <a:txBody>
                    <a:bodyPr/>
                    <a:lstStyle/>
                    <a:p>
                      <a:r>
                        <a:rPr lang="en-US" altLang="zh-CN" sz="1200" dirty="0">
                          <a:latin typeface="Cambria" panose="02040503050406030204" pitchFamily="18" charset="0"/>
                          <a:ea typeface="华文宋体" panose="02010600040101010101" pitchFamily="2" charset="-122"/>
                        </a:rPr>
                        <a:t>&lt;2% in one month</a:t>
                      </a:r>
                      <a:endParaRPr lang="zh-CN" altLang="en-US" sz="1200" dirty="0">
                        <a:latin typeface="Cambria" panose="02040503050406030204" pitchFamily="18" charset="0"/>
                        <a:ea typeface="华文宋体" panose="02010600040101010101" pitchFamily="2" charset="-122"/>
                      </a:endParaRPr>
                    </a:p>
                  </a:txBody>
                  <a:tcPr marL="76200" marR="76200" marT="38100" marB="38100"/>
                </a:tc>
                <a:extLst>
                  <a:ext uri="{0D108BD9-81ED-4DB2-BD59-A6C34878D82A}">
                    <a16:rowId xmlns:a16="http://schemas.microsoft.com/office/drawing/2014/main" val="3212883418"/>
                  </a:ext>
                </a:extLst>
              </a:tr>
              <a:tr h="254000">
                <a:tc>
                  <a:txBody>
                    <a:bodyPr/>
                    <a:lstStyle/>
                    <a:p>
                      <a:r>
                        <a:rPr lang="en-US" altLang="zh-CN" sz="1200" dirty="0">
                          <a:latin typeface="Cambria" panose="02040503050406030204" pitchFamily="18" charset="0"/>
                          <a:ea typeface="Cambria" panose="02040503050406030204" pitchFamily="18" charset="0"/>
                        </a:rPr>
                        <a:t>Service life</a:t>
                      </a:r>
                      <a:endParaRPr lang="zh-CN" altLang="en-US" sz="12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200" dirty="0">
                          <a:latin typeface="Cambria" panose="02040503050406030204" pitchFamily="18" charset="0"/>
                          <a:ea typeface="Cambria" panose="02040503050406030204" pitchFamily="18" charset="0"/>
                        </a:rPr>
                        <a:t>30 days</a:t>
                      </a:r>
                      <a:endParaRPr lang="zh-CN" altLang="en-US" sz="12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200" dirty="0">
                          <a:latin typeface="Cambria" panose="02040503050406030204" pitchFamily="18" charset="0"/>
                          <a:ea typeface="Cambria" panose="02040503050406030204" pitchFamily="18" charset="0"/>
                        </a:rPr>
                        <a:t>&gt;1</a:t>
                      </a:r>
                      <a:r>
                        <a:rPr lang="zh-CN" altLang="en-US" sz="1200" dirty="0">
                          <a:latin typeface="Cambria" panose="02040503050406030204" pitchFamily="18" charset="0"/>
                          <a:ea typeface="Cambria" panose="02040503050406030204" pitchFamily="18" charset="0"/>
                        </a:rPr>
                        <a:t> </a:t>
                      </a:r>
                      <a:r>
                        <a:rPr lang="en-US" altLang="zh-CN" sz="1200" dirty="0">
                          <a:latin typeface="Cambria" panose="02040503050406030204" pitchFamily="18" charset="0"/>
                          <a:ea typeface="Cambria" panose="02040503050406030204" pitchFamily="18" charset="0"/>
                        </a:rPr>
                        <a:t>year</a:t>
                      </a:r>
                      <a:endParaRPr lang="zh-CN" altLang="en-US" sz="1200" dirty="0">
                        <a:latin typeface="Cambria" panose="02040503050406030204" pitchFamily="18" charset="0"/>
                        <a:ea typeface="华文宋体" panose="02010600040101010101" pitchFamily="2" charset="-122"/>
                      </a:endParaRPr>
                    </a:p>
                  </a:txBody>
                  <a:tcPr marL="76200" marR="76200" marT="38100" marB="38100"/>
                </a:tc>
                <a:extLst>
                  <a:ext uri="{0D108BD9-81ED-4DB2-BD59-A6C34878D82A}">
                    <a16:rowId xmlns:a16="http://schemas.microsoft.com/office/drawing/2014/main" val="1639646414"/>
                  </a:ext>
                </a:extLst>
              </a:tr>
              <a:tr h="254000">
                <a:tc>
                  <a:txBody>
                    <a:bodyPr/>
                    <a:lstStyle/>
                    <a:p>
                      <a:r>
                        <a:rPr lang="en-US" altLang="zh-CN" sz="1200" dirty="0">
                          <a:latin typeface="Cambria" panose="02040503050406030204" pitchFamily="18" charset="0"/>
                          <a:ea typeface="Cambria" panose="02040503050406030204" pitchFamily="18" charset="0"/>
                        </a:rPr>
                        <a:t>Cesium usage</a:t>
                      </a:r>
                      <a:endParaRPr lang="zh-CN" altLang="en-US" sz="12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200">
                          <a:latin typeface="Cambria" panose="02040503050406030204" pitchFamily="18" charset="0"/>
                          <a:ea typeface="华文宋体" panose="02010600040101010101" pitchFamily="2" charset="-122"/>
                        </a:rPr>
                        <a:t>~2g</a:t>
                      </a:r>
                      <a:r>
                        <a:rPr lang="en-US" altLang="zh-CN" sz="1200" dirty="0">
                          <a:latin typeface="Cambria" panose="02040503050406030204" pitchFamily="18" charset="0"/>
                          <a:ea typeface="华文宋体" panose="02010600040101010101" pitchFamily="2" charset="-122"/>
                        </a:rPr>
                        <a:t>/month </a:t>
                      </a:r>
                      <a:endParaRPr lang="zh-CN" altLang="en-US" sz="12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200" dirty="0">
                          <a:latin typeface="Cambria" panose="02040503050406030204" pitchFamily="18" charset="0"/>
                          <a:ea typeface="Cambria" panose="02040503050406030204" pitchFamily="18" charset="0"/>
                        </a:rPr>
                        <a:t>0.2g/year</a:t>
                      </a:r>
                      <a:endParaRPr lang="zh-CN" altLang="en-US" sz="1200" dirty="0">
                        <a:latin typeface="Cambria" panose="02040503050406030204" pitchFamily="18" charset="0"/>
                        <a:ea typeface="华文宋体" panose="02010600040101010101" pitchFamily="2" charset="-122"/>
                      </a:endParaRPr>
                    </a:p>
                  </a:txBody>
                  <a:tcPr marL="76200" marR="76200" marT="38100" marB="38100"/>
                </a:tc>
                <a:extLst>
                  <a:ext uri="{0D108BD9-81ED-4DB2-BD59-A6C34878D82A}">
                    <a16:rowId xmlns:a16="http://schemas.microsoft.com/office/drawing/2014/main" val="2857856463"/>
                  </a:ext>
                </a:extLst>
              </a:tr>
              <a:tr h="261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Cambria" panose="02040503050406030204" pitchFamily="18" charset="0"/>
                          <a:ea typeface="华文宋体" panose="02010600040101010101" pitchFamily="2" charset="-122"/>
                        </a:rPr>
                        <a:t>Typical emittance (</a:t>
                      </a:r>
                      <a:r>
                        <a:rPr lang="el-GR" altLang="zh-CN" sz="1200" dirty="0">
                          <a:latin typeface="Cambria" panose="02040503050406030204" pitchFamily="18" charset="0"/>
                          <a:ea typeface="Cambria" panose="02040503050406030204" pitchFamily="18" charset="0"/>
                          <a:cs typeface="Times New Roman" panose="02020603050405020304" pitchFamily="18" charset="0"/>
                        </a:rPr>
                        <a:t>π</a:t>
                      </a:r>
                      <a:r>
                        <a:rPr lang="en-US" altLang="zh-CN" sz="1200" dirty="0">
                          <a:latin typeface="Cambria" panose="02040503050406030204" pitchFamily="18" charset="0"/>
                          <a:ea typeface="Cambria" panose="02040503050406030204" pitchFamily="18" charset="0"/>
                          <a:cs typeface="Times New Roman" panose="02020603050405020304" pitchFamily="18" charset="0"/>
                        </a:rPr>
                        <a:t>∙</a:t>
                      </a:r>
                      <a:r>
                        <a:rPr lang="en-US" altLang="zh-CN" sz="1200" dirty="0" err="1">
                          <a:latin typeface="Cambria" panose="02040503050406030204" pitchFamily="18" charset="0"/>
                          <a:ea typeface="Cambria" panose="02040503050406030204" pitchFamily="18" charset="0"/>
                          <a:cs typeface="Times New Roman" panose="02020603050405020304" pitchFamily="18" charset="0"/>
                        </a:rPr>
                        <a:t>mm∙mrad</a:t>
                      </a:r>
                      <a:r>
                        <a:rPr lang="en-US" altLang="zh-CN" sz="1200" dirty="0">
                          <a:latin typeface="Cambria" panose="02040503050406030204" pitchFamily="18" charset="0"/>
                          <a:ea typeface="华文宋体" panose="02010600040101010101" pitchFamily="2" charset="-122"/>
                        </a:rPr>
                        <a:t>)</a:t>
                      </a:r>
                      <a:endParaRPr lang="zh-CN" altLang="en-US" sz="12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200" dirty="0">
                          <a:latin typeface="Cambria" panose="02040503050406030204" pitchFamily="18" charset="0"/>
                          <a:ea typeface="Cambria" panose="02040503050406030204" pitchFamily="18" charset="0"/>
                        </a:rPr>
                        <a:t>0.8@50mA (20mA within 0.2 </a:t>
                      </a:r>
                      <a:r>
                        <a:rPr lang="el-GR" altLang="zh-CN" sz="1200" dirty="0">
                          <a:latin typeface="Cambria" panose="02040503050406030204" pitchFamily="18" charset="0"/>
                          <a:ea typeface="Cambria" panose="02040503050406030204" pitchFamily="18" charset="0"/>
                          <a:cs typeface="Times New Roman" panose="02020603050405020304" pitchFamily="18" charset="0"/>
                        </a:rPr>
                        <a:t>π</a:t>
                      </a:r>
                      <a:r>
                        <a:rPr lang="en-US" altLang="zh-CN" sz="1200" dirty="0">
                          <a:latin typeface="Cambria" panose="02040503050406030204" pitchFamily="18" charset="0"/>
                          <a:ea typeface="Cambria" panose="02040503050406030204" pitchFamily="18" charset="0"/>
                          <a:cs typeface="Times New Roman" panose="02020603050405020304" pitchFamily="18" charset="0"/>
                        </a:rPr>
                        <a:t>∙</a:t>
                      </a:r>
                      <a:r>
                        <a:rPr lang="en-US" altLang="zh-CN" sz="1200" dirty="0" err="1">
                          <a:latin typeface="Cambria" panose="02040503050406030204" pitchFamily="18" charset="0"/>
                          <a:ea typeface="Cambria" panose="02040503050406030204" pitchFamily="18" charset="0"/>
                          <a:cs typeface="Times New Roman" panose="02020603050405020304" pitchFamily="18" charset="0"/>
                        </a:rPr>
                        <a:t>mm∙mrad</a:t>
                      </a:r>
                      <a:r>
                        <a:rPr lang="en-US" altLang="zh-CN" sz="1200" dirty="0">
                          <a:latin typeface="Cambria" panose="02040503050406030204" pitchFamily="18" charset="0"/>
                          <a:ea typeface="Cambria" panose="02040503050406030204" pitchFamily="18" charset="0"/>
                        </a:rPr>
                        <a:t>)</a:t>
                      </a:r>
                      <a:endParaRPr lang="zh-CN" altLang="en-US" sz="12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200" dirty="0">
                          <a:latin typeface="Cambria" panose="02040503050406030204" pitchFamily="18" charset="0"/>
                          <a:ea typeface="Cambria" panose="02040503050406030204" pitchFamily="18" charset="0"/>
                        </a:rPr>
                        <a:t>0.24@50mA</a:t>
                      </a:r>
                      <a:endParaRPr lang="zh-CN" altLang="en-US" sz="1200" dirty="0">
                        <a:latin typeface="Cambria" panose="02040503050406030204" pitchFamily="18" charset="0"/>
                        <a:ea typeface="华文宋体" panose="02010600040101010101" pitchFamily="2" charset="-122"/>
                      </a:endParaRPr>
                    </a:p>
                  </a:txBody>
                  <a:tcPr marL="76200" marR="76200" marT="38100" marB="38100"/>
                </a:tc>
                <a:extLst>
                  <a:ext uri="{0D108BD9-81ED-4DB2-BD59-A6C34878D82A}">
                    <a16:rowId xmlns:a16="http://schemas.microsoft.com/office/drawing/2014/main" val="2640577272"/>
                  </a:ext>
                </a:extLst>
              </a:tr>
              <a:tr h="25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Cambria" panose="02040503050406030204" pitchFamily="18" charset="0"/>
                          <a:ea typeface="华文宋体" panose="02010600040101010101" pitchFamily="2" charset="-122"/>
                        </a:rPr>
                        <a:t>Hydrogen consumption</a:t>
                      </a:r>
                      <a:endParaRPr lang="zh-CN" altLang="en-US" sz="1200" dirty="0">
                        <a:latin typeface="Cambria" panose="02040503050406030204" pitchFamily="18" charset="0"/>
                        <a:ea typeface="华文宋体" panose="02010600040101010101" pitchFamily="2" charset="-122"/>
                      </a:endParaRPr>
                    </a:p>
                  </a:txBody>
                  <a:tcPr marL="76200" marR="76200" marT="38100" marB="38100"/>
                </a:tc>
                <a:tc>
                  <a:txBody>
                    <a:bodyPr/>
                    <a:lstStyle/>
                    <a:p>
                      <a:r>
                        <a:rPr lang="en-US" altLang="zh-CN" sz="1200" dirty="0">
                          <a:latin typeface="Cambria" panose="02040503050406030204" pitchFamily="18" charset="0"/>
                          <a:ea typeface="Cambria" panose="02040503050406030204" pitchFamily="18" charset="0"/>
                        </a:rPr>
                        <a:t>10sccm</a:t>
                      </a:r>
                    </a:p>
                  </a:txBody>
                  <a:tcPr marL="76200" marR="76200" marT="38100" marB="38100"/>
                </a:tc>
                <a:tc>
                  <a:txBody>
                    <a:bodyPr/>
                    <a:lstStyle/>
                    <a:p>
                      <a:r>
                        <a:rPr lang="en-US" altLang="zh-CN" sz="1200" dirty="0">
                          <a:latin typeface="Cambria" panose="02040503050406030204" pitchFamily="18" charset="0"/>
                          <a:ea typeface="Cambria" panose="02040503050406030204" pitchFamily="18" charset="0"/>
                        </a:rPr>
                        <a:t>21sccm</a:t>
                      </a:r>
                      <a:endParaRPr lang="zh-CN" altLang="en-US" sz="1200" dirty="0">
                        <a:latin typeface="Cambria" panose="02040503050406030204" pitchFamily="18" charset="0"/>
                        <a:ea typeface="华文宋体" panose="02010600040101010101" pitchFamily="2" charset="-122"/>
                      </a:endParaRPr>
                    </a:p>
                  </a:txBody>
                  <a:tcPr marL="76200" marR="76200" marT="38100" marB="38100"/>
                </a:tc>
                <a:extLst>
                  <a:ext uri="{0D108BD9-81ED-4DB2-BD59-A6C34878D82A}">
                    <a16:rowId xmlns:a16="http://schemas.microsoft.com/office/drawing/2014/main" val="846239317"/>
                  </a:ext>
                </a:extLst>
              </a:tr>
            </a:tbl>
          </a:graphicData>
        </a:graphic>
      </p:graphicFrame>
      <p:pic>
        <p:nvPicPr>
          <p:cNvPr id="7" name="图片 6">
            <a:extLst>
              <a:ext uri="{FF2B5EF4-FFF2-40B4-BE49-F238E27FC236}">
                <a16:creationId xmlns:a16="http://schemas.microsoft.com/office/drawing/2014/main" id="{55FB0E44-64B1-408E-AE1A-586ACAA52E65}"/>
              </a:ext>
            </a:extLst>
          </p:cNvPr>
          <p:cNvPicPr>
            <a:picLocks noChangeAspect="1"/>
          </p:cNvPicPr>
          <p:nvPr/>
        </p:nvPicPr>
        <p:blipFill>
          <a:blip r:embed="rId4"/>
          <a:stretch>
            <a:fillRect/>
          </a:stretch>
        </p:blipFill>
        <p:spPr>
          <a:xfrm>
            <a:off x="5413278" y="831060"/>
            <a:ext cx="4330851" cy="2876854"/>
          </a:xfrm>
          <a:prstGeom prst="rect">
            <a:avLst/>
          </a:prstGeom>
          <a:ln>
            <a:solidFill>
              <a:schemeClr val="tx1"/>
            </a:solidFill>
          </a:ln>
        </p:spPr>
      </p:pic>
      <p:sp>
        <p:nvSpPr>
          <p:cNvPr id="20" name="文本框 19">
            <a:extLst>
              <a:ext uri="{FF2B5EF4-FFF2-40B4-BE49-F238E27FC236}">
                <a16:creationId xmlns:a16="http://schemas.microsoft.com/office/drawing/2014/main" id="{AF5F35C3-8D33-43A1-8F05-703C527E097F}"/>
              </a:ext>
            </a:extLst>
          </p:cNvPr>
          <p:cNvSpPr txBox="1"/>
          <p:nvPr/>
        </p:nvSpPr>
        <p:spPr>
          <a:xfrm>
            <a:off x="5413278" y="687968"/>
            <a:ext cx="2274084" cy="369332"/>
          </a:xfrm>
          <a:prstGeom prst="rect">
            <a:avLst/>
          </a:prstGeom>
          <a:solidFill>
            <a:schemeClr val="bg1"/>
          </a:solidFill>
        </p:spPr>
        <p:txBody>
          <a:bodyPr wrap="none" rtlCol="0">
            <a:spAutoFit/>
          </a:bodyPr>
          <a:lstStyle>
            <a:defPPr>
              <a:defRPr lang="zh-CN"/>
            </a:defPPr>
            <a:lvl1pPr>
              <a:defRPr b="1">
                <a:solidFill>
                  <a:srgbClr val="0000FF"/>
                </a:solidFill>
                <a:latin typeface="Cambria" panose="02040503050406030204" pitchFamily="18" charset="0"/>
                <a:ea typeface="华文宋体" panose="02010600040101010101" pitchFamily="2" charset="-122"/>
              </a:defRPr>
            </a:lvl1pPr>
          </a:lstStyle>
          <a:p>
            <a:r>
              <a:rPr lang="en-US" altLang="zh-CN" dirty="0"/>
              <a:t>RF-driven H- source</a:t>
            </a:r>
            <a:endParaRPr lang="zh-CN" altLang="en-US" dirty="0"/>
          </a:p>
        </p:txBody>
      </p:sp>
      <p:sp>
        <p:nvSpPr>
          <p:cNvPr id="2" name="标题 1">
            <a:extLst>
              <a:ext uri="{FF2B5EF4-FFF2-40B4-BE49-F238E27FC236}">
                <a16:creationId xmlns:a16="http://schemas.microsoft.com/office/drawing/2014/main" id="{30CF6016-C026-AD7B-B8D0-F1BA385BDD20}"/>
              </a:ext>
            </a:extLst>
          </p:cNvPr>
          <p:cNvSpPr>
            <a:spLocks noGrp="1"/>
          </p:cNvSpPr>
          <p:nvPr>
            <p:ph type="title"/>
          </p:nvPr>
        </p:nvSpPr>
        <p:spPr>
          <a:xfrm>
            <a:off x="471488" y="138163"/>
            <a:ext cx="7646473" cy="479948"/>
          </a:xfrm>
        </p:spPr>
        <p:txBody>
          <a:bodyPr/>
          <a:lstStyle/>
          <a:p>
            <a:r>
              <a:rPr lang="en-US" altLang="zh-CN" dirty="0">
                <a:solidFill>
                  <a:srgbClr val="0070C0"/>
                </a:solidFill>
              </a:rPr>
              <a:t>Upgrade</a:t>
            </a:r>
            <a:r>
              <a:rPr lang="zh-CN" altLang="en-US" dirty="0">
                <a:solidFill>
                  <a:srgbClr val="0070C0"/>
                </a:solidFill>
              </a:rPr>
              <a:t> </a:t>
            </a:r>
            <a:r>
              <a:rPr lang="en-US" altLang="zh-CN" dirty="0">
                <a:solidFill>
                  <a:srgbClr val="0070C0"/>
                </a:solidFill>
              </a:rPr>
              <a:t>of</a:t>
            </a:r>
            <a:r>
              <a:rPr lang="zh-CN" altLang="en-US" dirty="0">
                <a:solidFill>
                  <a:srgbClr val="0070C0"/>
                </a:solidFill>
              </a:rPr>
              <a:t> </a:t>
            </a:r>
            <a:r>
              <a:rPr lang="en-US" altLang="zh-CN" dirty="0">
                <a:solidFill>
                  <a:srgbClr val="0070C0"/>
                </a:solidFill>
              </a:rPr>
              <a:t>H</a:t>
            </a:r>
            <a:r>
              <a:rPr lang="en-US" altLang="zh-CN" baseline="30000" dirty="0">
                <a:solidFill>
                  <a:srgbClr val="0070C0"/>
                </a:solidFill>
              </a:rPr>
              <a:t>-</a:t>
            </a:r>
            <a:r>
              <a:rPr lang="zh-CN" altLang="en-US" baseline="30000" dirty="0">
                <a:solidFill>
                  <a:srgbClr val="0070C0"/>
                </a:solidFill>
              </a:rPr>
              <a:t> </a:t>
            </a:r>
            <a:r>
              <a:rPr lang="en-US" altLang="zh-CN" dirty="0">
                <a:solidFill>
                  <a:srgbClr val="0070C0"/>
                </a:solidFill>
              </a:rPr>
              <a:t>source</a:t>
            </a:r>
            <a:endParaRPr lang="zh-CN" altLang="en-US" dirty="0">
              <a:solidFill>
                <a:srgbClr val="0070C0"/>
              </a:solidFill>
            </a:endParaRPr>
          </a:p>
        </p:txBody>
      </p:sp>
    </p:spTree>
    <p:extLst>
      <p:ext uri="{BB962C8B-B14F-4D97-AF65-F5344CB8AC3E}">
        <p14:creationId xmlns:p14="http://schemas.microsoft.com/office/powerpoint/2010/main" val="353143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74120CD-54FC-4D6B-82EC-2C9D2E85A9D4}"/>
              </a:ext>
            </a:extLst>
          </p:cNvPr>
          <p:cNvPicPr>
            <a:picLocks noChangeAspect="1"/>
          </p:cNvPicPr>
          <p:nvPr/>
        </p:nvPicPr>
        <p:blipFill>
          <a:blip r:embed="rId3"/>
          <a:stretch>
            <a:fillRect/>
          </a:stretch>
        </p:blipFill>
        <p:spPr>
          <a:xfrm>
            <a:off x="2625072" y="3804460"/>
            <a:ext cx="2934642" cy="1933360"/>
          </a:xfrm>
          <a:prstGeom prst="rect">
            <a:avLst/>
          </a:prstGeom>
        </p:spPr>
      </p:pic>
      <p:pic>
        <p:nvPicPr>
          <p:cNvPr id="3" name="图片 2">
            <a:extLst>
              <a:ext uri="{FF2B5EF4-FFF2-40B4-BE49-F238E27FC236}">
                <a16:creationId xmlns:a16="http://schemas.microsoft.com/office/drawing/2014/main" id="{09F778E0-0426-4465-8DE9-409912A77909}"/>
              </a:ext>
            </a:extLst>
          </p:cNvPr>
          <p:cNvPicPr>
            <a:picLocks noChangeAspect="1"/>
          </p:cNvPicPr>
          <p:nvPr/>
        </p:nvPicPr>
        <p:blipFill>
          <a:blip r:embed="rId4"/>
          <a:stretch>
            <a:fillRect/>
          </a:stretch>
        </p:blipFill>
        <p:spPr>
          <a:xfrm>
            <a:off x="58828" y="746558"/>
            <a:ext cx="5438520" cy="3119054"/>
          </a:xfrm>
          <a:prstGeom prst="rect">
            <a:avLst/>
          </a:prstGeom>
        </p:spPr>
      </p:pic>
      <p:cxnSp>
        <p:nvCxnSpPr>
          <p:cNvPr id="91" name="直接连接符 90">
            <a:extLst>
              <a:ext uri="{FF2B5EF4-FFF2-40B4-BE49-F238E27FC236}">
                <a16:creationId xmlns:a16="http://schemas.microsoft.com/office/drawing/2014/main" id="{DEE046FE-0591-42DB-8362-65176E97AEEB}"/>
              </a:ext>
            </a:extLst>
          </p:cNvPr>
          <p:cNvCxnSpPr>
            <a:cxnSpLocks/>
          </p:cNvCxnSpPr>
          <p:nvPr/>
        </p:nvCxnSpPr>
        <p:spPr>
          <a:xfrm flipH="1">
            <a:off x="4861712" y="2418488"/>
            <a:ext cx="1" cy="26549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3" name="文本框 92">
            <a:extLst>
              <a:ext uri="{FF2B5EF4-FFF2-40B4-BE49-F238E27FC236}">
                <a16:creationId xmlns:a16="http://schemas.microsoft.com/office/drawing/2014/main" id="{5C3D0429-6EF3-4355-B4D1-5A25FF869FF1}"/>
              </a:ext>
            </a:extLst>
          </p:cNvPr>
          <p:cNvSpPr txBox="1"/>
          <p:nvPr/>
        </p:nvSpPr>
        <p:spPr>
          <a:xfrm>
            <a:off x="4834023" y="3865612"/>
            <a:ext cx="826744" cy="451534"/>
          </a:xfrm>
          <a:prstGeom prst="rect">
            <a:avLst/>
          </a:prstGeom>
          <a:noFill/>
        </p:spPr>
        <p:txBody>
          <a:bodyPr wrap="square" rtlCol="0">
            <a:spAutoFit/>
          </a:bodyPr>
          <a:lstStyle/>
          <a:p>
            <a:r>
              <a:rPr lang="en-US" altLang="zh-CN" sz="1167" b="1" dirty="0">
                <a:latin typeface="华文宋体" panose="02010600040101010101" pitchFamily="2" charset="-122"/>
                <a:ea typeface="华文宋体" panose="02010600040101010101" pitchFamily="2" charset="-122"/>
              </a:rPr>
              <a:t>RFQ inlet plane</a:t>
            </a:r>
            <a:endParaRPr lang="zh-CN" altLang="en-US" sz="1167" b="1" dirty="0">
              <a:latin typeface="华文宋体" panose="02010600040101010101" pitchFamily="2" charset="-122"/>
              <a:ea typeface="华文宋体" panose="02010600040101010101" pitchFamily="2" charset="-122"/>
            </a:endParaRPr>
          </a:p>
        </p:txBody>
      </p:sp>
      <p:graphicFrame>
        <p:nvGraphicFramePr>
          <p:cNvPr id="94" name="表格 94">
            <a:extLst>
              <a:ext uri="{FF2B5EF4-FFF2-40B4-BE49-F238E27FC236}">
                <a16:creationId xmlns:a16="http://schemas.microsoft.com/office/drawing/2014/main" id="{5E8C5915-25E8-4BF3-8CA4-2E89A8FF4B55}"/>
              </a:ext>
            </a:extLst>
          </p:cNvPr>
          <p:cNvGraphicFramePr>
            <a:graphicFrameLocks noGrp="1"/>
          </p:cNvGraphicFramePr>
          <p:nvPr>
            <p:extLst>
              <p:ext uri="{D42A27DB-BD31-4B8C-83A1-F6EECF244321}">
                <p14:modId xmlns:p14="http://schemas.microsoft.com/office/powerpoint/2010/main" val="3626398875"/>
              </p:ext>
            </p:extLst>
          </p:nvPr>
        </p:nvGraphicFramePr>
        <p:xfrm>
          <a:off x="5660767" y="805629"/>
          <a:ext cx="4315777" cy="4244296"/>
        </p:xfrm>
        <a:graphic>
          <a:graphicData uri="http://schemas.openxmlformats.org/drawingml/2006/table">
            <a:tbl>
              <a:tblPr firstRow="1" bandRow="1">
                <a:tableStyleId>{5C22544A-7EE6-4342-B048-85BDC9FD1C3A}</a:tableStyleId>
              </a:tblPr>
              <a:tblGrid>
                <a:gridCol w="1651481">
                  <a:extLst>
                    <a:ext uri="{9D8B030D-6E8A-4147-A177-3AD203B41FA5}">
                      <a16:colId xmlns:a16="http://schemas.microsoft.com/office/drawing/2014/main" val="3779975389"/>
                    </a:ext>
                  </a:extLst>
                </a:gridCol>
                <a:gridCol w="1440160">
                  <a:extLst>
                    <a:ext uri="{9D8B030D-6E8A-4147-A177-3AD203B41FA5}">
                      <a16:colId xmlns:a16="http://schemas.microsoft.com/office/drawing/2014/main" val="1077378"/>
                    </a:ext>
                  </a:extLst>
                </a:gridCol>
                <a:gridCol w="1224136">
                  <a:extLst>
                    <a:ext uri="{9D8B030D-6E8A-4147-A177-3AD203B41FA5}">
                      <a16:colId xmlns:a16="http://schemas.microsoft.com/office/drawing/2014/main" val="2290685183"/>
                    </a:ext>
                  </a:extLst>
                </a:gridCol>
              </a:tblGrid>
              <a:tr h="431800">
                <a:tc>
                  <a:txBody>
                    <a:bodyPr/>
                    <a:lstStyle/>
                    <a:p>
                      <a:r>
                        <a:rPr lang="en-US" altLang="zh-CN" sz="1600" dirty="0">
                          <a:latin typeface="华文宋体" panose="02010600040101010101" pitchFamily="2" charset="-122"/>
                          <a:ea typeface="华文宋体" panose="02010600040101010101" pitchFamily="2" charset="-122"/>
                        </a:rPr>
                        <a:t>Parameter</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en-US" altLang="zh-CN" sz="1600" dirty="0">
                          <a:latin typeface="华文宋体" panose="02010600040101010101" pitchFamily="2" charset="-122"/>
                          <a:ea typeface="华文宋体" panose="02010600040101010101" pitchFamily="2" charset="-122"/>
                        </a:rPr>
                        <a:t>CSNS</a:t>
                      </a:r>
                    </a:p>
                    <a:p>
                      <a:r>
                        <a:rPr lang="en-US" altLang="zh-CN" sz="1600" dirty="0">
                          <a:latin typeface="华文宋体" panose="02010600040101010101" pitchFamily="2" charset="-122"/>
                          <a:ea typeface="华文宋体" panose="02010600040101010101" pitchFamily="2" charset="-122"/>
                        </a:rPr>
                        <a:t>LEBT</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华文宋体" panose="02010600040101010101" pitchFamily="2" charset="-122"/>
                          <a:ea typeface="华文宋体" panose="02010600040101010101" pitchFamily="2" charset="-122"/>
                        </a:rPr>
                        <a:t>CSNS-II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华文宋体" panose="02010600040101010101" pitchFamily="2" charset="-122"/>
                          <a:ea typeface="华文宋体" panose="02010600040101010101" pitchFamily="2" charset="-122"/>
                        </a:rPr>
                        <a:t>LEBT</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extLst>
                  <a:ext uri="{0D108BD9-81ED-4DB2-BD59-A6C34878D82A}">
                    <a16:rowId xmlns:a16="http://schemas.microsoft.com/office/drawing/2014/main" val="2726877109"/>
                  </a:ext>
                </a:extLst>
              </a:tr>
              <a:tr h="414720">
                <a:tc>
                  <a:txBody>
                    <a:bodyPr/>
                    <a:lstStyle/>
                    <a:p>
                      <a:r>
                        <a:rPr lang="en-US" altLang="zh-CN" sz="1600" dirty="0">
                          <a:latin typeface="华文宋体" panose="02010600040101010101" pitchFamily="2" charset="-122"/>
                          <a:ea typeface="华文宋体" panose="02010600040101010101" pitchFamily="2" charset="-122"/>
                        </a:rPr>
                        <a:t>Length</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en-US" altLang="zh-CN" sz="1600" dirty="0">
                          <a:latin typeface="华文宋体" panose="02010600040101010101" pitchFamily="2" charset="-122"/>
                          <a:ea typeface="华文宋体" panose="02010600040101010101" pitchFamily="2" charset="-122"/>
                        </a:rPr>
                        <a:t>1668mm</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en-US" altLang="zh-CN" sz="1600" dirty="0">
                          <a:latin typeface="华文宋体" panose="02010600040101010101" pitchFamily="2" charset="-122"/>
                          <a:ea typeface="华文宋体" panose="02010600040101010101" pitchFamily="2" charset="-122"/>
                        </a:rPr>
                        <a:t>738mm</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extLst>
                  <a:ext uri="{0D108BD9-81ED-4DB2-BD59-A6C34878D82A}">
                    <a16:rowId xmlns:a16="http://schemas.microsoft.com/office/drawing/2014/main" val="1461321065"/>
                  </a:ext>
                </a:extLst>
              </a:tr>
              <a:tr h="343174">
                <a:tc>
                  <a:txBody>
                    <a:bodyPr/>
                    <a:lstStyle/>
                    <a:p>
                      <a:r>
                        <a:rPr lang="en-US" altLang="zh-CN" sz="1600" dirty="0">
                          <a:latin typeface="华文宋体" panose="02010600040101010101" pitchFamily="2" charset="-122"/>
                          <a:ea typeface="华文宋体" panose="02010600040101010101" pitchFamily="2" charset="-122"/>
                        </a:rPr>
                        <a:t>Inner aperture</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en-US" altLang="zh-CN" sz="1600" dirty="0">
                          <a:latin typeface="华文宋体" panose="02010600040101010101" pitchFamily="2" charset="-122"/>
                          <a:ea typeface="华文宋体" panose="02010600040101010101" pitchFamily="2" charset="-122"/>
                        </a:rPr>
                        <a:t>138mm</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en-US" altLang="zh-CN" sz="1600" dirty="0">
                          <a:latin typeface="华文宋体" panose="02010600040101010101" pitchFamily="2" charset="-122"/>
                          <a:ea typeface="华文宋体" panose="02010600040101010101" pitchFamily="2" charset="-122"/>
                        </a:rPr>
                        <a:t>64mm</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extLst>
                  <a:ext uri="{0D108BD9-81ED-4DB2-BD59-A6C34878D82A}">
                    <a16:rowId xmlns:a16="http://schemas.microsoft.com/office/drawing/2014/main" val="3212883418"/>
                  </a:ext>
                </a:extLst>
              </a:tr>
              <a:tr h="343174">
                <a:tc>
                  <a:txBody>
                    <a:bodyPr/>
                    <a:lstStyle/>
                    <a:p>
                      <a:r>
                        <a:rPr lang="en-US" altLang="zh-CN" sz="1600" dirty="0">
                          <a:latin typeface="华文宋体" panose="02010600040101010101" pitchFamily="2" charset="-122"/>
                          <a:ea typeface="华文宋体" panose="02010600040101010101" pitchFamily="2" charset="-122"/>
                        </a:rPr>
                        <a:t>Beam current</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zh-CN" altLang="en-US" sz="1600" dirty="0">
                          <a:latin typeface="华文宋体" panose="02010600040101010101" pitchFamily="2" charset="-122"/>
                          <a:ea typeface="华文宋体" panose="02010600040101010101" pitchFamily="2" charset="-122"/>
                        </a:rPr>
                        <a:t>～</a:t>
                      </a:r>
                      <a:r>
                        <a:rPr lang="en-US" altLang="zh-CN" sz="1600" dirty="0">
                          <a:latin typeface="华文宋体" panose="02010600040101010101" pitchFamily="2" charset="-122"/>
                          <a:ea typeface="华文宋体" panose="02010600040101010101" pitchFamily="2" charset="-122"/>
                        </a:rPr>
                        <a:t>40mA</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en-US" altLang="zh-CN" sz="1600" dirty="0">
                          <a:latin typeface="华文宋体" panose="02010600040101010101" pitchFamily="2" charset="-122"/>
                          <a:ea typeface="华文宋体" panose="02010600040101010101" pitchFamily="2" charset="-122"/>
                        </a:rPr>
                        <a:t>60mA</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extLst>
                  <a:ext uri="{0D108BD9-81ED-4DB2-BD59-A6C34878D82A}">
                    <a16:rowId xmlns:a16="http://schemas.microsoft.com/office/drawing/2014/main" val="2857856463"/>
                  </a:ext>
                </a:extLst>
              </a:tr>
              <a:tr h="414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华文宋体" panose="02010600040101010101" pitchFamily="2" charset="-122"/>
                          <a:ea typeface="华文宋体" panose="02010600040101010101" pitchFamily="2" charset="-122"/>
                        </a:rPr>
                        <a:t>Trans. Emit.</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en-US" altLang="zh-CN" sz="1600" dirty="0">
                          <a:latin typeface="华文宋体" panose="02010600040101010101" pitchFamily="2" charset="-122"/>
                          <a:ea typeface="华文宋体" panose="02010600040101010101" pitchFamily="2" charset="-122"/>
                        </a:rPr>
                        <a:t>0.307@37mA</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en-US" altLang="zh-CN" sz="1600" dirty="0">
                          <a:latin typeface="华文宋体" panose="02010600040101010101" pitchFamily="2" charset="-122"/>
                          <a:ea typeface="华文宋体" panose="02010600040101010101" pitchFamily="2" charset="-122"/>
                        </a:rPr>
                        <a:t>0.24@52mA</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extLst>
                  <a:ext uri="{0D108BD9-81ED-4DB2-BD59-A6C34878D82A}">
                    <a16:rowId xmlns:a16="http://schemas.microsoft.com/office/drawing/2014/main" val="2640577272"/>
                  </a:ext>
                </a:extLst>
              </a:tr>
              <a:tr h="343174">
                <a:tc>
                  <a:txBody>
                    <a:bodyPr/>
                    <a:lstStyle/>
                    <a:p>
                      <a:r>
                        <a:rPr lang="en-US" altLang="zh-CN" sz="1600" dirty="0">
                          <a:latin typeface="华文宋体" panose="02010600040101010101" pitchFamily="2" charset="-122"/>
                          <a:ea typeface="华文宋体" panose="02010600040101010101" pitchFamily="2" charset="-122"/>
                        </a:rPr>
                        <a:t>No. of solenoid</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en-US" altLang="zh-CN" sz="1600" dirty="0">
                          <a:latin typeface="华文宋体" panose="02010600040101010101" pitchFamily="2" charset="-122"/>
                          <a:ea typeface="华文宋体" panose="02010600040101010101" pitchFamily="2" charset="-122"/>
                        </a:rPr>
                        <a:t>3</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en-US" altLang="zh-CN" sz="1600" dirty="0">
                          <a:latin typeface="华文宋体" panose="02010600040101010101" pitchFamily="2" charset="-122"/>
                          <a:ea typeface="华文宋体" panose="02010600040101010101" pitchFamily="2" charset="-122"/>
                        </a:rPr>
                        <a:t>2</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extLst>
                  <a:ext uri="{0D108BD9-81ED-4DB2-BD59-A6C34878D82A}">
                    <a16:rowId xmlns:a16="http://schemas.microsoft.com/office/drawing/2014/main" val="1418123895"/>
                  </a:ext>
                </a:extLst>
              </a:tr>
              <a:tr h="343174">
                <a:tc>
                  <a:txBody>
                    <a:bodyPr/>
                    <a:lstStyle/>
                    <a:p>
                      <a:r>
                        <a:rPr lang="en-US" altLang="zh-CN" sz="1600" dirty="0">
                          <a:latin typeface="华文宋体" panose="02010600040101010101" pitchFamily="2" charset="-122"/>
                          <a:ea typeface="华文宋体" panose="02010600040101010101" pitchFamily="2" charset="-122"/>
                        </a:rPr>
                        <a:t>Length of solenoid</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en-US" altLang="zh-CN" sz="1600" dirty="0">
                          <a:latin typeface="华文宋体" panose="02010600040101010101" pitchFamily="2" charset="-122"/>
                          <a:ea typeface="华文宋体" panose="02010600040101010101" pitchFamily="2" charset="-122"/>
                        </a:rPr>
                        <a:t>240mm</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en-US" altLang="zh-CN" sz="1600" dirty="0">
                          <a:latin typeface="华文宋体" panose="02010600040101010101" pitchFamily="2" charset="-122"/>
                          <a:ea typeface="华文宋体" panose="02010600040101010101" pitchFamily="2" charset="-122"/>
                        </a:rPr>
                        <a:t>127mm</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extLst>
                  <a:ext uri="{0D108BD9-81ED-4DB2-BD59-A6C34878D82A}">
                    <a16:rowId xmlns:a16="http://schemas.microsoft.com/office/drawing/2014/main" val="1157258401"/>
                  </a:ext>
                </a:extLst>
              </a:tr>
              <a:tr h="343174">
                <a:tc>
                  <a:txBody>
                    <a:bodyPr/>
                    <a:lstStyle/>
                    <a:p>
                      <a:r>
                        <a:rPr lang="en-US" altLang="zh-CN" sz="1600" dirty="0">
                          <a:latin typeface="华文宋体" panose="02010600040101010101" pitchFamily="2" charset="-122"/>
                          <a:ea typeface="华文宋体" panose="02010600040101010101" pitchFamily="2" charset="-122"/>
                        </a:rPr>
                        <a:t>Proton bending</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en-US" altLang="zh-CN" sz="1600" dirty="0">
                          <a:latin typeface="华文宋体" panose="02010600040101010101" pitchFamily="2" charset="-122"/>
                          <a:ea typeface="华文宋体" panose="02010600040101010101" pitchFamily="2" charset="-122"/>
                        </a:rPr>
                        <a:t>No</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en-US" altLang="zh-CN" sz="1600" dirty="0">
                          <a:latin typeface="华文宋体" panose="02010600040101010101" pitchFamily="2" charset="-122"/>
                          <a:ea typeface="华文宋体" panose="02010600040101010101" pitchFamily="2" charset="-122"/>
                        </a:rPr>
                        <a:t>3.6</a:t>
                      </a:r>
                      <a:r>
                        <a:rPr lang="en-US" altLang="zh-CN" sz="1800" dirty="0">
                          <a:latin typeface="Times New Roman" panose="02020603050405020304" pitchFamily="18" charset="0"/>
                          <a:cs typeface="Times New Roman" panose="02020603050405020304" pitchFamily="18" charset="0"/>
                        </a:rPr>
                        <a:t>°</a:t>
                      </a:r>
                      <a:endParaRPr lang="zh-CN" altLang="en-US" sz="1800" baseline="30000" dirty="0">
                        <a:latin typeface="华文宋体" panose="02010600040101010101" pitchFamily="2" charset="-122"/>
                        <a:ea typeface="华文宋体" panose="02010600040101010101" pitchFamily="2" charset="-122"/>
                      </a:endParaRPr>
                    </a:p>
                  </a:txBody>
                  <a:tcPr marL="76200" marR="76200" marT="38100" marB="38100"/>
                </a:tc>
                <a:extLst>
                  <a:ext uri="{0D108BD9-81ED-4DB2-BD59-A6C34878D82A}">
                    <a16:rowId xmlns:a16="http://schemas.microsoft.com/office/drawing/2014/main" val="3763679684"/>
                  </a:ext>
                </a:extLst>
              </a:tr>
              <a:tr h="343174">
                <a:tc>
                  <a:txBody>
                    <a:bodyPr/>
                    <a:lstStyle/>
                    <a:p>
                      <a:r>
                        <a:rPr lang="en-US" altLang="zh-CN" sz="1600" dirty="0">
                          <a:latin typeface="华文宋体" panose="02010600040101010101" pitchFamily="2" charset="-122"/>
                          <a:ea typeface="华文宋体" panose="02010600040101010101" pitchFamily="2" charset="-122"/>
                        </a:rPr>
                        <a:t>Chopping electrode</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en-US" altLang="zh-CN" sz="1600" dirty="0">
                          <a:latin typeface="华文宋体" panose="02010600040101010101" pitchFamily="2" charset="-122"/>
                          <a:ea typeface="华文宋体" panose="02010600040101010101" pitchFamily="2" charset="-122"/>
                        </a:rPr>
                        <a:t>50mm</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en-US" altLang="zh-CN" sz="1600" dirty="0">
                          <a:latin typeface="华文宋体" panose="02010600040101010101" pitchFamily="2" charset="-122"/>
                          <a:ea typeface="华文宋体" panose="02010600040101010101" pitchFamily="2" charset="-122"/>
                        </a:rPr>
                        <a:t>27mm</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extLst>
                  <a:ext uri="{0D108BD9-81ED-4DB2-BD59-A6C34878D82A}">
                    <a16:rowId xmlns:a16="http://schemas.microsoft.com/office/drawing/2014/main" val="1377070086"/>
                  </a:ext>
                </a:extLst>
              </a:tr>
              <a:tr h="343174">
                <a:tc>
                  <a:txBody>
                    <a:bodyPr/>
                    <a:lstStyle/>
                    <a:p>
                      <a:r>
                        <a:rPr lang="en-US" altLang="zh-CN" sz="1600" dirty="0">
                          <a:latin typeface="华文宋体" panose="02010600040101010101" pitchFamily="2" charset="-122"/>
                          <a:ea typeface="华文宋体" panose="02010600040101010101" pitchFamily="2" charset="-122"/>
                        </a:rPr>
                        <a:t>Chopping voltage</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en-US" altLang="zh-CN" sz="1600" dirty="0">
                          <a:latin typeface="华文宋体" panose="02010600040101010101" pitchFamily="2" charset="-122"/>
                          <a:ea typeface="华文宋体" panose="02010600040101010101" pitchFamily="2" charset="-122"/>
                        </a:rPr>
                        <a:t>3.8~5kV</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tc>
                  <a:txBody>
                    <a:bodyPr/>
                    <a:lstStyle/>
                    <a:p>
                      <a:r>
                        <a:rPr lang="en-US" altLang="zh-CN" sz="1600" dirty="0">
                          <a:latin typeface="华文宋体" panose="02010600040101010101" pitchFamily="2" charset="-122"/>
                          <a:ea typeface="华文宋体" panose="02010600040101010101" pitchFamily="2" charset="-122"/>
                        </a:rPr>
                        <a:t>6~8kV</a:t>
                      </a:r>
                      <a:endParaRPr lang="zh-CN" altLang="en-US" sz="1600" dirty="0">
                        <a:latin typeface="华文宋体" panose="02010600040101010101" pitchFamily="2" charset="-122"/>
                        <a:ea typeface="华文宋体" panose="02010600040101010101" pitchFamily="2" charset="-122"/>
                      </a:endParaRPr>
                    </a:p>
                  </a:txBody>
                  <a:tcPr marL="76200" marR="76200" marT="38100" marB="38100"/>
                </a:tc>
                <a:extLst>
                  <a:ext uri="{0D108BD9-81ED-4DB2-BD59-A6C34878D82A}">
                    <a16:rowId xmlns:a16="http://schemas.microsoft.com/office/drawing/2014/main" val="1322905276"/>
                  </a:ext>
                </a:extLst>
              </a:tr>
            </a:tbl>
          </a:graphicData>
        </a:graphic>
      </p:graphicFrame>
      <p:sp>
        <p:nvSpPr>
          <p:cNvPr id="2" name="文本框 1">
            <a:extLst>
              <a:ext uri="{FF2B5EF4-FFF2-40B4-BE49-F238E27FC236}">
                <a16:creationId xmlns:a16="http://schemas.microsoft.com/office/drawing/2014/main" id="{63970D65-4F5F-4C88-8A91-54A520A7772B}"/>
              </a:ext>
            </a:extLst>
          </p:cNvPr>
          <p:cNvSpPr txBox="1"/>
          <p:nvPr/>
        </p:nvSpPr>
        <p:spPr>
          <a:xfrm>
            <a:off x="2890557" y="721654"/>
            <a:ext cx="2403671" cy="369332"/>
          </a:xfrm>
          <a:prstGeom prst="rect">
            <a:avLst/>
          </a:prstGeom>
          <a:solidFill>
            <a:schemeClr val="bg1"/>
          </a:solidFill>
        </p:spPr>
        <p:txBody>
          <a:bodyPr wrap="none" rtlCol="0">
            <a:spAutoFit/>
          </a:bodyPr>
          <a:lstStyle/>
          <a:p>
            <a:r>
              <a:rPr lang="en-US" altLang="zh-CN" dirty="0">
                <a:latin typeface="Cambria" panose="02040503050406030204" pitchFamily="18" charset="0"/>
                <a:ea typeface="Cambria" panose="02040503050406030204" pitchFamily="18" charset="0"/>
              </a:rPr>
              <a:t>LEBT for CSNS Phase-I</a:t>
            </a:r>
            <a:endParaRPr lang="zh-CN" altLang="en-US" dirty="0">
              <a:latin typeface="Cambria" panose="02040503050406030204" pitchFamily="18" charset="0"/>
            </a:endParaRPr>
          </a:p>
        </p:txBody>
      </p:sp>
      <p:sp>
        <p:nvSpPr>
          <p:cNvPr id="8" name="文本框 7">
            <a:extLst>
              <a:ext uri="{FF2B5EF4-FFF2-40B4-BE49-F238E27FC236}">
                <a16:creationId xmlns:a16="http://schemas.microsoft.com/office/drawing/2014/main" id="{CCD520E2-562E-4681-8C75-D5B374508EB4}"/>
              </a:ext>
            </a:extLst>
          </p:cNvPr>
          <p:cNvSpPr txBox="1"/>
          <p:nvPr/>
        </p:nvSpPr>
        <p:spPr>
          <a:xfrm>
            <a:off x="1070688" y="4507514"/>
            <a:ext cx="1845826" cy="369332"/>
          </a:xfrm>
          <a:prstGeom prst="rect">
            <a:avLst/>
          </a:prstGeom>
          <a:solidFill>
            <a:schemeClr val="bg1"/>
          </a:solidFill>
        </p:spPr>
        <p:txBody>
          <a:bodyPr wrap="none" rtlCol="0">
            <a:spAutoFit/>
          </a:bodyPr>
          <a:lstStyle/>
          <a:p>
            <a:r>
              <a:rPr lang="en-US" altLang="zh-CN" dirty="0">
                <a:latin typeface="Cambria" panose="02040503050406030204" pitchFamily="18" charset="0"/>
                <a:ea typeface="Cambria" panose="02040503050406030204" pitchFamily="18" charset="0"/>
              </a:rPr>
              <a:t>LEBT for CSNS-II</a:t>
            </a:r>
            <a:endParaRPr lang="zh-CN" altLang="en-US" dirty="0">
              <a:latin typeface="Cambria" panose="02040503050406030204" pitchFamily="18" charset="0"/>
            </a:endParaRPr>
          </a:p>
        </p:txBody>
      </p:sp>
      <p:sp>
        <p:nvSpPr>
          <p:cNvPr id="7" name="标题 1">
            <a:extLst>
              <a:ext uri="{FF2B5EF4-FFF2-40B4-BE49-F238E27FC236}">
                <a16:creationId xmlns:a16="http://schemas.microsoft.com/office/drawing/2014/main" id="{9EFFD9F6-543B-0921-DBBD-57ED67FB6356}"/>
              </a:ext>
            </a:extLst>
          </p:cNvPr>
          <p:cNvSpPr>
            <a:spLocks noGrp="1"/>
          </p:cNvSpPr>
          <p:nvPr>
            <p:ph type="title"/>
          </p:nvPr>
        </p:nvSpPr>
        <p:spPr>
          <a:xfrm>
            <a:off x="471488" y="138163"/>
            <a:ext cx="7646473" cy="479948"/>
          </a:xfrm>
        </p:spPr>
        <p:txBody>
          <a:bodyPr/>
          <a:lstStyle/>
          <a:p>
            <a:r>
              <a:rPr lang="en-US" altLang="zh-CN" dirty="0">
                <a:solidFill>
                  <a:srgbClr val="0070C0"/>
                </a:solidFill>
              </a:rPr>
              <a:t>Upgrade</a:t>
            </a:r>
            <a:r>
              <a:rPr lang="zh-CN" altLang="en-US" dirty="0">
                <a:solidFill>
                  <a:srgbClr val="0070C0"/>
                </a:solidFill>
              </a:rPr>
              <a:t> </a:t>
            </a:r>
            <a:r>
              <a:rPr lang="en-US" altLang="zh-CN" dirty="0">
                <a:solidFill>
                  <a:srgbClr val="0070C0"/>
                </a:solidFill>
              </a:rPr>
              <a:t>of</a:t>
            </a:r>
            <a:r>
              <a:rPr lang="zh-CN" altLang="en-US" dirty="0">
                <a:solidFill>
                  <a:srgbClr val="0070C0"/>
                </a:solidFill>
              </a:rPr>
              <a:t> </a:t>
            </a:r>
            <a:r>
              <a:rPr lang="en-US" altLang="zh-CN" dirty="0">
                <a:solidFill>
                  <a:srgbClr val="0070C0"/>
                </a:solidFill>
              </a:rPr>
              <a:t>LEBT</a:t>
            </a:r>
            <a:endParaRPr lang="zh-CN" altLang="en-US" dirty="0">
              <a:solidFill>
                <a:srgbClr val="0070C0"/>
              </a:solidFill>
            </a:endParaRPr>
          </a:p>
        </p:txBody>
      </p:sp>
    </p:spTree>
    <p:extLst>
      <p:ext uri="{BB962C8B-B14F-4D97-AF65-F5344CB8AC3E}">
        <p14:creationId xmlns:p14="http://schemas.microsoft.com/office/powerpoint/2010/main" val="1939339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2B99317-8DD0-E1BD-5C4F-252D85429052}"/>
              </a:ext>
            </a:extLst>
          </p:cNvPr>
          <p:cNvSpPr>
            <a:spLocks noGrp="1"/>
          </p:cNvSpPr>
          <p:nvPr>
            <p:ph type="title"/>
          </p:nvPr>
        </p:nvSpPr>
        <p:spPr/>
        <p:txBody>
          <a:bodyPr/>
          <a:lstStyle/>
          <a:p>
            <a:r>
              <a:rPr kumimoji="1" lang="en-US" altLang="zh-CN" dirty="0"/>
              <a:t>R&amp;D</a:t>
            </a:r>
            <a:r>
              <a:rPr kumimoji="1" lang="zh-CN" altLang="en-US" dirty="0"/>
              <a:t> </a:t>
            </a:r>
            <a:r>
              <a:rPr kumimoji="1" lang="en-US" altLang="zh-CN" dirty="0"/>
              <a:t>for</a:t>
            </a:r>
            <a:r>
              <a:rPr kumimoji="1" lang="zh-CN" altLang="en-US" dirty="0"/>
              <a:t> </a:t>
            </a:r>
            <a:r>
              <a:rPr kumimoji="1" lang="en-US" altLang="zh-CN" dirty="0"/>
              <a:t>CSNS-II</a:t>
            </a:r>
            <a:r>
              <a:rPr kumimoji="1" lang="zh-CN" altLang="en-US" dirty="0"/>
              <a:t> </a:t>
            </a:r>
            <a:r>
              <a:rPr kumimoji="1" lang="en-US" altLang="zh-CN" dirty="0"/>
              <a:t>Accelerator</a:t>
            </a:r>
            <a:endParaRPr kumimoji="1" lang="zh-CN" altLang="en-US" dirty="0"/>
          </a:p>
        </p:txBody>
      </p:sp>
      <p:grpSp>
        <p:nvGrpSpPr>
          <p:cNvPr id="20" name="组合 19">
            <a:extLst>
              <a:ext uri="{FF2B5EF4-FFF2-40B4-BE49-F238E27FC236}">
                <a16:creationId xmlns:a16="http://schemas.microsoft.com/office/drawing/2014/main" id="{D2844129-9A26-6B60-797E-72773BBA0344}"/>
              </a:ext>
            </a:extLst>
          </p:cNvPr>
          <p:cNvGrpSpPr/>
          <p:nvPr/>
        </p:nvGrpSpPr>
        <p:grpSpPr>
          <a:xfrm>
            <a:off x="478646" y="706723"/>
            <a:ext cx="3402961" cy="2499783"/>
            <a:chOff x="4041331" y="3659375"/>
            <a:chExt cx="4083553" cy="3060000"/>
          </a:xfrm>
        </p:grpSpPr>
        <p:pic>
          <p:nvPicPr>
            <p:cNvPr id="12" name="图片 11" descr="upload_586665775">
              <a:extLst>
                <a:ext uri="{FF2B5EF4-FFF2-40B4-BE49-F238E27FC236}">
                  <a16:creationId xmlns:a16="http://schemas.microsoft.com/office/drawing/2014/main" id="{4BBB582F-5167-9AD6-D39B-83FA952C0545}"/>
                </a:ext>
              </a:extLst>
            </p:cNvPr>
            <p:cNvPicPr>
              <a:picLocks noChangeAspect="1"/>
            </p:cNvPicPr>
            <p:nvPr/>
          </p:nvPicPr>
          <p:blipFill>
            <a:blip r:embed="rId4"/>
            <a:stretch>
              <a:fillRect/>
            </a:stretch>
          </p:blipFill>
          <p:spPr>
            <a:xfrm>
              <a:off x="4041331" y="3659375"/>
              <a:ext cx="4083553" cy="3060000"/>
            </a:xfrm>
            <a:prstGeom prst="rect">
              <a:avLst/>
            </a:prstGeom>
          </p:spPr>
        </p:pic>
        <p:sp>
          <p:nvSpPr>
            <p:cNvPr id="19" name="文本框 18">
              <a:extLst>
                <a:ext uri="{FF2B5EF4-FFF2-40B4-BE49-F238E27FC236}">
                  <a16:creationId xmlns:a16="http://schemas.microsoft.com/office/drawing/2014/main" id="{AFCD9174-BBD9-730C-38E7-7C737C5C2728}"/>
                </a:ext>
              </a:extLst>
            </p:cNvPr>
            <p:cNvSpPr txBox="1"/>
            <p:nvPr/>
          </p:nvSpPr>
          <p:spPr bwMode="auto">
            <a:xfrm>
              <a:off x="4262328" y="3789553"/>
              <a:ext cx="3641558" cy="427064"/>
            </a:xfrm>
            <a:prstGeom prst="rect">
              <a:avLst/>
            </a:prstGeom>
            <a:solidFill>
              <a:schemeClr val="bg2"/>
            </a:solidFill>
            <a:ln w="9525">
              <a:noFill/>
              <a:miter lim="800000"/>
              <a:headEnd/>
              <a:tailEnd/>
            </a:ln>
          </p:spPr>
          <p:txBody>
            <a:bodyPr wrap="square">
              <a:spAutoFit/>
            </a:bodyPr>
            <a:lstStyle/>
            <a:p>
              <a:pPr defTabSz="761970" eaLnBrk="1" fontAlgn="auto" hangingPunct="1">
                <a:spcBef>
                  <a:spcPts val="0"/>
                </a:spcBef>
                <a:spcAft>
                  <a:spcPts val="0"/>
                </a:spcAft>
              </a:pPr>
              <a:r>
                <a:rPr kumimoji="1" lang="en-US" altLang="zh-CN" sz="1667" dirty="0">
                  <a:solidFill>
                    <a:srgbClr val="FF0000">
                      <a:lumMod val="75000"/>
                    </a:srgbClr>
                  </a:solidFill>
                  <a:latin typeface="Microsoft YaHei" panose="020B0503020204020204" pitchFamily="34" charset="-122"/>
                  <a:ea typeface="Microsoft YaHei" panose="020B0503020204020204" pitchFamily="34" charset="-122"/>
                </a:rPr>
                <a:t>MA</a:t>
              </a:r>
              <a:r>
                <a:rPr kumimoji="1" lang="zh-CN" altLang="en-US" sz="1667" dirty="0">
                  <a:solidFill>
                    <a:srgbClr val="FF0000">
                      <a:lumMod val="75000"/>
                    </a:srgbClr>
                  </a:solidFill>
                  <a:latin typeface="Microsoft YaHei" panose="020B0503020204020204" pitchFamily="34" charset="-122"/>
                  <a:ea typeface="Microsoft YaHei" panose="020B0503020204020204" pitchFamily="34" charset="-122"/>
                </a:rPr>
                <a:t> </a:t>
              </a:r>
              <a:r>
                <a:rPr kumimoji="1" lang="en-US" altLang="zh-CN" sz="1667" dirty="0">
                  <a:solidFill>
                    <a:srgbClr val="FF0000">
                      <a:lumMod val="75000"/>
                    </a:srgbClr>
                  </a:solidFill>
                  <a:latin typeface="Microsoft YaHei" panose="020B0503020204020204" pitchFamily="34" charset="-122"/>
                  <a:ea typeface="Microsoft YaHei" panose="020B0503020204020204" pitchFamily="34" charset="-122"/>
                </a:rPr>
                <a:t>second harmonic cavity</a:t>
              </a:r>
            </a:p>
          </p:txBody>
        </p:sp>
      </p:grpSp>
      <p:pic>
        <p:nvPicPr>
          <p:cNvPr id="5" name="图片 4">
            <a:extLst>
              <a:ext uri="{FF2B5EF4-FFF2-40B4-BE49-F238E27FC236}">
                <a16:creationId xmlns:a16="http://schemas.microsoft.com/office/drawing/2014/main" id="{90DA6540-82A6-9A03-9763-966E1E268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9063" y="695889"/>
            <a:ext cx="3767990" cy="2499783"/>
          </a:xfrm>
          <a:prstGeom prst="rect">
            <a:avLst/>
          </a:prstGeom>
        </p:spPr>
      </p:pic>
      <p:pic>
        <p:nvPicPr>
          <p:cNvPr id="8" name="图片 7">
            <a:extLst>
              <a:ext uri="{FF2B5EF4-FFF2-40B4-BE49-F238E27FC236}">
                <a16:creationId xmlns:a16="http://schemas.microsoft.com/office/drawing/2014/main" id="{53068799-AE5D-4A98-70C1-69F8D6EA0096}"/>
              </a:ext>
            </a:extLst>
          </p:cNvPr>
          <p:cNvPicPr>
            <a:picLocks noChangeAspect="1"/>
          </p:cNvPicPr>
          <p:nvPr>
            <p:custDataLst>
              <p:tags r:id="rId1"/>
            </p:custDataLst>
          </p:nvPr>
        </p:nvPicPr>
        <p:blipFill>
          <a:blip r:embed="rId6"/>
          <a:stretch>
            <a:fillRect/>
          </a:stretch>
        </p:blipFill>
        <p:spPr>
          <a:xfrm>
            <a:off x="7884508" y="706723"/>
            <a:ext cx="2035670" cy="2499783"/>
          </a:xfrm>
          <a:prstGeom prst="rect">
            <a:avLst/>
          </a:prstGeom>
        </p:spPr>
      </p:pic>
      <p:pic>
        <p:nvPicPr>
          <p:cNvPr id="9" name="图片 8">
            <a:extLst>
              <a:ext uri="{FF2B5EF4-FFF2-40B4-BE49-F238E27FC236}">
                <a16:creationId xmlns:a16="http://schemas.microsoft.com/office/drawing/2014/main" id="{D5A87B43-4E4D-DFC0-4391-262140A76994}"/>
              </a:ext>
            </a:extLst>
          </p:cNvPr>
          <p:cNvPicPr>
            <a:picLocks noChangeAspect="1"/>
          </p:cNvPicPr>
          <p:nvPr/>
        </p:nvPicPr>
        <p:blipFill>
          <a:blip r:embed="rId7"/>
          <a:stretch>
            <a:fillRect/>
          </a:stretch>
        </p:blipFill>
        <p:spPr>
          <a:xfrm>
            <a:off x="478646" y="3206506"/>
            <a:ext cx="1890235" cy="2519328"/>
          </a:xfrm>
          <a:prstGeom prst="rect">
            <a:avLst/>
          </a:prstGeom>
        </p:spPr>
      </p:pic>
      <p:pic>
        <p:nvPicPr>
          <p:cNvPr id="10" name="图片 9">
            <a:extLst>
              <a:ext uri="{FF2B5EF4-FFF2-40B4-BE49-F238E27FC236}">
                <a16:creationId xmlns:a16="http://schemas.microsoft.com/office/drawing/2014/main" id="{AA1FA18C-D70E-851B-199A-4BD35AE047D9}"/>
              </a:ext>
            </a:extLst>
          </p:cNvPr>
          <p:cNvPicPr>
            <a:picLocks noChangeAspect="1"/>
          </p:cNvPicPr>
          <p:nvPr/>
        </p:nvPicPr>
        <p:blipFill>
          <a:blip r:embed="rId8"/>
          <a:stretch>
            <a:fillRect/>
          </a:stretch>
        </p:blipFill>
        <p:spPr>
          <a:xfrm>
            <a:off x="2400384" y="3666907"/>
            <a:ext cx="2457483" cy="1341371"/>
          </a:xfrm>
          <a:prstGeom prst="rect">
            <a:avLst/>
          </a:prstGeom>
        </p:spPr>
      </p:pic>
      <p:pic>
        <p:nvPicPr>
          <p:cNvPr id="11" name="图片 10">
            <a:extLst>
              <a:ext uri="{FF2B5EF4-FFF2-40B4-BE49-F238E27FC236}">
                <a16:creationId xmlns:a16="http://schemas.microsoft.com/office/drawing/2014/main" id="{AD24AA2E-41A5-34CD-4AED-764FF156DE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27296" y="3195673"/>
            <a:ext cx="2865970" cy="2519328"/>
          </a:xfrm>
          <a:prstGeom prst="rect">
            <a:avLst/>
          </a:prstGeom>
        </p:spPr>
      </p:pic>
      <p:pic>
        <p:nvPicPr>
          <p:cNvPr id="13" name="图片 2">
            <a:extLst>
              <a:ext uri="{FF2B5EF4-FFF2-40B4-BE49-F238E27FC236}">
                <a16:creationId xmlns:a16="http://schemas.microsoft.com/office/drawing/2014/main" id="{57EFC6CA-5316-41CF-BE0D-4C05D25574F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57342" y="3206506"/>
            <a:ext cx="2262837" cy="243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7">
            <a:extLst>
              <a:ext uri="{FF2B5EF4-FFF2-40B4-BE49-F238E27FC236}">
                <a16:creationId xmlns:a16="http://schemas.microsoft.com/office/drawing/2014/main" id="{6A718D55-3B9A-DA89-FFCC-BB23592E1222}"/>
              </a:ext>
            </a:extLst>
          </p:cNvPr>
          <p:cNvSpPr txBox="1"/>
          <p:nvPr/>
        </p:nvSpPr>
        <p:spPr bwMode="auto">
          <a:xfrm>
            <a:off x="7593266" y="5315694"/>
            <a:ext cx="2626729" cy="348878"/>
          </a:xfrm>
          <a:prstGeom prst="rect">
            <a:avLst/>
          </a:prstGeom>
          <a:solidFill>
            <a:schemeClr val="bg2"/>
          </a:solidFill>
          <a:ln w="9525">
            <a:noFill/>
            <a:miter lim="800000"/>
            <a:headEnd/>
            <a:tailEnd/>
          </a:ln>
        </p:spPr>
        <p:txBody>
          <a:bodyPr wrap="square">
            <a:spAutoFit/>
          </a:bodyPr>
          <a:lstStyle/>
          <a:p>
            <a:pPr defTabSz="761970" eaLnBrk="1" fontAlgn="auto" hangingPunct="1">
              <a:spcBef>
                <a:spcPts val="0"/>
              </a:spcBef>
              <a:spcAft>
                <a:spcPts val="0"/>
              </a:spcAft>
            </a:pPr>
            <a:r>
              <a:rPr kumimoji="1" lang="en-US" altLang="zh-CN" sz="1667" dirty="0">
                <a:solidFill>
                  <a:srgbClr val="FF0000">
                    <a:lumMod val="75000"/>
                  </a:srgbClr>
                </a:solidFill>
                <a:latin typeface="Microsoft YaHei" panose="020B0503020204020204" pitchFamily="34" charset="-122"/>
                <a:ea typeface="Microsoft YaHei" panose="020B0503020204020204" pitchFamily="34" charset="-122"/>
              </a:rPr>
              <a:t>Low-level RF prototype</a:t>
            </a:r>
          </a:p>
        </p:txBody>
      </p:sp>
      <p:sp>
        <p:nvSpPr>
          <p:cNvPr id="21" name="文本框 20">
            <a:extLst>
              <a:ext uri="{FF2B5EF4-FFF2-40B4-BE49-F238E27FC236}">
                <a16:creationId xmlns:a16="http://schemas.microsoft.com/office/drawing/2014/main" id="{4B948E44-DCCA-7798-B058-78A6349AA175}"/>
              </a:ext>
            </a:extLst>
          </p:cNvPr>
          <p:cNvSpPr txBox="1"/>
          <p:nvPr/>
        </p:nvSpPr>
        <p:spPr bwMode="auto">
          <a:xfrm>
            <a:off x="4906265" y="5135929"/>
            <a:ext cx="2508031" cy="605422"/>
          </a:xfrm>
          <a:prstGeom prst="rect">
            <a:avLst/>
          </a:prstGeom>
          <a:solidFill>
            <a:schemeClr val="bg2"/>
          </a:solidFill>
          <a:ln w="9525">
            <a:noFill/>
            <a:miter lim="800000"/>
            <a:headEnd/>
            <a:tailEnd/>
          </a:ln>
        </p:spPr>
        <p:txBody>
          <a:bodyPr wrap="square">
            <a:spAutoFit/>
          </a:bodyPr>
          <a:lstStyle/>
          <a:p>
            <a:pPr defTabSz="761970" eaLnBrk="1" fontAlgn="auto" hangingPunct="1">
              <a:spcBef>
                <a:spcPts val="0"/>
              </a:spcBef>
              <a:spcAft>
                <a:spcPts val="0"/>
              </a:spcAft>
            </a:pPr>
            <a:r>
              <a:rPr kumimoji="1" lang="en-US" altLang="zh-CN" sz="1667" dirty="0">
                <a:solidFill>
                  <a:srgbClr val="FF0000">
                    <a:lumMod val="75000"/>
                  </a:srgbClr>
                </a:solidFill>
                <a:latin typeface="Microsoft YaHei" panose="020B0503020204020204" pitchFamily="34" charset="-122"/>
                <a:ea typeface="Microsoft YaHei" panose="020B0503020204020204" pitchFamily="34" charset="-122"/>
              </a:rPr>
              <a:t>Long-pulse solid-state modulator</a:t>
            </a:r>
          </a:p>
        </p:txBody>
      </p:sp>
      <p:sp>
        <p:nvSpPr>
          <p:cNvPr id="22" name="文本框 21">
            <a:extLst>
              <a:ext uri="{FF2B5EF4-FFF2-40B4-BE49-F238E27FC236}">
                <a16:creationId xmlns:a16="http://schemas.microsoft.com/office/drawing/2014/main" id="{466C5339-44C8-3354-6E65-04B07E72721E}"/>
              </a:ext>
            </a:extLst>
          </p:cNvPr>
          <p:cNvSpPr txBox="1"/>
          <p:nvPr/>
        </p:nvSpPr>
        <p:spPr bwMode="auto">
          <a:xfrm>
            <a:off x="922917" y="3206506"/>
            <a:ext cx="3402960" cy="605422"/>
          </a:xfrm>
          <a:prstGeom prst="rect">
            <a:avLst/>
          </a:prstGeom>
          <a:solidFill>
            <a:schemeClr val="bg2"/>
          </a:solidFill>
          <a:ln w="9525">
            <a:noFill/>
            <a:miter lim="800000"/>
            <a:headEnd/>
            <a:tailEnd/>
          </a:ln>
        </p:spPr>
        <p:txBody>
          <a:bodyPr wrap="square">
            <a:spAutoFit/>
          </a:bodyPr>
          <a:lstStyle/>
          <a:p>
            <a:pPr defTabSz="761970" eaLnBrk="1" fontAlgn="auto" hangingPunct="1">
              <a:spcBef>
                <a:spcPts val="0"/>
              </a:spcBef>
              <a:spcAft>
                <a:spcPts val="0"/>
              </a:spcAft>
            </a:pPr>
            <a:r>
              <a:rPr kumimoji="1" lang="en-US" altLang="zh-CN" sz="1667" dirty="0">
                <a:solidFill>
                  <a:srgbClr val="FF0000">
                    <a:lumMod val="75000"/>
                  </a:srgbClr>
                </a:solidFill>
                <a:latin typeface="Microsoft YaHei" panose="020B0503020204020204" pitchFamily="34" charset="-122"/>
                <a:ea typeface="Microsoft YaHei" panose="020B0503020204020204" pitchFamily="34" charset="-122"/>
              </a:rPr>
              <a:t>Prototype SC cavities: Double </a:t>
            </a:r>
            <a:r>
              <a:rPr kumimoji="1" lang="en-US" altLang="zh-CN" sz="1667" dirty="0">
                <a:solidFill>
                  <a:srgbClr val="002060"/>
                </a:solidFill>
                <a:latin typeface="Microsoft YaHei" panose="020B0503020204020204" pitchFamily="34" charset="-122"/>
                <a:ea typeface="Microsoft YaHei" panose="020B0503020204020204" pitchFamily="34" charset="-122"/>
              </a:rPr>
              <a:t>spoke &amp;</a:t>
            </a:r>
            <a:r>
              <a:rPr kumimoji="1" lang="en-US" altLang="zh-CN" sz="1667" dirty="0">
                <a:solidFill>
                  <a:srgbClr val="FF0000">
                    <a:lumMod val="75000"/>
                  </a:srgbClr>
                </a:solidFill>
                <a:latin typeface="Microsoft YaHei" panose="020B0503020204020204" pitchFamily="34" charset="-122"/>
                <a:ea typeface="Microsoft YaHei" panose="020B0503020204020204" pitchFamily="34" charset="-122"/>
              </a:rPr>
              <a:t> </a:t>
            </a:r>
            <a:r>
              <a:rPr lang="en" altLang="zh-CN" sz="1667" dirty="0">
                <a:solidFill>
                  <a:srgbClr val="002060"/>
                </a:solidFill>
                <a:latin typeface="Noto Sans SC"/>
                <a:ea typeface="微软雅黑"/>
              </a:rPr>
              <a:t>Ellipsoidal cavity</a:t>
            </a:r>
            <a:endParaRPr kumimoji="1" lang="en-US" altLang="zh-CN" sz="1667" dirty="0">
              <a:solidFill>
                <a:srgbClr val="002060"/>
              </a:solidFill>
              <a:latin typeface="Microsoft YaHei" panose="020B0503020204020204" pitchFamily="34" charset="-122"/>
              <a:ea typeface="Microsoft YaHei" panose="020B0503020204020204" pitchFamily="34" charset="-122"/>
            </a:endParaRPr>
          </a:p>
        </p:txBody>
      </p:sp>
      <p:sp>
        <p:nvSpPr>
          <p:cNvPr id="23" name="文本框 22">
            <a:extLst>
              <a:ext uri="{FF2B5EF4-FFF2-40B4-BE49-F238E27FC236}">
                <a16:creationId xmlns:a16="http://schemas.microsoft.com/office/drawing/2014/main" id="{8D7F9CDD-6556-9464-92D9-719D58B6605E}"/>
              </a:ext>
            </a:extLst>
          </p:cNvPr>
          <p:cNvSpPr txBox="1"/>
          <p:nvPr/>
        </p:nvSpPr>
        <p:spPr bwMode="auto">
          <a:xfrm>
            <a:off x="7954344" y="824029"/>
            <a:ext cx="1727011" cy="605422"/>
          </a:xfrm>
          <a:prstGeom prst="rect">
            <a:avLst/>
          </a:prstGeom>
          <a:solidFill>
            <a:schemeClr val="bg2"/>
          </a:solidFill>
          <a:ln w="9525">
            <a:noFill/>
            <a:miter lim="800000"/>
            <a:headEnd/>
            <a:tailEnd/>
          </a:ln>
        </p:spPr>
        <p:txBody>
          <a:bodyPr wrap="square">
            <a:spAutoFit/>
          </a:bodyPr>
          <a:lstStyle/>
          <a:p>
            <a:pPr defTabSz="761970" eaLnBrk="1" fontAlgn="auto" hangingPunct="1">
              <a:spcBef>
                <a:spcPts val="0"/>
              </a:spcBef>
              <a:spcAft>
                <a:spcPts val="0"/>
              </a:spcAft>
            </a:pPr>
            <a:r>
              <a:rPr kumimoji="1" lang="en-US" altLang="zh-CN" sz="1667" dirty="0">
                <a:solidFill>
                  <a:srgbClr val="FF0000">
                    <a:lumMod val="75000"/>
                  </a:srgbClr>
                </a:solidFill>
                <a:latin typeface="Microsoft YaHei" panose="020B0503020204020204" pitchFamily="34" charset="-122"/>
                <a:ea typeface="Microsoft YaHei" panose="020B0503020204020204" pitchFamily="34" charset="-122"/>
              </a:rPr>
              <a:t>7-cell pi-mode </a:t>
            </a:r>
            <a:r>
              <a:rPr kumimoji="1" lang="en-US" altLang="zh-CN" sz="1667" dirty="0" err="1">
                <a:solidFill>
                  <a:srgbClr val="FF0000">
                    <a:lumMod val="75000"/>
                  </a:srgbClr>
                </a:solidFill>
                <a:latin typeface="Microsoft YaHei" panose="020B0503020204020204" pitchFamily="34" charset="-122"/>
                <a:ea typeface="Microsoft YaHei" panose="020B0503020204020204" pitchFamily="34" charset="-122"/>
              </a:rPr>
              <a:t>debuncher</a:t>
            </a:r>
            <a:r>
              <a:rPr kumimoji="1" lang="en-US" altLang="zh-CN" sz="1667" dirty="0">
                <a:solidFill>
                  <a:srgbClr val="FF0000">
                    <a:lumMod val="75000"/>
                  </a:srgbClr>
                </a:solidFill>
                <a:latin typeface="Microsoft YaHei" panose="020B0503020204020204" pitchFamily="34" charset="-122"/>
                <a:ea typeface="Microsoft YaHei" panose="020B0503020204020204" pitchFamily="34" charset="-122"/>
              </a:rPr>
              <a:t> </a:t>
            </a:r>
          </a:p>
        </p:txBody>
      </p:sp>
      <p:sp>
        <p:nvSpPr>
          <p:cNvPr id="24" name="文本框 23">
            <a:extLst>
              <a:ext uri="{FF2B5EF4-FFF2-40B4-BE49-F238E27FC236}">
                <a16:creationId xmlns:a16="http://schemas.microsoft.com/office/drawing/2014/main" id="{B244A300-D72C-0A80-AE0F-F9B8D413D64F}"/>
              </a:ext>
            </a:extLst>
          </p:cNvPr>
          <p:cNvSpPr txBox="1"/>
          <p:nvPr/>
        </p:nvSpPr>
        <p:spPr bwMode="auto">
          <a:xfrm>
            <a:off x="4305608" y="913194"/>
            <a:ext cx="3034632" cy="348878"/>
          </a:xfrm>
          <a:prstGeom prst="rect">
            <a:avLst/>
          </a:prstGeom>
          <a:solidFill>
            <a:schemeClr val="bg2"/>
          </a:solidFill>
          <a:ln w="9525">
            <a:noFill/>
            <a:miter lim="800000"/>
            <a:headEnd/>
            <a:tailEnd/>
          </a:ln>
        </p:spPr>
        <p:txBody>
          <a:bodyPr wrap="square">
            <a:spAutoFit/>
          </a:bodyPr>
          <a:lstStyle/>
          <a:p>
            <a:pPr defTabSz="761970" eaLnBrk="1" fontAlgn="auto" hangingPunct="1">
              <a:spcBef>
                <a:spcPts val="0"/>
              </a:spcBef>
              <a:spcAft>
                <a:spcPts val="0"/>
              </a:spcAft>
            </a:pPr>
            <a:r>
              <a:rPr kumimoji="1" lang="en-US" altLang="zh-CN" sz="1667" dirty="0">
                <a:solidFill>
                  <a:srgbClr val="FF0000">
                    <a:lumMod val="75000"/>
                  </a:srgbClr>
                </a:solidFill>
                <a:latin typeface="Microsoft YaHei" panose="020B0503020204020204" pitchFamily="34" charset="-122"/>
                <a:ea typeface="Microsoft YaHei" panose="020B0503020204020204" pitchFamily="34" charset="-122"/>
              </a:rPr>
              <a:t>RF H- ion source</a:t>
            </a:r>
          </a:p>
        </p:txBody>
      </p:sp>
    </p:spTree>
    <p:extLst>
      <p:ext uri="{BB962C8B-B14F-4D97-AF65-F5344CB8AC3E}">
        <p14:creationId xmlns:p14="http://schemas.microsoft.com/office/powerpoint/2010/main" val="936501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2746" y="3824429"/>
            <a:ext cx="9882808" cy="1906740"/>
          </a:xfrm>
          <a:prstGeom prst="rect">
            <a:avLst/>
          </a:prstGeom>
          <a:noFill/>
        </p:spPr>
        <p:txBody>
          <a:bodyPr wrap="square" rtlCol="0">
            <a:spAutoFit/>
          </a:bodyPr>
          <a:lstStyle/>
          <a:p>
            <a:pPr marL="285739" indent="-285739" defTabSz="914363">
              <a:lnSpc>
                <a:spcPct val="120000"/>
              </a:lnSpc>
              <a:buFont typeface="Wingdings" panose="05000000000000000000" pitchFamily="2" charset="2"/>
              <a:buChar char="ü"/>
            </a:pPr>
            <a:r>
              <a:rPr lang="en-US" altLang="zh-CN" sz="2000" dirty="0">
                <a:solidFill>
                  <a:prstClr val="black"/>
                </a:solidFill>
                <a:latin typeface="Times New Roman" panose="02020603050405020304" pitchFamily="18" charset="0"/>
                <a:ea typeface="微软雅黑" panose="020B0503020204020204" charset="-122"/>
                <a:cs typeface="Times New Roman" panose="02020603050405020304" pitchFamily="18" charset="0"/>
              </a:rPr>
              <a:t>The successful integration of the cryostat and the completion of the high-power conditioning process for the couplers mark significant milestones.</a:t>
            </a:r>
          </a:p>
          <a:p>
            <a:pPr marL="285739" indent="-285739" defTabSz="914363">
              <a:lnSpc>
                <a:spcPct val="120000"/>
              </a:lnSpc>
              <a:buFont typeface="Wingdings" panose="05000000000000000000" pitchFamily="2" charset="2"/>
              <a:buChar char="ü"/>
            </a:pPr>
            <a:r>
              <a:rPr lang="en-US" altLang="zh-CN" sz="2000" dirty="0">
                <a:solidFill>
                  <a:prstClr val="black"/>
                </a:solidFill>
                <a:latin typeface="Times New Roman" panose="02020603050405020304" pitchFamily="18" charset="0"/>
                <a:ea typeface="微软雅黑" panose="020B0503020204020204" charset="-122"/>
                <a:cs typeface="Times New Roman" panose="02020603050405020304" pitchFamily="18" charset="0"/>
              </a:rPr>
              <a:t>Horizontal testing yielded promising results with a maximum gradient of 15.2 MV/m and a static heat load of 16.3 W.</a:t>
            </a:r>
          </a:p>
          <a:p>
            <a:pPr marL="285739" indent="-285739" defTabSz="914363">
              <a:lnSpc>
                <a:spcPct val="120000"/>
              </a:lnSpc>
              <a:buFont typeface="Wingdings" panose="05000000000000000000" pitchFamily="2" charset="2"/>
              <a:buChar char="ü"/>
            </a:pPr>
            <a:r>
              <a:rPr lang="en-US" altLang="zh-CN" sz="2000" dirty="0">
                <a:solidFill>
                  <a:prstClr val="black"/>
                </a:solidFill>
                <a:latin typeface="Times New Roman" panose="02020603050405020304" pitchFamily="18" charset="0"/>
                <a:ea typeface="微软雅黑" panose="020B0503020204020204" charset="-122"/>
                <a:cs typeface="Times New Roman" panose="02020603050405020304" pitchFamily="18" charset="0"/>
              </a:rPr>
              <a:t>Further measurements are required to accurately determine the dynamic heat load.</a:t>
            </a:r>
          </a:p>
        </p:txBody>
      </p:sp>
      <p:sp>
        <p:nvSpPr>
          <p:cNvPr id="14" name="内容占位符 3"/>
          <p:cNvSpPr txBox="1"/>
          <p:nvPr/>
        </p:nvSpPr>
        <p:spPr>
          <a:xfrm>
            <a:off x="542907" y="29358"/>
            <a:ext cx="6819823" cy="1102738"/>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38100" rIns="76200" bIns="38100" numCol="1" rtlCol="0" anchor="ctr" anchorCtr="0" compatLnSpc="1">
            <a:spAutoFit/>
          </a:bodyPr>
          <a:lstStyle>
            <a:defPPr>
              <a:defRPr lang="zh-CN"/>
            </a:defPPr>
            <a:lvl1pPr fontAlgn="base">
              <a:spcBef>
                <a:spcPct val="0"/>
              </a:spcBef>
              <a:spcAft>
                <a:spcPct val="0"/>
              </a:spcAft>
              <a:defRPr sz="2400" b="1">
                <a:latin typeface="Times New Roman" panose="02020603050405020304" pitchFamily="18" charset="0"/>
                <a:ea typeface="微软雅黑" panose="020B0503020204020204" charset="-122"/>
                <a:cs typeface="Times New Roman" panose="02020603050405020304" pitchFamily="18" charset="0"/>
              </a:defRPr>
            </a:lvl1pPr>
            <a:lvl2pPr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lvl="0" algn="l">
              <a:buClrTx/>
              <a:buSzTx/>
              <a:buFontTx/>
            </a:pPr>
            <a:r>
              <a:rPr lang="en-US" altLang="zh-CN" sz="3333" dirty="0">
                <a:solidFill>
                  <a:srgbClr val="0070C0"/>
                </a:solidFill>
                <a:ea typeface="+mn-ea"/>
                <a:sym typeface="+mn-ea"/>
              </a:rPr>
              <a:t>Horizontal testing</a:t>
            </a:r>
          </a:p>
          <a:p>
            <a:pPr lvl="0" algn="l">
              <a:buClrTx/>
              <a:buSzTx/>
              <a:buFontTx/>
            </a:pPr>
            <a:endParaRPr lang="en-US" altLang="zh-CN" sz="3333" dirty="0">
              <a:solidFill>
                <a:srgbClr val="0000FF"/>
              </a:solidFill>
              <a:ea typeface="+mn-ea"/>
              <a:sym typeface="+mn-ea"/>
            </a:endParaRPr>
          </a:p>
        </p:txBody>
      </p:sp>
      <p:sp>
        <p:nvSpPr>
          <p:cNvPr id="15" name="灯片编号占位符 1"/>
          <p:cNvSpPr txBox="1">
            <a:spLocks noChangeArrowheads="1"/>
          </p:cNvSpPr>
          <p:nvPr/>
        </p:nvSpPr>
        <p:spPr bwMode="auto">
          <a:xfrm>
            <a:off x="9243219" y="5437188"/>
            <a:ext cx="33734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750" b="0">
                <a:solidFill>
                  <a:srgbClr val="4D5E68"/>
                </a:solidFill>
                <a:latin typeface="Impact" panose="020B0806030902050204" pitchFamily="34" charset="0"/>
                <a:sym typeface="Impact" panose="020B0806030902050204" pitchFamily="34" charset="0"/>
              </a:rPr>
              <a:t>28</a:t>
            </a:fld>
            <a:endParaRPr lang="zh-CN" altLang="en-US" sz="750" b="0">
              <a:solidFill>
                <a:srgbClr val="4D5E68"/>
              </a:solidFill>
              <a:latin typeface="Impact" panose="020B0806030902050204" pitchFamily="34" charset="0"/>
              <a:sym typeface="Impact" panose="020B0806030902050204" pitchFamily="34" charset="0"/>
            </a:endParaRPr>
          </a:p>
        </p:txBody>
      </p:sp>
      <p:grpSp>
        <p:nvGrpSpPr>
          <p:cNvPr id="27" name="组合 26"/>
          <p:cNvGrpSpPr/>
          <p:nvPr/>
        </p:nvGrpSpPr>
        <p:grpSpPr>
          <a:xfrm>
            <a:off x="102129" y="699699"/>
            <a:ext cx="5168605" cy="3094083"/>
            <a:chOff x="269735" y="1424990"/>
            <a:chExt cx="5839945" cy="3275144"/>
          </a:xfrm>
        </p:grpSpPr>
        <p:pic>
          <p:nvPicPr>
            <p:cNvPr id="11" name="图片 10"/>
            <p:cNvPicPr>
              <a:picLocks noChangeAspect="1"/>
            </p:cNvPicPr>
            <p:nvPr/>
          </p:nvPicPr>
          <p:blipFill>
            <a:blip r:embed="rId3" cstate="screen"/>
            <a:stretch>
              <a:fillRect/>
            </a:stretch>
          </p:blipFill>
          <p:spPr>
            <a:xfrm>
              <a:off x="4213703" y="3188131"/>
              <a:ext cx="228543" cy="173886"/>
            </a:xfrm>
            <a:prstGeom prst="rect">
              <a:avLst/>
            </a:prstGeom>
          </p:spPr>
        </p:pic>
        <p:pic>
          <p:nvPicPr>
            <p:cNvPr id="18" name="图片 17"/>
            <p:cNvPicPr>
              <a:picLocks noChangeAspect="1"/>
            </p:cNvPicPr>
            <p:nvPr/>
          </p:nvPicPr>
          <p:blipFill>
            <a:blip r:embed="rId4"/>
            <a:stretch>
              <a:fillRect/>
            </a:stretch>
          </p:blipFill>
          <p:spPr>
            <a:xfrm>
              <a:off x="269735" y="1424990"/>
              <a:ext cx="5839945" cy="3275144"/>
            </a:xfrm>
            <a:prstGeom prst="rect">
              <a:avLst/>
            </a:prstGeom>
          </p:spPr>
        </p:pic>
        <p:sp>
          <p:nvSpPr>
            <p:cNvPr id="19" name="对话气泡: 圆角矩形 18"/>
            <p:cNvSpPr/>
            <p:nvPr/>
          </p:nvSpPr>
          <p:spPr bwMode="auto">
            <a:xfrm>
              <a:off x="385342" y="3906211"/>
              <a:ext cx="714795" cy="365136"/>
            </a:xfrm>
            <a:prstGeom prst="wedgeRoundRectCallout">
              <a:avLst>
                <a:gd name="adj1" fmla="val 76862"/>
                <a:gd name="adj2" fmla="val -229570"/>
                <a:gd name="adj3" fmla="val 16667"/>
              </a:avLst>
            </a:prstGeom>
            <a:solidFill>
              <a:srgbClr val="FFFF00"/>
            </a:solidFill>
            <a:ln w="9525" cap="flat" cmpd="sng" algn="ctr">
              <a:solidFill>
                <a:schemeClr val="tx1"/>
              </a:solidFill>
              <a:prstDash val="solid"/>
              <a:round/>
              <a:headEnd type="none" w="med" len="med"/>
              <a:tailEnd type="none" w="med" len="med"/>
            </a:ln>
          </p:spPr>
          <p:txBody>
            <a:bodyPr vert="horz" wrap="none" lIns="76200" tIns="38100" rIns="76200" bIns="38100" numCol="1" rtlCol="0" anchor="ctr" anchorCtr="0" compatLnSpc="1"/>
            <a:lstStyle/>
            <a:p>
              <a:pPr algn="ctr" defTabSz="761970" eaLnBrk="1" hangingPunct="1"/>
              <a:r>
                <a:rPr lang="en-US" altLang="zh-CN" sz="1000" dirty="0"/>
                <a:t>Valve</a:t>
              </a:r>
              <a:r>
                <a:rPr lang="zh-CN" altLang="en-US" sz="1000" dirty="0"/>
                <a:t> </a:t>
              </a:r>
              <a:r>
                <a:rPr lang="en-US" altLang="zh-CN" sz="1000" dirty="0"/>
                <a:t>box</a:t>
              </a:r>
              <a:endParaRPr lang="zh-CN" altLang="en-US" sz="1000" dirty="0"/>
            </a:p>
          </p:txBody>
        </p:sp>
        <p:sp>
          <p:nvSpPr>
            <p:cNvPr id="20" name="对话气泡: 圆角矩形 19"/>
            <p:cNvSpPr/>
            <p:nvPr/>
          </p:nvSpPr>
          <p:spPr bwMode="auto">
            <a:xfrm>
              <a:off x="4422311" y="1428796"/>
              <a:ext cx="701292" cy="365136"/>
            </a:xfrm>
            <a:prstGeom prst="wedgeRoundRectCallout">
              <a:avLst>
                <a:gd name="adj1" fmla="val -104002"/>
                <a:gd name="adj2" fmla="val 179985"/>
                <a:gd name="adj3" fmla="val 16667"/>
              </a:avLst>
            </a:prstGeom>
            <a:solidFill>
              <a:srgbClr val="FFFF00"/>
            </a:solidFill>
            <a:ln w="9525" cap="flat" cmpd="sng" algn="ctr">
              <a:solidFill>
                <a:schemeClr val="tx1"/>
              </a:solidFill>
              <a:prstDash val="solid"/>
              <a:round/>
              <a:headEnd type="none" w="med" len="med"/>
              <a:tailEnd type="none" w="med" len="med"/>
            </a:ln>
          </p:spPr>
          <p:txBody>
            <a:bodyPr vert="horz" wrap="none" lIns="76200" tIns="38100" rIns="76200" bIns="38100" numCol="1" rtlCol="0" anchor="ctr" anchorCtr="0" compatLnSpc="1"/>
            <a:lstStyle/>
            <a:p>
              <a:pPr algn="ctr" defTabSz="761970" eaLnBrk="1" hangingPunct="1"/>
              <a:r>
                <a:rPr lang="en-US" altLang="zh-CN" sz="1000" dirty="0"/>
                <a:t>cryostat</a:t>
              </a:r>
              <a:endParaRPr lang="zh-CN" altLang="en-US" sz="1000" dirty="0"/>
            </a:p>
          </p:txBody>
        </p:sp>
        <p:sp>
          <p:nvSpPr>
            <p:cNvPr id="22" name="对话气泡: 圆角矩形 21"/>
            <p:cNvSpPr/>
            <p:nvPr/>
          </p:nvSpPr>
          <p:spPr bwMode="auto">
            <a:xfrm>
              <a:off x="5338046" y="2256234"/>
              <a:ext cx="757954" cy="476334"/>
            </a:xfrm>
            <a:prstGeom prst="wedgeRoundRectCallout">
              <a:avLst>
                <a:gd name="adj1" fmla="val -115354"/>
                <a:gd name="adj2" fmla="val 118495"/>
                <a:gd name="adj3" fmla="val 16667"/>
              </a:avLst>
            </a:prstGeom>
            <a:solidFill>
              <a:srgbClr val="FFFF00"/>
            </a:solidFill>
            <a:ln w="9525" cap="flat" cmpd="sng" algn="ctr">
              <a:solidFill>
                <a:schemeClr val="tx1"/>
              </a:solidFill>
              <a:prstDash val="solid"/>
              <a:round/>
              <a:headEnd type="none" w="med" len="med"/>
              <a:tailEnd type="none" w="med" len="med"/>
            </a:ln>
          </p:spPr>
          <p:txBody>
            <a:bodyPr vert="horz" wrap="none" lIns="76200" tIns="38100" rIns="76200" bIns="38100" numCol="1" rtlCol="0" anchor="ctr" anchorCtr="0" compatLnSpc="1"/>
            <a:lstStyle/>
            <a:p>
              <a:pPr algn="ctr" defTabSz="761970" eaLnBrk="1" hangingPunct="1"/>
              <a:r>
                <a:rPr lang="en-US" altLang="zh-CN" sz="1000" dirty="0"/>
                <a:t>Alignment </a:t>
              </a:r>
            </a:p>
            <a:p>
              <a:pPr algn="ctr" defTabSz="761970" eaLnBrk="1" hangingPunct="1"/>
              <a:r>
                <a:rPr lang="en-US" altLang="zh-CN" sz="1000" dirty="0"/>
                <a:t>system</a:t>
              </a:r>
              <a:endParaRPr lang="zh-CN" altLang="en-US" sz="1000" dirty="0"/>
            </a:p>
          </p:txBody>
        </p:sp>
        <p:sp>
          <p:nvSpPr>
            <p:cNvPr id="23" name="对话气泡: 圆角矩形 22"/>
            <p:cNvSpPr/>
            <p:nvPr/>
          </p:nvSpPr>
          <p:spPr bwMode="auto">
            <a:xfrm>
              <a:off x="1314398" y="3507659"/>
              <a:ext cx="731135" cy="365136"/>
            </a:xfrm>
            <a:prstGeom prst="wedgeRoundRectCallout">
              <a:avLst>
                <a:gd name="adj1" fmla="val 154077"/>
                <a:gd name="adj2" fmla="val -229944"/>
                <a:gd name="adj3" fmla="val 16667"/>
              </a:avLst>
            </a:prstGeom>
            <a:solidFill>
              <a:srgbClr val="FFFF00"/>
            </a:solidFill>
            <a:ln w="9525" cap="flat" cmpd="sng" algn="ctr">
              <a:solidFill>
                <a:schemeClr val="tx1"/>
              </a:solidFill>
              <a:prstDash val="solid"/>
              <a:round/>
              <a:headEnd type="none" w="med" len="med"/>
              <a:tailEnd type="none" w="med" len="med"/>
            </a:ln>
          </p:spPr>
          <p:txBody>
            <a:bodyPr vert="horz" wrap="none" lIns="76200" tIns="38100" rIns="76200" bIns="38100" numCol="1" rtlCol="0"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61970"/>
              <a:r>
                <a:rPr lang="en-US" altLang="zh-CN" sz="1000" dirty="0">
                  <a:latin typeface="Arial" panose="020B0604020202020204" pitchFamily="34" charset="0"/>
                  <a:ea typeface="宋体" panose="02010600030101010101" pitchFamily="2" charset="-122"/>
                </a:rPr>
                <a:t>coupler</a:t>
              </a:r>
              <a:endParaRPr lang="zh-CN" altLang="en-US" sz="1000" dirty="0">
                <a:latin typeface="Arial" panose="020B0604020202020204" pitchFamily="34" charset="0"/>
                <a:ea typeface="宋体" panose="02010600030101010101" pitchFamily="2" charset="-122"/>
              </a:endParaRPr>
            </a:p>
          </p:txBody>
        </p:sp>
        <p:sp>
          <p:nvSpPr>
            <p:cNvPr id="24" name="对话气泡: 圆角矩形 23"/>
            <p:cNvSpPr/>
            <p:nvPr/>
          </p:nvSpPr>
          <p:spPr bwMode="auto">
            <a:xfrm>
              <a:off x="5352382" y="1444283"/>
              <a:ext cx="600706" cy="470183"/>
            </a:xfrm>
            <a:prstGeom prst="wedgeRoundRectCallout">
              <a:avLst>
                <a:gd name="adj1" fmla="val -218460"/>
                <a:gd name="adj2" fmla="val 308710"/>
                <a:gd name="adj3" fmla="val 16667"/>
              </a:avLst>
            </a:prstGeom>
            <a:solidFill>
              <a:srgbClr val="FFFF00"/>
            </a:solidFill>
            <a:ln w="9525" cap="flat" cmpd="sng" algn="ctr">
              <a:solidFill>
                <a:schemeClr val="tx1"/>
              </a:solidFill>
              <a:prstDash val="solid"/>
              <a:round/>
              <a:headEnd type="none" w="med" len="med"/>
              <a:tailEnd type="none" w="med" len="med"/>
            </a:ln>
          </p:spPr>
          <p:txBody>
            <a:bodyPr vert="horz" wrap="none" lIns="76200" tIns="38100" rIns="76200" bIns="38100" numCol="1" rtlCol="0"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61970"/>
              <a:r>
                <a:rPr lang="en-US" altLang="zh-CN" sz="1000" dirty="0" err="1">
                  <a:latin typeface="Arial" panose="020B0604020202020204" pitchFamily="34" charset="0"/>
                  <a:ea typeface="宋体" panose="02010600030101010101" pitchFamily="2" charset="-122"/>
                </a:rPr>
                <a:t>Vaccum</a:t>
              </a:r>
              <a:r>
                <a:rPr lang="en-US" altLang="zh-CN" sz="1000" dirty="0">
                  <a:latin typeface="Arial" panose="020B0604020202020204" pitchFamily="34" charset="0"/>
                  <a:ea typeface="宋体" panose="02010600030101010101" pitchFamily="2" charset="-122"/>
                </a:rPr>
                <a:t> </a:t>
              </a:r>
            </a:p>
            <a:p>
              <a:pPr algn="ctr" defTabSz="761970"/>
              <a:r>
                <a:rPr lang="en-US" altLang="zh-CN" sz="1000" dirty="0">
                  <a:latin typeface="Arial" panose="020B0604020202020204" pitchFamily="34" charset="0"/>
                  <a:ea typeface="宋体" panose="02010600030101010101" pitchFamily="2" charset="-122"/>
                </a:rPr>
                <a:t>system</a:t>
              </a:r>
              <a:endParaRPr lang="zh-CN" altLang="en-US" sz="1000" dirty="0">
                <a:latin typeface="Arial" panose="020B0604020202020204" pitchFamily="34" charset="0"/>
                <a:ea typeface="宋体" panose="02010600030101010101" pitchFamily="2" charset="-122"/>
              </a:endParaRPr>
            </a:p>
          </p:txBody>
        </p:sp>
      </p:grpSp>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623" y="598321"/>
            <a:ext cx="4795558" cy="1428414"/>
          </a:xfrm>
          <a:prstGeom prst="rect">
            <a:avLst/>
          </a:prstGeom>
        </p:spPr>
      </p:pic>
      <p:pic>
        <p:nvPicPr>
          <p:cNvPr id="38" name="图片 37"/>
          <p:cNvPicPr>
            <a:picLocks noChangeAspect="1"/>
          </p:cNvPicPr>
          <p:nvPr/>
        </p:nvPicPr>
        <p:blipFill>
          <a:blip r:embed="rId6"/>
          <a:stretch>
            <a:fillRect/>
          </a:stretch>
        </p:blipFill>
        <p:spPr>
          <a:xfrm>
            <a:off x="5164371" y="2147355"/>
            <a:ext cx="3255627" cy="1726934"/>
          </a:xfrm>
          <a:prstGeom prst="rect">
            <a:avLst/>
          </a:prstGeom>
        </p:spPr>
      </p:pic>
      <p:sp>
        <p:nvSpPr>
          <p:cNvPr id="41" name="文本框 40"/>
          <p:cNvSpPr txBox="1"/>
          <p:nvPr/>
        </p:nvSpPr>
        <p:spPr>
          <a:xfrm>
            <a:off x="8627370" y="2577798"/>
            <a:ext cx="1328183" cy="1477328"/>
          </a:xfrm>
          <a:prstGeom prst="rect">
            <a:avLst/>
          </a:prstGeom>
          <a:noFill/>
        </p:spPr>
        <p:txBody>
          <a:bodyPr wrap="square" rtlCol="0">
            <a:spAutoFit/>
          </a:bodyPr>
          <a:lstStyle/>
          <a:p>
            <a:r>
              <a:rPr lang="en-US" altLang="zh-CN" dirty="0" err="1"/>
              <a:t>Eacc</a:t>
            </a:r>
            <a:r>
              <a:rPr lang="en-US" altLang="zh-CN" dirty="0"/>
              <a:t>:</a:t>
            </a:r>
          </a:p>
          <a:p>
            <a:r>
              <a:rPr lang="en-US" altLang="zh-CN" dirty="0"/>
              <a:t>1# </a:t>
            </a:r>
            <a:r>
              <a:rPr lang="en-US" altLang="zh-CN" dirty="0" err="1"/>
              <a:t>12.8MV</a:t>
            </a:r>
            <a:r>
              <a:rPr lang="en-US" altLang="zh-CN" dirty="0"/>
              <a:t>/m</a:t>
            </a:r>
          </a:p>
          <a:p>
            <a:r>
              <a:rPr lang="en-US" altLang="zh-CN" dirty="0"/>
              <a:t>2# </a:t>
            </a:r>
            <a:r>
              <a:rPr lang="en-US" altLang="zh-CN" dirty="0" err="1"/>
              <a:t>15.2MV</a:t>
            </a:r>
            <a:r>
              <a:rPr lang="en-US" altLang="zh-CN" dirty="0"/>
              <a:t>/m</a:t>
            </a:r>
            <a:endParaRPr lang="zh-CN"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p:cNvSpPr txBox="1">
            <a:spLocks noChangeArrowheads="1"/>
          </p:cNvSpPr>
          <p:nvPr/>
        </p:nvSpPr>
        <p:spPr bwMode="auto">
          <a:xfrm>
            <a:off x="471488" y="118315"/>
            <a:ext cx="6786033" cy="589841"/>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200" tIns="38100" rIns="76200" bIns="38100" numCol="1" rtlCol="0" anchor="ctr" anchorCtr="0" compatLnSpc="1">
            <a:spAutoFit/>
          </a:bodyPr>
          <a:lstStyle>
            <a:defPPr>
              <a:defRPr lang="zh-CN"/>
            </a:defPPr>
            <a:lvl1pPr fontAlgn="base">
              <a:spcBef>
                <a:spcPct val="0"/>
              </a:spcBef>
              <a:spcAft>
                <a:spcPct val="0"/>
              </a:spcAft>
              <a:defRPr sz="2400" b="1">
                <a:latin typeface="Times New Roman" panose="02020603050405020304" pitchFamily="18" charset="0"/>
                <a:ea typeface="微软雅黑" panose="020B0503020204020204" charset="-122"/>
                <a:cs typeface="Times New Roman" panose="02020603050405020304" pitchFamily="18" charset="0"/>
              </a:defRPr>
            </a:lvl1pPr>
            <a:lvl2pPr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a:lstStyle>
          <a:p>
            <a:pPr lvl="0" algn="l">
              <a:buClrTx/>
              <a:buSzTx/>
              <a:buFontTx/>
            </a:pPr>
            <a:r>
              <a:rPr lang="en-US" altLang="zh-CN" sz="3333" dirty="0">
                <a:solidFill>
                  <a:srgbClr val="0070C0"/>
                </a:solidFill>
                <a:ea typeface="+mn-ea"/>
                <a:sym typeface="+mn-ea"/>
              </a:rPr>
              <a:t>6-cell Elliptical cavity Cryomodule</a:t>
            </a:r>
          </a:p>
        </p:txBody>
      </p:sp>
      <p:sp>
        <p:nvSpPr>
          <p:cNvPr id="3" name="内容占位符 3"/>
          <p:cNvSpPr txBox="1"/>
          <p:nvPr/>
        </p:nvSpPr>
        <p:spPr>
          <a:xfrm>
            <a:off x="34053" y="806473"/>
            <a:ext cx="2646169" cy="274133"/>
          </a:xfrm>
          <a:prstGeom prst="rect">
            <a:avLst/>
          </a:prstGeom>
        </p:spPr>
        <p:txBody>
          <a:bodyPr/>
          <a:lst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sz="2800" kern="1200" baseline="0">
                <a:solidFill>
                  <a:schemeClr val="tx1"/>
                </a:solidFill>
                <a:latin typeface="Georgia" panose="02040502050405020303" pitchFamily="18" charset="0"/>
                <a:ea typeface="+mn-ea"/>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sz="2400" kern="1200">
                <a:solidFill>
                  <a:schemeClr val="tx1"/>
                </a:solidFill>
                <a:latin typeface="Georgia" panose="02040502050405020303" pitchFamily="18" charset="0"/>
                <a:ea typeface="+mn-ea"/>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sz="1800" kern="1200">
                <a:solidFill>
                  <a:schemeClr val="tx1"/>
                </a:solidFill>
                <a:latin typeface="Georgia" panose="02040502050405020303" pitchFamily="18" charset="0"/>
                <a:ea typeface="+mn-ea"/>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sz="1800" kern="1200">
                <a:solidFill>
                  <a:schemeClr val="tx1"/>
                </a:solidFill>
                <a:latin typeface="Georgia" panose="02040502050405020303" pitchFamily="18" charset="0"/>
                <a:ea typeface="+mn-ea"/>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300" kern="1200">
                <a:solidFill>
                  <a:schemeClr val="tx1">
                    <a:lumMod val="65000"/>
                    <a:lumOff val="35000"/>
                  </a:schemeClr>
                </a:solidFill>
                <a:latin typeface="+mn-lt"/>
                <a:ea typeface="+mn-ea"/>
                <a:cs typeface="+mn-cs"/>
              </a:defRPr>
            </a:lvl9pPr>
          </a:lstStyle>
          <a:p>
            <a:r>
              <a:rPr lang="en-US" altLang="zh-CN" sz="1333" dirty="0">
                <a:latin typeface="Times New Roman" panose="02020603050405020304" pitchFamily="18" charset="0"/>
                <a:cs typeface="Times New Roman" panose="02020603050405020304" pitchFamily="18" charset="0"/>
              </a:rPr>
              <a:t>648 MHz 6-cell Elliptical Cavity</a:t>
            </a:r>
          </a:p>
          <a:p>
            <a:endParaRPr lang="zh-CN" altLang="en-US" sz="2333" dirty="0">
              <a:latin typeface="Times New Roman" panose="02020603050405020304" pitchFamily="18" charset="0"/>
              <a:cs typeface="Times New Roman" panose="02020603050405020304" pitchFamily="18" charset="0"/>
            </a:endParaRPr>
          </a:p>
        </p:txBody>
      </p:sp>
      <p:graphicFrame>
        <p:nvGraphicFramePr>
          <p:cNvPr id="4" name="表格 6"/>
          <p:cNvGraphicFramePr>
            <a:graphicFrameLocks noGrp="1"/>
          </p:cNvGraphicFramePr>
          <p:nvPr>
            <p:custDataLst>
              <p:tags r:id="rId1"/>
            </p:custDataLst>
          </p:nvPr>
        </p:nvGraphicFramePr>
        <p:xfrm>
          <a:off x="97674" y="1138541"/>
          <a:ext cx="2392326" cy="4264475"/>
        </p:xfrm>
        <a:graphic>
          <a:graphicData uri="http://schemas.openxmlformats.org/drawingml/2006/table">
            <a:tbl>
              <a:tblPr firstRow="1" bandRow="1"/>
              <a:tblGrid>
                <a:gridCol w="1606488">
                  <a:extLst>
                    <a:ext uri="{9D8B030D-6E8A-4147-A177-3AD203B41FA5}">
                      <a16:colId xmlns:a16="http://schemas.microsoft.com/office/drawing/2014/main" val="20000"/>
                    </a:ext>
                  </a:extLst>
                </a:gridCol>
                <a:gridCol w="785838">
                  <a:extLst>
                    <a:ext uri="{9D8B030D-6E8A-4147-A177-3AD203B41FA5}">
                      <a16:colId xmlns:a16="http://schemas.microsoft.com/office/drawing/2014/main" val="20001"/>
                    </a:ext>
                  </a:extLst>
                </a:gridCol>
              </a:tblGrid>
              <a:tr h="36037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ctr" defTabSz="1016000" rtl="0" eaLnBrk="1" latinLnBrk="0" hangingPunct="1"/>
                      <a:r>
                        <a:rPr lang="en-US" altLang="zh-CN" sz="1200" b="0" kern="100" dirty="0">
                          <a:solidFill>
                            <a:schemeClr val="lt1"/>
                          </a:solidFill>
                          <a:effectLst/>
                          <a:latin typeface="微软雅黑" panose="020B0503020204020204" charset="-122"/>
                          <a:ea typeface="微软雅黑" panose="020B0503020204020204" charset="-122"/>
                          <a:cs typeface="+mn-cs"/>
                        </a:rPr>
                        <a:t>parameter</a:t>
                      </a:r>
                      <a:endParaRPr lang="zh-CN" altLang="en-US" sz="1200" b="0" kern="100" dirty="0">
                        <a:solidFill>
                          <a:schemeClr val="lt1"/>
                        </a:solidFill>
                        <a:effectLst/>
                        <a:latin typeface="微软雅黑" panose="020B0503020204020204" charset="-122"/>
                        <a:ea typeface="微软雅黑" panose="020B0503020204020204" charset="-122"/>
                        <a:cs typeface="+mn-cs"/>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ctr" defTabSz="1016000" rtl="0" eaLnBrk="1" latinLnBrk="0" hangingPunct="1"/>
                      <a:r>
                        <a:rPr lang="en-US" altLang="zh-CN" sz="1200" b="0" kern="100" dirty="0">
                          <a:solidFill>
                            <a:schemeClr val="lt1"/>
                          </a:solidFill>
                          <a:effectLst/>
                          <a:latin typeface="微软雅黑" panose="020B0503020204020204" charset="-122"/>
                          <a:ea typeface="微软雅黑" panose="020B0503020204020204" charset="-122"/>
                          <a:cs typeface="+mn-cs"/>
                        </a:rPr>
                        <a:t>design</a:t>
                      </a:r>
                      <a:endParaRPr lang="zh-CN" altLang="en-US" sz="1200" b="0" kern="100" dirty="0">
                        <a:solidFill>
                          <a:schemeClr val="lt1"/>
                        </a:solidFill>
                        <a:effectLst/>
                        <a:latin typeface="微软雅黑" panose="020B0503020204020204" charset="-122"/>
                        <a:ea typeface="微软雅黑" panose="020B0503020204020204" charset="-122"/>
                        <a:cs typeface="+mn-cs"/>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280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016000" rtl="0" eaLnBrk="1" fontAlgn="auto" latinLnBrk="0" hangingPunct="1">
                        <a:lnSpc>
                          <a:spcPct val="100000"/>
                        </a:lnSpc>
                        <a:spcBef>
                          <a:spcPts val="0"/>
                        </a:spcBef>
                        <a:spcAft>
                          <a:spcPts val="0"/>
                        </a:spcAft>
                        <a:buClrTx/>
                        <a:buSzTx/>
                        <a:buFontTx/>
                        <a:buNone/>
                        <a:defRPr/>
                      </a:pP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Frequency(MHz)</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648</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216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016000" rtl="0" eaLnBrk="1" fontAlgn="auto" latinLnBrk="0" hangingPunct="1">
                        <a:lnSpc>
                          <a:spcPct val="100000"/>
                        </a:lnSpc>
                        <a:spcBef>
                          <a:spcPts val="0"/>
                        </a:spcBef>
                        <a:spcAft>
                          <a:spcPts val="0"/>
                        </a:spcAft>
                        <a:buClrTx/>
                        <a:buSzTx/>
                        <a:buFontTx/>
                        <a:buNone/>
                        <a:defRPr/>
                      </a:pP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TTF@</a:t>
                      </a:r>
                      <a:r>
                        <a:rPr lang="el-GR"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β</a:t>
                      </a:r>
                      <a:r>
                        <a:rPr lang="en-US" altLang="zh-CN" sz="1200" b="0" kern="100" baseline="-25000" dirty="0">
                          <a:solidFill>
                            <a:schemeClr val="tx1"/>
                          </a:solidFill>
                          <a:effectLst/>
                          <a:latin typeface="微软雅黑" panose="020B0503020204020204" charset="-122"/>
                          <a:ea typeface="微软雅黑" panose="020B0503020204020204" charset="-122"/>
                          <a:cs typeface="Times New Roman" panose="02020603050405020304" pitchFamily="18" charset="0"/>
                        </a:rPr>
                        <a:t>g</a:t>
                      </a:r>
                      <a:endParaRPr lang="zh-CN" altLang="en-US" sz="1200" b="0" kern="100" baseline="-250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0.7</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280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l-GR"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β</a:t>
                      </a:r>
                      <a:r>
                        <a:rPr lang="en-US" altLang="zh-CN" sz="1200" b="0" kern="100" baseline="-25000" dirty="0">
                          <a:solidFill>
                            <a:schemeClr val="tx1"/>
                          </a:solidFill>
                          <a:effectLst/>
                          <a:latin typeface="微软雅黑" panose="020B0503020204020204" charset="-122"/>
                          <a:ea typeface="微软雅黑" panose="020B0503020204020204" charset="-122"/>
                          <a:cs typeface="Times New Roman" panose="02020603050405020304" pitchFamily="18" charset="0"/>
                        </a:rPr>
                        <a:t>g</a:t>
                      </a:r>
                      <a:endParaRPr lang="zh-CN" altLang="en-US" sz="1200" b="0" kern="100" baseline="-250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0.62</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4158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016000" rtl="0" eaLnBrk="1" fontAlgn="auto" latinLnBrk="0" hangingPunct="1">
                        <a:lnSpc>
                          <a:spcPct val="100000"/>
                        </a:lnSpc>
                        <a:spcBef>
                          <a:spcPts val="0"/>
                        </a:spcBef>
                        <a:spcAft>
                          <a:spcPts val="0"/>
                        </a:spcAft>
                        <a:buClrTx/>
                        <a:buSzTx/>
                        <a:buFontTx/>
                        <a:buNone/>
                        <a:defRPr/>
                      </a:pP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E</a:t>
                      </a:r>
                      <a:r>
                        <a:rPr lang="en-US" altLang="zh-CN" sz="1200" b="0" kern="100" baseline="-25000" dirty="0">
                          <a:solidFill>
                            <a:schemeClr val="tx1"/>
                          </a:solidFill>
                          <a:effectLst/>
                          <a:latin typeface="微软雅黑" panose="020B0503020204020204" charset="-122"/>
                          <a:ea typeface="微软雅黑" panose="020B0503020204020204" charset="-122"/>
                          <a:cs typeface="Times New Roman" panose="02020603050405020304" pitchFamily="18" charset="0"/>
                        </a:rPr>
                        <a:t>p</a:t>
                      </a: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en-US" altLang="zh-CN" sz="1200" b="0" kern="100" dirty="0" err="1">
                          <a:solidFill>
                            <a:schemeClr val="tx1"/>
                          </a:solidFill>
                          <a:effectLst/>
                          <a:latin typeface="微软雅黑" panose="020B0503020204020204" charset="-122"/>
                          <a:ea typeface="微软雅黑" panose="020B0503020204020204" charset="-122"/>
                          <a:cs typeface="Times New Roman" panose="02020603050405020304" pitchFamily="18" charset="0"/>
                        </a:rPr>
                        <a:t>E</a:t>
                      </a:r>
                      <a:r>
                        <a:rPr lang="en-US" altLang="zh-CN" sz="1200" b="0" kern="100" baseline="-25000" dirty="0" err="1">
                          <a:solidFill>
                            <a:schemeClr val="tx1"/>
                          </a:solidFill>
                          <a:effectLst/>
                          <a:latin typeface="微软雅黑" panose="020B0503020204020204" charset="-122"/>
                          <a:ea typeface="微软雅黑" panose="020B0503020204020204" charset="-122"/>
                          <a:cs typeface="Times New Roman" panose="02020603050405020304" pitchFamily="18" charset="0"/>
                        </a:rPr>
                        <a:t>acc</a:t>
                      </a:r>
                      <a:endParaRPr lang="zh-CN" altLang="en-US" sz="1200" b="0" kern="100" baseline="-250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2.53</a:t>
                      </a: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3677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016000" rtl="0" eaLnBrk="1" fontAlgn="auto" latinLnBrk="0" hangingPunct="1">
                        <a:lnSpc>
                          <a:spcPct val="100000"/>
                        </a:lnSpc>
                        <a:spcBef>
                          <a:spcPts val="0"/>
                        </a:spcBef>
                        <a:spcAft>
                          <a:spcPts val="0"/>
                        </a:spcAft>
                        <a:buClrTx/>
                        <a:buSzTx/>
                        <a:buFontTx/>
                        <a:buNone/>
                        <a:defRPr/>
                      </a:pP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B</a:t>
                      </a:r>
                      <a:r>
                        <a:rPr lang="en-US" altLang="zh-CN" sz="1200" b="0" kern="100" baseline="-25000" dirty="0">
                          <a:solidFill>
                            <a:schemeClr val="tx1"/>
                          </a:solidFill>
                          <a:effectLst/>
                          <a:latin typeface="微软雅黑" panose="020B0503020204020204" charset="-122"/>
                          <a:ea typeface="微软雅黑" panose="020B0503020204020204" charset="-122"/>
                          <a:cs typeface="Times New Roman" panose="02020603050405020304" pitchFamily="18" charset="0"/>
                        </a:rPr>
                        <a:t>p</a:t>
                      </a: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en-US" altLang="zh-CN" sz="1200" b="0" kern="100" dirty="0" err="1">
                          <a:solidFill>
                            <a:schemeClr val="tx1"/>
                          </a:solidFill>
                          <a:effectLst/>
                          <a:latin typeface="微软雅黑" panose="020B0503020204020204" charset="-122"/>
                          <a:ea typeface="微软雅黑" panose="020B0503020204020204" charset="-122"/>
                          <a:cs typeface="Times New Roman" panose="02020603050405020304" pitchFamily="18" charset="0"/>
                        </a:rPr>
                        <a:t>E</a:t>
                      </a:r>
                      <a:r>
                        <a:rPr lang="en-US" altLang="zh-CN" sz="1200" b="0" kern="100" baseline="-25000" dirty="0" err="1">
                          <a:solidFill>
                            <a:schemeClr val="tx1"/>
                          </a:solidFill>
                          <a:effectLst/>
                          <a:latin typeface="微软雅黑" panose="020B0503020204020204" charset="-122"/>
                          <a:ea typeface="微软雅黑" panose="020B0503020204020204" charset="-122"/>
                          <a:cs typeface="Times New Roman" panose="02020603050405020304" pitchFamily="18" charset="0"/>
                        </a:rPr>
                        <a:t>acc</a:t>
                      </a: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en-US" altLang="zh-CN" sz="1200" b="0" kern="100" dirty="0" err="1">
                          <a:solidFill>
                            <a:schemeClr val="tx1"/>
                          </a:solidFill>
                          <a:effectLst/>
                          <a:latin typeface="微软雅黑" panose="020B0503020204020204" charset="-122"/>
                          <a:ea typeface="微软雅黑" panose="020B0503020204020204" charset="-122"/>
                          <a:cs typeface="Times New Roman" panose="02020603050405020304" pitchFamily="18" charset="0"/>
                        </a:rPr>
                        <a:t>mT</a:t>
                      </a: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/(MV/m)2</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016000" rtl="0" eaLnBrk="1" fontAlgn="auto" latinLnBrk="0" hangingPunct="1">
                        <a:lnSpc>
                          <a:spcPct val="100000"/>
                        </a:lnSpc>
                        <a:spcBef>
                          <a:spcPts val="0"/>
                        </a:spcBef>
                        <a:spcAft>
                          <a:spcPts val="0"/>
                        </a:spcAft>
                        <a:buClrTx/>
                        <a:buSzTx/>
                        <a:buFontTx/>
                        <a:buNone/>
                        <a:defRPr/>
                      </a:pP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5.45</a:t>
                      </a: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34605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R/Q</a:t>
                      </a:r>
                      <a:r>
                        <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Ω</a:t>
                      </a:r>
                      <a:r>
                        <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309</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333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G</a:t>
                      </a:r>
                      <a:r>
                        <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Ω</a:t>
                      </a:r>
                      <a:r>
                        <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177</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55934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Beam tube diameter</a:t>
                      </a:r>
                      <a:r>
                        <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mm)</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105/120</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4318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Cell-cell coupling</a:t>
                      </a:r>
                      <a:r>
                        <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1.35</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388043">
                <a:tc>
                  <a:txBody>
                    <a:bodyPr/>
                    <a:lstStyle/>
                    <a:p>
                      <a:pPr marL="0" algn="ctr" defTabSz="1016000" rtl="0" eaLnBrk="1" latinLnBrk="0" hangingPunct="1"/>
                      <a:r>
                        <a:rPr lang="en-US" altLang="zh-CN" sz="1200" b="0" kern="100" dirty="0" err="1">
                          <a:solidFill>
                            <a:schemeClr val="tx1"/>
                          </a:solidFill>
                          <a:effectLst/>
                          <a:latin typeface="微软雅黑" panose="020B0503020204020204" charset="-122"/>
                          <a:ea typeface="微软雅黑" panose="020B0503020204020204" charset="-122"/>
                          <a:cs typeface="Times New Roman" panose="02020603050405020304" pitchFamily="18" charset="0"/>
                        </a:rPr>
                        <a:t>E</a:t>
                      </a:r>
                      <a:r>
                        <a:rPr lang="en-US" altLang="zh-CN" sz="1200" b="0" kern="100" baseline="-25000" dirty="0" err="1">
                          <a:solidFill>
                            <a:schemeClr val="tx1"/>
                          </a:solidFill>
                          <a:effectLst/>
                          <a:latin typeface="微软雅黑" panose="020B0503020204020204" charset="-122"/>
                          <a:ea typeface="微软雅黑" panose="020B0503020204020204" charset="-122"/>
                          <a:cs typeface="Times New Roman" panose="02020603050405020304" pitchFamily="18" charset="0"/>
                        </a:rPr>
                        <a:t>acc</a:t>
                      </a:r>
                      <a:r>
                        <a:rPr lang="en-US" altLang="zh-CN" sz="1200" b="0" kern="100" baseline="0" dirty="0">
                          <a:solidFill>
                            <a:schemeClr val="tx1"/>
                          </a:solidFill>
                          <a:effectLst/>
                          <a:latin typeface="微软雅黑" panose="020B0503020204020204" charset="-122"/>
                          <a:ea typeface="微软雅黑" panose="020B0503020204020204" charset="-122"/>
                          <a:cs typeface="Times New Roman" panose="02020603050405020304" pitchFamily="18" charset="0"/>
                        </a:rPr>
                        <a:t>(MV/m)</a:t>
                      </a:r>
                      <a:endParaRPr lang="zh-CN" altLang="en-US" sz="1200" b="0" kern="100" baseline="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marL="0" algn="ctr" defTabSz="1016000" rtl="0" eaLnBrk="1" latinLnBrk="0" hangingPunct="1"/>
                      <a:r>
                        <a:rPr lang="en-US" altLang="zh-CN"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14</a:t>
                      </a:r>
                      <a:endParaRPr lang="zh-CN" altLang="en-US" sz="1200" b="0"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76200" marR="76200" marT="38100" marB="381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0"/>
                  </a:ext>
                </a:extLst>
              </a:tr>
            </a:tbl>
          </a:graphicData>
        </a:graphic>
      </p:graphicFrame>
      <p:sp>
        <p:nvSpPr>
          <p:cNvPr id="14" name="文本框 13"/>
          <p:cNvSpPr txBox="1"/>
          <p:nvPr/>
        </p:nvSpPr>
        <p:spPr>
          <a:xfrm>
            <a:off x="2756758" y="2835199"/>
            <a:ext cx="3986981" cy="297454"/>
          </a:xfrm>
          <a:prstGeom prst="rect">
            <a:avLst/>
          </a:prstGeom>
          <a:noFill/>
        </p:spPr>
        <p:txBody>
          <a:bodyPr wrap="square" rtlCol="0">
            <a:spAutoFit/>
          </a:bodyPr>
          <a:lstStyle/>
          <a:p>
            <a:r>
              <a:rPr lang="en-US" altLang="zh-CN" sz="1333" dirty="0">
                <a:solidFill>
                  <a:srgbClr val="2A2B2E"/>
                </a:solidFill>
                <a:latin typeface="Times New Roman" panose="02020603050405020304" pitchFamily="18" charset="0"/>
                <a:cs typeface="Times New Roman" panose="02020603050405020304" pitchFamily="18" charset="0"/>
              </a:rPr>
              <a:t>mechanical structure of prototype ellipsoidal cavity</a:t>
            </a:r>
            <a:endParaRPr lang="zh-CN" altLang="en-US" sz="1333" dirty="0">
              <a:solidFill>
                <a:srgbClr val="2A2B2E"/>
              </a:solidFill>
              <a:latin typeface="Times New Roman" panose="02020603050405020304" pitchFamily="18" charset="0"/>
              <a:cs typeface="Times New Roman" panose="02020603050405020304" pitchFamily="18" charset="0"/>
            </a:endParaRPr>
          </a:p>
        </p:txBody>
      </p:sp>
      <p:sp>
        <p:nvSpPr>
          <p:cNvPr id="17" name="灯片编号占位符 1"/>
          <p:cNvSpPr txBox="1">
            <a:spLocks noChangeArrowheads="1"/>
          </p:cNvSpPr>
          <p:nvPr/>
        </p:nvSpPr>
        <p:spPr bwMode="auto">
          <a:xfrm>
            <a:off x="9243219" y="5437188"/>
            <a:ext cx="33734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sym typeface="Arial" panose="020B0604020202020204" pitchFamily="34" charset="0"/>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sym typeface="Arial" panose="020B0604020202020204" pitchFamily="34" charset="0"/>
              </a:defRPr>
            </a:lvl2pPr>
            <a:lvl3pPr marL="1143000" indent="-228600">
              <a:lnSpc>
                <a:spcPct val="120000"/>
              </a:lnSpc>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sym typeface="Arial" panose="020B0604020202020204" pitchFamily="34" charset="0"/>
              </a:defRPr>
            </a:lvl3pPr>
            <a:lvl4pPr marL="16002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4pPr>
            <a:lvl5pPr marL="2057400" indent="-228600">
              <a:lnSpc>
                <a:spcPct val="120000"/>
              </a:lnSpc>
              <a:spcBef>
                <a:spcPct val="20000"/>
              </a:spcBef>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lnSpc>
                <a:spcPct val="120000"/>
              </a:lnSpc>
              <a:spcBef>
                <a:spcPct val="20000"/>
              </a:spcBef>
              <a:spcAft>
                <a:spcPct val="0"/>
              </a:spcAft>
              <a:buClr>
                <a:schemeClr val="tx1"/>
              </a:buClr>
              <a:buFont typeface="Wingdings" panose="05000000000000000000" pitchFamily="2" charset="2"/>
              <a:buChar char="»"/>
              <a:defRPr sz="2000" b="1">
                <a:solidFill>
                  <a:srgbClr val="4D5E68"/>
                </a:solidFill>
                <a:latin typeface="Arial" panose="020B0604020202020204" pitchFamily="34" charset="0"/>
                <a:ea typeface="宋体" panose="02010600030101010101" pitchFamily="2" charset="-122"/>
                <a:sym typeface="Arial" panose="020B0604020202020204" pitchFamily="34" charset="0"/>
              </a:defRPr>
            </a:lvl9pPr>
          </a:lstStyle>
          <a:p>
            <a:pPr>
              <a:lnSpc>
                <a:spcPct val="100000"/>
              </a:lnSpc>
              <a:spcBef>
                <a:spcPct val="0"/>
              </a:spcBef>
              <a:spcAft>
                <a:spcPct val="0"/>
              </a:spcAft>
              <a:buClrTx/>
              <a:buFontTx/>
              <a:buNone/>
            </a:pPr>
            <a:fld id="{295DCFF2-6AA2-49AC-924F-B67AA03701AF}" type="slidenum">
              <a:rPr lang="zh-CN" altLang="en-US" sz="750" b="0">
                <a:solidFill>
                  <a:srgbClr val="4D5E68"/>
                </a:solidFill>
                <a:latin typeface="Impact" panose="020B0806030902050204" pitchFamily="34" charset="0"/>
                <a:sym typeface="Impact" panose="020B0806030902050204" pitchFamily="34" charset="0"/>
              </a:rPr>
              <a:t>29</a:t>
            </a:fld>
            <a:endParaRPr lang="zh-CN" altLang="en-US" sz="750" b="0">
              <a:solidFill>
                <a:srgbClr val="4D5E68"/>
              </a:solidFill>
              <a:latin typeface="Impact" panose="020B0806030902050204" pitchFamily="34" charset="0"/>
              <a:sym typeface="Impact" panose="020B0806030902050204" pitchFamily="34" charset="0"/>
            </a:endParaRPr>
          </a:p>
        </p:txBody>
      </p:sp>
      <p:pic>
        <p:nvPicPr>
          <p:cNvPr id="19" name="图片 18"/>
          <p:cNvPicPr>
            <a:picLocks noChangeAspect="1"/>
          </p:cNvPicPr>
          <p:nvPr/>
        </p:nvPicPr>
        <p:blipFill rotWithShape="1">
          <a:blip r:embed="rId4"/>
          <a:srcRect r="13312"/>
          <a:stretch>
            <a:fillRect/>
          </a:stretch>
        </p:blipFill>
        <p:spPr>
          <a:xfrm>
            <a:off x="2733541" y="786233"/>
            <a:ext cx="3778941" cy="1985965"/>
          </a:xfrm>
          <a:prstGeom prst="rect">
            <a:avLst/>
          </a:prstGeom>
        </p:spPr>
      </p:pic>
      <p:pic>
        <p:nvPicPr>
          <p:cNvPr id="20" name="图片 19"/>
          <p:cNvPicPr>
            <a:picLocks noChangeAspect="1"/>
          </p:cNvPicPr>
          <p:nvPr/>
        </p:nvPicPr>
        <p:blipFill>
          <a:blip r:embed="rId5"/>
          <a:stretch>
            <a:fillRect/>
          </a:stretch>
        </p:blipFill>
        <p:spPr>
          <a:xfrm>
            <a:off x="2700405" y="3203805"/>
            <a:ext cx="3753161" cy="1972416"/>
          </a:xfrm>
          <a:prstGeom prst="rect">
            <a:avLst/>
          </a:prstGeom>
        </p:spPr>
      </p:pic>
      <p:pic>
        <p:nvPicPr>
          <p:cNvPr id="21" name="图片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6874" y="790132"/>
            <a:ext cx="1489635" cy="198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7"/>
          <a:stretch>
            <a:fillRect/>
          </a:stretch>
        </p:blipFill>
        <p:spPr>
          <a:xfrm>
            <a:off x="6743739" y="3203805"/>
            <a:ext cx="3329531" cy="1972416"/>
          </a:xfrm>
          <a:prstGeom prst="rect">
            <a:avLst/>
          </a:prstGeom>
        </p:spPr>
      </p:pic>
      <p:pic>
        <p:nvPicPr>
          <p:cNvPr id="23" name="图片 22"/>
          <p:cNvPicPr>
            <a:picLocks noChangeAspect="1"/>
          </p:cNvPicPr>
          <p:nvPr/>
        </p:nvPicPr>
        <p:blipFill>
          <a:blip r:embed="rId8"/>
          <a:stretch>
            <a:fillRect/>
          </a:stretch>
        </p:blipFill>
        <p:spPr>
          <a:xfrm>
            <a:off x="8408504" y="786233"/>
            <a:ext cx="1488532" cy="1985965"/>
          </a:xfrm>
          <a:prstGeom prst="rect">
            <a:avLst/>
          </a:prstGeom>
        </p:spPr>
      </p:pic>
      <p:sp>
        <p:nvSpPr>
          <p:cNvPr id="24" name="文本框 23"/>
          <p:cNvSpPr txBox="1"/>
          <p:nvPr/>
        </p:nvSpPr>
        <p:spPr>
          <a:xfrm>
            <a:off x="7814966" y="2835349"/>
            <a:ext cx="3986981" cy="297454"/>
          </a:xfrm>
          <a:prstGeom prst="rect">
            <a:avLst/>
          </a:prstGeom>
          <a:noFill/>
        </p:spPr>
        <p:txBody>
          <a:bodyPr wrap="square" rtlCol="0">
            <a:spAutoFit/>
          </a:bodyPr>
          <a:lstStyle/>
          <a:p>
            <a:r>
              <a:rPr lang="en-US" altLang="zh-CN" sz="1333" dirty="0" err="1">
                <a:solidFill>
                  <a:srgbClr val="2A2B2E"/>
                </a:solidFill>
                <a:latin typeface="Times New Roman" panose="02020603050405020304" pitchFamily="18" charset="0"/>
                <a:cs typeface="Times New Roman" panose="02020603050405020304" pitchFamily="18" charset="0"/>
              </a:rPr>
              <a:t>BCP</a:t>
            </a:r>
            <a:r>
              <a:rPr lang="en-US" altLang="zh-CN" sz="1333" dirty="0">
                <a:solidFill>
                  <a:srgbClr val="2A2B2E"/>
                </a:solidFill>
                <a:latin typeface="Times New Roman" panose="02020603050405020304" pitchFamily="18" charset="0"/>
                <a:cs typeface="Times New Roman" panose="02020603050405020304" pitchFamily="18" charset="0"/>
              </a:rPr>
              <a:t> and </a:t>
            </a:r>
            <a:r>
              <a:rPr lang="en-US" altLang="zh-CN" sz="1333" dirty="0" err="1">
                <a:solidFill>
                  <a:srgbClr val="2A2B2E"/>
                </a:solidFill>
                <a:latin typeface="Times New Roman" panose="02020603050405020304" pitchFamily="18" charset="0"/>
                <a:cs typeface="Times New Roman" panose="02020603050405020304" pitchFamily="18" charset="0"/>
              </a:rPr>
              <a:t>HPR</a:t>
            </a:r>
            <a:endParaRPr lang="zh-CN" altLang="en-US" sz="1333" dirty="0">
              <a:solidFill>
                <a:srgbClr val="2A2B2E"/>
              </a:solidFill>
              <a:latin typeface="Times New Roman" panose="02020603050405020304" pitchFamily="18" charset="0"/>
              <a:cs typeface="Times New Roman" panose="02020603050405020304" pitchFamily="18" charset="0"/>
            </a:endParaRPr>
          </a:p>
        </p:txBody>
      </p:sp>
      <p:sp>
        <p:nvSpPr>
          <p:cNvPr id="26" name="文本框 25"/>
          <p:cNvSpPr txBox="1"/>
          <p:nvPr/>
        </p:nvSpPr>
        <p:spPr>
          <a:xfrm>
            <a:off x="2953137" y="5192230"/>
            <a:ext cx="3275771" cy="297454"/>
          </a:xfrm>
          <a:prstGeom prst="rect">
            <a:avLst/>
          </a:prstGeom>
          <a:noFill/>
        </p:spPr>
        <p:txBody>
          <a:bodyPr wrap="square">
            <a:spAutoFit/>
          </a:bodyPr>
          <a:lstStyle/>
          <a:p>
            <a:r>
              <a:rPr lang="en-US" altLang="zh-CN" sz="1333" dirty="0">
                <a:solidFill>
                  <a:srgbClr val="2A2B2E"/>
                </a:solidFill>
                <a:latin typeface="Times New Roman" panose="02020603050405020304" pitchFamily="18" charset="0"/>
                <a:cs typeface="Times New Roman" panose="02020603050405020304" pitchFamily="18" charset="0"/>
              </a:rPr>
              <a:t>The flatness of the electric field is 97.9%.</a:t>
            </a:r>
            <a:endParaRPr lang="zh-CN" altLang="en-US" sz="1333" dirty="0">
              <a:solidFill>
                <a:srgbClr val="2A2B2E"/>
              </a:solidFill>
              <a:latin typeface="Times New Roman" panose="02020603050405020304" pitchFamily="18" charset="0"/>
              <a:cs typeface="Times New Roman" panose="02020603050405020304" pitchFamily="18" charset="0"/>
            </a:endParaRPr>
          </a:p>
        </p:txBody>
      </p:sp>
      <p:sp>
        <p:nvSpPr>
          <p:cNvPr id="28" name="文本框 27"/>
          <p:cNvSpPr txBox="1"/>
          <p:nvPr/>
        </p:nvSpPr>
        <p:spPr>
          <a:xfrm>
            <a:off x="7111791" y="5192230"/>
            <a:ext cx="2950535" cy="297454"/>
          </a:xfrm>
          <a:prstGeom prst="rect">
            <a:avLst/>
          </a:prstGeom>
          <a:noFill/>
        </p:spPr>
        <p:txBody>
          <a:bodyPr wrap="square">
            <a:spAutoFit/>
          </a:bodyPr>
          <a:lstStyle/>
          <a:p>
            <a:r>
              <a:rPr lang="en-US" altLang="zh-CN" sz="1333" dirty="0">
                <a:solidFill>
                  <a:srgbClr val="2A2B2E"/>
                </a:solidFill>
                <a:latin typeface="Times New Roman" panose="02020603050405020304" pitchFamily="18" charset="0"/>
                <a:cs typeface="Times New Roman" panose="02020603050405020304" pitchFamily="18" charset="0"/>
              </a:rPr>
              <a:t>Bare cavity vertical measurement data</a:t>
            </a:r>
            <a:endParaRPr lang="zh-CN" altLang="en-US" sz="1333" dirty="0">
              <a:solidFill>
                <a:srgbClr val="2A2B2E"/>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GB" altLang="zh-CN" dirty="0">
                <a:solidFill>
                  <a:srgbClr val="0070C0"/>
                </a:solidFill>
              </a:rPr>
              <a:t>The Performance of CSNS</a:t>
            </a:r>
            <a:endParaRPr kumimoji="1" lang="zh-CN" altLang="en-US" dirty="0">
              <a:solidFill>
                <a:srgbClr val="0070C0"/>
              </a:solidFill>
            </a:endParaRPr>
          </a:p>
        </p:txBody>
      </p:sp>
      <p:grpSp>
        <p:nvGrpSpPr>
          <p:cNvPr id="3" name="组合 2">
            <a:extLst>
              <a:ext uri="{FF2B5EF4-FFF2-40B4-BE49-F238E27FC236}">
                <a16:creationId xmlns:a16="http://schemas.microsoft.com/office/drawing/2014/main" id="{C3573DFC-6F7E-E4EA-8094-263EF101D378}"/>
              </a:ext>
            </a:extLst>
          </p:cNvPr>
          <p:cNvGrpSpPr/>
          <p:nvPr/>
        </p:nvGrpSpPr>
        <p:grpSpPr>
          <a:xfrm>
            <a:off x="4149825" y="751888"/>
            <a:ext cx="6042743" cy="3689788"/>
            <a:chOff x="3933801" y="751888"/>
            <a:chExt cx="6042743" cy="3689788"/>
          </a:xfrm>
        </p:grpSpPr>
        <p:pic>
          <p:nvPicPr>
            <p:cNvPr id="4" name="图片 3"/>
            <p:cNvPicPr>
              <a:picLocks noChangeAspect="1"/>
            </p:cNvPicPr>
            <p:nvPr/>
          </p:nvPicPr>
          <p:blipFill>
            <a:blip r:embed="rId4"/>
            <a:stretch>
              <a:fillRect/>
            </a:stretch>
          </p:blipFill>
          <p:spPr>
            <a:xfrm>
              <a:off x="3933801" y="751888"/>
              <a:ext cx="6042743" cy="3689788"/>
            </a:xfrm>
            <a:prstGeom prst="rect">
              <a:avLst/>
            </a:prstGeom>
          </p:spPr>
        </p:pic>
        <p:sp>
          <p:nvSpPr>
            <p:cNvPr id="7" name="文本框 6"/>
            <p:cNvSpPr txBox="1"/>
            <p:nvPr/>
          </p:nvSpPr>
          <p:spPr>
            <a:xfrm>
              <a:off x="4773325" y="767351"/>
              <a:ext cx="2728452" cy="348878"/>
            </a:xfrm>
            <a:prstGeom prst="rect">
              <a:avLst/>
            </a:prstGeom>
            <a:noFill/>
          </p:spPr>
          <p:txBody>
            <a:bodyPr wrap="square" rtlCol="0">
              <a:spAutoFit/>
            </a:bodyPr>
            <a:lstStyle/>
            <a:p>
              <a:pPr defTabSz="761940"/>
              <a:r>
                <a:rPr kumimoji="1" lang="en-US" altLang="zh-CN" sz="1667" dirty="0">
                  <a:solidFill>
                    <a:srgbClr val="071F65"/>
                  </a:solidFill>
                  <a:latin typeface="Calibri"/>
                  <a:ea typeface="微软雅黑" panose="020B0503020204020204" pitchFamily="34" charset="-122"/>
                </a:rPr>
                <a:t>80 MeV H</a:t>
              </a:r>
              <a:r>
                <a:rPr kumimoji="1" lang="en-US" altLang="zh-CN" sz="1667" baseline="30000" dirty="0">
                  <a:solidFill>
                    <a:srgbClr val="071F65"/>
                  </a:solidFill>
                  <a:latin typeface="Calibri"/>
                  <a:ea typeface="微软雅黑" panose="020B0503020204020204" pitchFamily="34" charset="-122"/>
                </a:rPr>
                <a:t>-</a:t>
              </a:r>
              <a:r>
                <a:rPr kumimoji="1" lang="en-US" altLang="zh-CN" sz="1667" dirty="0">
                  <a:solidFill>
                    <a:srgbClr val="071F65"/>
                  </a:solidFill>
                  <a:latin typeface="Calibri"/>
                  <a:ea typeface="微软雅黑" panose="020B0503020204020204" pitchFamily="34" charset="-122"/>
                </a:rPr>
                <a:t> DTL</a:t>
              </a:r>
              <a:endParaRPr kumimoji="1" lang="zh-CN" altLang="en-US" sz="1667" dirty="0">
                <a:solidFill>
                  <a:srgbClr val="071F65"/>
                </a:solidFill>
                <a:latin typeface="Calibri"/>
                <a:ea typeface="微软雅黑" panose="020B0503020204020204" pitchFamily="34" charset="-122"/>
              </a:endParaRPr>
            </a:p>
          </p:txBody>
        </p:sp>
        <p:sp>
          <p:nvSpPr>
            <p:cNvPr id="8" name="文本框 7"/>
            <p:cNvSpPr txBox="1"/>
            <p:nvPr/>
          </p:nvSpPr>
          <p:spPr>
            <a:xfrm>
              <a:off x="8838386" y="1923121"/>
              <a:ext cx="926042" cy="923330"/>
            </a:xfrm>
            <a:prstGeom prst="rect">
              <a:avLst/>
            </a:prstGeom>
            <a:solidFill>
              <a:srgbClr val="F0F0F0"/>
            </a:solidFill>
          </p:spPr>
          <p:txBody>
            <a:bodyPr wrap="square" rtlCol="0">
              <a:spAutoFit/>
            </a:bodyPr>
            <a:lstStyle/>
            <a:p>
              <a:pPr defTabSz="761940"/>
              <a:r>
                <a:rPr kumimoji="1" lang="en-US" altLang="zh-CN" dirty="0">
                  <a:solidFill>
                    <a:srgbClr val="071F65"/>
                  </a:solidFill>
                  <a:latin typeface="Calibri"/>
                  <a:ea typeface="微软雅黑" panose="020B0503020204020204" pitchFamily="34" charset="-122"/>
                </a:rPr>
                <a:t>1.6 </a:t>
              </a:r>
              <a:r>
                <a:rPr kumimoji="1" lang="en-US" altLang="zh-CN" dirty="0" err="1">
                  <a:solidFill>
                    <a:srgbClr val="071F65"/>
                  </a:solidFill>
                  <a:latin typeface="Calibri"/>
                  <a:ea typeface="微软雅黑" panose="020B0503020204020204" pitchFamily="34" charset="-122"/>
                </a:rPr>
                <a:t>GeV</a:t>
              </a:r>
              <a:endParaRPr kumimoji="1" lang="en-US" altLang="zh-CN" dirty="0">
                <a:solidFill>
                  <a:srgbClr val="071F65"/>
                </a:solidFill>
                <a:latin typeface="Calibri"/>
                <a:ea typeface="微软雅黑" panose="020B0503020204020204" pitchFamily="34" charset="-122"/>
              </a:endParaRPr>
            </a:p>
            <a:p>
              <a:pPr defTabSz="761940"/>
              <a:r>
                <a:rPr kumimoji="1" lang="en-US" altLang="zh-CN" dirty="0">
                  <a:solidFill>
                    <a:srgbClr val="071F65"/>
                  </a:solidFill>
                  <a:latin typeface="Calibri"/>
                  <a:ea typeface="微软雅黑" panose="020B0503020204020204" pitchFamily="34" charset="-122"/>
                </a:rPr>
                <a:t>25 Hz</a:t>
              </a:r>
            </a:p>
            <a:p>
              <a:pPr defTabSz="761940"/>
              <a:r>
                <a:rPr kumimoji="1" lang="en-US" altLang="zh-CN" dirty="0">
                  <a:solidFill>
                    <a:srgbClr val="071F65"/>
                  </a:solidFill>
                  <a:latin typeface="Calibri"/>
                  <a:ea typeface="微软雅黑" panose="020B0503020204020204" pitchFamily="34" charset="-122"/>
                </a:rPr>
                <a:t>100 kW</a:t>
              </a:r>
              <a:endParaRPr kumimoji="1" lang="zh-CN" altLang="en-US" dirty="0">
                <a:solidFill>
                  <a:srgbClr val="071F65"/>
                </a:solidFill>
                <a:latin typeface="Calibri"/>
                <a:ea typeface="微软雅黑" panose="020B0503020204020204" pitchFamily="34" charset="-122"/>
              </a:endParaRPr>
            </a:p>
          </p:txBody>
        </p:sp>
      </p:grpSp>
      <p:sp>
        <p:nvSpPr>
          <p:cNvPr id="9" name="文本框 8"/>
          <p:cNvSpPr txBox="1"/>
          <p:nvPr>
            <p:custDataLst>
              <p:tags r:id="rId1"/>
            </p:custDataLst>
          </p:nvPr>
        </p:nvSpPr>
        <p:spPr>
          <a:xfrm>
            <a:off x="0" y="790993"/>
            <a:ext cx="4561210" cy="4003019"/>
          </a:xfrm>
          <a:prstGeom prst="rect">
            <a:avLst/>
          </a:prstGeom>
          <a:noFill/>
        </p:spPr>
        <p:txBody>
          <a:bodyPr wrap="square" rtlCol="0">
            <a:spAutoFit/>
          </a:bodyPr>
          <a:lstStyle/>
          <a:p>
            <a:pPr marL="380970" indent="-380970" defTabSz="761940">
              <a:lnSpc>
                <a:spcPct val="110000"/>
              </a:lnSpc>
              <a:spcAft>
                <a:spcPts val="446"/>
              </a:spcAft>
              <a:buClr>
                <a:prstClr val="black"/>
              </a:buClr>
              <a:buFont typeface="Wingdings" panose="05000000000000000000" pitchFamily="2" charset="2"/>
              <a:buChar char="u"/>
              <a:defRPr/>
            </a:pPr>
            <a:r>
              <a:rPr lang="en-US" altLang="zh-CN" sz="2200" b="1" dirty="0">
                <a:solidFill>
                  <a:prstClr val="black"/>
                </a:solidFill>
                <a:latin typeface="Calibri"/>
                <a:ea typeface="微软雅黑" panose="020B0503020204020204" pitchFamily="34" charset="-122"/>
              </a:rPr>
              <a:t>Construction</a:t>
            </a:r>
            <a:r>
              <a:rPr lang="zh-CN" altLang="en-US" sz="2200" b="1" dirty="0">
                <a:solidFill>
                  <a:prstClr val="black"/>
                </a:solidFill>
                <a:latin typeface="Calibri"/>
                <a:ea typeface="微软雅黑" panose="020B0503020204020204" pitchFamily="34" charset="-122"/>
              </a:rPr>
              <a:t> </a:t>
            </a:r>
            <a:r>
              <a:rPr lang="en-US" altLang="zh-CN" sz="2200" b="1" dirty="0">
                <a:solidFill>
                  <a:prstClr val="black"/>
                </a:solidFill>
                <a:latin typeface="Calibri"/>
                <a:ea typeface="微软雅黑" panose="020B0503020204020204" pitchFamily="34" charset="-122"/>
              </a:rPr>
              <a:t>started at Sep. 2011, and finished at Mar. 2018</a:t>
            </a:r>
          </a:p>
          <a:p>
            <a:pPr marL="380970" indent="-380970" defTabSz="761940">
              <a:lnSpc>
                <a:spcPct val="110000"/>
              </a:lnSpc>
              <a:spcAft>
                <a:spcPts val="446"/>
              </a:spcAft>
              <a:buClr>
                <a:prstClr val="black"/>
              </a:buClr>
              <a:buFont typeface="Wingdings" panose="05000000000000000000" pitchFamily="2" charset="2"/>
              <a:buChar char="u"/>
              <a:defRPr/>
            </a:pPr>
            <a:r>
              <a:rPr lang="en-US" altLang="zh-CN" sz="2200" b="1" dirty="0">
                <a:solidFill>
                  <a:prstClr val="black"/>
                </a:solidFill>
                <a:latin typeface="Calibri"/>
                <a:ea typeface="微软雅黑" panose="020B0503020204020204" pitchFamily="34" charset="-122"/>
              </a:rPr>
              <a:t>User program started in Oct. 2018</a:t>
            </a:r>
          </a:p>
          <a:p>
            <a:pPr marL="380970" indent="-380970" defTabSz="761940">
              <a:lnSpc>
                <a:spcPct val="110000"/>
              </a:lnSpc>
              <a:spcAft>
                <a:spcPts val="446"/>
              </a:spcAft>
              <a:buClr>
                <a:prstClr val="black"/>
              </a:buClr>
              <a:buFont typeface="Wingdings" panose="05000000000000000000" pitchFamily="2" charset="2"/>
              <a:buChar char="u"/>
              <a:defRPr/>
            </a:pPr>
            <a:r>
              <a:rPr lang="en-US" altLang="zh-CN" sz="2200" b="1" dirty="0">
                <a:solidFill>
                  <a:prstClr val="black"/>
                </a:solidFill>
                <a:latin typeface="Calibri"/>
                <a:ea typeface="微软雅黑" panose="020B0503020204020204" pitchFamily="34" charset="-122"/>
              </a:rPr>
              <a:t>Beam power increased from </a:t>
            </a:r>
            <a:r>
              <a:rPr lang="en-US" altLang="zh-CN" sz="2200" b="1" dirty="0">
                <a:solidFill>
                  <a:srgbClr val="FF0000"/>
                </a:solidFill>
                <a:latin typeface="Calibri"/>
                <a:ea typeface="微软雅黑" panose="020B0503020204020204" pitchFamily="34" charset="-122"/>
              </a:rPr>
              <a:t>20kW </a:t>
            </a:r>
            <a:r>
              <a:rPr lang="en-US" altLang="zh-CN" sz="2200" b="1" dirty="0">
                <a:solidFill>
                  <a:prstClr val="black"/>
                </a:solidFill>
                <a:latin typeface="Calibri"/>
                <a:ea typeface="微软雅黑" panose="020B0503020204020204" pitchFamily="34" charset="-122"/>
              </a:rPr>
              <a:t>to </a:t>
            </a:r>
            <a:r>
              <a:rPr lang="en-US" altLang="zh-CN" sz="2200" b="1" dirty="0">
                <a:solidFill>
                  <a:srgbClr val="FF0000"/>
                </a:solidFill>
                <a:latin typeface="Calibri"/>
                <a:ea typeface="微软雅黑" panose="020B0503020204020204" pitchFamily="34" charset="-122"/>
              </a:rPr>
              <a:t>160kW</a:t>
            </a:r>
            <a:endParaRPr lang="en-US" altLang="zh-CN" sz="2200" b="1" dirty="0">
              <a:solidFill>
                <a:prstClr val="black"/>
              </a:solidFill>
              <a:latin typeface="Calibri"/>
              <a:ea typeface="微软雅黑" panose="020B0503020204020204" pitchFamily="34" charset="-122"/>
            </a:endParaRPr>
          </a:p>
          <a:p>
            <a:pPr marL="380970" indent="-380970" defTabSz="761940">
              <a:lnSpc>
                <a:spcPct val="110000"/>
              </a:lnSpc>
              <a:spcAft>
                <a:spcPts val="446"/>
              </a:spcAft>
              <a:buClr>
                <a:prstClr val="black"/>
              </a:buClr>
              <a:buFont typeface="Wingdings" panose="05000000000000000000" pitchFamily="2" charset="2"/>
              <a:buChar char="u"/>
              <a:defRPr/>
            </a:pPr>
            <a:r>
              <a:rPr lang="en-US" altLang="zh-CN" sz="2200" b="1" dirty="0">
                <a:solidFill>
                  <a:prstClr val="black"/>
                </a:solidFill>
                <a:latin typeface="Calibri"/>
                <a:ea typeface="微软雅黑" panose="020B0503020204020204" pitchFamily="34" charset="-122"/>
              </a:rPr>
              <a:t>Operation with long user hours</a:t>
            </a:r>
            <a:r>
              <a:rPr lang="zh-CN" altLang="en-US" sz="2200" b="1" dirty="0">
                <a:solidFill>
                  <a:prstClr val="black"/>
                </a:solidFill>
                <a:latin typeface="Calibri"/>
                <a:ea typeface="微软雅黑" panose="020B0503020204020204" pitchFamily="34" charset="-122"/>
              </a:rPr>
              <a:t> </a:t>
            </a:r>
            <a:r>
              <a:rPr lang="en-US" altLang="zh-CN" sz="2200" b="1" dirty="0">
                <a:solidFill>
                  <a:prstClr val="black"/>
                </a:solidFill>
                <a:latin typeface="Calibri"/>
                <a:ea typeface="微软雅黑" panose="020B0503020204020204" pitchFamily="34" charset="-122"/>
              </a:rPr>
              <a:t>(5000hrs) and high availability</a:t>
            </a:r>
            <a:r>
              <a:rPr lang="zh-CN" altLang="en-US" sz="2200" b="1" dirty="0">
                <a:solidFill>
                  <a:prstClr val="black"/>
                </a:solidFill>
                <a:latin typeface="Calibri"/>
                <a:ea typeface="微软雅黑" panose="020B0503020204020204" pitchFamily="34" charset="-122"/>
              </a:rPr>
              <a:t> </a:t>
            </a:r>
            <a:r>
              <a:rPr lang="en-US" altLang="zh-CN" sz="2200" b="1" dirty="0">
                <a:solidFill>
                  <a:prstClr val="black"/>
                </a:solidFill>
                <a:latin typeface="Calibri"/>
                <a:ea typeface="微软雅黑" panose="020B0503020204020204" pitchFamily="34" charset="-122"/>
              </a:rPr>
              <a:t>(~97%)</a:t>
            </a:r>
          </a:p>
          <a:p>
            <a:pPr marL="380970" indent="-380970" defTabSz="761940">
              <a:lnSpc>
                <a:spcPct val="110000"/>
              </a:lnSpc>
              <a:spcAft>
                <a:spcPts val="446"/>
              </a:spcAft>
              <a:buClr>
                <a:prstClr val="black"/>
              </a:buClr>
              <a:buFont typeface="Wingdings" panose="05000000000000000000" pitchFamily="2" charset="2"/>
              <a:buChar char="u"/>
              <a:defRPr/>
            </a:pPr>
            <a:r>
              <a:rPr lang="en-US" altLang="zh-CN" sz="2200" b="1" dirty="0">
                <a:solidFill>
                  <a:srgbClr val="FF0000"/>
                </a:solidFill>
                <a:latin typeface="Calibri"/>
                <a:ea typeface="微软雅黑" panose="020B0503020204020204" pitchFamily="34" charset="-122"/>
              </a:rPr>
              <a:t>3</a:t>
            </a:r>
            <a:r>
              <a:rPr lang="en-US" altLang="zh-CN" sz="2200" b="1" dirty="0">
                <a:solidFill>
                  <a:prstClr val="black"/>
                </a:solidFill>
                <a:latin typeface="Calibri"/>
                <a:ea typeface="微软雅黑" panose="020B0503020204020204" pitchFamily="34" charset="-122"/>
              </a:rPr>
              <a:t> day-one neutron instruments</a:t>
            </a:r>
            <a:r>
              <a:rPr lang="zh-CN" altLang="en-US" sz="2200" b="1" dirty="0">
                <a:solidFill>
                  <a:prstClr val="black"/>
                </a:solidFill>
                <a:latin typeface="Calibri"/>
                <a:ea typeface="微软雅黑" panose="020B0503020204020204" pitchFamily="34" charset="-122"/>
              </a:rPr>
              <a:t> </a:t>
            </a:r>
            <a:r>
              <a:rPr lang="en-US" altLang="zh-CN" sz="2200" b="1" dirty="0">
                <a:solidFill>
                  <a:prstClr val="black"/>
                </a:solidFill>
                <a:latin typeface="Calibri"/>
                <a:ea typeface="微软雅黑" panose="020B0503020204020204" pitchFamily="34" charset="-122"/>
              </a:rPr>
              <a:t>in full user program</a:t>
            </a:r>
          </a:p>
        </p:txBody>
      </p:sp>
      <p:pic>
        <p:nvPicPr>
          <p:cNvPr id="5" name="图片 4">
            <a:extLst>
              <a:ext uri="{FF2B5EF4-FFF2-40B4-BE49-F238E27FC236}">
                <a16:creationId xmlns:a16="http://schemas.microsoft.com/office/drawing/2014/main" id="{5FBD7A62-B5C1-64B9-2F6B-4A35A0F1CF2E}"/>
              </a:ext>
            </a:extLst>
          </p:cNvPr>
          <p:cNvPicPr>
            <a:picLocks noChangeAspect="1"/>
          </p:cNvPicPr>
          <p:nvPr/>
        </p:nvPicPr>
        <p:blipFill>
          <a:blip r:embed="rId5"/>
          <a:stretch>
            <a:fillRect/>
          </a:stretch>
        </p:blipFill>
        <p:spPr>
          <a:xfrm>
            <a:off x="1783529" y="710281"/>
            <a:ext cx="7293612" cy="4956372"/>
          </a:xfrm>
          <a:prstGeom prst="rect">
            <a:avLst/>
          </a:prstGeom>
        </p:spPr>
      </p:pic>
    </p:spTree>
    <p:extLst>
      <p:ext uri="{BB962C8B-B14F-4D97-AF65-F5344CB8AC3E}">
        <p14:creationId xmlns:p14="http://schemas.microsoft.com/office/powerpoint/2010/main" val="403467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p:cNvSpPr/>
          <p:nvPr/>
        </p:nvSpPr>
        <p:spPr>
          <a:xfrm>
            <a:off x="9640509" y="5417785"/>
            <a:ext cx="383538" cy="320036"/>
          </a:xfrm>
          <a:prstGeom prst="rect">
            <a:avLst/>
          </a:prstGeom>
          <a:noFill/>
          <a:ln w="9525" cap="flat" cmpd="sng">
            <a:noFill/>
            <a:prstDash val="solid"/>
            <a:miter/>
          </a:ln>
        </p:spPr>
        <p:txBody>
          <a:bodyPr vert="horz" wrap="square" lIns="101596" tIns="50797" rIns="101596" bIns="50797" anchor="t" anchorCtr="0"/>
          <a:lstStyle/>
          <a:p>
            <a:pPr algn="r"/>
            <a:fld id="{CAD2D6BD-DE1B-4B5F-8B41-2702339687B9}" type="slidenum">
              <a:rPr lang="en-US" altLang="zh-CN" sz="1000">
                <a:solidFill>
                  <a:srgbClr val="4D5E68"/>
                </a:solidFill>
                <a:latin typeface="Impact" panose="020B0806030902050204" pitchFamily="34" charset="0"/>
                <a:ea typeface="微软雅黑" panose="020B0503020204020204" pitchFamily="34" charset="-122"/>
                <a:cs typeface="Calibri" panose="020F0502020204030204" pitchFamily="34" charset="0"/>
              </a:rPr>
              <a:pPr algn="r"/>
              <a:t>30</a:t>
            </a:fld>
            <a:endParaRPr lang="zh-CN" altLang="en-US" sz="10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15" name="Rectangle 2"/>
          <p:cNvSpPr txBox="1">
            <a:spLocks noChangeArrowheads="1"/>
          </p:cNvSpPr>
          <p:nvPr/>
        </p:nvSpPr>
        <p:spPr>
          <a:xfrm>
            <a:off x="478645" y="198589"/>
            <a:ext cx="9792661" cy="508000"/>
          </a:xfrm>
          <a:prstGeom prst="rect">
            <a:avLst/>
          </a:prstGeom>
        </p:spPr>
        <p:txBody>
          <a:bodyPr tIns="0" bIns="0"/>
          <a:lstStyle/>
          <a:p>
            <a:pPr>
              <a:defRPr/>
            </a:pPr>
            <a:r>
              <a:rPr lang="en-US" altLang="zh-CN" sz="2667" b="1" dirty="0">
                <a:solidFill>
                  <a:srgbClr val="040D86"/>
                </a:solidFill>
                <a:ea typeface="微软雅黑" panose="020B0503020204020204" pitchFamily="34" charset="-122"/>
                <a:cs typeface="+mj-cs"/>
                <a:sym typeface="+mn-ea"/>
              </a:rPr>
              <a:t>Southern Advanced Photon Source（SAPS） </a:t>
            </a:r>
          </a:p>
        </p:txBody>
      </p:sp>
      <p:sp>
        <p:nvSpPr>
          <p:cNvPr id="4" name="内容占位符 3"/>
          <p:cNvSpPr>
            <a:spLocks noGrp="1"/>
          </p:cNvSpPr>
          <p:nvPr>
            <p:custDataLst>
              <p:tags r:id="rId1"/>
            </p:custDataLst>
          </p:nvPr>
        </p:nvSpPr>
        <p:spPr>
          <a:xfrm>
            <a:off x="478645" y="752785"/>
            <a:ext cx="9399388" cy="4490756"/>
          </a:xfrm>
          <a:prstGeom prst="rect">
            <a:avLst/>
          </a:prstGeom>
          <a:noFill/>
          <a:ln w="9525">
            <a:noFill/>
            <a:miter lim="800000"/>
          </a:ln>
        </p:spPr>
        <p:txBody>
          <a:bodyPr vert="horz" wrap="square" lIns="90170" tIns="46990" rIns="90170" bIns="46990" numCol="1" rtlCol="0" anchor="t" anchorCtr="0" compatLnSpc="1">
            <a:normAutofit/>
          </a:bodyPr>
          <a:lstStyle>
            <a:lvl1pPr marL="240030" indent="-240030" algn="l" rtl="0" eaLnBrk="0" fontAlgn="base" hangingPunct="0">
              <a:lnSpc>
                <a:spcPct val="100000"/>
              </a:lnSpc>
              <a:spcBef>
                <a:spcPts val="500"/>
              </a:spcBef>
              <a:spcAft>
                <a:spcPts val="0"/>
              </a:spcAft>
              <a:buSzPct val="70000"/>
              <a:buFont typeface="Wingdings" panose="05000000000000000000" pitchFamily="2" charset="2"/>
              <a:buChar char="l"/>
              <a:defRPr sz="2000" b="1" kern="1200" baseline="0">
                <a:solidFill>
                  <a:srgbClr val="005DA2"/>
                </a:solidFill>
                <a:latin typeface="Times New Roman" panose="02020603050405020304" pitchFamily="18" charset="0"/>
                <a:ea typeface="微软雅黑" panose="020B0503020204020204" pitchFamily="34" charset="-122"/>
                <a:cs typeface="+mn-cs"/>
              </a:defRPr>
            </a:lvl1pPr>
            <a:lvl2pPr marL="600075" indent="-240030" algn="l" rtl="0" eaLnBrk="0" fontAlgn="base" hangingPunct="0">
              <a:lnSpc>
                <a:spcPct val="100000"/>
              </a:lnSpc>
              <a:spcBef>
                <a:spcPts val="500"/>
              </a:spcBef>
              <a:spcAft>
                <a:spcPts val="0"/>
              </a:spcAft>
              <a:buFont typeface="Arial" panose="020B0604020202020204" pitchFamily="34" charset="0"/>
              <a:buChar char="•"/>
              <a:defRPr sz="1665" kern="1200" baseline="0">
                <a:solidFill>
                  <a:schemeClr val="tx1"/>
                </a:solidFill>
                <a:latin typeface="Times New Roman" panose="02020603050405020304" pitchFamily="18" charset="0"/>
                <a:ea typeface="微软雅黑" panose="020B0503020204020204" pitchFamily="34" charset="-122"/>
                <a:cs typeface="+mn-cs"/>
              </a:defRPr>
            </a:lvl2pPr>
            <a:lvl3pPr marL="1058545" indent="-211455" algn="l" rtl="0" eaLnBrk="0" fontAlgn="base" hangingPunct="0">
              <a:spcBef>
                <a:spcPct val="20000"/>
              </a:spcBef>
              <a:spcAft>
                <a:spcPct val="0"/>
              </a:spcAft>
              <a:buFont typeface="Arial" panose="020B0604020202020204" pitchFamily="34" charset="0"/>
              <a:buChar char="•"/>
              <a:defRPr sz="2220" kern="1200">
                <a:solidFill>
                  <a:schemeClr val="tx1"/>
                </a:solidFill>
                <a:latin typeface="微软雅黑" panose="020B0503020204020204" pitchFamily="34" charset="-122"/>
                <a:ea typeface="微软雅黑" panose="020B0503020204020204" pitchFamily="34" charset="-122"/>
                <a:cs typeface="+mn-cs"/>
              </a:defRPr>
            </a:lvl3pPr>
            <a:lvl4pPr marL="1481455" indent="-211455" algn="l" rtl="0" eaLnBrk="0" fontAlgn="base" hangingPunct="0">
              <a:spcBef>
                <a:spcPct val="20000"/>
              </a:spcBef>
              <a:spcAft>
                <a:spcPct val="0"/>
              </a:spcAft>
              <a:buFont typeface="Arial" panose="020B0604020202020204" pitchFamily="34" charset="0"/>
              <a:buChar char="–"/>
              <a:defRPr sz="1850" kern="1200">
                <a:solidFill>
                  <a:schemeClr val="tx1"/>
                </a:solidFill>
                <a:latin typeface="微软雅黑" panose="020B0503020204020204" pitchFamily="34" charset="-122"/>
                <a:ea typeface="微软雅黑" panose="020B0503020204020204" pitchFamily="34" charset="-122"/>
                <a:cs typeface="+mn-cs"/>
              </a:defRPr>
            </a:lvl4pPr>
            <a:lvl5pPr marL="1905000" indent="-211455" algn="l" rtl="0" eaLnBrk="0" fontAlgn="base" hangingPunct="0">
              <a:spcBef>
                <a:spcPct val="20000"/>
              </a:spcBef>
              <a:spcAft>
                <a:spcPct val="0"/>
              </a:spcAft>
              <a:buFont typeface="Arial" panose="020B0604020202020204" pitchFamily="34" charset="0"/>
              <a:buChar char="»"/>
              <a:defRPr sz="1850" kern="1200">
                <a:solidFill>
                  <a:schemeClr val="tx1"/>
                </a:solidFill>
                <a:latin typeface="微软雅黑" panose="020B0503020204020204" pitchFamily="34" charset="-122"/>
                <a:ea typeface="微软雅黑" panose="020B0503020204020204" pitchFamily="34" charset="-122"/>
                <a:cs typeface="+mn-cs"/>
              </a:defRPr>
            </a:lvl5pPr>
            <a:lvl6pPr marL="2327910" indent="-211455" algn="l" defTabSz="846455"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6pPr>
            <a:lvl7pPr marL="2751455" indent="-211455" algn="l" defTabSz="846455"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7pPr>
            <a:lvl8pPr marL="3175000" indent="-211455" algn="l" defTabSz="846455"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8pPr>
            <a:lvl9pPr marL="3597910" indent="-211455" algn="l" defTabSz="846455" rtl="0" eaLnBrk="1" latinLnBrk="0" hangingPunct="1">
              <a:spcBef>
                <a:spcPct val="20000"/>
              </a:spcBef>
              <a:buFont typeface="Arial" panose="020B0604020202020204" pitchFamily="34" charset="0"/>
              <a:buChar char="•"/>
              <a:defRPr sz="1850" kern="1200">
                <a:solidFill>
                  <a:schemeClr val="tx1"/>
                </a:solidFill>
                <a:latin typeface="+mn-lt"/>
                <a:ea typeface="+mn-ea"/>
                <a:cs typeface="+mn-cs"/>
              </a:defRPr>
            </a:lvl9pPr>
          </a:lstStyle>
          <a:p>
            <a:pPr>
              <a:buFont typeface="Arial" panose="020B0604020202020204" pitchFamily="34" charset="0"/>
              <a:buChar char="•"/>
            </a:pPr>
            <a:r>
              <a:rPr lang="en-US" altLang="zh-CN" b="0" dirty="0">
                <a:solidFill>
                  <a:schemeClr val="tx1"/>
                </a:solidFill>
                <a:latin typeface="+mn-lt"/>
              </a:rPr>
              <a:t>The 4</a:t>
            </a:r>
            <a:r>
              <a:rPr lang="en-US" altLang="zh-CN" b="0" baseline="30000" dirty="0">
                <a:solidFill>
                  <a:schemeClr val="tx1"/>
                </a:solidFill>
                <a:latin typeface="+mn-lt"/>
              </a:rPr>
              <a:t>th</a:t>
            </a:r>
            <a:r>
              <a:rPr lang="en-US" altLang="zh-CN" b="0" dirty="0">
                <a:solidFill>
                  <a:schemeClr val="tx1"/>
                </a:solidFill>
                <a:latin typeface="+mn-lt"/>
              </a:rPr>
              <a:t> generation medium-energy</a:t>
            </a:r>
            <a:r>
              <a:rPr lang="zh-CN" altLang="zh-CN" b="0" dirty="0">
                <a:solidFill>
                  <a:schemeClr val="tx1"/>
                </a:solidFill>
                <a:latin typeface="+mn-lt"/>
              </a:rPr>
              <a:t> </a:t>
            </a:r>
            <a:r>
              <a:rPr lang="en-US" altLang="zh-CN" b="0" dirty="0">
                <a:solidFill>
                  <a:schemeClr val="tx1"/>
                </a:solidFill>
                <a:latin typeface="+mn-lt"/>
              </a:rPr>
              <a:t>(3.5GeV) </a:t>
            </a:r>
            <a:r>
              <a:rPr lang="en-GB" altLang="zh-CN" b="0" dirty="0">
                <a:solidFill>
                  <a:schemeClr val="tx1"/>
                </a:solidFill>
                <a:latin typeface="+mn-lt"/>
              </a:rPr>
              <a:t>diffraction-limited storage ring</a:t>
            </a:r>
            <a:endParaRPr lang="en-US" altLang="zh-CN" b="0" dirty="0">
              <a:solidFill>
                <a:schemeClr val="tx1"/>
              </a:solidFill>
              <a:latin typeface="+mn-lt"/>
            </a:endParaRPr>
          </a:p>
          <a:p>
            <a:pPr>
              <a:buFont typeface="Arial" panose="020B0604020202020204" pitchFamily="34" charset="0"/>
              <a:buChar char="•"/>
            </a:pPr>
            <a:r>
              <a:rPr lang="en-GB" altLang="zh-CN" b="0" dirty="0">
                <a:solidFill>
                  <a:schemeClr val="tx1"/>
                </a:solidFill>
                <a:latin typeface="+mn-lt"/>
              </a:rPr>
              <a:t>Attosecond coherent pulses</a:t>
            </a:r>
            <a:r>
              <a:rPr lang="zh-CN" altLang="en-US" b="0" dirty="0">
                <a:solidFill>
                  <a:schemeClr val="tx1"/>
                </a:solidFill>
                <a:latin typeface="+mn-lt"/>
              </a:rPr>
              <a:t> </a:t>
            </a:r>
            <a:r>
              <a:rPr lang="en-GB" altLang="zh-CN" b="0" dirty="0">
                <a:solidFill>
                  <a:schemeClr val="tx1"/>
                </a:solidFill>
                <a:latin typeface="+mn-lt"/>
              </a:rPr>
              <a:t>Embedded with SAPS</a:t>
            </a:r>
          </a:p>
          <a:p>
            <a:pPr>
              <a:buFont typeface="Arial" panose="020B0604020202020204" pitchFamily="34" charset="0"/>
              <a:buChar char="•"/>
            </a:pPr>
            <a:r>
              <a:rPr lang="en-GB" altLang="zh-CN" b="0" dirty="0">
                <a:solidFill>
                  <a:schemeClr val="tx1"/>
                </a:solidFill>
                <a:latin typeface="+mn-lt"/>
              </a:rPr>
              <a:t>SAPS will be located next to CSNS</a:t>
            </a:r>
            <a:r>
              <a:rPr lang="zh-CN" altLang="en-US" b="0" dirty="0">
                <a:solidFill>
                  <a:srgbClr val="C00000"/>
                </a:solidFill>
                <a:latin typeface="+mn-lt"/>
              </a:rPr>
              <a:t>（</a:t>
            </a:r>
            <a:r>
              <a:rPr lang="en-US" altLang="zh-CN" b="0" dirty="0">
                <a:solidFill>
                  <a:srgbClr val="C00000"/>
                </a:solidFill>
                <a:latin typeface="+mn-lt"/>
              </a:rPr>
              <a:t>Neutron</a:t>
            </a:r>
            <a:r>
              <a:rPr lang="zh-CN" altLang="en-US" b="0" dirty="0">
                <a:solidFill>
                  <a:srgbClr val="C00000"/>
                </a:solidFill>
                <a:latin typeface="+mn-lt"/>
              </a:rPr>
              <a:t> </a:t>
            </a:r>
            <a:r>
              <a:rPr lang="en-US" altLang="zh-CN" b="0" dirty="0">
                <a:solidFill>
                  <a:srgbClr val="C00000"/>
                </a:solidFill>
                <a:latin typeface="+mn-lt"/>
              </a:rPr>
              <a:t>technique</a:t>
            </a:r>
            <a:r>
              <a:rPr lang="zh-CN" altLang="en-US" b="0" dirty="0">
                <a:solidFill>
                  <a:srgbClr val="C00000"/>
                </a:solidFill>
                <a:latin typeface="+mn-lt"/>
              </a:rPr>
              <a:t> </a:t>
            </a:r>
            <a:r>
              <a:rPr lang="en-US" altLang="zh-CN" b="0" dirty="0">
                <a:solidFill>
                  <a:srgbClr val="C00000"/>
                </a:solidFill>
                <a:latin typeface="+mn-lt"/>
              </a:rPr>
              <a:t>+</a:t>
            </a:r>
            <a:r>
              <a:rPr lang="zh-CN" altLang="en-US" b="0" dirty="0">
                <a:solidFill>
                  <a:srgbClr val="C00000"/>
                </a:solidFill>
                <a:latin typeface="+mn-lt"/>
              </a:rPr>
              <a:t> </a:t>
            </a:r>
            <a:r>
              <a:rPr lang="en-US" altLang="zh-CN" b="0" dirty="0">
                <a:solidFill>
                  <a:srgbClr val="C00000"/>
                </a:solidFill>
                <a:latin typeface="+mn-lt"/>
              </a:rPr>
              <a:t>X-ray</a:t>
            </a:r>
            <a:r>
              <a:rPr lang="zh-CN" altLang="en-US" b="0" dirty="0">
                <a:solidFill>
                  <a:srgbClr val="C00000"/>
                </a:solidFill>
                <a:latin typeface="+mn-lt"/>
              </a:rPr>
              <a:t> </a:t>
            </a:r>
            <a:r>
              <a:rPr lang="en-US" altLang="zh-CN" b="0" dirty="0">
                <a:solidFill>
                  <a:srgbClr val="C00000"/>
                </a:solidFill>
                <a:latin typeface="+mn-lt"/>
              </a:rPr>
              <a:t>technique</a:t>
            </a:r>
            <a:r>
              <a:rPr lang="zh-CN" altLang="en-US" b="0" dirty="0">
                <a:solidFill>
                  <a:srgbClr val="C00000"/>
                </a:solidFill>
                <a:latin typeface="+mn-lt"/>
              </a:rPr>
              <a:t>）</a:t>
            </a:r>
            <a:endParaRPr lang="en-US" altLang="zh-CN" b="0" dirty="0">
              <a:solidFill>
                <a:srgbClr val="C00000"/>
              </a:solidFill>
              <a:latin typeface="+mn-lt"/>
            </a:endParaRPr>
          </a:p>
          <a:p>
            <a:pPr>
              <a:buFont typeface="Arial" panose="020B0604020202020204" pitchFamily="34" charset="0"/>
              <a:buChar char="•"/>
            </a:pPr>
            <a:r>
              <a:rPr lang="en-GB" altLang="zh-CN" b="0" dirty="0">
                <a:solidFill>
                  <a:schemeClr val="tx1"/>
                </a:solidFill>
                <a:latin typeface="+mn-lt"/>
              </a:rPr>
              <a:t>SAPS research and test platform</a:t>
            </a:r>
            <a:r>
              <a:rPr lang="zh-CN" altLang="en-US" b="0" dirty="0">
                <a:solidFill>
                  <a:schemeClr val="tx1"/>
                </a:solidFill>
                <a:latin typeface="+mn-lt"/>
              </a:rPr>
              <a:t> </a:t>
            </a:r>
            <a:r>
              <a:rPr lang="en-US" altLang="zh-CN" b="0" dirty="0">
                <a:solidFill>
                  <a:schemeClr val="tx1"/>
                </a:solidFill>
                <a:latin typeface="+mn-lt"/>
              </a:rPr>
              <a:t>finished</a:t>
            </a:r>
          </a:p>
          <a:p>
            <a:pPr>
              <a:buFont typeface="Arial" panose="020B0604020202020204" pitchFamily="34" charset="0"/>
              <a:buChar char="•"/>
            </a:pPr>
            <a:r>
              <a:rPr lang="en-US" altLang="en-GB" b="0" dirty="0">
                <a:solidFill>
                  <a:schemeClr val="tx1"/>
                </a:solidFill>
                <a:latin typeface="+mn-lt"/>
              </a:rPr>
              <a:t>R&amp;D on key techniques</a:t>
            </a:r>
            <a:endParaRPr lang="en-GB" altLang="zh-CN" b="0" dirty="0">
              <a:solidFill>
                <a:schemeClr val="tx1"/>
              </a:solidFill>
              <a:latin typeface="+mn-lt"/>
            </a:endParaRPr>
          </a:p>
          <a:p>
            <a:pPr>
              <a:buFont typeface="Arial" panose="020B0604020202020204" pitchFamily="34" charset="0"/>
              <a:buChar char="•"/>
            </a:pPr>
            <a:r>
              <a:rPr lang="en-GB" altLang="zh-CN" b="0" dirty="0">
                <a:solidFill>
                  <a:schemeClr val="tx1"/>
                </a:solidFill>
                <a:latin typeface="+mn-lt"/>
              </a:rPr>
              <a:t>Plan</a:t>
            </a:r>
            <a:r>
              <a:rPr lang="en-US" altLang="en-GB" b="0" dirty="0">
                <a:solidFill>
                  <a:schemeClr val="tx1"/>
                </a:solidFill>
                <a:latin typeface="+mn-lt"/>
              </a:rPr>
              <a:t>s</a:t>
            </a:r>
            <a:r>
              <a:rPr lang="en-GB" altLang="zh-CN" b="0" dirty="0">
                <a:solidFill>
                  <a:schemeClr val="tx1"/>
                </a:solidFill>
                <a:latin typeface="+mn-lt"/>
              </a:rPr>
              <a:t> to start construction </a:t>
            </a:r>
            <a:r>
              <a:rPr lang="en-GB" altLang="zh-CN" b="0">
                <a:solidFill>
                  <a:schemeClr val="tx1"/>
                </a:solidFill>
                <a:latin typeface="+mn-lt"/>
              </a:rPr>
              <a:t>around 2026</a:t>
            </a:r>
            <a:endParaRPr lang="zh-CN" altLang="en-US" b="0" dirty="0">
              <a:solidFill>
                <a:schemeClr val="tx1"/>
              </a:solidFill>
              <a:latin typeface="+mn-lt"/>
            </a:endParaRPr>
          </a:p>
          <a:p>
            <a:pPr marL="0" indent="0">
              <a:buNone/>
            </a:pPr>
            <a:endParaRPr lang="zh-CN" altLang="en-US" dirty="0"/>
          </a:p>
        </p:txBody>
      </p:sp>
      <p:grpSp>
        <p:nvGrpSpPr>
          <p:cNvPr id="5" name="组合 4"/>
          <p:cNvGrpSpPr/>
          <p:nvPr/>
        </p:nvGrpSpPr>
        <p:grpSpPr>
          <a:xfrm>
            <a:off x="281967" y="3097163"/>
            <a:ext cx="9596067" cy="2516908"/>
            <a:chOff x="445611" y="3470610"/>
            <a:chExt cx="6673755" cy="3334355"/>
          </a:xfrm>
        </p:grpSpPr>
        <p:pic>
          <p:nvPicPr>
            <p:cNvPr id="6" name="图片 10"/>
            <p:cNvPicPr>
              <a:picLocks noChangeAspect="1"/>
            </p:cNvPicPr>
            <p:nvPr>
              <p:custDataLst>
                <p:tags r:id="rId3"/>
              </p:custDataLst>
            </p:nvPr>
          </p:nvPicPr>
          <p:blipFill rotWithShape="1">
            <a:blip r:embed="rId8" cstate="hqprint"/>
            <a:srcRect/>
            <a:stretch>
              <a:fillRect/>
            </a:stretch>
          </p:blipFill>
          <p:spPr bwMode="auto">
            <a:xfrm>
              <a:off x="445611" y="3470610"/>
              <a:ext cx="6673755" cy="333435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文本框 6"/>
            <p:cNvSpPr txBox="1"/>
            <p:nvPr>
              <p:custDataLst>
                <p:tags r:id="rId4"/>
              </p:custDataLst>
            </p:nvPr>
          </p:nvSpPr>
          <p:spPr>
            <a:xfrm>
              <a:off x="1050527" y="4586917"/>
              <a:ext cx="583283" cy="496420"/>
            </a:xfrm>
            <a:prstGeom prst="rect">
              <a:avLst/>
            </a:prstGeom>
            <a:noFill/>
            <a:ln>
              <a:noFill/>
            </a:ln>
          </p:spPr>
          <p:txBody>
            <a:bodyPr wrap="none" rtlCol="0">
              <a:spAutoFit/>
            </a:bodyPr>
            <a:lstStyle/>
            <a:p>
              <a:r>
                <a:rPr lang="en-US" altLang="zh-CN" sz="1835" b="1" dirty="0">
                  <a:solidFill>
                    <a:schemeClr val="bg1"/>
                  </a:solidFill>
                </a:rPr>
                <a:t>CSNS</a:t>
              </a:r>
              <a:endParaRPr lang="zh-CN" altLang="en-US" sz="1835" b="1" dirty="0">
                <a:solidFill>
                  <a:schemeClr val="bg1"/>
                </a:solidFill>
              </a:endParaRPr>
            </a:p>
          </p:txBody>
        </p:sp>
        <p:sp>
          <p:nvSpPr>
            <p:cNvPr id="8" name="文本框 7"/>
            <p:cNvSpPr txBox="1"/>
            <p:nvPr>
              <p:custDataLst>
                <p:tags r:id="rId5"/>
              </p:custDataLst>
            </p:nvPr>
          </p:nvSpPr>
          <p:spPr>
            <a:xfrm>
              <a:off x="3041373" y="4265999"/>
              <a:ext cx="1276711" cy="496420"/>
            </a:xfrm>
            <a:prstGeom prst="rect">
              <a:avLst/>
            </a:prstGeom>
            <a:noFill/>
            <a:ln>
              <a:noFill/>
            </a:ln>
          </p:spPr>
          <p:txBody>
            <a:bodyPr wrap="none" rtlCol="0">
              <a:spAutoFit/>
            </a:bodyPr>
            <a:lstStyle/>
            <a:p>
              <a:r>
                <a:rPr lang="en-US" altLang="zh-CN" sz="1835" b="1" dirty="0">
                  <a:solidFill>
                    <a:schemeClr val="bg1"/>
                  </a:solidFill>
                </a:rPr>
                <a:t>SAPS platform</a:t>
              </a:r>
              <a:endParaRPr lang="zh-CN" altLang="en-US" sz="1835" b="1" dirty="0">
                <a:solidFill>
                  <a:schemeClr val="bg1"/>
                </a:solidFill>
              </a:endParaRPr>
            </a:p>
          </p:txBody>
        </p:sp>
      </p:grpSp>
      <p:sp>
        <p:nvSpPr>
          <p:cNvPr id="2" name="文本框 1"/>
          <p:cNvSpPr txBox="1"/>
          <p:nvPr>
            <p:custDataLst>
              <p:tags r:id="rId2"/>
            </p:custDataLst>
          </p:nvPr>
        </p:nvSpPr>
        <p:spPr>
          <a:xfrm>
            <a:off x="5715000" y="3338483"/>
            <a:ext cx="2709163" cy="374718"/>
          </a:xfrm>
          <a:prstGeom prst="rect">
            <a:avLst/>
          </a:prstGeom>
          <a:noFill/>
          <a:ln>
            <a:noFill/>
          </a:ln>
        </p:spPr>
        <p:txBody>
          <a:bodyPr wrap="square" rtlCol="0">
            <a:spAutoFit/>
          </a:bodyPr>
          <a:lstStyle/>
          <a:p>
            <a:r>
              <a:rPr lang="en-US" altLang="zh-CN" sz="1835" b="1" dirty="0">
                <a:solidFill>
                  <a:schemeClr val="accent1">
                    <a:lumMod val="75000"/>
                  </a:schemeClr>
                </a:solidFill>
              </a:rPr>
              <a:t>The proposed SAPS</a:t>
            </a:r>
            <a:endParaRPr lang="zh-CN" altLang="en-US" sz="1835" b="1" dirty="0">
              <a:solidFill>
                <a:schemeClr val="accent1">
                  <a:lumMod val="75000"/>
                </a:scheme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BD1959EC-A00F-0046-9574-42AA3EF4FE18}"/>
              </a:ext>
            </a:extLst>
          </p:cNvPr>
          <p:cNvSpPr txBox="1">
            <a:spLocks noChangeArrowheads="1"/>
          </p:cNvSpPr>
          <p:nvPr/>
        </p:nvSpPr>
        <p:spPr>
          <a:xfrm>
            <a:off x="152427" y="811482"/>
            <a:ext cx="9824118" cy="4750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buFont typeface="Wingdings" pitchFamily="2" charset="2"/>
              <a:buChar char="ü"/>
            </a:pPr>
            <a:r>
              <a:rPr lang="en-GB" altLang="zh-CN" sz="2400" b="1" dirty="0">
                <a:latin typeface="Times New Roman" panose="02020603050405020304" pitchFamily="18" charset="0"/>
                <a:cs typeface="Times New Roman" panose="02020603050405020304" pitchFamily="18" charset="0"/>
              </a:rPr>
              <a:t>The CSNS beam commissioning has been successful, surpassing the 100 kW </a:t>
            </a:r>
            <a:r>
              <a:rPr lang="en-US" altLang="en-GB" sz="2400" b="1" dirty="0">
                <a:latin typeface="Times New Roman" panose="02020603050405020304" pitchFamily="18" charset="0"/>
                <a:cs typeface="Times New Roman" panose="02020603050405020304" pitchFamily="18" charset="0"/>
              </a:rPr>
              <a:t>(design goal)</a:t>
            </a:r>
            <a:r>
              <a:rPr lang="en-GB" altLang="zh-CN" sz="2400" b="1" dirty="0">
                <a:latin typeface="Times New Roman" panose="02020603050405020304" pitchFamily="18" charset="0"/>
                <a:cs typeface="Times New Roman" panose="02020603050405020304" pitchFamily="18" charset="0"/>
              </a:rPr>
              <a:t>. Currently, CSNS</a:t>
            </a:r>
            <a:r>
              <a:rPr lang="en-US" altLang="en-GB" sz="2400" b="1" dirty="0">
                <a:latin typeface="Times New Roman" panose="02020603050405020304" pitchFamily="18" charset="0"/>
                <a:cs typeface="Times New Roman" panose="02020603050405020304" pitchFamily="18" charset="0"/>
              </a:rPr>
              <a:t> operates</a:t>
            </a:r>
            <a:r>
              <a:rPr lang="en-GB" altLang="zh-CN" sz="2400" b="1" dirty="0">
                <a:latin typeface="Times New Roman" panose="02020603050405020304" pitchFamily="18" charset="0"/>
                <a:cs typeface="Times New Roman" panose="02020603050405020304" pitchFamily="18" charset="0"/>
              </a:rPr>
              <a:t> steadily at 160 kW </a:t>
            </a:r>
            <a:r>
              <a:rPr lang="en-US" altLang="en-GB" sz="2400" b="1" dirty="0">
                <a:latin typeface="Times New Roman" panose="02020603050405020304" pitchFamily="18" charset="0"/>
                <a:cs typeface="Times New Roman" panose="02020603050405020304" pitchFamily="18" charset="0"/>
              </a:rPr>
              <a:t>with </a:t>
            </a:r>
            <a:r>
              <a:rPr lang="en-GB" altLang="zh-CN" sz="2400" b="1" dirty="0">
                <a:latin typeface="Times New Roman" panose="02020603050405020304" pitchFamily="18" charset="0"/>
                <a:cs typeface="Times New Roman" panose="02020603050405020304" pitchFamily="18" charset="0"/>
              </a:rPr>
              <a:t>high availability, reliability, and stability</a:t>
            </a:r>
            <a:r>
              <a:rPr lang="en-US" altLang="en-GB" sz="2400" b="1" dirty="0">
                <a:latin typeface="Times New Roman" panose="02020603050405020304" pitchFamily="18" charset="0"/>
                <a:cs typeface="Times New Roman" panose="02020603050405020304" pitchFamily="18" charset="0"/>
              </a:rPr>
              <a:t>.</a:t>
            </a:r>
            <a:endParaRPr lang="en-GB" altLang="zh-CN" sz="2400" b="1" dirty="0">
              <a:latin typeface="Times New Roman" panose="02020603050405020304" pitchFamily="18" charset="0"/>
              <a:cs typeface="Times New Roman" panose="02020603050405020304" pitchFamily="18" charset="0"/>
            </a:endParaRPr>
          </a:p>
          <a:p>
            <a:pPr>
              <a:lnSpc>
                <a:spcPct val="130000"/>
              </a:lnSpc>
              <a:buFont typeface="Wingdings" pitchFamily="2" charset="2"/>
              <a:buChar char="ü"/>
            </a:pPr>
            <a:r>
              <a:rPr lang="en-GB" altLang="zh-CN" sz="2400" b="1" dirty="0">
                <a:latin typeface="Times New Roman" panose="02020603050405020304" pitchFamily="18" charset="0"/>
                <a:cs typeface="Times New Roman" panose="02020603050405020304" pitchFamily="18" charset="0"/>
              </a:rPr>
              <a:t>Many intense beam related issues have been studied in the beam commissioning</a:t>
            </a:r>
            <a:r>
              <a:rPr lang="en-US" altLang="zh-CN" sz="2400" b="1" dirty="0">
                <a:latin typeface="Times New Roman" panose="02020603050405020304" pitchFamily="18" charset="0"/>
                <a:cs typeface="Times New Roman" panose="02020603050405020304" pitchFamily="18" charset="0"/>
              </a:rPr>
              <a:t>.</a:t>
            </a:r>
            <a:endParaRPr lang="en-GB" altLang="zh-CN" sz="2400" b="1" dirty="0">
              <a:latin typeface="Times New Roman" panose="02020603050405020304" pitchFamily="18" charset="0"/>
              <a:cs typeface="Times New Roman" panose="02020603050405020304" pitchFamily="18" charset="0"/>
            </a:endParaRPr>
          </a:p>
          <a:p>
            <a:pPr>
              <a:lnSpc>
                <a:spcPct val="130000"/>
              </a:lnSpc>
              <a:buFont typeface="Wingdings" pitchFamily="2" charset="2"/>
              <a:buChar char="ü"/>
            </a:pPr>
            <a:r>
              <a:rPr lang="en-GB" altLang="zh-CN" sz="2400" b="1" dirty="0">
                <a:latin typeface="Times New Roman" panose="02020603050405020304" pitchFamily="18" charset="0"/>
                <a:cs typeface="Times New Roman" panose="02020603050405020304" pitchFamily="18" charset="0"/>
              </a:rPr>
              <a:t>CSNS-II, the upgrade project for CSNS, which will increase beam power to 500kW,  started the construction. </a:t>
            </a:r>
          </a:p>
          <a:p>
            <a:pPr>
              <a:lnSpc>
                <a:spcPct val="130000"/>
              </a:lnSpc>
              <a:buFont typeface="Wingdings" pitchFamily="2" charset="2"/>
              <a:buChar char="ü"/>
            </a:pPr>
            <a:r>
              <a:rPr lang="en-GB" altLang="zh-CN" sz="2400" b="1" dirty="0">
                <a:latin typeface="Times New Roman" panose="02020603050405020304" pitchFamily="18" charset="0"/>
                <a:cs typeface="Times New Roman" panose="02020603050405020304" pitchFamily="18" charset="0"/>
              </a:rPr>
              <a:t>The experience and lessons from CSNS have laid an important foundation for the CSNS-II</a:t>
            </a:r>
            <a:r>
              <a:rPr lang="en-US" altLang="zh-CN" sz="2400" b="1" dirty="0">
                <a:latin typeface="Times New Roman" panose="02020603050405020304" pitchFamily="18" charset="0"/>
                <a:cs typeface="Times New Roman" panose="02020603050405020304" pitchFamily="18" charset="0"/>
              </a:rPr>
              <a:t>.</a:t>
            </a:r>
            <a:endParaRPr lang="en-GB" altLang="zh-CN" sz="2400" b="1" dirty="0">
              <a:latin typeface="Times New Roman" panose="02020603050405020304" pitchFamily="18" charset="0"/>
              <a:cs typeface="Times New Roman" panose="02020603050405020304" pitchFamily="18" charset="0"/>
            </a:endParaRPr>
          </a:p>
        </p:txBody>
      </p:sp>
      <p:sp>
        <p:nvSpPr>
          <p:cNvPr id="5" name="标题 1">
            <a:extLst>
              <a:ext uri="{FF2B5EF4-FFF2-40B4-BE49-F238E27FC236}">
                <a16:creationId xmlns:a16="http://schemas.microsoft.com/office/drawing/2014/main" id="{CB05A2EF-1BFB-4CAC-B001-2B0A4BEB664B}"/>
              </a:ext>
            </a:extLst>
          </p:cNvPr>
          <p:cNvSpPr>
            <a:spLocks noGrp="1"/>
          </p:cNvSpPr>
          <p:nvPr>
            <p:ph type="title"/>
          </p:nvPr>
        </p:nvSpPr>
        <p:spPr>
          <a:xfrm>
            <a:off x="543496" y="73296"/>
            <a:ext cx="7646473" cy="479948"/>
          </a:xfrm>
        </p:spPr>
        <p:txBody>
          <a:bodyPr>
            <a:noAutofit/>
          </a:bodyPr>
          <a:lstStyle/>
          <a:p>
            <a:r>
              <a:rPr lang="en-US" altLang="zh-CN" sz="3200" b="1" dirty="0">
                <a:latin typeface="Times New Roman" panose="02020603050405020304" pitchFamily="18" charset="0"/>
                <a:ea typeface="黑体" panose="02010609060101010101" pitchFamily="49" charset="-122"/>
                <a:cs typeface="Times New Roman" panose="02020603050405020304" pitchFamily="18" charset="0"/>
              </a:rPr>
              <a:t>Summary</a:t>
            </a:r>
            <a:endParaRPr lang="zh-CN" altLang="en-US" sz="3200" b="1"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795825324"/>
      </p:ext>
    </p:extLst>
  </p:cSld>
  <p:clrMapOvr>
    <a:masterClrMapping/>
  </p:clrMapOvr>
  <mc:AlternateContent xmlns:mc="http://schemas.openxmlformats.org/markup-compatibility/2006" xmlns:p14="http://schemas.microsoft.com/office/powerpoint/2010/main">
    <mc:Choice Requires="p14">
      <p:transition spd="slow" p14:dur="2000" advTm="37500"/>
    </mc:Choice>
    <mc:Fallback xmlns="">
      <p:transition spd="slow" advTm="375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EAD564BC-FF02-F8BE-F42F-0EF349916861}"/>
              </a:ext>
            </a:extLst>
          </p:cNvPr>
          <p:cNvSpPr txBox="1"/>
          <p:nvPr/>
        </p:nvSpPr>
        <p:spPr bwMode="auto">
          <a:xfrm>
            <a:off x="0" y="4414311"/>
            <a:ext cx="10160000" cy="1300689"/>
          </a:xfrm>
          <a:prstGeom prst="rect">
            <a:avLst/>
          </a:prstGeom>
          <a:solidFill>
            <a:srgbClr val="2433F8"/>
          </a:solidFill>
          <a:ln w="9525">
            <a:noFill/>
            <a:miter lim="800000"/>
            <a:headEnd/>
            <a:tailEnd/>
          </a:ln>
        </p:spPr>
        <p:txBody>
          <a:bodyPr wrap="square" rtlCol="0">
            <a:spAutoFit/>
          </a:bodyPr>
          <a:lstStyle/>
          <a:p>
            <a:pPr marL="342900" indent="-342900" algn="ctr" eaLnBrk="0" hangingPunct="0">
              <a:spcBef>
                <a:spcPts val="600"/>
              </a:spcBef>
              <a:buClr>
                <a:schemeClr val="tx1"/>
              </a:buClr>
            </a:pPr>
            <a:endParaRPr kumimoji="1" lang="zh-CN" altLang="en-US" sz="2800" b="1" dirty="0">
              <a:ln>
                <a:solidFill>
                  <a:srgbClr val="FFFF00"/>
                </a:solidFill>
              </a:ln>
              <a:solidFill>
                <a:srgbClr val="2433F8"/>
              </a:solidFill>
              <a:latin typeface="Times New Roman" pitchFamily="18" charset="0"/>
              <a:ea typeface="微软雅黑" pitchFamily="34" charset="-122"/>
            </a:endParaRPr>
          </a:p>
        </p:txBody>
      </p:sp>
      <p:pic>
        <p:nvPicPr>
          <p:cNvPr id="2" name="图片 1">
            <a:extLst>
              <a:ext uri="{FF2B5EF4-FFF2-40B4-BE49-F238E27FC236}">
                <a16:creationId xmlns:a16="http://schemas.microsoft.com/office/drawing/2014/main" id="{546CC151-E5F6-C9FB-F369-A59FDA6DCE33}"/>
              </a:ext>
            </a:extLst>
          </p:cNvPr>
          <p:cNvPicPr>
            <a:picLocks noChangeAspect="1"/>
          </p:cNvPicPr>
          <p:nvPr/>
        </p:nvPicPr>
        <p:blipFill rotWithShape="1">
          <a:blip r:embed="rId3"/>
          <a:srcRect t="-1112"/>
          <a:stretch>
            <a:fillRect/>
          </a:stretch>
        </p:blipFill>
        <p:spPr>
          <a:xfrm>
            <a:off x="-11078" y="-10190"/>
            <a:ext cx="10171078" cy="4424501"/>
          </a:xfrm>
          <a:prstGeom prst="rect">
            <a:avLst/>
          </a:prstGeom>
        </p:spPr>
      </p:pic>
      <p:sp>
        <p:nvSpPr>
          <p:cNvPr id="3" name="矩形 2"/>
          <p:cNvSpPr/>
          <p:nvPr/>
        </p:nvSpPr>
        <p:spPr>
          <a:xfrm>
            <a:off x="1263576" y="4710109"/>
            <a:ext cx="7412616" cy="709091"/>
          </a:xfrm>
          <a:prstGeom prst="rect">
            <a:avLst/>
          </a:prstGeom>
          <a:noFill/>
          <a:ln>
            <a:noFill/>
          </a:ln>
        </p:spPr>
        <p:txBody>
          <a:bodyPr wrap="square" rtlCol="0" anchor="t">
            <a:spAutoFit/>
          </a:bodyPr>
          <a:lstStyle/>
          <a:p>
            <a:pPr algn="ctr"/>
            <a:r>
              <a:rPr lang="en-US" altLang="zh-CN" sz="4000" b="1" dirty="0">
                <a:solidFill>
                  <a:srgbClr val="FFFF00"/>
                </a:solidFill>
                <a:effectLst>
                  <a:outerShdw blurRad="50800" dist="38100" dir="2700000" algn="tl" rotWithShape="0">
                    <a:prstClr val="black">
                      <a:alpha val="40000"/>
                    </a:prstClr>
                  </a:outerShdw>
                </a:effectLst>
              </a:rPr>
              <a:t>Thank you for your attention!</a:t>
            </a:r>
            <a:endParaRPr lang="zh-CN" altLang="en-US" sz="4000" b="1" dirty="0">
              <a:solidFill>
                <a:srgbClr val="FFFF0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32330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p:cNvSpPr/>
          <p:nvPr/>
        </p:nvSpPr>
        <p:spPr>
          <a:xfrm>
            <a:off x="9640509" y="5417785"/>
            <a:ext cx="383538" cy="320036"/>
          </a:xfrm>
          <a:prstGeom prst="rect">
            <a:avLst/>
          </a:prstGeom>
          <a:noFill/>
          <a:ln w="9525" cap="flat" cmpd="sng">
            <a:noFill/>
            <a:prstDash val="solid"/>
            <a:miter/>
          </a:ln>
        </p:spPr>
        <p:txBody>
          <a:bodyPr vert="horz" wrap="square" lIns="101596" tIns="50797" rIns="101596" bIns="50797" anchor="t" anchorCtr="0"/>
          <a:lstStyle/>
          <a:p>
            <a:pPr algn="r" defTabSz="761940"/>
            <a:fld id="{CAD2D6BD-DE1B-4B5F-8B41-2702339687B9}" type="slidenum">
              <a:rPr lang="en-US" altLang="zh-CN" sz="1000">
                <a:solidFill>
                  <a:srgbClr val="4D5E68"/>
                </a:solidFill>
                <a:latin typeface="Impact" panose="020B0806030902050204" pitchFamily="34" charset="0"/>
                <a:ea typeface="微软雅黑"/>
                <a:cs typeface="Calibri" panose="020F0502020204030204" pitchFamily="34" charset="0"/>
              </a:rPr>
              <a:pPr algn="r" defTabSz="761940"/>
              <a:t>4</a:t>
            </a:fld>
            <a:endParaRPr lang="zh-CN" altLang="en-US" sz="10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15" name="Rectangle 2">
            <a:extLst>
              <a:ext uri="{FF2B5EF4-FFF2-40B4-BE49-F238E27FC236}">
                <a16:creationId xmlns:a16="http://schemas.microsoft.com/office/drawing/2014/main" id="{E5593122-1347-4F43-A33D-C00CA4DAF8AF}"/>
              </a:ext>
            </a:extLst>
          </p:cNvPr>
          <p:cNvSpPr txBox="1">
            <a:spLocks noChangeArrowheads="1"/>
          </p:cNvSpPr>
          <p:nvPr/>
        </p:nvSpPr>
        <p:spPr>
          <a:xfrm>
            <a:off x="615628" y="199409"/>
            <a:ext cx="9765767" cy="508000"/>
          </a:xfrm>
          <a:prstGeom prst="rect">
            <a:avLst/>
          </a:prstGeom>
        </p:spPr>
        <p:txBody>
          <a:bodyPr tIns="0" bIns="0"/>
          <a:lstStyle/>
          <a:p>
            <a:pPr defTabSz="761940">
              <a:lnSpc>
                <a:spcPct val="90000"/>
              </a:lnSpc>
            </a:pPr>
            <a:r>
              <a:rPr lang="en-US" altLang="zh-CN" sz="3333" b="1" dirty="0">
                <a:solidFill>
                  <a:srgbClr val="005DA2"/>
                </a:solidFill>
                <a:ea typeface="微软雅黑" panose="020B0503020204020204" charset="-122"/>
              </a:rPr>
              <a:t>CSNS Beam</a:t>
            </a:r>
            <a:r>
              <a:rPr lang="zh-CN" altLang="en-US" sz="3333" b="1" dirty="0">
                <a:solidFill>
                  <a:srgbClr val="005DA2"/>
                </a:solidFill>
                <a:ea typeface="微软雅黑" panose="020B0503020204020204" charset="-122"/>
              </a:rPr>
              <a:t> </a:t>
            </a:r>
            <a:r>
              <a:rPr lang="en-US" altLang="zh-CN" sz="3333" b="1" dirty="0">
                <a:solidFill>
                  <a:srgbClr val="005DA2"/>
                </a:solidFill>
                <a:ea typeface="微软雅黑" panose="020B0503020204020204" charset="-122"/>
              </a:rPr>
              <a:t>History</a:t>
            </a:r>
            <a:endParaRPr lang="zh-CN" altLang="en-US" sz="3333" b="1" dirty="0">
              <a:solidFill>
                <a:srgbClr val="005DA2"/>
              </a:solidFill>
              <a:ea typeface="微软雅黑" panose="020B0503020204020204" charset="-122"/>
            </a:endParaRPr>
          </a:p>
          <a:p>
            <a:pPr defTabSz="761940">
              <a:defRPr/>
            </a:pPr>
            <a:endParaRPr lang="en-US" altLang="zh-CN" sz="3556" b="1" dirty="0">
              <a:solidFill>
                <a:srgbClr val="0432FF"/>
              </a:solidFill>
              <a:latin typeface="Arial"/>
              <a:ea typeface="微软雅黑"/>
            </a:endParaRPr>
          </a:p>
        </p:txBody>
      </p:sp>
      <p:cxnSp>
        <p:nvCxnSpPr>
          <p:cNvPr id="35" name="直线箭头连接符 34">
            <a:extLst>
              <a:ext uri="{FF2B5EF4-FFF2-40B4-BE49-F238E27FC236}">
                <a16:creationId xmlns:a16="http://schemas.microsoft.com/office/drawing/2014/main" id="{B270668B-B3B3-F94D-9DAC-D07730F227A9}"/>
              </a:ext>
            </a:extLst>
          </p:cNvPr>
          <p:cNvCxnSpPr>
            <a:cxnSpLocks noChangeShapeType="1"/>
          </p:cNvCxnSpPr>
          <p:nvPr/>
        </p:nvCxnSpPr>
        <p:spPr bwMode="auto">
          <a:xfrm>
            <a:off x="6600169" y="4905086"/>
            <a:ext cx="1316363" cy="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sp>
        <p:nvSpPr>
          <p:cNvPr id="36" name="文本框 4">
            <a:extLst>
              <a:ext uri="{FF2B5EF4-FFF2-40B4-BE49-F238E27FC236}">
                <a16:creationId xmlns:a16="http://schemas.microsoft.com/office/drawing/2014/main" id="{E9DA8085-0AB5-B84E-94E2-610DFD279E6A}"/>
              </a:ext>
            </a:extLst>
          </p:cNvPr>
          <p:cNvSpPr txBox="1"/>
          <p:nvPr/>
        </p:nvSpPr>
        <p:spPr>
          <a:xfrm>
            <a:off x="6787403" y="5253467"/>
            <a:ext cx="1587220" cy="434286"/>
          </a:xfrm>
          <a:prstGeom prst="rect">
            <a:avLst/>
          </a:prstGeom>
          <a:noFill/>
        </p:spPr>
        <p:txBody>
          <a:bodyPr wrap="square" rtlCol="0">
            <a:spAutoFit/>
          </a:bodyPr>
          <a:lstStyle/>
          <a:p>
            <a:pPr defTabSz="761940"/>
            <a:r>
              <a:rPr kumimoji="1" lang="en-US" altLang="zh-CN" sz="2222" dirty="0">
                <a:solidFill>
                  <a:srgbClr val="FF0000"/>
                </a:solidFill>
                <a:latin typeface="Arial"/>
                <a:ea typeface="微软雅黑"/>
              </a:rPr>
              <a:t>5262</a:t>
            </a:r>
            <a:r>
              <a:rPr kumimoji="1" lang="en-US" altLang="zh-CN" sz="2222" dirty="0">
                <a:solidFill>
                  <a:srgbClr val="0000FF"/>
                </a:solidFill>
                <a:latin typeface="Arial"/>
                <a:ea typeface="微软雅黑"/>
              </a:rPr>
              <a:t>h</a:t>
            </a:r>
          </a:p>
        </p:txBody>
      </p:sp>
      <p:cxnSp>
        <p:nvCxnSpPr>
          <p:cNvPr id="37" name="直线箭头连接符 36">
            <a:extLst>
              <a:ext uri="{FF2B5EF4-FFF2-40B4-BE49-F238E27FC236}">
                <a16:creationId xmlns:a16="http://schemas.microsoft.com/office/drawing/2014/main" id="{C75F2A88-CF90-934D-A3A8-50602596FF18}"/>
              </a:ext>
            </a:extLst>
          </p:cNvPr>
          <p:cNvCxnSpPr>
            <a:cxnSpLocks noChangeShapeType="1"/>
          </p:cNvCxnSpPr>
          <p:nvPr/>
        </p:nvCxnSpPr>
        <p:spPr bwMode="auto">
          <a:xfrm>
            <a:off x="5240018" y="4905086"/>
            <a:ext cx="1159400" cy="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sp>
        <p:nvSpPr>
          <p:cNvPr id="38" name="文本框 4">
            <a:extLst>
              <a:ext uri="{FF2B5EF4-FFF2-40B4-BE49-F238E27FC236}">
                <a16:creationId xmlns:a16="http://schemas.microsoft.com/office/drawing/2014/main" id="{E23ED304-8A44-9D4B-9C0D-79AA536701E8}"/>
              </a:ext>
            </a:extLst>
          </p:cNvPr>
          <p:cNvSpPr txBox="1"/>
          <p:nvPr/>
        </p:nvSpPr>
        <p:spPr>
          <a:xfrm>
            <a:off x="5359324" y="5270433"/>
            <a:ext cx="1587220" cy="434286"/>
          </a:xfrm>
          <a:prstGeom prst="rect">
            <a:avLst/>
          </a:prstGeom>
          <a:noFill/>
        </p:spPr>
        <p:txBody>
          <a:bodyPr wrap="square" rtlCol="0">
            <a:spAutoFit/>
          </a:bodyPr>
          <a:lstStyle/>
          <a:p>
            <a:pPr defTabSz="761940"/>
            <a:r>
              <a:rPr kumimoji="1" lang="en-US" altLang="zh-CN" sz="2222" dirty="0">
                <a:solidFill>
                  <a:srgbClr val="FF0000"/>
                </a:solidFill>
                <a:latin typeface="Arial"/>
                <a:ea typeface="微软雅黑"/>
              </a:rPr>
              <a:t>4884</a:t>
            </a:r>
            <a:r>
              <a:rPr kumimoji="1" lang="en-US" altLang="zh-CN" sz="2222" dirty="0">
                <a:solidFill>
                  <a:srgbClr val="0000FF"/>
                </a:solidFill>
                <a:latin typeface="Arial"/>
                <a:ea typeface="微软雅黑"/>
              </a:rPr>
              <a:t>h</a:t>
            </a:r>
          </a:p>
        </p:txBody>
      </p:sp>
      <p:cxnSp>
        <p:nvCxnSpPr>
          <p:cNvPr id="39" name="直线箭头连接符 38">
            <a:extLst>
              <a:ext uri="{FF2B5EF4-FFF2-40B4-BE49-F238E27FC236}">
                <a16:creationId xmlns:a16="http://schemas.microsoft.com/office/drawing/2014/main" id="{6FB19A64-943A-A142-A96E-676CA208DD96}"/>
              </a:ext>
            </a:extLst>
          </p:cNvPr>
          <p:cNvCxnSpPr>
            <a:cxnSpLocks noChangeShapeType="1"/>
          </p:cNvCxnSpPr>
          <p:nvPr/>
        </p:nvCxnSpPr>
        <p:spPr bwMode="auto">
          <a:xfrm>
            <a:off x="3609215" y="4905086"/>
            <a:ext cx="1282798" cy="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sp>
        <p:nvSpPr>
          <p:cNvPr id="40" name="文本框 4">
            <a:extLst>
              <a:ext uri="{FF2B5EF4-FFF2-40B4-BE49-F238E27FC236}">
                <a16:creationId xmlns:a16="http://schemas.microsoft.com/office/drawing/2014/main" id="{3A38D2AE-1214-0A4C-AA27-744460B9C2EC}"/>
              </a:ext>
            </a:extLst>
          </p:cNvPr>
          <p:cNvSpPr txBox="1"/>
          <p:nvPr/>
        </p:nvSpPr>
        <p:spPr>
          <a:xfrm>
            <a:off x="3932264" y="5238873"/>
            <a:ext cx="1587220" cy="434286"/>
          </a:xfrm>
          <a:prstGeom prst="rect">
            <a:avLst/>
          </a:prstGeom>
          <a:noFill/>
        </p:spPr>
        <p:txBody>
          <a:bodyPr wrap="square" rtlCol="0">
            <a:spAutoFit/>
          </a:bodyPr>
          <a:lstStyle/>
          <a:p>
            <a:pPr defTabSz="761940"/>
            <a:r>
              <a:rPr kumimoji="1" lang="en-US" altLang="zh-CN" sz="2222" dirty="0">
                <a:solidFill>
                  <a:srgbClr val="FF0000"/>
                </a:solidFill>
                <a:latin typeface="Arial"/>
                <a:ea typeface="微软雅黑"/>
              </a:rPr>
              <a:t>4687</a:t>
            </a:r>
            <a:r>
              <a:rPr kumimoji="1" lang="en-US" altLang="zh-CN" sz="2222" dirty="0">
                <a:solidFill>
                  <a:srgbClr val="0000FF"/>
                </a:solidFill>
                <a:latin typeface="Arial"/>
                <a:ea typeface="微软雅黑"/>
              </a:rPr>
              <a:t>h</a:t>
            </a:r>
          </a:p>
        </p:txBody>
      </p:sp>
      <p:cxnSp>
        <p:nvCxnSpPr>
          <p:cNvPr id="41" name="直线箭头连接符 40">
            <a:extLst>
              <a:ext uri="{FF2B5EF4-FFF2-40B4-BE49-F238E27FC236}">
                <a16:creationId xmlns:a16="http://schemas.microsoft.com/office/drawing/2014/main" id="{0E71B93B-4CA5-F746-A9CE-728471ABF2B4}"/>
              </a:ext>
            </a:extLst>
          </p:cNvPr>
          <p:cNvCxnSpPr>
            <a:cxnSpLocks noChangeShapeType="1"/>
          </p:cNvCxnSpPr>
          <p:nvPr/>
        </p:nvCxnSpPr>
        <p:spPr bwMode="auto">
          <a:xfrm>
            <a:off x="2256201" y="4905088"/>
            <a:ext cx="1111176" cy="1"/>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sp>
        <p:nvSpPr>
          <p:cNvPr id="42" name="文本框 4">
            <a:extLst>
              <a:ext uri="{FF2B5EF4-FFF2-40B4-BE49-F238E27FC236}">
                <a16:creationId xmlns:a16="http://schemas.microsoft.com/office/drawing/2014/main" id="{9C29C68F-1D96-A14A-844B-33D88236CCBC}"/>
              </a:ext>
            </a:extLst>
          </p:cNvPr>
          <p:cNvSpPr txBox="1"/>
          <p:nvPr/>
        </p:nvSpPr>
        <p:spPr>
          <a:xfrm>
            <a:off x="2317043" y="5235509"/>
            <a:ext cx="1587220" cy="434286"/>
          </a:xfrm>
          <a:prstGeom prst="rect">
            <a:avLst/>
          </a:prstGeom>
          <a:noFill/>
        </p:spPr>
        <p:txBody>
          <a:bodyPr wrap="square" rtlCol="0">
            <a:spAutoFit/>
          </a:bodyPr>
          <a:lstStyle/>
          <a:p>
            <a:pPr defTabSz="761940"/>
            <a:r>
              <a:rPr kumimoji="1" lang="en-US" altLang="zh-CN" sz="2222" dirty="0">
                <a:solidFill>
                  <a:srgbClr val="FF0000"/>
                </a:solidFill>
                <a:latin typeface="Arial"/>
                <a:ea typeface="微软雅黑"/>
              </a:rPr>
              <a:t>4054</a:t>
            </a:r>
            <a:r>
              <a:rPr kumimoji="1" lang="en-US" altLang="zh-CN" sz="2222" dirty="0">
                <a:solidFill>
                  <a:srgbClr val="0000FF"/>
                </a:solidFill>
                <a:latin typeface="Arial"/>
                <a:ea typeface="微软雅黑"/>
              </a:rPr>
              <a:t>h</a:t>
            </a:r>
          </a:p>
        </p:txBody>
      </p:sp>
      <p:sp>
        <p:nvSpPr>
          <p:cNvPr id="45" name="文本框 4">
            <a:extLst>
              <a:ext uri="{FF2B5EF4-FFF2-40B4-BE49-F238E27FC236}">
                <a16:creationId xmlns:a16="http://schemas.microsoft.com/office/drawing/2014/main" id="{757AFABA-E4C2-1D44-89CE-426CFB75E0B8}"/>
              </a:ext>
            </a:extLst>
          </p:cNvPr>
          <p:cNvSpPr txBox="1"/>
          <p:nvPr/>
        </p:nvSpPr>
        <p:spPr>
          <a:xfrm>
            <a:off x="8200347" y="5253068"/>
            <a:ext cx="1587220" cy="434286"/>
          </a:xfrm>
          <a:prstGeom prst="rect">
            <a:avLst/>
          </a:prstGeom>
          <a:noFill/>
        </p:spPr>
        <p:txBody>
          <a:bodyPr wrap="square" rtlCol="0">
            <a:spAutoFit/>
          </a:bodyPr>
          <a:lstStyle/>
          <a:p>
            <a:pPr defTabSz="761940"/>
            <a:r>
              <a:rPr kumimoji="1" lang="en-US" altLang="zh-CN" sz="2222" dirty="0">
                <a:solidFill>
                  <a:srgbClr val="FF0000"/>
                </a:solidFill>
                <a:latin typeface="Arial"/>
                <a:ea typeface="微软雅黑"/>
              </a:rPr>
              <a:t>5435</a:t>
            </a:r>
            <a:r>
              <a:rPr kumimoji="1" lang="en-US" altLang="zh-CN" sz="2222" dirty="0">
                <a:solidFill>
                  <a:srgbClr val="0000FF"/>
                </a:solidFill>
                <a:latin typeface="Arial"/>
                <a:ea typeface="微软雅黑"/>
              </a:rPr>
              <a:t>h</a:t>
            </a:r>
          </a:p>
        </p:txBody>
      </p:sp>
      <p:sp>
        <p:nvSpPr>
          <p:cNvPr id="10" name="矩形 9">
            <a:extLst>
              <a:ext uri="{FF2B5EF4-FFF2-40B4-BE49-F238E27FC236}">
                <a16:creationId xmlns:a16="http://schemas.microsoft.com/office/drawing/2014/main" id="{A8CE6719-876F-8E4A-AA3E-205A0DFFE379}"/>
              </a:ext>
            </a:extLst>
          </p:cNvPr>
          <p:cNvSpPr/>
          <p:nvPr/>
        </p:nvSpPr>
        <p:spPr>
          <a:xfrm>
            <a:off x="465541" y="759836"/>
            <a:ext cx="9787567" cy="470129"/>
          </a:xfrm>
          <a:prstGeom prst="rect">
            <a:avLst/>
          </a:prstGeom>
        </p:spPr>
        <p:txBody>
          <a:bodyPr wrap="square">
            <a:spAutoFit/>
          </a:bodyPr>
          <a:lstStyle/>
          <a:p>
            <a:pPr algn="just" defTabSz="1805987">
              <a:lnSpc>
                <a:spcPts val="3170"/>
              </a:lnSpc>
              <a:spcAft>
                <a:spcPts val="889"/>
              </a:spcAft>
              <a:buClr>
                <a:srgbClr val="5E75BA"/>
              </a:buClr>
              <a:defRPr/>
            </a:pPr>
            <a:r>
              <a:rPr lang="en" altLang="zh-CN" sz="2400" dirty="0">
                <a:solidFill>
                  <a:srgbClr val="000000"/>
                </a:solidFill>
                <a:latin typeface="Arial"/>
                <a:ea typeface="微软雅黑"/>
              </a:rPr>
              <a:t>The </a:t>
            </a:r>
            <a:r>
              <a:rPr lang="en-US" altLang="zh-CN" sz="2400" dirty="0">
                <a:solidFill>
                  <a:srgbClr val="000000"/>
                </a:solidFill>
                <a:latin typeface="Arial"/>
                <a:ea typeface="微软雅黑"/>
              </a:rPr>
              <a:t>neutron</a:t>
            </a:r>
            <a:r>
              <a:rPr lang="en" altLang="zh-CN" sz="2400" dirty="0">
                <a:solidFill>
                  <a:srgbClr val="000000"/>
                </a:solidFill>
                <a:latin typeface="Arial"/>
                <a:ea typeface="微软雅黑"/>
              </a:rPr>
              <a:t> </a:t>
            </a:r>
            <a:r>
              <a:rPr lang="en-US" altLang="zh-CN" sz="2400" dirty="0">
                <a:solidFill>
                  <a:srgbClr val="000000"/>
                </a:solidFill>
                <a:latin typeface="Arial"/>
                <a:ea typeface="微软雅黑"/>
              </a:rPr>
              <a:t>beamtime</a:t>
            </a:r>
            <a:r>
              <a:rPr lang="en" altLang="zh-CN" sz="2400" dirty="0">
                <a:solidFill>
                  <a:srgbClr val="000000"/>
                </a:solidFill>
                <a:latin typeface="Arial"/>
                <a:ea typeface="微软雅黑"/>
              </a:rPr>
              <a:t> 5</a:t>
            </a:r>
            <a:r>
              <a:rPr lang="en-US" altLang="zh-CN" sz="2400" dirty="0">
                <a:solidFill>
                  <a:srgbClr val="000000"/>
                </a:solidFill>
                <a:latin typeface="Arial"/>
                <a:ea typeface="微软雅黑"/>
              </a:rPr>
              <a:t>435</a:t>
            </a:r>
            <a:r>
              <a:rPr lang="en" altLang="zh-CN" sz="2400" dirty="0">
                <a:solidFill>
                  <a:srgbClr val="000000"/>
                </a:solidFill>
                <a:latin typeface="Arial"/>
                <a:ea typeface="微软雅黑"/>
              </a:rPr>
              <a:t> hours </a:t>
            </a:r>
            <a:r>
              <a:rPr lang="zh-CN" altLang="en-US" sz="2400" dirty="0">
                <a:solidFill>
                  <a:srgbClr val="000000"/>
                </a:solidFill>
                <a:latin typeface="Arial"/>
                <a:ea typeface="微软雅黑"/>
              </a:rPr>
              <a:t> </a:t>
            </a:r>
            <a:r>
              <a:rPr lang="en-US" altLang="zh-CN" sz="2400" dirty="0">
                <a:solidFill>
                  <a:srgbClr val="000000"/>
                </a:solidFill>
                <a:latin typeface="Arial"/>
                <a:ea typeface="微软雅黑"/>
              </a:rPr>
              <a:t>and</a:t>
            </a:r>
            <a:r>
              <a:rPr lang="zh-CN" altLang="en-US" sz="2400" dirty="0">
                <a:solidFill>
                  <a:srgbClr val="000000"/>
                </a:solidFill>
                <a:latin typeface="Arial"/>
                <a:ea typeface="微软雅黑"/>
              </a:rPr>
              <a:t> </a:t>
            </a:r>
            <a:r>
              <a:rPr lang="en" altLang="zh-CN" sz="2400" dirty="0">
                <a:solidFill>
                  <a:srgbClr val="000000"/>
                </a:solidFill>
                <a:latin typeface="Arial"/>
                <a:ea typeface="微软雅黑"/>
              </a:rPr>
              <a:t>the availability of 97%</a:t>
            </a:r>
          </a:p>
        </p:txBody>
      </p:sp>
      <p:sp>
        <p:nvSpPr>
          <p:cNvPr id="19" name="矩形 18">
            <a:extLst>
              <a:ext uri="{FF2B5EF4-FFF2-40B4-BE49-F238E27FC236}">
                <a16:creationId xmlns:a16="http://schemas.microsoft.com/office/drawing/2014/main" id="{3BC5DEC6-7A89-7E4E-9BEA-6E5BF3432AD0}"/>
              </a:ext>
            </a:extLst>
          </p:cNvPr>
          <p:cNvSpPr/>
          <p:nvPr/>
        </p:nvSpPr>
        <p:spPr>
          <a:xfrm>
            <a:off x="4742007" y="4871284"/>
            <a:ext cx="2523060" cy="451983"/>
          </a:xfrm>
          <a:prstGeom prst="rect">
            <a:avLst/>
          </a:prstGeom>
        </p:spPr>
        <p:txBody>
          <a:bodyPr wrap="square">
            <a:spAutoFit/>
          </a:bodyPr>
          <a:lstStyle/>
          <a:p>
            <a:pPr algn="just" defTabSz="1805987">
              <a:lnSpc>
                <a:spcPts val="3170"/>
              </a:lnSpc>
              <a:spcAft>
                <a:spcPts val="889"/>
              </a:spcAft>
              <a:buClr>
                <a:srgbClr val="5E75BA"/>
              </a:buClr>
              <a:defRPr/>
            </a:pPr>
            <a:r>
              <a:rPr lang="en" altLang="zh-CN" sz="1777" dirty="0">
                <a:solidFill>
                  <a:srgbClr val="000000"/>
                </a:solidFill>
                <a:latin typeface="Arial"/>
                <a:ea typeface="微软雅黑"/>
              </a:rPr>
              <a:t>T</a:t>
            </a:r>
            <a:r>
              <a:rPr lang="en-US" altLang="zh-CN" sz="1777" dirty="0">
                <a:solidFill>
                  <a:srgbClr val="000000"/>
                </a:solidFill>
                <a:latin typeface="Arial"/>
                <a:ea typeface="微软雅黑"/>
              </a:rPr>
              <a:t>wo</a:t>
            </a:r>
            <a:r>
              <a:rPr lang="zh-CN" altLang="en-US" sz="1777" dirty="0">
                <a:solidFill>
                  <a:srgbClr val="000000"/>
                </a:solidFill>
                <a:latin typeface="Arial"/>
                <a:ea typeface="微软雅黑"/>
              </a:rPr>
              <a:t> </a:t>
            </a:r>
            <a:r>
              <a:rPr lang="en-US" altLang="zh-CN" sz="1777" dirty="0">
                <a:solidFill>
                  <a:srgbClr val="000000"/>
                </a:solidFill>
                <a:latin typeface="Arial"/>
                <a:ea typeface="微软雅黑"/>
              </a:rPr>
              <a:t>round</a:t>
            </a:r>
            <a:r>
              <a:rPr lang="zh-CN" altLang="en-US" sz="1777" dirty="0">
                <a:solidFill>
                  <a:srgbClr val="000000"/>
                </a:solidFill>
                <a:latin typeface="Arial"/>
                <a:ea typeface="微软雅黑"/>
              </a:rPr>
              <a:t> </a:t>
            </a:r>
            <a:r>
              <a:rPr lang="en-US" altLang="zh-CN" sz="1777" dirty="0">
                <a:solidFill>
                  <a:srgbClr val="000000"/>
                </a:solidFill>
                <a:latin typeface="Arial"/>
                <a:ea typeface="微软雅黑"/>
              </a:rPr>
              <a:t>per</a:t>
            </a:r>
            <a:r>
              <a:rPr lang="zh-CN" altLang="en-US" sz="1777" dirty="0">
                <a:solidFill>
                  <a:srgbClr val="000000"/>
                </a:solidFill>
                <a:latin typeface="Arial"/>
                <a:ea typeface="微软雅黑"/>
              </a:rPr>
              <a:t> </a:t>
            </a:r>
            <a:r>
              <a:rPr lang="en-US" altLang="zh-CN" sz="1777" dirty="0">
                <a:solidFill>
                  <a:srgbClr val="000000"/>
                </a:solidFill>
                <a:latin typeface="Arial"/>
                <a:ea typeface="微软雅黑"/>
              </a:rPr>
              <a:t>year</a:t>
            </a:r>
            <a:endParaRPr lang="en" altLang="zh-CN" sz="1777" dirty="0">
              <a:solidFill>
                <a:srgbClr val="000000"/>
              </a:solidFill>
              <a:latin typeface="Arial"/>
              <a:ea typeface="微软雅黑"/>
            </a:endParaRPr>
          </a:p>
        </p:txBody>
      </p:sp>
      <p:pic>
        <p:nvPicPr>
          <p:cNvPr id="3" name="图片 2">
            <a:extLst>
              <a:ext uri="{FF2B5EF4-FFF2-40B4-BE49-F238E27FC236}">
                <a16:creationId xmlns:a16="http://schemas.microsoft.com/office/drawing/2014/main" id="{819B6A80-06C7-294E-890F-2A7BDA44EA53}"/>
              </a:ext>
            </a:extLst>
          </p:cNvPr>
          <p:cNvPicPr>
            <a:picLocks noChangeAspect="1"/>
          </p:cNvPicPr>
          <p:nvPr/>
        </p:nvPicPr>
        <p:blipFill>
          <a:blip r:embed="rId3"/>
          <a:stretch>
            <a:fillRect/>
          </a:stretch>
        </p:blipFill>
        <p:spPr>
          <a:xfrm>
            <a:off x="0" y="1263829"/>
            <a:ext cx="9848220" cy="3609698"/>
          </a:xfrm>
          <a:prstGeom prst="rect">
            <a:avLst/>
          </a:prstGeom>
        </p:spPr>
      </p:pic>
      <p:sp>
        <p:nvSpPr>
          <p:cNvPr id="5" name="文本框 4">
            <a:extLst>
              <a:ext uri="{FF2B5EF4-FFF2-40B4-BE49-F238E27FC236}">
                <a16:creationId xmlns:a16="http://schemas.microsoft.com/office/drawing/2014/main" id="{AC6A1CF5-C3CE-5095-97FE-59F7261FFABE}"/>
              </a:ext>
            </a:extLst>
          </p:cNvPr>
          <p:cNvSpPr txBox="1"/>
          <p:nvPr/>
        </p:nvSpPr>
        <p:spPr>
          <a:xfrm>
            <a:off x="4447895" y="2313128"/>
            <a:ext cx="952431" cy="320409"/>
          </a:xfrm>
          <a:prstGeom prst="rect">
            <a:avLst/>
          </a:prstGeom>
          <a:noFill/>
        </p:spPr>
        <p:txBody>
          <a:bodyPr wrap="square" rtlCol="0">
            <a:spAutoFit/>
          </a:bodyPr>
          <a:lstStyle/>
          <a:p>
            <a:r>
              <a:rPr kumimoji="1" lang="en-US" altLang="zh-CN" sz="1482" dirty="0">
                <a:solidFill>
                  <a:srgbClr val="FF0000"/>
                </a:solidFill>
              </a:rPr>
              <a:t>100kW</a:t>
            </a:r>
          </a:p>
        </p:txBody>
      </p:sp>
      <p:sp>
        <p:nvSpPr>
          <p:cNvPr id="6" name="文本框 4">
            <a:extLst>
              <a:ext uri="{FF2B5EF4-FFF2-40B4-BE49-F238E27FC236}">
                <a16:creationId xmlns:a16="http://schemas.microsoft.com/office/drawing/2014/main" id="{A731E0CA-FD00-E571-0CEF-7FAC49028B9E}"/>
              </a:ext>
            </a:extLst>
          </p:cNvPr>
          <p:cNvSpPr txBox="1"/>
          <p:nvPr/>
        </p:nvSpPr>
        <p:spPr>
          <a:xfrm>
            <a:off x="5890771" y="1856407"/>
            <a:ext cx="769889" cy="320409"/>
          </a:xfrm>
          <a:prstGeom prst="rect">
            <a:avLst/>
          </a:prstGeom>
          <a:noFill/>
        </p:spPr>
        <p:txBody>
          <a:bodyPr wrap="square" rtlCol="0">
            <a:spAutoFit/>
          </a:bodyPr>
          <a:lstStyle/>
          <a:p>
            <a:r>
              <a:rPr kumimoji="1" lang="en-US" altLang="zh-CN" sz="1482" dirty="0">
                <a:solidFill>
                  <a:srgbClr val="FF0000"/>
                </a:solidFill>
              </a:rPr>
              <a:t>125kW</a:t>
            </a:r>
          </a:p>
        </p:txBody>
      </p:sp>
      <p:sp>
        <p:nvSpPr>
          <p:cNvPr id="7" name="文本框 4">
            <a:extLst>
              <a:ext uri="{FF2B5EF4-FFF2-40B4-BE49-F238E27FC236}">
                <a16:creationId xmlns:a16="http://schemas.microsoft.com/office/drawing/2014/main" id="{DF9F5DA0-70F5-5242-8BAF-83384A382DF0}"/>
              </a:ext>
            </a:extLst>
          </p:cNvPr>
          <p:cNvSpPr txBox="1"/>
          <p:nvPr/>
        </p:nvSpPr>
        <p:spPr>
          <a:xfrm>
            <a:off x="7092761" y="1591559"/>
            <a:ext cx="1025601" cy="320409"/>
          </a:xfrm>
          <a:prstGeom prst="rect">
            <a:avLst/>
          </a:prstGeom>
          <a:noFill/>
        </p:spPr>
        <p:txBody>
          <a:bodyPr wrap="square" rtlCol="0">
            <a:spAutoFit/>
          </a:bodyPr>
          <a:lstStyle/>
          <a:p>
            <a:r>
              <a:rPr kumimoji="1" lang="en-US" altLang="zh-CN" sz="1482" dirty="0">
                <a:solidFill>
                  <a:srgbClr val="FF0000"/>
                </a:solidFill>
              </a:rPr>
              <a:t>140kW</a:t>
            </a:r>
          </a:p>
        </p:txBody>
      </p:sp>
      <p:sp>
        <p:nvSpPr>
          <p:cNvPr id="8" name="文本框 4">
            <a:extLst>
              <a:ext uri="{FF2B5EF4-FFF2-40B4-BE49-F238E27FC236}">
                <a16:creationId xmlns:a16="http://schemas.microsoft.com/office/drawing/2014/main" id="{94056F57-5DD5-BA6B-CE2D-DBFC02B3DA6E}"/>
              </a:ext>
            </a:extLst>
          </p:cNvPr>
          <p:cNvSpPr txBox="1"/>
          <p:nvPr/>
        </p:nvSpPr>
        <p:spPr>
          <a:xfrm>
            <a:off x="2880634" y="2705028"/>
            <a:ext cx="1333078" cy="320409"/>
          </a:xfrm>
          <a:prstGeom prst="rect">
            <a:avLst/>
          </a:prstGeom>
          <a:noFill/>
        </p:spPr>
        <p:txBody>
          <a:bodyPr wrap="square" rtlCol="0">
            <a:spAutoFit/>
          </a:bodyPr>
          <a:lstStyle/>
          <a:p>
            <a:r>
              <a:rPr kumimoji="1" lang="en-US" altLang="zh-CN" sz="1482" dirty="0">
                <a:solidFill>
                  <a:srgbClr val="FF0000"/>
                </a:solidFill>
              </a:rPr>
              <a:t>80kW</a:t>
            </a:r>
          </a:p>
        </p:txBody>
      </p:sp>
      <p:sp>
        <p:nvSpPr>
          <p:cNvPr id="9" name="文本框 4">
            <a:extLst>
              <a:ext uri="{FF2B5EF4-FFF2-40B4-BE49-F238E27FC236}">
                <a16:creationId xmlns:a16="http://schemas.microsoft.com/office/drawing/2014/main" id="{6BFDF237-17C5-42B4-9BBF-4078816C8A12}"/>
              </a:ext>
            </a:extLst>
          </p:cNvPr>
          <p:cNvSpPr txBox="1"/>
          <p:nvPr/>
        </p:nvSpPr>
        <p:spPr>
          <a:xfrm>
            <a:off x="8374624" y="1246862"/>
            <a:ext cx="1025601" cy="320409"/>
          </a:xfrm>
          <a:prstGeom prst="rect">
            <a:avLst/>
          </a:prstGeom>
          <a:noFill/>
        </p:spPr>
        <p:txBody>
          <a:bodyPr wrap="square" rtlCol="0">
            <a:spAutoFit/>
          </a:bodyPr>
          <a:lstStyle/>
          <a:p>
            <a:r>
              <a:rPr kumimoji="1" lang="en-US" altLang="zh-CN" sz="1482" dirty="0">
                <a:solidFill>
                  <a:srgbClr val="FF0000"/>
                </a:solidFill>
              </a:rPr>
              <a:t>160kW</a:t>
            </a:r>
          </a:p>
        </p:txBody>
      </p:sp>
      <p:cxnSp>
        <p:nvCxnSpPr>
          <p:cNvPr id="2" name="直线箭头连接符 1">
            <a:extLst>
              <a:ext uri="{FF2B5EF4-FFF2-40B4-BE49-F238E27FC236}">
                <a16:creationId xmlns:a16="http://schemas.microsoft.com/office/drawing/2014/main" id="{CC0ECD0B-42C8-98FB-22F0-3FBE5CFD8846}"/>
              </a:ext>
            </a:extLst>
          </p:cNvPr>
          <p:cNvCxnSpPr>
            <a:cxnSpLocks noChangeShapeType="1"/>
          </p:cNvCxnSpPr>
          <p:nvPr/>
        </p:nvCxnSpPr>
        <p:spPr bwMode="auto">
          <a:xfrm>
            <a:off x="8032328" y="4905086"/>
            <a:ext cx="1080120" cy="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061714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C3E17430-AA59-4A4E-BB53-13FA18EB927B}"/>
              </a:ext>
            </a:extLst>
          </p:cNvPr>
          <p:cNvSpPr txBox="1">
            <a:spLocks noChangeArrowheads="1"/>
          </p:cNvSpPr>
          <p:nvPr/>
        </p:nvSpPr>
        <p:spPr bwMode="auto">
          <a:xfrm>
            <a:off x="439484" y="137198"/>
            <a:ext cx="10160000" cy="508000"/>
          </a:xfrm>
          <a:prstGeom prst="rect">
            <a:avLst/>
          </a:prstGeom>
          <a:noFill/>
          <a:ln w="9525">
            <a:noFill/>
            <a:miter lim="800000"/>
            <a:headEnd/>
            <a:tailEnd/>
          </a:ln>
        </p:spPr>
        <p:txBody>
          <a:bodyPr vert="horz" wrap="square" lIns="101600" tIns="50800" rIns="101600" bIns="5080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defTabSz="914327" eaLnBrk="1" hangingPunct="1">
              <a:spcBef>
                <a:spcPct val="50000"/>
              </a:spcBef>
              <a:defRPr/>
            </a:pPr>
            <a:endParaRPr lang="en-US" altLang="zh-CN" sz="3556" b="1" dirty="0">
              <a:solidFill>
                <a:srgbClr val="0432FF"/>
              </a:solidFill>
              <a:latin typeface="Arial" pitchFamily="34" charset="0"/>
              <a:ea typeface="宋体" pitchFamily="2" charset="-122"/>
            </a:endParaRPr>
          </a:p>
        </p:txBody>
      </p:sp>
      <p:pic>
        <p:nvPicPr>
          <p:cNvPr id="5" name="Picture 2">
            <a:extLst>
              <a:ext uri="{FF2B5EF4-FFF2-40B4-BE49-F238E27FC236}">
                <a16:creationId xmlns:a16="http://schemas.microsoft.com/office/drawing/2014/main" id="{1F66B058-3735-9845-9D2E-491970A97A4E}"/>
              </a:ext>
            </a:extLst>
          </p:cNvPr>
          <p:cNvPicPr>
            <a:picLocks noChangeAspect="1" noChangeArrowheads="1"/>
          </p:cNvPicPr>
          <p:nvPr/>
        </p:nvPicPr>
        <p:blipFill>
          <a:blip r:embed="rId3" cstate="print"/>
          <a:srcRect/>
          <a:stretch>
            <a:fillRect/>
          </a:stretch>
        </p:blipFill>
        <p:spPr bwMode="auto">
          <a:xfrm>
            <a:off x="1319585" y="764735"/>
            <a:ext cx="5787026" cy="4493032"/>
          </a:xfrm>
          <a:prstGeom prst="rect">
            <a:avLst/>
          </a:prstGeom>
          <a:noFill/>
          <a:ln w="9525">
            <a:noFill/>
            <a:miter lim="800000"/>
            <a:headEnd/>
            <a:tailEnd/>
          </a:ln>
        </p:spPr>
      </p:pic>
      <p:sp>
        <p:nvSpPr>
          <p:cNvPr id="6" name="矩形 8">
            <a:extLst>
              <a:ext uri="{FF2B5EF4-FFF2-40B4-BE49-F238E27FC236}">
                <a16:creationId xmlns:a16="http://schemas.microsoft.com/office/drawing/2014/main" id="{82856C37-436C-424F-A0D3-88CDA1B4F645}"/>
              </a:ext>
            </a:extLst>
          </p:cNvPr>
          <p:cNvSpPr>
            <a:spLocks noChangeArrowheads="1"/>
          </p:cNvSpPr>
          <p:nvPr/>
        </p:nvSpPr>
        <p:spPr bwMode="auto">
          <a:xfrm>
            <a:off x="-6490" y="1815706"/>
            <a:ext cx="8109748" cy="346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indent="0" defTabSz="914327">
              <a:spcAft>
                <a:spcPts val="667"/>
              </a:spcAft>
              <a:buClr>
                <a:srgbClr val="000000"/>
              </a:buClr>
              <a:defRPr/>
            </a:pPr>
            <a:r>
              <a:rPr lang="en-US" altLang="zh-CN" sz="1556" b="1" dirty="0">
                <a:solidFill>
                  <a:srgbClr val="0432FF"/>
                </a:solidFill>
              </a:rPr>
              <a:t>BL05:</a:t>
            </a:r>
            <a:r>
              <a:rPr lang="zh-CN" altLang="en-US" sz="1556" b="1" dirty="0">
                <a:solidFill>
                  <a:srgbClr val="0432FF"/>
                </a:solidFill>
              </a:rPr>
              <a:t> </a:t>
            </a:r>
            <a:r>
              <a:rPr lang="en-US" altLang="zh-CN" sz="1556" b="1" dirty="0">
                <a:solidFill>
                  <a:srgbClr val="0432FF"/>
                </a:solidFill>
              </a:rPr>
              <a:t>High</a:t>
            </a:r>
            <a:r>
              <a:rPr lang="zh-CN" altLang="en-US" sz="1556" b="1" dirty="0">
                <a:solidFill>
                  <a:srgbClr val="0432FF"/>
                </a:solidFill>
              </a:rPr>
              <a:t> </a:t>
            </a:r>
            <a:r>
              <a:rPr lang="en-US" altLang="zh-CN" sz="1556" b="1" dirty="0">
                <a:solidFill>
                  <a:srgbClr val="0432FF"/>
                </a:solidFill>
              </a:rPr>
              <a:t>energy</a:t>
            </a:r>
            <a:r>
              <a:rPr lang="zh-CN" altLang="en-US" sz="1556" b="1" dirty="0">
                <a:solidFill>
                  <a:srgbClr val="0432FF"/>
                </a:solidFill>
              </a:rPr>
              <a:t> </a:t>
            </a:r>
            <a:r>
              <a:rPr lang="en-US" altLang="zh-CN" sz="1556" b="1" dirty="0">
                <a:solidFill>
                  <a:srgbClr val="0432FF"/>
                </a:solidFill>
              </a:rPr>
              <a:t>inelastic</a:t>
            </a:r>
            <a:r>
              <a:rPr lang="zh-CN" altLang="en-US" sz="1556" b="1" dirty="0">
                <a:solidFill>
                  <a:srgbClr val="0432FF"/>
                </a:solidFill>
              </a:rPr>
              <a:t> </a:t>
            </a:r>
            <a:r>
              <a:rPr lang="en-US" altLang="zh-CN" sz="1556" b="1" dirty="0">
                <a:solidFill>
                  <a:srgbClr val="0432FF"/>
                </a:solidFill>
              </a:rPr>
              <a:t>spectrometer</a:t>
            </a:r>
          </a:p>
          <a:p>
            <a:pPr marL="0" indent="0" defTabSz="914327">
              <a:spcAft>
                <a:spcPts val="667"/>
              </a:spcAft>
              <a:buClr>
                <a:srgbClr val="000000"/>
              </a:buClr>
              <a:defRPr/>
            </a:pPr>
            <a:endParaRPr lang="en-US" altLang="zh-CN" sz="1778" b="1" dirty="0">
              <a:solidFill>
                <a:srgbClr val="0432FF"/>
              </a:solidFill>
            </a:endParaRPr>
          </a:p>
          <a:p>
            <a:pPr marL="0" indent="0" defTabSz="914327">
              <a:spcAft>
                <a:spcPts val="667"/>
              </a:spcAft>
              <a:buClr>
                <a:srgbClr val="000000"/>
              </a:buClr>
              <a:defRPr/>
            </a:pPr>
            <a:r>
              <a:rPr lang="zh-CN" altLang="en-US" sz="1333" b="1" dirty="0">
                <a:solidFill>
                  <a:srgbClr val="0432FF"/>
                </a:solidFill>
              </a:rPr>
              <a:t> </a:t>
            </a:r>
            <a:endParaRPr lang="en-US" altLang="zh-CN" sz="1333" b="1" dirty="0">
              <a:solidFill>
                <a:srgbClr val="0432FF"/>
              </a:solidFill>
            </a:endParaRPr>
          </a:p>
          <a:p>
            <a:pPr marL="0" indent="0" defTabSz="914327">
              <a:spcAft>
                <a:spcPts val="667"/>
              </a:spcAft>
              <a:buClr>
                <a:srgbClr val="000000"/>
              </a:buClr>
              <a:defRPr/>
            </a:pPr>
            <a:endParaRPr lang="en-US" altLang="zh-CN" sz="1778" b="1" dirty="0">
              <a:solidFill>
                <a:srgbClr val="0432FF"/>
              </a:solidFill>
            </a:endParaRPr>
          </a:p>
          <a:p>
            <a:pPr marL="0" indent="0" defTabSz="914327">
              <a:spcAft>
                <a:spcPts val="667"/>
              </a:spcAft>
              <a:buClr>
                <a:srgbClr val="000000"/>
              </a:buClr>
              <a:defRPr/>
            </a:pPr>
            <a:endParaRPr lang="en-US" altLang="zh-CN" sz="1778" b="1" dirty="0">
              <a:solidFill>
                <a:srgbClr val="0432FF"/>
              </a:solidFill>
            </a:endParaRPr>
          </a:p>
          <a:p>
            <a:pPr marL="0" indent="0" defTabSz="914327">
              <a:spcAft>
                <a:spcPts val="667"/>
              </a:spcAft>
              <a:buClr>
                <a:srgbClr val="000000"/>
              </a:buClr>
              <a:defRPr/>
            </a:pPr>
            <a:r>
              <a:rPr lang="en-US" altLang="zh-CN" sz="1556" b="1" dirty="0">
                <a:solidFill>
                  <a:srgbClr val="0432FF"/>
                </a:solidFill>
              </a:rPr>
              <a:t>BL08:</a:t>
            </a:r>
            <a:r>
              <a:rPr lang="zh-CN" altLang="en-US" sz="1556" b="1" dirty="0">
                <a:solidFill>
                  <a:srgbClr val="0432FF"/>
                </a:solidFill>
              </a:rPr>
              <a:t> </a:t>
            </a:r>
            <a:r>
              <a:rPr lang="en-US" altLang="zh-CN" sz="1556" b="1" dirty="0">
                <a:solidFill>
                  <a:srgbClr val="0432FF"/>
                </a:solidFill>
              </a:rPr>
              <a:t>Engineering Material</a:t>
            </a:r>
            <a:r>
              <a:rPr lang="zh-CN" altLang="en-US" sz="1556" b="1" dirty="0">
                <a:solidFill>
                  <a:srgbClr val="0432FF"/>
                </a:solidFill>
              </a:rPr>
              <a:t> </a:t>
            </a:r>
            <a:r>
              <a:rPr lang="en-US" altLang="zh-CN" sz="1556" b="1" dirty="0">
                <a:solidFill>
                  <a:srgbClr val="0432FF"/>
                </a:solidFill>
              </a:rPr>
              <a:t>Diffractometer </a:t>
            </a:r>
          </a:p>
          <a:p>
            <a:pPr marL="0" indent="0" defTabSz="914327">
              <a:spcAft>
                <a:spcPts val="667"/>
              </a:spcAft>
              <a:buClr>
                <a:srgbClr val="000000"/>
              </a:buClr>
              <a:defRPr/>
            </a:pPr>
            <a:endParaRPr lang="en-US" altLang="zh-CN" sz="1556" dirty="0">
              <a:solidFill>
                <a:srgbClr val="0432FF"/>
              </a:solidFill>
            </a:endParaRPr>
          </a:p>
          <a:p>
            <a:pPr marL="0" indent="0" defTabSz="914327">
              <a:spcAft>
                <a:spcPts val="667"/>
              </a:spcAft>
              <a:buClr>
                <a:srgbClr val="000000"/>
              </a:buClr>
              <a:defRPr/>
            </a:pPr>
            <a:endParaRPr lang="en-US" altLang="zh-CN" sz="1556" dirty="0">
              <a:solidFill>
                <a:srgbClr val="0432FF"/>
              </a:solidFill>
            </a:endParaRPr>
          </a:p>
          <a:p>
            <a:pPr marL="0" indent="0" defTabSz="914327">
              <a:spcAft>
                <a:spcPts val="667"/>
              </a:spcAft>
              <a:buClr>
                <a:srgbClr val="000000"/>
              </a:buClr>
              <a:defRPr/>
            </a:pPr>
            <a:r>
              <a:rPr lang="en-US" altLang="zh-CN" sz="1556" b="1" dirty="0">
                <a:solidFill>
                  <a:prstClr val="black"/>
                </a:solidFill>
              </a:rPr>
              <a:t>BL09:</a:t>
            </a:r>
            <a:r>
              <a:rPr lang="zh-CN" altLang="en-US" sz="1556" b="1" dirty="0">
                <a:solidFill>
                  <a:prstClr val="black"/>
                </a:solidFill>
              </a:rPr>
              <a:t> </a:t>
            </a:r>
            <a:r>
              <a:rPr lang="en-US" altLang="zh-CN" sz="1556" b="1" dirty="0">
                <a:solidFill>
                  <a:prstClr val="black"/>
                </a:solidFill>
              </a:rPr>
              <a:t>High resolution Diffractometer</a:t>
            </a:r>
          </a:p>
          <a:p>
            <a:pPr marL="355572" indent="-355572" defTabSz="914327">
              <a:spcAft>
                <a:spcPts val="667"/>
              </a:spcAft>
              <a:buClr>
                <a:srgbClr val="000000"/>
              </a:buClr>
              <a:buFont typeface="Wingdings" pitchFamily="2" charset="2"/>
              <a:buChar char="l"/>
              <a:defRPr/>
            </a:pPr>
            <a:endParaRPr lang="en-US" altLang="zh-CN" sz="2222" b="1" dirty="0">
              <a:solidFill>
                <a:srgbClr val="005CE7"/>
              </a:solidFill>
            </a:endParaRPr>
          </a:p>
        </p:txBody>
      </p:sp>
      <p:sp>
        <p:nvSpPr>
          <p:cNvPr id="7" name="矩形 8">
            <a:extLst>
              <a:ext uri="{FF2B5EF4-FFF2-40B4-BE49-F238E27FC236}">
                <a16:creationId xmlns:a16="http://schemas.microsoft.com/office/drawing/2014/main" id="{38FD77F0-17CA-804A-B084-2EA5B7A62C85}"/>
              </a:ext>
            </a:extLst>
          </p:cNvPr>
          <p:cNvSpPr>
            <a:spLocks noChangeArrowheads="1"/>
          </p:cNvSpPr>
          <p:nvPr/>
        </p:nvSpPr>
        <p:spPr bwMode="auto">
          <a:xfrm>
            <a:off x="6160120" y="1503956"/>
            <a:ext cx="4260473" cy="256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indent="0" defTabSz="914327">
              <a:spcAft>
                <a:spcPts val="667"/>
              </a:spcAft>
              <a:buClr>
                <a:srgbClr val="000000"/>
              </a:buClr>
              <a:defRPr/>
            </a:pPr>
            <a:r>
              <a:rPr lang="zh-CN" altLang="en-US" sz="1500" b="1" dirty="0">
                <a:solidFill>
                  <a:srgbClr val="C00000"/>
                </a:solidFill>
              </a:rPr>
              <a:t>     </a:t>
            </a:r>
            <a:r>
              <a:rPr lang="en-US" altLang="zh-CN" sz="1500" b="1" dirty="0">
                <a:solidFill>
                  <a:srgbClr val="C00000"/>
                </a:solidFill>
              </a:rPr>
              <a:t>BL16:</a:t>
            </a:r>
            <a:r>
              <a:rPr lang="zh-CN" altLang="en-US" sz="1500" b="1" dirty="0">
                <a:solidFill>
                  <a:srgbClr val="C00000"/>
                </a:solidFill>
              </a:rPr>
              <a:t> </a:t>
            </a:r>
            <a:r>
              <a:rPr lang="en-US" altLang="zh-CN" sz="1500" b="1" dirty="0">
                <a:solidFill>
                  <a:srgbClr val="C00000"/>
                </a:solidFill>
              </a:rPr>
              <a:t>Multiple Physics Instrument</a:t>
            </a:r>
          </a:p>
          <a:p>
            <a:pPr marL="0" indent="0" defTabSz="914327">
              <a:spcAft>
                <a:spcPts val="667"/>
              </a:spcAft>
              <a:buClr>
                <a:srgbClr val="000000"/>
              </a:buClr>
              <a:defRPr/>
            </a:pPr>
            <a:r>
              <a:rPr lang="zh-CN" altLang="en-US" sz="1500" b="1" dirty="0">
                <a:solidFill>
                  <a:prstClr val="black"/>
                </a:solidFill>
              </a:rPr>
              <a:t>     </a:t>
            </a:r>
            <a:r>
              <a:rPr lang="en-US" altLang="zh-CN" sz="1500" b="1" dirty="0">
                <a:solidFill>
                  <a:prstClr val="black"/>
                </a:solidFill>
              </a:rPr>
              <a:t>BL15:</a:t>
            </a:r>
            <a:r>
              <a:rPr lang="zh-CN" altLang="en-US" sz="1500" b="1" dirty="0">
                <a:solidFill>
                  <a:prstClr val="black"/>
                </a:solidFill>
              </a:rPr>
              <a:t> </a:t>
            </a:r>
            <a:r>
              <a:rPr lang="en-US" altLang="zh-CN" sz="1500" b="1" dirty="0">
                <a:solidFill>
                  <a:prstClr val="black"/>
                </a:solidFill>
              </a:rPr>
              <a:t>High Pressure Diffractometer </a:t>
            </a:r>
          </a:p>
          <a:p>
            <a:pPr marL="0" indent="0" defTabSz="914327">
              <a:spcAft>
                <a:spcPts val="667"/>
              </a:spcAft>
              <a:buClr>
                <a:srgbClr val="000000"/>
              </a:buClr>
              <a:defRPr/>
            </a:pPr>
            <a:r>
              <a:rPr lang="en-US" altLang="zh-CN" sz="1500" b="1" dirty="0">
                <a:solidFill>
                  <a:srgbClr val="0432FF"/>
                </a:solidFill>
              </a:rPr>
              <a:t>BL14:</a:t>
            </a:r>
            <a:r>
              <a:rPr lang="zh-CN" altLang="en-US" sz="1500" b="1" dirty="0">
                <a:solidFill>
                  <a:srgbClr val="0432FF"/>
                </a:solidFill>
              </a:rPr>
              <a:t> </a:t>
            </a:r>
            <a:r>
              <a:rPr lang="en-US" altLang="zh-CN" sz="1500" b="1" dirty="0">
                <a:solidFill>
                  <a:srgbClr val="0432FF"/>
                </a:solidFill>
              </a:rPr>
              <a:t>Very small angle neutron scattering</a:t>
            </a:r>
          </a:p>
          <a:p>
            <a:pPr marL="0" indent="0" defTabSz="914327">
              <a:spcAft>
                <a:spcPts val="667"/>
              </a:spcAft>
              <a:buClr>
                <a:srgbClr val="000000"/>
              </a:buClr>
              <a:defRPr/>
            </a:pPr>
            <a:r>
              <a:rPr lang="zh-CN" altLang="en-US" sz="1500" b="1" dirty="0">
                <a:solidFill>
                  <a:srgbClr val="0432FF"/>
                </a:solidFill>
              </a:rPr>
              <a:t>  </a:t>
            </a:r>
            <a:r>
              <a:rPr lang="en-US" altLang="zh-CN" sz="1500" b="1" dirty="0">
                <a:solidFill>
                  <a:srgbClr val="0432FF"/>
                </a:solidFill>
              </a:rPr>
              <a:t>BL13:</a:t>
            </a:r>
            <a:r>
              <a:rPr lang="zh-CN" altLang="en-US" sz="1500" b="1" dirty="0">
                <a:solidFill>
                  <a:srgbClr val="0432FF"/>
                </a:solidFill>
              </a:rPr>
              <a:t> </a:t>
            </a:r>
            <a:r>
              <a:rPr lang="en-US" altLang="zh-CN" sz="1500" b="1" dirty="0">
                <a:solidFill>
                  <a:srgbClr val="0432FF"/>
                </a:solidFill>
              </a:rPr>
              <a:t>Energy resolved neutron imaging</a:t>
            </a:r>
            <a:endParaRPr lang="zh-CN" altLang="en-US" sz="1500" b="1" dirty="0">
              <a:solidFill>
                <a:srgbClr val="0432FF"/>
              </a:solidFill>
            </a:endParaRPr>
          </a:p>
          <a:p>
            <a:pPr marL="0" indent="0" defTabSz="914327">
              <a:spcAft>
                <a:spcPts val="667"/>
              </a:spcAft>
              <a:buClr>
                <a:srgbClr val="000000"/>
              </a:buClr>
              <a:defRPr/>
            </a:pPr>
            <a:endParaRPr lang="en-US" altLang="zh-CN" sz="1500" dirty="0">
              <a:solidFill>
                <a:srgbClr val="0432FF"/>
              </a:solidFill>
            </a:endParaRPr>
          </a:p>
          <a:p>
            <a:pPr marL="0" indent="0" defTabSz="914327">
              <a:spcAft>
                <a:spcPts val="667"/>
              </a:spcAft>
              <a:buClr>
                <a:srgbClr val="000000"/>
              </a:buClr>
              <a:defRPr/>
            </a:pPr>
            <a:endParaRPr lang="en-US" altLang="zh-CN" sz="1500" b="1" dirty="0">
              <a:solidFill>
                <a:srgbClr val="0432FF"/>
              </a:solidFill>
            </a:endParaRPr>
          </a:p>
          <a:p>
            <a:pPr marL="0" indent="0" defTabSz="914327">
              <a:spcAft>
                <a:spcPts val="667"/>
              </a:spcAft>
              <a:buClr>
                <a:srgbClr val="000000"/>
              </a:buClr>
              <a:defRPr/>
            </a:pPr>
            <a:r>
              <a:rPr lang="en-US" altLang="zh-CN" sz="1500" b="1" dirty="0">
                <a:solidFill>
                  <a:srgbClr val="C00000"/>
                </a:solidFill>
              </a:rPr>
              <a:t>BL11:</a:t>
            </a:r>
            <a:r>
              <a:rPr lang="zh-CN" altLang="en-US" sz="1500" b="1" dirty="0">
                <a:solidFill>
                  <a:srgbClr val="C00000"/>
                </a:solidFill>
              </a:rPr>
              <a:t> </a:t>
            </a:r>
            <a:r>
              <a:rPr lang="en-US" altLang="zh-CN" sz="1500" b="1" dirty="0">
                <a:solidFill>
                  <a:srgbClr val="C00000"/>
                </a:solidFill>
              </a:rPr>
              <a:t>Atmosphere Neutron Irradiation</a:t>
            </a:r>
          </a:p>
          <a:p>
            <a:pPr marL="355572" indent="-355572" defTabSz="914327">
              <a:spcAft>
                <a:spcPts val="667"/>
              </a:spcAft>
              <a:buClr>
                <a:srgbClr val="000000"/>
              </a:buClr>
              <a:buFont typeface="Wingdings" pitchFamily="2" charset="2"/>
              <a:buChar char="l"/>
              <a:defRPr/>
            </a:pPr>
            <a:endParaRPr lang="en-US" altLang="zh-CN" sz="1500" b="1" dirty="0">
              <a:solidFill>
                <a:srgbClr val="005CE7"/>
              </a:solidFill>
            </a:endParaRPr>
          </a:p>
        </p:txBody>
      </p:sp>
      <p:sp>
        <p:nvSpPr>
          <p:cNvPr id="3" name="标题 2"/>
          <p:cNvSpPr>
            <a:spLocks noGrp="1"/>
          </p:cNvSpPr>
          <p:nvPr>
            <p:ph type="title"/>
          </p:nvPr>
        </p:nvSpPr>
        <p:spPr/>
        <p:txBody>
          <a:bodyPr/>
          <a:lstStyle/>
          <a:p>
            <a:r>
              <a:rPr lang="en-US" altLang="zh-CN" dirty="0">
                <a:solidFill>
                  <a:srgbClr val="0070C0"/>
                </a:solidFill>
              </a:rPr>
              <a:t>Cooperation Instruments</a:t>
            </a:r>
            <a:endParaRPr lang="zh-CN" altLang="en-US" dirty="0">
              <a:solidFill>
                <a:srgbClr val="0070C0"/>
              </a:solidFill>
            </a:endParaRPr>
          </a:p>
        </p:txBody>
      </p:sp>
    </p:spTree>
    <p:extLst>
      <p:ext uri="{BB962C8B-B14F-4D97-AF65-F5344CB8AC3E}">
        <p14:creationId xmlns:p14="http://schemas.microsoft.com/office/powerpoint/2010/main" val="2140779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70C0"/>
                </a:solidFill>
                <a:sym typeface="+mn-ea"/>
              </a:rPr>
              <a:t>User Operation</a:t>
            </a:r>
            <a:endParaRPr lang="en-US" dirty="0">
              <a:solidFill>
                <a:srgbClr val="0070C0"/>
              </a:solidFill>
            </a:endParaRPr>
          </a:p>
        </p:txBody>
      </p:sp>
      <p:sp>
        <p:nvSpPr>
          <p:cNvPr id="22" name="Rectangle 5"/>
          <p:cNvSpPr>
            <a:spLocks noChangeArrowheads="1"/>
          </p:cNvSpPr>
          <p:nvPr>
            <p:custDataLst>
              <p:tags r:id="rId1"/>
            </p:custDataLst>
          </p:nvPr>
        </p:nvSpPr>
        <p:spPr bwMode="auto">
          <a:xfrm>
            <a:off x="475545" y="778228"/>
            <a:ext cx="9335911" cy="879139"/>
          </a:xfrm>
          <a:prstGeom prst="rect">
            <a:avLst/>
          </a:prstGeom>
          <a:noFill/>
          <a:ln w="9525">
            <a:noFill/>
            <a:miter lim="800000"/>
          </a:ln>
        </p:spPr>
        <p:txBody>
          <a:bodyPr lIns="76199" tIns="38099" rIns="76199" bIns="38099"/>
          <a:lstStyle/>
          <a:p>
            <a:pPr algn="just" defTabSz="1015990">
              <a:lnSpc>
                <a:spcPts val="3444"/>
              </a:lnSpc>
              <a:buClr>
                <a:prstClr val="black"/>
              </a:buClr>
              <a:defRPr/>
            </a:pPr>
            <a:r>
              <a:rPr lang="en-US" altLang="zh-CN" b="1" dirty="0">
                <a:solidFill>
                  <a:prstClr val="black"/>
                </a:solidFill>
                <a:latin typeface="Times New Roman" panose="02020503050405090304" pitchFamily="18" charset="0"/>
                <a:ea typeface="微软雅黑" panose="020B0503020204020204" pitchFamily="34" charset="-122"/>
                <a:cs typeface="Times New Roman" panose="02020503050405090304" pitchFamily="18" charset="0"/>
              </a:rPr>
              <a:t>The number of registered user is more than 7000, </a:t>
            </a:r>
            <a:r>
              <a:rPr lang="en" b="1" dirty="0">
                <a:solidFill>
                  <a:prstClr val="black"/>
                </a:solidFill>
                <a:latin typeface="Times New Roman" panose="02020503050405090304" pitchFamily="18" charset="0"/>
                <a:ea typeface="微软雅黑" panose="020B0503020204020204" pitchFamily="34" charset="-122"/>
                <a:cs typeface="Times New Roman" panose="02020503050405090304" pitchFamily="18" charset="0"/>
              </a:rPr>
              <a:t>A total of over 1,700 projects from 243 units were completed</a:t>
            </a:r>
            <a:r>
              <a:rPr lang="en-US" b="1" dirty="0">
                <a:solidFill>
                  <a:prstClr val="black"/>
                </a:solidFill>
                <a:latin typeface="Times New Roman" panose="02020503050405090304" pitchFamily="18" charset="0"/>
                <a:ea typeface="微软雅黑" panose="020B0503020204020204" pitchFamily="34" charset="-122"/>
                <a:cs typeface="Times New Roman" panose="02020503050405090304" pitchFamily="18" charset="0"/>
              </a:rPr>
              <a:t>.</a:t>
            </a:r>
            <a:r>
              <a:rPr lang="en" b="1" dirty="0">
                <a:solidFill>
                  <a:prstClr val="black"/>
                </a:solidFill>
                <a:latin typeface="Times New Roman" panose="02020503050405090304" pitchFamily="18" charset="0"/>
                <a:ea typeface="微软雅黑" panose="020B0503020204020204" pitchFamily="34" charset="-122"/>
                <a:cs typeface="Times New Roman" panose="02020503050405090304" pitchFamily="18" charset="0"/>
              </a:rPr>
              <a:t> Industry users accounted for approximately </a:t>
            </a:r>
            <a:r>
              <a:rPr lang="en-US" altLang="zh-CN" b="1" dirty="0">
                <a:solidFill>
                  <a:prstClr val="black"/>
                </a:solidFill>
                <a:latin typeface="Times New Roman" panose="02020503050405090304" pitchFamily="18" charset="0"/>
                <a:ea typeface="微软雅黑" panose="020B0503020204020204" pitchFamily="34" charset="-122"/>
                <a:cs typeface="Times New Roman" panose="02020503050405090304" pitchFamily="18" charset="0"/>
              </a:rPr>
              <a:t>10%</a:t>
            </a:r>
            <a:endParaRPr lang="zh-CN" b="1" dirty="0">
              <a:solidFill>
                <a:prstClr val="black"/>
              </a:solidFill>
              <a:latin typeface="Times New Roman" panose="02020503050405090304" pitchFamily="18" charset="0"/>
              <a:ea typeface="微软雅黑" panose="020B0503020204020204" pitchFamily="34" charset="-122"/>
              <a:cs typeface="Times New Roman" panose="02020503050405090304" pitchFamily="18" charset="0"/>
            </a:endParaRPr>
          </a:p>
        </p:txBody>
      </p:sp>
      <p:graphicFrame>
        <p:nvGraphicFramePr>
          <p:cNvPr id="2" name="Chart 1"/>
          <p:cNvGraphicFramePr/>
          <p:nvPr>
            <p:custDataLst>
              <p:tags r:id="rId2"/>
            </p:custDataLst>
            <p:extLst>
              <p:ext uri="{D42A27DB-BD31-4B8C-83A1-F6EECF244321}">
                <p14:modId xmlns:p14="http://schemas.microsoft.com/office/powerpoint/2010/main" val="4219566099"/>
              </p:ext>
            </p:extLst>
          </p:nvPr>
        </p:nvGraphicFramePr>
        <p:xfrm>
          <a:off x="687512" y="1810343"/>
          <a:ext cx="8784976" cy="387290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3"/>
          <p:cNvSpPr txBox="1"/>
          <p:nvPr/>
        </p:nvSpPr>
        <p:spPr>
          <a:xfrm>
            <a:off x="496500" y="129911"/>
            <a:ext cx="7232998" cy="507831"/>
          </a:xfrm>
          <a:prstGeom prst="rect">
            <a:avLst/>
          </a:prstGeom>
          <a:noFill/>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61970">
              <a:lnSpc>
                <a:spcPct val="90000"/>
              </a:lnSpc>
              <a:defRPr/>
            </a:pPr>
            <a:r>
              <a:rPr lang="en-US" altLang="zh-CN" sz="3000" b="1" kern="0" dirty="0">
                <a:solidFill>
                  <a:srgbClr val="005DA2"/>
                </a:solidFill>
                <a:latin typeface="Arial" panose="020B0604020202020204" pitchFamily="34" charset="0"/>
                <a:ea typeface="微软雅黑" panose="020B0503020204020204" charset="-122"/>
              </a:rPr>
              <a:t>China Spallation Neutron Source-II</a:t>
            </a:r>
            <a:endParaRPr lang="zh-CN" altLang="en-US" sz="3000" b="1" kern="0" dirty="0">
              <a:solidFill>
                <a:srgbClr val="005DA2"/>
              </a:solidFill>
              <a:latin typeface="Arial" panose="020B0604020202020204" pitchFamily="34" charset="0"/>
              <a:ea typeface="微软雅黑" panose="020B0503020204020204" charset="-122"/>
            </a:endParaRPr>
          </a:p>
        </p:txBody>
      </p:sp>
      <p:pic>
        <p:nvPicPr>
          <p:cNvPr id="7" name="Picture 2"/>
          <p:cNvPicPr>
            <a:picLocks noChangeAspect="1" noChangeArrowheads="1"/>
          </p:cNvPicPr>
          <p:nvPr/>
        </p:nvPicPr>
        <p:blipFill>
          <a:blip r:embed="rId3" cstate="print"/>
          <a:srcRect/>
          <a:stretch>
            <a:fillRect/>
          </a:stretch>
        </p:blipFill>
        <p:spPr bwMode="auto">
          <a:xfrm>
            <a:off x="53127" y="744543"/>
            <a:ext cx="6048527" cy="4318000"/>
          </a:xfrm>
          <a:prstGeom prst="rect">
            <a:avLst/>
          </a:prstGeom>
          <a:noFill/>
        </p:spPr>
      </p:pic>
      <p:sp>
        <p:nvSpPr>
          <p:cNvPr id="8" name="TextBox 19"/>
          <p:cNvSpPr txBox="1"/>
          <p:nvPr/>
        </p:nvSpPr>
        <p:spPr bwMode="auto">
          <a:xfrm>
            <a:off x="1430834" y="878580"/>
            <a:ext cx="1920213" cy="323165"/>
          </a:xfrm>
          <a:prstGeom prst="rect">
            <a:avLst/>
          </a:prstGeom>
          <a:noFill/>
          <a:ln w="9525">
            <a:noFill/>
            <a:miter lim="800000"/>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985" indent="-380985" algn="ctr" defTabSz="761970" eaLnBrk="0" fontAlgn="auto" hangingPunct="0">
              <a:spcBef>
                <a:spcPts val="667"/>
              </a:spcBef>
              <a:spcAft>
                <a:spcPts val="0"/>
              </a:spcAft>
              <a:buClr>
                <a:prstClr val="black"/>
              </a:buClr>
              <a:defRPr/>
            </a:pPr>
            <a:r>
              <a:rPr lang="en-US" altLang="zh-CN" sz="1500" b="1" dirty="0" err="1">
                <a:solidFill>
                  <a:srgbClr val="002060"/>
                </a:solidFill>
                <a:latin typeface="微软雅黑" panose="020B0503020204020204" charset="-122"/>
                <a:ea typeface="微软雅黑" panose="020B0503020204020204" charset="-122"/>
              </a:rPr>
              <a:t>Linac</a:t>
            </a:r>
            <a:endParaRPr lang="zh-CN" altLang="en-US" sz="1500" b="1" dirty="0">
              <a:solidFill>
                <a:srgbClr val="002060"/>
              </a:solidFill>
              <a:latin typeface="微软雅黑" panose="020B0503020204020204" charset="-122"/>
              <a:ea typeface="微软雅黑" panose="020B0503020204020204" charset="-122"/>
            </a:endParaRPr>
          </a:p>
        </p:txBody>
      </p:sp>
      <p:sp>
        <p:nvSpPr>
          <p:cNvPr id="9" name="文本框 1"/>
          <p:cNvSpPr txBox="1"/>
          <p:nvPr/>
        </p:nvSpPr>
        <p:spPr>
          <a:xfrm>
            <a:off x="496500" y="1488321"/>
            <a:ext cx="4089325" cy="33150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61970" fontAlgn="auto">
              <a:spcBef>
                <a:spcPts val="0"/>
              </a:spcBef>
              <a:spcAft>
                <a:spcPts val="0"/>
              </a:spcAft>
              <a:defRPr/>
            </a:pPr>
            <a:r>
              <a:rPr kumimoji="1" lang="en-US" altLang="zh-CN" sz="1554" b="1" dirty="0" err="1">
                <a:solidFill>
                  <a:srgbClr val="3366FF"/>
                </a:solidFill>
                <a:latin typeface="微软雅黑" panose="020B0503020204020204" charset="-122"/>
                <a:ea typeface="微软雅黑" panose="020B0503020204020204" charset="-122"/>
              </a:rPr>
              <a:t>Linac</a:t>
            </a:r>
            <a:r>
              <a:rPr kumimoji="1" lang="en-US" altLang="zh-CN" sz="1554" b="1" dirty="0">
                <a:solidFill>
                  <a:srgbClr val="3366FF"/>
                </a:solidFill>
                <a:latin typeface="微软雅黑" panose="020B0503020204020204" charset="-122"/>
                <a:ea typeface="微软雅黑" panose="020B0503020204020204" charset="-122"/>
              </a:rPr>
              <a:t> upgrade from 80MeV to </a:t>
            </a:r>
            <a:r>
              <a:rPr kumimoji="1" lang="en-US" altLang="zh-CN" sz="1554" b="1" dirty="0">
                <a:solidFill>
                  <a:srgbClr val="C00000"/>
                </a:solidFill>
                <a:latin typeface="微软雅黑" panose="020B0503020204020204" charset="-122"/>
                <a:ea typeface="微软雅黑" panose="020B0503020204020204" charset="-122"/>
              </a:rPr>
              <a:t>300MeV</a:t>
            </a:r>
            <a:endParaRPr kumimoji="1" lang="zh-CN" altLang="en-US" sz="1554" b="1" dirty="0">
              <a:solidFill>
                <a:srgbClr val="C00000"/>
              </a:solidFill>
              <a:latin typeface="微软雅黑" panose="020B0503020204020204" charset="-122"/>
              <a:ea typeface="微软雅黑" panose="020B0503020204020204" charset="-122"/>
            </a:endParaRPr>
          </a:p>
        </p:txBody>
      </p:sp>
      <p:sp>
        <p:nvSpPr>
          <p:cNvPr id="10" name="文本框 2"/>
          <p:cNvSpPr txBox="1"/>
          <p:nvPr/>
        </p:nvSpPr>
        <p:spPr>
          <a:xfrm>
            <a:off x="1279630" y="2205354"/>
            <a:ext cx="3703466" cy="33150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61970" fontAlgn="auto">
              <a:spcBef>
                <a:spcPts val="0"/>
              </a:spcBef>
              <a:spcAft>
                <a:spcPts val="0"/>
              </a:spcAft>
              <a:defRPr/>
            </a:pPr>
            <a:r>
              <a:rPr kumimoji="1" lang="en-US" altLang="zh-CN" sz="1554" b="1" dirty="0">
                <a:solidFill>
                  <a:srgbClr val="3366FF"/>
                </a:solidFill>
                <a:latin typeface="微软雅黑" panose="020B0503020204020204" charset="-122"/>
                <a:ea typeface="微软雅黑" panose="020B0503020204020204" charset="-122"/>
              </a:rPr>
              <a:t>Beam power upgrade to </a:t>
            </a:r>
            <a:r>
              <a:rPr kumimoji="1" lang="en-US" altLang="zh-CN" sz="1554" b="1" dirty="0">
                <a:solidFill>
                  <a:srgbClr val="C00000"/>
                </a:solidFill>
                <a:latin typeface="微软雅黑" panose="020B0503020204020204" charset="-122"/>
                <a:ea typeface="微软雅黑" panose="020B0503020204020204" charset="-122"/>
              </a:rPr>
              <a:t>500kW</a:t>
            </a:r>
            <a:endParaRPr kumimoji="1" lang="zh-CN" altLang="en-US" sz="1554" b="1" dirty="0">
              <a:solidFill>
                <a:srgbClr val="C00000"/>
              </a:solidFill>
              <a:latin typeface="微软雅黑" panose="020B0503020204020204" charset="-122"/>
              <a:ea typeface="微软雅黑" panose="020B0503020204020204" charset="-122"/>
            </a:endParaRPr>
          </a:p>
        </p:txBody>
      </p:sp>
      <p:sp>
        <p:nvSpPr>
          <p:cNvPr id="11" name="TextBox 20"/>
          <p:cNvSpPr txBox="1"/>
          <p:nvPr/>
        </p:nvSpPr>
        <p:spPr bwMode="auto">
          <a:xfrm>
            <a:off x="4375880" y="2109468"/>
            <a:ext cx="1821623" cy="1130887"/>
          </a:xfrm>
          <a:prstGeom prst="rect">
            <a:avLst/>
          </a:prstGeom>
          <a:noFill/>
          <a:ln w="9525">
            <a:noFill/>
            <a:miter lim="800000"/>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985" indent="-380985" algn="ctr" defTabSz="761970" eaLnBrk="0" fontAlgn="auto" hangingPunct="0">
              <a:spcBef>
                <a:spcPts val="667"/>
              </a:spcBef>
              <a:spcAft>
                <a:spcPts val="0"/>
              </a:spcAft>
              <a:buClr>
                <a:prstClr val="black"/>
              </a:buClr>
              <a:defRPr/>
            </a:pPr>
            <a:r>
              <a:rPr lang="en-US" altLang="zh-CN" sz="1333" b="1" dirty="0">
                <a:solidFill>
                  <a:srgbClr val="002060"/>
                </a:solidFill>
                <a:latin typeface="微软雅黑" panose="020B0503020204020204" charset="-122"/>
                <a:ea typeface="微软雅黑" panose="020B0503020204020204" charset="-122"/>
              </a:rPr>
              <a:t>Rapid Cycling </a:t>
            </a:r>
          </a:p>
          <a:p>
            <a:pPr marL="380985" indent="-380985" algn="ctr" defTabSz="761970" eaLnBrk="0" fontAlgn="auto" hangingPunct="0">
              <a:spcBef>
                <a:spcPts val="667"/>
              </a:spcBef>
              <a:spcAft>
                <a:spcPts val="0"/>
              </a:spcAft>
              <a:buClr>
                <a:prstClr val="black"/>
              </a:buClr>
              <a:defRPr/>
            </a:pPr>
            <a:r>
              <a:rPr lang="en-US" altLang="zh-CN" sz="1333" b="1" dirty="0">
                <a:solidFill>
                  <a:srgbClr val="002060"/>
                </a:solidFill>
                <a:latin typeface="微软雅黑" panose="020B0503020204020204" charset="-122"/>
                <a:ea typeface="微软雅黑" panose="020B0503020204020204" charset="-122"/>
              </a:rPr>
              <a:t>Synchrotron</a:t>
            </a:r>
          </a:p>
          <a:p>
            <a:pPr marL="380985" indent="-380985" algn="ctr" defTabSz="761970" eaLnBrk="0" fontAlgn="auto" hangingPunct="0">
              <a:spcBef>
                <a:spcPts val="667"/>
              </a:spcBef>
              <a:spcAft>
                <a:spcPts val="0"/>
              </a:spcAft>
              <a:buClr>
                <a:prstClr val="black"/>
              </a:buClr>
              <a:defRPr/>
            </a:pPr>
            <a:r>
              <a:rPr lang="en-US" altLang="zh-CN" sz="1333" b="1" dirty="0">
                <a:solidFill>
                  <a:srgbClr val="002060"/>
                </a:solidFill>
                <a:latin typeface="微软雅黑" panose="020B0503020204020204" charset="-122"/>
                <a:ea typeface="微软雅黑" panose="020B0503020204020204" charset="-122"/>
              </a:rPr>
              <a:t>(25Hz)</a:t>
            </a:r>
          </a:p>
          <a:p>
            <a:pPr marL="380985" indent="-380985" algn="ctr" defTabSz="761970" eaLnBrk="0" fontAlgn="auto" hangingPunct="0">
              <a:spcBef>
                <a:spcPts val="667"/>
              </a:spcBef>
              <a:spcAft>
                <a:spcPts val="0"/>
              </a:spcAft>
              <a:buClr>
                <a:prstClr val="black"/>
              </a:buClr>
              <a:defRPr/>
            </a:pPr>
            <a:endParaRPr lang="zh-CN" altLang="en-US" sz="1000" b="1" dirty="0">
              <a:solidFill>
                <a:prstClr val="black"/>
              </a:solidFill>
              <a:latin typeface="等线 Light" panose="02010600030101010101" pitchFamily="2" charset="-122"/>
              <a:ea typeface="等线 Light" panose="02010600030101010101" pitchFamily="2" charset="-122"/>
            </a:endParaRPr>
          </a:p>
        </p:txBody>
      </p:sp>
      <p:sp>
        <p:nvSpPr>
          <p:cNvPr id="12" name="TextBox 23"/>
          <p:cNvSpPr txBox="1"/>
          <p:nvPr/>
        </p:nvSpPr>
        <p:spPr bwMode="auto">
          <a:xfrm>
            <a:off x="3848801" y="4676317"/>
            <a:ext cx="2252853" cy="553998"/>
          </a:xfrm>
          <a:prstGeom prst="rect">
            <a:avLst/>
          </a:prstGeom>
          <a:noFill/>
          <a:ln w="9525">
            <a:noFill/>
            <a:miter lim="800000"/>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985" indent="-380985" algn="ctr" defTabSz="761970" eaLnBrk="0" fontAlgn="auto" hangingPunct="0">
              <a:spcBef>
                <a:spcPts val="0"/>
              </a:spcBef>
              <a:spcAft>
                <a:spcPts val="0"/>
              </a:spcAft>
              <a:buClr>
                <a:prstClr val="black"/>
              </a:buClr>
              <a:defRPr/>
            </a:pPr>
            <a:r>
              <a:rPr lang="en-US" altLang="zh-CN" sz="1500" b="1" dirty="0">
                <a:solidFill>
                  <a:srgbClr val="0000FF"/>
                </a:solidFill>
                <a:latin typeface="微软雅黑" panose="020B0503020204020204" charset="-122"/>
                <a:ea typeface="微软雅黑" panose="020B0503020204020204" charset="-122"/>
              </a:rPr>
              <a:t>Proton</a:t>
            </a:r>
            <a:r>
              <a:rPr lang="zh-CN" altLang="en-US" sz="1500" b="1" dirty="0">
                <a:solidFill>
                  <a:srgbClr val="0000FF"/>
                </a:solidFill>
                <a:latin typeface="微软雅黑" panose="020B0503020204020204" charset="-122"/>
                <a:ea typeface="微软雅黑" panose="020B0503020204020204" charset="-122"/>
              </a:rPr>
              <a:t> </a:t>
            </a:r>
            <a:r>
              <a:rPr lang="en-US" altLang="zh-CN" sz="1500" b="1" dirty="0">
                <a:solidFill>
                  <a:srgbClr val="0000FF"/>
                </a:solidFill>
                <a:latin typeface="微软雅黑" panose="020B0503020204020204" charset="-122"/>
                <a:ea typeface="微软雅黑" panose="020B0503020204020204" charset="-122"/>
              </a:rPr>
              <a:t>&amp;</a:t>
            </a:r>
            <a:r>
              <a:rPr lang="zh-CN" altLang="en-US" sz="1500" b="1" dirty="0">
                <a:solidFill>
                  <a:srgbClr val="0000FF"/>
                </a:solidFill>
                <a:latin typeface="微软雅黑" panose="020B0503020204020204" charset="-122"/>
                <a:ea typeface="微软雅黑" panose="020B0503020204020204" charset="-122"/>
              </a:rPr>
              <a:t> </a:t>
            </a:r>
            <a:r>
              <a:rPr lang="en-US" altLang="zh-CN" sz="1500" b="1" dirty="0">
                <a:solidFill>
                  <a:srgbClr val="0000FF"/>
                </a:solidFill>
                <a:latin typeface="微软雅黑" panose="020B0503020204020204" charset="-122"/>
                <a:ea typeface="微软雅黑" panose="020B0503020204020204" charset="-122"/>
              </a:rPr>
              <a:t>muon</a:t>
            </a:r>
          </a:p>
          <a:p>
            <a:pPr marL="380985" indent="-380985" algn="ctr" defTabSz="761970" eaLnBrk="0" fontAlgn="auto" hangingPunct="0">
              <a:spcBef>
                <a:spcPts val="0"/>
              </a:spcBef>
              <a:spcAft>
                <a:spcPts val="0"/>
              </a:spcAft>
              <a:buClr>
                <a:prstClr val="black"/>
              </a:buClr>
              <a:defRPr/>
            </a:pPr>
            <a:r>
              <a:rPr lang="en-GB" altLang="zh-CN" sz="1500" b="1" dirty="0">
                <a:solidFill>
                  <a:srgbClr val="0000FF"/>
                </a:solidFill>
                <a:latin typeface="微软雅黑" panose="020B0503020204020204" charset="-122"/>
                <a:ea typeface="微软雅黑" panose="020B0503020204020204" charset="-122"/>
              </a:rPr>
              <a:t>Experimental station</a:t>
            </a:r>
            <a:r>
              <a:rPr lang="zh-CN" altLang="en-US" sz="1500" b="1" dirty="0">
                <a:solidFill>
                  <a:srgbClr val="0000FF"/>
                </a:solidFill>
                <a:latin typeface="微软雅黑" panose="020B0503020204020204" charset="-122"/>
                <a:ea typeface="微软雅黑" panose="020B0503020204020204" charset="-122"/>
              </a:rPr>
              <a:t> </a:t>
            </a:r>
          </a:p>
        </p:txBody>
      </p:sp>
      <p:sp>
        <p:nvSpPr>
          <p:cNvPr id="15" name="TextBox 21"/>
          <p:cNvSpPr txBox="1"/>
          <p:nvPr/>
        </p:nvSpPr>
        <p:spPr bwMode="auto">
          <a:xfrm>
            <a:off x="801424" y="3145574"/>
            <a:ext cx="1920213" cy="246221"/>
          </a:xfrm>
          <a:prstGeom prst="rect">
            <a:avLst/>
          </a:prstGeom>
          <a:noFill/>
          <a:ln w="9525">
            <a:noFill/>
            <a:miter lim="800000"/>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985" indent="-380985" algn="ctr" defTabSz="761970" eaLnBrk="0" fontAlgn="auto" hangingPunct="0">
              <a:spcBef>
                <a:spcPts val="667"/>
              </a:spcBef>
              <a:spcAft>
                <a:spcPts val="0"/>
              </a:spcAft>
              <a:buClr>
                <a:prstClr val="black"/>
              </a:buClr>
              <a:defRPr/>
            </a:pPr>
            <a:r>
              <a:rPr lang="zh-CN" altLang="en-US" sz="1000" b="1" dirty="0">
                <a:solidFill>
                  <a:prstClr val="black"/>
                </a:solidFill>
                <a:latin typeface="等线 Light" panose="02010600030101010101" pitchFamily="2" charset="-122"/>
                <a:ea typeface="等线 Light" panose="02010600030101010101" pitchFamily="2" charset="-122"/>
              </a:rPr>
              <a:t>靶站</a:t>
            </a:r>
          </a:p>
        </p:txBody>
      </p:sp>
      <p:sp>
        <p:nvSpPr>
          <p:cNvPr id="16" name="TextBox 22"/>
          <p:cNvSpPr txBox="1"/>
          <p:nvPr/>
        </p:nvSpPr>
        <p:spPr bwMode="auto">
          <a:xfrm>
            <a:off x="1262146" y="4064990"/>
            <a:ext cx="1920213" cy="246221"/>
          </a:xfrm>
          <a:prstGeom prst="rect">
            <a:avLst/>
          </a:prstGeom>
          <a:noFill/>
          <a:ln w="9525">
            <a:noFill/>
            <a:miter lim="800000"/>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985" indent="-380985" algn="ctr" defTabSz="761970" eaLnBrk="0" fontAlgn="auto" hangingPunct="0">
              <a:spcBef>
                <a:spcPts val="667"/>
              </a:spcBef>
              <a:spcAft>
                <a:spcPts val="0"/>
              </a:spcAft>
              <a:buClr>
                <a:prstClr val="black"/>
              </a:buClr>
              <a:defRPr/>
            </a:pPr>
            <a:r>
              <a:rPr lang="zh-CN" altLang="en-US" sz="1000" b="1" dirty="0">
                <a:solidFill>
                  <a:prstClr val="black"/>
                </a:solidFill>
                <a:latin typeface="等线 Light" panose="02010600030101010101" pitchFamily="2" charset="-122"/>
                <a:ea typeface="等线 Light" panose="02010600030101010101" pitchFamily="2" charset="-122"/>
              </a:rPr>
              <a:t>谱仪</a:t>
            </a:r>
          </a:p>
        </p:txBody>
      </p:sp>
      <p:pic>
        <p:nvPicPr>
          <p:cNvPr id="17" name="table"/>
          <p:cNvPicPr>
            <a:picLocks noChangeAspect="1"/>
          </p:cNvPicPr>
          <p:nvPr/>
        </p:nvPicPr>
        <p:blipFill>
          <a:blip r:embed="rId4"/>
          <a:stretch>
            <a:fillRect/>
          </a:stretch>
        </p:blipFill>
        <p:spPr>
          <a:xfrm>
            <a:off x="6190758" y="776546"/>
            <a:ext cx="3909369" cy="4323351"/>
          </a:xfrm>
          <a:prstGeom prst="rect">
            <a:avLst/>
          </a:prstGeom>
        </p:spPr>
      </p:pic>
      <p:sp>
        <p:nvSpPr>
          <p:cNvPr id="18" name="文本框 2"/>
          <p:cNvSpPr txBox="1"/>
          <p:nvPr/>
        </p:nvSpPr>
        <p:spPr>
          <a:xfrm>
            <a:off x="53128" y="3784514"/>
            <a:ext cx="2693633" cy="5706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61970" fontAlgn="auto">
              <a:spcBef>
                <a:spcPts val="0"/>
              </a:spcBef>
              <a:spcAft>
                <a:spcPts val="0"/>
              </a:spcAft>
              <a:defRPr/>
            </a:pPr>
            <a:r>
              <a:rPr kumimoji="1" lang="en-US" altLang="zh-CN" sz="1554" b="1" dirty="0">
                <a:solidFill>
                  <a:srgbClr val="3366FF"/>
                </a:solidFill>
                <a:latin typeface="微软雅黑" panose="020B0503020204020204" charset="-122"/>
                <a:ea typeface="微软雅黑" panose="020B0503020204020204" charset="-122"/>
              </a:rPr>
              <a:t>Replacement of Target for 500kW proton </a:t>
            </a:r>
            <a:endParaRPr kumimoji="1" lang="zh-CN" altLang="en-US" sz="1554" b="1" dirty="0">
              <a:solidFill>
                <a:srgbClr val="FF0000"/>
              </a:solidFill>
              <a:latin typeface="微软雅黑" panose="020B0503020204020204" charset="-122"/>
              <a:ea typeface="微软雅黑" panose="020B0503020204020204" charset="-122"/>
            </a:endParaRPr>
          </a:p>
        </p:txBody>
      </p:sp>
      <p:sp>
        <p:nvSpPr>
          <p:cNvPr id="19" name="文本框 2"/>
          <p:cNvSpPr txBox="1"/>
          <p:nvPr/>
        </p:nvSpPr>
        <p:spPr>
          <a:xfrm>
            <a:off x="753187" y="4571146"/>
            <a:ext cx="2938131" cy="33150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61970" fontAlgn="auto">
              <a:spcBef>
                <a:spcPts val="0"/>
              </a:spcBef>
              <a:spcAft>
                <a:spcPts val="0"/>
              </a:spcAft>
              <a:defRPr/>
            </a:pPr>
            <a:r>
              <a:rPr kumimoji="1" lang="en-US" sz="1554" b="1" dirty="0">
                <a:solidFill>
                  <a:srgbClr val="C00000"/>
                </a:solidFill>
                <a:latin typeface="微软雅黑" panose="020B0503020204020204" charset="-122"/>
                <a:ea typeface="微软雅黑" panose="020B0503020204020204" charset="-122"/>
              </a:rPr>
              <a:t>9 </a:t>
            </a:r>
            <a:r>
              <a:rPr kumimoji="1" lang="en-US" sz="1554" b="1" dirty="0">
                <a:solidFill>
                  <a:srgbClr val="3366FF"/>
                </a:solidFill>
                <a:latin typeface="微软雅黑" panose="020B0503020204020204" charset="-122"/>
                <a:ea typeface="微软雅黑" panose="020B0503020204020204" charset="-122"/>
              </a:rPr>
              <a:t>new neutron instruments</a:t>
            </a:r>
          </a:p>
        </p:txBody>
      </p:sp>
      <p:sp>
        <p:nvSpPr>
          <p:cNvPr id="3" name="Rectangle 3"/>
          <p:cNvSpPr/>
          <p:nvPr/>
        </p:nvSpPr>
        <p:spPr>
          <a:xfrm>
            <a:off x="133880" y="5185833"/>
            <a:ext cx="10026121" cy="400110"/>
          </a:xfrm>
          <a:prstGeom prst="rect">
            <a:avLst/>
          </a:prstGeom>
          <a:solidFill>
            <a:schemeClr val="bg2"/>
          </a:solidFill>
        </p:spPr>
        <p:txBody>
          <a:bodyPr wrap="square">
            <a:spAutoFit/>
          </a:bodyPr>
          <a:lstStyle/>
          <a:p>
            <a:pPr defTabSz="761970" eaLnBrk="1" fontAlgn="auto" hangingPunct="1">
              <a:spcBef>
                <a:spcPts val="1333"/>
              </a:spcBef>
              <a:spcAft>
                <a:spcPts val="0"/>
              </a:spcAft>
              <a:buClr>
                <a:srgbClr val="000000"/>
              </a:buClr>
              <a:defRPr/>
            </a:pPr>
            <a:r>
              <a:rPr lang="en-US" sz="2000" b="1" dirty="0">
                <a:solidFill>
                  <a:srgbClr val="FF0000"/>
                </a:solidFill>
                <a:latin typeface="Arial"/>
                <a:ea typeface="微软雅黑"/>
              </a:rPr>
              <a:t>Plans to maintain user operation almost unaffected</a:t>
            </a:r>
            <a:r>
              <a:rPr lang="zh-CN" altLang="en-US" sz="2000" b="1" dirty="0">
                <a:solidFill>
                  <a:srgbClr val="FF0000"/>
                </a:solidFill>
                <a:latin typeface="Arial"/>
                <a:ea typeface="微软雅黑"/>
              </a:rPr>
              <a:t> </a:t>
            </a:r>
            <a:r>
              <a:rPr lang="en-US" altLang="zh-CN" sz="2000" b="1" dirty="0">
                <a:solidFill>
                  <a:srgbClr val="FF0000"/>
                </a:solidFill>
                <a:latin typeface="Arial"/>
                <a:ea typeface="微软雅黑"/>
              </a:rPr>
              <a:t>during</a:t>
            </a:r>
            <a:r>
              <a:rPr lang="zh-CN" altLang="en-US" sz="2000" b="1" dirty="0">
                <a:solidFill>
                  <a:srgbClr val="FF0000"/>
                </a:solidFill>
                <a:latin typeface="Arial"/>
                <a:ea typeface="微软雅黑"/>
              </a:rPr>
              <a:t> </a:t>
            </a:r>
            <a:r>
              <a:rPr lang="en-US" altLang="zh-CN" sz="2000" b="1" dirty="0">
                <a:solidFill>
                  <a:srgbClr val="FF0000"/>
                </a:solidFill>
                <a:latin typeface="Arial"/>
                <a:ea typeface="微软雅黑"/>
              </a:rPr>
              <a:t>CSNS II construction</a:t>
            </a:r>
          </a:p>
        </p:txBody>
      </p:sp>
      <p:sp>
        <p:nvSpPr>
          <p:cNvPr id="5" name="文本框 4"/>
          <p:cNvSpPr txBox="1"/>
          <p:nvPr/>
        </p:nvSpPr>
        <p:spPr>
          <a:xfrm>
            <a:off x="9254613" y="4587238"/>
            <a:ext cx="763156" cy="323165"/>
          </a:xfrm>
          <a:prstGeom prst="rect">
            <a:avLst/>
          </a:prstGeom>
          <a:solidFill>
            <a:schemeClr val="bg2"/>
          </a:solidFill>
        </p:spPr>
        <p:txBody>
          <a:bodyPr wrap="square" rtlCol="0">
            <a:spAutoFit/>
          </a:bodyPr>
          <a:lstStyle/>
          <a:p>
            <a:pPr defTabSz="761970" eaLnBrk="1" fontAlgn="auto" hangingPunct="1">
              <a:spcBef>
                <a:spcPts val="0"/>
              </a:spcBef>
              <a:spcAft>
                <a:spcPts val="0"/>
              </a:spcAft>
            </a:pPr>
            <a:r>
              <a:rPr kumimoji="1" lang="en-US" altLang="zh-CN" sz="1500" dirty="0">
                <a:solidFill>
                  <a:srgbClr val="000000"/>
                </a:solidFill>
                <a:latin typeface="Times New Roman" panose="02020603050405020304" pitchFamily="18" charset="0"/>
                <a:ea typeface="微软雅黑"/>
                <a:cs typeface="Times New Roman" panose="02020603050405020304" pitchFamily="18" charset="0"/>
              </a:rPr>
              <a:t>11+</a:t>
            </a:r>
            <a:r>
              <a:rPr kumimoji="1" lang="en-US" altLang="zh-CN" sz="1500" dirty="0">
                <a:solidFill>
                  <a:srgbClr val="005DA2"/>
                </a:solidFill>
                <a:latin typeface="Times New Roman" panose="02020603050405020304" pitchFamily="18" charset="0"/>
                <a:ea typeface="微软雅黑"/>
                <a:cs typeface="Times New Roman" panose="02020603050405020304" pitchFamily="18" charset="0"/>
              </a:rPr>
              <a:t>9</a:t>
            </a:r>
            <a:endParaRPr kumimoji="1" lang="zh-CN" altLang="en-US" sz="1500" dirty="0">
              <a:solidFill>
                <a:srgbClr val="005DA2"/>
              </a:solidFill>
              <a:latin typeface="Times New Roman" panose="02020603050405020304" pitchFamily="18" charset="0"/>
              <a:ea typeface="微软雅黑"/>
              <a:cs typeface="Times New Roman" panose="02020603050405020304" pitchFamily="18" charset="0"/>
            </a:endParaRPr>
          </a:p>
        </p:txBody>
      </p:sp>
      <p:sp>
        <p:nvSpPr>
          <p:cNvPr id="13" name="文本框 12"/>
          <p:cNvSpPr txBox="1"/>
          <p:nvPr/>
        </p:nvSpPr>
        <p:spPr>
          <a:xfrm>
            <a:off x="6234179" y="1897577"/>
            <a:ext cx="1656013" cy="323165"/>
          </a:xfrm>
          <a:prstGeom prst="rect">
            <a:avLst/>
          </a:prstGeom>
          <a:solidFill>
            <a:schemeClr val="bg2"/>
          </a:solidFill>
        </p:spPr>
        <p:txBody>
          <a:bodyPr wrap="square" rtlCol="0">
            <a:spAutoFit/>
          </a:bodyPr>
          <a:lstStyle/>
          <a:p>
            <a:pPr defTabSz="761970" eaLnBrk="1" fontAlgn="auto" hangingPunct="1">
              <a:spcBef>
                <a:spcPts val="0"/>
              </a:spcBef>
              <a:spcAft>
                <a:spcPts val="0"/>
              </a:spcAft>
            </a:pPr>
            <a:r>
              <a:rPr kumimoji="1" lang="en-US" altLang="zh-CN" sz="1500" dirty="0">
                <a:solidFill>
                  <a:srgbClr val="000000"/>
                </a:solidFill>
                <a:latin typeface="Times New Roman" panose="02020603050405020304" pitchFamily="18" charset="0"/>
                <a:ea typeface="微软雅黑"/>
                <a:cs typeface="Times New Roman" panose="02020603050405020304" pitchFamily="18" charset="0"/>
              </a:rPr>
              <a:t>Rep. rate (Hz)</a:t>
            </a:r>
            <a:endParaRPr kumimoji="1" lang="zh-CN" altLang="en-US" sz="1500" dirty="0">
              <a:solidFill>
                <a:srgbClr val="000000"/>
              </a:solidFill>
              <a:latin typeface="Times New Roman" panose="02020603050405020304" pitchFamily="18" charset="0"/>
              <a:ea typeface="微软雅黑"/>
              <a:cs typeface="Times New Roman" panose="02020603050405020304" pitchFamily="18" charset="0"/>
            </a:endParaRPr>
          </a:p>
        </p:txBody>
      </p:sp>
      <p:sp>
        <p:nvSpPr>
          <p:cNvPr id="4" name="文本框 3"/>
          <p:cNvSpPr txBox="1"/>
          <p:nvPr/>
        </p:nvSpPr>
        <p:spPr>
          <a:xfrm>
            <a:off x="6050173" y="697260"/>
            <a:ext cx="4058346" cy="4555093"/>
          </a:xfrm>
          <a:prstGeom prst="rect">
            <a:avLst/>
          </a:prstGeom>
          <a:solidFill>
            <a:schemeClr val="bg2"/>
          </a:solidFill>
        </p:spPr>
        <p:txBody>
          <a:bodyPr wrap="square" rtlCol="0">
            <a:spAutoFit/>
          </a:bodyPr>
          <a:lstStyle/>
          <a:p>
            <a:pPr marL="285739" indent="-285739" defTabSz="761970" eaLnBrk="1" fontAlgn="auto" hangingPunct="1">
              <a:lnSpc>
                <a:spcPct val="150000"/>
              </a:lnSpc>
              <a:spcBef>
                <a:spcPts val="0"/>
              </a:spcBef>
              <a:spcAft>
                <a:spcPts val="0"/>
              </a:spcAft>
              <a:buFont typeface="Wingdings" panose="05000000000000000000" pitchFamily="2" charset="2"/>
              <a:buChar char="Ø"/>
            </a:pPr>
            <a:r>
              <a:rPr kumimoji="1" lang="en-US" altLang="zh-CN" sz="2000" dirty="0">
                <a:solidFill>
                  <a:srgbClr val="FF0000"/>
                </a:solidFill>
                <a:latin typeface="Arial"/>
                <a:ea typeface="微软雅黑"/>
              </a:rPr>
              <a:t>Project Budget: 2.9 B CNY</a:t>
            </a:r>
          </a:p>
          <a:p>
            <a:pPr marL="285739" indent="-285739" defTabSz="761970" eaLnBrk="1" fontAlgn="auto" hangingPunct="1">
              <a:lnSpc>
                <a:spcPct val="150000"/>
              </a:lnSpc>
              <a:spcBef>
                <a:spcPts val="0"/>
              </a:spcBef>
              <a:spcAft>
                <a:spcPts val="0"/>
              </a:spcAft>
              <a:buFont typeface="Wingdings" panose="05000000000000000000" pitchFamily="2" charset="2"/>
              <a:buChar char="Ø"/>
            </a:pPr>
            <a:r>
              <a:rPr kumimoji="1" lang="en-US" altLang="zh-CN" sz="2000" dirty="0">
                <a:solidFill>
                  <a:srgbClr val="FF0000"/>
                </a:solidFill>
                <a:latin typeface="Arial"/>
                <a:ea typeface="微软雅黑"/>
              </a:rPr>
              <a:t>Funded by central and Guangdong local government</a:t>
            </a:r>
          </a:p>
          <a:p>
            <a:pPr marL="285739" indent="-285739" defTabSz="761970" eaLnBrk="1" fontAlgn="auto" hangingPunct="1">
              <a:lnSpc>
                <a:spcPct val="150000"/>
              </a:lnSpc>
              <a:spcBef>
                <a:spcPts val="0"/>
              </a:spcBef>
              <a:spcAft>
                <a:spcPts val="0"/>
              </a:spcAft>
              <a:buFont typeface="Wingdings" panose="05000000000000000000" pitchFamily="2" charset="2"/>
              <a:buChar char="Ø"/>
            </a:pPr>
            <a:r>
              <a:rPr kumimoji="1" lang="en-US" altLang="zh-CN" sz="2000" dirty="0">
                <a:solidFill>
                  <a:srgbClr val="FF0000"/>
                </a:solidFill>
                <a:latin typeface="Arial"/>
                <a:ea typeface="微软雅黑"/>
              </a:rPr>
              <a:t>Design and R&amp;D completed</a:t>
            </a:r>
          </a:p>
          <a:p>
            <a:pPr marL="285739" indent="-285739" defTabSz="761970" eaLnBrk="1" fontAlgn="auto" hangingPunct="1">
              <a:lnSpc>
                <a:spcPct val="150000"/>
              </a:lnSpc>
              <a:spcBef>
                <a:spcPts val="0"/>
              </a:spcBef>
              <a:spcAft>
                <a:spcPts val="0"/>
              </a:spcAft>
              <a:buFont typeface="Wingdings" panose="05000000000000000000" pitchFamily="2" charset="2"/>
              <a:buChar char="Ø"/>
            </a:pPr>
            <a:r>
              <a:rPr kumimoji="1" lang="en-US" altLang="zh-CN" sz="2000" dirty="0">
                <a:solidFill>
                  <a:srgbClr val="FF0000"/>
                </a:solidFill>
                <a:latin typeface="Arial"/>
                <a:ea typeface="微软雅黑"/>
              </a:rPr>
              <a:t>Construction: 2024.1~2029.10</a:t>
            </a:r>
          </a:p>
          <a:p>
            <a:pPr defTabSz="761970" eaLnBrk="1" fontAlgn="auto" hangingPunct="1">
              <a:lnSpc>
                <a:spcPct val="150000"/>
              </a:lnSpc>
              <a:spcBef>
                <a:spcPts val="0"/>
              </a:spcBef>
              <a:spcAft>
                <a:spcPts val="0"/>
              </a:spcAft>
            </a:pPr>
            <a:r>
              <a:rPr kumimoji="1" lang="zh-CN" altLang="en-US" sz="2000" dirty="0">
                <a:solidFill>
                  <a:srgbClr val="FF0000"/>
                </a:solidFill>
                <a:latin typeface="Arial"/>
                <a:ea typeface="微软雅黑"/>
              </a:rPr>
              <a:t>           （</a:t>
            </a:r>
            <a:r>
              <a:rPr kumimoji="1" lang="en-US" altLang="zh-CN" sz="2000" dirty="0">
                <a:solidFill>
                  <a:srgbClr val="FF0000"/>
                </a:solidFill>
                <a:latin typeface="Arial"/>
                <a:ea typeface="微软雅黑"/>
              </a:rPr>
              <a:t>5</a:t>
            </a:r>
            <a:r>
              <a:rPr kumimoji="1" lang="zh-CN" altLang="en-US" sz="2000" dirty="0">
                <a:solidFill>
                  <a:srgbClr val="FF0000"/>
                </a:solidFill>
                <a:latin typeface="Arial"/>
                <a:ea typeface="微软雅黑"/>
              </a:rPr>
              <a:t> </a:t>
            </a:r>
            <a:r>
              <a:rPr kumimoji="1" lang="en-US" altLang="zh-CN" sz="2000" dirty="0">
                <a:solidFill>
                  <a:srgbClr val="FF0000"/>
                </a:solidFill>
                <a:latin typeface="Arial"/>
                <a:ea typeface="微软雅黑"/>
              </a:rPr>
              <a:t>years</a:t>
            </a:r>
            <a:r>
              <a:rPr kumimoji="1" lang="zh-CN" altLang="en-US" sz="2000" dirty="0">
                <a:solidFill>
                  <a:srgbClr val="FF0000"/>
                </a:solidFill>
                <a:latin typeface="Arial"/>
                <a:ea typeface="微软雅黑"/>
              </a:rPr>
              <a:t> </a:t>
            </a:r>
            <a:r>
              <a:rPr kumimoji="1" lang="en-US" altLang="zh-CN" sz="2000" dirty="0">
                <a:solidFill>
                  <a:srgbClr val="FF0000"/>
                </a:solidFill>
                <a:latin typeface="Arial"/>
                <a:ea typeface="微软雅黑"/>
              </a:rPr>
              <a:t>and 9</a:t>
            </a:r>
            <a:r>
              <a:rPr kumimoji="1" lang="zh-CN" altLang="en-US" sz="2000" dirty="0">
                <a:solidFill>
                  <a:srgbClr val="FF0000"/>
                </a:solidFill>
                <a:latin typeface="Arial"/>
                <a:ea typeface="微软雅黑"/>
              </a:rPr>
              <a:t> </a:t>
            </a:r>
            <a:r>
              <a:rPr kumimoji="1" lang="en-US" altLang="zh-CN" sz="2000" dirty="0">
                <a:solidFill>
                  <a:srgbClr val="FF0000"/>
                </a:solidFill>
                <a:latin typeface="Arial"/>
                <a:ea typeface="微软雅黑"/>
              </a:rPr>
              <a:t>months</a:t>
            </a:r>
            <a:r>
              <a:rPr kumimoji="1" lang="zh-CN" altLang="en-US" sz="2000" dirty="0">
                <a:solidFill>
                  <a:srgbClr val="FF0000"/>
                </a:solidFill>
                <a:latin typeface="Arial"/>
                <a:ea typeface="微软雅黑"/>
              </a:rPr>
              <a:t>）</a:t>
            </a:r>
            <a:endParaRPr kumimoji="1" lang="en-US" altLang="zh-CN" sz="2000" dirty="0">
              <a:solidFill>
                <a:srgbClr val="FF0000"/>
              </a:solidFill>
              <a:latin typeface="Arial"/>
              <a:ea typeface="微软雅黑"/>
            </a:endParaRPr>
          </a:p>
          <a:p>
            <a:pPr defTabSz="761970" eaLnBrk="1" fontAlgn="auto" hangingPunct="1">
              <a:lnSpc>
                <a:spcPct val="150000"/>
              </a:lnSpc>
              <a:spcBef>
                <a:spcPts val="0"/>
              </a:spcBef>
              <a:spcAft>
                <a:spcPts val="0"/>
              </a:spcAft>
            </a:pPr>
            <a:endParaRPr kumimoji="1" lang="en-US" altLang="zh-CN" sz="2000" dirty="0">
              <a:solidFill>
                <a:srgbClr val="FF0000"/>
              </a:solidFill>
              <a:latin typeface="Arial"/>
              <a:ea typeface="微软雅黑"/>
            </a:endParaRPr>
          </a:p>
          <a:p>
            <a:pPr defTabSz="761970" eaLnBrk="1" fontAlgn="auto" hangingPunct="1">
              <a:lnSpc>
                <a:spcPct val="150000"/>
              </a:lnSpc>
              <a:spcBef>
                <a:spcPts val="0"/>
              </a:spcBef>
              <a:spcAft>
                <a:spcPts val="0"/>
              </a:spcAft>
            </a:pPr>
            <a:endParaRPr kumimoji="1" lang="en-US" altLang="zh-CN" sz="2000" dirty="0">
              <a:solidFill>
                <a:srgbClr val="FF0000"/>
              </a:solidFill>
              <a:latin typeface="Arial"/>
              <a:ea typeface="微软雅黑"/>
            </a:endParaRPr>
          </a:p>
          <a:p>
            <a:pPr defTabSz="761970" eaLnBrk="1" fontAlgn="auto" hangingPunct="1">
              <a:lnSpc>
                <a:spcPct val="150000"/>
              </a:lnSpc>
              <a:spcBef>
                <a:spcPts val="0"/>
              </a:spcBef>
              <a:spcAft>
                <a:spcPts val="0"/>
              </a:spcAft>
            </a:pPr>
            <a:endParaRPr kumimoji="1" lang="en-US" altLang="zh-CN" sz="2000" dirty="0">
              <a:solidFill>
                <a:srgbClr val="FF0000"/>
              </a:solidFill>
              <a:latin typeface="Arial"/>
              <a:ea typeface="微软雅黑"/>
            </a:endParaRPr>
          </a:p>
          <a:p>
            <a:pPr marL="285739" indent="-285739" defTabSz="761970" eaLnBrk="1" fontAlgn="auto" hangingPunct="1">
              <a:spcBef>
                <a:spcPts val="0"/>
              </a:spcBef>
              <a:spcAft>
                <a:spcPts val="0"/>
              </a:spcAft>
              <a:buFont typeface="Arial" panose="020B0604020202020204" pitchFamily="34" charset="0"/>
              <a:buChar char="•"/>
            </a:pPr>
            <a:endParaRPr kumimoji="1" lang="zh-CN" altLang="en-US" sz="2000" dirty="0">
              <a:solidFill>
                <a:srgbClr val="000000"/>
              </a:solidFill>
              <a:latin typeface="Arial"/>
              <a:ea typeface="微软雅黑"/>
            </a:endParaRPr>
          </a:p>
        </p:txBody>
      </p:sp>
    </p:spTree>
    <p:extLst>
      <p:ext uri="{BB962C8B-B14F-4D97-AF65-F5344CB8AC3E}">
        <p14:creationId xmlns:p14="http://schemas.microsoft.com/office/powerpoint/2010/main" val="51240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p:cNvSpPr/>
          <p:nvPr/>
        </p:nvSpPr>
        <p:spPr>
          <a:xfrm>
            <a:off x="9555642" y="5417785"/>
            <a:ext cx="468404" cy="320036"/>
          </a:xfrm>
          <a:prstGeom prst="rect">
            <a:avLst/>
          </a:prstGeom>
          <a:noFill/>
          <a:ln w="9525" cap="flat" cmpd="sng">
            <a:noFill/>
            <a:prstDash val="solid"/>
            <a:miter/>
          </a:ln>
        </p:spPr>
        <p:txBody>
          <a:bodyPr vert="horz" wrap="square" lIns="101596" tIns="50797" rIns="101596" bIns="50797" anchor="t" anchorCtr="0"/>
          <a:lstStyle/>
          <a:p>
            <a:pPr algn="r" defTabSz="762000" eaLnBrk="1" fontAlgn="auto" hangingPunct="1">
              <a:spcBef>
                <a:spcPts val="0"/>
              </a:spcBef>
              <a:spcAft>
                <a:spcPts val="0"/>
              </a:spcAft>
            </a:pPr>
            <a:fld id="{CAD2D6BD-DE1B-4B5F-8B41-2702339687B9}" type="slidenum">
              <a:rPr lang="en-US" altLang="zh-CN" sz="1000">
                <a:solidFill>
                  <a:srgbClr val="4D5E68"/>
                </a:solidFill>
                <a:latin typeface="Impact" panose="020B0806030902050204" pitchFamily="34" charset="0"/>
                <a:ea typeface="微软雅黑" panose="020B0503020204020204" pitchFamily="34" charset="-122"/>
                <a:cs typeface="Calibri" panose="020F0502020204030204" pitchFamily="34" charset="0"/>
              </a:rPr>
              <a:t>8</a:t>
            </a:fld>
            <a:endParaRPr lang="zh-CN" altLang="en-US" sz="10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5893" y="1036740"/>
            <a:ext cx="5268800" cy="4585441"/>
          </a:xfrm>
          <a:prstGeom prst="rect">
            <a:avLst/>
          </a:prstGeom>
        </p:spPr>
      </p:pic>
      <p:sp>
        <p:nvSpPr>
          <p:cNvPr id="5" name="矩形 8"/>
          <p:cNvSpPr>
            <a:spLocks noChangeArrowheads="1"/>
          </p:cNvSpPr>
          <p:nvPr/>
        </p:nvSpPr>
        <p:spPr bwMode="auto">
          <a:xfrm>
            <a:off x="25420" y="1497350"/>
            <a:ext cx="8109748" cy="406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indent="0" defTabSz="762000" fontAlgn="auto">
              <a:spcBef>
                <a:spcPts val="0"/>
              </a:spcBef>
              <a:spcAft>
                <a:spcPts val="665"/>
              </a:spcAft>
              <a:buClr>
                <a:srgbClr val="000000"/>
              </a:buClr>
              <a:defRPr/>
            </a:pPr>
            <a:r>
              <a:rPr lang="en-US" altLang="zh-CN" sz="1775" dirty="0">
                <a:solidFill>
                  <a:prstClr val="black">
                    <a:lumMod val="50000"/>
                    <a:lumOff val="50000"/>
                  </a:prstClr>
                </a:solidFill>
              </a:rPr>
              <a:t>BL03:</a:t>
            </a:r>
            <a:r>
              <a:rPr lang="zh-CN" altLang="en-US" sz="1775" dirty="0">
                <a:solidFill>
                  <a:prstClr val="black">
                    <a:lumMod val="50000"/>
                    <a:lumOff val="50000"/>
                  </a:prstClr>
                </a:solidFill>
              </a:rPr>
              <a:t> </a:t>
            </a:r>
            <a:r>
              <a:rPr lang="en-US" altLang="zh-CN" sz="1775" dirty="0">
                <a:solidFill>
                  <a:prstClr val="black">
                    <a:lumMod val="50000"/>
                    <a:lumOff val="50000"/>
                  </a:prstClr>
                </a:solidFill>
              </a:rPr>
              <a:t>Liquid</a:t>
            </a:r>
            <a:r>
              <a:rPr lang="zh-CN" altLang="en-US" sz="1775" dirty="0">
                <a:solidFill>
                  <a:prstClr val="black">
                    <a:lumMod val="50000"/>
                    <a:lumOff val="50000"/>
                  </a:prstClr>
                </a:solidFill>
              </a:rPr>
              <a:t> </a:t>
            </a:r>
            <a:r>
              <a:rPr lang="en-US" altLang="zh-CN" sz="1775" dirty="0">
                <a:solidFill>
                  <a:prstClr val="black">
                    <a:lumMod val="50000"/>
                    <a:lumOff val="50000"/>
                  </a:prstClr>
                </a:solidFill>
              </a:rPr>
              <a:t>reflectometer</a:t>
            </a:r>
          </a:p>
          <a:p>
            <a:pPr marL="0" indent="0" defTabSz="762000" fontAlgn="auto">
              <a:spcBef>
                <a:spcPts val="0"/>
              </a:spcBef>
              <a:spcAft>
                <a:spcPts val="665"/>
              </a:spcAft>
              <a:buClr>
                <a:srgbClr val="000000"/>
              </a:buClr>
              <a:defRPr/>
            </a:pPr>
            <a:r>
              <a:rPr lang="en-US" altLang="zh-CN" sz="1775" dirty="0">
                <a:solidFill>
                  <a:prstClr val="black">
                    <a:lumMod val="50000"/>
                    <a:lumOff val="50000"/>
                  </a:prstClr>
                </a:solidFill>
              </a:rPr>
              <a:t>BL04:</a:t>
            </a:r>
            <a:r>
              <a:rPr lang="zh-CN" altLang="en-US" sz="1775" dirty="0">
                <a:solidFill>
                  <a:prstClr val="black">
                    <a:lumMod val="50000"/>
                    <a:lumOff val="50000"/>
                  </a:prstClr>
                </a:solidFill>
              </a:rPr>
              <a:t> </a:t>
            </a:r>
            <a:r>
              <a:rPr lang="en-US" altLang="zh-CN" sz="1775" dirty="0">
                <a:solidFill>
                  <a:prstClr val="black">
                    <a:lumMod val="50000"/>
                    <a:lumOff val="50000"/>
                  </a:prstClr>
                </a:solidFill>
              </a:rPr>
              <a:t>Cold</a:t>
            </a:r>
            <a:r>
              <a:rPr lang="zh-CN" altLang="en-US" sz="1775" dirty="0">
                <a:solidFill>
                  <a:prstClr val="black">
                    <a:lumMod val="50000"/>
                    <a:lumOff val="50000"/>
                  </a:prstClr>
                </a:solidFill>
              </a:rPr>
              <a:t> </a:t>
            </a:r>
            <a:r>
              <a:rPr lang="en-US" altLang="zh-CN" sz="1775" dirty="0">
                <a:solidFill>
                  <a:prstClr val="black">
                    <a:lumMod val="50000"/>
                    <a:lumOff val="50000"/>
                  </a:prstClr>
                </a:solidFill>
              </a:rPr>
              <a:t>inelastic</a:t>
            </a:r>
            <a:r>
              <a:rPr lang="zh-CN" altLang="en-US" sz="1775" dirty="0">
                <a:solidFill>
                  <a:prstClr val="black">
                    <a:lumMod val="50000"/>
                    <a:lumOff val="50000"/>
                  </a:prstClr>
                </a:solidFill>
              </a:rPr>
              <a:t> </a:t>
            </a:r>
            <a:r>
              <a:rPr lang="en-US" altLang="zh-CN" sz="1775" dirty="0">
                <a:solidFill>
                  <a:prstClr val="black">
                    <a:lumMod val="50000"/>
                    <a:lumOff val="50000"/>
                  </a:prstClr>
                </a:solidFill>
              </a:rPr>
              <a:t>Spectrometer</a:t>
            </a:r>
          </a:p>
          <a:p>
            <a:pPr marL="0" indent="0" defTabSz="762000" fontAlgn="auto">
              <a:spcBef>
                <a:spcPts val="0"/>
              </a:spcBef>
              <a:spcAft>
                <a:spcPts val="665"/>
              </a:spcAft>
              <a:buClr>
                <a:srgbClr val="000000"/>
              </a:buClr>
              <a:defRPr/>
            </a:pPr>
            <a:r>
              <a:rPr lang="en-US" altLang="zh-CN" sz="1775" dirty="0">
                <a:solidFill>
                  <a:prstClr val="black">
                    <a:lumMod val="50000"/>
                    <a:lumOff val="50000"/>
                  </a:prstClr>
                </a:solidFill>
              </a:rPr>
              <a:t>BL06:</a:t>
            </a:r>
            <a:r>
              <a:rPr lang="zh-CN" altLang="en-US" sz="1775" dirty="0">
                <a:solidFill>
                  <a:prstClr val="black">
                    <a:lumMod val="50000"/>
                    <a:lumOff val="50000"/>
                  </a:prstClr>
                </a:solidFill>
              </a:rPr>
              <a:t> </a:t>
            </a:r>
            <a:r>
              <a:rPr lang="en-US" altLang="zh-CN" sz="1775" dirty="0">
                <a:solidFill>
                  <a:prstClr val="black">
                    <a:lumMod val="50000"/>
                    <a:lumOff val="50000"/>
                  </a:prstClr>
                </a:solidFill>
              </a:rPr>
              <a:t>molecular</a:t>
            </a:r>
            <a:r>
              <a:rPr lang="zh-CN" altLang="en-US" sz="1775" dirty="0">
                <a:solidFill>
                  <a:prstClr val="black">
                    <a:lumMod val="50000"/>
                    <a:lumOff val="50000"/>
                  </a:prstClr>
                </a:solidFill>
              </a:rPr>
              <a:t> </a:t>
            </a:r>
            <a:r>
              <a:rPr lang="en-US" altLang="zh-CN" sz="1775" dirty="0">
                <a:solidFill>
                  <a:prstClr val="black">
                    <a:lumMod val="50000"/>
                    <a:lumOff val="50000"/>
                  </a:prstClr>
                </a:solidFill>
              </a:rPr>
              <a:t>vibration</a:t>
            </a:r>
            <a:r>
              <a:rPr lang="zh-CN" altLang="en-US" sz="1775" dirty="0">
                <a:solidFill>
                  <a:prstClr val="black">
                    <a:lumMod val="50000"/>
                    <a:lumOff val="50000"/>
                  </a:prstClr>
                </a:solidFill>
              </a:rPr>
              <a:t> </a:t>
            </a:r>
            <a:r>
              <a:rPr lang="en-US" altLang="zh-CN" sz="1775" dirty="0">
                <a:solidFill>
                  <a:prstClr val="black">
                    <a:lumMod val="50000"/>
                    <a:lumOff val="50000"/>
                  </a:prstClr>
                </a:solidFill>
              </a:rPr>
              <a:t>Spectrometer</a:t>
            </a:r>
          </a:p>
          <a:p>
            <a:pPr marL="0" indent="0" defTabSz="762000" fontAlgn="auto">
              <a:spcBef>
                <a:spcPts val="0"/>
              </a:spcBef>
              <a:spcAft>
                <a:spcPts val="665"/>
              </a:spcAft>
              <a:buClr>
                <a:srgbClr val="000000"/>
              </a:buClr>
              <a:defRPr/>
            </a:pPr>
            <a:r>
              <a:rPr lang="en-US" altLang="zh-CN" sz="1775" dirty="0">
                <a:solidFill>
                  <a:prstClr val="black">
                    <a:lumMod val="50000"/>
                    <a:lumOff val="50000"/>
                  </a:prstClr>
                </a:solidFill>
              </a:rPr>
              <a:t>BL08A:</a:t>
            </a:r>
            <a:r>
              <a:rPr lang="zh-CN" altLang="en-US" sz="1775" dirty="0">
                <a:solidFill>
                  <a:prstClr val="black">
                    <a:lumMod val="50000"/>
                    <a:lumOff val="50000"/>
                  </a:prstClr>
                </a:solidFill>
              </a:rPr>
              <a:t> </a:t>
            </a:r>
            <a:r>
              <a:rPr lang="en-US" altLang="zh-CN" sz="1775" dirty="0">
                <a:solidFill>
                  <a:prstClr val="black">
                    <a:lumMod val="50000"/>
                    <a:lumOff val="50000"/>
                  </a:prstClr>
                </a:solidFill>
              </a:rPr>
              <a:t>neutron</a:t>
            </a:r>
            <a:r>
              <a:rPr lang="zh-CN" altLang="en-US" sz="1775" dirty="0">
                <a:solidFill>
                  <a:prstClr val="black">
                    <a:lumMod val="50000"/>
                    <a:lumOff val="50000"/>
                  </a:prstClr>
                </a:solidFill>
              </a:rPr>
              <a:t> </a:t>
            </a:r>
            <a:r>
              <a:rPr lang="en-US" altLang="zh-CN" sz="1775" dirty="0">
                <a:solidFill>
                  <a:prstClr val="black">
                    <a:lumMod val="50000"/>
                    <a:lumOff val="50000"/>
                  </a:prstClr>
                </a:solidFill>
              </a:rPr>
              <a:t>technology</a:t>
            </a:r>
            <a:r>
              <a:rPr lang="zh-CN" altLang="en-US" sz="1775" dirty="0">
                <a:solidFill>
                  <a:prstClr val="black">
                    <a:lumMod val="50000"/>
                    <a:lumOff val="50000"/>
                  </a:prstClr>
                </a:solidFill>
              </a:rPr>
              <a:t> </a:t>
            </a:r>
            <a:r>
              <a:rPr lang="en-US" altLang="zh-CN" sz="1775" dirty="0">
                <a:solidFill>
                  <a:prstClr val="black">
                    <a:lumMod val="50000"/>
                    <a:lumOff val="50000"/>
                  </a:prstClr>
                </a:solidFill>
              </a:rPr>
              <a:t>test</a:t>
            </a:r>
            <a:r>
              <a:rPr lang="zh-CN" altLang="en-US" sz="1775" dirty="0">
                <a:solidFill>
                  <a:prstClr val="black">
                    <a:lumMod val="50000"/>
                    <a:lumOff val="50000"/>
                  </a:prstClr>
                </a:solidFill>
              </a:rPr>
              <a:t> </a:t>
            </a:r>
            <a:r>
              <a:rPr lang="en-US" altLang="zh-CN" sz="1775" dirty="0">
                <a:solidFill>
                  <a:prstClr val="black">
                    <a:lumMod val="50000"/>
                    <a:lumOff val="50000"/>
                  </a:prstClr>
                </a:solidFill>
              </a:rPr>
              <a:t>station</a:t>
            </a:r>
          </a:p>
          <a:p>
            <a:pPr marL="0" indent="0" defTabSz="762000" fontAlgn="auto">
              <a:spcBef>
                <a:spcPts val="0"/>
              </a:spcBef>
              <a:spcAft>
                <a:spcPts val="665"/>
              </a:spcAft>
              <a:buClr>
                <a:srgbClr val="000000"/>
              </a:buClr>
              <a:defRPr/>
            </a:pPr>
            <a:endParaRPr lang="en-US" altLang="zh-CN" sz="1775" dirty="0">
              <a:solidFill>
                <a:prstClr val="black">
                  <a:lumMod val="50000"/>
                  <a:lumOff val="50000"/>
                </a:prstClr>
              </a:solidFill>
            </a:endParaRPr>
          </a:p>
          <a:p>
            <a:pPr marL="0" indent="0" defTabSz="762000" fontAlgn="auto">
              <a:spcBef>
                <a:spcPts val="0"/>
              </a:spcBef>
              <a:spcAft>
                <a:spcPts val="665"/>
              </a:spcAft>
              <a:buClr>
                <a:srgbClr val="000000"/>
              </a:buClr>
              <a:defRPr/>
            </a:pPr>
            <a:endParaRPr lang="en-US" altLang="zh-CN" sz="1775" dirty="0">
              <a:solidFill>
                <a:prstClr val="black">
                  <a:lumMod val="50000"/>
                  <a:lumOff val="50000"/>
                </a:prstClr>
              </a:solidFill>
            </a:endParaRPr>
          </a:p>
          <a:p>
            <a:pPr marL="0" indent="0" defTabSz="762000" fontAlgn="auto">
              <a:spcBef>
                <a:spcPts val="0"/>
              </a:spcBef>
              <a:spcAft>
                <a:spcPts val="665"/>
              </a:spcAft>
              <a:buClr>
                <a:srgbClr val="000000"/>
              </a:buClr>
              <a:defRPr/>
            </a:pPr>
            <a:endParaRPr lang="en-US" altLang="zh-CN" sz="1775" dirty="0">
              <a:solidFill>
                <a:prstClr val="black">
                  <a:lumMod val="50000"/>
                  <a:lumOff val="50000"/>
                </a:prstClr>
              </a:solidFill>
            </a:endParaRPr>
          </a:p>
          <a:p>
            <a:pPr marL="0" indent="0" defTabSz="762000" fontAlgn="auto">
              <a:spcBef>
                <a:spcPts val="0"/>
              </a:spcBef>
              <a:spcAft>
                <a:spcPts val="665"/>
              </a:spcAft>
              <a:buClr>
                <a:srgbClr val="000000"/>
              </a:buClr>
              <a:defRPr/>
            </a:pPr>
            <a:endParaRPr lang="en-US" altLang="zh-CN" sz="1775" dirty="0">
              <a:solidFill>
                <a:prstClr val="black">
                  <a:lumMod val="50000"/>
                  <a:lumOff val="50000"/>
                </a:prstClr>
              </a:solidFill>
            </a:endParaRPr>
          </a:p>
          <a:p>
            <a:pPr marL="0" indent="0" defTabSz="762000" fontAlgn="auto">
              <a:spcBef>
                <a:spcPts val="0"/>
              </a:spcBef>
              <a:spcAft>
                <a:spcPts val="665"/>
              </a:spcAft>
              <a:buClr>
                <a:srgbClr val="000000"/>
              </a:buClr>
              <a:defRPr/>
            </a:pPr>
            <a:endParaRPr lang="en-US" altLang="zh-CN" sz="1775" dirty="0">
              <a:solidFill>
                <a:prstClr val="black">
                  <a:lumMod val="50000"/>
                  <a:lumOff val="50000"/>
                </a:prstClr>
              </a:solidFill>
            </a:endParaRPr>
          </a:p>
          <a:p>
            <a:pPr marL="0" indent="0" defTabSz="762000" fontAlgn="auto">
              <a:spcBef>
                <a:spcPts val="0"/>
              </a:spcBef>
              <a:spcAft>
                <a:spcPts val="665"/>
              </a:spcAft>
              <a:buClr>
                <a:srgbClr val="000000"/>
              </a:buClr>
              <a:defRPr/>
            </a:pPr>
            <a:r>
              <a:rPr lang="en-US" altLang="zh-CN" sz="1775" dirty="0">
                <a:solidFill>
                  <a:prstClr val="black">
                    <a:lumMod val="50000"/>
                    <a:lumOff val="50000"/>
                  </a:prstClr>
                </a:solidFill>
              </a:rPr>
              <a:t>BL10:</a:t>
            </a:r>
            <a:r>
              <a:rPr lang="zh-CN" altLang="en-US" sz="1775" dirty="0">
                <a:solidFill>
                  <a:prstClr val="black">
                    <a:lumMod val="50000"/>
                    <a:lumOff val="50000"/>
                  </a:prstClr>
                </a:solidFill>
              </a:rPr>
              <a:t> </a:t>
            </a:r>
            <a:r>
              <a:rPr lang="en-US" altLang="zh-CN" sz="1775" dirty="0">
                <a:solidFill>
                  <a:prstClr val="black">
                    <a:lumMod val="50000"/>
                    <a:lumOff val="50000"/>
                  </a:prstClr>
                </a:solidFill>
              </a:rPr>
              <a:t>Backscattering</a:t>
            </a:r>
            <a:r>
              <a:rPr lang="zh-CN" altLang="en-US" sz="1775" dirty="0">
                <a:solidFill>
                  <a:prstClr val="black">
                    <a:lumMod val="50000"/>
                    <a:lumOff val="50000"/>
                  </a:prstClr>
                </a:solidFill>
              </a:rPr>
              <a:t> </a:t>
            </a:r>
            <a:r>
              <a:rPr lang="en-US" altLang="zh-CN" sz="1775" dirty="0">
                <a:solidFill>
                  <a:prstClr val="black">
                    <a:lumMod val="50000"/>
                    <a:lumOff val="50000"/>
                  </a:prstClr>
                </a:solidFill>
              </a:rPr>
              <a:t>spectrometer</a:t>
            </a:r>
          </a:p>
          <a:p>
            <a:pPr marL="296545" indent="-296545" defTabSz="762000" fontAlgn="auto">
              <a:spcBef>
                <a:spcPts val="0"/>
              </a:spcBef>
              <a:spcAft>
                <a:spcPts val="665"/>
              </a:spcAft>
              <a:buClr>
                <a:srgbClr val="000000"/>
              </a:buClr>
              <a:buFont typeface="Wingdings" panose="05000000000000000000" pitchFamily="2" charset="2"/>
              <a:buChar char="l"/>
            </a:pPr>
            <a:endParaRPr lang="en-US" altLang="zh-CN" sz="2220" b="1" dirty="0">
              <a:solidFill>
                <a:srgbClr val="005CE7"/>
              </a:solidFill>
            </a:endParaRPr>
          </a:p>
        </p:txBody>
      </p:sp>
      <p:sp>
        <p:nvSpPr>
          <p:cNvPr id="6" name="矩形 8"/>
          <p:cNvSpPr>
            <a:spLocks noChangeArrowheads="1"/>
          </p:cNvSpPr>
          <p:nvPr/>
        </p:nvSpPr>
        <p:spPr bwMode="auto">
          <a:xfrm>
            <a:off x="6079707" y="1036739"/>
            <a:ext cx="4599787"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indent="0" defTabSz="762000" fontAlgn="auto">
              <a:spcBef>
                <a:spcPts val="0"/>
              </a:spcBef>
              <a:spcAft>
                <a:spcPts val="665"/>
              </a:spcAft>
              <a:buClr>
                <a:srgbClr val="000000"/>
              </a:buClr>
              <a:defRPr/>
            </a:pPr>
            <a:r>
              <a:rPr lang="en-US" altLang="zh-CN" sz="1775" dirty="0">
                <a:solidFill>
                  <a:prstClr val="black">
                    <a:lumMod val="50000"/>
                    <a:lumOff val="50000"/>
                  </a:prstClr>
                </a:solidFill>
              </a:rPr>
              <a:t>BL20:</a:t>
            </a:r>
            <a:r>
              <a:rPr lang="zh-CN" altLang="en-US" sz="1775" dirty="0">
                <a:solidFill>
                  <a:prstClr val="black">
                    <a:lumMod val="50000"/>
                    <a:lumOff val="50000"/>
                  </a:prstClr>
                </a:solidFill>
              </a:rPr>
              <a:t> </a:t>
            </a:r>
            <a:r>
              <a:rPr lang="en-US" altLang="zh-CN" sz="1775" dirty="0">
                <a:solidFill>
                  <a:prstClr val="black">
                    <a:lumMod val="50000"/>
                    <a:lumOff val="50000"/>
                  </a:prstClr>
                </a:solidFill>
              </a:rPr>
              <a:t>Polarized chopper spectrometer</a:t>
            </a:r>
          </a:p>
          <a:p>
            <a:pPr marL="0" indent="0" defTabSz="762000" fontAlgn="auto">
              <a:spcBef>
                <a:spcPts val="0"/>
              </a:spcBef>
              <a:spcAft>
                <a:spcPts val="665"/>
              </a:spcAft>
              <a:buClr>
                <a:srgbClr val="000000"/>
              </a:buClr>
              <a:defRPr/>
            </a:pPr>
            <a:r>
              <a:rPr lang="en-US" altLang="zh-CN" sz="1775" dirty="0">
                <a:solidFill>
                  <a:prstClr val="black">
                    <a:lumMod val="50000"/>
                    <a:lumOff val="50000"/>
                  </a:prstClr>
                </a:solidFill>
              </a:rPr>
              <a:t>BL19:</a:t>
            </a:r>
            <a:r>
              <a:rPr lang="zh-CN" altLang="en-US" sz="1775" dirty="0">
                <a:solidFill>
                  <a:prstClr val="black">
                    <a:lumMod val="50000"/>
                    <a:lumOff val="50000"/>
                  </a:prstClr>
                </a:solidFill>
              </a:rPr>
              <a:t> </a:t>
            </a:r>
            <a:r>
              <a:rPr lang="en-US" altLang="zh-CN" sz="1775" dirty="0">
                <a:solidFill>
                  <a:prstClr val="black">
                    <a:lumMod val="50000"/>
                    <a:lumOff val="50000"/>
                  </a:prstClr>
                </a:solidFill>
              </a:rPr>
              <a:t>Single crystal</a:t>
            </a:r>
            <a:r>
              <a:rPr lang="zh-CN" altLang="en-US" sz="1775" dirty="0">
                <a:solidFill>
                  <a:prstClr val="black">
                    <a:lumMod val="50000"/>
                    <a:lumOff val="50000"/>
                  </a:prstClr>
                </a:solidFill>
              </a:rPr>
              <a:t> </a:t>
            </a:r>
            <a:r>
              <a:rPr lang="en-US" altLang="zh-CN" sz="1775" dirty="0">
                <a:solidFill>
                  <a:prstClr val="black">
                    <a:lumMod val="50000"/>
                    <a:lumOff val="50000"/>
                  </a:prstClr>
                </a:solidFill>
              </a:rPr>
              <a:t>diffractometer</a:t>
            </a:r>
          </a:p>
          <a:p>
            <a:pPr marL="0" indent="0" defTabSz="762000" fontAlgn="auto">
              <a:spcBef>
                <a:spcPts val="0"/>
              </a:spcBef>
              <a:spcAft>
                <a:spcPts val="665"/>
              </a:spcAft>
              <a:buClr>
                <a:srgbClr val="000000"/>
              </a:buClr>
              <a:defRPr/>
            </a:pPr>
            <a:r>
              <a:rPr lang="en-US" altLang="zh-CN" sz="1775" dirty="0">
                <a:solidFill>
                  <a:prstClr val="black">
                    <a:lumMod val="50000"/>
                    <a:lumOff val="50000"/>
                  </a:prstClr>
                </a:solidFill>
              </a:rPr>
              <a:t>BL17:</a:t>
            </a:r>
            <a:r>
              <a:rPr lang="zh-CN" altLang="en-US" sz="1775" dirty="0">
                <a:solidFill>
                  <a:prstClr val="black">
                    <a:lumMod val="50000"/>
                    <a:lumOff val="50000"/>
                  </a:prstClr>
                </a:solidFill>
              </a:rPr>
              <a:t> </a:t>
            </a:r>
            <a:r>
              <a:rPr lang="en-US" altLang="zh-CN" sz="1775" dirty="0">
                <a:solidFill>
                  <a:prstClr val="black">
                    <a:lumMod val="50000"/>
                    <a:lumOff val="50000"/>
                  </a:prstClr>
                </a:solidFill>
              </a:rPr>
              <a:t>Quasi-elastic spectrometer</a:t>
            </a:r>
          </a:p>
          <a:p>
            <a:pPr marL="0" indent="0" defTabSz="762000" fontAlgn="auto">
              <a:spcBef>
                <a:spcPts val="0"/>
              </a:spcBef>
              <a:spcAft>
                <a:spcPts val="665"/>
              </a:spcAft>
              <a:buClr>
                <a:srgbClr val="000000"/>
              </a:buClr>
              <a:defRPr/>
            </a:pPr>
            <a:endParaRPr lang="en-US" altLang="zh-CN" sz="1775" dirty="0">
              <a:solidFill>
                <a:prstClr val="black">
                  <a:lumMod val="50000"/>
                  <a:lumOff val="50000"/>
                </a:prstClr>
              </a:solidFill>
            </a:endParaRPr>
          </a:p>
          <a:p>
            <a:pPr marL="0" indent="0" defTabSz="762000" fontAlgn="auto">
              <a:spcBef>
                <a:spcPts val="0"/>
              </a:spcBef>
              <a:spcAft>
                <a:spcPts val="665"/>
              </a:spcAft>
              <a:buClr>
                <a:srgbClr val="000000"/>
              </a:buClr>
              <a:defRPr/>
            </a:pPr>
            <a:endParaRPr lang="en-US" altLang="zh-CN" sz="1775" dirty="0">
              <a:solidFill>
                <a:prstClr val="black">
                  <a:lumMod val="50000"/>
                  <a:lumOff val="50000"/>
                </a:prstClr>
              </a:solidFill>
            </a:endParaRPr>
          </a:p>
          <a:p>
            <a:pPr marL="0" indent="0" defTabSz="762000" fontAlgn="auto">
              <a:spcBef>
                <a:spcPts val="0"/>
              </a:spcBef>
              <a:spcAft>
                <a:spcPts val="665"/>
              </a:spcAft>
              <a:buClr>
                <a:srgbClr val="000000"/>
              </a:buClr>
              <a:defRPr/>
            </a:pPr>
            <a:endParaRPr lang="en-US" altLang="zh-CN" sz="1775" dirty="0">
              <a:solidFill>
                <a:prstClr val="black">
                  <a:lumMod val="50000"/>
                  <a:lumOff val="50000"/>
                </a:prstClr>
              </a:solidFill>
            </a:endParaRPr>
          </a:p>
          <a:p>
            <a:pPr marL="0" indent="0" defTabSz="762000" fontAlgn="auto">
              <a:spcBef>
                <a:spcPts val="0"/>
              </a:spcBef>
              <a:spcAft>
                <a:spcPts val="665"/>
              </a:spcAft>
              <a:buClr>
                <a:srgbClr val="000000"/>
              </a:buClr>
              <a:defRPr/>
            </a:pPr>
            <a:r>
              <a:rPr lang="en-US" altLang="zh-CN" sz="1775" dirty="0">
                <a:solidFill>
                  <a:prstClr val="black">
                    <a:lumMod val="50000"/>
                    <a:lumOff val="50000"/>
                  </a:prstClr>
                </a:solidFill>
              </a:rPr>
              <a:t>BL12:</a:t>
            </a:r>
            <a:r>
              <a:rPr lang="zh-CN" altLang="en-US" sz="1775" dirty="0">
                <a:solidFill>
                  <a:prstClr val="black">
                    <a:lumMod val="50000"/>
                    <a:lumOff val="50000"/>
                  </a:prstClr>
                </a:solidFill>
              </a:rPr>
              <a:t> </a:t>
            </a:r>
            <a:r>
              <a:rPr lang="en-US" altLang="zh-CN" sz="1775" dirty="0">
                <a:solidFill>
                  <a:prstClr val="black">
                    <a:lumMod val="50000"/>
                    <a:lumOff val="50000"/>
                  </a:prstClr>
                </a:solidFill>
              </a:rPr>
              <a:t>Neutron</a:t>
            </a:r>
            <a:r>
              <a:rPr lang="zh-CN" altLang="en-US" sz="1775" dirty="0">
                <a:solidFill>
                  <a:prstClr val="black">
                    <a:lumMod val="50000"/>
                    <a:lumOff val="50000"/>
                  </a:prstClr>
                </a:solidFill>
              </a:rPr>
              <a:t> </a:t>
            </a:r>
            <a:r>
              <a:rPr lang="en-US" altLang="zh-CN" sz="1775" dirty="0">
                <a:solidFill>
                  <a:prstClr val="black">
                    <a:lumMod val="50000"/>
                    <a:lumOff val="50000"/>
                  </a:prstClr>
                </a:solidFill>
              </a:rPr>
              <a:t>Physics</a:t>
            </a:r>
            <a:r>
              <a:rPr lang="zh-CN" altLang="en-US" sz="1775" dirty="0">
                <a:solidFill>
                  <a:prstClr val="black">
                    <a:lumMod val="50000"/>
                    <a:lumOff val="50000"/>
                  </a:prstClr>
                </a:solidFill>
              </a:rPr>
              <a:t> </a:t>
            </a:r>
            <a:r>
              <a:rPr lang="en-US" altLang="zh-CN" sz="1775" dirty="0">
                <a:solidFill>
                  <a:prstClr val="black">
                    <a:lumMod val="50000"/>
                    <a:lumOff val="50000"/>
                  </a:prstClr>
                </a:solidFill>
              </a:rPr>
              <a:t>&amp;</a:t>
            </a:r>
            <a:r>
              <a:rPr lang="zh-CN" altLang="en-US" sz="1775" dirty="0">
                <a:solidFill>
                  <a:prstClr val="black">
                    <a:lumMod val="50000"/>
                    <a:lumOff val="50000"/>
                  </a:prstClr>
                </a:solidFill>
              </a:rPr>
              <a:t> </a:t>
            </a:r>
            <a:r>
              <a:rPr lang="en-US" altLang="zh-CN" sz="1775" dirty="0">
                <a:solidFill>
                  <a:prstClr val="black">
                    <a:lumMod val="50000"/>
                    <a:lumOff val="50000"/>
                  </a:prstClr>
                </a:solidFill>
              </a:rPr>
              <a:t>application</a:t>
            </a:r>
          </a:p>
          <a:p>
            <a:pPr marL="0" indent="0" defTabSz="762000" fontAlgn="auto">
              <a:spcBef>
                <a:spcPts val="0"/>
              </a:spcBef>
              <a:spcAft>
                <a:spcPts val="665"/>
              </a:spcAft>
              <a:buClr>
                <a:srgbClr val="000000"/>
              </a:buClr>
              <a:defRPr/>
            </a:pPr>
            <a:endParaRPr lang="en-US" altLang="zh-CN" sz="2220" dirty="0">
              <a:solidFill>
                <a:prstClr val="black">
                  <a:lumMod val="50000"/>
                  <a:lumOff val="50000"/>
                </a:prstClr>
              </a:solidFill>
            </a:endParaRPr>
          </a:p>
          <a:p>
            <a:pPr marL="0" indent="0" defTabSz="762000" fontAlgn="auto">
              <a:spcBef>
                <a:spcPts val="0"/>
              </a:spcBef>
              <a:spcAft>
                <a:spcPts val="665"/>
              </a:spcAft>
              <a:buClr>
                <a:srgbClr val="000000"/>
              </a:buClr>
              <a:defRPr/>
            </a:pPr>
            <a:r>
              <a:rPr lang="en-US" altLang="zh-CN" sz="1775" dirty="0">
                <a:solidFill>
                  <a:prstClr val="black"/>
                </a:solidFill>
              </a:rPr>
              <a:t>BL07:</a:t>
            </a:r>
            <a:r>
              <a:rPr lang="zh-CN" altLang="en-US" sz="1775" dirty="0">
                <a:solidFill>
                  <a:prstClr val="black"/>
                </a:solidFill>
              </a:rPr>
              <a:t> </a:t>
            </a:r>
            <a:r>
              <a:rPr lang="en-US" altLang="zh-CN" sz="1775" dirty="0">
                <a:solidFill>
                  <a:prstClr val="black"/>
                </a:solidFill>
              </a:rPr>
              <a:t>Reserved</a:t>
            </a:r>
          </a:p>
          <a:p>
            <a:pPr marL="0" indent="0" defTabSz="762000" fontAlgn="auto">
              <a:spcBef>
                <a:spcPts val="0"/>
              </a:spcBef>
              <a:spcAft>
                <a:spcPts val="665"/>
              </a:spcAft>
              <a:buClr>
                <a:srgbClr val="000000"/>
              </a:buClr>
              <a:defRPr/>
            </a:pPr>
            <a:r>
              <a:rPr lang="en-US" altLang="zh-CN" sz="1775" dirty="0">
                <a:solidFill>
                  <a:prstClr val="black"/>
                </a:solidFill>
              </a:rPr>
              <a:t>BL10A:</a:t>
            </a:r>
            <a:r>
              <a:rPr lang="zh-CN" altLang="en-US" sz="1775" dirty="0">
                <a:solidFill>
                  <a:prstClr val="black"/>
                </a:solidFill>
              </a:rPr>
              <a:t> </a:t>
            </a:r>
            <a:r>
              <a:rPr lang="en-US" altLang="zh-CN" sz="1775" dirty="0">
                <a:solidFill>
                  <a:prstClr val="black"/>
                </a:solidFill>
              </a:rPr>
              <a:t>Reserved</a:t>
            </a:r>
            <a:endParaRPr lang="zh-CN" altLang="en-US" sz="1775" dirty="0">
              <a:solidFill>
                <a:prstClr val="black"/>
              </a:solidFill>
            </a:endParaRPr>
          </a:p>
        </p:txBody>
      </p:sp>
      <p:sp>
        <p:nvSpPr>
          <p:cNvPr id="7" name="Text Box 6"/>
          <p:cNvSpPr txBox="1">
            <a:spLocks noChangeArrowheads="1"/>
          </p:cNvSpPr>
          <p:nvPr/>
        </p:nvSpPr>
        <p:spPr bwMode="auto">
          <a:xfrm>
            <a:off x="399745" y="150959"/>
            <a:ext cx="9760255" cy="508000"/>
          </a:xfrm>
          <a:prstGeom prst="rect">
            <a:avLst/>
          </a:prstGeom>
          <a:noFill/>
          <a:ln w="9525">
            <a:noFill/>
            <a:miter lim="800000"/>
          </a:ln>
        </p:spPr>
        <p:txBody>
          <a:bodyPr vert="horz" wrap="square" lIns="101600" tIns="50800" rIns="101600" bIns="5080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defTabSz="762000" eaLnBrk="1" hangingPunct="1">
              <a:lnSpc>
                <a:spcPct val="90000"/>
              </a:lnSpc>
              <a:defRPr/>
            </a:pPr>
            <a:r>
              <a:rPr lang="en-US" altLang="zh-CN" sz="3335" b="1" dirty="0">
                <a:solidFill>
                  <a:srgbClr val="005DA2"/>
                </a:solidFill>
                <a:latin typeface="Arial" panose="020B0604020202020204" pitchFamily="34" charset="0"/>
                <a:ea typeface="微软雅黑" panose="020B0503020204020204" pitchFamily="34" charset="-122"/>
              </a:rPr>
              <a:t>CSNS Phase</a:t>
            </a:r>
            <a:r>
              <a:rPr lang="zh-CN" altLang="en-US" sz="3335" b="1" dirty="0">
                <a:solidFill>
                  <a:srgbClr val="005DA2"/>
                </a:solidFill>
                <a:latin typeface="Arial" panose="020B0604020202020204" pitchFamily="34" charset="0"/>
                <a:ea typeface="微软雅黑" panose="020B0503020204020204" pitchFamily="34" charset="-122"/>
              </a:rPr>
              <a:t> </a:t>
            </a:r>
            <a:r>
              <a:rPr lang="en-US" altLang="zh-CN" sz="3335" b="1" dirty="0">
                <a:solidFill>
                  <a:srgbClr val="005DA2"/>
                </a:solidFill>
                <a:latin typeface="Arial" panose="020B0604020202020204" pitchFamily="34" charset="0"/>
                <a:ea typeface="微软雅黑" panose="020B0503020204020204" pitchFamily="34" charset="-122"/>
              </a:rPr>
              <a:t>II</a:t>
            </a:r>
            <a:r>
              <a:rPr lang="zh-CN" altLang="en-US" sz="3335" b="1" dirty="0">
                <a:solidFill>
                  <a:srgbClr val="005DA2"/>
                </a:solidFill>
                <a:latin typeface="Arial" panose="020B0604020202020204" pitchFamily="34" charset="0"/>
                <a:ea typeface="微软雅黑" panose="020B0503020204020204" pitchFamily="34" charset="-122"/>
              </a:rPr>
              <a:t> </a:t>
            </a:r>
            <a:r>
              <a:rPr lang="en-US" altLang="zh-CN" sz="3335" b="1" dirty="0">
                <a:solidFill>
                  <a:srgbClr val="005DA2"/>
                </a:solidFill>
                <a:latin typeface="Arial" panose="020B0604020202020204" pitchFamily="34" charset="0"/>
                <a:ea typeface="微软雅黑" panose="020B0503020204020204" pitchFamily="34" charset="-122"/>
              </a:rPr>
              <a:t> Neutron Instruments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954534" y="3109100"/>
            <a:ext cx="4661402" cy="2340688"/>
          </a:xfrm>
          <a:prstGeom prst="rect">
            <a:avLst/>
          </a:prstGeom>
          <a:solidFill>
            <a:schemeClr val="bg2">
              <a:lumMod val="85000"/>
            </a:schemeClr>
          </a:solidFill>
          <a:ln w="9525">
            <a:solidFill>
              <a:schemeClr val="tx1"/>
            </a:solidFill>
            <a:miter lim="800000"/>
          </a:ln>
          <a:effectLst/>
        </p:spPr>
        <p:txBody>
          <a:bodyPr wrap="none" anchor="ctr"/>
          <a:lstStyle/>
          <a:p>
            <a:pPr algn="ctr" defTabSz="762000" eaLnBrk="1" fontAlgn="auto" hangingPunct="1">
              <a:spcBef>
                <a:spcPts val="0"/>
              </a:spcBef>
              <a:spcAft>
                <a:spcPts val="0"/>
              </a:spcAft>
            </a:pPr>
            <a:endParaRPr lang="en-US" sz="1500" dirty="0">
              <a:solidFill>
                <a:prstClr val="black"/>
              </a:solidFill>
              <a:latin typeface="Calibri" panose="020F0502020204030204"/>
              <a:ea typeface="+mn-ea"/>
            </a:endParaRPr>
          </a:p>
        </p:txBody>
      </p:sp>
      <p:sp>
        <p:nvSpPr>
          <p:cNvPr id="4" name="Rectangle 3"/>
          <p:cNvSpPr>
            <a:spLocks noChangeArrowheads="1"/>
          </p:cNvSpPr>
          <p:nvPr/>
        </p:nvSpPr>
        <p:spPr bwMode="auto">
          <a:xfrm>
            <a:off x="4948894" y="771338"/>
            <a:ext cx="4661402" cy="2328535"/>
          </a:xfrm>
          <a:prstGeom prst="rect">
            <a:avLst/>
          </a:prstGeom>
          <a:solidFill>
            <a:srgbClr val="FFFFCC"/>
          </a:solidFill>
          <a:ln w="9525">
            <a:solidFill>
              <a:schemeClr val="tx1"/>
            </a:solidFill>
            <a:miter lim="800000"/>
          </a:ln>
          <a:effectLst/>
        </p:spPr>
        <p:txBody>
          <a:bodyPr wrap="none" anchor="ctr"/>
          <a:lstStyle/>
          <a:p>
            <a:pPr algn="ctr" defTabSz="762000" eaLnBrk="1" fontAlgn="auto" hangingPunct="1">
              <a:spcBef>
                <a:spcPts val="0"/>
              </a:spcBef>
              <a:spcAft>
                <a:spcPts val="0"/>
              </a:spcAft>
            </a:pPr>
            <a:endParaRPr lang="en-US" sz="835" dirty="0">
              <a:solidFill>
                <a:prstClr val="black"/>
              </a:solidFill>
              <a:latin typeface="Calibri" panose="020F0502020204030204"/>
              <a:ea typeface="+mn-ea"/>
            </a:endParaRPr>
          </a:p>
        </p:txBody>
      </p:sp>
      <p:sp>
        <p:nvSpPr>
          <p:cNvPr id="5" name="Line 10"/>
          <p:cNvSpPr>
            <a:spLocks noChangeShapeType="1"/>
          </p:cNvSpPr>
          <p:nvPr/>
        </p:nvSpPr>
        <p:spPr bwMode="auto">
          <a:xfrm>
            <a:off x="8450445" y="5360444"/>
            <a:ext cx="0" cy="58223"/>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335">
              <a:solidFill>
                <a:prstClr val="black"/>
              </a:solidFill>
              <a:latin typeface="Calibri" panose="020F0502020204030204"/>
              <a:ea typeface="+mn-ea"/>
            </a:endParaRPr>
          </a:p>
        </p:txBody>
      </p:sp>
      <p:sp>
        <p:nvSpPr>
          <p:cNvPr id="6" name="Line 11"/>
          <p:cNvSpPr>
            <a:spLocks noChangeShapeType="1"/>
          </p:cNvSpPr>
          <p:nvPr/>
        </p:nvSpPr>
        <p:spPr bwMode="auto">
          <a:xfrm>
            <a:off x="9105289" y="5360444"/>
            <a:ext cx="0" cy="58223"/>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335">
              <a:solidFill>
                <a:prstClr val="black"/>
              </a:solidFill>
              <a:latin typeface="Calibri" panose="020F0502020204030204"/>
              <a:ea typeface="+mn-ea"/>
            </a:endParaRPr>
          </a:p>
        </p:txBody>
      </p:sp>
      <p:sp>
        <p:nvSpPr>
          <p:cNvPr id="7" name="Text Box 12"/>
          <p:cNvSpPr txBox="1">
            <a:spLocks noChangeArrowheads="1"/>
          </p:cNvSpPr>
          <p:nvPr/>
        </p:nvSpPr>
        <p:spPr bwMode="auto">
          <a:xfrm>
            <a:off x="8921404" y="5382956"/>
            <a:ext cx="415498" cy="297454"/>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ja-JP" sz="1335">
                <a:solidFill>
                  <a:prstClr val="black"/>
                </a:solidFill>
                <a:latin typeface="Calibri" panose="020F0502020204030204"/>
                <a:ea typeface="MS PGothic" panose="020B0600070205080204" pitchFamily="34" charset="-128"/>
              </a:rPr>
              <a:t>10</a:t>
            </a:r>
            <a:r>
              <a:rPr lang="en-US" altLang="ja-JP" sz="1335" baseline="30000">
                <a:solidFill>
                  <a:prstClr val="black"/>
                </a:solidFill>
                <a:latin typeface="Calibri" panose="020F0502020204030204"/>
              </a:rPr>
              <a:t>2</a:t>
            </a:r>
          </a:p>
        </p:txBody>
      </p:sp>
      <p:sp>
        <p:nvSpPr>
          <p:cNvPr id="8" name="Text Box 13"/>
          <p:cNvSpPr txBox="1">
            <a:spLocks noChangeArrowheads="1"/>
          </p:cNvSpPr>
          <p:nvPr/>
        </p:nvSpPr>
        <p:spPr bwMode="auto">
          <a:xfrm>
            <a:off x="8349904" y="5382956"/>
            <a:ext cx="415498" cy="297454"/>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ja-JP" sz="1335">
                <a:solidFill>
                  <a:prstClr val="black"/>
                </a:solidFill>
                <a:latin typeface="Calibri" panose="020F0502020204030204"/>
                <a:ea typeface="MS PGothic" panose="020B0600070205080204" pitchFamily="34" charset="-128"/>
              </a:rPr>
              <a:t>10</a:t>
            </a:r>
            <a:r>
              <a:rPr lang="en-US" altLang="ja-JP" sz="1335" baseline="30000">
                <a:solidFill>
                  <a:prstClr val="black"/>
                </a:solidFill>
                <a:latin typeface="Calibri" panose="020F0502020204030204"/>
                <a:ea typeface="MS PGothic" panose="020B0600070205080204" pitchFamily="34" charset="-128"/>
              </a:rPr>
              <a:t>1</a:t>
            </a:r>
          </a:p>
        </p:txBody>
      </p:sp>
      <p:sp>
        <p:nvSpPr>
          <p:cNvPr id="9" name="Text Box 14"/>
          <p:cNvSpPr txBox="1">
            <a:spLocks noChangeArrowheads="1"/>
          </p:cNvSpPr>
          <p:nvPr/>
        </p:nvSpPr>
        <p:spPr bwMode="auto">
          <a:xfrm>
            <a:off x="7677862" y="5382956"/>
            <a:ext cx="271228" cy="297454"/>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ja-JP" sz="1335">
                <a:solidFill>
                  <a:prstClr val="black"/>
                </a:solidFill>
                <a:latin typeface="Calibri" panose="020F0502020204030204"/>
                <a:ea typeface="MS PGothic" panose="020B0600070205080204" pitchFamily="34" charset="-128"/>
              </a:rPr>
              <a:t>1</a:t>
            </a:r>
            <a:endParaRPr lang="en-US" altLang="ja-JP" sz="1335" baseline="30000">
              <a:solidFill>
                <a:prstClr val="black"/>
              </a:solidFill>
              <a:latin typeface="Calibri" panose="020F0502020204030204"/>
              <a:ea typeface="MS PGothic" panose="020B0600070205080204" pitchFamily="34" charset="-128"/>
            </a:endParaRPr>
          </a:p>
        </p:txBody>
      </p:sp>
      <p:sp>
        <p:nvSpPr>
          <p:cNvPr id="10" name="Text Box 15"/>
          <p:cNvSpPr txBox="1">
            <a:spLocks noChangeArrowheads="1"/>
          </p:cNvSpPr>
          <p:nvPr/>
        </p:nvSpPr>
        <p:spPr bwMode="auto">
          <a:xfrm>
            <a:off x="7021695" y="5382956"/>
            <a:ext cx="450764" cy="297454"/>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ja-JP" sz="1335" dirty="0">
                <a:solidFill>
                  <a:prstClr val="black"/>
                </a:solidFill>
                <a:latin typeface="Calibri" panose="020F0502020204030204"/>
                <a:ea typeface="MS PGothic" panose="020B0600070205080204" pitchFamily="34" charset="-128"/>
              </a:rPr>
              <a:t>10</a:t>
            </a:r>
            <a:r>
              <a:rPr lang="en-US" altLang="ja-JP" sz="1335" baseline="30000" dirty="0">
                <a:solidFill>
                  <a:prstClr val="black"/>
                </a:solidFill>
                <a:latin typeface="Calibri" panose="020F0502020204030204"/>
                <a:ea typeface="MS PGothic" panose="020B0600070205080204" pitchFamily="34" charset="-128"/>
              </a:rPr>
              <a:t>-1</a:t>
            </a:r>
          </a:p>
        </p:txBody>
      </p:sp>
      <p:sp>
        <p:nvSpPr>
          <p:cNvPr id="11" name="Text Box 16"/>
          <p:cNvSpPr txBox="1">
            <a:spLocks noChangeArrowheads="1"/>
          </p:cNvSpPr>
          <p:nvPr/>
        </p:nvSpPr>
        <p:spPr bwMode="auto">
          <a:xfrm>
            <a:off x="6323195" y="5382956"/>
            <a:ext cx="450764" cy="297454"/>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ja-JP" sz="1335">
                <a:solidFill>
                  <a:prstClr val="black"/>
                </a:solidFill>
                <a:latin typeface="Calibri" panose="020F0502020204030204"/>
                <a:ea typeface="MS PGothic" panose="020B0600070205080204" pitchFamily="34" charset="-128"/>
              </a:rPr>
              <a:t>10</a:t>
            </a:r>
            <a:r>
              <a:rPr lang="en-US" altLang="ja-JP" sz="1335" baseline="30000">
                <a:solidFill>
                  <a:prstClr val="black"/>
                </a:solidFill>
                <a:latin typeface="Calibri" panose="020F0502020204030204"/>
                <a:ea typeface="MS PGothic" panose="020B0600070205080204" pitchFamily="34" charset="-128"/>
              </a:rPr>
              <a:t>-2</a:t>
            </a:r>
          </a:p>
        </p:txBody>
      </p:sp>
      <p:sp>
        <p:nvSpPr>
          <p:cNvPr id="12" name="Text Box 17"/>
          <p:cNvSpPr txBox="1">
            <a:spLocks noChangeArrowheads="1"/>
          </p:cNvSpPr>
          <p:nvPr/>
        </p:nvSpPr>
        <p:spPr bwMode="auto">
          <a:xfrm>
            <a:off x="5674966" y="5380310"/>
            <a:ext cx="450764" cy="297454"/>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ja-JP" sz="1335">
                <a:solidFill>
                  <a:prstClr val="black"/>
                </a:solidFill>
                <a:latin typeface="Calibri" panose="020F0502020204030204"/>
                <a:ea typeface="MS PGothic" panose="020B0600070205080204" pitchFamily="34" charset="-128"/>
              </a:rPr>
              <a:t>10</a:t>
            </a:r>
            <a:r>
              <a:rPr lang="en-US" altLang="ja-JP" sz="1335" baseline="30000">
                <a:solidFill>
                  <a:prstClr val="black"/>
                </a:solidFill>
                <a:latin typeface="Calibri" panose="020F0502020204030204"/>
                <a:ea typeface="MS PGothic" panose="020B0600070205080204" pitchFamily="34" charset="-128"/>
              </a:rPr>
              <a:t>-3</a:t>
            </a:r>
          </a:p>
        </p:txBody>
      </p:sp>
      <p:sp>
        <p:nvSpPr>
          <p:cNvPr id="13" name="Text Box 18"/>
          <p:cNvSpPr txBox="1">
            <a:spLocks noChangeArrowheads="1"/>
          </p:cNvSpPr>
          <p:nvPr/>
        </p:nvSpPr>
        <p:spPr bwMode="auto">
          <a:xfrm>
            <a:off x="7061134" y="5503800"/>
            <a:ext cx="702436" cy="348878"/>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ja-JP" sz="1665" dirty="0">
                <a:solidFill>
                  <a:prstClr val="black"/>
                </a:solidFill>
                <a:latin typeface="Calibri" panose="020F0502020204030204"/>
                <a:ea typeface="MS PGothic" panose="020B0600070205080204" pitchFamily="34" charset="-128"/>
              </a:rPr>
              <a:t>(</a:t>
            </a:r>
            <a:r>
              <a:rPr lang="en-US" altLang="ja-JP" sz="1665" dirty="0">
                <a:solidFill>
                  <a:prstClr val="black"/>
                </a:solidFill>
                <a:latin typeface="Times New Roman" panose="02020603050405020304" pitchFamily="18" charset="0"/>
                <a:ea typeface="MS PGothic" panose="020B0600070205080204" pitchFamily="34" charset="-128"/>
                <a:cs typeface="Times New Roman" panose="02020603050405020304" pitchFamily="18" charset="0"/>
              </a:rPr>
              <a:t>nm</a:t>
            </a:r>
            <a:r>
              <a:rPr lang="en-US" altLang="ja-JP" sz="1665" baseline="30000" dirty="0">
                <a:solidFill>
                  <a:prstClr val="black"/>
                </a:solidFill>
                <a:latin typeface="Calibri" panose="020F0502020204030204"/>
                <a:ea typeface="MS PGothic" panose="020B0600070205080204" pitchFamily="34" charset="-128"/>
              </a:rPr>
              <a:t>-1</a:t>
            </a:r>
            <a:r>
              <a:rPr lang="en-US" altLang="ja-JP" sz="1665" dirty="0">
                <a:solidFill>
                  <a:prstClr val="black"/>
                </a:solidFill>
                <a:latin typeface="Calibri" panose="020F0502020204030204"/>
                <a:ea typeface="MS PGothic" panose="020B0600070205080204" pitchFamily="34" charset="-128"/>
              </a:rPr>
              <a:t>)</a:t>
            </a:r>
          </a:p>
        </p:txBody>
      </p:sp>
      <p:sp>
        <p:nvSpPr>
          <p:cNvPr id="14" name="Line 19"/>
          <p:cNvSpPr>
            <a:spLocks noChangeShapeType="1"/>
          </p:cNvSpPr>
          <p:nvPr/>
        </p:nvSpPr>
        <p:spPr bwMode="auto">
          <a:xfrm rot="16200000">
            <a:off x="9588153" y="2484385"/>
            <a:ext cx="0" cy="63500"/>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165">
              <a:solidFill>
                <a:prstClr val="black"/>
              </a:solidFill>
              <a:latin typeface="Calibri" panose="020F0502020204030204"/>
              <a:ea typeface="+mn-ea"/>
            </a:endParaRPr>
          </a:p>
        </p:txBody>
      </p:sp>
      <p:sp>
        <p:nvSpPr>
          <p:cNvPr id="15" name="Line 20"/>
          <p:cNvSpPr>
            <a:spLocks noChangeShapeType="1"/>
          </p:cNvSpPr>
          <p:nvPr/>
        </p:nvSpPr>
        <p:spPr bwMode="auto">
          <a:xfrm rot="16200000">
            <a:off x="9588153" y="2140427"/>
            <a:ext cx="0" cy="63500"/>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165">
              <a:solidFill>
                <a:prstClr val="black"/>
              </a:solidFill>
              <a:latin typeface="Calibri" panose="020F0502020204030204"/>
              <a:ea typeface="+mn-ea"/>
            </a:endParaRPr>
          </a:p>
        </p:txBody>
      </p:sp>
      <p:sp>
        <p:nvSpPr>
          <p:cNvPr id="16" name="Line 21"/>
          <p:cNvSpPr>
            <a:spLocks noChangeShapeType="1"/>
          </p:cNvSpPr>
          <p:nvPr/>
        </p:nvSpPr>
        <p:spPr bwMode="auto">
          <a:xfrm rot="16200000">
            <a:off x="9588153" y="1841448"/>
            <a:ext cx="0" cy="63500"/>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165">
              <a:solidFill>
                <a:prstClr val="black"/>
              </a:solidFill>
              <a:latin typeface="Calibri" panose="020F0502020204030204"/>
              <a:ea typeface="+mn-ea"/>
            </a:endParaRPr>
          </a:p>
        </p:txBody>
      </p:sp>
      <p:sp>
        <p:nvSpPr>
          <p:cNvPr id="17" name="Line 22"/>
          <p:cNvSpPr>
            <a:spLocks noChangeShapeType="1"/>
          </p:cNvSpPr>
          <p:nvPr/>
        </p:nvSpPr>
        <p:spPr bwMode="auto">
          <a:xfrm rot="16200000">
            <a:off x="9588153" y="1174698"/>
            <a:ext cx="0" cy="63500"/>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165">
              <a:solidFill>
                <a:prstClr val="black"/>
              </a:solidFill>
              <a:latin typeface="Calibri" panose="020F0502020204030204"/>
              <a:ea typeface="+mn-ea"/>
            </a:endParaRPr>
          </a:p>
        </p:txBody>
      </p:sp>
      <p:sp>
        <p:nvSpPr>
          <p:cNvPr id="18" name="Line 23"/>
          <p:cNvSpPr>
            <a:spLocks noChangeShapeType="1"/>
          </p:cNvSpPr>
          <p:nvPr/>
        </p:nvSpPr>
        <p:spPr bwMode="auto">
          <a:xfrm rot="16200000">
            <a:off x="9588153" y="830739"/>
            <a:ext cx="0" cy="63500"/>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165">
              <a:solidFill>
                <a:prstClr val="black"/>
              </a:solidFill>
              <a:latin typeface="Calibri" panose="020F0502020204030204"/>
              <a:ea typeface="+mn-ea"/>
            </a:endParaRPr>
          </a:p>
        </p:txBody>
      </p:sp>
      <p:sp>
        <p:nvSpPr>
          <p:cNvPr id="19" name="Text Box 24"/>
          <p:cNvSpPr txBox="1">
            <a:spLocks noChangeArrowheads="1"/>
          </p:cNvSpPr>
          <p:nvPr/>
        </p:nvSpPr>
        <p:spPr bwMode="auto">
          <a:xfrm>
            <a:off x="9553760" y="1762075"/>
            <a:ext cx="538930" cy="271934"/>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ja-JP" sz="1165">
                <a:solidFill>
                  <a:prstClr val="black"/>
                </a:solidFill>
                <a:latin typeface="Calibri" panose="020F0502020204030204"/>
                <a:ea typeface="MS PGothic" panose="020B0600070205080204" pitchFamily="34" charset="-128"/>
              </a:rPr>
              <a:t>1meV</a:t>
            </a:r>
          </a:p>
        </p:txBody>
      </p:sp>
      <p:sp>
        <p:nvSpPr>
          <p:cNvPr id="20" name="Text Box 25"/>
          <p:cNvSpPr txBox="1">
            <a:spLocks noChangeArrowheads="1"/>
          </p:cNvSpPr>
          <p:nvPr/>
        </p:nvSpPr>
        <p:spPr bwMode="auto">
          <a:xfrm>
            <a:off x="9569633" y="2405012"/>
            <a:ext cx="580608" cy="271934"/>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ja-JP" sz="1165">
                <a:solidFill>
                  <a:prstClr val="black"/>
                </a:solidFill>
                <a:latin typeface="Calibri" panose="020F0502020204030204"/>
                <a:ea typeface="MS PGothic" panose="020B0600070205080204" pitchFamily="34" charset="-128"/>
              </a:rPr>
              <a:t>10</a:t>
            </a:r>
            <a:r>
              <a:rPr lang="en-US" altLang="ja-JP" sz="1165">
                <a:solidFill>
                  <a:prstClr val="black"/>
                </a:solidFill>
                <a:latin typeface="Symbol" panose="05050102010706020507" charset="0"/>
                <a:ea typeface="MS PGothic" panose="020B0600070205080204" pitchFamily="34" charset="-128"/>
              </a:rPr>
              <a:t>m</a:t>
            </a:r>
            <a:r>
              <a:rPr lang="en-US" altLang="ja-JP" sz="1165">
                <a:solidFill>
                  <a:prstClr val="black"/>
                </a:solidFill>
                <a:latin typeface="Calibri" panose="020F0502020204030204"/>
                <a:ea typeface="MS PGothic" panose="020B0600070205080204" pitchFamily="34" charset="-128"/>
              </a:rPr>
              <a:t>eV</a:t>
            </a:r>
          </a:p>
        </p:txBody>
      </p:sp>
      <p:sp>
        <p:nvSpPr>
          <p:cNvPr id="21" name="Text Box 26"/>
          <p:cNvSpPr txBox="1">
            <a:spLocks noChangeArrowheads="1"/>
          </p:cNvSpPr>
          <p:nvPr/>
        </p:nvSpPr>
        <p:spPr bwMode="auto">
          <a:xfrm>
            <a:off x="9569636" y="2076929"/>
            <a:ext cx="655949" cy="271934"/>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ja-JP" sz="1165">
                <a:solidFill>
                  <a:prstClr val="black"/>
                </a:solidFill>
                <a:latin typeface="Calibri" panose="020F0502020204030204"/>
                <a:ea typeface="MS PGothic" panose="020B0600070205080204" pitchFamily="34" charset="-128"/>
              </a:rPr>
              <a:t>100</a:t>
            </a:r>
            <a:r>
              <a:rPr lang="en-US" altLang="ja-JP" sz="1165">
                <a:solidFill>
                  <a:prstClr val="black"/>
                </a:solidFill>
                <a:latin typeface="Symbol" panose="05050102010706020507" charset="0"/>
                <a:ea typeface="MS PGothic" panose="020B0600070205080204" pitchFamily="34" charset="-128"/>
              </a:rPr>
              <a:t>m</a:t>
            </a:r>
            <a:r>
              <a:rPr lang="en-US" altLang="ja-JP" sz="1165">
                <a:solidFill>
                  <a:prstClr val="black"/>
                </a:solidFill>
                <a:latin typeface="Calibri" panose="020F0502020204030204"/>
                <a:ea typeface="MS PGothic" panose="020B0600070205080204" pitchFamily="34" charset="-128"/>
              </a:rPr>
              <a:t>eV</a:t>
            </a:r>
          </a:p>
        </p:txBody>
      </p:sp>
      <p:sp>
        <p:nvSpPr>
          <p:cNvPr id="22" name="Line 27"/>
          <p:cNvSpPr>
            <a:spLocks noChangeShapeType="1"/>
          </p:cNvSpPr>
          <p:nvPr/>
        </p:nvSpPr>
        <p:spPr bwMode="auto">
          <a:xfrm rot="16200000">
            <a:off x="9588153" y="1521302"/>
            <a:ext cx="0" cy="63500"/>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165">
              <a:solidFill>
                <a:prstClr val="black"/>
              </a:solidFill>
              <a:latin typeface="Calibri" panose="020F0502020204030204"/>
              <a:ea typeface="+mn-ea"/>
            </a:endParaRPr>
          </a:p>
        </p:txBody>
      </p:sp>
      <p:sp>
        <p:nvSpPr>
          <p:cNvPr id="23" name="Text Box 28"/>
          <p:cNvSpPr txBox="1">
            <a:spLocks noChangeArrowheads="1"/>
          </p:cNvSpPr>
          <p:nvPr/>
        </p:nvSpPr>
        <p:spPr bwMode="auto">
          <a:xfrm>
            <a:off x="9553758" y="1449867"/>
            <a:ext cx="614271" cy="271934"/>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ja-JP" sz="1165">
                <a:solidFill>
                  <a:prstClr val="black"/>
                </a:solidFill>
                <a:latin typeface="Calibri" panose="020F0502020204030204"/>
                <a:ea typeface="MS PGothic" panose="020B0600070205080204" pitchFamily="34" charset="-128"/>
              </a:rPr>
              <a:t>10meV</a:t>
            </a:r>
          </a:p>
        </p:txBody>
      </p:sp>
      <p:sp>
        <p:nvSpPr>
          <p:cNvPr id="24" name="Text Box 29"/>
          <p:cNvSpPr txBox="1">
            <a:spLocks noChangeArrowheads="1"/>
          </p:cNvSpPr>
          <p:nvPr/>
        </p:nvSpPr>
        <p:spPr bwMode="auto">
          <a:xfrm>
            <a:off x="9553760" y="1107232"/>
            <a:ext cx="689612" cy="271934"/>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ja-JP" sz="1165">
                <a:solidFill>
                  <a:prstClr val="black"/>
                </a:solidFill>
                <a:latin typeface="Calibri" panose="020F0502020204030204"/>
                <a:ea typeface="MS PGothic" panose="020B0600070205080204" pitchFamily="34" charset="-128"/>
              </a:rPr>
              <a:t>100meV</a:t>
            </a:r>
          </a:p>
        </p:txBody>
      </p:sp>
      <p:sp>
        <p:nvSpPr>
          <p:cNvPr id="25" name="Text Box 30"/>
          <p:cNvSpPr txBox="1">
            <a:spLocks noChangeArrowheads="1"/>
          </p:cNvSpPr>
          <p:nvPr/>
        </p:nvSpPr>
        <p:spPr bwMode="auto">
          <a:xfrm>
            <a:off x="9569633" y="759304"/>
            <a:ext cx="418704" cy="271934"/>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ja-JP" sz="1165">
                <a:solidFill>
                  <a:prstClr val="black"/>
                </a:solidFill>
                <a:latin typeface="Calibri" panose="020F0502020204030204"/>
                <a:ea typeface="MS PGothic" panose="020B0600070205080204" pitchFamily="34" charset="-128"/>
              </a:rPr>
              <a:t>1eV</a:t>
            </a:r>
          </a:p>
        </p:txBody>
      </p:sp>
      <p:sp>
        <p:nvSpPr>
          <p:cNvPr id="26" name="Text Box 39"/>
          <p:cNvSpPr txBox="1">
            <a:spLocks noChangeArrowheads="1"/>
          </p:cNvSpPr>
          <p:nvPr/>
        </p:nvSpPr>
        <p:spPr bwMode="auto">
          <a:xfrm>
            <a:off x="8309158" y="4455367"/>
            <a:ext cx="923330" cy="323165"/>
          </a:xfrm>
          <a:prstGeom prst="rect">
            <a:avLst/>
          </a:prstGeom>
          <a:noFill/>
          <a:ln>
            <a:noFill/>
          </a:ln>
          <a:effectLst/>
        </p:spPr>
        <p:txBody>
          <a:bodyPr wrap="square">
            <a:spAutoFit/>
          </a:bodyPr>
          <a:lstStyle/>
          <a:p>
            <a:pPr defTabSz="762000" eaLnBrk="1" fontAlgn="auto" hangingPunct="1">
              <a:spcBef>
                <a:spcPts val="0"/>
              </a:spcBef>
              <a:spcAft>
                <a:spcPts val="0"/>
              </a:spcAft>
            </a:pPr>
            <a:r>
              <a:rPr lang="en-US" altLang="zh-CN" sz="1500" dirty="0">
                <a:solidFill>
                  <a:prstClr val="black"/>
                </a:solidFill>
                <a:latin typeface="Calibri" panose="020F0502020204030204"/>
                <a:ea typeface="微软雅黑" panose="020B0503020204020204" pitchFamily="34" charset="-122"/>
              </a:rPr>
              <a:t>powder</a:t>
            </a:r>
            <a:endParaRPr lang="en-US" altLang="ja-JP" sz="1500" dirty="0">
              <a:solidFill>
                <a:prstClr val="black"/>
              </a:solidFill>
              <a:latin typeface="Calibri" panose="020F0502020204030204"/>
              <a:ea typeface="MS PGothic" panose="020B0600070205080204" pitchFamily="34" charset="-128"/>
            </a:endParaRPr>
          </a:p>
        </p:txBody>
      </p:sp>
      <p:sp>
        <p:nvSpPr>
          <p:cNvPr id="27" name="Line 47"/>
          <p:cNvSpPr>
            <a:spLocks noChangeShapeType="1"/>
          </p:cNvSpPr>
          <p:nvPr/>
        </p:nvSpPr>
        <p:spPr bwMode="auto">
          <a:xfrm rot="16200000">
            <a:off x="9588153" y="2804531"/>
            <a:ext cx="0" cy="63500"/>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165">
              <a:solidFill>
                <a:prstClr val="black"/>
              </a:solidFill>
              <a:latin typeface="Calibri" panose="020F0502020204030204"/>
              <a:ea typeface="+mn-ea"/>
            </a:endParaRPr>
          </a:p>
        </p:txBody>
      </p:sp>
      <p:sp>
        <p:nvSpPr>
          <p:cNvPr id="28" name="Text Box 48"/>
          <p:cNvSpPr txBox="1">
            <a:spLocks noChangeArrowheads="1"/>
          </p:cNvSpPr>
          <p:nvPr/>
        </p:nvSpPr>
        <p:spPr bwMode="auto">
          <a:xfrm>
            <a:off x="9597417" y="2719867"/>
            <a:ext cx="505267" cy="271934"/>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ja-JP" sz="1165">
                <a:solidFill>
                  <a:prstClr val="black"/>
                </a:solidFill>
                <a:latin typeface="Calibri" panose="020F0502020204030204"/>
                <a:ea typeface="MS PGothic" panose="020B0600070205080204" pitchFamily="34" charset="-128"/>
              </a:rPr>
              <a:t>1</a:t>
            </a:r>
            <a:r>
              <a:rPr lang="en-US" altLang="ja-JP" sz="1165">
                <a:solidFill>
                  <a:prstClr val="black"/>
                </a:solidFill>
                <a:latin typeface="Symbol" panose="05050102010706020507" charset="0"/>
                <a:ea typeface="MS PGothic" panose="020B0600070205080204" pitchFamily="34" charset="-128"/>
              </a:rPr>
              <a:t>m</a:t>
            </a:r>
            <a:r>
              <a:rPr lang="en-US" altLang="ja-JP" sz="1165">
                <a:solidFill>
                  <a:prstClr val="black"/>
                </a:solidFill>
                <a:latin typeface="Calibri" panose="020F0502020204030204"/>
                <a:ea typeface="MS PGothic" panose="020B0600070205080204" pitchFamily="34" charset="-128"/>
              </a:rPr>
              <a:t>eV</a:t>
            </a:r>
          </a:p>
        </p:txBody>
      </p:sp>
      <p:sp>
        <p:nvSpPr>
          <p:cNvPr id="29" name="Line 54"/>
          <p:cNvSpPr>
            <a:spLocks noChangeShapeType="1"/>
          </p:cNvSpPr>
          <p:nvPr/>
        </p:nvSpPr>
        <p:spPr bwMode="auto">
          <a:xfrm>
            <a:off x="7795602" y="5360444"/>
            <a:ext cx="0" cy="58223"/>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335">
              <a:solidFill>
                <a:prstClr val="black"/>
              </a:solidFill>
              <a:latin typeface="Calibri" panose="020F0502020204030204"/>
              <a:ea typeface="+mn-ea"/>
            </a:endParaRPr>
          </a:p>
        </p:txBody>
      </p:sp>
      <p:sp>
        <p:nvSpPr>
          <p:cNvPr id="30" name="Line 55"/>
          <p:cNvSpPr>
            <a:spLocks noChangeShapeType="1"/>
          </p:cNvSpPr>
          <p:nvPr/>
        </p:nvSpPr>
        <p:spPr bwMode="auto">
          <a:xfrm>
            <a:off x="7136789" y="5360444"/>
            <a:ext cx="0" cy="58223"/>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335">
              <a:solidFill>
                <a:prstClr val="black"/>
              </a:solidFill>
              <a:latin typeface="Calibri" panose="020F0502020204030204"/>
              <a:ea typeface="+mn-ea"/>
            </a:endParaRPr>
          </a:p>
        </p:txBody>
      </p:sp>
      <p:sp>
        <p:nvSpPr>
          <p:cNvPr id="31" name="Line 56"/>
          <p:cNvSpPr>
            <a:spLocks noChangeShapeType="1"/>
          </p:cNvSpPr>
          <p:nvPr/>
        </p:nvSpPr>
        <p:spPr bwMode="auto">
          <a:xfrm>
            <a:off x="6477977" y="5413363"/>
            <a:ext cx="0" cy="58223"/>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500">
              <a:solidFill>
                <a:prstClr val="black"/>
              </a:solidFill>
              <a:latin typeface="Calibri" panose="020F0502020204030204"/>
              <a:ea typeface="+mn-ea"/>
            </a:endParaRPr>
          </a:p>
        </p:txBody>
      </p:sp>
      <p:sp>
        <p:nvSpPr>
          <p:cNvPr id="32" name="Line 57"/>
          <p:cNvSpPr>
            <a:spLocks noChangeShapeType="1"/>
          </p:cNvSpPr>
          <p:nvPr/>
        </p:nvSpPr>
        <p:spPr bwMode="auto">
          <a:xfrm>
            <a:off x="5819164" y="5413363"/>
            <a:ext cx="0" cy="58223"/>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500">
              <a:solidFill>
                <a:prstClr val="black"/>
              </a:solidFill>
              <a:latin typeface="Calibri" panose="020F0502020204030204"/>
              <a:ea typeface="+mn-ea"/>
            </a:endParaRPr>
          </a:p>
        </p:txBody>
      </p:sp>
      <p:sp>
        <p:nvSpPr>
          <p:cNvPr id="33" name="Line 58"/>
          <p:cNvSpPr>
            <a:spLocks noChangeShapeType="1"/>
          </p:cNvSpPr>
          <p:nvPr/>
        </p:nvSpPr>
        <p:spPr bwMode="auto">
          <a:xfrm>
            <a:off x="5160352" y="5410717"/>
            <a:ext cx="0" cy="58223"/>
          </a:xfrm>
          <a:prstGeom prst="line">
            <a:avLst/>
          </a:prstGeom>
          <a:noFill/>
          <a:ln w="9525">
            <a:solidFill>
              <a:schemeClr val="tx1"/>
            </a:solidFill>
            <a:round/>
          </a:ln>
          <a:effectLst/>
        </p:spPr>
        <p:txBody>
          <a:bodyPr/>
          <a:lstStyle/>
          <a:p>
            <a:pPr defTabSz="762000" eaLnBrk="1" fontAlgn="auto" hangingPunct="1">
              <a:spcBef>
                <a:spcPts val="0"/>
              </a:spcBef>
              <a:spcAft>
                <a:spcPts val="0"/>
              </a:spcAft>
            </a:pPr>
            <a:endParaRPr lang="en-US" sz="1500">
              <a:solidFill>
                <a:prstClr val="black"/>
              </a:solidFill>
              <a:latin typeface="Calibri" panose="020F0502020204030204"/>
              <a:ea typeface="+mn-ea"/>
            </a:endParaRPr>
          </a:p>
        </p:txBody>
      </p:sp>
      <p:sp>
        <p:nvSpPr>
          <p:cNvPr id="34" name="Text Box 59"/>
          <p:cNvSpPr txBox="1">
            <a:spLocks noChangeArrowheads="1"/>
          </p:cNvSpPr>
          <p:nvPr/>
        </p:nvSpPr>
        <p:spPr bwMode="auto">
          <a:xfrm>
            <a:off x="5013507" y="5380310"/>
            <a:ext cx="450764" cy="297454"/>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ja-JP" sz="1335">
                <a:solidFill>
                  <a:prstClr val="black"/>
                </a:solidFill>
                <a:latin typeface="Calibri" panose="020F0502020204030204"/>
                <a:ea typeface="MS PGothic" panose="020B0600070205080204" pitchFamily="34" charset="-128"/>
              </a:rPr>
              <a:t>10</a:t>
            </a:r>
            <a:r>
              <a:rPr lang="en-US" altLang="ja-JP" sz="1335" baseline="30000">
                <a:solidFill>
                  <a:prstClr val="black"/>
                </a:solidFill>
                <a:latin typeface="Calibri" panose="020F0502020204030204"/>
                <a:ea typeface="MS PGothic" panose="020B0600070205080204" pitchFamily="34" charset="-128"/>
              </a:rPr>
              <a:t>-4</a:t>
            </a:r>
          </a:p>
        </p:txBody>
      </p:sp>
      <p:sp>
        <p:nvSpPr>
          <p:cNvPr id="35" name="Text Box 62"/>
          <p:cNvSpPr txBox="1">
            <a:spLocks noChangeArrowheads="1"/>
          </p:cNvSpPr>
          <p:nvPr/>
        </p:nvSpPr>
        <p:spPr bwMode="auto">
          <a:xfrm>
            <a:off x="7285236" y="3998487"/>
            <a:ext cx="552331" cy="323165"/>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zh-CN" sz="1500" dirty="0">
                <a:solidFill>
                  <a:prstClr val="black"/>
                </a:solidFill>
                <a:latin typeface="Calibri" panose="020F0502020204030204"/>
                <a:ea typeface="微软雅黑" panose="020B0503020204020204" pitchFamily="34" charset="-122"/>
              </a:rPr>
              <a:t>alloy</a:t>
            </a:r>
            <a:endParaRPr lang="en-US" altLang="ja-JP" sz="1500" dirty="0">
              <a:solidFill>
                <a:prstClr val="black"/>
              </a:solidFill>
              <a:latin typeface="Calibri" panose="020F0502020204030204"/>
              <a:ea typeface="MS PGothic" panose="020B0600070205080204" pitchFamily="34" charset="-128"/>
            </a:endParaRPr>
          </a:p>
        </p:txBody>
      </p:sp>
      <p:sp>
        <p:nvSpPr>
          <p:cNvPr id="36" name="Oval 63"/>
          <p:cNvSpPr>
            <a:spLocks noChangeArrowheads="1"/>
          </p:cNvSpPr>
          <p:nvPr/>
        </p:nvSpPr>
        <p:spPr bwMode="auto">
          <a:xfrm rot="5400000">
            <a:off x="7195586" y="3188769"/>
            <a:ext cx="582229" cy="2213239"/>
          </a:xfrm>
          <a:prstGeom prst="ellipse">
            <a:avLst/>
          </a:prstGeom>
          <a:noFill/>
          <a:ln w="25400">
            <a:solidFill>
              <a:srgbClr val="FF0000"/>
            </a:solidFill>
            <a:round/>
          </a:ln>
          <a:effectLst/>
        </p:spPr>
        <p:txBody>
          <a:bodyPr wrap="none" anchor="ctr"/>
          <a:lstStyle/>
          <a:p>
            <a:pPr defTabSz="762000" eaLnBrk="1" fontAlgn="auto" hangingPunct="1">
              <a:spcBef>
                <a:spcPts val="0"/>
              </a:spcBef>
              <a:spcAft>
                <a:spcPts val="0"/>
              </a:spcAft>
            </a:pPr>
            <a:endParaRPr lang="en-US" sz="1500" dirty="0">
              <a:solidFill>
                <a:prstClr val="black"/>
              </a:solidFill>
              <a:latin typeface="Calibri" panose="020F0502020204030204"/>
              <a:ea typeface="+mn-ea"/>
            </a:endParaRPr>
          </a:p>
        </p:txBody>
      </p:sp>
      <p:sp>
        <p:nvSpPr>
          <p:cNvPr id="37" name="Oval 70"/>
          <p:cNvSpPr>
            <a:spLocks noChangeArrowheads="1"/>
          </p:cNvSpPr>
          <p:nvPr/>
        </p:nvSpPr>
        <p:spPr bwMode="auto">
          <a:xfrm>
            <a:off x="6590828" y="4618216"/>
            <a:ext cx="1034117" cy="687953"/>
          </a:xfrm>
          <a:prstGeom prst="ellipse">
            <a:avLst/>
          </a:prstGeom>
          <a:noFill/>
          <a:ln w="25400">
            <a:solidFill>
              <a:srgbClr val="FF0000"/>
            </a:solidFill>
            <a:round/>
          </a:ln>
          <a:effectLst/>
        </p:spPr>
        <p:txBody>
          <a:bodyPr wrap="none" anchor="ctr"/>
          <a:lstStyle/>
          <a:p>
            <a:pPr defTabSz="762000" eaLnBrk="1" fontAlgn="auto" hangingPunct="1">
              <a:spcBef>
                <a:spcPts val="0"/>
              </a:spcBef>
              <a:spcAft>
                <a:spcPts val="0"/>
              </a:spcAft>
            </a:pPr>
            <a:endParaRPr lang="en-US" sz="1500">
              <a:solidFill>
                <a:prstClr val="black"/>
              </a:solidFill>
              <a:latin typeface="Calibri" panose="020F0502020204030204"/>
              <a:ea typeface="+mn-ea"/>
            </a:endParaRPr>
          </a:p>
        </p:txBody>
      </p:sp>
      <p:sp>
        <p:nvSpPr>
          <p:cNvPr id="38" name="Text Box 74"/>
          <p:cNvSpPr txBox="1">
            <a:spLocks noChangeArrowheads="1"/>
          </p:cNvSpPr>
          <p:nvPr/>
        </p:nvSpPr>
        <p:spPr bwMode="auto">
          <a:xfrm>
            <a:off x="7151376" y="4275320"/>
            <a:ext cx="755015" cy="323165"/>
          </a:xfrm>
          <a:prstGeom prst="rect">
            <a:avLst/>
          </a:prstGeom>
          <a:noFill/>
          <a:ln>
            <a:noFill/>
          </a:ln>
          <a:effectLst/>
        </p:spPr>
        <p:txBody>
          <a:bodyPr wrap="none">
            <a:spAutoFit/>
          </a:bodyPr>
          <a:lstStyle/>
          <a:p>
            <a:pPr algn="ctr" defTabSz="762000" eaLnBrk="1" fontAlgn="auto" hangingPunct="1">
              <a:spcBef>
                <a:spcPts val="0"/>
              </a:spcBef>
              <a:spcAft>
                <a:spcPts val="0"/>
              </a:spcAft>
            </a:pPr>
            <a:r>
              <a:rPr lang="en-US" altLang="zh-CN" sz="1500" dirty="0">
                <a:solidFill>
                  <a:prstClr val="black"/>
                </a:solidFill>
                <a:latin typeface="Calibri" panose="020F0502020204030204"/>
                <a:ea typeface="微软雅黑" panose="020B0503020204020204" pitchFamily="34" charset="-122"/>
              </a:rPr>
              <a:t>protein</a:t>
            </a:r>
            <a:endParaRPr lang="en-US" altLang="ja-JP" sz="1500" dirty="0">
              <a:solidFill>
                <a:prstClr val="black"/>
              </a:solidFill>
              <a:latin typeface="Calibri" panose="020F0502020204030204"/>
              <a:ea typeface="MS PGothic" panose="020B0600070205080204" pitchFamily="34" charset="-128"/>
            </a:endParaRPr>
          </a:p>
        </p:txBody>
      </p:sp>
      <p:sp>
        <p:nvSpPr>
          <p:cNvPr id="39" name="Rectangle 42"/>
          <p:cNvSpPr>
            <a:spLocks noChangeArrowheads="1"/>
          </p:cNvSpPr>
          <p:nvPr/>
        </p:nvSpPr>
        <p:spPr bwMode="auto">
          <a:xfrm>
            <a:off x="6654166" y="4767742"/>
            <a:ext cx="902812" cy="553998"/>
          </a:xfrm>
          <a:prstGeom prst="rect">
            <a:avLst/>
          </a:prstGeom>
          <a:noFill/>
          <a:ln>
            <a:noFill/>
          </a:ln>
          <a:effectLst/>
        </p:spPr>
        <p:txBody>
          <a:bodyPr wrap="none">
            <a:spAutoFit/>
          </a:bodyPr>
          <a:lstStyle/>
          <a:p>
            <a:pPr algn="ctr" defTabSz="762000" eaLnBrk="1" fontAlgn="auto" hangingPunct="1">
              <a:spcBef>
                <a:spcPts val="0"/>
              </a:spcBef>
              <a:spcAft>
                <a:spcPts val="0"/>
              </a:spcAft>
            </a:pPr>
            <a:r>
              <a:rPr lang="en-US" altLang="zh-CN" sz="1500" dirty="0">
                <a:solidFill>
                  <a:prstClr val="black"/>
                </a:solidFill>
                <a:latin typeface="MS PGothic" panose="020B0600070205080204" pitchFamily="34" charset="-128"/>
                <a:ea typeface="微软雅黑" panose="020B0503020204020204" pitchFamily="34" charset="-122"/>
              </a:rPr>
              <a:t>Magnetic</a:t>
            </a:r>
          </a:p>
          <a:p>
            <a:pPr algn="ctr" defTabSz="762000" eaLnBrk="1" fontAlgn="auto" hangingPunct="1">
              <a:spcBef>
                <a:spcPts val="0"/>
              </a:spcBef>
              <a:spcAft>
                <a:spcPts val="0"/>
              </a:spcAft>
            </a:pPr>
            <a:r>
              <a:rPr lang="en-US" altLang="zh-CN" sz="1500" dirty="0">
                <a:solidFill>
                  <a:prstClr val="black"/>
                </a:solidFill>
                <a:latin typeface="MS PGothic" panose="020B0600070205080204" pitchFamily="34" charset="-128"/>
                <a:ea typeface="微软雅黑" panose="020B0503020204020204" pitchFamily="34" charset="-122"/>
              </a:rPr>
              <a:t>Film</a:t>
            </a:r>
            <a:endParaRPr lang="en-US" altLang="ja-JP" sz="1500" dirty="0">
              <a:solidFill>
                <a:prstClr val="black"/>
              </a:solidFill>
              <a:latin typeface="MS PGothic" panose="020B0600070205080204" pitchFamily="34" charset="-128"/>
              <a:ea typeface="MS PGothic" panose="020B0600070205080204" pitchFamily="34" charset="-128"/>
            </a:endParaRPr>
          </a:p>
        </p:txBody>
      </p:sp>
      <p:sp>
        <p:nvSpPr>
          <p:cNvPr id="40" name="Oval 65"/>
          <p:cNvSpPr>
            <a:spLocks noChangeArrowheads="1"/>
          </p:cNvSpPr>
          <p:nvPr/>
        </p:nvSpPr>
        <p:spPr bwMode="auto">
          <a:xfrm rot="5400000">
            <a:off x="8567260" y="4010827"/>
            <a:ext cx="419893" cy="1272647"/>
          </a:xfrm>
          <a:prstGeom prst="ellipse">
            <a:avLst/>
          </a:prstGeom>
          <a:noFill/>
          <a:ln w="25400">
            <a:solidFill>
              <a:srgbClr val="FF0000"/>
            </a:solidFill>
            <a:round/>
          </a:ln>
          <a:effectLst/>
        </p:spPr>
        <p:txBody>
          <a:bodyPr wrap="none" anchor="ctr"/>
          <a:lstStyle/>
          <a:p>
            <a:pPr defTabSz="762000" eaLnBrk="1" fontAlgn="auto" hangingPunct="1">
              <a:spcBef>
                <a:spcPts val="0"/>
              </a:spcBef>
              <a:spcAft>
                <a:spcPts val="0"/>
              </a:spcAft>
            </a:pPr>
            <a:endParaRPr lang="en-US" sz="1500" dirty="0">
              <a:solidFill>
                <a:prstClr val="black"/>
              </a:solidFill>
              <a:latin typeface="Calibri" panose="020F0502020204030204"/>
              <a:ea typeface="+mn-ea"/>
            </a:endParaRPr>
          </a:p>
        </p:txBody>
      </p:sp>
      <p:grpSp>
        <p:nvGrpSpPr>
          <p:cNvPr id="41" name="Group 40"/>
          <p:cNvGrpSpPr/>
          <p:nvPr/>
        </p:nvGrpSpPr>
        <p:grpSpPr>
          <a:xfrm>
            <a:off x="5290330" y="3186906"/>
            <a:ext cx="4243585" cy="1372609"/>
            <a:chOff x="3452882" y="3316276"/>
            <a:chExt cx="5092302" cy="1796415"/>
          </a:xfrm>
        </p:grpSpPr>
        <p:sp>
          <p:nvSpPr>
            <p:cNvPr id="42" name="Oval 41"/>
            <p:cNvSpPr>
              <a:spLocks noChangeArrowheads="1"/>
            </p:cNvSpPr>
            <p:nvPr/>
          </p:nvSpPr>
          <p:spPr bwMode="auto">
            <a:xfrm rot="5400000">
              <a:off x="6595734" y="2154226"/>
              <a:ext cx="787400" cy="3111500"/>
            </a:xfrm>
            <a:prstGeom prst="ellipse">
              <a:avLst/>
            </a:prstGeom>
            <a:noFill/>
            <a:ln w="19050">
              <a:solidFill>
                <a:srgbClr val="002060"/>
              </a:solidFill>
              <a:round/>
            </a:ln>
            <a:effectLst/>
          </p:spPr>
          <p:txBody>
            <a:bodyPr wrap="none" anchor="ctr"/>
            <a:lstStyle/>
            <a:p>
              <a:pPr defTabSz="762000" eaLnBrk="1" fontAlgn="auto" hangingPunct="1">
                <a:spcBef>
                  <a:spcPts val="0"/>
                </a:spcBef>
                <a:spcAft>
                  <a:spcPts val="0"/>
                </a:spcAft>
              </a:pPr>
              <a:endParaRPr lang="en-US" sz="1500">
                <a:solidFill>
                  <a:prstClr val="black"/>
                </a:solidFill>
                <a:latin typeface="Calibri" panose="020F0502020204030204"/>
                <a:ea typeface="+mn-ea"/>
              </a:endParaRPr>
            </a:p>
          </p:txBody>
        </p:sp>
        <p:sp>
          <p:nvSpPr>
            <p:cNvPr id="43" name="Oval 42"/>
            <p:cNvSpPr>
              <a:spLocks noChangeArrowheads="1"/>
            </p:cNvSpPr>
            <p:nvPr/>
          </p:nvSpPr>
          <p:spPr bwMode="auto">
            <a:xfrm rot="5400000">
              <a:off x="7112465" y="3715533"/>
              <a:ext cx="484188" cy="1057275"/>
            </a:xfrm>
            <a:prstGeom prst="ellipse">
              <a:avLst/>
            </a:prstGeom>
            <a:noFill/>
            <a:ln w="19050">
              <a:solidFill>
                <a:srgbClr val="002060"/>
              </a:solidFill>
              <a:round/>
            </a:ln>
            <a:effectLst/>
          </p:spPr>
          <p:txBody>
            <a:bodyPr wrap="none" anchor="ctr"/>
            <a:lstStyle/>
            <a:p>
              <a:pPr defTabSz="762000" eaLnBrk="1" fontAlgn="auto" hangingPunct="1">
                <a:spcBef>
                  <a:spcPts val="0"/>
                </a:spcBef>
                <a:spcAft>
                  <a:spcPts val="0"/>
                </a:spcAft>
              </a:pPr>
              <a:endParaRPr lang="en-US" sz="1500">
                <a:solidFill>
                  <a:prstClr val="black"/>
                </a:solidFill>
                <a:latin typeface="Calibri" panose="020F0502020204030204"/>
                <a:ea typeface="+mn-ea"/>
              </a:endParaRPr>
            </a:p>
          </p:txBody>
        </p:sp>
        <p:sp>
          <p:nvSpPr>
            <p:cNvPr id="45" name="Text Box 60"/>
            <p:cNvSpPr txBox="1">
              <a:spLocks noChangeArrowheads="1"/>
            </p:cNvSpPr>
            <p:nvPr/>
          </p:nvSpPr>
          <p:spPr bwMode="auto">
            <a:xfrm>
              <a:off x="6361182" y="3495729"/>
              <a:ext cx="1316130" cy="422945"/>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zh-CN" sz="1500" dirty="0">
                  <a:solidFill>
                    <a:prstClr val="black"/>
                  </a:solidFill>
                  <a:latin typeface="Calibri" panose="020F0502020204030204"/>
                  <a:ea typeface="微软雅黑" panose="020B0503020204020204" pitchFamily="34" charset="-122"/>
                </a:rPr>
                <a:t>Amorphous</a:t>
              </a:r>
              <a:endParaRPr lang="en-US" altLang="ja-JP" sz="1500" dirty="0">
                <a:solidFill>
                  <a:prstClr val="black"/>
                </a:solidFill>
                <a:latin typeface="Calibri" panose="020F0502020204030204"/>
                <a:ea typeface="MS PGothic" panose="020B0600070205080204" pitchFamily="34" charset="-128"/>
              </a:endParaRPr>
            </a:p>
          </p:txBody>
        </p:sp>
        <p:sp>
          <p:nvSpPr>
            <p:cNvPr id="46" name="Text Box 78"/>
            <p:cNvSpPr txBox="1">
              <a:spLocks noChangeArrowheads="1"/>
            </p:cNvSpPr>
            <p:nvPr/>
          </p:nvSpPr>
          <p:spPr bwMode="auto">
            <a:xfrm>
              <a:off x="3647480" y="4619829"/>
              <a:ext cx="677494" cy="422945"/>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zh-CN" sz="1500" dirty="0">
                  <a:solidFill>
                    <a:prstClr val="black"/>
                  </a:solidFill>
                  <a:latin typeface="Calibri" panose="020F0502020204030204"/>
                  <a:ea typeface="微软雅黑" panose="020B0503020204020204" pitchFamily="34" charset="-122"/>
                </a:rPr>
                <a:t>MOF</a:t>
              </a:r>
              <a:endParaRPr lang="en-US" altLang="ja-JP" sz="1500" dirty="0">
                <a:solidFill>
                  <a:prstClr val="black"/>
                </a:solidFill>
                <a:latin typeface="Calibri" panose="020F0502020204030204"/>
                <a:ea typeface="MS PGothic" panose="020B0600070205080204" pitchFamily="34" charset="-128"/>
              </a:endParaRPr>
            </a:p>
          </p:txBody>
        </p:sp>
        <p:sp>
          <p:nvSpPr>
            <p:cNvPr id="47" name="Text Box 88"/>
            <p:cNvSpPr txBox="1">
              <a:spLocks noChangeArrowheads="1"/>
            </p:cNvSpPr>
            <p:nvPr/>
          </p:nvSpPr>
          <p:spPr bwMode="auto">
            <a:xfrm>
              <a:off x="6511932" y="4113140"/>
              <a:ext cx="1616750" cy="422945"/>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zh-CN" sz="1500" dirty="0">
                  <a:solidFill>
                    <a:prstClr val="black"/>
                  </a:solidFill>
                  <a:latin typeface="Calibri" panose="020F0502020204030204"/>
                  <a:ea typeface="微软雅黑" panose="020B0503020204020204" pitchFamily="34" charset="-122"/>
                </a:rPr>
                <a:t>Residual</a:t>
              </a:r>
              <a:r>
                <a:rPr lang="zh-CN" altLang="en-US" sz="1500" dirty="0">
                  <a:solidFill>
                    <a:prstClr val="black"/>
                  </a:solidFill>
                  <a:latin typeface="Calibri" panose="020F0502020204030204"/>
                  <a:ea typeface="微软雅黑" panose="020B0503020204020204" pitchFamily="34" charset="-122"/>
                </a:rPr>
                <a:t> </a:t>
              </a:r>
              <a:r>
                <a:rPr lang="en-US" altLang="zh-CN" sz="1500" dirty="0">
                  <a:solidFill>
                    <a:prstClr val="black"/>
                  </a:solidFill>
                  <a:latin typeface="Calibri" panose="020F0502020204030204"/>
                  <a:ea typeface="微软雅黑" panose="020B0503020204020204" pitchFamily="34" charset="-122"/>
                </a:rPr>
                <a:t>Stress</a:t>
              </a:r>
              <a:endParaRPr lang="en-US" altLang="ja-JP" sz="1500" dirty="0">
                <a:solidFill>
                  <a:prstClr val="black"/>
                </a:solidFill>
                <a:latin typeface="Calibri" panose="020F0502020204030204"/>
                <a:ea typeface="MS PGothic" panose="020B0600070205080204" pitchFamily="34" charset="-128"/>
              </a:endParaRPr>
            </a:p>
          </p:txBody>
        </p:sp>
        <p:sp>
          <p:nvSpPr>
            <p:cNvPr id="48" name="Oval 65"/>
            <p:cNvSpPr>
              <a:spLocks noChangeArrowheads="1"/>
            </p:cNvSpPr>
            <p:nvPr/>
          </p:nvSpPr>
          <p:spPr bwMode="auto">
            <a:xfrm rot="5400000">
              <a:off x="4121814" y="3808759"/>
              <a:ext cx="635000" cy="1972864"/>
            </a:xfrm>
            <a:prstGeom prst="ellipse">
              <a:avLst/>
            </a:prstGeom>
            <a:noFill/>
            <a:ln w="19050">
              <a:solidFill>
                <a:srgbClr val="002060"/>
              </a:solidFill>
              <a:round/>
            </a:ln>
            <a:effectLst/>
          </p:spPr>
          <p:txBody>
            <a:bodyPr wrap="none" anchor="ctr"/>
            <a:lstStyle/>
            <a:p>
              <a:pPr defTabSz="762000" eaLnBrk="1" fontAlgn="auto" hangingPunct="1">
                <a:spcBef>
                  <a:spcPts val="0"/>
                </a:spcBef>
                <a:spcAft>
                  <a:spcPts val="0"/>
                </a:spcAft>
              </a:pPr>
              <a:endParaRPr lang="en-US" sz="1500" dirty="0">
                <a:solidFill>
                  <a:prstClr val="black"/>
                </a:solidFill>
                <a:latin typeface="Calibri" panose="020F0502020204030204"/>
                <a:ea typeface="+mn-ea"/>
              </a:endParaRPr>
            </a:p>
          </p:txBody>
        </p:sp>
        <p:sp>
          <p:nvSpPr>
            <p:cNvPr id="49" name="Text Box 69"/>
            <p:cNvSpPr txBox="1">
              <a:spLocks noChangeArrowheads="1"/>
            </p:cNvSpPr>
            <p:nvPr/>
          </p:nvSpPr>
          <p:spPr bwMode="auto">
            <a:xfrm>
              <a:off x="4364836" y="4622074"/>
              <a:ext cx="1002582" cy="422945"/>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zh-CN" sz="1500" dirty="0">
                  <a:solidFill>
                    <a:prstClr val="black"/>
                  </a:solidFill>
                  <a:latin typeface="Calibri" panose="020F0502020204030204"/>
                  <a:ea typeface="微软雅黑" panose="020B0503020204020204" pitchFamily="34" charset="-122"/>
                </a:rPr>
                <a:t>polymer</a:t>
              </a:r>
              <a:endParaRPr lang="en-US" altLang="ja-JP" sz="1500" dirty="0">
                <a:solidFill>
                  <a:prstClr val="black"/>
                </a:solidFill>
                <a:latin typeface="Calibri" panose="020F0502020204030204"/>
                <a:ea typeface="MS PGothic" panose="020B0600070205080204" pitchFamily="34" charset="-128"/>
              </a:endParaRPr>
            </a:p>
          </p:txBody>
        </p:sp>
      </p:grpSp>
      <p:grpSp>
        <p:nvGrpSpPr>
          <p:cNvPr id="50" name="Group 49"/>
          <p:cNvGrpSpPr/>
          <p:nvPr/>
        </p:nvGrpSpPr>
        <p:grpSpPr>
          <a:xfrm>
            <a:off x="5756224" y="913284"/>
            <a:ext cx="3931444" cy="4301888"/>
            <a:chOff x="4011955" y="344476"/>
            <a:chExt cx="4717734" cy="5630137"/>
          </a:xfrm>
        </p:grpSpPr>
        <p:sp>
          <p:nvSpPr>
            <p:cNvPr id="51" name="Text Box 37"/>
            <p:cNvSpPr txBox="1">
              <a:spLocks noChangeArrowheads="1"/>
            </p:cNvSpPr>
            <p:nvPr/>
          </p:nvSpPr>
          <p:spPr bwMode="auto">
            <a:xfrm>
              <a:off x="7485232" y="420027"/>
              <a:ext cx="994889" cy="657747"/>
            </a:xfrm>
            <a:prstGeom prst="rect">
              <a:avLst/>
            </a:prstGeom>
            <a:noFill/>
            <a:ln>
              <a:noFill/>
            </a:ln>
            <a:effectLst/>
          </p:spPr>
          <p:txBody>
            <a:bodyPr wrap="none">
              <a:spAutoFit/>
            </a:bodyPr>
            <a:lstStyle/>
            <a:p>
              <a:pPr algn="ctr" defTabSz="762000" eaLnBrk="1" fontAlgn="auto" hangingPunct="1">
                <a:spcBef>
                  <a:spcPts val="0"/>
                </a:spcBef>
                <a:spcAft>
                  <a:spcPts val="0"/>
                </a:spcAft>
              </a:pPr>
              <a:r>
                <a:rPr lang="en-US" altLang="zh-CN" sz="1335" dirty="0">
                  <a:solidFill>
                    <a:prstClr val="black"/>
                  </a:solidFill>
                  <a:latin typeface="Calibri" panose="020F0502020204030204"/>
                  <a:ea typeface="微软雅黑" panose="020B0503020204020204" pitchFamily="34" charset="-122"/>
                </a:rPr>
                <a:t>Molecule</a:t>
              </a:r>
            </a:p>
            <a:p>
              <a:pPr algn="ctr" defTabSz="762000" eaLnBrk="1" fontAlgn="auto" hangingPunct="1">
                <a:spcBef>
                  <a:spcPts val="0"/>
                </a:spcBef>
                <a:spcAft>
                  <a:spcPts val="0"/>
                </a:spcAft>
              </a:pPr>
              <a:r>
                <a:rPr lang="en-US" altLang="ja-JP" sz="1335" dirty="0">
                  <a:solidFill>
                    <a:prstClr val="black"/>
                  </a:solidFill>
                  <a:latin typeface="Calibri" panose="020F0502020204030204"/>
                  <a:ea typeface="MS PGothic" panose="020B0600070205080204" pitchFamily="34" charset="-128"/>
                </a:rPr>
                <a:t>Vibration</a:t>
              </a:r>
            </a:p>
          </p:txBody>
        </p:sp>
        <p:sp>
          <p:nvSpPr>
            <p:cNvPr id="52" name="Text Box 89"/>
            <p:cNvSpPr txBox="1">
              <a:spLocks noChangeArrowheads="1"/>
            </p:cNvSpPr>
            <p:nvPr/>
          </p:nvSpPr>
          <p:spPr bwMode="auto">
            <a:xfrm>
              <a:off x="6881892" y="5500812"/>
              <a:ext cx="1438550" cy="422945"/>
            </a:xfrm>
            <a:prstGeom prst="rect">
              <a:avLst/>
            </a:prstGeom>
            <a:noFill/>
            <a:ln>
              <a:noFill/>
            </a:ln>
            <a:effectLst/>
          </p:spPr>
          <p:txBody>
            <a:bodyPr wrap="none">
              <a:spAutoFit/>
            </a:bodyPr>
            <a:lstStyle/>
            <a:p>
              <a:pPr algn="ctr" defTabSz="762000" eaLnBrk="1" fontAlgn="auto" hangingPunct="1">
                <a:spcBef>
                  <a:spcPts val="0"/>
                </a:spcBef>
                <a:spcAft>
                  <a:spcPts val="0"/>
                </a:spcAft>
              </a:pPr>
              <a:r>
                <a:rPr lang="en-US" altLang="zh-CN" sz="1500" dirty="0">
                  <a:solidFill>
                    <a:prstClr val="black"/>
                  </a:solidFill>
                  <a:latin typeface="Calibri" panose="020F0502020204030204"/>
                  <a:ea typeface="微软雅黑" panose="020B0503020204020204" pitchFamily="34" charset="-122"/>
                </a:rPr>
                <a:t>Single</a:t>
              </a:r>
              <a:r>
                <a:rPr lang="zh-CN" altLang="en-US" sz="1500" dirty="0">
                  <a:solidFill>
                    <a:prstClr val="black"/>
                  </a:solidFill>
                  <a:latin typeface="Calibri" panose="020F0502020204030204"/>
                  <a:ea typeface="微软雅黑" panose="020B0503020204020204" pitchFamily="34" charset="-122"/>
                </a:rPr>
                <a:t> </a:t>
              </a:r>
              <a:r>
                <a:rPr lang="en-US" altLang="zh-CN" sz="1500" dirty="0">
                  <a:solidFill>
                    <a:prstClr val="black"/>
                  </a:solidFill>
                  <a:latin typeface="Calibri" panose="020F0502020204030204"/>
                  <a:ea typeface="微软雅黑" panose="020B0503020204020204" pitchFamily="34" charset="-122"/>
                </a:rPr>
                <a:t>crystal</a:t>
              </a:r>
              <a:endParaRPr lang="en-US" altLang="ja-JP" sz="1500" dirty="0">
                <a:solidFill>
                  <a:prstClr val="black"/>
                </a:solidFill>
                <a:latin typeface="Calibri" panose="020F0502020204030204"/>
                <a:ea typeface="MS PGothic" panose="020B0600070205080204" pitchFamily="34" charset="-128"/>
              </a:endParaRPr>
            </a:p>
          </p:txBody>
        </p:sp>
        <p:grpSp>
          <p:nvGrpSpPr>
            <p:cNvPr id="53" name="Group 52"/>
            <p:cNvGrpSpPr/>
            <p:nvPr/>
          </p:nvGrpSpPr>
          <p:grpSpPr>
            <a:xfrm>
              <a:off x="4011955" y="344476"/>
              <a:ext cx="4717734" cy="5630137"/>
              <a:chOff x="4011955" y="344476"/>
              <a:chExt cx="4717734" cy="5630137"/>
            </a:xfrm>
          </p:grpSpPr>
          <p:sp>
            <p:nvSpPr>
              <p:cNvPr id="54" name="Oval 53"/>
              <p:cNvSpPr>
                <a:spLocks noChangeArrowheads="1"/>
              </p:cNvSpPr>
              <p:nvPr/>
            </p:nvSpPr>
            <p:spPr bwMode="auto">
              <a:xfrm rot="2887293">
                <a:off x="6266329" y="631021"/>
                <a:ext cx="1373187" cy="1717675"/>
              </a:xfrm>
              <a:prstGeom prst="ellipse">
                <a:avLst/>
              </a:prstGeom>
              <a:noFill/>
              <a:ln w="19050">
                <a:solidFill>
                  <a:srgbClr val="000080"/>
                </a:solidFill>
                <a:round/>
              </a:ln>
              <a:effectLst/>
            </p:spPr>
            <p:txBody>
              <a:bodyPr wrap="none" anchor="ctr"/>
              <a:lstStyle/>
              <a:p>
                <a:pPr defTabSz="762000" eaLnBrk="1" fontAlgn="auto" hangingPunct="1">
                  <a:spcBef>
                    <a:spcPts val="0"/>
                  </a:spcBef>
                  <a:spcAft>
                    <a:spcPts val="0"/>
                  </a:spcAft>
                </a:pPr>
                <a:endParaRPr lang="en-US" sz="1500">
                  <a:solidFill>
                    <a:prstClr val="black"/>
                  </a:solidFill>
                  <a:latin typeface="Calibri" panose="020F0502020204030204"/>
                  <a:ea typeface="+mn-ea"/>
                </a:endParaRPr>
              </a:p>
            </p:txBody>
          </p:sp>
          <p:sp>
            <p:nvSpPr>
              <p:cNvPr id="55" name="Oval 54"/>
              <p:cNvSpPr>
                <a:spLocks noChangeArrowheads="1"/>
              </p:cNvSpPr>
              <p:nvPr/>
            </p:nvSpPr>
            <p:spPr bwMode="auto">
              <a:xfrm rot="2040000">
                <a:off x="6049635" y="866764"/>
                <a:ext cx="1595437" cy="1947862"/>
              </a:xfrm>
              <a:prstGeom prst="ellipse">
                <a:avLst/>
              </a:prstGeom>
              <a:noFill/>
              <a:ln w="19050">
                <a:solidFill>
                  <a:srgbClr val="000080"/>
                </a:solidFill>
                <a:round/>
              </a:ln>
              <a:effectLst/>
            </p:spPr>
            <p:txBody>
              <a:bodyPr wrap="none" anchor="ctr"/>
              <a:lstStyle/>
              <a:p>
                <a:pPr algn="ctr" defTabSz="762000" eaLnBrk="1" fontAlgn="auto" hangingPunct="1">
                  <a:spcBef>
                    <a:spcPts val="0"/>
                  </a:spcBef>
                  <a:spcAft>
                    <a:spcPts val="0"/>
                  </a:spcAft>
                </a:pPr>
                <a:endParaRPr lang="en-US" sz="750">
                  <a:solidFill>
                    <a:prstClr val="black"/>
                  </a:solidFill>
                  <a:latin typeface="Calibri" panose="020F0502020204030204"/>
                  <a:ea typeface="+mn-ea"/>
                </a:endParaRPr>
              </a:p>
            </p:txBody>
          </p:sp>
          <p:sp>
            <p:nvSpPr>
              <p:cNvPr id="56" name="Oval 64"/>
              <p:cNvSpPr>
                <a:spLocks noChangeArrowheads="1"/>
              </p:cNvSpPr>
              <p:nvPr/>
            </p:nvSpPr>
            <p:spPr bwMode="auto">
              <a:xfrm>
                <a:off x="7508546" y="344476"/>
                <a:ext cx="946150" cy="704850"/>
              </a:xfrm>
              <a:prstGeom prst="ellipse">
                <a:avLst/>
              </a:prstGeom>
              <a:noFill/>
              <a:ln w="25400">
                <a:solidFill>
                  <a:srgbClr val="002060"/>
                </a:solidFill>
                <a:round/>
              </a:ln>
              <a:effectLst/>
            </p:spPr>
            <p:txBody>
              <a:bodyPr wrap="none" anchor="ctr"/>
              <a:lstStyle/>
              <a:p>
                <a:pPr defTabSz="762000" eaLnBrk="1" fontAlgn="auto" hangingPunct="1">
                  <a:spcBef>
                    <a:spcPts val="0"/>
                  </a:spcBef>
                  <a:spcAft>
                    <a:spcPts val="0"/>
                  </a:spcAft>
                </a:pPr>
                <a:endParaRPr lang="en-US" sz="1500">
                  <a:solidFill>
                    <a:prstClr val="black"/>
                  </a:solidFill>
                  <a:latin typeface="Calibri" panose="020F0502020204030204"/>
                  <a:ea typeface="+mn-ea"/>
                </a:endParaRPr>
              </a:p>
            </p:txBody>
          </p:sp>
          <p:sp>
            <p:nvSpPr>
              <p:cNvPr id="57" name="Oval 65"/>
              <p:cNvSpPr>
                <a:spLocks noChangeArrowheads="1"/>
              </p:cNvSpPr>
              <p:nvPr/>
            </p:nvSpPr>
            <p:spPr bwMode="auto">
              <a:xfrm rot="5400000">
                <a:off x="7279946" y="4831613"/>
                <a:ext cx="635000" cy="1651000"/>
              </a:xfrm>
              <a:prstGeom prst="ellipse">
                <a:avLst/>
              </a:prstGeom>
              <a:noFill/>
              <a:ln w="19050">
                <a:solidFill>
                  <a:srgbClr val="000080"/>
                </a:solidFill>
                <a:round/>
              </a:ln>
              <a:effectLst/>
            </p:spPr>
            <p:txBody>
              <a:bodyPr wrap="none" anchor="ctr"/>
              <a:lstStyle/>
              <a:p>
                <a:pPr defTabSz="762000" eaLnBrk="1" fontAlgn="auto" hangingPunct="1">
                  <a:spcBef>
                    <a:spcPts val="0"/>
                  </a:spcBef>
                  <a:spcAft>
                    <a:spcPts val="0"/>
                  </a:spcAft>
                </a:pPr>
                <a:endParaRPr lang="en-US" sz="1500">
                  <a:solidFill>
                    <a:prstClr val="black"/>
                  </a:solidFill>
                  <a:latin typeface="Calibri" panose="020F0502020204030204"/>
                  <a:ea typeface="+mn-ea"/>
                </a:endParaRPr>
              </a:p>
            </p:txBody>
          </p:sp>
          <p:sp>
            <p:nvSpPr>
              <p:cNvPr id="58" name="Text Box 79"/>
              <p:cNvSpPr txBox="1">
                <a:spLocks noChangeArrowheads="1"/>
              </p:cNvSpPr>
              <p:nvPr/>
            </p:nvSpPr>
            <p:spPr bwMode="auto">
              <a:xfrm>
                <a:off x="6255938" y="1230856"/>
                <a:ext cx="1161241" cy="422945"/>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ja-JP" sz="1500" dirty="0">
                    <a:solidFill>
                      <a:prstClr val="black"/>
                    </a:solidFill>
                    <a:latin typeface="Calibri" panose="020F0502020204030204"/>
                    <a:ea typeface="MS PGothic" panose="020B0600070205080204" pitchFamily="34" charset="-128"/>
                  </a:rPr>
                  <a:t>Spin wave</a:t>
                </a:r>
              </a:p>
            </p:txBody>
          </p:sp>
          <p:sp>
            <p:nvSpPr>
              <p:cNvPr id="59" name="Text Box 80"/>
              <p:cNvSpPr txBox="1">
                <a:spLocks noChangeArrowheads="1"/>
              </p:cNvSpPr>
              <p:nvPr/>
            </p:nvSpPr>
            <p:spPr bwMode="auto">
              <a:xfrm>
                <a:off x="5283860" y="2730990"/>
                <a:ext cx="1804417" cy="422945"/>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zh-CN" sz="1500" dirty="0">
                    <a:solidFill>
                      <a:prstClr val="black"/>
                    </a:solidFill>
                    <a:latin typeface="Calibri" panose="020F0502020204030204"/>
                    <a:ea typeface="微软雅黑" panose="020B0503020204020204" pitchFamily="34" charset="-122"/>
                  </a:rPr>
                  <a:t>Biology</a:t>
                </a:r>
                <a:r>
                  <a:rPr lang="zh-CN" altLang="en-US" sz="1500" dirty="0">
                    <a:solidFill>
                      <a:prstClr val="black"/>
                    </a:solidFill>
                    <a:latin typeface="Calibri" panose="020F0502020204030204"/>
                    <a:ea typeface="微软雅黑" panose="020B0503020204020204" pitchFamily="34" charset="-122"/>
                  </a:rPr>
                  <a:t> </a:t>
                </a:r>
                <a:r>
                  <a:rPr lang="en-US" altLang="zh-CN" sz="1500" dirty="0">
                    <a:solidFill>
                      <a:prstClr val="black"/>
                    </a:solidFill>
                    <a:latin typeface="Calibri" panose="020F0502020204030204"/>
                    <a:ea typeface="微软雅黑" panose="020B0503020204020204" pitchFamily="34" charset="-122"/>
                  </a:rPr>
                  <a:t>Diffusion</a:t>
                </a:r>
                <a:endParaRPr lang="en-US" altLang="ja-JP" sz="1500" dirty="0">
                  <a:solidFill>
                    <a:prstClr val="black"/>
                  </a:solidFill>
                  <a:latin typeface="Calibri" panose="020F0502020204030204"/>
                  <a:ea typeface="MS PGothic" panose="020B0600070205080204" pitchFamily="34" charset="-128"/>
                </a:endParaRPr>
              </a:p>
            </p:txBody>
          </p:sp>
          <p:sp>
            <p:nvSpPr>
              <p:cNvPr id="60" name="Text Box 81"/>
              <p:cNvSpPr txBox="1">
                <a:spLocks noChangeArrowheads="1"/>
              </p:cNvSpPr>
              <p:nvPr/>
            </p:nvSpPr>
            <p:spPr bwMode="auto">
              <a:xfrm>
                <a:off x="6344673" y="675294"/>
                <a:ext cx="1321209" cy="422945"/>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ja-JP" sz="1500" dirty="0">
                    <a:solidFill>
                      <a:prstClr val="black"/>
                    </a:solidFill>
                    <a:latin typeface="Calibri" panose="020F0502020204030204"/>
                    <a:ea typeface="MS PGothic" panose="020B0600070205080204" pitchFamily="34" charset="-128"/>
                  </a:rPr>
                  <a:t>Crystal field</a:t>
                </a:r>
              </a:p>
            </p:txBody>
          </p:sp>
          <p:sp>
            <p:nvSpPr>
              <p:cNvPr id="61" name="Oval 85"/>
              <p:cNvSpPr>
                <a:spLocks noChangeArrowheads="1"/>
              </p:cNvSpPr>
              <p:nvPr/>
            </p:nvSpPr>
            <p:spPr bwMode="auto">
              <a:xfrm>
                <a:off x="5994072" y="2312977"/>
                <a:ext cx="1616075" cy="708025"/>
              </a:xfrm>
              <a:prstGeom prst="ellipse">
                <a:avLst/>
              </a:prstGeom>
              <a:noFill/>
              <a:ln w="25400">
                <a:solidFill>
                  <a:srgbClr val="002060"/>
                </a:solidFill>
                <a:round/>
              </a:ln>
              <a:effectLst/>
            </p:spPr>
            <p:txBody>
              <a:bodyPr wrap="none" anchor="ctr"/>
              <a:lstStyle/>
              <a:p>
                <a:pPr defTabSz="762000" eaLnBrk="1" fontAlgn="auto" hangingPunct="1">
                  <a:spcBef>
                    <a:spcPts val="0"/>
                  </a:spcBef>
                  <a:spcAft>
                    <a:spcPts val="0"/>
                  </a:spcAft>
                </a:pPr>
                <a:endParaRPr lang="en-US" sz="1500">
                  <a:solidFill>
                    <a:prstClr val="black"/>
                  </a:solidFill>
                  <a:latin typeface="Calibri" panose="020F0502020204030204"/>
                  <a:ea typeface="+mn-ea"/>
                </a:endParaRPr>
              </a:p>
            </p:txBody>
          </p:sp>
          <p:sp>
            <p:nvSpPr>
              <p:cNvPr id="62" name="Text Box 94"/>
              <p:cNvSpPr txBox="1">
                <a:spLocks noChangeArrowheads="1"/>
              </p:cNvSpPr>
              <p:nvPr/>
            </p:nvSpPr>
            <p:spPr bwMode="auto">
              <a:xfrm>
                <a:off x="4430571" y="2246385"/>
                <a:ext cx="1829731" cy="422945"/>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zh-CN" sz="1500" dirty="0">
                    <a:solidFill>
                      <a:prstClr val="black"/>
                    </a:solidFill>
                    <a:latin typeface="Calibri" panose="020F0502020204030204"/>
                    <a:ea typeface="微软雅黑" panose="020B0503020204020204" pitchFamily="34" charset="-122"/>
                  </a:rPr>
                  <a:t>Molecule</a:t>
                </a:r>
                <a:r>
                  <a:rPr lang="zh-CN" altLang="en-US" sz="1500" dirty="0">
                    <a:solidFill>
                      <a:prstClr val="black"/>
                    </a:solidFill>
                    <a:latin typeface="Calibri" panose="020F0502020204030204"/>
                    <a:ea typeface="微软雅黑" panose="020B0503020204020204" pitchFamily="34" charset="-122"/>
                  </a:rPr>
                  <a:t> </a:t>
                </a:r>
                <a:r>
                  <a:rPr lang="en-US" altLang="zh-CN" sz="1500" dirty="0">
                    <a:solidFill>
                      <a:prstClr val="black"/>
                    </a:solidFill>
                    <a:latin typeface="Calibri" panose="020F0502020204030204"/>
                    <a:ea typeface="微软雅黑" panose="020B0503020204020204" pitchFamily="34" charset="-122"/>
                  </a:rPr>
                  <a:t>motion</a:t>
                </a:r>
                <a:endParaRPr lang="en-US" altLang="ja-JP" sz="1500" dirty="0">
                  <a:solidFill>
                    <a:prstClr val="black"/>
                  </a:solidFill>
                  <a:latin typeface="Calibri" panose="020F0502020204030204"/>
                  <a:ea typeface="MS PGothic" panose="020B0600070205080204" pitchFamily="34" charset="-128"/>
                </a:endParaRPr>
              </a:p>
            </p:txBody>
          </p:sp>
          <p:sp>
            <p:nvSpPr>
              <p:cNvPr id="63" name="Text Box 99"/>
              <p:cNvSpPr txBox="1">
                <a:spLocks noChangeArrowheads="1"/>
              </p:cNvSpPr>
              <p:nvPr/>
            </p:nvSpPr>
            <p:spPr bwMode="auto">
              <a:xfrm>
                <a:off x="5422082" y="1545544"/>
                <a:ext cx="1520032" cy="422945"/>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zh-CN" sz="1500" dirty="0">
                    <a:solidFill>
                      <a:prstClr val="black"/>
                    </a:solidFill>
                    <a:latin typeface="Calibri" panose="020F0502020204030204"/>
                    <a:ea typeface="微软雅黑" panose="020B0503020204020204" pitchFamily="34" charset="-122"/>
                  </a:rPr>
                  <a:t>Liquid motion</a:t>
                </a:r>
                <a:endParaRPr lang="en-US" altLang="ja-JP" sz="1500" dirty="0">
                  <a:solidFill>
                    <a:prstClr val="black"/>
                  </a:solidFill>
                  <a:latin typeface="Calibri" panose="020F0502020204030204"/>
                  <a:ea typeface="MS PGothic" panose="020B0600070205080204" pitchFamily="34" charset="-128"/>
                </a:endParaRPr>
              </a:p>
            </p:txBody>
          </p:sp>
          <p:sp>
            <p:nvSpPr>
              <p:cNvPr id="64" name="Arc 107"/>
              <p:cNvSpPr/>
              <p:nvPr/>
            </p:nvSpPr>
            <p:spPr bwMode="auto">
              <a:xfrm rot="16200000">
                <a:off x="5705940" y="2051832"/>
                <a:ext cx="914400" cy="1811338"/>
              </a:xfrm>
              <a:custGeom>
                <a:avLst/>
                <a:gdLst>
                  <a:gd name="G0" fmla="+- 0 0 0"/>
                  <a:gd name="G1" fmla="+- 21345 0 0"/>
                  <a:gd name="G2" fmla="+- 21600 0 0"/>
                  <a:gd name="T0" fmla="*/ 3311 w 21600"/>
                  <a:gd name="T1" fmla="*/ 0 h 42802"/>
                  <a:gd name="T2" fmla="*/ 2481 w 21600"/>
                  <a:gd name="T3" fmla="*/ 42802 h 42802"/>
                  <a:gd name="T4" fmla="*/ 0 w 21600"/>
                  <a:gd name="T5" fmla="*/ 21345 h 42802"/>
                </a:gdLst>
                <a:ahLst/>
                <a:cxnLst>
                  <a:cxn ang="0">
                    <a:pos x="T0" y="T1"/>
                  </a:cxn>
                  <a:cxn ang="0">
                    <a:pos x="T2" y="T3"/>
                  </a:cxn>
                  <a:cxn ang="0">
                    <a:pos x="T4" y="T5"/>
                  </a:cxn>
                </a:cxnLst>
                <a:rect l="0" t="0" r="r" b="b"/>
                <a:pathLst>
                  <a:path w="21600" h="42802" fill="none" extrusionOk="0">
                    <a:moveTo>
                      <a:pt x="3310" y="0"/>
                    </a:moveTo>
                    <a:cubicBezTo>
                      <a:pt x="13836" y="1632"/>
                      <a:pt x="21600" y="10694"/>
                      <a:pt x="21600" y="21345"/>
                    </a:cubicBezTo>
                    <a:cubicBezTo>
                      <a:pt x="21600" y="32314"/>
                      <a:pt x="13377" y="41542"/>
                      <a:pt x="2481" y="42802"/>
                    </a:cubicBezTo>
                  </a:path>
                  <a:path w="21600" h="42802" stroke="0" extrusionOk="0">
                    <a:moveTo>
                      <a:pt x="3310" y="0"/>
                    </a:moveTo>
                    <a:cubicBezTo>
                      <a:pt x="13836" y="1632"/>
                      <a:pt x="21600" y="10694"/>
                      <a:pt x="21600" y="21345"/>
                    </a:cubicBezTo>
                    <a:cubicBezTo>
                      <a:pt x="21600" y="32314"/>
                      <a:pt x="13377" y="41542"/>
                      <a:pt x="2481" y="42802"/>
                    </a:cubicBezTo>
                    <a:lnTo>
                      <a:pt x="0" y="21345"/>
                    </a:lnTo>
                    <a:close/>
                  </a:path>
                </a:pathLst>
              </a:custGeom>
              <a:noFill/>
              <a:ln w="25400">
                <a:solidFill>
                  <a:srgbClr val="002060"/>
                </a:solidFill>
                <a:round/>
              </a:ln>
              <a:effectLst/>
            </p:spPr>
            <p:txBody>
              <a:bodyPr wrap="none" anchor="ctr"/>
              <a:lstStyle/>
              <a:p>
                <a:pPr defTabSz="762000" eaLnBrk="1" fontAlgn="auto" hangingPunct="1">
                  <a:spcBef>
                    <a:spcPts val="0"/>
                  </a:spcBef>
                  <a:spcAft>
                    <a:spcPts val="0"/>
                  </a:spcAft>
                </a:pPr>
                <a:endParaRPr lang="en-US" sz="1500" dirty="0">
                  <a:solidFill>
                    <a:prstClr val="black"/>
                  </a:solidFill>
                  <a:latin typeface="Calibri" panose="020F0502020204030204"/>
                  <a:ea typeface="+mn-ea"/>
                </a:endParaRPr>
              </a:p>
            </p:txBody>
          </p:sp>
          <p:sp>
            <p:nvSpPr>
              <p:cNvPr id="65" name="Text Box 108"/>
              <p:cNvSpPr txBox="1">
                <a:spLocks noChangeArrowheads="1"/>
              </p:cNvSpPr>
              <p:nvPr/>
            </p:nvSpPr>
            <p:spPr bwMode="auto">
              <a:xfrm>
                <a:off x="6807807" y="1498073"/>
                <a:ext cx="1057212" cy="725050"/>
              </a:xfrm>
              <a:prstGeom prst="rect">
                <a:avLst/>
              </a:prstGeom>
              <a:noFill/>
              <a:ln>
                <a:noFill/>
              </a:ln>
              <a:effectLst/>
            </p:spPr>
            <p:txBody>
              <a:bodyPr wrap="none">
                <a:spAutoFit/>
              </a:bodyPr>
              <a:lstStyle/>
              <a:p>
                <a:pPr algn="ctr" defTabSz="762000" eaLnBrk="1" fontAlgn="auto" hangingPunct="1">
                  <a:spcBef>
                    <a:spcPts val="0"/>
                  </a:spcBef>
                  <a:spcAft>
                    <a:spcPts val="0"/>
                  </a:spcAft>
                </a:pPr>
                <a:r>
                  <a:rPr lang="en-US" altLang="zh-CN" sz="1500" dirty="0">
                    <a:solidFill>
                      <a:prstClr val="black"/>
                    </a:solidFill>
                    <a:latin typeface="Calibri" panose="020F0502020204030204"/>
                    <a:ea typeface="微软雅黑" panose="020B0503020204020204" pitchFamily="34" charset="-122"/>
                  </a:rPr>
                  <a:t>Lattice</a:t>
                </a:r>
              </a:p>
              <a:p>
                <a:pPr algn="ctr" defTabSz="762000" eaLnBrk="1" fontAlgn="auto" hangingPunct="1">
                  <a:spcBef>
                    <a:spcPts val="0"/>
                  </a:spcBef>
                  <a:spcAft>
                    <a:spcPts val="0"/>
                  </a:spcAft>
                </a:pPr>
                <a:r>
                  <a:rPr lang="en-US" altLang="zh-CN" sz="1500" dirty="0">
                    <a:solidFill>
                      <a:prstClr val="black"/>
                    </a:solidFill>
                    <a:latin typeface="Calibri" panose="020F0502020204030204"/>
                    <a:ea typeface="微软雅黑" panose="020B0503020204020204" pitchFamily="34" charset="-122"/>
                  </a:rPr>
                  <a:t>vibration</a:t>
                </a:r>
                <a:endParaRPr lang="en-US" altLang="ja-JP" sz="1500" dirty="0">
                  <a:solidFill>
                    <a:prstClr val="black"/>
                  </a:solidFill>
                  <a:latin typeface="Calibri" panose="020F0502020204030204"/>
                  <a:ea typeface="MS PGothic" panose="020B0600070205080204" pitchFamily="34" charset="-128"/>
                </a:endParaRPr>
              </a:p>
            </p:txBody>
          </p:sp>
          <p:sp>
            <p:nvSpPr>
              <p:cNvPr id="66" name="Rectangle 42"/>
              <p:cNvSpPr>
                <a:spLocks noChangeArrowheads="1"/>
              </p:cNvSpPr>
              <p:nvPr/>
            </p:nvSpPr>
            <p:spPr bwMode="auto">
              <a:xfrm>
                <a:off x="4011955" y="5316146"/>
                <a:ext cx="1252651" cy="422945"/>
              </a:xfrm>
              <a:prstGeom prst="rect">
                <a:avLst/>
              </a:prstGeom>
              <a:noFill/>
              <a:ln>
                <a:noFill/>
              </a:ln>
              <a:effectLst/>
            </p:spPr>
            <p:txBody>
              <a:bodyPr wrap="none">
                <a:spAutoFit/>
              </a:bodyPr>
              <a:lstStyle/>
              <a:p>
                <a:pPr algn="ctr" defTabSz="762000" eaLnBrk="1" fontAlgn="auto" hangingPunct="1">
                  <a:spcBef>
                    <a:spcPts val="0"/>
                  </a:spcBef>
                  <a:spcAft>
                    <a:spcPts val="0"/>
                  </a:spcAft>
                </a:pPr>
                <a:r>
                  <a:rPr lang="en-US" altLang="zh-CN" sz="1500" dirty="0">
                    <a:solidFill>
                      <a:prstClr val="black"/>
                    </a:solidFill>
                    <a:latin typeface="MS PGothic" panose="020B0600070205080204" pitchFamily="34" charset="-128"/>
                    <a:ea typeface="微软雅黑" panose="020B0503020204020204" pitchFamily="34" charset="-122"/>
                  </a:rPr>
                  <a:t>Liquid</a:t>
                </a:r>
                <a:r>
                  <a:rPr lang="zh-CN" altLang="en-US" sz="1500" dirty="0">
                    <a:solidFill>
                      <a:prstClr val="black"/>
                    </a:solidFill>
                    <a:latin typeface="MS PGothic" panose="020B0600070205080204" pitchFamily="34" charset="-128"/>
                    <a:ea typeface="微软雅黑" panose="020B0503020204020204" pitchFamily="34" charset="-122"/>
                  </a:rPr>
                  <a:t> </a:t>
                </a:r>
                <a:r>
                  <a:rPr lang="en-US" altLang="zh-CN" sz="1500" dirty="0">
                    <a:solidFill>
                      <a:prstClr val="black"/>
                    </a:solidFill>
                    <a:latin typeface="MS PGothic" panose="020B0600070205080204" pitchFamily="34" charset="-128"/>
                    <a:ea typeface="微软雅黑" panose="020B0503020204020204" pitchFamily="34" charset="-122"/>
                  </a:rPr>
                  <a:t>Film</a:t>
                </a:r>
                <a:endParaRPr lang="en-US" altLang="ja-JP" sz="1500" dirty="0">
                  <a:solidFill>
                    <a:prstClr val="black"/>
                  </a:solidFill>
                  <a:latin typeface="MS PGothic" panose="020B0600070205080204" pitchFamily="34" charset="-128"/>
                  <a:ea typeface="MS PGothic" panose="020B0600070205080204" pitchFamily="34" charset="-128"/>
                </a:endParaRPr>
              </a:p>
            </p:txBody>
          </p:sp>
          <p:sp>
            <p:nvSpPr>
              <p:cNvPr id="67" name="Oval 65"/>
              <p:cNvSpPr>
                <a:spLocks noChangeArrowheads="1"/>
              </p:cNvSpPr>
              <p:nvPr/>
            </p:nvSpPr>
            <p:spPr bwMode="auto">
              <a:xfrm rot="5400000">
                <a:off x="4456854" y="4731488"/>
                <a:ext cx="848653" cy="1602298"/>
              </a:xfrm>
              <a:prstGeom prst="ellipse">
                <a:avLst/>
              </a:prstGeom>
              <a:noFill/>
              <a:ln w="19050">
                <a:solidFill>
                  <a:srgbClr val="000080"/>
                </a:solidFill>
                <a:round/>
              </a:ln>
              <a:effectLst/>
            </p:spPr>
            <p:txBody>
              <a:bodyPr wrap="none" anchor="ctr"/>
              <a:lstStyle/>
              <a:p>
                <a:pPr defTabSz="762000" eaLnBrk="1" fontAlgn="auto" hangingPunct="1">
                  <a:spcBef>
                    <a:spcPts val="0"/>
                  </a:spcBef>
                  <a:spcAft>
                    <a:spcPts val="0"/>
                  </a:spcAft>
                </a:pPr>
                <a:endParaRPr lang="en-US" sz="1500">
                  <a:solidFill>
                    <a:prstClr val="black"/>
                  </a:solidFill>
                  <a:latin typeface="Calibri" panose="020F0502020204030204"/>
                  <a:ea typeface="+mn-ea"/>
                </a:endParaRPr>
              </a:p>
            </p:txBody>
          </p:sp>
          <p:sp>
            <p:nvSpPr>
              <p:cNvPr id="68" name="Text Box 108"/>
              <p:cNvSpPr txBox="1">
                <a:spLocks noChangeArrowheads="1"/>
              </p:cNvSpPr>
              <p:nvPr/>
            </p:nvSpPr>
            <p:spPr bwMode="auto">
              <a:xfrm>
                <a:off x="5757227" y="1997132"/>
                <a:ext cx="2622257" cy="422945"/>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zh-CN" sz="1500" dirty="0">
                    <a:solidFill>
                      <a:prstClr val="black"/>
                    </a:solidFill>
                    <a:latin typeface="Calibri" panose="020F0502020204030204"/>
                    <a:ea typeface="微软雅黑" panose="020B0503020204020204" pitchFamily="34" charset="-122"/>
                  </a:rPr>
                  <a:t>Election-phonon</a:t>
                </a:r>
                <a:r>
                  <a:rPr lang="zh-CN" altLang="en-US" sz="1500" dirty="0">
                    <a:solidFill>
                      <a:prstClr val="black"/>
                    </a:solidFill>
                    <a:latin typeface="Calibri" panose="020F0502020204030204"/>
                    <a:ea typeface="微软雅黑" panose="020B0503020204020204" pitchFamily="34" charset="-122"/>
                  </a:rPr>
                  <a:t> </a:t>
                </a:r>
                <a:r>
                  <a:rPr lang="en-US" altLang="zh-CN" sz="1500" dirty="0">
                    <a:solidFill>
                      <a:prstClr val="black"/>
                    </a:solidFill>
                    <a:latin typeface="Calibri" panose="020F0502020204030204"/>
                    <a:ea typeface="微软雅黑" panose="020B0503020204020204" pitchFamily="34" charset="-122"/>
                  </a:rPr>
                  <a:t>coupling</a:t>
                </a:r>
                <a:endParaRPr lang="en-US" altLang="ja-JP" sz="1500" dirty="0">
                  <a:solidFill>
                    <a:prstClr val="black"/>
                  </a:solidFill>
                  <a:latin typeface="Calibri" panose="020F0502020204030204"/>
                  <a:ea typeface="MS PGothic" panose="020B0600070205080204" pitchFamily="34" charset="-128"/>
                </a:endParaRPr>
              </a:p>
            </p:txBody>
          </p:sp>
          <p:sp>
            <p:nvSpPr>
              <p:cNvPr id="69" name="Text Box 94"/>
              <p:cNvSpPr txBox="1">
                <a:spLocks noChangeArrowheads="1"/>
              </p:cNvSpPr>
              <p:nvPr/>
            </p:nvSpPr>
            <p:spPr bwMode="auto">
              <a:xfrm>
                <a:off x="6676819" y="2612627"/>
                <a:ext cx="2052870" cy="422945"/>
              </a:xfrm>
              <a:prstGeom prst="rect">
                <a:avLst/>
              </a:prstGeom>
              <a:noFill/>
              <a:ln>
                <a:noFill/>
              </a:ln>
              <a:effectLst/>
            </p:spPr>
            <p:txBody>
              <a:bodyPr wrap="none">
                <a:spAutoFit/>
              </a:bodyPr>
              <a:lstStyle/>
              <a:p>
                <a:pPr defTabSz="762000" eaLnBrk="1" fontAlgn="auto" hangingPunct="1">
                  <a:spcBef>
                    <a:spcPts val="0"/>
                  </a:spcBef>
                  <a:spcAft>
                    <a:spcPts val="0"/>
                  </a:spcAft>
                </a:pPr>
                <a:r>
                  <a:rPr lang="en-US" altLang="zh-CN" sz="1500" dirty="0">
                    <a:solidFill>
                      <a:prstClr val="black"/>
                    </a:solidFill>
                    <a:latin typeface="Calibri" panose="020F0502020204030204"/>
                    <a:ea typeface="微软雅黑" panose="020B0503020204020204" pitchFamily="34" charset="-122"/>
                  </a:rPr>
                  <a:t>Critical</a:t>
                </a:r>
                <a:r>
                  <a:rPr lang="zh-CN" altLang="en-US" sz="1500" dirty="0">
                    <a:solidFill>
                      <a:prstClr val="black"/>
                    </a:solidFill>
                    <a:latin typeface="Calibri" panose="020F0502020204030204"/>
                    <a:ea typeface="微软雅黑" panose="020B0503020204020204" pitchFamily="34" charset="-122"/>
                  </a:rPr>
                  <a:t> </a:t>
                </a:r>
                <a:r>
                  <a:rPr lang="en-US" altLang="zh-CN" sz="1500" dirty="0">
                    <a:solidFill>
                      <a:prstClr val="black"/>
                    </a:solidFill>
                    <a:latin typeface="Calibri" panose="020F0502020204030204"/>
                    <a:ea typeface="微软雅黑" panose="020B0503020204020204" pitchFamily="34" charset="-122"/>
                  </a:rPr>
                  <a:t>phenomena</a:t>
                </a:r>
                <a:endParaRPr lang="en-US" altLang="ja-JP" sz="1500" dirty="0">
                  <a:solidFill>
                    <a:prstClr val="black"/>
                  </a:solidFill>
                  <a:latin typeface="Calibri" panose="020F0502020204030204"/>
                  <a:ea typeface="MS PGothic" panose="020B0600070205080204" pitchFamily="34" charset="-128"/>
                </a:endParaRPr>
              </a:p>
            </p:txBody>
          </p:sp>
        </p:grpSp>
      </p:grpSp>
      <p:sp>
        <p:nvSpPr>
          <p:cNvPr id="2" name="Title 1"/>
          <p:cNvSpPr>
            <a:spLocks noGrp="1"/>
          </p:cNvSpPr>
          <p:nvPr>
            <p:ph type="title"/>
          </p:nvPr>
        </p:nvSpPr>
        <p:spPr/>
        <p:txBody>
          <a:bodyPr/>
          <a:lstStyle/>
          <a:p>
            <a:r>
              <a:rPr lang="en-US" dirty="0">
                <a:solidFill>
                  <a:srgbClr val="0070C0"/>
                </a:solidFill>
              </a:rPr>
              <a:t>Application</a:t>
            </a:r>
            <a:r>
              <a:rPr lang="zh-CN" altLang="en-US" dirty="0">
                <a:solidFill>
                  <a:srgbClr val="0070C0"/>
                </a:solidFill>
              </a:rPr>
              <a:t> </a:t>
            </a:r>
            <a:r>
              <a:rPr lang="en-US" dirty="0">
                <a:solidFill>
                  <a:srgbClr val="0070C0"/>
                </a:solidFill>
              </a:rPr>
              <a:t>Area</a:t>
            </a:r>
            <a:r>
              <a:rPr lang="zh-CN" altLang="en-US" dirty="0">
                <a:solidFill>
                  <a:srgbClr val="0070C0"/>
                </a:solidFill>
              </a:rPr>
              <a:t> </a:t>
            </a:r>
            <a:r>
              <a:rPr lang="en-US" altLang="zh-CN" dirty="0">
                <a:solidFill>
                  <a:srgbClr val="0070C0"/>
                </a:solidFill>
              </a:rPr>
              <a:t>of</a:t>
            </a:r>
            <a:r>
              <a:rPr lang="zh-CN" altLang="en-US" dirty="0">
                <a:solidFill>
                  <a:srgbClr val="0070C0"/>
                </a:solidFill>
              </a:rPr>
              <a:t> </a:t>
            </a:r>
            <a:r>
              <a:rPr lang="en-US" altLang="zh-CN" dirty="0">
                <a:solidFill>
                  <a:srgbClr val="0070C0"/>
                </a:solidFill>
              </a:rPr>
              <a:t>CSNS-II</a:t>
            </a:r>
            <a:endParaRPr lang="en-US" dirty="0">
              <a:solidFill>
                <a:srgbClr val="0070C0"/>
              </a:solidFill>
            </a:endParaRPr>
          </a:p>
        </p:txBody>
      </p:sp>
      <p:sp>
        <p:nvSpPr>
          <p:cNvPr id="44" name="TextBox 43"/>
          <p:cNvSpPr txBox="1"/>
          <p:nvPr/>
        </p:nvSpPr>
        <p:spPr>
          <a:xfrm rot="16200000">
            <a:off x="4014964" y="3910269"/>
            <a:ext cx="1156738" cy="707886"/>
          </a:xfrm>
          <a:prstGeom prst="rect">
            <a:avLst/>
          </a:prstGeom>
          <a:noFill/>
        </p:spPr>
        <p:txBody>
          <a:bodyPr wrap="square" rtlCol="0">
            <a:spAutoFit/>
          </a:bodyPr>
          <a:lstStyle/>
          <a:p>
            <a:pPr defTabSz="762000" eaLnBrk="1" fontAlgn="auto" hangingPunct="1">
              <a:spcBef>
                <a:spcPts val="0"/>
              </a:spcBef>
              <a:spcAft>
                <a:spcPts val="0"/>
              </a:spcAft>
            </a:pPr>
            <a:r>
              <a:rPr lang="en-US" altLang="zh-CN" sz="2000" dirty="0">
                <a:solidFill>
                  <a:srgbClr val="C00000"/>
                </a:solidFill>
                <a:latin typeface="Calibri" panose="020F0502020204030204"/>
                <a:ea typeface="微软雅黑" panose="020B0503020204020204" pitchFamily="34" charset="-122"/>
              </a:rPr>
              <a:t>Structure</a:t>
            </a:r>
          </a:p>
          <a:p>
            <a:pPr defTabSz="762000" eaLnBrk="1" fontAlgn="auto" hangingPunct="1">
              <a:spcBef>
                <a:spcPts val="0"/>
              </a:spcBef>
              <a:spcAft>
                <a:spcPts val="0"/>
              </a:spcAft>
            </a:pPr>
            <a:r>
              <a:rPr lang="en-US" sz="2000" dirty="0">
                <a:solidFill>
                  <a:prstClr val="black"/>
                </a:solidFill>
                <a:latin typeface="Calibri" panose="020F0502020204030204"/>
                <a:ea typeface="+mn-ea"/>
              </a:rPr>
              <a:t>(</a:t>
            </a:r>
            <a:r>
              <a:rPr lang="en-US" sz="2000">
                <a:solidFill>
                  <a:prstClr val="black"/>
                </a:solidFill>
                <a:latin typeface="Calibri" panose="020F0502020204030204"/>
                <a:ea typeface="+mn-ea"/>
              </a:rPr>
              <a:t>Elastic</a:t>
            </a:r>
            <a:r>
              <a:rPr lang="en-US" sz="2000" dirty="0">
                <a:solidFill>
                  <a:prstClr val="black"/>
                </a:solidFill>
                <a:latin typeface="Calibri" panose="020F0502020204030204"/>
                <a:ea typeface="+mn-ea"/>
              </a:rPr>
              <a:t>)</a:t>
            </a:r>
          </a:p>
        </p:txBody>
      </p:sp>
      <p:sp>
        <p:nvSpPr>
          <p:cNvPr id="70" name="TextBox 69"/>
          <p:cNvSpPr txBox="1"/>
          <p:nvPr/>
        </p:nvSpPr>
        <p:spPr>
          <a:xfrm rot="16200000">
            <a:off x="3837673" y="1502400"/>
            <a:ext cx="1498223" cy="707886"/>
          </a:xfrm>
          <a:prstGeom prst="rect">
            <a:avLst/>
          </a:prstGeom>
          <a:noFill/>
        </p:spPr>
        <p:txBody>
          <a:bodyPr wrap="square" rtlCol="0">
            <a:spAutoFit/>
          </a:bodyPr>
          <a:lstStyle/>
          <a:p>
            <a:pPr defTabSz="762000" eaLnBrk="1" fontAlgn="auto" hangingPunct="1">
              <a:spcBef>
                <a:spcPts val="0"/>
              </a:spcBef>
              <a:spcAft>
                <a:spcPts val="0"/>
              </a:spcAft>
            </a:pPr>
            <a:r>
              <a:rPr lang="en-US" altLang="zh-CN" sz="2000" dirty="0">
                <a:solidFill>
                  <a:srgbClr val="C00000"/>
                </a:solidFill>
                <a:latin typeface="Calibri" panose="020F0502020204030204"/>
                <a:ea typeface="微软雅黑" panose="020B0503020204020204" pitchFamily="34" charset="-122"/>
              </a:rPr>
              <a:t>Dynamics</a:t>
            </a:r>
          </a:p>
          <a:p>
            <a:pPr defTabSz="762000" eaLnBrk="1" fontAlgn="auto" hangingPunct="1">
              <a:spcBef>
                <a:spcPts val="0"/>
              </a:spcBef>
              <a:spcAft>
                <a:spcPts val="0"/>
              </a:spcAft>
            </a:pPr>
            <a:r>
              <a:rPr lang="en-US" altLang="zh-CN" sz="2000" dirty="0">
                <a:solidFill>
                  <a:srgbClr val="24292F"/>
                </a:solidFill>
                <a:latin typeface="Noto Sans SC"/>
                <a:ea typeface="微软雅黑" panose="020B0503020204020204" pitchFamily="34" charset="-122"/>
              </a:rPr>
              <a:t>(I</a:t>
            </a:r>
            <a:r>
              <a:rPr lang="en-GB" altLang="zh-CN" sz="2000" dirty="0" err="1">
                <a:solidFill>
                  <a:srgbClr val="24292F"/>
                </a:solidFill>
                <a:latin typeface="Noto Sans SC"/>
                <a:ea typeface="微软雅黑" panose="020B0503020204020204" pitchFamily="34" charset="-122"/>
              </a:rPr>
              <a:t>nelastic</a:t>
            </a:r>
            <a:r>
              <a:rPr lang="en-GB" altLang="zh-CN" sz="2000" dirty="0">
                <a:solidFill>
                  <a:srgbClr val="24292F"/>
                </a:solidFill>
                <a:latin typeface="Noto Sans SC"/>
                <a:ea typeface="微软雅黑" panose="020B0503020204020204" pitchFamily="34" charset="-122"/>
              </a:rPr>
              <a:t>)</a:t>
            </a:r>
            <a:endParaRPr lang="en-US" sz="2000" dirty="0">
              <a:solidFill>
                <a:srgbClr val="C00000"/>
              </a:solidFill>
              <a:latin typeface="Calibri" panose="020F0502020204030204"/>
              <a:ea typeface="+mn-ea"/>
            </a:endParaRPr>
          </a:p>
        </p:txBody>
      </p:sp>
      <p:sp>
        <p:nvSpPr>
          <p:cNvPr id="72" name="Oval 8"/>
          <p:cNvSpPr/>
          <p:nvPr/>
        </p:nvSpPr>
        <p:spPr>
          <a:xfrm>
            <a:off x="605790" y="4563527"/>
            <a:ext cx="600067" cy="288541"/>
          </a:xfrm>
          <a:prstGeom prst="ellipse">
            <a:avLst/>
          </a:prstGeom>
          <a:noFill/>
          <a:ln>
            <a:solidFill>
              <a:srgbClr val="FF0000"/>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lIns="135459" tIns="67729" rIns="135459" bIns="67729" rtlCol="0" anchor="ctr"/>
          <a:lstStyle/>
          <a:p>
            <a:pPr algn="ctr" defTabSz="1354455" eaLnBrk="1" fontAlgn="auto" hangingPunct="1">
              <a:spcBef>
                <a:spcPts val="0"/>
              </a:spcBef>
              <a:spcAft>
                <a:spcPts val="0"/>
              </a:spcAft>
            </a:pPr>
            <a:endParaRPr lang="en-US" sz="2110" b="1" dirty="0">
              <a:solidFill>
                <a:prstClr val="white"/>
              </a:solidFill>
              <a:latin typeface="微软雅黑" panose="020B0503020204020204" pitchFamily="34" charset="-122"/>
              <a:ea typeface="微软雅黑" panose="020B0503020204020204" pitchFamily="34" charset="-122"/>
            </a:endParaRPr>
          </a:p>
        </p:txBody>
      </p:sp>
      <p:sp>
        <p:nvSpPr>
          <p:cNvPr id="73" name="TextBox 10"/>
          <p:cNvSpPr txBox="1"/>
          <p:nvPr/>
        </p:nvSpPr>
        <p:spPr>
          <a:xfrm>
            <a:off x="1319669" y="4435757"/>
            <a:ext cx="1710263" cy="416311"/>
          </a:xfrm>
          <a:prstGeom prst="rect">
            <a:avLst/>
          </a:prstGeom>
          <a:noFill/>
        </p:spPr>
        <p:txBody>
          <a:bodyPr wrap="square" lIns="135459" tIns="67729" rIns="135459" bIns="67729">
            <a:noAutofit/>
          </a:bodyPr>
          <a:lstStyle/>
          <a:p>
            <a:pPr defTabSz="1354455" eaLnBrk="1" fontAlgn="auto" hangingPunct="1">
              <a:spcBef>
                <a:spcPts val="0"/>
              </a:spcBef>
              <a:spcAft>
                <a:spcPts val="0"/>
              </a:spcAft>
            </a:pPr>
            <a:r>
              <a:rPr lang="en-US" altLang="zh-CN" sz="2110" b="1" dirty="0">
                <a:solidFill>
                  <a:srgbClr val="002060"/>
                </a:solidFill>
                <a:latin typeface="微软雅黑" panose="020B0503020204020204" pitchFamily="34" charset="-122"/>
                <a:ea typeface="微软雅黑" panose="020B0503020204020204" pitchFamily="34" charset="-122"/>
              </a:rPr>
              <a:t>CSNS</a:t>
            </a:r>
            <a:r>
              <a:rPr lang="zh-CN" altLang="en-US" sz="2110" b="1" dirty="0">
                <a:solidFill>
                  <a:srgbClr val="002060"/>
                </a:solidFill>
                <a:latin typeface="微软雅黑" panose="020B0503020204020204" pitchFamily="34" charset="-122"/>
                <a:ea typeface="微软雅黑" panose="020B0503020204020204" pitchFamily="34" charset="-122"/>
              </a:rPr>
              <a:t> </a:t>
            </a:r>
            <a:r>
              <a:rPr lang="en-US" altLang="zh-CN" sz="2110" b="1" dirty="0">
                <a:solidFill>
                  <a:srgbClr val="002060"/>
                </a:solidFill>
                <a:latin typeface="微软雅黑" panose="020B0503020204020204" pitchFamily="34" charset="-122"/>
                <a:ea typeface="微软雅黑" panose="020B0503020204020204" pitchFamily="34" charset="-122"/>
              </a:rPr>
              <a:t>Inst.</a:t>
            </a:r>
            <a:endParaRPr lang="zh-CN" altLang="en-US" sz="2110" b="1" dirty="0">
              <a:solidFill>
                <a:srgbClr val="002060"/>
              </a:solidFill>
              <a:latin typeface="微软雅黑" panose="020B0503020204020204" pitchFamily="34" charset="-122"/>
              <a:ea typeface="微软雅黑" panose="020B0503020204020204" pitchFamily="34" charset="-122"/>
            </a:endParaRPr>
          </a:p>
        </p:txBody>
      </p:sp>
      <p:sp>
        <p:nvSpPr>
          <p:cNvPr id="74" name="Oval 14"/>
          <p:cNvSpPr/>
          <p:nvPr/>
        </p:nvSpPr>
        <p:spPr>
          <a:xfrm>
            <a:off x="605790" y="4946295"/>
            <a:ext cx="600067" cy="288541"/>
          </a:xfrm>
          <a:prstGeom prst="ellipse">
            <a:avLst/>
          </a:prstGeom>
          <a:noFill/>
          <a:ln>
            <a:solidFill>
              <a:srgbClr val="92D050"/>
            </a:solidFill>
          </a:ln>
          <a:effectLst>
            <a:outerShdw blurRad="50800" dist="38100" dir="8100000" algn="tr" rotWithShape="0">
              <a:prstClr val="black">
                <a:alpha val="40000"/>
              </a:prstClr>
            </a:outerShdw>
          </a:effectLst>
          <a:scene3d>
            <a:camera prst="orthographicFront">
              <a:rot lat="0" lon="0" rev="10800000"/>
            </a:camera>
            <a:lightRig rig="threePt" dir="t"/>
          </a:scene3d>
        </p:spPr>
        <p:style>
          <a:lnRef idx="2">
            <a:schemeClr val="accent5">
              <a:shade val="50000"/>
            </a:schemeClr>
          </a:lnRef>
          <a:fillRef idx="1">
            <a:schemeClr val="accent5"/>
          </a:fillRef>
          <a:effectRef idx="0">
            <a:schemeClr val="accent5"/>
          </a:effectRef>
          <a:fontRef idx="minor">
            <a:schemeClr val="lt1"/>
          </a:fontRef>
        </p:style>
        <p:txBody>
          <a:bodyPr lIns="135459" tIns="67729" rIns="135459" bIns="67729" rtlCol="0" anchor="ctr"/>
          <a:lstStyle/>
          <a:p>
            <a:pPr algn="ctr" defTabSz="1354455" eaLnBrk="1" fontAlgn="auto" hangingPunct="1">
              <a:spcBef>
                <a:spcPts val="0"/>
              </a:spcBef>
              <a:spcAft>
                <a:spcPts val="0"/>
              </a:spcAft>
            </a:pPr>
            <a:endParaRPr lang="en-US" sz="2110" b="1" dirty="0">
              <a:solidFill>
                <a:srgbClr val="70AD47"/>
              </a:solidFill>
              <a:latin typeface="微软雅黑" panose="020B0503020204020204" pitchFamily="34" charset="-122"/>
              <a:ea typeface="微软雅黑" panose="020B0503020204020204" pitchFamily="34" charset="-122"/>
            </a:endParaRPr>
          </a:p>
        </p:txBody>
      </p:sp>
      <p:sp>
        <p:nvSpPr>
          <p:cNvPr id="75" name="TextBox 39"/>
          <p:cNvSpPr txBox="1"/>
          <p:nvPr/>
        </p:nvSpPr>
        <p:spPr>
          <a:xfrm>
            <a:off x="1333044" y="4844223"/>
            <a:ext cx="2226193" cy="739552"/>
          </a:xfrm>
          <a:prstGeom prst="rect">
            <a:avLst/>
          </a:prstGeom>
          <a:noFill/>
        </p:spPr>
        <p:txBody>
          <a:bodyPr wrap="square" lIns="135459" tIns="67729" rIns="135459" bIns="67729">
            <a:noAutofit/>
          </a:bodyPr>
          <a:lstStyle/>
          <a:p>
            <a:pPr defTabSz="1354455" eaLnBrk="1" fontAlgn="auto" hangingPunct="1">
              <a:spcBef>
                <a:spcPts val="0"/>
              </a:spcBef>
              <a:spcAft>
                <a:spcPts val="0"/>
              </a:spcAft>
            </a:pPr>
            <a:r>
              <a:rPr lang="en-US" altLang="zh-CN" sz="2110" b="1" dirty="0" err="1">
                <a:solidFill>
                  <a:srgbClr val="002060"/>
                </a:solidFill>
                <a:latin typeface="微软雅黑" panose="020B0503020204020204" pitchFamily="34" charset="-122"/>
                <a:ea typeface="微软雅黑" panose="020B0503020204020204" pitchFamily="34" charset="-122"/>
              </a:rPr>
              <a:t>Cooperation&amp;CSNS-II</a:t>
            </a:r>
            <a:r>
              <a:rPr lang="zh-CN" altLang="en-US" sz="2110" b="1" dirty="0">
                <a:solidFill>
                  <a:srgbClr val="002060"/>
                </a:solidFill>
                <a:latin typeface="微软雅黑" panose="020B0503020204020204" pitchFamily="34" charset="-122"/>
                <a:ea typeface="微软雅黑" panose="020B0503020204020204" pitchFamily="34" charset="-122"/>
              </a:rPr>
              <a:t> </a:t>
            </a:r>
            <a:r>
              <a:rPr lang="en-US" altLang="zh-CN" sz="2110" b="1" dirty="0">
                <a:solidFill>
                  <a:srgbClr val="002060"/>
                </a:solidFill>
                <a:latin typeface="微软雅黑" panose="020B0503020204020204" pitchFamily="34" charset="-122"/>
                <a:ea typeface="微软雅黑" panose="020B0503020204020204" pitchFamily="34" charset="-122"/>
              </a:rPr>
              <a:t>inst.</a:t>
            </a:r>
            <a:endParaRPr lang="zh-CN" altLang="en-US" sz="2110" b="1" dirty="0">
              <a:solidFill>
                <a:srgbClr val="002060"/>
              </a:solidFill>
              <a:latin typeface="微软雅黑" panose="020B0503020204020204" pitchFamily="34" charset="-122"/>
              <a:ea typeface="微软雅黑" panose="020B0503020204020204" pitchFamily="34" charset="-122"/>
            </a:endParaRPr>
          </a:p>
        </p:txBody>
      </p:sp>
      <p:sp>
        <p:nvSpPr>
          <p:cNvPr id="76" name="TextBox 33"/>
          <p:cNvSpPr txBox="1"/>
          <p:nvPr/>
        </p:nvSpPr>
        <p:spPr>
          <a:xfrm>
            <a:off x="23" y="710228"/>
            <a:ext cx="4296557" cy="3598088"/>
          </a:xfrm>
          <a:prstGeom prst="rect">
            <a:avLst/>
          </a:prstGeom>
          <a:noFill/>
        </p:spPr>
        <p:txBody>
          <a:bodyPr wrap="square" lIns="135459" tIns="67729" rIns="135459" bIns="67729">
            <a:noAutofit/>
          </a:bodyPr>
          <a:lstStyle/>
          <a:p>
            <a:pPr marL="383540" indent="-290830" defTabSz="1354455" eaLnBrk="1" fontAlgn="auto" hangingPunct="1">
              <a:lnSpc>
                <a:spcPts val="3405"/>
              </a:lnSpc>
              <a:spcBef>
                <a:spcPts val="555"/>
              </a:spcBef>
              <a:spcAft>
                <a:spcPts val="0"/>
              </a:spcAft>
              <a:buClr>
                <a:prstClr val="black"/>
              </a:buClr>
              <a:buFont typeface="Wingdings" panose="05000000000000000000" pitchFamily="2" charset="2"/>
              <a:buChar char="p"/>
            </a:pPr>
            <a:r>
              <a:rPr lang="en-GB" altLang="zh-CN" sz="2000" b="1" dirty="0">
                <a:solidFill>
                  <a:srgbClr val="24292F"/>
                </a:solidFill>
                <a:latin typeface="Times New Roman" panose="02020603050405020304" pitchFamily="18" charset="0"/>
                <a:ea typeface="微软雅黑" panose="020B0503020204020204" pitchFamily="34" charset="-122"/>
                <a:cs typeface="Times New Roman" panose="02020603050405020304" pitchFamily="18" charset="0"/>
              </a:rPr>
              <a:t>The existing instruments cover some structural applications</a:t>
            </a:r>
          </a:p>
          <a:p>
            <a:pPr marL="383540" indent="-290830" defTabSz="1354455" eaLnBrk="1" fontAlgn="auto" hangingPunct="1">
              <a:lnSpc>
                <a:spcPts val="3405"/>
              </a:lnSpc>
              <a:spcBef>
                <a:spcPts val="555"/>
              </a:spcBef>
              <a:spcAft>
                <a:spcPts val="0"/>
              </a:spcAft>
              <a:buClr>
                <a:prstClr val="black"/>
              </a:buClr>
              <a:buFont typeface="Wingdings" panose="05000000000000000000" pitchFamily="2" charset="2"/>
              <a:buChar char="p"/>
            </a:pPr>
            <a:r>
              <a:rPr lang="en-GB" altLang="zh-CN" sz="2000" b="1" dirty="0">
                <a:solidFill>
                  <a:srgbClr val="24292F"/>
                </a:solidFill>
                <a:latin typeface="Times New Roman" panose="02020603050405020304" pitchFamily="18" charset="0"/>
                <a:ea typeface="微软雅黑" panose="020B0503020204020204" pitchFamily="34" charset="-122"/>
                <a:cs typeface="Times New Roman" panose="02020603050405020304" pitchFamily="18" charset="0"/>
              </a:rPr>
              <a:t>The Phase II spectrometers will cover the majority of user demands in various fields, enabling characterization of structures and dynamic measurements.</a:t>
            </a:r>
            <a:endParaRPr lang="en-US" altLang="zh-CN" sz="2000" b="1" dirty="0">
              <a:solidFill>
                <a:srgbClr val="5B9BD5">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ags/tag10.xml><?xml version="1.0" encoding="utf-8"?>
<p:tagLst xmlns:a="http://schemas.openxmlformats.org/drawingml/2006/main" xmlns:r="http://schemas.openxmlformats.org/officeDocument/2006/relationships" xmlns:p="http://schemas.openxmlformats.org/presentationml/2006/main">
  <p:tag name="KSO_WM_UNIT_TABLE_BEAUTIFY" val="smartTable{d47877c3-36ab-457c-95f7-4017d340db62}"/>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204307"/>
  <p:tag name="KSO_WM_TEMPLATE_SUBCATEGORY" val="0"/>
  <p:tag name="KSO_WM_TEMPLATE_MASTER_TYPE" val="1"/>
  <p:tag name="KSO_WM_TEMPLATE_COLOR_TYPE" val="1"/>
  <p:tag name="KSO_WM_TEMPLATE_MASTER_THUMB_INDEX" val="12"/>
  <p:tag name="KSO_WM_TEMPLATE_THUMBS_INDEX" val="1、4、7、9、12、15、16、20、23、24、25、26、27、30、35、39"/>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ags/tag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820,&quot;width&quot;:8296}"/>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33fc172e-79d0-4ed1-b6aa-b6be29eb246f}"/>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012D86"/>
            </a:gs>
            <a:gs pos="100000">
              <a:srgbClr val="0E2557"/>
            </a:gs>
          </a:gsLst>
          <a:lin scaled="0"/>
        </a:gradFill>
        <a:ln>
          <a:noFill/>
        </a:ln>
        <a:effectLst>
          <a:outerShdw blurRad="50800" dist="38100" dir="8100000" algn="tr" rotWithShape="0">
            <a:prstClr val="black">
              <a:alpha val="40000"/>
            </a:prstClr>
          </a:outerShdw>
        </a:effectLst>
        <a:scene3d>
          <a:camera prst="orthographicFront">
            <a:rot lat="0" lon="0" rev="10800000"/>
          </a:camera>
          <a:lightRig rig="threePt" dir="t"/>
        </a:scene3d>
      </a:spPr>
      <a:bodyPr rtlCol="0" anchor="ctr"/>
      <a:lstStyle>
        <a:defPPr algn="ctr">
          <a:defRPr/>
        </a:defPPr>
      </a:lstStyle>
      <a:style>
        <a:lnRef idx="2">
          <a:schemeClr val="accent5">
            <a:shade val="50000"/>
          </a:schemeClr>
        </a:lnRef>
        <a:fillRef idx="1">
          <a:schemeClr val="accent5"/>
        </a:fillRef>
        <a:effectRef idx="0">
          <a:schemeClr val="accent5"/>
        </a:effectRef>
        <a:fontRef idx="minor">
          <a:schemeClr val="lt1"/>
        </a:fontRef>
      </a:style>
    </a:spDef>
    <a:txDef>
      <a:spPr bwMode="auto">
        <a:noFill/>
        <a:ln w="9525">
          <a:noFill/>
          <a:miter lim="800000"/>
          <a:headEnd/>
          <a:tailEnd/>
        </a:ln>
      </a:spPr>
      <a:bodyPr/>
      <a:lstStyle>
        <a:defPPr marL="342900" indent="-342900" algn="ctr" eaLnBrk="0" hangingPunct="0">
          <a:spcBef>
            <a:spcPts val="600"/>
          </a:spcBef>
          <a:buClr>
            <a:schemeClr val="tx1"/>
          </a:buClr>
          <a:defRPr sz="2800" b="1" dirty="0" smtClean="0">
            <a:ln>
              <a:solidFill>
                <a:srgbClr val="FFFF00"/>
              </a:solidFill>
            </a:ln>
            <a:solidFill>
              <a:srgbClr val="2433F8"/>
            </a:solidFill>
            <a:latin typeface="Times New Roman" pitchFamily="18" charset="0"/>
            <a:ea typeface="微软雅黑" pitchFamily="34" charset="-122"/>
          </a:defRPr>
        </a:defPPr>
      </a:lstStyle>
    </a:txDef>
  </a:objectDefaults>
  <a:extraClrSchemeLst/>
</a:theme>
</file>

<file path=ppt/theme/theme2.xml><?xml version="1.0" encoding="utf-8"?>
<a:theme xmlns:a="http://schemas.openxmlformats.org/drawingml/2006/main" name="6_Office 主题​​">
  <a:themeElements>
    <a:clrScheme name="CJcolor">
      <a:dk1>
        <a:srgbClr val="000000"/>
      </a:dk1>
      <a:lt1>
        <a:srgbClr val="FFFFCC"/>
      </a:lt1>
      <a:dk2>
        <a:srgbClr val="005DA2"/>
      </a:dk2>
      <a:lt2>
        <a:srgbClr val="FFFFFF"/>
      </a:lt2>
      <a:accent1>
        <a:srgbClr val="00FF00"/>
      </a:accent1>
      <a:accent2>
        <a:srgbClr val="FFC000"/>
      </a:accent2>
      <a:accent3>
        <a:srgbClr val="00C0FF"/>
      </a:accent3>
      <a:accent4>
        <a:srgbClr val="00FFC0"/>
      </a:accent4>
      <a:accent5>
        <a:srgbClr val="FF00C0"/>
      </a:accent5>
      <a:accent6>
        <a:srgbClr val="FF0000"/>
      </a:accent6>
      <a:hlink>
        <a:srgbClr val="C0FF00"/>
      </a:hlink>
      <a:folHlink>
        <a:srgbClr val="000000"/>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125107</TotalTime>
  <Words>2051</Words>
  <Application>Microsoft Office PowerPoint</Application>
  <PresentationFormat>自定义</PresentationFormat>
  <Paragraphs>496</Paragraphs>
  <Slides>32</Slides>
  <Notes>22</Notes>
  <HiddenSlides>0</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32</vt:i4>
      </vt:variant>
    </vt:vector>
  </HeadingPairs>
  <TitlesOfParts>
    <vt:vector size="55" baseType="lpstr">
      <vt:lpstr>-apple-system</vt:lpstr>
      <vt:lpstr>Arial Unicode MS</vt:lpstr>
      <vt:lpstr>MS PGothic</vt:lpstr>
      <vt:lpstr>Noto Sans SC</vt:lpstr>
      <vt:lpstr>等线</vt:lpstr>
      <vt:lpstr>等线 Light</vt:lpstr>
      <vt:lpstr>黑体</vt:lpstr>
      <vt:lpstr>华文宋体</vt:lpstr>
      <vt:lpstr>隶书</vt:lpstr>
      <vt:lpstr>宋体</vt:lpstr>
      <vt:lpstr>Microsoft YaHei</vt:lpstr>
      <vt:lpstr>Microsoft YaHei</vt:lpstr>
      <vt:lpstr>Arial</vt:lpstr>
      <vt:lpstr>Arial Black</vt:lpstr>
      <vt:lpstr>Calibri</vt:lpstr>
      <vt:lpstr>Cambria</vt:lpstr>
      <vt:lpstr>Impact</vt:lpstr>
      <vt:lpstr>Symbol</vt:lpstr>
      <vt:lpstr>Times</vt:lpstr>
      <vt:lpstr>Times New Roman</vt:lpstr>
      <vt:lpstr>Wingdings</vt:lpstr>
      <vt:lpstr>Office 主题</vt:lpstr>
      <vt:lpstr>6_Office 主题​​</vt:lpstr>
      <vt:lpstr>PowerPoint 演示文稿</vt:lpstr>
      <vt:lpstr>PowerPoint 演示文稿</vt:lpstr>
      <vt:lpstr>The Performance of CSNS</vt:lpstr>
      <vt:lpstr>PowerPoint 演示文稿</vt:lpstr>
      <vt:lpstr>Cooperation Instruments</vt:lpstr>
      <vt:lpstr>User Operation</vt:lpstr>
      <vt:lpstr>PowerPoint 演示文稿</vt:lpstr>
      <vt:lpstr>PowerPoint 演示文稿</vt:lpstr>
      <vt:lpstr>Application Area of CSNS-II</vt:lpstr>
      <vt:lpstr>Challenge from Beam Dynamics</vt:lpstr>
      <vt:lpstr>Beam Power Upgrade （two-step）</vt:lpstr>
      <vt:lpstr>Intense beam effects in RCS commissioning</vt:lpstr>
      <vt:lpstr>Tune Pattern Optimization</vt:lpstr>
      <vt:lpstr>Painting scheme optimization</vt:lpstr>
      <vt:lpstr>Super-periodicity restoration</vt:lpstr>
      <vt:lpstr>A new injection painting scheme</vt:lpstr>
      <vt:lpstr>The beam commissioning with MA cavities</vt:lpstr>
      <vt:lpstr>Collective instability in RCS</vt:lpstr>
      <vt:lpstr>Beam instability in RCS of CSNS-II</vt:lpstr>
      <vt:lpstr>Mitigation strategy for CSNS-II</vt:lpstr>
      <vt:lpstr>Upgrade of collimation system</vt:lpstr>
      <vt:lpstr>Beam Loss Control</vt:lpstr>
      <vt:lpstr>Momentum collimator</vt:lpstr>
      <vt:lpstr>Front-End</vt:lpstr>
      <vt:lpstr>Upgrade of H- source</vt:lpstr>
      <vt:lpstr>Upgrade of LEBT</vt:lpstr>
      <vt:lpstr>R&amp;D for CSNS-II Accelerator</vt:lpstr>
      <vt:lpstr>PowerPoint 演示文稿</vt:lpstr>
      <vt:lpstr>PowerPoint 演示文稿</vt:lpstr>
      <vt:lpstr>PowerPoint 演示文稿</vt:lpstr>
      <vt:lpstr>Summary</vt:lpstr>
      <vt:lpstr>PowerPoint 演示文稿</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MC SYSTEM</dc:creator>
  <cp:lastModifiedBy>WangRose</cp:lastModifiedBy>
  <cp:revision>6985</cp:revision>
  <dcterms:created xsi:type="dcterms:W3CDTF">2011-02-21T08:42:51Z</dcterms:created>
  <dcterms:modified xsi:type="dcterms:W3CDTF">2024-09-10T23:51:01Z</dcterms:modified>
</cp:coreProperties>
</file>