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5" r:id="rId2"/>
  </p:sldMasterIdLst>
  <p:notesMasterIdLst>
    <p:notesMasterId r:id="rId36"/>
  </p:notesMasterIdLst>
  <p:handoutMasterIdLst>
    <p:handoutMasterId r:id="rId37"/>
  </p:handoutMasterIdLst>
  <p:sldIdLst>
    <p:sldId id="257" r:id="rId3"/>
    <p:sldId id="977" r:id="rId4"/>
    <p:sldId id="961" r:id="rId5"/>
    <p:sldId id="978" r:id="rId6"/>
    <p:sldId id="979" r:id="rId7"/>
    <p:sldId id="971" r:id="rId8"/>
    <p:sldId id="1018" r:id="rId9"/>
    <p:sldId id="1023" r:id="rId10"/>
    <p:sldId id="1024" r:id="rId11"/>
    <p:sldId id="1025" r:id="rId12"/>
    <p:sldId id="1026" r:id="rId13"/>
    <p:sldId id="1028" r:id="rId14"/>
    <p:sldId id="1027" r:id="rId15"/>
    <p:sldId id="1029" r:id="rId16"/>
    <p:sldId id="1030" r:id="rId17"/>
    <p:sldId id="1044" r:id="rId18"/>
    <p:sldId id="1031" r:id="rId19"/>
    <p:sldId id="1032" r:id="rId20"/>
    <p:sldId id="1033" r:id="rId21"/>
    <p:sldId id="1034" r:id="rId22"/>
    <p:sldId id="1035" r:id="rId23"/>
    <p:sldId id="1036" r:id="rId24"/>
    <p:sldId id="1037" r:id="rId25"/>
    <p:sldId id="1038" r:id="rId26"/>
    <p:sldId id="1039" r:id="rId27"/>
    <p:sldId id="1040" r:id="rId28"/>
    <p:sldId id="1045" r:id="rId29"/>
    <p:sldId id="351" r:id="rId30"/>
    <p:sldId id="973" r:id="rId31"/>
    <p:sldId id="974" r:id="rId32"/>
    <p:sldId id="1041" r:id="rId33"/>
    <p:sldId id="1042" r:id="rId34"/>
    <p:sldId id="104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5D59EDD-8084-41C1-875E-C826D13C86D1}">
          <p14:sldIdLst>
            <p14:sldId id="257"/>
            <p14:sldId id="977"/>
            <p14:sldId id="961"/>
            <p14:sldId id="978"/>
            <p14:sldId id="979"/>
            <p14:sldId id="971"/>
            <p14:sldId id="1018"/>
            <p14:sldId id="1023"/>
            <p14:sldId id="1024"/>
            <p14:sldId id="1025"/>
            <p14:sldId id="1026"/>
            <p14:sldId id="1028"/>
            <p14:sldId id="1027"/>
            <p14:sldId id="1029"/>
            <p14:sldId id="1030"/>
            <p14:sldId id="1044"/>
            <p14:sldId id="1031"/>
            <p14:sldId id="1032"/>
            <p14:sldId id="1033"/>
            <p14:sldId id="1034"/>
            <p14:sldId id="1035"/>
            <p14:sldId id="1036"/>
            <p14:sldId id="1037"/>
            <p14:sldId id="1038"/>
            <p14:sldId id="1039"/>
            <p14:sldId id="1040"/>
            <p14:sldId id="1045"/>
            <p14:sldId id="351"/>
            <p14:sldId id="973"/>
            <p14:sldId id="974"/>
            <p14:sldId id="1041"/>
            <p14:sldId id="1042"/>
            <p14:sldId id="10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extLst>
      <p:ext uri="{19B8F6BF-5375-455C-9EA6-DF929625EA0E}">
        <p15:presenceInfo xmlns:p15="http://schemas.microsoft.com/office/powerpoint/2012/main" user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DBA88B"/>
    <a:srgbClr val="DDA989"/>
    <a:srgbClr val="FF6600"/>
    <a:srgbClr val="FF7C80"/>
    <a:srgbClr val="CC3300"/>
    <a:srgbClr val="FF0066"/>
    <a:srgbClr val="FF6699"/>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1" autoAdjust="0"/>
    <p:restoredTop sz="96349" autoAdjust="0"/>
  </p:normalViewPr>
  <p:slideViewPr>
    <p:cSldViewPr>
      <p:cViewPr varScale="1">
        <p:scale>
          <a:sx n="81" d="100"/>
          <a:sy n="81" d="100"/>
        </p:scale>
        <p:origin x="1162"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4" d="100"/>
          <a:sy n="84" d="100"/>
        </p:scale>
        <p:origin x="38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FC43CD7-6B75-4CFF-A266-9F809192928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latinLnBrk="1" hangingPunct="1">
              <a:defRPr sz="1200">
                <a:latin typeface="굴림" panose="020B0503020000020004" pitchFamily="34" charset="-127"/>
                <a:ea typeface="굴림" panose="020B0503020000020004" pitchFamily="34" charset="-127"/>
              </a:defRPr>
            </a:lvl1pPr>
          </a:lstStyle>
          <a:p>
            <a:pPr>
              <a:defRPr/>
            </a:pPr>
            <a:endParaRPr lang="en-US" altLang="ko-KR"/>
          </a:p>
        </p:txBody>
      </p:sp>
      <p:sp>
        <p:nvSpPr>
          <p:cNvPr id="9219" name="Rectangle 3">
            <a:extLst>
              <a:ext uri="{FF2B5EF4-FFF2-40B4-BE49-F238E27FC236}">
                <a16:creationId xmlns:a16="http://schemas.microsoft.com/office/drawing/2014/main" id="{098BD28B-E60B-4C00-A085-A945AD6578AC}"/>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latinLnBrk="1" hangingPunct="1">
              <a:defRPr sz="1200">
                <a:latin typeface="굴림" panose="020B0503020000020004" pitchFamily="34" charset="-127"/>
                <a:ea typeface="굴림" panose="020B0503020000020004" pitchFamily="34" charset="-127"/>
              </a:defRPr>
            </a:lvl1pPr>
          </a:lstStyle>
          <a:p>
            <a:pPr>
              <a:defRPr/>
            </a:pPr>
            <a:endParaRPr lang="en-US" altLang="ko-KR"/>
          </a:p>
        </p:txBody>
      </p:sp>
      <p:sp>
        <p:nvSpPr>
          <p:cNvPr id="9220" name="Rectangle 4">
            <a:extLst>
              <a:ext uri="{FF2B5EF4-FFF2-40B4-BE49-F238E27FC236}">
                <a16:creationId xmlns:a16="http://schemas.microsoft.com/office/drawing/2014/main" id="{D03C42D7-2632-4D78-94C4-B649C03617ED}"/>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latinLnBrk="1" hangingPunct="1">
              <a:defRPr sz="1200">
                <a:latin typeface="굴림" panose="020B0503020000020004" pitchFamily="34" charset="-127"/>
                <a:ea typeface="굴림" panose="020B0503020000020004" pitchFamily="34" charset="-127"/>
              </a:defRPr>
            </a:lvl1pPr>
          </a:lstStyle>
          <a:p>
            <a:pPr>
              <a:defRPr/>
            </a:pPr>
            <a:endParaRPr lang="en-US" altLang="ko-KR"/>
          </a:p>
        </p:txBody>
      </p:sp>
      <p:sp>
        <p:nvSpPr>
          <p:cNvPr id="9221" name="Rectangle 5">
            <a:extLst>
              <a:ext uri="{FF2B5EF4-FFF2-40B4-BE49-F238E27FC236}">
                <a16:creationId xmlns:a16="http://schemas.microsoft.com/office/drawing/2014/main" id="{54652834-C50E-4840-9976-28CE040D3D72}"/>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latinLnBrk="1" hangingPunct="1">
              <a:defRPr sz="1200" smtClean="0">
                <a:latin typeface="굴림" panose="020B0503020000020004" pitchFamily="34" charset="-127"/>
                <a:ea typeface="굴림" panose="020B0503020000020004" pitchFamily="34" charset="-127"/>
              </a:defRPr>
            </a:lvl1pPr>
          </a:lstStyle>
          <a:p>
            <a:pPr>
              <a:defRPr/>
            </a:pPr>
            <a:fld id="{CCED72AC-5F43-49D0-9DBE-D00B114DA3B0}" type="slidenum">
              <a:rPr lang="en-US" altLang="ko-KR"/>
              <a:pPr>
                <a:defRPr/>
              </a:pPr>
              <a:t>‹#›</a:t>
            </a:fld>
            <a:endParaRPr lang="en-US" altLang="ko-K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E7AE819-FEA5-4FCD-B22A-A080FEC4843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latinLnBrk="1" hangingPunct="1">
              <a:defRPr sz="1200">
                <a:latin typeface="굴림" panose="020B0503020000020004" pitchFamily="34" charset="-127"/>
                <a:ea typeface="굴림" panose="020B0503020000020004" pitchFamily="34" charset="-127"/>
              </a:defRPr>
            </a:lvl1pPr>
          </a:lstStyle>
          <a:p>
            <a:pPr>
              <a:defRPr/>
            </a:pPr>
            <a:endParaRPr lang="en-US" altLang="ko-KR"/>
          </a:p>
        </p:txBody>
      </p:sp>
      <p:sp>
        <p:nvSpPr>
          <p:cNvPr id="11267" name="Rectangle 3">
            <a:extLst>
              <a:ext uri="{FF2B5EF4-FFF2-40B4-BE49-F238E27FC236}">
                <a16:creationId xmlns:a16="http://schemas.microsoft.com/office/drawing/2014/main" id="{161623FA-4EC8-4BB7-B124-8297F4AB118C}"/>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latinLnBrk="1" hangingPunct="1">
              <a:defRPr sz="1200">
                <a:latin typeface="굴림" panose="020B0503020000020004" pitchFamily="34" charset="-127"/>
                <a:ea typeface="굴림" panose="020B0503020000020004" pitchFamily="34" charset="-127"/>
              </a:defRPr>
            </a:lvl1pPr>
          </a:lstStyle>
          <a:p>
            <a:pPr>
              <a:defRPr/>
            </a:pPr>
            <a:endParaRPr lang="en-US" altLang="ko-KR"/>
          </a:p>
        </p:txBody>
      </p:sp>
      <p:sp>
        <p:nvSpPr>
          <p:cNvPr id="3076" name="Rectangle 4">
            <a:extLst>
              <a:ext uri="{FF2B5EF4-FFF2-40B4-BE49-F238E27FC236}">
                <a16:creationId xmlns:a16="http://schemas.microsoft.com/office/drawing/2014/main" id="{3A6E06E9-421D-494D-8156-49A14EEB83B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B7D15B49-5D8A-48EE-A805-5B35F63D20F2}"/>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11270" name="Rectangle 6">
            <a:extLst>
              <a:ext uri="{FF2B5EF4-FFF2-40B4-BE49-F238E27FC236}">
                <a16:creationId xmlns:a16="http://schemas.microsoft.com/office/drawing/2014/main" id="{9CF005A8-58D1-4BE6-B8EB-7C85C3FA2E32}"/>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latinLnBrk="1" hangingPunct="1">
              <a:defRPr sz="1200">
                <a:latin typeface="굴림" panose="020B0503020000020004" pitchFamily="34" charset="-127"/>
                <a:ea typeface="굴림" panose="020B0503020000020004" pitchFamily="34" charset="-127"/>
              </a:defRPr>
            </a:lvl1pPr>
          </a:lstStyle>
          <a:p>
            <a:pPr>
              <a:defRPr/>
            </a:pPr>
            <a:endParaRPr lang="en-US" altLang="ko-KR"/>
          </a:p>
        </p:txBody>
      </p:sp>
      <p:sp>
        <p:nvSpPr>
          <p:cNvPr id="11271" name="Rectangle 7">
            <a:extLst>
              <a:ext uri="{FF2B5EF4-FFF2-40B4-BE49-F238E27FC236}">
                <a16:creationId xmlns:a16="http://schemas.microsoft.com/office/drawing/2014/main" id="{813239A1-DCB8-4A63-AADA-754147DBD512}"/>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latinLnBrk="1" hangingPunct="1">
              <a:defRPr sz="1200" smtClean="0">
                <a:latin typeface="굴림" panose="020B0503020000020004" pitchFamily="34" charset="-127"/>
                <a:ea typeface="굴림" panose="020B0503020000020004" pitchFamily="34" charset="-127"/>
              </a:defRPr>
            </a:lvl1pPr>
          </a:lstStyle>
          <a:p>
            <a:pPr>
              <a:defRPr/>
            </a:pPr>
            <a:fld id="{F4424BAF-7E7B-461C-BA78-50400456815E}"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굴림" panose="020B0503020000020004" pitchFamily="34" charset="-127"/>
        <a:ea typeface="굴림" panose="020B0503020000020004" pitchFamily="34" charset="-127"/>
        <a:cs typeface="+mn-cs"/>
      </a:defRPr>
    </a:lvl1pPr>
    <a:lvl2pPr marL="457200" algn="l" rtl="0" eaLnBrk="0" fontAlgn="base" latinLnBrk="1" hangingPunct="0">
      <a:spcBef>
        <a:spcPct val="30000"/>
      </a:spcBef>
      <a:spcAft>
        <a:spcPct val="0"/>
      </a:spcAft>
      <a:defRPr kumimoji="1" sz="1200" kern="1200">
        <a:solidFill>
          <a:schemeClr val="tx1"/>
        </a:solidFill>
        <a:latin typeface="굴림" panose="020B0503020000020004" pitchFamily="34" charset="-127"/>
        <a:ea typeface="굴림" panose="020B0503020000020004" pitchFamily="34" charset="-127"/>
        <a:cs typeface="+mn-cs"/>
      </a:defRPr>
    </a:lvl2pPr>
    <a:lvl3pPr marL="914400" algn="l" rtl="0" eaLnBrk="0" fontAlgn="base" latinLnBrk="1" hangingPunct="0">
      <a:spcBef>
        <a:spcPct val="30000"/>
      </a:spcBef>
      <a:spcAft>
        <a:spcPct val="0"/>
      </a:spcAft>
      <a:defRPr kumimoji="1" sz="1200" kern="1200">
        <a:solidFill>
          <a:schemeClr val="tx1"/>
        </a:solidFill>
        <a:latin typeface="굴림" panose="020B0503020000020004" pitchFamily="34" charset="-127"/>
        <a:ea typeface="굴림" panose="020B0503020000020004" pitchFamily="34" charset="-127"/>
        <a:cs typeface="+mn-cs"/>
      </a:defRPr>
    </a:lvl3pPr>
    <a:lvl4pPr marL="1371600" algn="l" rtl="0" eaLnBrk="0" fontAlgn="base" latinLnBrk="1" hangingPunct="0">
      <a:spcBef>
        <a:spcPct val="30000"/>
      </a:spcBef>
      <a:spcAft>
        <a:spcPct val="0"/>
      </a:spcAft>
      <a:defRPr kumimoji="1" sz="1200" kern="1200">
        <a:solidFill>
          <a:schemeClr val="tx1"/>
        </a:solidFill>
        <a:latin typeface="굴림" panose="020B0503020000020004" pitchFamily="34" charset="-127"/>
        <a:ea typeface="굴림" panose="020B0503020000020004" pitchFamily="34" charset="-127"/>
        <a:cs typeface="+mn-cs"/>
      </a:defRPr>
    </a:lvl4pPr>
    <a:lvl5pPr marL="1828800" algn="l" rtl="0" eaLnBrk="0" fontAlgn="base" latinLnBrk="1" hangingPunct="0">
      <a:spcBef>
        <a:spcPct val="30000"/>
      </a:spcBef>
      <a:spcAft>
        <a:spcPct val="0"/>
      </a:spcAft>
      <a:defRPr kumimoji="1" sz="1200" kern="1200">
        <a:solidFill>
          <a:schemeClr val="tx1"/>
        </a:solidFill>
        <a:latin typeface="굴림" panose="020B0503020000020004" pitchFamily="34" charset="-127"/>
        <a:ea typeface="굴림" panose="020B0503020000020004" pitchFamily="34" charset="-127"/>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4424BAF-7E7B-461C-BA78-50400456815E}" type="slidenum">
              <a:rPr lang="en-US" altLang="ko-KR" smtClean="0"/>
              <a:pPr>
                <a:defRPr/>
              </a:pPr>
              <a:t>2</a:t>
            </a:fld>
            <a:endParaRPr lang="en-US" altLang="ko-KR"/>
          </a:p>
        </p:txBody>
      </p:sp>
    </p:spTree>
    <p:extLst>
      <p:ext uri="{BB962C8B-B14F-4D97-AF65-F5344CB8AC3E}">
        <p14:creationId xmlns:p14="http://schemas.microsoft.com/office/powerpoint/2010/main" val="4181399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14</a:t>
            </a:fld>
            <a:endParaRPr lang="zh-CN" altLang="en-US"/>
          </a:p>
        </p:txBody>
      </p:sp>
    </p:spTree>
    <p:extLst>
      <p:ext uri="{BB962C8B-B14F-4D97-AF65-F5344CB8AC3E}">
        <p14:creationId xmlns:p14="http://schemas.microsoft.com/office/powerpoint/2010/main" val="306193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15</a:t>
            </a:fld>
            <a:endParaRPr lang="zh-CN" altLang="en-US"/>
          </a:p>
        </p:txBody>
      </p:sp>
    </p:spTree>
    <p:extLst>
      <p:ext uri="{BB962C8B-B14F-4D97-AF65-F5344CB8AC3E}">
        <p14:creationId xmlns:p14="http://schemas.microsoft.com/office/powerpoint/2010/main" val="151038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16</a:t>
            </a:fld>
            <a:endParaRPr lang="zh-CN" altLang="en-US"/>
          </a:p>
        </p:txBody>
      </p:sp>
    </p:spTree>
    <p:extLst>
      <p:ext uri="{BB962C8B-B14F-4D97-AF65-F5344CB8AC3E}">
        <p14:creationId xmlns:p14="http://schemas.microsoft.com/office/powerpoint/2010/main" val="118970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17</a:t>
            </a:fld>
            <a:endParaRPr lang="zh-CN" altLang="en-US"/>
          </a:p>
        </p:txBody>
      </p:sp>
    </p:spTree>
    <p:extLst>
      <p:ext uri="{BB962C8B-B14F-4D97-AF65-F5344CB8AC3E}">
        <p14:creationId xmlns:p14="http://schemas.microsoft.com/office/powerpoint/2010/main" val="413455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18</a:t>
            </a:fld>
            <a:endParaRPr lang="zh-CN" altLang="en-US"/>
          </a:p>
        </p:txBody>
      </p:sp>
    </p:spTree>
    <p:extLst>
      <p:ext uri="{BB962C8B-B14F-4D97-AF65-F5344CB8AC3E}">
        <p14:creationId xmlns:p14="http://schemas.microsoft.com/office/powerpoint/2010/main" val="2311496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19</a:t>
            </a:fld>
            <a:endParaRPr lang="zh-CN" altLang="en-US"/>
          </a:p>
        </p:txBody>
      </p:sp>
    </p:spTree>
    <p:extLst>
      <p:ext uri="{BB962C8B-B14F-4D97-AF65-F5344CB8AC3E}">
        <p14:creationId xmlns:p14="http://schemas.microsoft.com/office/powerpoint/2010/main" val="2787616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20</a:t>
            </a:fld>
            <a:endParaRPr lang="zh-CN" altLang="en-US"/>
          </a:p>
        </p:txBody>
      </p:sp>
    </p:spTree>
    <p:extLst>
      <p:ext uri="{BB962C8B-B14F-4D97-AF65-F5344CB8AC3E}">
        <p14:creationId xmlns:p14="http://schemas.microsoft.com/office/powerpoint/2010/main" val="2616817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21</a:t>
            </a:fld>
            <a:endParaRPr lang="zh-CN" altLang="en-US"/>
          </a:p>
        </p:txBody>
      </p:sp>
    </p:spTree>
    <p:extLst>
      <p:ext uri="{BB962C8B-B14F-4D97-AF65-F5344CB8AC3E}">
        <p14:creationId xmlns:p14="http://schemas.microsoft.com/office/powerpoint/2010/main" val="1894153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22</a:t>
            </a:fld>
            <a:endParaRPr lang="zh-CN" altLang="en-US"/>
          </a:p>
        </p:txBody>
      </p:sp>
    </p:spTree>
    <p:extLst>
      <p:ext uri="{BB962C8B-B14F-4D97-AF65-F5344CB8AC3E}">
        <p14:creationId xmlns:p14="http://schemas.microsoft.com/office/powerpoint/2010/main" val="395072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23</a:t>
            </a:fld>
            <a:endParaRPr lang="zh-CN" altLang="en-US"/>
          </a:p>
        </p:txBody>
      </p:sp>
    </p:spTree>
    <p:extLst>
      <p:ext uri="{BB962C8B-B14F-4D97-AF65-F5344CB8AC3E}">
        <p14:creationId xmlns:p14="http://schemas.microsoft.com/office/powerpoint/2010/main" val="245951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5</a:t>
            </a:fld>
            <a:endParaRPr lang="zh-CN" altLang="en-US"/>
          </a:p>
        </p:txBody>
      </p:sp>
    </p:spTree>
    <p:extLst>
      <p:ext uri="{BB962C8B-B14F-4D97-AF65-F5344CB8AC3E}">
        <p14:creationId xmlns:p14="http://schemas.microsoft.com/office/powerpoint/2010/main" val="2710666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24</a:t>
            </a:fld>
            <a:endParaRPr lang="zh-CN" altLang="en-US"/>
          </a:p>
        </p:txBody>
      </p:sp>
    </p:spTree>
    <p:extLst>
      <p:ext uri="{BB962C8B-B14F-4D97-AF65-F5344CB8AC3E}">
        <p14:creationId xmlns:p14="http://schemas.microsoft.com/office/powerpoint/2010/main" val="318091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25</a:t>
            </a:fld>
            <a:endParaRPr lang="zh-CN" altLang="en-US"/>
          </a:p>
        </p:txBody>
      </p:sp>
    </p:spTree>
    <p:extLst>
      <p:ext uri="{BB962C8B-B14F-4D97-AF65-F5344CB8AC3E}">
        <p14:creationId xmlns:p14="http://schemas.microsoft.com/office/powerpoint/2010/main" val="2926681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26</a:t>
            </a:fld>
            <a:endParaRPr lang="zh-CN" altLang="en-US"/>
          </a:p>
        </p:txBody>
      </p:sp>
    </p:spTree>
    <p:extLst>
      <p:ext uri="{BB962C8B-B14F-4D97-AF65-F5344CB8AC3E}">
        <p14:creationId xmlns:p14="http://schemas.microsoft.com/office/powerpoint/2010/main" val="242633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27</a:t>
            </a:fld>
            <a:endParaRPr lang="zh-CN" altLang="en-US"/>
          </a:p>
        </p:txBody>
      </p:sp>
    </p:spTree>
    <p:extLst>
      <p:ext uri="{BB962C8B-B14F-4D97-AF65-F5344CB8AC3E}">
        <p14:creationId xmlns:p14="http://schemas.microsoft.com/office/powerpoint/2010/main" val="102670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797301-34F3-421E-8622-261432466DE7}" type="slidenum">
              <a:rPr lang="zh-CN" altLang="en-US" smtClean="0"/>
              <a:t>28</a:t>
            </a:fld>
            <a:endParaRPr lang="zh-CN" altLang="en-US"/>
          </a:p>
        </p:txBody>
      </p:sp>
    </p:spTree>
    <p:extLst>
      <p:ext uri="{BB962C8B-B14F-4D97-AF65-F5344CB8AC3E}">
        <p14:creationId xmlns:p14="http://schemas.microsoft.com/office/powerpoint/2010/main" val="2874814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33</a:t>
            </a:fld>
            <a:endParaRPr lang="zh-CN" altLang="en-US"/>
          </a:p>
        </p:txBody>
      </p:sp>
    </p:spTree>
    <p:extLst>
      <p:ext uri="{BB962C8B-B14F-4D97-AF65-F5344CB8AC3E}">
        <p14:creationId xmlns:p14="http://schemas.microsoft.com/office/powerpoint/2010/main" val="3710989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4424BAF-7E7B-461C-BA78-50400456815E}" type="slidenum">
              <a:rPr lang="en-US" altLang="ko-KR" smtClean="0"/>
              <a:pPr>
                <a:defRPr/>
              </a:pPr>
              <a:t>7</a:t>
            </a:fld>
            <a:endParaRPr lang="en-US" altLang="ko-KR"/>
          </a:p>
        </p:txBody>
      </p:sp>
    </p:spTree>
    <p:extLst>
      <p:ext uri="{BB962C8B-B14F-4D97-AF65-F5344CB8AC3E}">
        <p14:creationId xmlns:p14="http://schemas.microsoft.com/office/powerpoint/2010/main" val="305474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8</a:t>
            </a:fld>
            <a:endParaRPr lang="zh-CN" altLang="en-US"/>
          </a:p>
        </p:txBody>
      </p:sp>
    </p:spTree>
    <p:extLst>
      <p:ext uri="{BB962C8B-B14F-4D97-AF65-F5344CB8AC3E}">
        <p14:creationId xmlns:p14="http://schemas.microsoft.com/office/powerpoint/2010/main" val="189415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9</a:t>
            </a:fld>
            <a:endParaRPr lang="zh-CN" altLang="en-US"/>
          </a:p>
        </p:txBody>
      </p:sp>
    </p:spTree>
    <p:extLst>
      <p:ext uri="{BB962C8B-B14F-4D97-AF65-F5344CB8AC3E}">
        <p14:creationId xmlns:p14="http://schemas.microsoft.com/office/powerpoint/2010/main" val="68068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10</a:t>
            </a:fld>
            <a:endParaRPr lang="zh-CN" altLang="en-US"/>
          </a:p>
        </p:txBody>
      </p:sp>
    </p:spTree>
    <p:extLst>
      <p:ext uri="{BB962C8B-B14F-4D97-AF65-F5344CB8AC3E}">
        <p14:creationId xmlns:p14="http://schemas.microsoft.com/office/powerpoint/2010/main" val="7756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11</a:t>
            </a:fld>
            <a:endParaRPr lang="zh-CN" altLang="en-US"/>
          </a:p>
        </p:txBody>
      </p:sp>
    </p:spTree>
    <p:extLst>
      <p:ext uri="{BB962C8B-B14F-4D97-AF65-F5344CB8AC3E}">
        <p14:creationId xmlns:p14="http://schemas.microsoft.com/office/powerpoint/2010/main" val="233834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12</a:t>
            </a:fld>
            <a:endParaRPr lang="zh-CN" altLang="en-US"/>
          </a:p>
        </p:txBody>
      </p:sp>
    </p:spTree>
    <p:extLst>
      <p:ext uri="{BB962C8B-B14F-4D97-AF65-F5344CB8AC3E}">
        <p14:creationId xmlns:p14="http://schemas.microsoft.com/office/powerpoint/2010/main" val="353351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13</a:t>
            </a:fld>
            <a:endParaRPr lang="zh-CN" altLang="en-US"/>
          </a:p>
        </p:txBody>
      </p:sp>
    </p:spTree>
    <p:extLst>
      <p:ext uri="{BB962C8B-B14F-4D97-AF65-F5344CB8AC3E}">
        <p14:creationId xmlns:p14="http://schemas.microsoft.com/office/powerpoint/2010/main" val="64024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942766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352730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644974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A186060-303D-47D6-AD7D-63F86C699F8E}"/>
              </a:ext>
            </a:extLst>
          </p:cNvPr>
          <p:cNvSpPr>
            <a:spLocks noGrp="1" noChangeArrowheads="1"/>
          </p:cNvSpPr>
          <p:nvPr>
            <p:ph type="sldNum" sz="quarter" idx="10"/>
          </p:nvPr>
        </p:nvSpPr>
        <p:spPr>
          <a:ln/>
        </p:spPr>
        <p:txBody>
          <a:bodyPr/>
          <a:lstStyle>
            <a:lvl1pPr>
              <a:defRPr>
                <a:solidFill>
                  <a:schemeClr val="tx1"/>
                </a:solidFill>
              </a:defRPr>
            </a:lvl1pPr>
          </a:lstStyle>
          <a:p>
            <a:pPr>
              <a:defRPr/>
            </a:pPr>
            <a:fld id="{374C0306-B636-411E-AF5F-335F2A619FD5}" type="slidenum">
              <a:rPr lang="en-US" altLang="ko-KR" smtClean="0"/>
              <a:pPr>
                <a:defRPr/>
              </a:pPr>
              <a:t>‹#›</a:t>
            </a:fld>
            <a:endParaRPr lang="en-US" altLang="ko-KR"/>
          </a:p>
        </p:txBody>
      </p:sp>
      <p:sp>
        <p:nvSpPr>
          <p:cNvPr id="4" name="标题 1">
            <a:extLst>
              <a:ext uri="{FF2B5EF4-FFF2-40B4-BE49-F238E27FC236}">
                <a16:creationId xmlns:a16="http://schemas.microsoft.com/office/drawing/2014/main" id="{E1E2ECF3-6E93-4E02-8D9A-B5A320F0ED0B}"/>
              </a:ext>
            </a:extLst>
          </p:cNvPr>
          <p:cNvSpPr>
            <a:spLocks noGrp="1"/>
          </p:cNvSpPr>
          <p:nvPr>
            <p:ph type="title" hasCustomPrompt="1"/>
          </p:nvPr>
        </p:nvSpPr>
        <p:spPr>
          <a:xfrm>
            <a:off x="335360" y="114300"/>
            <a:ext cx="10323579" cy="578396"/>
          </a:xfrm>
          <a:prstGeom prst="rect">
            <a:avLst/>
          </a:prstGeom>
        </p:spPr>
        <p:txBody>
          <a:bodyPr/>
          <a:lstStyle>
            <a:lvl1pPr algn="l">
              <a:defRPr>
                <a:latin typeface="仿宋" panose="02010609060101010101" pitchFamily="49" charset="-122"/>
                <a:ea typeface="仿宋" panose="02010609060101010101" pitchFamily="49" charset="-122"/>
              </a:defRPr>
            </a:lvl1pPr>
          </a:lstStyle>
          <a:p>
            <a:r>
              <a:rPr lang="zh-CN" altLang="en-US" dirty="0"/>
              <a:t>处编辑母版标题样式</a:t>
            </a:r>
          </a:p>
        </p:txBody>
      </p:sp>
      <p:sp>
        <p:nvSpPr>
          <p:cNvPr id="5" name="内容占位符 2">
            <a:extLst>
              <a:ext uri="{FF2B5EF4-FFF2-40B4-BE49-F238E27FC236}">
                <a16:creationId xmlns:a16="http://schemas.microsoft.com/office/drawing/2014/main" id="{BB4B6C97-730D-416D-8224-EAD09B3885F3}"/>
              </a:ext>
            </a:extLst>
          </p:cNvPr>
          <p:cNvSpPr>
            <a:spLocks noGrp="1"/>
          </p:cNvSpPr>
          <p:nvPr>
            <p:ph idx="1"/>
          </p:nvPr>
        </p:nvSpPr>
        <p:spPr>
          <a:xfrm>
            <a:off x="335360" y="980728"/>
            <a:ext cx="11425269" cy="4351338"/>
          </a:xfrm>
          <a:prstGeom prst="rect">
            <a:avLst/>
          </a:prstGeom>
        </p:spPr>
        <p:txBody>
          <a:bodyPr/>
          <a:lstStyle>
            <a:lvl1pPr marL="342900" indent="-342900">
              <a:buFont typeface="Wingdings" panose="05000000000000000000" pitchFamily="2" charset="2"/>
              <a:buChar char="n"/>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908427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sp>
        <p:nvSpPr>
          <p:cNvPr id="12" name="标题 1"/>
          <p:cNvSpPr>
            <a:spLocks noGrp="1"/>
          </p:cNvSpPr>
          <p:nvPr>
            <p:ph type="title"/>
          </p:nvPr>
        </p:nvSpPr>
        <p:spPr>
          <a:xfrm>
            <a:off x="609600" y="174365"/>
            <a:ext cx="9175768" cy="575938"/>
          </a:xfrm>
        </p:spPr>
        <p:txBody>
          <a:bodyPr>
            <a:noAutofit/>
          </a:bodyPr>
          <a:lstStyle>
            <a:lvl1pPr algn="l">
              <a:defRPr sz="3000" b="1">
                <a:latin typeface="微软雅黑" panose="020B0503020204020204" charset="-122"/>
                <a:ea typeface="微软雅黑" panose="020B0503020204020204" charset="-122"/>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4772082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A4CD00E2-9238-41F3-AEF9-8CCB71249C20}"/>
              </a:ext>
            </a:extLst>
          </p:cNvPr>
          <p:cNvCxnSpPr>
            <a:cxnSpLocks/>
          </p:cNvCxnSpPr>
          <p:nvPr userDrawn="1"/>
        </p:nvCxnSpPr>
        <p:spPr>
          <a:xfrm>
            <a:off x="883345" y="2349500"/>
            <a:ext cx="10369152" cy="0"/>
          </a:xfrm>
          <a:prstGeom prst="line">
            <a:avLst/>
          </a:prstGeom>
          <a:ln w="19050" cmpd="sng">
            <a:gradFill flip="none" rotWithShape="1">
              <a:gsLst>
                <a:gs pos="100000">
                  <a:srgbClr val="64000A">
                    <a:alpha val="96078"/>
                  </a:srgbClr>
                </a:gs>
                <a:gs pos="100000">
                  <a:schemeClr val="accent2">
                    <a:lumMod val="60000"/>
                  </a:schemeClr>
                </a:gs>
              </a:gsLst>
              <a:path path="circle">
                <a:fillToRect l="100000" b="100000"/>
              </a:path>
              <a:tileRect t="-100000" r="-100000"/>
            </a:gradFill>
          </a:ln>
          <a:effectLst>
            <a:glow rad="25400">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3" name="图片 6">
            <a:extLst>
              <a:ext uri="{FF2B5EF4-FFF2-40B4-BE49-F238E27FC236}">
                <a16:creationId xmlns:a16="http://schemas.microsoft.com/office/drawing/2014/main" id="{50CCDF23-095F-475A-94F6-A4C4DC0A4D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4051" y="6134100"/>
            <a:ext cx="2783416"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233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14" name="Title 1"/>
          <p:cNvSpPr>
            <a:spLocks noGrp="1"/>
          </p:cNvSpPr>
          <p:nvPr>
            <p:ph type="title"/>
          </p:nvPr>
        </p:nvSpPr>
        <p:spPr>
          <a:xfrm>
            <a:off x="191344" y="44624"/>
            <a:ext cx="9534279" cy="718103"/>
          </a:xfrm>
        </p:spPr>
        <p:txBody>
          <a:bodyPr>
            <a:normAutofit/>
          </a:bodyPr>
          <a:lstStyle>
            <a:lvl1pPr>
              <a:defRPr sz="3200">
                <a:solidFill>
                  <a:schemeClr val="bg1"/>
                </a:solidFill>
                <a:latin typeface="Arial Black" panose="020B0A04020102020204" pitchFamily="34" charset="0"/>
              </a:defRPr>
            </a:lvl1pPr>
          </a:lstStyle>
          <a:p>
            <a:endParaRPr lang="en-US" altLang="zh-CN" dirty="0"/>
          </a:p>
        </p:txBody>
      </p:sp>
    </p:spTree>
    <p:extLst>
      <p:ext uri="{BB962C8B-B14F-4D97-AF65-F5344CB8AC3E}">
        <p14:creationId xmlns:p14="http://schemas.microsoft.com/office/powerpoint/2010/main" val="2150214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7B551-78E6-4A1C-909D-9B504E33CBE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8D19B62E-0BC9-45DB-A8C9-4522ECBE4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DE95F5-25B9-4625-8AF0-F4D5EDE9012B}"/>
              </a:ext>
            </a:extLst>
          </p:cNvPr>
          <p:cNvSpPr>
            <a:spLocks noGrp="1"/>
          </p:cNvSpPr>
          <p:nvPr>
            <p:ph type="dt" sz="half" idx="10"/>
          </p:nvPr>
        </p:nvSpPr>
        <p:spPr/>
        <p:txBody>
          <a:bodyPr/>
          <a:lstStyle/>
          <a:p>
            <a:endParaRPr lang="zh-CN" altLang="en-US" dirty="0"/>
          </a:p>
        </p:txBody>
      </p:sp>
      <p:sp>
        <p:nvSpPr>
          <p:cNvPr id="5" name="页脚占位符 4">
            <a:extLst>
              <a:ext uri="{FF2B5EF4-FFF2-40B4-BE49-F238E27FC236}">
                <a16:creationId xmlns:a16="http://schemas.microsoft.com/office/drawing/2014/main" id="{6E32BB5B-61E2-466B-B3A0-FC81550D0630}"/>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17E15AA8-589B-490C-ABE5-23A8F41A668E}"/>
              </a:ext>
            </a:extLst>
          </p:cNvPr>
          <p:cNvSpPr>
            <a:spLocks noGrp="1"/>
          </p:cNvSpPr>
          <p:nvPr>
            <p:ph type="sldNum" sz="quarter" idx="12"/>
          </p:nvPr>
        </p:nvSpPr>
        <p:spPr/>
        <p:txBody>
          <a:bodyPr/>
          <a:lstStyle/>
          <a:p>
            <a:fld id="{AAE203A2-D78F-4469-96D9-FE4450EF57DC}" type="slidenum">
              <a:rPr lang="zh-CN" altLang="en-US" smtClean="0"/>
              <a:t>‹#›</a:t>
            </a:fld>
            <a:endParaRPr lang="zh-CN" altLang="en-US"/>
          </a:p>
        </p:txBody>
      </p:sp>
    </p:spTree>
    <p:extLst>
      <p:ext uri="{BB962C8B-B14F-4D97-AF65-F5344CB8AC3E}">
        <p14:creationId xmlns:p14="http://schemas.microsoft.com/office/powerpoint/2010/main" val="571628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ADDD3-5C91-4C34-81F8-E28829400A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26458B-7EB7-4650-8D92-33B4A928321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0C1242-C46B-45B4-A21E-612203F5AC1F}"/>
              </a:ext>
            </a:extLst>
          </p:cNvPr>
          <p:cNvSpPr>
            <a:spLocks noGrp="1"/>
          </p:cNvSpPr>
          <p:nvPr>
            <p:ph type="dt" sz="half" idx="10"/>
          </p:nvPr>
        </p:nvSpPr>
        <p:spPr/>
        <p:txBody>
          <a:bodyPr/>
          <a:lstStyle/>
          <a:p>
            <a:endParaRPr lang="en-US" dirty="0"/>
          </a:p>
        </p:txBody>
      </p:sp>
      <p:sp>
        <p:nvSpPr>
          <p:cNvPr id="5" name="页脚占位符 4">
            <a:extLst>
              <a:ext uri="{FF2B5EF4-FFF2-40B4-BE49-F238E27FC236}">
                <a16:creationId xmlns:a16="http://schemas.microsoft.com/office/drawing/2014/main" id="{2C1537E0-7412-4600-A199-1ED82E875D63}"/>
              </a:ext>
            </a:extLst>
          </p:cNvPr>
          <p:cNvSpPr>
            <a:spLocks noGrp="1"/>
          </p:cNvSpPr>
          <p:nvPr>
            <p:ph type="ftr" sz="quarter" idx="11"/>
          </p:nvPr>
        </p:nvSpPr>
        <p:spPr/>
        <p:txBody>
          <a:bodyPr/>
          <a:lstStyle/>
          <a:p>
            <a:endParaRPr lang="en-US" dirty="0"/>
          </a:p>
        </p:txBody>
      </p:sp>
      <p:sp>
        <p:nvSpPr>
          <p:cNvPr id="6" name="灯片编号占位符 5">
            <a:extLst>
              <a:ext uri="{FF2B5EF4-FFF2-40B4-BE49-F238E27FC236}">
                <a16:creationId xmlns:a16="http://schemas.microsoft.com/office/drawing/2014/main" id="{B8E3189D-B6A4-4BE3-AA2C-474AC0E28ED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057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39941-16EC-42FA-89F5-9BBC757518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61AD19-8556-43F2-8ED1-29705473F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50D99EF-B84F-423F-A86B-19DC96974F09}"/>
              </a:ext>
            </a:extLst>
          </p:cNvPr>
          <p:cNvSpPr>
            <a:spLocks noGrp="1"/>
          </p:cNvSpPr>
          <p:nvPr>
            <p:ph type="dt" sz="half" idx="10"/>
          </p:nvPr>
        </p:nvSpPr>
        <p:spPr/>
        <p:txBody>
          <a:bodyPr/>
          <a:lstStyle/>
          <a:p>
            <a:endParaRPr lang="en-US" dirty="0"/>
          </a:p>
        </p:txBody>
      </p:sp>
      <p:sp>
        <p:nvSpPr>
          <p:cNvPr id="5" name="页脚占位符 4">
            <a:extLst>
              <a:ext uri="{FF2B5EF4-FFF2-40B4-BE49-F238E27FC236}">
                <a16:creationId xmlns:a16="http://schemas.microsoft.com/office/drawing/2014/main" id="{CF8E71BB-C132-408B-BC8C-B02A6FDD3BD2}"/>
              </a:ext>
            </a:extLst>
          </p:cNvPr>
          <p:cNvSpPr>
            <a:spLocks noGrp="1"/>
          </p:cNvSpPr>
          <p:nvPr>
            <p:ph type="ftr" sz="quarter" idx="11"/>
          </p:nvPr>
        </p:nvSpPr>
        <p:spPr/>
        <p:txBody>
          <a:bodyPr/>
          <a:lstStyle/>
          <a:p>
            <a:endParaRPr lang="en-US" dirty="0"/>
          </a:p>
        </p:txBody>
      </p:sp>
      <p:sp>
        <p:nvSpPr>
          <p:cNvPr id="6" name="灯片编号占位符 5">
            <a:extLst>
              <a:ext uri="{FF2B5EF4-FFF2-40B4-BE49-F238E27FC236}">
                <a16:creationId xmlns:a16="http://schemas.microsoft.com/office/drawing/2014/main" id="{6C443DA3-8EE6-4B3E-8E5C-79A6D382994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9511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FABB3-A549-4843-90CB-E8F3A01B2B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7A35FE-737F-4C8E-A2F7-0CD89D52A8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F49D436-ECD2-4B31-8E73-3B85664450E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528E8E6-0204-43DB-A249-73077E457D76}"/>
              </a:ext>
            </a:extLst>
          </p:cNvPr>
          <p:cNvSpPr>
            <a:spLocks noGrp="1"/>
          </p:cNvSpPr>
          <p:nvPr>
            <p:ph type="dt" sz="half" idx="10"/>
          </p:nvPr>
        </p:nvSpPr>
        <p:spPr/>
        <p:txBody>
          <a:bodyPr/>
          <a:lstStyle/>
          <a:p>
            <a:endParaRPr lang="en-US" dirty="0"/>
          </a:p>
        </p:txBody>
      </p:sp>
      <p:sp>
        <p:nvSpPr>
          <p:cNvPr id="6" name="页脚占位符 5">
            <a:extLst>
              <a:ext uri="{FF2B5EF4-FFF2-40B4-BE49-F238E27FC236}">
                <a16:creationId xmlns:a16="http://schemas.microsoft.com/office/drawing/2014/main" id="{01198804-8427-4004-A9B1-C6D194FDA2D9}"/>
              </a:ext>
            </a:extLst>
          </p:cNvPr>
          <p:cNvSpPr>
            <a:spLocks noGrp="1"/>
          </p:cNvSpPr>
          <p:nvPr>
            <p:ph type="ftr" sz="quarter" idx="11"/>
          </p:nvPr>
        </p:nvSpPr>
        <p:spPr/>
        <p:txBody>
          <a:bodyPr/>
          <a:lstStyle/>
          <a:p>
            <a:endParaRPr lang="en-US" dirty="0"/>
          </a:p>
        </p:txBody>
      </p:sp>
      <p:sp>
        <p:nvSpPr>
          <p:cNvPr id="7" name="灯片编号占位符 6">
            <a:extLst>
              <a:ext uri="{FF2B5EF4-FFF2-40B4-BE49-F238E27FC236}">
                <a16:creationId xmlns:a16="http://schemas.microsoft.com/office/drawing/2014/main" id="{D1BDFB8F-C34A-4A21-9CF9-A9139CD0DC1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373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pPr>
              <a:defRPr/>
            </a:pPr>
            <a:fld id="{38C321CA-EF67-4B46-8536-1F18185BD9DE}" type="slidenum">
              <a:rPr lang="en-US" altLang="ko-KR" smtClean="0"/>
              <a:pPr>
                <a:defRPr/>
              </a:pPr>
              <a:t>‹#›</a:t>
            </a:fld>
            <a:endParaRPr lang="en-US" altLang="ko-KR"/>
          </a:p>
        </p:txBody>
      </p:sp>
    </p:spTree>
    <p:extLst>
      <p:ext uri="{BB962C8B-B14F-4D97-AF65-F5344CB8AC3E}">
        <p14:creationId xmlns:p14="http://schemas.microsoft.com/office/powerpoint/2010/main" val="3838214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F8F1B-4D79-4A66-A4E1-CA4DBA189CE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1B5E25-6A15-45A8-86E4-A239952032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8238A5F-8B9A-4B0C-8BAF-6AAA450FC62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B87C10D-31A8-46EB-B1E1-7BF42D1D2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47F99F8-A710-4D13-B0DB-BEC06CC4EF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950D334-981A-4F26-BEE7-9E9204323C18}"/>
              </a:ext>
            </a:extLst>
          </p:cNvPr>
          <p:cNvSpPr>
            <a:spLocks noGrp="1"/>
          </p:cNvSpPr>
          <p:nvPr>
            <p:ph type="dt" sz="half" idx="10"/>
          </p:nvPr>
        </p:nvSpPr>
        <p:spPr/>
        <p:txBody>
          <a:bodyPr/>
          <a:lstStyle/>
          <a:p>
            <a:endParaRPr lang="en-US" dirty="0"/>
          </a:p>
        </p:txBody>
      </p:sp>
      <p:sp>
        <p:nvSpPr>
          <p:cNvPr id="8" name="页脚占位符 7">
            <a:extLst>
              <a:ext uri="{FF2B5EF4-FFF2-40B4-BE49-F238E27FC236}">
                <a16:creationId xmlns:a16="http://schemas.microsoft.com/office/drawing/2014/main" id="{B0BB09C3-9526-4F1C-AAD0-91CE3C01C5E8}"/>
              </a:ext>
            </a:extLst>
          </p:cNvPr>
          <p:cNvSpPr>
            <a:spLocks noGrp="1"/>
          </p:cNvSpPr>
          <p:nvPr>
            <p:ph type="ftr" sz="quarter" idx="11"/>
          </p:nvPr>
        </p:nvSpPr>
        <p:spPr/>
        <p:txBody>
          <a:bodyPr/>
          <a:lstStyle/>
          <a:p>
            <a:endParaRPr lang="en-US" dirty="0"/>
          </a:p>
        </p:txBody>
      </p:sp>
      <p:sp>
        <p:nvSpPr>
          <p:cNvPr id="9" name="灯片编号占位符 8">
            <a:extLst>
              <a:ext uri="{FF2B5EF4-FFF2-40B4-BE49-F238E27FC236}">
                <a16:creationId xmlns:a16="http://schemas.microsoft.com/office/drawing/2014/main" id="{44175C67-BCBE-41D9-9992-D27056E175D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22152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DF115-D092-4957-9AD5-10D7AC9E181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25742CE-FA53-4A06-986D-90DAA1B25CE3}"/>
              </a:ext>
            </a:extLst>
          </p:cNvPr>
          <p:cNvSpPr>
            <a:spLocks noGrp="1"/>
          </p:cNvSpPr>
          <p:nvPr>
            <p:ph type="dt" sz="half" idx="10"/>
          </p:nvPr>
        </p:nvSpPr>
        <p:spPr/>
        <p:txBody>
          <a:bodyPr/>
          <a:lstStyle/>
          <a:p>
            <a:endParaRPr lang="en-US" dirty="0"/>
          </a:p>
        </p:txBody>
      </p:sp>
      <p:sp>
        <p:nvSpPr>
          <p:cNvPr id="4" name="页脚占位符 3">
            <a:extLst>
              <a:ext uri="{FF2B5EF4-FFF2-40B4-BE49-F238E27FC236}">
                <a16:creationId xmlns:a16="http://schemas.microsoft.com/office/drawing/2014/main" id="{834D7475-1A3B-4B1B-AEEB-E70B500CA79C}"/>
              </a:ext>
            </a:extLst>
          </p:cNvPr>
          <p:cNvSpPr>
            <a:spLocks noGrp="1"/>
          </p:cNvSpPr>
          <p:nvPr>
            <p:ph type="ftr" sz="quarter" idx="11"/>
          </p:nvPr>
        </p:nvSpPr>
        <p:spPr/>
        <p:txBody>
          <a:bodyPr/>
          <a:lstStyle/>
          <a:p>
            <a:endParaRPr lang="en-US" dirty="0"/>
          </a:p>
        </p:txBody>
      </p:sp>
      <p:sp>
        <p:nvSpPr>
          <p:cNvPr id="5" name="灯片编号占位符 4">
            <a:extLst>
              <a:ext uri="{FF2B5EF4-FFF2-40B4-BE49-F238E27FC236}">
                <a16:creationId xmlns:a16="http://schemas.microsoft.com/office/drawing/2014/main" id="{4247C937-0E0F-4289-8769-A86F8F4DE43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8149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233526-EC51-4D88-88F2-50DEE295F41A}"/>
              </a:ext>
            </a:extLst>
          </p:cNvPr>
          <p:cNvSpPr>
            <a:spLocks noGrp="1"/>
          </p:cNvSpPr>
          <p:nvPr>
            <p:ph type="dt" sz="half" idx="10"/>
          </p:nvPr>
        </p:nvSpPr>
        <p:spPr/>
        <p:txBody>
          <a:bodyPr/>
          <a:lstStyle/>
          <a:p>
            <a:endParaRPr lang="en-US" dirty="0"/>
          </a:p>
        </p:txBody>
      </p:sp>
      <p:sp>
        <p:nvSpPr>
          <p:cNvPr id="3" name="页脚占位符 2">
            <a:extLst>
              <a:ext uri="{FF2B5EF4-FFF2-40B4-BE49-F238E27FC236}">
                <a16:creationId xmlns:a16="http://schemas.microsoft.com/office/drawing/2014/main" id="{E74FE8A2-9214-469C-8A61-967726181E28}"/>
              </a:ext>
            </a:extLst>
          </p:cNvPr>
          <p:cNvSpPr>
            <a:spLocks noGrp="1"/>
          </p:cNvSpPr>
          <p:nvPr>
            <p:ph type="ftr" sz="quarter" idx="11"/>
          </p:nvPr>
        </p:nvSpPr>
        <p:spPr/>
        <p:txBody>
          <a:bodyPr/>
          <a:lstStyle/>
          <a:p>
            <a:endParaRPr lang="en-US" dirty="0"/>
          </a:p>
        </p:txBody>
      </p:sp>
      <p:sp>
        <p:nvSpPr>
          <p:cNvPr id="4" name="灯片编号占位符 3">
            <a:extLst>
              <a:ext uri="{FF2B5EF4-FFF2-40B4-BE49-F238E27FC236}">
                <a16:creationId xmlns:a16="http://schemas.microsoft.com/office/drawing/2014/main" id="{09DF12F4-08EB-4C13-BCA9-A0AC75B0DC1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869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97BE94-8F43-46A7-B943-27FC0C1705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C85B3B-965E-4E1E-878D-E27F04962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FA4E666-FBC1-4CBB-9052-520B74A45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13E1A7-CD25-40B3-906E-F6341DC4BB70}"/>
              </a:ext>
            </a:extLst>
          </p:cNvPr>
          <p:cNvSpPr>
            <a:spLocks noGrp="1"/>
          </p:cNvSpPr>
          <p:nvPr>
            <p:ph type="dt" sz="half" idx="10"/>
          </p:nvPr>
        </p:nvSpPr>
        <p:spPr/>
        <p:txBody>
          <a:bodyPr/>
          <a:lstStyle/>
          <a:p>
            <a:endParaRPr lang="en-US" dirty="0"/>
          </a:p>
        </p:txBody>
      </p:sp>
      <p:sp>
        <p:nvSpPr>
          <p:cNvPr id="6" name="页脚占位符 5">
            <a:extLst>
              <a:ext uri="{FF2B5EF4-FFF2-40B4-BE49-F238E27FC236}">
                <a16:creationId xmlns:a16="http://schemas.microsoft.com/office/drawing/2014/main" id="{3A2948F3-BB3D-4022-8432-3AAE2BAC635C}"/>
              </a:ext>
            </a:extLst>
          </p:cNvPr>
          <p:cNvSpPr>
            <a:spLocks noGrp="1"/>
          </p:cNvSpPr>
          <p:nvPr>
            <p:ph type="ftr" sz="quarter" idx="11"/>
          </p:nvPr>
        </p:nvSpPr>
        <p:spPr/>
        <p:txBody>
          <a:bodyPr/>
          <a:lstStyle/>
          <a:p>
            <a:endParaRPr lang="en-US" dirty="0"/>
          </a:p>
        </p:txBody>
      </p:sp>
      <p:sp>
        <p:nvSpPr>
          <p:cNvPr id="7" name="灯片编号占位符 6">
            <a:extLst>
              <a:ext uri="{FF2B5EF4-FFF2-40B4-BE49-F238E27FC236}">
                <a16:creationId xmlns:a16="http://schemas.microsoft.com/office/drawing/2014/main" id="{2EB4C487-74CC-4B33-A447-9B2F9382808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1536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C11727-DE00-4381-8F27-B9A0966827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7CB9A91-5733-4280-AC65-87DB5E759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6DE662-08AB-4D3B-8613-63A465770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483E68-C143-4E14-A334-D87D57740BE9}"/>
              </a:ext>
            </a:extLst>
          </p:cNvPr>
          <p:cNvSpPr>
            <a:spLocks noGrp="1"/>
          </p:cNvSpPr>
          <p:nvPr>
            <p:ph type="dt" sz="half" idx="10"/>
          </p:nvPr>
        </p:nvSpPr>
        <p:spPr/>
        <p:txBody>
          <a:bodyPr/>
          <a:lstStyle/>
          <a:p>
            <a:endParaRPr lang="en-US" dirty="0"/>
          </a:p>
        </p:txBody>
      </p:sp>
      <p:sp>
        <p:nvSpPr>
          <p:cNvPr id="6" name="页脚占位符 5">
            <a:extLst>
              <a:ext uri="{FF2B5EF4-FFF2-40B4-BE49-F238E27FC236}">
                <a16:creationId xmlns:a16="http://schemas.microsoft.com/office/drawing/2014/main" id="{A9DFC644-FB3D-4E69-BA3A-878AE44A76C4}"/>
              </a:ext>
            </a:extLst>
          </p:cNvPr>
          <p:cNvSpPr>
            <a:spLocks noGrp="1"/>
          </p:cNvSpPr>
          <p:nvPr>
            <p:ph type="ftr" sz="quarter" idx="11"/>
          </p:nvPr>
        </p:nvSpPr>
        <p:spPr/>
        <p:txBody>
          <a:bodyPr/>
          <a:lstStyle/>
          <a:p>
            <a:endParaRPr lang="en-US" dirty="0"/>
          </a:p>
        </p:txBody>
      </p:sp>
      <p:sp>
        <p:nvSpPr>
          <p:cNvPr id="7" name="灯片编号占位符 6">
            <a:extLst>
              <a:ext uri="{FF2B5EF4-FFF2-40B4-BE49-F238E27FC236}">
                <a16:creationId xmlns:a16="http://schemas.microsoft.com/office/drawing/2014/main" id="{39644F1D-6A2A-4642-9171-4B88F861956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6430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A2D56-0D65-4058-B98B-1959864893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07B8BCA-4B1B-4A6D-8CB7-29ED957B3F7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8BC0CE-1631-4B07-88D9-B01A68FB1578}"/>
              </a:ext>
            </a:extLst>
          </p:cNvPr>
          <p:cNvSpPr>
            <a:spLocks noGrp="1"/>
          </p:cNvSpPr>
          <p:nvPr>
            <p:ph type="dt" sz="half" idx="10"/>
          </p:nvPr>
        </p:nvSpPr>
        <p:spPr/>
        <p:txBody>
          <a:bodyPr/>
          <a:lstStyle/>
          <a:p>
            <a:endParaRPr lang="en-US" dirty="0"/>
          </a:p>
        </p:txBody>
      </p:sp>
      <p:sp>
        <p:nvSpPr>
          <p:cNvPr id="5" name="页脚占位符 4">
            <a:extLst>
              <a:ext uri="{FF2B5EF4-FFF2-40B4-BE49-F238E27FC236}">
                <a16:creationId xmlns:a16="http://schemas.microsoft.com/office/drawing/2014/main" id="{BD2687FE-412A-4AF8-B6C7-7F9AE178AAE6}"/>
              </a:ext>
            </a:extLst>
          </p:cNvPr>
          <p:cNvSpPr>
            <a:spLocks noGrp="1"/>
          </p:cNvSpPr>
          <p:nvPr>
            <p:ph type="ftr" sz="quarter" idx="11"/>
          </p:nvPr>
        </p:nvSpPr>
        <p:spPr/>
        <p:txBody>
          <a:bodyPr/>
          <a:lstStyle/>
          <a:p>
            <a:endParaRPr lang="en-US" dirty="0"/>
          </a:p>
        </p:txBody>
      </p:sp>
      <p:sp>
        <p:nvSpPr>
          <p:cNvPr id="6" name="灯片编号占位符 5">
            <a:extLst>
              <a:ext uri="{FF2B5EF4-FFF2-40B4-BE49-F238E27FC236}">
                <a16:creationId xmlns:a16="http://schemas.microsoft.com/office/drawing/2014/main" id="{84F37E9B-60D7-4B17-8B69-036FEA43678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7767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14" name="Title 1"/>
          <p:cNvSpPr>
            <a:spLocks noGrp="1"/>
          </p:cNvSpPr>
          <p:nvPr>
            <p:ph type="title"/>
          </p:nvPr>
        </p:nvSpPr>
        <p:spPr>
          <a:xfrm>
            <a:off x="1274619" y="92779"/>
            <a:ext cx="9534279" cy="718103"/>
          </a:xfrm>
        </p:spPr>
        <p:txBody>
          <a:bodyPr>
            <a:normAutofit/>
          </a:bodyPr>
          <a:lstStyle>
            <a:lvl1pPr>
              <a:defRPr sz="3200">
                <a:solidFill>
                  <a:schemeClr val="bg1"/>
                </a:solidFill>
                <a:latin typeface="Arial Black" panose="020B0A04020102020204" pitchFamily="34" charset="0"/>
              </a:defRPr>
            </a:lvl1pPr>
          </a:lstStyle>
          <a:p>
            <a:endParaRPr lang="en-US" altLang="zh-CN" dirty="0"/>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3845"/>
          <a:stretch/>
        </p:blipFill>
        <p:spPr bwMode="auto">
          <a:xfrm>
            <a:off x="47340" y="15686"/>
            <a:ext cx="1230600" cy="933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a:extLst>
              <a:ext uri="{FF2B5EF4-FFF2-40B4-BE49-F238E27FC236}">
                <a16:creationId xmlns:a16="http://schemas.microsoft.com/office/drawing/2014/main" id="{F5E6A90C-7705-499F-86A2-7E6365CF2F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8384" y="207962"/>
            <a:ext cx="1230600" cy="671927"/>
          </a:xfrm>
          <a:prstGeom prst="rect">
            <a:avLst/>
          </a:prstGeom>
        </p:spPr>
      </p:pic>
      <p:cxnSp>
        <p:nvCxnSpPr>
          <p:cNvPr id="8" name="直接连接符 7">
            <a:extLst>
              <a:ext uri="{FF2B5EF4-FFF2-40B4-BE49-F238E27FC236}">
                <a16:creationId xmlns:a16="http://schemas.microsoft.com/office/drawing/2014/main" id="{A282FB81-34D0-41D5-A072-7870A706A150}"/>
              </a:ext>
            </a:extLst>
          </p:cNvPr>
          <p:cNvCxnSpPr>
            <a:cxnSpLocks/>
          </p:cNvCxnSpPr>
          <p:nvPr userDrawn="1"/>
        </p:nvCxnSpPr>
        <p:spPr>
          <a:xfrm>
            <a:off x="992038" y="879890"/>
            <a:ext cx="981686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9420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1234419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194322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397621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322741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425091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97841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pPr>
              <a:defRPr/>
            </a:pPr>
            <a:fld id="{18D6921F-7BE7-490A-B032-F58EA115C43E}" type="slidenum">
              <a:rPr lang="en-US" altLang="ko-KR" smtClean="0"/>
              <a:pPr>
                <a:defRPr/>
              </a:pPr>
              <a:t>‹#›</a:t>
            </a:fld>
            <a:endParaRPr lang="en-US" altLang="ko-KR"/>
          </a:p>
        </p:txBody>
      </p:sp>
    </p:spTree>
    <p:extLst>
      <p:ext uri="{BB962C8B-B14F-4D97-AF65-F5344CB8AC3E}">
        <p14:creationId xmlns:p14="http://schemas.microsoft.com/office/powerpoint/2010/main" val="205686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8D6921F-7BE7-490A-B032-F58EA115C43E}" type="slidenum">
              <a:rPr lang="en-US" altLang="ko-KR" smtClean="0"/>
              <a:pPr>
                <a:defRPr/>
              </a:pPr>
              <a:t>‹#›</a:t>
            </a:fld>
            <a:endParaRPr lang="en-US" altLang="ko-KR"/>
          </a:p>
        </p:txBody>
      </p:sp>
      <p:sp>
        <p:nvSpPr>
          <p:cNvPr id="7" name="Line 12">
            <a:extLst>
              <a:ext uri="{FF2B5EF4-FFF2-40B4-BE49-F238E27FC236}">
                <a16:creationId xmlns:a16="http://schemas.microsoft.com/office/drawing/2014/main" id="{20C9EFDB-32C7-4E94-B331-EE09F361F5EA}"/>
              </a:ext>
            </a:extLst>
          </p:cNvPr>
          <p:cNvSpPr>
            <a:spLocks noChangeShapeType="1"/>
          </p:cNvSpPr>
          <p:nvPr userDrawn="1"/>
        </p:nvSpPr>
        <p:spPr bwMode="auto">
          <a:xfrm>
            <a:off x="-12699" y="796925"/>
            <a:ext cx="122047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800"/>
          </a:p>
        </p:txBody>
      </p:sp>
      <p:pic>
        <p:nvPicPr>
          <p:cNvPr id="8" name="图片 5">
            <a:extLst>
              <a:ext uri="{FF2B5EF4-FFF2-40B4-BE49-F238E27FC236}">
                <a16:creationId xmlns:a16="http://schemas.microsoft.com/office/drawing/2014/main" id="{409258B5-A5C3-4CF4-B0BD-8D3F2561AA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824634" y="111126"/>
            <a:ext cx="124883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8" descr="图片1副本">
            <a:extLst>
              <a:ext uri="{FF2B5EF4-FFF2-40B4-BE49-F238E27FC236}">
                <a16:creationId xmlns:a16="http://schemas.microsoft.com/office/drawing/2014/main" id="{752155B9-0DDB-43C9-AC4C-EE838CC37407}"/>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5251" y="6276976"/>
            <a:ext cx="139276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0949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674" r:id="rId14"/>
    <p:sldLayoutId id="214748371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3D7B8F-6315-4BE6-808A-11F9CBDB7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8768232-AF77-4224-8FB7-101FC6C56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D6EB51-B230-4473-A6E5-B828702587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页脚占位符 4">
            <a:extLst>
              <a:ext uri="{FF2B5EF4-FFF2-40B4-BE49-F238E27FC236}">
                <a16:creationId xmlns:a16="http://schemas.microsoft.com/office/drawing/2014/main" id="{66A27D88-FDE7-4397-BB18-DA81F9571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灯片编号占位符 5">
            <a:extLst>
              <a:ext uri="{FF2B5EF4-FFF2-40B4-BE49-F238E27FC236}">
                <a16:creationId xmlns:a16="http://schemas.microsoft.com/office/drawing/2014/main" id="{F8861996-37A9-410B-BF4A-CD1B95322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7" name="矩形 6">
            <a:extLst>
              <a:ext uri="{FF2B5EF4-FFF2-40B4-BE49-F238E27FC236}">
                <a16:creationId xmlns:a16="http://schemas.microsoft.com/office/drawing/2014/main" id="{DB95802D-EF73-4559-82BA-21F105B18474}"/>
              </a:ext>
            </a:extLst>
          </p:cNvPr>
          <p:cNvSpPr/>
          <p:nvPr userDrawn="1"/>
        </p:nvSpPr>
        <p:spPr>
          <a:xfrm>
            <a:off x="11566577" y="6534677"/>
            <a:ext cx="372218" cy="276999"/>
          </a:xfrm>
          <a:prstGeom prst="rect">
            <a:avLst/>
          </a:prstGeom>
        </p:spPr>
        <p:txBody>
          <a:bodyPr wrap="none">
            <a:spAutoFit/>
          </a:bodyPr>
          <a:lstStyle/>
          <a:p>
            <a:pPr marL="0" algn="r" defTabSz="914400" rtl="0" eaLnBrk="1" latinLnBrk="0" hangingPunct="1"/>
            <a:fld id="{AAE203A2-D78F-4469-96D9-FE4450EF57DC}" type="slidenum">
              <a:rPr lang="zh-CN" altLang="en-US" sz="1200" kern="1200" cap="all" smtClean="0">
                <a:solidFill>
                  <a:srgbClr val="C0C5CE"/>
                </a:solidFill>
                <a:latin typeface="Arial" panose="020B0604020202020204" pitchFamily="34" charset="0"/>
                <a:ea typeface="+mn-ea"/>
                <a:cs typeface="Arial" panose="020B0604020202020204" pitchFamily="34" charset="0"/>
              </a:rPr>
              <a:pPr marL="0" algn="r" defTabSz="914400" rtl="0" eaLnBrk="1" latinLnBrk="0" hangingPunct="1"/>
              <a:t>‹#›</a:t>
            </a:fld>
            <a:endParaRPr lang="zh-CN" altLang="en-US" sz="1200" kern="1200" cap="all" dirty="0">
              <a:solidFill>
                <a:srgbClr val="C0C5C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793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1">
            <a:extLst>
              <a:ext uri="{FF2B5EF4-FFF2-40B4-BE49-F238E27FC236}">
                <a16:creationId xmlns:a16="http://schemas.microsoft.com/office/drawing/2014/main" id="{766988D6-868C-482E-B410-F730CBA49343}"/>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latinLnBrk="1">
              <a:defRPr kumimoji="1">
                <a:solidFill>
                  <a:schemeClr val="tx1"/>
                </a:solidFill>
                <a:latin typeface="굴림" panose="020B0600000101010101" pitchFamily="34" charset="-127"/>
                <a:ea typeface="굴림" panose="020B0600000101010101" pitchFamily="34" charset="-127"/>
              </a:defRPr>
            </a:lvl1pPr>
            <a:lvl2pPr marL="742950" indent="-285750" latinLnBrk="1">
              <a:defRPr kumimoji="1">
                <a:solidFill>
                  <a:schemeClr val="tx1"/>
                </a:solidFill>
                <a:latin typeface="굴림" panose="020B0600000101010101" pitchFamily="34" charset="-127"/>
                <a:ea typeface="굴림" panose="020B0600000101010101" pitchFamily="34" charset="-127"/>
              </a:defRPr>
            </a:lvl2pPr>
            <a:lvl3pPr marL="1143000" indent="-228600" latinLnBrk="1">
              <a:defRPr kumimoji="1">
                <a:solidFill>
                  <a:schemeClr val="tx1"/>
                </a:solidFill>
                <a:latin typeface="굴림" panose="020B0600000101010101" pitchFamily="34" charset="-127"/>
                <a:ea typeface="굴림" panose="020B0600000101010101" pitchFamily="34" charset="-127"/>
              </a:defRPr>
            </a:lvl3pPr>
            <a:lvl4pPr marL="1600200" indent="-228600" latinLnBrk="1">
              <a:defRPr kumimoji="1">
                <a:solidFill>
                  <a:schemeClr val="tx1"/>
                </a:solidFill>
                <a:latin typeface="굴림" panose="020B0600000101010101" pitchFamily="34" charset="-127"/>
                <a:ea typeface="굴림" panose="020B0600000101010101" pitchFamily="34" charset="-127"/>
              </a:defRPr>
            </a:lvl4pPr>
            <a:lvl5pPr marL="2057400" indent="-228600" latinLnBrk="1">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fld id="{D460D39D-291C-4866-9409-79710FE46D94}" type="slidenum">
              <a:rPr kumimoji="0" lang="en-US" altLang="ko-KR">
                <a:solidFill>
                  <a:schemeClr val="bg1"/>
                </a:solidFill>
              </a:rPr>
              <a:pPr/>
              <a:t>1</a:t>
            </a:fld>
            <a:endParaRPr kumimoji="0" lang="en-US" altLang="ko-KR">
              <a:solidFill>
                <a:schemeClr val="bg1"/>
              </a:solidFill>
            </a:endParaRPr>
          </a:p>
        </p:txBody>
      </p:sp>
      <p:pic>
        <p:nvPicPr>
          <p:cNvPr id="5123" name="图片 2">
            <a:extLst>
              <a:ext uri="{FF2B5EF4-FFF2-40B4-BE49-F238E27FC236}">
                <a16:creationId xmlns:a16="http://schemas.microsoft.com/office/drawing/2014/main" id="{DC58DFB3-958F-4565-9114-36C350057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标题 1">
            <a:extLst>
              <a:ext uri="{FF2B5EF4-FFF2-40B4-BE49-F238E27FC236}">
                <a16:creationId xmlns:a16="http://schemas.microsoft.com/office/drawing/2014/main" id="{1FD12C66-9864-486D-9D5A-A63A8BC26EE3}"/>
              </a:ext>
            </a:extLst>
          </p:cNvPr>
          <p:cNvSpPr txBox="1">
            <a:spLocks/>
          </p:cNvSpPr>
          <p:nvPr/>
        </p:nvSpPr>
        <p:spPr>
          <a:xfrm>
            <a:off x="767408" y="806848"/>
            <a:ext cx="10586392" cy="1470025"/>
          </a:xfrm>
          <a:prstGeom prst="rect">
            <a:avLst/>
          </a:prstGeom>
        </p:spPr>
        <p:txBody>
          <a:bodyPr anchor="ctr"/>
          <a:lstStyle>
            <a:lvl1pPr algn="l" rtl="0" fontAlgn="base" latinLnBrk="1">
              <a:lnSpc>
                <a:spcPct val="90000"/>
              </a:lnSpc>
              <a:spcBef>
                <a:spcPct val="0"/>
              </a:spcBef>
              <a:spcAft>
                <a:spcPct val="0"/>
              </a:spcAft>
              <a:defRPr kumimoji="1" lang="zh-CN" altLang="en-US" sz="495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vl2pPr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2pPr>
            <a:lvl3pPr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3pPr>
            <a:lvl4pPr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4pPr>
            <a:lvl5pPr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5pPr>
            <a:lvl6pPr marL="457200"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6pPr>
            <a:lvl7pPr marL="914400"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7pPr>
            <a:lvl8pPr marL="1371600"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8pPr>
            <a:lvl9pPr marL="1828800" algn="l" rtl="0" fontAlgn="base" latinLnBrk="1">
              <a:lnSpc>
                <a:spcPct val="90000"/>
              </a:lnSpc>
              <a:spcBef>
                <a:spcPct val="0"/>
              </a:spcBef>
              <a:spcAft>
                <a:spcPct val="0"/>
              </a:spcAft>
              <a:defRPr kumimoji="1" sz="3600" b="1">
                <a:solidFill>
                  <a:schemeClr val="tx2"/>
                </a:solidFill>
                <a:latin typeface="굴림" panose="020B0503020000020004" pitchFamily="34" charset="-127"/>
                <a:ea typeface="굴림" panose="020B0503020000020004" pitchFamily="34" charset="-127"/>
              </a:defRPr>
            </a:lvl9pPr>
          </a:lstStyle>
          <a:p>
            <a:pPr algn="ctr" eaLnBrk="1" hangingPunct="1">
              <a:defRPr/>
            </a:pPr>
            <a:r>
              <a:rPr lang="en-US" altLang="zh-CN" sz="4000" dirty="0"/>
              <a:t>Source of instability in the RCS of CSNS</a:t>
            </a:r>
            <a:endParaRPr sz="4000" dirty="0"/>
          </a:p>
        </p:txBody>
      </p:sp>
      <p:sp>
        <p:nvSpPr>
          <p:cNvPr id="5125" name="副标题 2">
            <a:extLst>
              <a:ext uri="{FF2B5EF4-FFF2-40B4-BE49-F238E27FC236}">
                <a16:creationId xmlns:a16="http://schemas.microsoft.com/office/drawing/2014/main" id="{5A4A96A6-2D4C-434A-A3E0-76489775B5D1}"/>
              </a:ext>
            </a:extLst>
          </p:cNvPr>
          <p:cNvSpPr txBox="1">
            <a:spLocks noChangeArrowheads="1"/>
          </p:cNvSpPr>
          <p:nvPr/>
        </p:nvSpPr>
        <p:spPr bwMode="auto">
          <a:xfrm>
            <a:off x="1343472" y="2492896"/>
            <a:ext cx="9073008" cy="352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defRPr kumimoji="1">
                <a:solidFill>
                  <a:schemeClr val="tx1"/>
                </a:solidFill>
                <a:latin typeface="굴림" panose="020B0600000101010101" pitchFamily="34" charset="-127"/>
                <a:ea typeface="굴림" panose="020B0600000101010101" pitchFamily="34" charset="-127"/>
              </a:defRPr>
            </a:lvl1pPr>
            <a:lvl2pPr marL="342900" latinLnBrk="1">
              <a:defRPr kumimoji="1">
                <a:solidFill>
                  <a:schemeClr val="tx1"/>
                </a:solidFill>
                <a:latin typeface="굴림" panose="020B0600000101010101" pitchFamily="34" charset="-127"/>
                <a:ea typeface="굴림" panose="020B0600000101010101" pitchFamily="34" charset="-127"/>
              </a:defRPr>
            </a:lvl2pPr>
            <a:lvl3pPr marL="685800" latinLnBrk="1">
              <a:defRPr kumimoji="1">
                <a:solidFill>
                  <a:schemeClr val="tx1"/>
                </a:solidFill>
                <a:latin typeface="굴림" panose="020B0600000101010101" pitchFamily="34" charset="-127"/>
                <a:ea typeface="굴림" panose="020B0600000101010101" pitchFamily="34" charset="-127"/>
              </a:defRPr>
            </a:lvl3pPr>
            <a:lvl4pPr marL="1028700" latinLnBrk="1">
              <a:defRPr kumimoji="1">
                <a:solidFill>
                  <a:schemeClr val="tx1"/>
                </a:solidFill>
                <a:latin typeface="굴림" panose="020B0600000101010101" pitchFamily="34" charset="-127"/>
                <a:ea typeface="굴림" panose="020B0600000101010101" pitchFamily="34" charset="-127"/>
              </a:defRPr>
            </a:lvl4pPr>
            <a:lvl5pPr marL="1371600" latinLnBrk="1">
              <a:defRPr kumimoji="1">
                <a:solidFill>
                  <a:schemeClr val="tx1"/>
                </a:solidFill>
                <a:latin typeface="굴림" panose="020B0600000101010101" pitchFamily="34" charset="-127"/>
                <a:ea typeface="굴림" panose="020B0600000101010101" pitchFamily="34" charset="-127"/>
              </a:defRPr>
            </a:lvl5pPr>
            <a:lvl6pPr marL="18288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2860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27432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2004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eaLnBrk="1" hangingPunct="1">
              <a:lnSpc>
                <a:spcPct val="125000"/>
              </a:lnSpc>
              <a:spcBef>
                <a:spcPct val="20000"/>
              </a:spcBef>
              <a:buClr>
                <a:schemeClr val="accent2"/>
              </a:buClr>
              <a:buSzPct val="75000"/>
              <a:buFont typeface="Wingdings" panose="05000000000000000000" pitchFamily="2" charset="2"/>
              <a:buNone/>
            </a:pPr>
            <a:r>
              <a:rPr lang="en-US" altLang="zh-CN" sz="3200" b="1" dirty="0" err="1">
                <a:latin typeface="+mj-lt"/>
                <a:ea typeface="仿宋" panose="02010609060101010101" pitchFamily="49" charset="-122"/>
                <a:cs typeface="Times New Roman" panose="02020603050405020304" pitchFamily="18" charset="0"/>
              </a:rPr>
              <a:t>Liangsheng</a:t>
            </a:r>
            <a:r>
              <a:rPr lang="en-US" altLang="zh-CN" sz="3200" b="1" dirty="0">
                <a:latin typeface="+mj-lt"/>
                <a:ea typeface="仿宋" panose="02010609060101010101" pitchFamily="49" charset="-122"/>
                <a:cs typeface="Times New Roman" panose="02020603050405020304" pitchFamily="18" charset="0"/>
              </a:rPr>
              <a:t> HUANG</a:t>
            </a:r>
          </a:p>
          <a:p>
            <a:pPr algn="ctr" eaLnBrk="1" hangingPunct="1">
              <a:lnSpc>
                <a:spcPct val="125000"/>
              </a:lnSpc>
              <a:spcBef>
                <a:spcPct val="20000"/>
              </a:spcBef>
              <a:buClr>
                <a:schemeClr val="accent2"/>
              </a:buClr>
              <a:buSzPct val="75000"/>
              <a:buFont typeface="Wingdings" panose="05000000000000000000" pitchFamily="2" charset="2"/>
              <a:buNone/>
            </a:pPr>
            <a:r>
              <a:rPr lang="en-US" altLang="zh-CN" sz="3200" dirty="0" err="1">
                <a:latin typeface="+mj-lt"/>
                <a:ea typeface="仿宋" panose="02010609060101010101" pitchFamily="49" charset="-122"/>
                <a:cs typeface="Times New Roman" panose="02020603050405020304" pitchFamily="18" charset="0"/>
              </a:rPr>
              <a:t>huangls@ihep.ac.cn@CSNS·IHEP</a:t>
            </a:r>
            <a:endParaRPr lang="en-US" altLang="zh-CN" sz="3200" dirty="0">
              <a:latin typeface="+mj-lt"/>
              <a:ea typeface="仿宋" panose="02010609060101010101" pitchFamily="49" charset="-122"/>
              <a:cs typeface="Times New Roman" panose="02020603050405020304" pitchFamily="18" charset="0"/>
            </a:endParaRPr>
          </a:p>
          <a:p>
            <a:pPr algn="ctr" eaLnBrk="1" hangingPunct="1">
              <a:lnSpc>
                <a:spcPct val="125000"/>
              </a:lnSpc>
              <a:spcBef>
                <a:spcPct val="20000"/>
              </a:spcBef>
              <a:buClr>
                <a:schemeClr val="accent2"/>
              </a:buClr>
              <a:buSzPct val="75000"/>
              <a:buFont typeface="Wingdings" panose="05000000000000000000" pitchFamily="2" charset="2"/>
              <a:buNone/>
            </a:pPr>
            <a:endParaRPr lang="en-US" altLang="zh-CN" sz="2800" dirty="0">
              <a:latin typeface="+mj-lt"/>
              <a:ea typeface="仿宋" panose="02010609060101010101" pitchFamily="49" charset="-122"/>
              <a:cs typeface="Times New Roman" panose="02020603050405020304" pitchFamily="18" charset="0"/>
            </a:endParaRPr>
          </a:p>
          <a:p>
            <a:pPr algn="ctr">
              <a:spcBef>
                <a:spcPct val="20000"/>
              </a:spcBef>
              <a:buClr>
                <a:schemeClr val="accent2"/>
              </a:buClr>
              <a:buSzPct val="75000"/>
            </a:pPr>
            <a:r>
              <a:rPr lang="en-US" altLang="zh-CN" sz="2400" b="1" dirty="0">
                <a:latin typeface="+mj-lt"/>
                <a:ea typeface="仿宋" panose="02010609060101010101" pitchFamily="49" charset="-122"/>
                <a:cs typeface="Times New Roman" panose="02020603050405020304" pitchFamily="18" charset="0"/>
              </a:rPr>
              <a:t>6th ICFA Mini-Workshop on Space Charge 2024</a:t>
            </a:r>
          </a:p>
          <a:p>
            <a:pPr algn="ctr">
              <a:spcBef>
                <a:spcPct val="20000"/>
              </a:spcBef>
              <a:buClr>
                <a:schemeClr val="accent2"/>
              </a:buClr>
              <a:buSzPct val="75000"/>
            </a:pPr>
            <a:r>
              <a:rPr lang="en-US" altLang="zh-CN" sz="2400" b="1" dirty="0">
                <a:latin typeface="+mj-lt"/>
                <a:ea typeface="仿宋" panose="02010609060101010101" pitchFamily="49" charset="-122"/>
                <a:cs typeface="Times New Roman" panose="02020603050405020304" pitchFamily="18" charset="0"/>
              </a:rPr>
              <a:t>DONGGUAN  2024.9.11-13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Beam instability in the RCS of CSNS</a:t>
            </a:r>
            <a:endParaRPr lang="zh-CN" altLang="en-US" dirty="0">
              <a:solidFill>
                <a:srgbClr val="C00000"/>
              </a:solidFill>
            </a:endParaRPr>
          </a:p>
        </p:txBody>
      </p:sp>
      <p:sp>
        <p:nvSpPr>
          <p:cNvPr id="3" name="内容占位符 2">
            <a:extLst>
              <a:ext uri="{FF2B5EF4-FFF2-40B4-BE49-F238E27FC236}">
                <a16:creationId xmlns:a16="http://schemas.microsoft.com/office/drawing/2014/main" id="{0A00BCA6-D7F9-488D-9515-939B1E89C3A2}"/>
              </a:ext>
            </a:extLst>
          </p:cNvPr>
          <p:cNvSpPr txBox="1">
            <a:spLocks noChangeArrowheads="1"/>
          </p:cNvSpPr>
          <p:nvPr/>
        </p:nvSpPr>
        <p:spPr>
          <a:xfrm>
            <a:off x="113271" y="931899"/>
            <a:ext cx="11514327" cy="2229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SzPct val="70000"/>
              <a:buFont typeface="Wingdings" panose="05000000000000000000" pitchFamily="2" charset="2"/>
              <a:buChar char="n"/>
            </a:pPr>
            <a:r>
              <a:rPr lang="en-US" altLang="zh-CN" b="1" dirty="0">
                <a:solidFill>
                  <a:srgbClr val="0069B8"/>
                </a:solidFill>
                <a:latin typeface="+mj-lt"/>
                <a:cs typeface="Times New Roman" panose="02020603050405020304" pitchFamily="18" charset="0"/>
              </a:rPr>
              <a:t>Mitigation method: AC sextupole played a crucial role with 100 kW+</a:t>
            </a:r>
          </a:p>
          <a:p>
            <a:pPr lvl="1" algn="just">
              <a:lnSpc>
                <a:spcPct val="150000"/>
              </a:lnSpc>
              <a:spcBef>
                <a:spcPct val="0"/>
              </a:spcBef>
            </a:pPr>
            <a:r>
              <a:rPr lang="en-US" altLang="zh-CN" sz="2000" dirty="0">
                <a:solidFill>
                  <a:srgbClr val="0069B8"/>
                </a:solidFill>
                <a:latin typeface="+mn-lt"/>
                <a:cs typeface="Times New Roman" panose="02020603050405020304" pitchFamily="18" charset="0"/>
              </a:rPr>
              <a:t>AC sextupole was installed in 2021</a:t>
            </a:r>
          </a:p>
          <a:p>
            <a:pPr lvl="1" algn="just">
              <a:lnSpc>
                <a:spcPct val="150000"/>
              </a:lnSpc>
              <a:spcBef>
                <a:spcPct val="0"/>
              </a:spcBef>
            </a:pPr>
            <a:r>
              <a:rPr lang="en-US" altLang="zh-CN" sz="2000" dirty="0">
                <a:solidFill>
                  <a:srgbClr val="0069B8"/>
                </a:solidFill>
                <a:latin typeface="+mn-lt"/>
                <a:cs typeface="Times New Roman" panose="02020603050405020304" pitchFamily="18" charset="0"/>
              </a:rPr>
              <a:t>The chromaticity can reach (-10,-10) with AC sextupole for all energies</a:t>
            </a:r>
          </a:p>
          <a:p>
            <a:pPr lvl="1" algn="just">
              <a:lnSpc>
                <a:spcPct val="150000"/>
              </a:lnSpc>
              <a:spcBef>
                <a:spcPct val="0"/>
              </a:spcBef>
            </a:pPr>
            <a:r>
              <a:rPr lang="en-US" altLang="zh-CN" sz="2000" dirty="0">
                <a:solidFill>
                  <a:srgbClr val="0069B8"/>
                </a:solidFill>
                <a:latin typeface="+mn-lt"/>
                <a:cs typeface="Times New Roman" panose="02020603050405020304" pitchFamily="18" charset="0"/>
              </a:rPr>
              <a:t>With help of AC sextupole in the operation mode, the transmission has been improved by ~ 2 %</a:t>
            </a:r>
          </a:p>
          <a:p>
            <a:pPr lvl="1" algn="just">
              <a:lnSpc>
                <a:spcPct val="150000"/>
              </a:lnSpc>
              <a:spcBef>
                <a:spcPct val="0"/>
              </a:spcBef>
            </a:pPr>
            <a:r>
              <a:rPr lang="en-US" altLang="zh-CN" sz="2000" dirty="0">
                <a:solidFill>
                  <a:srgbClr val="0069B8"/>
                </a:solidFill>
                <a:latin typeface="+mn-lt"/>
                <a:cs typeface="Times New Roman" panose="02020603050405020304" pitchFamily="18" charset="0"/>
              </a:rPr>
              <a:t>It is very vital to suppress the instability from 100 kW to 160 kW </a:t>
            </a:r>
          </a:p>
        </p:txBody>
      </p:sp>
      <p:sp>
        <p:nvSpPr>
          <p:cNvPr id="5" name="文本框 4">
            <a:extLst>
              <a:ext uri="{FF2B5EF4-FFF2-40B4-BE49-F238E27FC236}">
                <a16:creationId xmlns:a16="http://schemas.microsoft.com/office/drawing/2014/main" id="{37005EE7-FF34-4833-B4EA-7030CB7DE794}"/>
              </a:ext>
            </a:extLst>
          </p:cNvPr>
          <p:cNvSpPr txBox="1"/>
          <p:nvPr/>
        </p:nvSpPr>
        <p:spPr>
          <a:xfrm>
            <a:off x="2196750" y="6381328"/>
            <a:ext cx="9270669" cy="307777"/>
          </a:xfrm>
          <a:prstGeom prst="rect">
            <a:avLst/>
          </a:prstGeom>
          <a:noFill/>
        </p:spPr>
        <p:txBody>
          <a:bodyPr wrap="square">
            <a:spAutoFit/>
          </a:bodyPr>
          <a:lstStyle/>
          <a:p>
            <a:r>
              <a:rPr lang="en-US" altLang="zh-CN" sz="1400" kern="100" dirty="0">
                <a:latin typeface="等线" panose="02010600030101010101" pitchFamily="2" charset="-122"/>
                <a:cs typeface="Times New Roman" panose="02020603050405020304" pitchFamily="18" charset="0"/>
              </a:rPr>
              <a:t>RCS transmission </a:t>
            </a:r>
            <a:r>
              <a:rPr lang="en-US" altLang="zh-CN" sz="1400" kern="100" dirty="0">
                <a:effectLst/>
                <a:latin typeface="等线" panose="02010600030101010101" pitchFamily="2" charset="-122"/>
                <a:cs typeface="Times New Roman" panose="02020603050405020304" pitchFamily="18" charset="0"/>
              </a:rPr>
              <a:t>(left) and </a:t>
            </a:r>
            <a:r>
              <a:rPr lang="en-US" altLang="zh-CN" sz="1400" kern="100" dirty="0" err="1">
                <a:effectLst/>
                <a:latin typeface="等线" panose="02010600030101010101" pitchFamily="2" charset="-122"/>
                <a:cs typeface="Times New Roman" panose="02020603050405020304" pitchFamily="18" charset="0"/>
              </a:rPr>
              <a:t>TbT</a:t>
            </a:r>
            <a:r>
              <a:rPr lang="en-US" altLang="zh-CN" sz="1400" kern="100" dirty="0">
                <a:effectLst/>
                <a:latin typeface="等线" panose="02010600030101010101" pitchFamily="2" charset="-122"/>
                <a:cs typeface="Times New Roman" panose="02020603050405020304" pitchFamily="18" charset="0"/>
              </a:rPr>
              <a:t> beam position (</a:t>
            </a:r>
            <a:r>
              <a:rPr lang="en-US" altLang="zh-CN" sz="1400" kern="100" dirty="0">
                <a:latin typeface="等线" panose="02010600030101010101" pitchFamily="2" charset="-122"/>
                <a:cs typeface="Times New Roman" panose="02020603050405020304" pitchFamily="18" charset="0"/>
              </a:rPr>
              <a:t>right</a:t>
            </a:r>
            <a:r>
              <a:rPr lang="en-US" altLang="zh-CN" sz="1400" kern="100" dirty="0">
                <a:effectLst/>
                <a:latin typeface="等线" panose="02010600030101010101" pitchFamily="2" charset="-122"/>
                <a:cs typeface="Times New Roman" panose="02020603050405020304" pitchFamily="18" charset="0"/>
              </a:rPr>
              <a:t>) and with the DC and AC sextupole field in the </a:t>
            </a:r>
            <a:r>
              <a:rPr lang="en-US" altLang="zh-CN" sz="1400" kern="100" dirty="0">
                <a:latin typeface="等线" panose="02010600030101010101" pitchFamily="2" charset="-122"/>
                <a:cs typeface="Times New Roman" panose="02020603050405020304" pitchFamily="18" charset="0"/>
              </a:rPr>
              <a:t>operation</a:t>
            </a:r>
            <a:r>
              <a:rPr lang="en-US" altLang="zh-CN" sz="1400" kern="100" dirty="0">
                <a:effectLst/>
                <a:latin typeface="等线" panose="02010600030101010101" pitchFamily="2" charset="-122"/>
                <a:cs typeface="Times New Roman" panose="02020603050405020304" pitchFamily="18" charset="0"/>
              </a:rPr>
              <a:t> mode</a:t>
            </a:r>
            <a:endParaRPr lang="zh-CN" altLang="en-US" sz="1400" dirty="0"/>
          </a:p>
        </p:txBody>
      </p:sp>
      <p:pic>
        <p:nvPicPr>
          <p:cNvPr id="6" name="图片 5">
            <a:extLst>
              <a:ext uri="{FF2B5EF4-FFF2-40B4-BE49-F238E27FC236}">
                <a16:creationId xmlns:a16="http://schemas.microsoft.com/office/drawing/2014/main" id="{16DA4F9A-823D-4A9A-AB1C-C3EA2CA745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568" y="3161450"/>
            <a:ext cx="8158103" cy="3291885"/>
          </a:xfrm>
          <a:prstGeom prst="rect">
            <a:avLst/>
          </a:prstGeom>
          <a:noFill/>
          <a:ln>
            <a:noFill/>
          </a:ln>
        </p:spPr>
      </p:pic>
    </p:spTree>
    <p:extLst>
      <p:ext uri="{BB962C8B-B14F-4D97-AF65-F5344CB8AC3E}">
        <p14:creationId xmlns:p14="http://schemas.microsoft.com/office/powerpoint/2010/main" val="925811650"/>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Beam instability in the RCS of CSNS</a:t>
            </a:r>
            <a:endParaRPr lang="zh-CN" altLang="en-US" dirty="0">
              <a:solidFill>
                <a:srgbClr val="C00000"/>
              </a:solidFill>
            </a:endParaRPr>
          </a:p>
        </p:txBody>
      </p:sp>
      <p:pic>
        <p:nvPicPr>
          <p:cNvPr id="3" name="图片 9">
            <a:extLst>
              <a:ext uri="{FF2B5EF4-FFF2-40B4-BE49-F238E27FC236}">
                <a16:creationId xmlns:a16="http://schemas.microsoft.com/office/drawing/2014/main" id="{99694585-290C-474B-A8B7-36F8E400D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883" y="3140968"/>
            <a:ext cx="6934069" cy="18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8C73C37E-1A74-4033-8534-DC09F11A2A0F}"/>
              </a:ext>
            </a:extLst>
          </p:cNvPr>
          <p:cNvPicPr>
            <a:picLocks noChangeAspect="1"/>
          </p:cNvPicPr>
          <p:nvPr/>
        </p:nvPicPr>
        <p:blipFill rotWithShape="1">
          <a:blip r:embed="rId4"/>
          <a:srcRect l="32147"/>
          <a:stretch/>
        </p:blipFill>
        <p:spPr>
          <a:xfrm>
            <a:off x="4943872" y="1112929"/>
            <a:ext cx="7150092" cy="1956032"/>
          </a:xfrm>
          <a:prstGeom prst="rect">
            <a:avLst/>
          </a:prstGeom>
        </p:spPr>
      </p:pic>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3" y="1112928"/>
            <a:ext cx="4830600" cy="490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b="1" dirty="0">
                <a:solidFill>
                  <a:srgbClr val="0069B8"/>
                </a:solidFill>
                <a:latin typeface="+mj-lt"/>
                <a:cs typeface="Times New Roman" panose="02020603050405020304" pitchFamily="18" charset="0"/>
              </a:rPr>
              <a:t>Mitigation method</a:t>
            </a:r>
          </a:p>
          <a:p>
            <a:pPr lvl="1">
              <a:lnSpc>
                <a:spcPct val="150000"/>
              </a:lnSpc>
              <a:spcBef>
                <a:spcPct val="0"/>
              </a:spcBef>
            </a:pPr>
            <a:r>
              <a:rPr lang="en-US" altLang="zh-CN" sz="1900" dirty="0">
                <a:solidFill>
                  <a:srgbClr val="0069B8"/>
                </a:solidFill>
                <a:latin typeface="+mn-lt"/>
                <a:cs typeface="Times New Roman" panose="02020603050405020304" pitchFamily="18" charset="0"/>
              </a:rPr>
              <a:t>A pulsed octupole magnet was developed</a:t>
            </a:r>
          </a:p>
          <a:p>
            <a:pPr lvl="1">
              <a:lnSpc>
                <a:spcPct val="150000"/>
              </a:lnSpc>
              <a:spcBef>
                <a:spcPct val="0"/>
              </a:spcBef>
            </a:pPr>
            <a:r>
              <a:rPr lang="en-US" altLang="zh-CN" sz="1900" dirty="0">
                <a:solidFill>
                  <a:srgbClr val="0069B8"/>
                </a:solidFill>
                <a:latin typeface="+mn-lt"/>
                <a:cs typeface="Times New Roman" panose="02020603050405020304" pitchFamily="18" charset="0"/>
              </a:rPr>
              <a:t>The instability can be suppressed by using the pulsed octupole</a:t>
            </a:r>
          </a:p>
          <a:p>
            <a:pPr lvl="1">
              <a:lnSpc>
                <a:spcPct val="150000"/>
              </a:lnSpc>
              <a:spcBef>
                <a:spcPct val="0"/>
              </a:spcBef>
            </a:pPr>
            <a:r>
              <a:rPr lang="en-US" altLang="zh-CN" sz="1900" dirty="0">
                <a:solidFill>
                  <a:srgbClr val="0069B8"/>
                </a:solidFill>
                <a:latin typeface="+mn-lt"/>
                <a:cs typeface="Times New Roman" panose="02020603050405020304" pitchFamily="18" charset="0"/>
              </a:rPr>
              <a:t>At the high energy stage, meeting the requirements for operation</a:t>
            </a:r>
          </a:p>
          <a:p>
            <a:pPr lvl="1">
              <a:lnSpc>
                <a:spcPct val="150000"/>
              </a:lnSpc>
              <a:spcBef>
                <a:spcPct val="0"/>
              </a:spcBef>
            </a:pPr>
            <a:r>
              <a:rPr lang="en-US" altLang="zh-CN" sz="1900" dirty="0">
                <a:solidFill>
                  <a:srgbClr val="0069B8"/>
                </a:solidFill>
                <a:latin typeface="+mn-lt"/>
                <a:cs typeface="Times New Roman" panose="02020603050405020304" pitchFamily="18" charset="0"/>
              </a:rPr>
              <a:t>At the low energy stage, the transmission remains low for operation. </a:t>
            </a:r>
          </a:p>
          <a:p>
            <a:pPr lvl="1">
              <a:lnSpc>
                <a:spcPct val="150000"/>
              </a:lnSpc>
              <a:spcBef>
                <a:spcPct val="0"/>
              </a:spcBef>
            </a:pPr>
            <a:r>
              <a:rPr lang="en-US" altLang="zh-CN" sz="1900" dirty="0">
                <a:solidFill>
                  <a:srgbClr val="0069B8"/>
                </a:solidFill>
                <a:latin typeface="+mn-lt"/>
                <a:cs typeface="Times New Roman" panose="02020603050405020304" pitchFamily="18" charset="0"/>
              </a:rPr>
              <a:t>This may be attributed to the reduction in dynamic aperture</a:t>
            </a:r>
          </a:p>
        </p:txBody>
      </p:sp>
      <p:pic>
        <p:nvPicPr>
          <p:cNvPr id="7" name="图片 6">
            <a:extLst>
              <a:ext uri="{FF2B5EF4-FFF2-40B4-BE49-F238E27FC236}">
                <a16:creationId xmlns:a16="http://schemas.microsoft.com/office/drawing/2014/main" id="{4C8293EB-49C1-43DF-9CCC-613286926C6F}"/>
              </a:ext>
            </a:extLst>
          </p:cNvPr>
          <p:cNvPicPr/>
          <p:nvPr/>
        </p:nvPicPr>
        <p:blipFill>
          <a:blip r:embed="rId5"/>
          <a:stretch>
            <a:fillRect/>
          </a:stretch>
        </p:blipFill>
        <p:spPr>
          <a:xfrm>
            <a:off x="5307254" y="5079826"/>
            <a:ext cx="6549385" cy="1733550"/>
          </a:xfrm>
          <a:prstGeom prst="rect">
            <a:avLst/>
          </a:prstGeom>
        </p:spPr>
      </p:pic>
    </p:spTree>
    <p:extLst>
      <p:ext uri="{BB962C8B-B14F-4D97-AF65-F5344CB8AC3E}">
        <p14:creationId xmlns:p14="http://schemas.microsoft.com/office/powerpoint/2010/main" val="2841552890"/>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46178" y="908720"/>
            <a:ext cx="11782470" cy="3351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b="1" dirty="0">
                <a:solidFill>
                  <a:srgbClr val="0069B8"/>
                </a:solidFill>
                <a:latin typeface="+mj-lt"/>
                <a:cs typeface="Times New Roman" panose="02020603050405020304" pitchFamily="18" charset="0"/>
              </a:rPr>
              <a:t> Overview impedance</a:t>
            </a:r>
          </a:p>
          <a:p>
            <a:pPr lvl="1">
              <a:lnSpc>
                <a:spcPct val="150000"/>
              </a:lnSpc>
              <a:spcBef>
                <a:spcPct val="0"/>
              </a:spcBef>
            </a:pPr>
            <a:r>
              <a:rPr lang="en-US" altLang="zh-CN" sz="2000" dirty="0">
                <a:solidFill>
                  <a:srgbClr val="0069B8"/>
                </a:solidFill>
                <a:latin typeface="+mn-lt"/>
                <a:cs typeface="Times New Roman" panose="02020603050405020304" pitchFamily="18" charset="0"/>
              </a:rPr>
              <a:t>Generally components are used, including ceramic and SS chambers, kickers, </a:t>
            </a:r>
            <a:r>
              <a:rPr lang="en-US" altLang="zh-CN" sz="2000" dirty="0" err="1">
                <a:solidFill>
                  <a:srgbClr val="0069B8"/>
                </a:solidFill>
                <a:latin typeface="+mn-lt"/>
                <a:cs typeface="Times New Roman" panose="02020603050405020304" pitchFamily="18" charset="0"/>
              </a:rPr>
              <a:t>etc</a:t>
            </a:r>
            <a:endParaRPr lang="en-US" altLang="zh-CN" sz="2000" dirty="0">
              <a:solidFill>
                <a:srgbClr val="0069B8"/>
              </a:solidFill>
              <a:latin typeface="+mn-lt"/>
              <a:cs typeface="Times New Roman" panose="02020603050405020304" pitchFamily="18" charset="0"/>
            </a:endParaRPr>
          </a:p>
          <a:p>
            <a:pPr lvl="1">
              <a:lnSpc>
                <a:spcPct val="150000"/>
              </a:lnSpc>
              <a:spcBef>
                <a:spcPct val="0"/>
              </a:spcBef>
            </a:pPr>
            <a:r>
              <a:rPr lang="en-US" altLang="zh-CN" sz="2000" dirty="0">
                <a:solidFill>
                  <a:srgbClr val="0069B8"/>
                </a:solidFill>
                <a:latin typeface="+mn-lt"/>
                <a:cs typeface="Times New Roman" panose="02020603050405020304" pitchFamily="18" charset="0"/>
              </a:rPr>
              <a:t>The impedance of all components has been estimated. It is small except ceramic chamber</a:t>
            </a:r>
          </a:p>
          <a:p>
            <a:pPr lvl="1">
              <a:lnSpc>
                <a:spcPct val="150000"/>
              </a:lnSpc>
              <a:spcBef>
                <a:spcPct val="0"/>
              </a:spcBef>
            </a:pPr>
            <a:r>
              <a:rPr lang="en-US" altLang="zh-CN" sz="2000" dirty="0">
                <a:solidFill>
                  <a:srgbClr val="0069B8"/>
                </a:solidFill>
                <a:latin typeface="+mn-lt"/>
                <a:cs typeface="Times New Roman" panose="02020603050405020304" pitchFamily="18" charset="0"/>
              </a:rPr>
              <a:t>Mismatch between the Pulse Form Network and cable induces reflections and affects the beam</a:t>
            </a:r>
          </a:p>
          <a:p>
            <a:pPr lvl="1">
              <a:lnSpc>
                <a:spcPct val="150000"/>
              </a:lnSpc>
              <a:spcBef>
                <a:spcPct val="0"/>
              </a:spcBef>
            </a:pPr>
            <a:r>
              <a:rPr lang="en-US" altLang="zh-CN" sz="2000" dirty="0">
                <a:solidFill>
                  <a:srgbClr val="0069B8"/>
                </a:solidFill>
                <a:latin typeface="+mn-lt"/>
                <a:cs typeface="Times New Roman" panose="02020603050405020304" pitchFamily="18" charset="0"/>
              </a:rPr>
              <a:t>Impedance measurements about 10 years ago showed the RCS kicker was perfectly matched, so the impedance can be ignored.</a:t>
            </a:r>
          </a:p>
          <a:p>
            <a:pPr lvl="1">
              <a:lnSpc>
                <a:spcPct val="150000"/>
              </a:lnSpc>
              <a:spcBef>
                <a:spcPct val="0"/>
              </a:spcBef>
            </a:pPr>
            <a:r>
              <a:rPr lang="en-US" altLang="zh-CN" sz="2000" dirty="0">
                <a:solidFill>
                  <a:srgbClr val="0069B8"/>
                </a:solidFill>
                <a:latin typeface="+mn-lt"/>
                <a:cs typeface="Times New Roman" panose="02020603050405020304" pitchFamily="18" charset="0"/>
              </a:rPr>
              <a:t>During beam commissioning, we confirmed it by the beam at 50 kW beam power</a:t>
            </a:r>
          </a:p>
        </p:txBody>
      </p:sp>
      <p:pic>
        <p:nvPicPr>
          <p:cNvPr id="10" name="图片 9">
            <a:extLst>
              <a:ext uri="{FF2B5EF4-FFF2-40B4-BE49-F238E27FC236}">
                <a16:creationId xmlns:a16="http://schemas.microsoft.com/office/drawing/2014/main" id="{C79E0BDF-CAA0-4636-B550-9523535DA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19" y="4260320"/>
            <a:ext cx="4734586" cy="2553056"/>
          </a:xfrm>
          <a:prstGeom prst="rect">
            <a:avLst/>
          </a:prstGeom>
        </p:spPr>
      </p:pic>
      <p:pic>
        <p:nvPicPr>
          <p:cNvPr id="8" name="Picture 2" descr="kicker  system">
            <a:extLst>
              <a:ext uri="{FF2B5EF4-FFF2-40B4-BE49-F238E27FC236}">
                <a16:creationId xmlns:a16="http://schemas.microsoft.com/office/drawing/2014/main" id="{AC59FCE0-A6D8-4D31-8C9D-3DFC204E01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4140" r="3253" b="31175"/>
          <a:stretch>
            <a:fillRect/>
          </a:stretch>
        </p:blipFill>
        <p:spPr bwMode="auto">
          <a:xfrm>
            <a:off x="5591944" y="4149080"/>
            <a:ext cx="6009569" cy="255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4893596-AD9F-40F8-9BE9-C7BACACE3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344" y="5641637"/>
            <a:ext cx="2272030" cy="1171739"/>
          </a:xfrm>
          <a:prstGeom prst="rect">
            <a:avLst/>
          </a:prstGeom>
        </p:spPr>
      </p:pic>
    </p:spTree>
    <p:extLst>
      <p:ext uri="{BB962C8B-B14F-4D97-AF65-F5344CB8AC3E}">
        <p14:creationId xmlns:p14="http://schemas.microsoft.com/office/powerpoint/2010/main" val="2707356945"/>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D1936DF-2D4E-4878-9651-96413ECD9B63}"/>
              </a:ext>
            </a:extLst>
          </p:cNvPr>
          <p:cNvPicPr/>
          <p:nvPr/>
        </p:nvPicPr>
        <p:blipFill>
          <a:blip r:embed="rId3">
            <a:extLst>
              <a:ext uri="{28A0092B-C50C-407E-A947-70E740481C1C}">
                <a14:useLocalDpi xmlns:a14="http://schemas.microsoft.com/office/drawing/2010/main" val="0"/>
              </a:ext>
            </a:extLst>
          </a:blip>
          <a:stretch>
            <a:fillRect/>
          </a:stretch>
        </p:blipFill>
        <p:spPr>
          <a:xfrm>
            <a:off x="4334836" y="4941169"/>
            <a:ext cx="5082390" cy="1584175"/>
          </a:xfrm>
          <a:prstGeom prst="rect">
            <a:avLst/>
          </a:prstGeom>
        </p:spPr>
      </p:pic>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81819" y="908720"/>
            <a:ext cx="11918837" cy="3622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b="1" dirty="0">
                <a:solidFill>
                  <a:srgbClr val="0069B8"/>
                </a:solidFill>
                <a:latin typeface="+mj-lt"/>
                <a:cs typeface="Times New Roman" panose="02020603050405020304" pitchFamily="18" charset="0"/>
              </a:rPr>
              <a:t> Overview impedance</a:t>
            </a:r>
          </a:p>
          <a:p>
            <a:pPr lvl="1">
              <a:lnSpc>
                <a:spcPct val="150000"/>
              </a:lnSpc>
              <a:spcBef>
                <a:spcPct val="0"/>
              </a:spcBef>
            </a:pPr>
            <a:r>
              <a:rPr lang="en-US" altLang="zh-CN" sz="2000" dirty="0">
                <a:solidFill>
                  <a:srgbClr val="0069B8"/>
                </a:solidFill>
                <a:latin typeface="+mn-lt"/>
                <a:cs typeface="Times New Roman" panose="02020603050405020304" pitchFamily="18" charset="0"/>
              </a:rPr>
              <a:t>A very complicated structure of the ceramic chamber: 100 nm </a:t>
            </a:r>
            <a:r>
              <a:rPr lang="en-US" altLang="zh-CN" sz="2000" dirty="0" err="1">
                <a:solidFill>
                  <a:srgbClr val="0069B8"/>
                </a:solidFill>
                <a:latin typeface="+mn-lt"/>
                <a:cs typeface="Times New Roman" panose="02020603050405020304" pitchFamily="18" charset="0"/>
              </a:rPr>
              <a:t>TiN</a:t>
            </a:r>
            <a:r>
              <a:rPr lang="en-US" altLang="zh-CN" sz="2000" dirty="0">
                <a:solidFill>
                  <a:srgbClr val="0069B8"/>
                </a:solidFill>
                <a:latin typeface="+mn-lt"/>
                <a:cs typeface="Times New Roman" panose="02020603050405020304" pitchFamily="18" charset="0"/>
              </a:rPr>
              <a:t> + ceramic + RF shield</a:t>
            </a:r>
          </a:p>
          <a:p>
            <a:pPr lvl="2">
              <a:lnSpc>
                <a:spcPct val="150000"/>
              </a:lnSpc>
              <a:spcBef>
                <a:spcPct val="0"/>
              </a:spcBef>
            </a:pPr>
            <a:r>
              <a:rPr lang="en-US" altLang="zh-CN" sz="1800" dirty="0">
                <a:solidFill>
                  <a:srgbClr val="0069B8"/>
                </a:solidFill>
                <a:latin typeface="+mn-lt"/>
                <a:cs typeface="Times New Roman" panose="02020603050405020304" pitchFamily="18" charset="0"/>
              </a:rPr>
              <a:t>Ceramic chamber is used in magnet to decrease eddy current effects</a:t>
            </a:r>
          </a:p>
          <a:p>
            <a:pPr lvl="2">
              <a:lnSpc>
                <a:spcPct val="150000"/>
              </a:lnSpc>
              <a:spcBef>
                <a:spcPct val="0"/>
              </a:spcBef>
            </a:pPr>
            <a:r>
              <a:rPr lang="en-US" altLang="zh-CN" sz="1800" dirty="0">
                <a:solidFill>
                  <a:srgbClr val="0069B8"/>
                </a:solidFill>
                <a:latin typeface="+mn-lt"/>
                <a:cs typeface="Times New Roman" panose="02020603050405020304" pitchFamily="18" charset="0"/>
              </a:rPr>
              <a:t>100 nm </a:t>
            </a:r>
            <a:r>
              <a:rPr lang="en-US" altLang="zh-CN" sz="1800" dirty="0" err="1">
                <a:solidFill>
                  <a:srgbClr val="0069B8"/>
                </a:solidFill>
                <a:latin typeface="+mn-lt"/>
                <a:cs typeface="Times New Roman" panose="02020603050405020304" pitchFamily="18" charset="0"/>
              </a:rPr>
              <a:t>TiN</a:t>
            </a:r>
            <a:r>
              <a:rPr lang="en-US" altLang="zh-CN" sz="1800" dirty="0">
                <a:solidFill>
                  <a:srgbClr val="0069B8"/>
                </a:solidFill>
                <a:latin typeface="+mn-lt"/>
                <a:cs typeface="Times New Roman" panose="02020603050405020304" pitchFamily="18" charset="0"/>
              </a:rPr>
              <a:t> to reduce SEY</a:t>
            </a:r>
          </a:p>
          <a:p>
            <a:pPr lvl="2">
              <a:lnSpc>
                <a:spcPct val="150000"/>
              </a:lnSpc>
              <a:spcBef>
                <a:spcPct val="0"/>
              </a:spcBef>
            </a:pPr>
            <a:r>
              <a:rPr lang="en-US" altLang="zh-CN" sz="1800" dirty="0">
                <a:solidFill>
                  <a:srgbClr val="0069B8"/>
                </a:solidFill>
                <a:latin typeface="+mn-lt"/>
                <a:cs typeface="Times New Roman" panose="02020603050405020304" pitchFamily="18" charset="0"/>
              </a:rPr>
              <a:t>RF shield/screen to prevent from field leakage and noise in the tunnel into chamber,  reducing impedance</a:t>
            </a:r>
          </a:p>
          <a:p>
            <a:pPr lvl="2">
              <a:lnSpc>
                <a:spcPct val="150000"/>
              </a:lnSpc>
              <a:spcBef>
                <a:spcPct val="0"/>
              </a:spcBef>
            </a:pPr>
            <a:r>
              <a:rPr lang="en-US" altLang="zh-CN" sz="1800" dirty="0">
                <a:solidFill>
                  <a:srgbClr val="0069B8"/>
                </a:solidFill>
                <a:latin typeface="+mn-lt"/>
                <a:cs typeface="Times New Roman" panose="02020603050405020304" pitchFamily="18" charset="0"/>
              </a:rPr>
              <a:t>A capacitor is employed in each copper strip to create a high-frequency pass filter</a:t>
            </a:r>
          </a:p>
          <a:p>
            <a:pPr lvl="1">
              <a:lnSpc>
                <a:spcPct val="150000"/>
              </a:lnSpc>
              <a:spcBef>
                <a:spcPct val="0"/>
              </a:spcBef>
            </a:pPr>
            <a:r>
              <a:rPr lang="en-US" altLang="zh-CN" sz="2000" dirty="0">
                <a:solidFill>
                  <a:srgbClr val="0069B8"/>
                </a:solidFill>
                <a:latin typeface="+mn-lt"/>
                <a:cs typeface="Times New Roman" panose="02020603050405020304" pitchFamily="18" charset="0"/>
              </a:rPr>
              <a:t>The imaginary part of the impedance for the ceramic chamber is expected to be large</a:t>
            </a:r>
          </a:p>
          <a:p>
            <a:pPr lvl="1">
              <a:lnSpc>
                <a:spcPct val="150000"/>
              </a:lnSpc>
              <a:spcBef>
                <a:spcPct val="0"/>
              </a:spcBef>
            </a:pPr>
            <a:r>
              <a:rPr lang="en-US" altLang="zh-CN" sz="2000" dirty="0">
                <a:solidFill>
                  <a:srgbClr val="0069B8"/>
                </a:solidFill>
                <a:latin typeface="+mn-lt"/>
                <a:cs typeface="Times New Roman" panose="02020603050405020304" pitchFamily="18" charset="0"/>
              </a:rPr>
              <a:t>Simplified structure in theoretical calculations:</a:t>
            </a:r>
            <a:r>
              <a:rPr lang="zh-CN" altLang="en-US" sz="2000" dirty="0">
                <a:solidFill>
                  <a:srgbClr val="0069B8"/>
                </a:solidFill>
                <a:latin typeface="+mn-lt"/>
                <a:cs typeface="Times New Roman" panose="02020603050405020304" pitchFamily="18" charset="0"/>
              </a:rPr>
              <a:t> </a:t>
            </a:r>
            <a:r>
              <a:rPr lang="en-US" altLang="zh-CN" sz="2000" dirty="0">
                <a:solidFill>
                  <a:srgbClr val="0069B8"/>
                </a:solidFill>
                <a:latin typeface="+mn-lt"/>
                <a:cs typeface="Times New Roman" panose="02020603050405020304" pitchFamily="18" charset="0"/>
              </a:rPr>
              <a:t>(1) Cu strip </a:t>
            </a:r>
            <a:r>
              <a:rPr lang="en-US" altLang="zh-CN" sz="2000" dirty="0">
                <a:solidFill>
                  <a:srgbClr val="0069B8"/>
                </a:solidFill>
                <a:latin typeface="+mn-lt"/>
                <a:cs typeface="Times New Roman" panose="02020603050405020304" pitchFamily="18" charset="0"/>
                <a:sym typeface="Wingdings" panose="05000000000000000000" pitchFamily="2" charset="2"/>
              </a:rPr>
              <a:t> good conductor. (2) capacitors are ignored</a:t>
            </a:r>
            <a:endParaRPr lang="en-US" altLang="zh-CN" sz="2000" dirty="0">
              <a:solidFill>
                <a:srgbClr val="0069B8"/>
              </a:solidFill>
              <a:latin typeface="+mn-lt"/>
              <a:cs typeface="Times New Roman" panose="02020603050405020304" pitchFamily="18" charset="0"/>
            </a:endParaRPr>
          </a:p>
        </p:txBody>
      </p:sp>
      <p:pic>
        <p:nvPicPr>
          <p:cNvPr id="10" name="图片 9">
            <a:extLst>
              <a:ext uri="{FF2B5EF4-FFF2-40B4-BE49-F238E27FC236}">
                <a16:creationId xmlns:a16="http://schemas.microsoft.com/office/drawing/2014/main" id="{C79E0BDF-CAA0-4636-B550-9523535DA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9" y="4503967"/>
            <a:ext cx="4254536" cy="2294196"/>
          </a:xfrm>
          <a:prstGeom prst="rect">
            <a:avLst/>
          </a:prstGeom>
        </p:spPr>
      </p:pic>
      <p:pic>
        <p:nvPicPr>
          <p:cNvPr id="15" name="图片 14">
            <a:extLst>
              <a:ext uri="{FF2B5EF4-FFF2-40B4-BE49-F238E27FC236}">
                <a16:creationId xmlns:a16="http://schemas.microsoft.com/office/drawing/2014/main" id="{EE989C41-0B2B-429B-9893-DC71693BF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4519" y="4531022"/>
            <a:ext cx="1560268" cy="2182124"/>
          </a:xfrm>
          <a:prstGeom prst="rect">
            <a:avLst/>
          </a:prstGeom>
        </p:spPr>
      </p:pic>
      <p:sp>
        <p:nvSpPr>
          <p:cNvPr id="17" name="文本框 16">
            <a:extLst>
              <a:ext uri="{FF2B5EF4-FFF2-40B4-BE49-F238E27FC236}">
                <a16:creationId xmlns:a16="http://schemas.microsoft.com/office/drawing/2014/main" id="{DD09831E-3498-4852-96D5-351DDD25212B}"/>
              </a:ext>
            </a:extLst>
          </p:cNvPr>
          <p:cNvSpPr txBox="1"/>
          <p:nvPr/>
        </p:nvSpPr>
        <p:spPr>
          <a:xfrm>
            <a:off x="9623297" y="5579948"/>
            <a:ext cx="505151" cy="369332"/>
          </a:xfrm>
          <a:prstGeom prst="rect">
            <a:avLst/>
          </a:prstGeom>
          <a:noFill/>
        </p:spPr>
        <p:txBody>
          <a:bodyPr wrap="square">
            <a:spAutoFit/>
          </a:bodyPr>
          <a:lstStyle/>
          <a:p>
            <a:r>
              <a:rPr lang="en-US" altLang="zh-CN" sz="18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endParaRPr lang="zh-CN" altLang="en-US" dirty="0">
              <a:solidFill>
                <a:srgbClr val="00B050"/>
              </a:solidFill>
            </a:endParaRPr>
          </a:p>
        </p:txBody>
      </p:sp>
    </p:spTree>
    <p:extLst>
      <p:ext uri="{BB962C8B-B14F-4D97-AF65-F5344CB8AC3E}">
        <p14:creationId xmlns:p14="http://schemas.microsoft.com/office/powerpoint/2010/main" val="717490315"/>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908720"/>
            <a:ext cx="12078728" cy="26972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measurement of ceramic chamber </a:t>
            </a:r>
          </a:p>
          <a:p>
            <a:pPr lvl="1">
              <a:lnSpc>
                <a:spcPct val="150000"/>
              </a:lnSpc>
              <a:spcBef>
                <a:spcPct val="0"/>
              </a:spcBef>
            </a:pPr>
            <a:r>
              <a:rPr lang="en-US" altLang="zh-CN" sz="2000" dirty="0">
                <a:solidFill>
                  <a:srgbClr val="0069B8"/>
                </a:solidFill>
                <a:latin typeface="+mn-lt"/>
                <a:cs typeface="Times New Roman" panose="02020603050405020304" pitchFamily="18" charset="0"/>
              </a:rPr>
              <a:t>Impedance measurements based on a spare chamber in injection area (INB1)</a:t>
            </a:r>
          </a:p>
          <a:p>
            <a:pPr lvl="1">
              <a:lnSpc>
                <a:spcPct val="150000"/>
              </a:lnSpc>
              <a:spcBef>
                <a:spcPct val="0"/>
              </a:spcBef>
            </a:pPr>
            <a:r>
              <a:rPr lang="en-US" altLang="zh-CN" sz="2000" dirty="0">
                <a:solidFill>
                  <a:srgbClr val="0069B8"/>
                </a:solidFill>
                <a:latin typeface="+mn-lt"/>
                <a:cs typeface="Times New Roman" panose="02020603050405020304" pitchFamily="18" charset="0"/>
              </a:rPr>
              <a:t>A coil is used as a probe to measure impedance</a:t>
            </a:r>
          </a:p>
          <a:p>
            <a:pPr lvl="1">
              <a:lnSpc>
                <a:spcPct val="150000"/>
              </a:lnSpc>
              <a:spcBef>
                <a:spcPct val="0"/>
              </a:spcBef>
            </a:pPr>
            <a:r>
              <a:rPr lang="en-US" altLang="zh-CN" sz="2000" dirty="0">
                <a:solidFill>
                  <a:srgbClr val="0069B8"/>
                </a:solidFill>
                <a:latin typeface="+mn-lt"/>
                <a:cs typeface="Times New Roman" panose="02020603050405020304" pitchFamily="18" charset="0"/>
              </a:rPr>
              <a:t>Measure S</a:t>
            </a:r>
            <a:r>
              <a:rPr lang="en-US" altLang="zh-CN" sz="2000" baseline="-25000" dirty="0">
                <a:solidFill>
                  <a:srgbClr val="0069B8"/>
                </a:solidFill>
                <a:latin typeface="+mn-lt"/>
                <a:cs typeface="Times New Roman" panose="02020603050405020304" pitchFamily="18" charset="0"/>
              </a:rPr>
              <a:t>11</a:t>
            </a:r>
          </a:p>
          <a:p>
            <a:pPr lvl="1">
              <a:lnSpc>
                <a:spcPct val="150000"/>
              </a:lnSpc>
              <a:spcBef>
                <a:spcPct val="0"/>
              </a:spcBef>
            </a:pPr>
            <a:r>
              <a:rPr lang="en-US" altLang="zh-CN" sz="2000" dirty="0">
                <a:solidFill>
                  <a:srgbClr val="0069B8"/>
                </a:solidFill>
                <a:latin typeface="+mn-lt"/>
                <a:cs typeface="Times New Roman" panose="02020603050405020304" pitchFamily="18" charset="0"/>
              </a:rPr>
              <a:t>A narrow impedance was observed with BIG shut impedance. The center freq. is 0.123 MHz with Q </a:t>
            </a:r>
            <a:r>
              <a:rPr lang="zh-CN" altLang="en-US" sz="2000" dirty="0">
                <a:solidFill>
                  <a:srgbClr val="0069B8"/>
                </a:solidFill>
                <a:latin typeface="+mn-lt"/>
                <a:cs typeface="Times New Roman" panose="02020603050405020304" pitchFamily="18" charset="0"/>
              </a:rPr>
              <a:t>≈ </a:t>
            </a:r>
            <a:r>
              <a:rPr lang="en-US" altLang="zh-CN" sz="2000" dirty="0">
                <a:solidFill>
                  <a:srgbClr val="0069B8"/>
                </a:solidFill>
                <a:latin typeface="+mn-lt"/>
                <a:cs typeface="Times New Roman" panose="02020603050405020304" pitchFamily="18" charset="0"/>
              </a:rPr>
              <a:t>150</a:t>
            </a:r>
          </a:p>
          <a:p>
            <a:pPr lvl="1">
              <a:lnSpc>
                <a:spcPct val="150000"/>
              </a:lnSpc>
              <a:spcBef>
                <a:spcPct val="0"/>
              </a:spcBef>
            </a:pPr>
            <a:r>
              <a:rPr lang="en-US" altLang="zh-CN" sz="2000" dirty="0">
                <a:solidFill>
                  <a:srgbClr val="0069B8"/>
                </a:solidFill>
                <a:latin typeface="+mn-lt"/>
                <a:cs typeface="Times New Roman" panose="02020603050405020304" pitchFamily="18" charset="0"/>
              </a:rPr>
              <a:t>The source is identified by remove the RF shield</a:t>
            </a:r>
          </a:p>
        </p:txBody>
      </p:sp>
      <p:pic>
        <p:nvPicPr>
          <p:cNvPr id="8" name="图片 7">
            <a:extLst>
              <a:ext uri="{FF2B5EF4-FFF2-40B4-BE49-F238E27FC236}">
                <a16:creationId xmlns:a16="http://schemas.microsoft.com/office/drawing/2014/main" id="{9436ADD5-AA30-435F-8E56-DF3B55B95492}"/>
              </a:ext>
            </a:extLst>
          </p:cNvPr>
          <p:cNvPicPr/>
          <p:nvPr/>
        </p:nvPicPr>
        <p:blipFill rotWithShape="1">
          <a:blip r:embed="rId3" cstate="print">
            <a:extLst>
              <a:ext uri="{28A0092B-C50C-407E-A947-70E740481C1C}">
                <a14:useLocalDpi xmlns:a14="http://schemas.microsoft.com/office/drawing/2010/main" val="0"/>
              </a:ext>
            </a:extLst>
          </a:blip>
          <a:srcRect l="26776" t="26694" r="18998" b="29724"/>
          <a:stretch/>
        </p:blipFill>
        <p:spPr bwMode="auto">
          <a:xfrm>
            <a:off x="306137" y="4279209"/>
            <a:ext cx="2952328" cy="1872208"/>
          </a:xfrm>
          <a:prstGeom prst="rect">
            <a:avLst/>
          </a:prstGeom>
          <a:ln>
            <a:noFill/>
          </a:ln>
          <a:extLst>
            <a:ext uri="{53640926-AAD7-44D8-BBD7-CCE9431645EC}">
              <a14:shadowObscured xmlns:a14="http://schemas.microsoft.com/office/drawing/2010/main"/>
            </a:ext>
          </a:extLst>
        </p:spPr>
      </p:pic>
      <p:pic>
        <p:nvPicPr>
          <p:cNvPr id="3" name="图片 2">
            <a:extLst>
              <a:ext uri="{FF2B5EF4-FFF2-40B4-BE49-F238E27FC236}">
                <a16:creationId xmlns:a16="http://schemas.microsoft.com/office/drawing/2014/main" id="{EDD34F72-9343-480B-A9D8-1B22B204C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325" y="3810200"/>
            <a:ext cx="4495112" cy="2810227"/>
          </a:xfrm>
          <a:prstGeom prst="rect">
            <a:avLst/>
          </a:prstGeom>
        </p:spPr>
      </p:pic>
      <p:pic>
        <p:nvPicPr>
          <p:cNvPr id="12" name="图片 12">
            <a:extLst>
              <a:ext uri="{FF2B5EF4-FFF2-40B4-BE49-F238E27FC236}">
                <a16:creationId xmlns:a16="http://schemas.microsoft.com/office/drawing/2014/main" id="{01976D09-1B1B-4A19-8DDB-0195A63BA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853" t="48950" r="23236" b="22701"/>
          <a:stretch>
            <a:fillRect/>
          </a:stretch>
        </p:blipFill>
        <p:spPr bwMode="auto">
          <a:xfrm>
            <a:off x="8339786" y="5257866"/>
            <a:ext cx="3475079" cy="119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95504D6D-0E62-4542-84AE-611E99FC3DCD}"/>
              </a:ext>
            </a:extLst>
          </p:cNvPr>
          <p:cNvSpPr txBox="1"/>
          <p:nvPr/>
        </p:nvSpPr>
        <p:spPr>
          <a:xfrm>
            <a:off x="9120336" y="4860149"/>
            <a:ext cx="2376264" cy="307777"/>
          </a:xfrm>
          <a:prstGeom prst="rect">
            <a:avLst/>
          </a:prstGeom>
          <a:noFill/>
        </p:spPr>
        <p:txBody>
          <a:bodyPr wrap="square" rtlCol="0">
            <a:spAutoFit/>
          </a:bodyPr>
          <a:lstStyle/>
          <a:p>
            <a:pPr algn="ctr"/>
            <a:r>
              <a:rPr lang="en-US" altLang="zh-CN" sz="1400" dirty="0">
                <a:solidFill>
                  <a:srgbClr val="C00000"/>
                </a:solidFill>
              </a:rPr>
              <a:t>With RF shield/screen</a:t>
            </a:r>
            <a:endParaRPr lang="zh-CN" altLang="en-US" sz="1400" dirty="0">
              <a:solidFill>
                <a:srgbClr val="C00000"/>
              </a:solidFill>
            </a:endParaRPr>
          </a:p>
        </p:txBody>
      </p:sp>
      <p:sp>
        <p:nvSpPr>
          <p:cNvPr id="16" name="文本框 15">
            <a:extLst>
              <a:ext uri="{FF2B5EF4-FFF2-40B4-BE49-F238E27FC236}">
                <a16:creationId xmlns:a16="http://schemas.microsoft.com/office/drawing/2014/main" id="{AD62E835-F5C1-410C-A230-7A4FA0561841}"/>
              </a:ext>
            </a:extLst>
          </p:cNvPr>
          <p:cNvSpPr txBox="1"/>
          <p:nvPr/>
        </p:nvSpPr>
        <p:spPr>
          <a:xfrm>
            <a:off x="8832304" y="6433591"/>
            <a:ext cx="2880319" cy="307777"/>
          </a:xfrm>
          <a:prstGeom prst="rect">
            <a:avLst/>
          </a:prstGeom>
          <a:noFill/>
        </p:spPr>
        <p:txBody>
          <a:bodyPr wrap="square">
            <a:spAutoFit/>
          </a:bodyPr>
          <a:lstStyle/>
          <a:p>
            <a:pPr algn="ctr"/>
            <a:r>
              <a:rPr lang="en-US" altLang="zh-CN" sz="1400" dirty="0">
                <a:solidFill>
                  <a:schemeClr val="accent1"/>
                </a:solidFill>
              </a:rPr>
              <a:t>Without RF shield/screen</a:t>
            </a:r>
            <a:endParaRPr lang="zh-CN" altLang="en-US" sz="1400" dirty="0">
              <a:solidFill>
                <a:schemeClr val="accent1"/>
              </a:solidFill>
            </a:endParaRPr>
          </a:p>
        </p:txBody>
      </p:sp>
      <p:pic>
        <p:nvPicPr>
          <p:cNvPr id="14" name="图片 13">
            <a:extLst>
              <a:ext uri="{FF2B5EF4-FFF2-40B4-BE49-F238E27FC236}">
                <a16:creationId xmlns:a16="http://schemas.microsoft.com/office/drawing/2014/main" id="{F09C2E66-3E64-4936-9931-FEE5DE7DE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1297" y="3468020"/>
            <a:ext cx="3632055" cy="1398919"/>
          </a:xfrm>
          <a:prstGeom prst="rect">
            <a:avLst/>
          </a:prstGeom>
        </p:spPr>
      </p:pic>
    </p:spTree>
    <p:extLst>
      <p:ext uri="{BB962C8B-B14F-4D97-AF65-F5344CB8AC3E}">
        <p14:creationId xmlns:p14="http://schemas.microsoft.com/office/powerpoint/2010/main" val="2297663799"/>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980728"/>
            <a:ext cx="11599351" cy="2448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measurement of ceramic chamber </a:t>
            </a:r>
          </a:p>
          <a:p>
            <a:pPr lvl="1">
              <a:lnSpc>
                <a:spcPct val="150000"/>
              </a:lnSpc>
              <a:spcBef>
                <a:spcPct val="0"/>
              </a:spcBef>
            </a:pPr>
            <a:r>
              <a:rPr lang="en-US" altLang="zh-CN" sz="2000" dirty="0">
                <a:solidFill>
                  <a:srgbClr val="0069B8"/>
                </a:solidFill>
                <a:latin typeface="Times New Roman" panose="02020603050405020304" pitchFamily="18" charset="0"/>
                <a:cs typeface="Times New Roman" panose="02020603050405020304" pitchFamily="18" charset="0"/>
              </a:rPr>
              <a:t>Confirmed the resonance using the spare chamber in the quadrupole QA</a:t>
            </a:r>
          </a:p>
          <a:p>
            <a:pPr lvl="1">
              <a:lnSpc>
                <a:spcPct val="150000"/>
              </a:lnSpc>
              <a:spcBef>
                <a:spcPct val="0"/>
              </a:spcBef>
            </a:pPr>
            <a:r>
              <a:rPr lang="en-US" altLang="zh-CN" sz="2000" dirty="0">
                <a:solidFill>
                  <a:srgbClr val="0069B8"/>
                </a:solidFill>
                <a:latin typeface="Times New Roman" panose="02020603050405020304" pitchFamily="18" charset="0"/>
                <a:cs typeface="Times New Roman" panose="02020603050405020304" pitchFamily="18" charset="0"/>
              </a:rPr>
              <a:t>A narrow impedance was also observed with center freq. of 0.139 MHz</a:t>
            </a:r>
          </a:p>
          <a:p>
            <a:pPr lvl="1">
              <a:lnSpc>
                <a:spcPct val="150000"/>
              </a:lnSpc>
              <a:spcBef>
                <a:spcPct val="0"/>
              </a:spcBef>
            </a:pPr>
            <a:r>
              <a:rPr lang="en-US" altLang="zh-CN" sz="2000" dirty="0">
                <a:solidFill>
                  <a:srgbClr val="0069B8"/>
                </a:solidFill>
                <a:latin typeface="Times New Roman" panose="02020603050405020304" pitchFamily="18" charset="0"/>
                <a:cs typeface="Times New Roman" panose="02020603050405020304" pitchFamily="18" charset="0"/>
              </a:rPr>
              <a:t>Based on two measurements, the resonance should exist for all ceramic chambers</a:t>
            </a:r>
          </a:p>
          <a:p>
            <a:pPr lvl="1">
              <a:lnSpc>
                <a:spcPct val="150000"/>
              </a:lnSpc>
              <a:spcBef>
                <a:spcPct val="0"/>
              </a:spcBef>
            </a:pPr>
            <a:r>
              <a:rPr lang="en-US" altLang="zh-CN" sz="2000" dirty="0">
                <a:solidFill>
                  <a:srgbClr val="0069B8"/>
                </a:solidFill>
                <a:latin typeface="Times New Roman" panose="02020603050405020304" pitchFamily="18" charset="0"/>
                <a:cs typeface="Times New Roman" panose="02020603050405020304" pitchFamily="18" charset="0"/>
              </a:rPr>
              <a:t>The impedance is too much BIG, so the instability can be observed at a such low beam power</a:t>
            </a:r>
          </a:p>
        </p:txBody>
      </p:sp>
      <p:pic>
        <p:nvPicPr>
          <p:cNvPr id="8" name="图片 7">
            <a:extLst>
              <a:ext uri="{FF2B5EF4-FFF2-40B4-BE49-F238E27FC236}">
                <a16:creationId xmlns:a16="http://schemas.microsoft.com/office/drawing/2014/main" id="{9436ADD5-AA30-435F-8E56-DF3B55B95492}"/>
              </a:ext>
            </a:extLst>
          </p:cNvPr>
          <p:cNvPicPr/>
          <p:nvPr/>
        </p:nvPicPr>
        <p:blipFill rotWithShape="1">
          <a:blip r:embed="rId3" cstate="print">
            <a:extLst>
              <a:ext uri="{28A0092B-C50C-407E-A947-70E740481C1C}">
                <a14:useLocalDpi xmlns:a14="http://schemas.microsoft.com/office/drawing/2010/main" val="0"/>
              </a:ext>
            </a:extLst>
          </a:blip>
          <a:srcRect l="26776" t="26694" r="18998" b="29724"/>
          <a:stretch/>
        </p:blipFill>
        <p:spPr bwMode="auto">
          <a:xfrm>
            <a:off x="767408" y="3921240"/>
            <a:ext cx="3456384" cy="2172056"/>
          </a:xfrm>
          <a:prstGeom prst="rect">
            <a:avLst/>
          </a:prstGeom>
          <a:ln>
            <a:noFill/>
          </a:ln>
          <a:extLst>
            <a:ext uri="{53640926-AAD7-44D8-BBD7-CCE9431645EC}">
              <a14:shadowObscured xmlns:a14="http://schemas.microsoft.com/office/drawing/2010/main"/>
            </a:ext>
          </a:extLst>
        </p:spPr>
      </p:pic>
      <p:pic>
        <p:nvPicPr>
          <p:cNvPr id="10" name="图片 9">
            <a:extLst>
              <a:ext uri="{FF2B5EF4-FFF2-40B4-BE49-F238E27FC236}">
                <a16:creationId xmlns:a16="http://schemas.microsoft.com/office/drawing/2014/main" id="{623B0A43-C303-45A4-8A01-C6BDEE394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72" y="3418880"/>
            <a:ext cx="5616624" cy="3178472"/>
          </a:xfrm>
          <a:prstGeom prst="rect">
            <a:avLst/>
          </a:prstGeom>
        </p:spPr>
      </p:pic>
    </p:spTree>
    <p:extLst>
      <p:ext uri="{BB962C8B-B14F-4D97-AF65-F5344CB8AC3E}">
        <p14:creationId xmlns:p14="http://schemas.microsoft.com/office/powerpoint/2010/main" val="122610019"/>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31231D6-A271-4DE5-85B5-6136EB3E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276" y="1700808"/>
            <a:ext cx="6798150" cy="4198858"/>
          </a:xfrm>
          <a:prstGeom prst="rect">
            <a:avLst/>
          </a:prstGeom>
        </p:spPr>
      </p:pic>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3" y="1112928"/>
            <a:ext cx="5046623" cy="2676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measurement of ceramic chamber </a:t>
            </a:r>
          </a:p>
          <a:p>
            <a:pPr lvl="1">
              <a:lnSpc>
                <a:spcPct val="150000"/>
              </a:lnSpc>
              <a:spcBef>
                <a:spcPct val="0"/>
              </a:spcBef>
            </a:pPr>
            <a:r>
              <a:rPr lang="en-US" altLang="zh-CN" sz="2000" dirty="0">
                <a:solidFill>
                  <a:srgbClr val="0069B8"/>
                </a:solidFill>
                <a:latin typeface="+mn-lt"/>
                <a:cs typeface="Times New Roman" panose="02020603050405020304" pitchFamily="18" charset="0"/>
              </a:rPr>
              <a:t>TCBI calculation</a:t>
            </a:r>
          </a:p>
          <a:p>
            <a:pPr lvl="1">
              <a:lnSpc>
                <a:spcPct val="150000"/>
              </a:lnSpc>
              <a:spcBef>
                <a:spcPct val="0"/>
              </a:spcBef>
            </a:pPr>
            <a:r>
              <a:rPr lang="en-US" altLang="zh-CN" sz="2000" dirty="0" err="1">
                <a:solidFill>
                  <a:srgbClr val="0069B8"/>
                </a:solidFill>
                <a:latin typeface="+mn-lt"/>
                <a:cs typeface="Times New Roman" panose="02020603050405020304" pitchFamily="18" charset="0"/>
              </a:rPr>
              <a:t>Betrtron</a:t>
            </a:r>
            <a:r>
              <a:rPr lang="en-US" altLang="zh-CN" sz="2000" dirty="0">
                <a:solidFill>
                  <a:srgbClr val="0069B8"/>
                </a:solidFill>
                <a:latin typeface="+mn-lt"/>
                <a:cs typeface="Times New Roman" panose="02020603050405020304" pitchFamily="18" charset="0"/>
              </a:rPr>
              <a:t> line is coupled with impedance when</a:t>
            </a:r>
          </a:p>
          <a:p>
            <a:pPr lvl="1">
              <a:lnSpc>
                <a:spcPct val="150000"/>
              </a:lnSpc>
              <a:spcBef>
                <a:spcPct val="0"/>
              </a:spcBef>
            </a:pPr>
            <a:endParaRPr lang="en-US" altLang="zh-CN" b="1" dirty="0">
              <a:solidFill>
                <a:srgbClr val="0069B8"/>
              </a:solidFill>
              <a:latin typeface="+mn-lt"/>
              <a:cs typeface="Times New Roman" panose="02020603050405020304" pitchFamily="18" charset="0"/>
            </a:endParaRPr>
          </a:p>
          <a:p>
            <a:pPr marL="457200" lvl="1" indent="0">
              <a:lnSpc>
                <a:spcPct val="150000"/>
              </a:lnSpc>
              <a:spcBef>
                <a:spcPct val="0"/>
              </a:spcBef>
              <a:buNone/>
            </a:pPr>
            <a:endParaRPr lang="en-US" altLang="zh-CN" b="1" dirty="0">
              <a:solidFill>
                <a:srgbClr val="0069B8"/>
              </a:solidFill>
              <a:latin typeface="+mn-lt"/>
              <a:cs typeface="Times New Roman" panose="02020603050405020304" pitchFamily="18" charset="0"/>
            </a:endParaRPr>
          </a:p>
          <a:p>
            <a:pPr lvl="1">
              <a:lnSpc>
                <a:spcPct val="150000"/>
              </a:lnSpc>
              <a:spcBef>
                <a:spcPct val="0"/>
              </a:spcBef>
            </a:pPr>
            <a:r>
              <a:rPr lang="en-US" altLang="zh-CN" sz="2000" dirty="0">
                <a:solidFill>
                  <a:srgbClr val="0070C0"/>
                </a:solidFill>
                <a:latin typeface="+mn-lt"/>
                <a:ea typeface="宋体" panose="02010600030101010101" pitchFamily="2" charset="-122"/>
              </a:rPr>
              <a:t>T</a:t>
            </a:r>
            <a:r>
              <a:rPr lang="en-US" altLang="zh-CN" sz="2000" dirty="0">
                <a:solidFill>
                  <a:srgbClr val="0070C0"/>
                </a:solidFill>
                <a:effectLst/>
                <a:latin typeface="+mn-lt"/>
                <a:ea typeface="宋体" panose="02010600030101010101" pitchFamily="2" charset="-122"/>
              </a:rPr>
              <a:t>he instability can be repeated in the simulation</a:t>
            </a:r>
            <a:endParaRPr lang="en-US" altLang="zh-CN" sz="2000" b="1" dirty="0">
              <a:solidFill>
                <a:srgbClr val="0070C0"/>
              </a:solidFill>
              <a:latin typeface="+mn-lt"/>
              <a:cs typeface="Times New Roman" panose="02020603050405020304" pitchFamily="18" charset="0"/>
            </a:endParaRPr>
          </a:p>
        </p:txBody>
      </p:sp>
      <p:sp>
        <p:nvSpPr>
          <p:cNvPr id="9" name="文本框 8">
            <a:extLst>
              <a:ext uri="{FF2B5EF4-FFF2-40B4-BE49-F238E27FC236}">
                <a16:creationId xmlns:a16="http://schemas.microsoft.com/office/drawing/2014/main" id="{F5EDCD17-D9A5-4CD7-8551-B9BC6B0443A8}"/>
              </a:ext>
            </a:extLst>
          </p:cNvPr>
          <p:cNvSpPr txBox="1"/>
          <p:nvPr/>
        </p:nvSpPr>
        <p:spPr>
          <a:xfrm>
            <a:off x="6060097" y="6093296"/>
            <a:ext cx="6096000" cy="246221"/>
          </a:xfrm>
          <a:prstGeom prst="rect">
            <a:avLst/>
          </a:prstGeom>
          <a:noFill/>
        </p:spPr>
        <p:txBody>
          <a:bodyPr wrap="square">
            <a:spAutoFit/>
          </a:bodyPr>
          <a:lstStyle/>
          <a:p>
            <a:pPr lvl="0" algn="just"/>
            <a:r>
              <a:rPr lang="en-US" altLang="zh-CN" sz="1000" dirty="0">
                <a:effectLst/>
                <a:latin typeface="Times New Roman" panose="02020603050405020304" pitchFamily="18" charset="0"/>
                <a:ea typeface="宋体" panose="02010600030101010101" pitchFamily="2" charset="-122"/>
              </a:rPr>
              <a:t>K. Y. Ng, Physics of Intensity Dependent Beam Instabilities (World Scientific, Singapore, 2006)</a:t>
            </a:r>
            <a:r>
              <a:rPr lang="zh-CN" altLang="en-US" sz="1000" dirty="0">
                <a:effectLst/>
                <a:latin typeface="Times New Roman" panose="02020603050405020304" pitchFamily="18" charset="0"/>
                <a:ea typeface="宋体" panose="02010600030101010101" pitchFamily="2" charset="-122"/>
              </a:rPr>
              <a:t>，</a:t>
            </a:r>
            <a:r>
              <a:rPr lang="en-US" altLang="zh-CN" sz="1000" dirty="0">
                <a:effectLst/>
                <a:latin typeface="Times New Roman" panose="02020603050405020304" pitchFamily="18" charset="0"/>
                <a:ea typeface="宋体" panose="02010600030101010101" pitchFamily="2" charset="-122"/>
              </a:rPr>
              <a:t>p393</a:t>
            </a:r>
            <a:endParaRPr lang="zh-CN" altLang="zh-CN" sz="1000" dirty="0">
              <a:effectLst/>
              <a:latin typeface="Times New Roman" panose="02020603050405020304" pitchFamily="18" charset="0"/>
              <a:ea typeface="宋体" panose="02010600030101010101" pitchFamily="2" charset="-122"/>
            </a:endParaRPr>
          </a:p>
        </p:txBody>
      </p:sp>
      <p:pic>
        <p:nvPicPr>
          <p:cNvPr id="11" name="图片 10">
            <a:extLst>
              <a:ext uri="{FF2B5EF4-FFF2-40B4-BE49-F238E27FC236}">
                <a16:creationId xmlns:a16="http://schemas.microsoft.com/office/drawing/2014/main" id="{644A1704-7644-42E8-BFCE-A990C9BA6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83" y="3453103"/>
            <a:ext cx="4242409" cy="936104"/>
          </a:xfrm>
          <a:prstGeom prst="rect">
            <a:avLst/>
          </a:prstGeom>
        </p:spPr>
      </p:pic>
    </p:spTree>
    <p:extLst>
      <p:ext uri="{BB962C8B-B14F-4D97-AF65-F5344CB8AC3E}">
        <p14:creationId xmlns:p14="http://schemas.microsoft.com/office/powerpoint/2010/main" val="815300508"/>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980728"/>
            <a:ext cx="11599351" cy="3839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simulation of ceramic chamber </a:t>
            </a:r>
            <a:r>
              <a:rPr lang="zh-CN" altLang="en-US" b="1" dirty="0">
                <a:solidFill>
                  <a:srgbClr val="0069B8"/>
                </a:solidFill>
                <a:latin typeface="+mj-lt"/>
                <a:cs typeface="Times New Roman" panose="02020603050405020304" pitchFamily="18" charset="0"/>
              </a:rPr>
              <a:t>（</a:t>
            </a:r>
            <a:r>
              <a:rPr lang="en-US" altLang="zh-CN" b="1" dirty="0">
                <a:solidFill>
                  <a:srgbClr val="0069B8"/>
                </a:solidFill>
                <a:latin typeface="+mn-lt"/>
                <a:cs typeface="Times New Roman" panose="02020603050405020304" pitchFamily="18" charset="0"/>
              </a:rPr>
              <a:t>CST simulation code</a:t>
            </a:r>
            <a:r>
              <a:rPr lang="zh-CN" altLang="en-US" b="1" dirty="0">
                <a:solidFill>
                  <a:srgbClr val="0069B8"/>
                </a:solidFill>
                <a:latin typeface="+mn-lt"/>
                <a:cs typeface="Times New Roman" panose="02020603050405020304" pitchFamily="18" charset="0"/>
              </a:rPr>
              <a:t>）</a:t>
            </a:r>
            <a:endParaRPr lang="en-US" altLang="zh-CN" b="1" dirty="0">
              <a:solidFill>
                <a:srgbClr val="0069B8"/>
              </a:solidFill>
              <a:latin typeface="+mn-lt"/>
              <a:cs typeface="Times New Roman" panose="02020603050405020304" pitchFamily="18" charset="0"/>
            </a:endParaRPr>
          </a:p>
          <a:p>
            <a:pPr lvl="1">
              <a:lnSpc>
                <a:spcPct val="150000"/>
              </a:lnSpc>
              <a:spcBef>
                <a:spcPct val="0"/>
              </a:spcBef>
            </a:pPr>
            <a:r>
              <a:rPr lang="en-US" altLang="zh-CN" sz="1800" dirty="0">
                <a:solidFill>
                  <a:srgbClr val="0069B8"/>
                </a:solidFill>
                <a:latin typeface="+mn-lt"/>
                <a:cs typeface="Times New Roman" panose="02020603050405020304" pitchFamily="18" charset="0"/>
              </a:rPr>
              <a:t>Particle Studio (PS) is generally used to simulate wake produced by the beam and the hexahedral mesh is employed in TD. No impedance has been found</a:t>
            </a:r>
          </a:p>
          <a:p>
            <a:pPr lvl="1">
              <a:lnSpc>
                <a:spcPct val="150000"/>
              </a:lnSpc>
              <a:spcBef>
                <a:spcPct val="0"/>
              </a:spcBef>
            </a:pPr>
            <a:r>
              <a:rPr lang="en-US" altLang="zh-CN" sz="1800" dirty="0">
                <a:solidFill>
                  <a:srgbClr val="0069B8"/>
                </a:solidFill>
                <a:latin typeface="+mn-lt"/>
                <a:cs typeface="Times New Roman" panose="02020603050405020304" pitchFamily="18" charset="0"/>
              </a:rPr>
              <a:t>Microwave Studio (MS) is used recently and the resonance agrees well with that of measurement. The tetrahedral meshi is employed in FD</a:t>
            </a:r>
          </a:p>
          <a:p>
            <a:pPr lvl="1">
              <a:lnSpc>
                <a:spcPct val="150000"/>
              </a:lnSpc>
              <a:spcBef>
                <a:spcPct val="0"/>
              </a:spcBef>
            </a:pPr>
            <a:r>
              <a:rPr lang="en-US" altLang="zh-CN" sz="1800" dirty="0">
                <a:solidFill>
                  <a:srgbClr val="0069B8"/>
                </a:solidFill>
                <a:latin typeface="+mn-lt"/>
                <a:cs typeface="Times New Roman" panose="02020603050405020304" pitchFamily="18" charset="0"/>
              </a:rPr>
              <a:t>Hexahedral mesh method is suitable for the regular geometry. Tetrahedral mesh can adapt more complicate structure, </a:t>
            </a:r>
            <a:r>
              <a:rPr lang="en-US" altLang="zh-CN" sz="1800" dirty="0" err="1">
                <a:solidFill>
                  <a:srgbClr val="0069B8"/>
                </a:solidFill>
                <a:latin typeface="+mn-lt"/>
                <a:cs typeface="Times New Roman" panose="02020603050405020304" pitchFamily="18" charset="0"/>
              </a:rPr>
              <a:t>i</a:t>
            </a:r>
            <a:r>
              <a:rPr lang="en-US" altLang="zh-CN" sz="1800" dirty="0">
                <a:solidFill>
                  <a:srgbClr val="0069B8"/>
                </a:solidFill>
                <a:latin typeface="+mn-lt"/>
                <a:cs typeface="Times New Roman" panose="02020603050405020304" pitchFamily="18" charset="0"/>
              </a:rPr>
              <a:t>. e, RF shield</a:t>
            </a:r>
          </a:p>
          <a:p>
            <a:pPr lvl="1">
              <a:lnSpc>
                <a:spcPct val="150000"/>
              </a:lnSpc>
              <a:spcBef>
                <a:spcPct val="0"/>
              </a:spcBef>
            </a:pPr>
            <a:r>
              <a:rPr lang="en-US" altLang="zh-CN" sz="1800" dirty="0">
                <a:solidFill>
                  <a:srgbClr val="0069B8"/>
                </a:solidFill>
                <a:latin typeface="+mn-lt"/>
                <a:cs typeface="Times New Roman" panose="02020603050405020304" pitchFamily="18" charset="0"/>
              </a:rPr>
              <a:t>A simplified mode is used in the simulation: ignored the </a:t>
            </a:r>
            <a:r>
              <a:rPr lang="en-US" altLang="zh-CN" sz="1800" dirty="0" err="1">
                <a:solidFill>
                  <a:srgbClr val="0069B8"/>
                </a:solidFill>
                <a:latin typeface="+mn-lt"/>
                <a:cs typeface="Times New Roman" panose="02020603050405020304" pitchFamily="18" charset="0"/>
              </a:rPr>
              <a:t>TiN</a:t>
            </a:r>
            <a:endParaRPr lang="en-US" altLang="zh-CN" sz="1800" dirty="0">
              <a:solidFill>
                <a:srgbClr val="0069B8"/>
              </a:solidFill>
              <a:latin typeface="+mn-lt"/>
              <a:cs typeface="Times New Roman" panose="02020603050405020304" pitchFamily="18" charset="0"/>
            </a:endParaRPr>
          </a:p>
          <a:p>
            <a:pPr lvl="1">
              <a:lnSpc>
                <a:spcPct val="150000"/>
              </a:lnSpc>
              <a:spcBef>
                <a:spcPct val="0"/>
              </a:spcBef>
            </a:pPr>
            <a:r>
              <a:rPr lang="en-US" altLang="zh-CN" sz="1800" dirty="0">
                <a:solidFill>
                  <a:srgbClr val="0069B8"/>
                </a:solidFill>
                <a:latin typeface="+mn-lt"/>
                <a:cs typeface="Times New Roman" panose="02020603050405020304" pitchFamily="18" charset="0"/>
              </a:rPr>
              <a:t>Dipole source is produced by the coil, formed by two parallel wires with short end. S</a:t>
            </a:r>
            <a:r>
              <a:rPr lang="en-US" altLang="zh-CN" sz="1800" baseline="-25000" dirty="0">
                <a:solidFill>
                  <a:srgbClr val="0069B8"/>
                </a:solidFill>
                <a:latin typeface="+mn-lt"/>
                <a:cs typeface="Times New Roman" panose="02020603050405020304" pitchFamily="18" charset="0"/>
              </a:rPr>
              <a:t>11</a:t>
            </a:r>
            <a:r>
              <a:rPr lang="en-US" altLang="zh-CN" sz="1800" dirty="0">
                <a:solidFill>
                  <a:srgbClr val="0069B8"/>
                </a:solidFill>
                <a:latin typeface="+mn-lt"/>
                <a:cs typeface="Times New Roman" panose="02020603050405020304" pitchFamily="18" charset="0"/>
              </a:rPr>
              <a:t> is obtained at Discrete port</a:t>
            </a:r>
          </a:p>
        </p:txBody>
      </p:sp>
      <p:pic>
        <p:nvPicPr>
          <p:cNvPr id="7" name="图片 6">
            <a:extLst>
              <a:ext uri="{FF2B5EF4-FFF2-40B4-BE49-F238E27FC236}">
                <a16:creationId xmlns:a16="http://schemas.microsoft.com/office/drawing/2014/main" id="{0D3F2858-3D59-4842-9E06-5C48A5318DF8}"/>
              </a:ext>
            </a:extLst>
          </p:cNvPr>
          <p:cNvPicPr/>
          <p:nvPr/>
        </p:nvPicPr>
        <p:blipFill>
          <a:blip r:embed="rId3"/>
          <a:stretch>
            <a:fillRect/>
          </a:stretch>
        </p:blipFill>
        <p:spPr>
          <a:xfrm>
            <a:off x="1161154" y="5085184"/>
            <a:ext cx="5544616" cy="1574337"/>
          </a:xfrm>
          <a:prstGeom prst="rect">
            <a:avLst/>
          </a:prstGeom>
        </p:spPr>
      </p:pic>
      <p:pic>
        <p:nvPicPr>
          <p:cNvPr id="9" name="图片 8">
            <a:extLst>
              <a:ext uri="{FF2B5EF4-FFF2-40B4-BE49-F238E27FC236}">
                <a16:creationId xmlns:a16="http://schemas.microsoft.com/office/drawing/2014/main" id="{D88C675A-BE03-44CB-B6F4-651144F9A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486" y="4952152"/>
            <a:ext cx="1954385" cy="792921"/>
          </a:xfrm>
          <a:prstGeom prst="rect">
            <a:avLst/>
          </a:prstGeom>
        </p:spPr>
      </p:pic>
      <p:pic>
        <p:nvPicPr>
          <p:cNvPr id="11" name="图片 10">
            <a:extLst>
              <a:ext uri="{FF2B5EF4-FFF2-40B4-BE49-F238E27FC236}">
                <a16:creationId xmlns:a16="http://schemas.microsoft.com/office/drawing/2014/main" id="{0A077AD7-2912-4116-9DD6-4AED9D6E0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539" y="5877366"/>
            <a:ext cx="2520280" cy="875243"/>
          </a:xfrm>
          <a:prstGeom prst="rect">
            <a:avLst/>
          </a:prstGeom>
        </p:spPr>
      </p:pic>
    </p:spTree>
    <p:extLst>
      <p:ext uri="{BB962C8B-B14F-4D97-AF65-F5344CB8AC3E}">
        <p14:creationId xmlns:p14="http://schemas.microsoft.com/office/powerpoint/2010/main" val="4080378226"/>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1052736"/>
            <a:ext cx="11599351" cy="3402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simulation of ceramic chamber </a:t>
            </a:r>
          </a:p>
          <a:p>
            <a:pPr lvl="1">
              <a:lnSpc>
                <a:spcPct val="150000"/>
              </a:lnSpc>
              <a:spcBef>
                <a:spcPct val="0"/>
              </a:spcBef>
            </a:pPr>
            <a:r>
              <a:rPr lang="en-US" altLang="zh-CN" sz="2000" dirty="0">
                <a:solidFill>
                  <a:srgbClr val="0069B8"/>
                </a:solidFill>
                <a:latin typeface="Times New Roman" panose="02020603050405020304" pitchFamily="18" charset="0"/>
                <a:cs typeface="Times New Roman" panose="02020603050405020304" pitchFamily="18" charset="0"/>
              </a:rPr>
              <a:t>Confirmed the measurement: simulated impedances are consistent with measurement for INB1 and QA</a:t>
            </a:r>
          </a:p>
        </p:txBody>
      </p:sp>
      <p:pic>
        <p:nvPicPr>
          <p:cNvPr id="2050" name="Picture 2">
            <a:extLst>
              <a:ext uri="{FF2B5EF4-FFF2-40B4-BE49-F238E27FC236}">
                <a16:creationId xmlns:a16="http://schemas.microsoft.com/office/drawing/2014/main" id="{5519F9B8-ACBE-4831-833E-95BA45B51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56" y="2868106"/>
            <a:ext cx="5088974" cy="2899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3F717F-D2ED-414E-B49D-2AA304682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163" y="2701603"/>
            <a:ext cx="5616624" cy="3178804"/>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486B5069-CF19-4978-87EF-080E9D7338CE}"/>
              </a:ext>
            </a:extLst>
          </p:cNvPr>
          <p:cNvSpPr txBox="1"/>
          <p:nvPr/>
        </p:nvSpPr>
        <p:spPr>
          <a:xfrm>
            <a:off x="2471513" y="5861296"/>
            <a:ext cx="817260" cy="369332"/>
          </a:xfrm>
          <a:prstGeom prst="rect">
            <a:avLst/>
          </a:prstGeom>
          <a:noFill/>
        </p:spPr>
        <p:txBody>
          <a:bodyPr wrap="square">
            <a:spAutoFit/>
          </a:bodyPr>
          <a:lstStyle/>
          <a:p>
            <a:r>
              <a:rPr lang="en-US" altLang="zh-CN" sz="1800" b="1" dirty="0">
                <a:solidFill>
                  <a:srgbClr val="0069B8"/>
                </a:solidFill>
                <a:latin typeface="Times New Roman" panose="02020603050405020304" pitchFamily="18" charset="0"/>
                <a:cs typeface="Times New Roman" panose="02020603050405020304" pitchFamily="18" charset="0"/>
              </a:rPr>
              <a:t>INB1</a:t>
            </a:r>
            <a:endParaRPr lang="zh-CN" altLang="en-US" dirty="0"/>
          </a:p>
        </p:txBody>
      </p:sp>
      <p:sp>
        <p:nvSpPr>
          <p:cNvPr id="12" name="文本框 11">
            <a:extLst>
              <a:ext uri="{FF2B5EF4-FFF2-40B4-BE49-F238E27FC236}">
                <a16:creationId xmlns:a16="http://schemas.microsoft.com/office/drawing/2014/main" id="{BB427DDE-5642-49FE-9536-1C3509B3B75C}"/>
              </a:ext>
            </a:extLst>
          </p:cNvPr>
          <p:cNvSpPr txBox="1"/>
          <p:nvPr/>
        </p:nvSpPr>
        <p:spPr>
          <a:xfrm>
            <a:off x="8616280" y="5919082"/>
            <a:ext cx="817260" cy="369332"/>
          </a:xfrm>
          <a:prstGeom prst="rect">
            <a:avLst/>
          </a:prstGeom>
          <a:noFill/>
        </p:spPr>
        <p:txBody>
          <a:bodyPr wrap="square">
            <a:spAutoFit/>
          </a:bodyPr>
          <a:lstStyle/>
          <a:p>
            <a:r>
              <a:rPr lang="en-US" altLang="zh-CN" sz="1800" b="1" dirty="0">
                <a:solidFill>
                  <a:srgbClr val="0069B8"/>
                </a:solidFill>
                <a:latin typeface="Times New Roman" panose="02020603050405020304" pitchFamily="18" charset="0"/>
                <a:cs typeface="Times New Roman" panose="02020603050405020304" pitchFamily="18" charset="0"/>
              </a:rPr>
              <a:t>QA</a:t>
            </a:r>
            <a:endParaRPr lang="zh-CN" altLang="en-US" dirty="0"/>
          </a:p>
        </p:txBody>
      </p:sp>
    </p:spTree>
    <p:extLst>
      <p:ext uri="{BB962C8B-B14F-4D97-AF65-F5344CB8AC3E}">
        <p14:creationId xmlns:p14="http://schemas.microsoft.com/office/powerpoint/2010/main" val="1983733805"/>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908720"/>
            <a:ext cx="11599351" cy="20162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simulation of ceramic chamber </a:t>
            </a:r>
          </a:p>
          <a:p>
            <a:pPr lvl="1">
              <a:lnSpc>
                <a:spcPct val="150000"/>
              </a:lnSpc>
              <a:spcBef>
                <a:spcPct val="0"/>
              </a:spcBef>
            </a:pPr>
            <a:r>
              <a:rPr lang="en-US" altLang="zh-CN" sz="2000" dirty="0">
                <a:solidFill>
                  <a:srgbClr val="0069B8"/>
                </a:solidFill>
                <a:latin typeface="+mn-lt"/>
                <a:cs typeface="Times New Roman" panose="02020603050405020304" pitchFamily="18" charset="0"/>
              </a:rPr>
              <a:t>7 types ceramic chambers ( total number of 76) in the RCS</a:t>
            </a:r>
          </a:p>
          <a:p>
            <a:pPr lvl="1">
              <a:lnSpc>
                <a:spcPct val="150000"/>
              </a:lnSpc>
              <a:spcBef>
                <a:spcPct val="0"/>
              </a:spcBef>
            </a:pPr>
            <a:r>
              <a:rPr lang="en-US" altLang="zh-CN" sz="2000" dirty="0">
                <a:solidFill>
                  <a:srgbClr val="0069B8"/>
                </a:solidFill>
                <a:latin typeface="+mn-lt"/>
                <a:cs typeface="Times New Roman" panose="02020603050405020304" pitchFamily="18" charset="0"/>
              </a:rPr>
              <a:t>The resonance exists for all chambers</a:t>
            </a:r>
          </a:p>
          <a:p>
            <a:pPr lvl="1">
              <a:lnSpc>
                <a:spcPct val="150000"/>
              </a:lnSpc>
              <a:spcBef>
                <a:spcPct val="0"/>
              </a:spcBef>
            </a:pPr>
            <a:r>
              <a:rPr lang="en-US" altLang="zh-CN" sz="2000" dirty="0">
                <a:solidFill>
                  <a:srgbClr val="0069B8"/>
                </a:solidFill>
                <a:latin typeface="+mn-lt"/>
                <a:cs typeface="Times New Roman" panose="02020603050405020304" pitchFamily="18" charset="0"/>
              </a:rPr>
              <a:t>Horizontal impedance is closed to vertical impedance</a:t>
            </a:r>
          </a:p>
        </p:txBody>
      </p:sp>
      <p:pic>
        <p:nvPicPr>
          <p:cNvPr id="9" name="图片 8">
            <a:extLst>
              <a:ext uri="{FF2B5EF4-FFF2-40B4-BE49-F238E27FC236}">
                <a16:creationId xmlns:a16="http://schemas.microsoft.com/office/drawing/2014/main" id="{D371F6C9-AFA9-4610-8FFE-AE3664CC3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64" y="2924944"/>
            <a:ext cx="11772272" cy="3456384"/>
          </a:xfrm>
          <a:prstGeom prst="rect">
            <a:avLst/>
          </a:prstGeom>
        </p:spPr>
      </p:pic>
    </p:spTree>
    <p:extLst>
      <p:ext uri="{BB962C8B-B14F-4D97-AF65-F5344CB8AC3E}">
        <p14:creationId xmlns:p14="http://schemas.microsoft.com/office/powerpoint/2010/main" val="1611948304"/>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64814" y="137481"/>
            <a:ext cx="9377077" cy="582619"/>
          </a:xfrm>
        </p:spPr>
        <p:txBody>
          <a:bodyPr>
            <a:noAutofit/>
          </a:bodyPr>
          <a:lstStyle/>
          <a:p>
            <a:pPr algn="ctr"/>
            <a:r>
              <a:rPr lang="en-US" altLang="zh-CN" sz="3600" dirty="0">
                <a:solidFill>
                  <a:srgbClr val="C00000"/>
                </a:solidFill>
                <a:latin typeface="+mj-lt"/>
                <a:ea typeface="+mn-ea"/>
                <a:cs typeface="Times New Roman" panose="02020603050405020304" pitchFamily="18" charset="0"/>
              </a:rPr>
              <a:t>Outline</a:t>
            </a:r>
            <a:endParaRPr lang="zh-CN" altLang="en-US" sz="3600" dirty="0">
              <a:solidFill>
                <a:srgbClr val="C00000"/>
              </a:solidFill>
              <a:latin typeface="+mj-lt"/>
              <a:ea typeface="+mn-ea"/>
              <a:cs typeface="Times New Roman" panose="02020603050405020304" pitchFamily="18" charset="0"/>
            </a:endParaRPr>
          </a:p>
        </p:txBody>
      </p:sp>
      <p:sp>
        <p:nvSpPr>
          <p:cNvPr id="6" name="TextBox 5"/>
          <p:cNvSpPr txBox="1"/>
          <p:nvPr/>
        </p:nvSpPr>
        <p:spPr>
          <a:xfrm>
            <a:off x="393918" y="1144116"/>
            <a:ext cx="11606738" cy="4550285"/>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rPr>
              <a:t>Introduction</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rPr>
              <a:t>Beam instability in the RCS of CSNS</a:t>
            </a:r>
          </a:p>
          <a:p>
            <a:pPr marL="1028700" marR="0" lvl="1"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rPr>
              <a:t>Characteristic of instability</a:t>
            </a:r>
          </a:p>
          <a:p>
            <a:pPr marL="1028700" marR="0" lvl="1"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rPr>
              <a:t>Mitigation </a:t>
            </a:r>
            <a:r>
              <a:rPr lang="en-US" altLang="zh-CN" sz="2000" b="1" dirty="0">
                <a:solidFill>
                  <a:srgbClr val="0070C0"/>
                </a:solidFill>
                <a:latin typeface="+mj-lt"/>
                <a:ea typeface="等线" panose="02010600030101010101" pitchFamily="2" charset="-122"/>
                <a:cs typeface="Times New Roman" panose="02020603050405020304" pitchFamily="18" charset="0"/>
              </a:rPr>
              <a:t>methods</a:t>
            </a:r>
            <a:endParaRPr kumimoji="0" lang="en-US" altLang="zh-CN" sz="20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rPr>
              <a:t>Source investigation</a:t>
            </a:r>
          </a:p>
          <a:p>
            <a:pPr marL="1028700" marR="0" lvl="1"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000" b="1" dirty="0">
                <a:solidFill>
                  <a:srgbClr val="0070C0"/>
                </a:solidFill>
                <a:latin typeface="+mj-lt"/>
                <a:ea typeface="等线" panose="02010600030101010101" pitchFamily="2" charset="-122"/>
                <a:cs typeface="Times New Roman" panose="02020603050405020304" pitchFamily="18" charset="0"/>
              </a:rPr>
              <a:t>Source study overview</a:t>
            </a:r>
            <a:endParaRPr kumimoji="0" lang="en-US" altLang="zh-CN" sz="20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endParaRPr>
          </a:p>
          <a:p>
            <a:pPr marL="1028700" marR="0" lvl="1"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000" b="1" dirty="0">
                <a:solidFill>
                  <a:srgbClr val="0070C0"/>
                </a:solidFill>
                <a:latin typeface="+mj-lt"/>
                <a:ea typeface="等线" panose="02010600030101010101" pitchFamily="2" charset="-122"/>
                <a:cs typeface="Times New Roman" panose="02020603050405020304" pitchFamily="18" charset="0"/>
              </a:rPr>
              <a:t>Impedance measurement of ceramic chamber</a:t>
            </a:r>
            <a:endParaRPr kumimoji="0" lang="en-US" altLang="zh-CN" sz="20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endParaRPr>
          </a:p>
          <a:p>
            <a:pPr marL="1028700" lvl="1" indent="-571500" defTabSz="914400">
              <a:lnSpc>
                <a:spcPct val="150000"/>
              </a:lnSpc>
              <a:buFont typeface="Arial" panose="020B0604020202020204" pitchFamily="34" charset="0"/>
              <a:buChar char="•"/>
            </a:pPr>
            <a:r>
              <a:rPr lang="en-US" altLang="zh-CN" sz="2000" b="1" dirty="0">
                <a:solidFill>
                  <a:srgbClr val="0070C0"/>
                </a:solidFill>
                <a:latin typeface="+mj-lt"/>
                <a:ea typeface="等线" panose="02010600030101010101" pitchFamily="2" charset="-122"/>
                <a:cs typeface="Times New Roman" panose="02020603050405020304" pitchFamily="18" charset="0"/>
              </a:rPr>
              <a:t>Impedance simulation of RF shield ceramic chamber</a:t>
            </a:r>
            <a:endParaRPr kumimoji="0" lang="en-US" altLang="zh-CN" sz="20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mj-lt"/>
                <a:ea typeface="等线" panose="02010600030101010101" pitchFamily="2" charset="-122"/>
                <a:cs typeface="Times New Roman" panose="02020603050405020304" pitchFamily="18" charset="0"/>
              </a:rPr>
              <a:t>Summary</a:t>
            </a:r>
          </a:p>
        </p:txBody>
      </p:sp>
    </p:spTree>
    <p:extLst>
      <p:ext uri="{BB962C8B-B14F-4D97-AF65-F5344CB8AC3E}">
        <p14:creationId xmlns:p14="http://schemas.microsoft.com/office/powerpoint/2010/main" val="1580670637"/>
      </p:ext>
    </p:extLst>
  </p:cSld>
  <p:clrMapOvr>
    <a:masterClrMapping/>
  </p:clrMapOvr>
  <mc:AlternateContent xmlns:mc="http://schemas.openxmlformats.org/markup-compatibility/2006" xmlns:p14="http://schemas.microsoft.com/office/powerpoint/2010/main">
    <mc:Choice Requires="p14">
      <p:transition spd="slow" p14:dur="2000" advTm="15304"/>
    </mc:Choice>
    <mc:Fallback xmlns="">
      <p:transition spd="slow" advTm="1530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3" y="908720"/>
            <a:ext cx="7206864" cy="2723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b="1" dirty="0">
                <a:solidFill>
                  <a:srgbClr val="0069B8"/>
                </a:solidFill>
                <a:latin typeface="+mj-lt"/>
                <a:cs typeface="Times New Roman" panose="02020603050405020304" pitchFamily="18" charset="0"/>
              </a:rPr>
              <a:t> Impedance simulation of ceramic chamber </a:t>
            </a:r>
          </a:p>
          <a:p>
            <a:pPr lvl="1">
              <a:lnSpc>
                <a:spcPct val="150000"/>
              </a:lnSpc>
              <a:spcBef>
                <a:spcPct val="0"/>
              </a:spcBef>
            </a:pPr>
            <a:r>
              <a:rPr lang="en-US" altLang="zh-CN" sz="1800" dirty="0">
                <a:solidFill>
                  <a:srgbClr val="0069B8"/>
                </a:solidFill>
                <a:latin typeface="+mn-lt"/>
                <a:cs typeface="Times New Roman" panose="02020603050405020304" pitchFamily="18" charset="0"/>
              </a:rPr>
              <a:t>The</a:t>
            </a:r>
            <a:r>
              <a:rPr lang="zh-CN" altLang="en-US" sz="1800" dirty="0">
                <a:solidFill>
                  <a:srgbClr val="0069B8"/>
                </a:solidFill>
                <a:latin typeface="+mn-lt"/>
                <a:cs typeface="Times New Roman" panose="02020603050405020304" pitchFamily="18" charset="0"/>
              </a:rPr>
              <a:t> </a:t>
            </a:r>
            <a:r>
              <a:rPr lang="en-US" altLang="zh-CN" sz="1800" dirty="0">
                <a:solidFill>
                  <a:srgbClr val="0069B8"/>
                </a:solidFill>
                <a:latin typeface="+mn-lt"/>
                <a:cs typeface="Times New Roman" panose="02020603050405020304" pitchFamily="18" charset="0"/>
              </a:rPr>
              <a:t>resonance</a:t>
            </a:r>
            <a:r>
              <a:rPr lang="zh-CN" altLang="en-US" sz="1800" dirty="0">
                <a:solidFill>
                  <a:srgbClr val="0069B8"/>
                </a:solidFill>
                <a:latin typeface="+mn-lt"/>
                <a:cs typeface="Times New Roman" panose="02020603050405020304" pitchFamily="18" charset="0"/>
              </a:rPr>
              <a:t> </a:t>
            </a:r>
            <a:r>
              <a:rPr lang="en-US" altLang="zh-CN" sz="1800" dirty="0">
                <a:solidFill>
                  <a:srgbClr val="0069B8"/>
                </a:solidFill>
                <a:latin typeface="+mn-lt"/>
                <a:cs typeface="Times New Roman" panose="02020603050405020304" pitchFamily="18" charset="0"/>
              </a:rPr>
              <a:t>is</a:t>
            </a:r>
            <a:r>
              <a:rPr lang="zh-CN" altLang="en-US" sz="1800" dirty="0">
                <a:solidFill>
                  <a:srgbClr val="0069B8"/>
                </a:solidFill>
                <a:latin typeface="+mn-lt"/>
                <a:cs typeface="Times New Roman" panose="02020603050405020304" pitchFamily="18" charset="0"/>
              </a:rPr>
              <a:t> </a:t>
            </a:r>
            <a:r>
              <a:rPr lang="en-US" altLang="zh-CN" sz="1800" dirty="0">
                <a:solidFill>
                  <a:srgbClr val="0069B8"/>
                </a:solidFill>
                <a:latin typeface="+mn-lt"/>
                <a:cs typeface="Times New Roman" panose="02020603050405020304" pitchFamily="18" charset="0"/>
              </a:rPr>
              <a:t>affected</a:t>
            </a:r>
            <a:r>
              <a:rPr lang="zh-CN" altLang="en-US" sz="1800" dirty="0">
                <a:solidFill>
                  <a:srgbClr val="0069B8"/>
                </a:solidFill>
                <a:latin typeface="+mn-lt"/>
                <a:cs typeface="Times New Roman" panose="02020603050405020304" pitchFamily="18" charset="0"/>
              </a:rPr>
              <a:t> </a:t>
            </a:r>
            <a:r>
              <a:rPr lang="en-US" altLang="zh-CN" sz="1800" dirty="0">
                <a:solidFill>
                  <a:srgbClr val="0069B8"/>
                </a:solidFill>
                <a:latin typeface="+mn-lt"/>
                <a:cs typeface="Times New Roman" panose="02020603050405020304" pitchFamily="18" charset="0"/>
              </a:rPr>
              <a:t>by</a:t>
            </a:r>
            <a:r>
              <a:rPr lang="zh-CN" altLang="en-US" sz="1800" dirty="0">
                <a:solidFill>
                  <a:srgbClr val="0069B8"/>
                </a:solidFill>
                <a:latin typeface="+mn-lt"/>
                <a:cs typeface="Times New Roman" panose="02020603050405020304" pitchFamily="18" charset="0"/>
              </a:rPr>
              <a:t> </a:t>
            </a:r>
            <a:r>
              <a:rPr lang="en-US" altLang="zh-CN" sz="1800" dirty="0">
                <a:solidFill>
                  <a:srgbClr val="0069B8"/>
                </a:solidFill>
                <a:latin typeface="+mn-lt"/>
                <a:cs typeface="Times New Roman" panose="02020603050405020304" pitchFamily="18" charset="0"/>
              </a:rPr>
              <a:t>the</a:t>
            </a:r>
            <a:r>
              <a:rPr lang="zh-CN" altLang="en-US" sz="1800" dirty="0">
                <a:solidFill>
                  <a:srgbClr val="0069B8"/>
                </a:solidFill>
                <a:latin typeface="+mn-lt"/>
                <a:cs typeface="Times New Roman" panose="02020603050405020304" pitchFamily="18" charset="0"/>
              </a:rPr>
              <a:t> </a:t>
            </a:r>
            <a:r>
              <a:rPr lang="en-US" altLang="zh-CN" sz="1800" dirty="0">
                <a:solidFill>
                  <a:srgbClr val="0069B8"/>
                </a:solidFill>
                <a:latin typeface="+mn-lt"/>
                <a:cs typeface="Times New Roman" panose="02020603050405020304" pitchFamily="18" charset="0"/>
              </a:rPr>
              <a:t>yoke</a:t>
            </a:r>
          </a:p>
          <a:p>
            <a:pPr lvl="1">
              <a:lnSpc>
                <a:spcPct val="150000"/>
              </a:lnSpc>
              <a:spcBef>
                <a:spcPct val="0"/>
              </a:spcBef>
            </a:pPr>
            <a:r>
              <a:rPr lang="en-US" altLang="zh-CN" sz="1800" dirty="0">
                <a:solidFill>
                  <a:srgbClr val="0069B8"/>
                </a:solidFill>
                <a:latin typeface="+mn-lt"/>
                <a:cs typeface="Times New Roman" panose="02020603050405020304" pitchFamily="18" charset="0"/>
              </a:rPr>
              <a:t>10 mm thickness PEC is added to replace the real yoke outside</a:t>
            </a:r>
          </a:p>
          <a:p>
            <a:pPr lvl="1">
              <a:lnSpc>
                <a:spcPct val="150000"/>
              </a:lnSpc>
              <a:spcBef>
                <a:spcPct val="0"/>
              </a:spcBef>
            </a:pPr>
            <a:r>
              <a:rPr lang="en-US" altLang="zh-CN" sz="1800" dirty="0">
                <a:solidFill>
                  <a:srgbClr val="0069B8"/>
                </a:solidFill>
                <a:latin typeface="+mn-lt"/>
                <a:cs typeface="Times New Roman" panose="02020603050405020304" pitchFamily="18" charset="0"/>
              </a:rPr>
              <a:t>The impedance of every type is too much BIG</a:t>
            </a:r>
          </a:p>
          <a:p>
            <a:pPr lvl="2">
              <a:lnSpc>
                <a:spcPct val="150000"/>
              </a:lnSpc>
              <a:spcBef>
                <a:spcPct val="0"/>
              </a:spcBef>
            </a:pPr>
            <a:r>
              <a:rPr lang="en-US" altLang="zh-CN" sz="1600" dirty="0">
                <a:solidFill>
                  <a:srgbClr val="0069B8"/>
                </a:solidFill>
                <a:latin typeface="+mn-lt"/>
                <a:cs typeface="Times New Roman" panose="02020603050405020304" pitchFamily="18" charset="0"/>
              </a:rPr>
              <a:t>The instability can be observed with a 1Mohm/m.</a:t>
            </a:r>
          </a:p>
          <a:p>
            <a:pPr lvl="2">
              <a:lnSpc>
                <a:spcPct val="150000"/>
              </a:lnSpc>
              <a:spcBef>
                <a:spcPct val="0"/>
              </a:spcBef>
            </a:pPr>
            <a:r>
              <a:rPr lang="en-US" altLang="zh-CN" sz="1600" dirty="0">
                <a:solidFill>
                  <a:srgbClr val="0069B8"/>
                </a:solidFill>
                <a:latin typeface="+mn-lt"/>
                <a:cs typeface="Times New Roman" panose="02020603050405020304" pitchFamily="18" charset="0"/>
              </a:rPr>
              <a:t>impedance of every type mostly exceeds this value</a:t>
            </a:r>
          </a:p>
        </p:txBody>
      </p:sp>
      <p:pic>
        <p:nvPicPr>
          <p:cNvPr id="5" name="图片 4">
            <a:extLst>
              <a:ext uri="{FF2B5EF4-FFF2-40B4-BE49-F238E27FC236}">
                <a16:creationId xmlns:a16="http://schemas.microsoft.com/office/drawing/2014/main" id="{4BB9FA05-AF7F-439A-A2B7-AB830BCE811B}"/>
              </a:ext>
            </a:extLst>
          </p:cNvPr>
          <p:cNvPicPr>
            <a:picLocks noChangeAspect="1"/>
          </p:cNvPicPr>
          <p:nvPr/>
        </p:nvPicPr>
        <p:blipFill rotWithShape="1">
          <a:blip r:embed="rId3">
            <a:extLst>
              <a:ext uri="{28A0092B-C50C-407E-A947-70E740481C1C}">
                <a14:useLocalDpi xmlns:a14="http://schemas.microsoft.com/office/drawing/2010/main" val="0"/>
              </a:ext>
            </a:extLst>
          </a:blip>
          <a:srcRect t="15293" b="30712"/>
          <a:stretch/>
        </p:blipFill>
        <p:spPr>
          <a:xfrm>
            <a:off x="7968208" y="1582460"/>
            <a:ext cx="2384013" cy="982444"/>
          </a:xfrm>
          <a:prstGeom prst="rect">
            <a:avLst/>
          </a:prstGeom>
        </p:spPr>
      </p:pic>
      <p:pic>
        <p:nvPicPr>
          <p:cNvPr id="8" name="图片 7">
            <a:extLst>
              <a:ext uri="{FF2B5EF4-FFF2-40B4-BE49-F238E27FC236}">
                <a16:creationId xmlns:a16="http://schemas.microsoft.com/office/drawing/2014/main" id="{2EFD44AF-99ED-453F-88BB-02EAAFFC9CB5}"/>
              </a:ext>
            </a:extLst>
          </p:cNvPr>
          <p:cNvPicPr>
            <a:picLocks noChangeAspect="1"/>
          </p:cNvPicPr>
          <p:nvPr/>
        </p:nvPicPr>
        <p:blipFill rotWithShape="1">
          <a:blip r:embed="rId4">
            <a:extLst>
              <a:ext uri="{28A0092B-C50C-407E-A947-70E740481C1C}">
                <a14:useLocalDpi xmlns:a14="http://schemas.microsoft.com/office/drawing/2010/main" val="0"/>
              </a:ext>
            </a:extLst>
          </a:blip>
          <a:srcRect l="33523" t="22467" r="28237" b="16349"/>
          <a:stretch/>
        </p:blipFill>
        <p:spPr>
          <a:xfrm>
            <a:off x="10466248" y="1493616"/>
            <a:ext cx="1519128" cy="1215304"/>
          </a:xfrm>
          <a:prstGeom prst="rect">
            <a:avLst/>
          </a:prstGeom>
        </p:spPr>
      </p:pic>
      <p:pic>
        <p:nvPicPr>
          <p:cNvPr id="10" name="图片 9">
            <a:extLst>
              <a:ext uri="{FF2B5EF4-FFF2-40B4-BE49-F238E27FC236}">
                <a16:creationId xmlns:a16="http://schemas.microsoft.com/office/drawing/2014/main" id="{C6D8F862-B935-4F95-A9BE-C1CE645CA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3586050"/>
            <a:ext cx="3606464" cy="2723270"/>
          </a:xfrm>
          <a:prstGeom prst="rect">
            <a:avLst/>
          </a:prstGeom>
        </p:spPr>
      </p:pic>
      <p:graphicFrame>
        <p:nvGraphicFramePr>
          <p:cNvPr id="12" name="表格 19">
            <a:extLst>
              <a:ext uri="{FF2B5EF4-FFF2-40B4-BE49-F238E27FC236}">
                <a16:creationId xmlns:a16="http://schemas.microsoft.com/office/drawing/2014/main" id="{C22BC75D-59F5-481C-A970-7086E7859F9B}"/>
              </a:ext>
            </a:extLst>
          </p:cNvPr>
          <p:cNvGraphicFramePr>
            <a:graphicFrameLocks noGrp="1"/>
          </p:cNvGraphicFramePr>
          <p:nvPr>
            <p:extLst>
              <p:ext uri="{D42A27DB-BD31-4B8C-83A1-F6EECF244321}">
                <p14:modId xmlns:p14="http://schemas.microsoft.com/office/powerpoint/2010/main" val="2057834639"/>
              </p:ext>
            </p:extLst>
          </p:nvPr>
        </p:nvGraphicFramePr>
        <p:xfrm>
          <a:off x="7496680" y="2880670"/>
          <a:ext cx="4671617" cy="3484880"/>
        </p:xfrm>
        <a:graphic>
          <a:graphicData uri="http://schemas.openxmlformats.org/drawingml/2006/table">
            <a:tbl>
              <a:tblPr firstRow="1" bandRow="1">
                <a:tableStyleId>{5C22544A-7EE6-4342-B048-85BDC9FD1C3A}</a:tableStyleId>
              </a:tblPr>
              <a:tblGrid>
                <a:gridCol w="1773234">
                  <a:extLst>
                    <a:ext uri="{9D8B030D-6E8A-4147-A177-3AD203B41FA5}">
                      <a16:colId xmlns:a16="http://schemas.microsoft.com/office/drawing/2014/main" val="213572436"/>
                    </a:ext>
                  </a:extLst>
                </a:gridCol>
                <a:gridCol w="864096">
                  <a:extLst>
                    <a:ext uri="{9D8B030D-6E8A-4147-A177-3AD203B41FA5}">
                      <a16:colId xmlns:a16="http://schemas.microsoft.com/office/drawing/2014/main" val="2921378807"/>
                    </a:ext>
                  </a:extLst>
                </a:gridCol>
                <a:gridCol w="720080">
                  <a:extLst>
                    <a:ext uri="{9D8B030D-6E8A-4147-A177-3AD203B41FA5}">
                      <a16:colId xmlns:a16="http://schemas.microsoft.com/office/drawing/2014/main" val="3675326622"/>
                    </a:ext>
                  </a:extLst>
                </a:gridCol>
                <a:gridCol w="648072">
                  <a:extLst>
                    <a:ext uri="{9D8B030D-6E8A-4147-A177-3AD203B41FA5}">
                      <a16:colId xmlns:a16="http://schemas.microsoft.com/office/drawing/2014/main" val="4246297522"/>
                    </a:ext>
                  </a:extLst>
                </a:gridCol>
                <a:gridCol w="666135">
                  <a:extLst>
                    <a:ext uri="{9D8B030D-6E8A-4147-A177-3AD203B41FA5}">
                      <a16:colId xmlns:a16="http://schemas.microsoft.com/office/drawing/2014/main" val="4139897202"/>
                    </a:ext>
                  </a:extLst>
                </a:gridCol>
              </a:tblGrid>
              <a:tr h="370840">
                <a:tc>
                  <a:txBody>
                    <a:bodyPr/>
                    <a:lstStyle/>
                    <a:p>
                      <a:endParaRPr lang="zh-CN" altLang="en-US" sz="1400" dirty="0"/>
                    </a:p>
                  </a:txBody>
                  <a:tcPr/>
                </a:tc>
                <a:tc>
                  <a:txBody>
                    <a:bodyPr/>
                    <a:lstStyle/>
                    <a:p>
                      <a:pPr algn="ctr"/>
                      <a:r>
                        <a:rPr lang="en-US" altLang="zh-CN" sz="1400" dirty="0"/>
                        <a:t>Number</a:t>
                      </a:r>
                      <a:endParaRPr lang="zh-CN" altLang="en-US" sz="1400" dirty="0"/>
                    </a:p>
                  </a:txBody>
                  <a:tcPr/>
                </a:tc>
                <a:tc>
                  <a:txBody>
                    <a:bodyPr/>
                    <a:lstStyle/>
                    <a:p>
                      <a:pPr algn="ctr"/>
                      <a:r>
                        <a:rPr lang="en-US" altLang="zh-CN" sz="1400" dirty="0"/>
                        <a:t>Fr w/o [</a:t>
                      </a:r>
                      <a:r>
                        <a:rPr lang="en-US" altLang="zh-CN" sz="1400" dirty="0" err="1"/>
                        <a:t>KHz</a:t>
                      </a:r>
                      <a:r>
                        <a:rPr lang="en-US" altLang="zh-CN" sz="1400" dirty="0"/>
                        <a:t>]</a:t>
                      </a:r>
                      <a:endParaRPr lang="zh-CN" altLang="en-US" sz="1400" dirty="0"/>
                    </a:p>
                  </a:txBody>
                  <a:tcPr/>
                </a:tc>
                <a:tc>
                  <a:txBody>
                    <a:bodyPr/>
                    <a:lstStyle/>
                    <a:p>
                      <a:pPr algn="ctr"/>
                      <a:r>
                        <a:rPr lang="en-US" altLang="zh-CN" sz="1400" dirty="0"/>
                        <a:t>Fr w [</a:t>
                      </a:r>
                      <a:r>
                        <a:rPr lang="en-US" altLang="zh-CN" sz="1400" dirty="0" err="1"/>
                        <a:t>KHz</a:t>
                      </a:r>
                      <a:r>
                        <a:rPr lang="en-US" altLang="zh-CN" sz="1400" dirty="0"/>
                        <a:t>]</a:t>
                      </a:r>
                      <a:endParaRPr lang="zh-CN" altLang="en-US" sz="1400" dirty="0"/>
                    </a:p>
                  </a:txBody>
                  <a:tcPr/>
                </a:tc>
                <a:tc>
                  <a:txBody>
                    <a:bodyPr/>
                    <a:lstStyle/>
                    <a:p>
                      <a:pPr algn="ctr"/>
                      <a:r>
                        <a:rPr lang="en-US" altLang="zh-CN" sz="1400" dirty="0"/>
                        <a:t>Q</a:t>
                      </a:r>
                      <a:endParaRPr lang="zh-CN" altLang="en-US" sz="1400" dirty="0"/>
                    </a:p>
                  </a:txBody>
                  <a:tcPr/>
                </a:tc>
                <a:extLst>
                  <a:ext uri="{0D108BD9-81ED-4DB2-BD59-A6C34878D82A}">
                    <a16:rowId xmlns:a16="http://schemas.microsoft.com/office/drawing/2014/main" val="952542557"/>
                  </a:ext>
                </a:extLst>
              </a:tr>
              <a:tr h="370840">
                <a:tc>
                  <a:txBody>
                    <a:bodyPr/>
                    <a:lstStyle/>
                    <a:p>
                      <a:pPr algn="ctr"/>
                      <a:r>
                        <a:rPr lang="en-US" altLang="zh-CN" sz="1400" dirty="0"/>
                        <a:t> MB, Elliptic/</a:t>
                      </a:r>
                      <a:r>
                        <a:rPr lang="en-US" altLang="zh-CN" sz="1400" dirty="0" err="1"/>
                        <a:t>hor</a:t>
                      </a:r>
                      <a:endParaRPr lang="zh-CN" altLang="en-US" sz="1400" dirty="0"/>
                    </a:p>
                  </a:txBody>
                  <a:tcPr/>
                </a:tc>
                <a:tc>
                  <a:txBody>
                    <a:bodyPr/>
                    <a:lstStyle/>
                    <a:p>
                      <a:pPr algn="ctr"/>
                      <a:r>
                        <a:rPr lang="en-US" altLang="zh-CN" sz="1400" dirty="0"/>
                        <a:t>24</a:t>
                      </a:r>
                      <a:endParaRPr lang="zh-CN" altLang="en-US" sz="1400" dirty="0"/>
                    </a:p>
                  </a:txBody>
                  <a:tcPr/>
                </a:tc>
                <a:tc>
                  <a:txBody>
                    <a:bodyPr/>
                    <a:lstStyle/>
                    <a:p>
                      <a:pPr algn="ctr"/>
                      <a:r>
                        <a:rPr lang="en-US" altLang="zh-CN" sz="1400" dirty="0"/>
                        <a:t>71</a:t>
                      </a:r>
                      <a:endParaRPr lang="zh-CN" altLang="en-US" sz="1400" dirty="0"/>
                    </a:p>
                  </a:txBody>
                  <a:tcPr/>
                </a:tc>
                <a:tc>
                  <a:txBody>
                    <a:bodyPr/>
                    <a:lstStyle/>
                    <a:p>
                      <a:pPr algn="ctr"/>
                      <a:r>
                        <a:rPr lang="en-US" altLang="zh-CN" sz="1400" dirty="0"/>
                        <a:t>85</a:t>
                      </a:r>
                      <a:endParaRPr lang="zh-CN" altLang="en-US" sz="1400" dirty="0"/>
                    </a:p>
                  </a:txBody>
                  <a:tcPr/>
                </a:tc>
                <a:tc>
                  <a:txBody>
                    <a:bodyPr/>
                    <a:lstStyle/>
                    <a:p>
                      <a:pPr algn="ctr"/>
                      <a:r>
                        <a:rPr lang="en-US" altLang="zh-CN" sz="1400" dirty="0"/>
                        <a:t>150</a:t>
                      </a:r>
                      <a:endParaRPr lang="zh-CN" altLang="en-US" sz="1400" dirty="0"/>
                    </a:p>
                  </a:txBody>
                  <a:tcPr/>
                </a:tc>
                <a:extLst>
                  <a:ext uri="{0D108BD9-81ED-4DB2-BD59-A6C34878D82A}">
                    <a16:rowId xmlns:a16="http://schemas.microsoft.com/office/drawing/2014/main" val="3384158231"/>
                  </a:ext>
                </a:extLst>
              </a:tr>
              <a:tr h="370840">
                <a:tc>
                  <a:txBody>
                    <a:bodyPr/>
                    <a:lstStyle/>
                    <a:p>
                      <a:pPr algn="ctr"/>
                      <a:r>
                        <a:rPr lang="en-US" altLang="zh-CN" sz="1400" dirty="0"/>
                        <a:t>MB, Elliptic/</a:t>
                      </a:r>
                      <a:r>
                        <a:rPr lang="en-US" altLang="zh-CN" sz="1400" dirty="0" err="1"/>
                        <a:t>ver</a:t>
                      </a:r>
                      <a:endParaRPr lang="zh-CN" altLang="en-US" sz="1400" dirty="0"/>
                    </a:p>
                  </a:txBody>
                  <a:tcPr/>
                </a:tc>
                <a:tc>
                  <a:txBody>
                    <a:bodyPr/>
                    <a:lstStyle/>
                    <a:p>
                      <a:pPr algn="ctr"/>
                      <a:r>
                        <a:rPr lang="en-US" altLang="zh-CN" sz="1400" dirty="0"/>
                        <a:t>24</a:t>
                      </a:r>
                      <a:endParaRPr lang="zh-CN" altLang="en-US" sz="1400" dirty="0"/>
                    </a:p>
                  </a:txBody>
                  <a:tcPr/>
                </a:tc>
                <a:tc>
                  <a:txBody>
                    <a:bodyPr/>
                    <a:lstStyle/>
                    <a:p>
                      <a:pPr algn="ctr"/>
                      <a:r>
                        <a:rPr lang="en-US" altLang="zh-CN" sz="1400" dirty="0"/>
                        <a:t>79</a:t>
                      </a:r>
                      <a:endParaRPr lang="zh-CN" altLang="en-US" sz="1400" dirty="0"/>
                    </a:p>
                  </a:txBody>
                  <a:tcPr/>
                </a:tc>
                <a:tc>
                  <a:txBody>
                    <a:bodyPr/>
                    <a:lstStyle/>
                    <a:p>
                      <a:pPr algn="ctr"/>
                      <a:r>
                        <a:rPr lang="en-US" altLang="zh-CN" sz="1400" dirty="0"/>
                        <a:t>114</a:t>
                      </a:r>
                      <a:endParaRPr lang="zh-CN" altLang="en-US" sz="1400" dirty="0"/>
                    </a:p>
                  </a:txBody>
                  <a:tcPr/>
                </a:tc>
                <a:tc>
                  <a:txBody>
                    <a:bodyPr/>
                    <a:lstStyle/>
                    <a:p>
                      <a:pPr algn="ctr"/>
                      <a:r>
                        <a:rPr lang="en-US" altLang="zh-CN" sz="1400" dirty="0"/>
                        <a:t>40</a:t>
                      </a:r>
                      <a:endParaRPr lang="zh-CN" altLang="en-US" sz="1400" dirty="0"/>
                    </a:p>
                  </a:txBody>
                  <a:tcPr/>
                </a:tc>
                <a:extLst>
                  <a:ext uri="{0D108BD9-81ED-4DB2-BD59-A6C34878D82A}">
                    <a16:rowId xmlns:a16="http://schemas.microsoft.com/office/drawing/2014/main" val="1196832998"/>
                  </a:ext>
                </a:extLst>
              </a:tr>
              <a:tr h="370840">
                <a:tc>
                  <a:txBody>
                    <a:bodyPr/>
                    <a:lstStyle/>
                    <a:p>
                      <a:pPr algn="ctr"/>
                      <a:r>
                        <a:rPr lang="en-US" altLang="zh-CN" sz="1400" dirty="0"/>
                        <a:t>QB, Circular #1</a:t>
                      </a:r>
                      <a:endParaRPr lang="zh-CN" altLang="en-US" sz="1400" dirty="0"/>
                    </a:p>
                  </a:txBody>
                  <a:tcPr/>
                </a:tc>
                <a:tc>
                  <a:txBody>
                    <a:bodyPr/>
                    <a:lstStyle/>
                    <a:p>
                      <a:pPr algn="ctr"/>
                      <a:r>
                        <a:rPr lang="en-US" altLang="zh-CN" sz="1400" dirty="0"/>
                        <a:t>16</a:t>
                      </a:r>
                      <a:endParaRPr lang="zh-CN" altLang="en-US" sz="1400" dirty="0"/>
                    </a:p>
                  </a:txBody>
                  <a:tcPr/>
                </a:tc>
                <a:tc>
                  <a:txBody>
                    <a:bodyPr/>
                    <a:lstStyle/>
                    <a:p>
                      <a:pPr algn="ctr"/>
                      <a:r>
                        <a:rPr lang="en-US" altLang="zh-CN" sz="1400" dirty="0"/>
                        <a:t>88</a:t>
                      </a:r>
                      <a:endParaRPr lang="zh-CN" altLang="en-US" sz="1400" dirty="0"/>
                    </a:p>
                  </a:txBody>
                  <a:tcPr/>
                </a:tc>
                <a:tc>
                  <a:txBody>
                    <a:bodyPr/>
                    <a:lstStyle/>
                    <a:p>
                      <a:pPr algn="ctr"/>
                      <a:r>
                        <a:rPr lang="en-US" altLang="zh-CN" sz="1400" dirty="0"/>
                        <a:t>98</a:t>
                      </a:r>
                      <a:endParaRPr lang="zh-CN" altLang="en-US" sz="1400" dirty="0"/>
                    </a:p>
                  </a:txBody>
                  <a:tcPr/>
                </a:tc>
                <a:tc>
                  <a:txBody>
                    <a:bodyPr/>
                    <a:lstStyle/>
                    <a:p>
                      <a:pPr algn="ctr"/>
                      <a:r>
                        <a:rPr lang="en-US" altLang="zh-CN" sz="1400" dirty="0"/>
                        <a:t>35</a:t>
                      </a:r>
                      <a:endParaRPr lang="zh-CN" altLang="en-US" sz="1400" dirty="0"/>
                    </a:p>
                  </a:txBody>
                  <a:tcPr/>
                </a:tc>
                <a:extLst>
                  <a:ext uri="{0D108BD9-81ED-4DB2-BD59-A6C34878D82A}">
                    <a16:rowId xmlns:a16="http://schemas.microsoft.com/office/drawing/2014/main" val="717409795"/>
                  </a:ext>
                </a:extLst>
              </a:tr>
              <a:tr h="370840">
                <a:tc>
                  <a:txBody>
                    <a:bodyPr/>
                    <a:lstStyle/>
                    <a:p>
                      <a:pPr algn="ctr"/>
                      <a:r>
                        <a:rPr lang="en-US" altLang="zh-CN" sz="1400" dirty="0"/>
                        <a:t>QD, Circular #2</a:t>
                      </a:r>
                      <a:endParaRPr lang="zh-CN" altLang="en-US" sz="1400" dirty="0"/>
                    </a:p>
                  </a:txBody>
                  <a:tcPr/>
                </a:tc>
                <a:tc>
                  <a:txBody>
                    <a:bodyPr/>
                    <a:lstStyle/>
                    <a:p>
                      <a:pPr algn="ctr"/>
                      <a:r>
                        <a:rPr lang="en-US" altLang="zh-CN" sz="1400" dirty="0"/>
                        <a:t>8</a:t>
                      </a:r>
                      <a:endParaRPr lang="zh-CN" altLang="en-US" sz="1400" dirty="0"/>
                    </a:p>
                  </a:txBody>
                  <a:tcPr/>
                </a:tc>
                <a:tc>
                  <a:txBody>
                    <a:bodyPr/>
                    <a:lstStyle/>
                    <a:p>
                      <a:pPr algn="ctr"/>
                      <a:r>
                        <a:rPr lang="en-US" altLang="zh-CN" sz="1400" dirty="0"/>
                        <a:t>102.2</a:t>
                      </a:r>
                      <a:endParaRPr lang="zh-CN" altLang="en-US" sz="1400" dirty="0"/>
                    </a:p>
                  </a:txBody>
                  <a:tcPr/>
                </a:tc>
                <a:tc>
                  <a:txBody>
                    <a:bodyPr/>
                    <a:lstStyle/>
                    <a:p>
                      <a:pPr algn="ctr"/>
                      <a:r>
                        <a:rPr lang="en-US" altLang="zh-CN" sz="1400" dirty="0"/>
                        <a:t>109</a:t>
                      </a:r>
                      <a:endParaRPr lang="zh-CN" altLang="en-US" sz="1400" dirty="0"/>
                    </a:p>
                  </a:txBody>
                  <a:tcPr/>
                </a:tc>
                <a:tc>
                  <a:txBody>
                    <a:bodyPr/>
                    <a:lstStyle/>
                    <a:p>
                      <a:pPr algn="ctr"/>
                      <a:r>
                        <a:rPr lang="en-US" altLang="zh-CN" sz="1400" dirty="0"/>
                        <a:t>70</a:t>
                      </a:r>
                      <a:endParaRPr lang="zh-CN" altLang="en-US" sz="1400" dirty="0"/>
                    </a:p>
                  </a:txBody>
                  <a:tcPr/>
                </a:tc>
                <a:extLst>
                  <a:ext uri="{0D108BD9-81ED-4DB2-BD59-A6C34878D82A}">
                    <a16:rowId xmlns:a16="http://schemas.microsoft.com/office/drawing/2014/main" val="2456793869"/>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t>QC, Circular #3</a:t>
                      </a:r>
                      <a:endParaRPr lang="zh-CN" altLang="en-US" sz="1400" dirty="0"/>
                    </a:p>
                  </a:txBody>
                  <a:tcPr/>
                </a:tc>
                <a:tc>
                  <a:txBody>
                    <a:bodyPr/>
                    <a:lstStyle/>
                    <a:p>
                      <a:pPr algn="ctr"/>
                      <a:r>
                        <a:rPr lang="en-US" altLang="zh-CN" sz="1400" dirty="0"/>
                        <a:t>8</a:t>
                      </a:r>
                      <a:endParaRPr lang="zh-CN" altLang="en-US" sz="1400" dirty="0"/>
                    </a:p>
                  </a:txBody>
                  <a:tcPr/>
                </a:tc>
                <a:tc>
                  <a:txBody>
                    <a:bodyPr/>
                    <a:lstStyle/>
                    <a:p>
                      <a:pPr algn="ctr"/>
                      <a:r>
                        <a:rPr lang="en-US" altLang="zh-CN" sz="1400" dirty="0"/>
                        <a:t>87</a:t>
                      </a:r>
                      <a:endParaRPr lang="zh-CN" altLang="en-US" sz="1400" dirty="0"/>
                    </a:p>
                  </a:txBody>
                  <a:tcPr/>
                </a:tc>
                <a:tc>
                  <a:txBody>
                    <a:bodyPr/>
                    <a:lstStyle/>
                    <a:p>
                      <a:pPr algn="ctr"/>
                      <a:r>
                        <a:rPr lang="en-US" altLang="zh-CN" sz="1400" dirty="0"/>
                        <a:t>100</a:t>
                      </a:r>
                      <a:endParaRPr lang="zh-CN" altLang="en-US" sz="1400" dirty="0"/>
                    </a:p>
                  </a:txBody>
                  <a:tcPr/>
                </a:tc>
                <a:tc>
                  <a:txBody>
                    <a:bodyPr/>
                    <a:lstStyle/>
                    <a:p>
                      <a:pPr algn="ctr"/>
                      <a:r>
                        <a:rPr lang="en-US" altLang="zh-CN" sz="1400" dirty="0"/>
                        <a:t>25</a:t>
                      </a:r>
                      <a:endParaRPr lang="zh-CN" altLang="en-US" sz="1400" dirty="0"/>
                    </a:p>
                  </a:txBody>
                  <a:tcPr/>
                </a:tc>
                <a:extLst>
                  <a:ext uri="{0D108BD9-81ED-4DB2-BD59-A6C34878D82A}">
                    <a16:rowId xmlns:a16="http://schemas.microsoft.com/office/drawing/2014/main" val="2687038722"/>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t>QA, Circular #4</a:t>
                      </a:r>
                      <a:endParaRPr lang="zh-CN" altLang="en-US" sz="1400" dirty="0"/>
                    </a:p>
                  </a:txBody>
                  <a:tcPr/>
                </a:tc>
                <a:tc>
                  <a:txBody>
                    <a:bodyPr/>
                    <a:lstStyle/>
                    <a:p>
                      <a:pPr algn="ctr"/>
                      <a:r>
                        <a:rPr lang="en-US" altLang="zh-CN" sz="1400" dirty="0"/>
                        <a:t>16</a:t>
                      </a:r>
                      <a:endParaRPr lang="zh-CN" altLang="en-US" sz="1400" dirty="0"/>
                    </a:p>
                  </a:txBody>
                  <a:tcPr/>
                </a:tc>
                <a:tc>
                  <a:txBody>
                    <a:bodyPr/>
                    <a:lstStyle/>
                    <a:p>
                      <a:pPr algn="ctr"/>
                      <a:r>
                        <a:rPr lang="en-US" altLang="zh-CN" sz="1400" dirty="0"/>
                        <a:t>135.7</a:t>
                      </a:r>
                      <a:endParaRPr lang="zh-CN" altLang="en-US" sz="1400" dirty="0"/>
                    </a:p>
                  </a:txBody>
                  <a:tcPr/>
                </a:tc>
                <a:tc>
                  <a:txBody>
                    <a:bodyPr/>
                    <a:lstStyle/>
                    <a:p>
                      <a:pPr algn="ctr"/>
                      <a:r>
                        <a:rPr lang="en-US" altLang="zh-CN" sz="1400" dirty="0"/>
                        <a:t>141</a:t>
                      </a:r>
                      <a:endParaRPr lang="zh-CN" altLang="en-US" sz="1400" dirty="0"/>
                    </a:p>
                  </a:txBody>
                  <a:tcPr/>
                </a:tc>
                <a:tc>
                  <a:txBody>
                    <a:bodyPr/>
                    <a:lstStyle/>
                    <a:p>
                      <a:pPr algn="ctr"/>
                      <a:r>
                        <a:rPr lang="en-US" altLang="zh-CN" sz="1400" dirty="0"/>
                        <a:t>120</a:t>
                      </a:r>
                      <a:endParaRPr lang="zh-CN" altLang="en-US" sz="1400" dirty="0"/>
                    </a:p>
                  </a:txBody>
                  <a:tcPr/>
                </a:tc>
                <a:extLst>
                  <a:ext uri="{0D108BD9-81ED-4DB2-BD59-A6C34878D82A}">
                    <a16:rowId xmlns:a16="http://schemas.microsoft.com/office/drawing/2014/main" val="202281574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t>INB/</a:t>
                      </a:r>
                      <a:r>
                        <a:rPr lang="en-US" altLang="zh-CN" sz="1400" dirty="0" err="1"/>
                        <a:t>hor</a:t>
                      </a:r>
                      <a:r>
                        <a:rPr lang="en-US" altLang="zh-CN" sz="1400" dirty="0"/>
                        <a:t>, Circular #5</a:t>
                      </a:r>
                      <a:endParaRPr lang="zh-CN" altLang="en-US" sz="1400" dirty="0"/>
                    </a:p>
                  </a:txBody>
                  <a:tcPr/>
                </a:tc>
                <a:tc>
                  <a:txBody>
                    <a:bodyPr/>
                    <a:lstStyle/>
                    <a:p>
                      <a:pPr algn="ctr"/>
                      <a:r>
                        <a:rPr lang="en-US" altLang="zh-CN" sz="1400" dirty="0"/>
                        <a:t>4</a:t>
                      </a:r>
                      <a:endParaRPr lang="zh-CN" altLang="en-US" sz="1400" dirty="0"/>
                    </a:p>
                  </a:txBody>
                  <a:tcPr/>
                </a:tc>
                <a:tc>
                  <a:txBody>
                    <a:bodyPr/>
                    <a:lstStyle/>
                    <a:p>
                      <a:pPr algn="ctr"/>
                      <a:r>
                        <a:rPr lang="en-US" altLang="zh-CN" sz="1400" dirty="0"/>
                        <a:t>123</a:t>
                      </a:r>
                      <a:endParaRPr lang="zh-CN" altLang="en-US" sz="1400" dirty="0"/>
                    </a:p>
                  </a:txBody>
                  <a:tcPr/>
                </a:tc>
                <a:tc>
                  <a:txBody>
                    <a:bodyPr/>
                    <a:lstStyle/>
                    <a:p>
                      <a:pPr algn="ctr"/>
                      <a:r>
                        <a:rPr lang="en-US" altLang="zh-CN" sz="1400" dirty="0"/>
                        <a:t>126</a:t>
                      </a:r>
                      <a:endParaRPr lang="zh-CN" altLang="en-US" sz="1400" dirty="0"/>
                    </a:p>
                  </a:txBody>
                  <a:tcPr/>
                </a:tc>
                <a:tc>
                  <a:txBody>
                    <a:bodyPr/>
                    <a:lstStyle/>
                    <a:p>
                      <a:pPr algn="ctr"/>
                      <a:r>
                        <a:rPr lang="en-US" altLang="zh-CN" sz="1400" dirty="0"/>
                        <a:t>150</a:t>
                      </a:r>
                      <a:endParaRPr lang="zh-CN" altLang="en-US" sz="1400" dirty="0"/>
                    </a:p>
                  </a:txBody>
                  <a:tcPr/>
                </a:tc>
                <a:extLst>
                  <a:ext uri="{0D108BD9-81ED-4DB2-BD59-A6C34878D82A}">
                    <a16:rowId xmlns:a16="http://schemas.microsoft.com/office/drawing/2014/main" val="173540505"/>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t>INB/</a:t>
                      </a:r>
                      <a:r>
                        <a:rPr lang="en-US" altLang="zh-CN" sz="1400" dirty="0" err="1"/>
                        <a:t>ver</a:t>
                      </a:r>
                      <a:r>
                        <a:rPr lang="en-US" altLang="zh-CN" sz="1400" dirty="0"/>
                        <a:t>, Circular #5</a:t>
                      </a:r>
                      <a:endParaRPr lang="zh-CN" altLang="en-US" sz="1400" dirty="0"/>
                    </a:p>
                  </a:txBody>
                  <a:tcPr/>
                </a:tc>
                <a:tc>
                  <a:txBody>
                    <a:bodyPr/>
                    <a:lstStyle/>
                    <a:p>
                      <a:pPr algn="ctr"/>
                      <a:r>
                        <a:rPr lang="en-US" altLang="zh-CN" sz="1400" dirty="0"/>
                        <a:t>4</a:t>
                      </a:r>
                      <a:endParaRPr lang="zh-CN" altLang="en-US" sz="1400" dirty="0"/>
                    </a:p>
                  </a:txBody>
                  <a:tcPr/>
                </a:tc>
                <a:tc>
                  <a:txBody>
                    <a:bodyPr/>
                    <a:lstStyle/>
                    <a:p>
                      <a:pPr algn="ctr"/>
                      <a:r>
                        <a:rPr lang="en-US" altLang="zh-CN" sz="1400" dirty="0"/>
                        <a:t>123</a:t>
                      </a:r>
                      <a:endParaRPr lang="zh-CN" altLang="en-US" sz="1400" dirty="0"/>
                    </a:p>
                  </a:txBody>
                  <a:tcPr/>
                </a:tc>
                <a:tc>
                  <a:txBody>
                    <a:bodyPr/>
                    <a:lstStyle/>
                    <a:p>
                      <a:pPr algn="ctr"/>
                      <a:r>
                        <a:rPr lang="en-US" altLang="zh-CN" sz="1400" dirty="0"/>
                        <a:t>134</a:t>
                      </a:r>
                      <a:endParaRPr lang="zh-CN" altLang="en-US" sz="1400" dirty="0"/>
                    </a:p>
                  </a:txBody>
                  <a:tcPr/>
                </a:tc>
                <a:tc>
                  <a:txBody>
                    <a:bodyPr/>
                    <a:lstStyle/>
                    <a:p>
                      <a:pPr algn="ctr"/>
                      <a:r>
                        <a:rPr lang="en-US" altLang="zh-CN" sz="1400" dirty="0"/>
                        <a:t>150</a:t>
                      </a:r>
                      <a:endParaRPr lang="zh-CN" altLang="en-US" sz="1400" dirty="0"/>
                    </a:p>
                  </a:txBody>
                  <a:tcPr/>
                </a:tc>
                <a:extLst>
                  <a:ext uri="{0D108BD9-81ED-4DB2-BD59-A6C34878D82A}">
                    <a16:rowId xmlns:a16="http://schemas.microsoft.com/office/drawing/2014/main" val="494990263"/>
                  </a:ext>
                </a:extLst>
              </a:tr>
            </a:tbl>
          </a:graphicData>
        </a:graphic>
      </p:graphicFrame>
      <p:pic>
        <p:nvPicPr>
          <p:cNvPr id="13" name="图片 12">
            <a:extLst>
              <a:ext uri="{FF2B5EF4-FFF2-40B4-BE49-F238E27FC236}">
                <a16:creationId xmlns:a16="http://schemas.microsoft.com/office/drawing/2014/main" id="{08A4578F-FED6-48FF-A85E-3CE75FD917C2}"/>
              </a:ext>
            </a:extLst>
          </p:cNvPr>
          <p:cNvPicPr>
            <a:picLocks noChangeAspect="1"/>
          </p:cNvPicPr>
          <p:nvPr/>
        </p:nvPicPr>
        <p:blipFill rotWithShape="1">
          <a:blip r:embed="rId6">
            <a:extLst>
              <a:ext uri="{28A0092B-C50C-407E-A947-70E740481C1C}">
                <a14:useLocalDpi xmlns:a14="http://schemas.microsoft.com/office/drawing/2010/main" val="0"/>
              </a:ext>
            </a:extLst>
          </a:blip>
          <a:srcRect r="52447"/>
          <a:stretch/>
        </p:blipFill>
        <p:spPr>
          <a:xfrm>
            <a:off x="3575720" y="3708990"/>
            <a:ext cx="3842583" cy="2528322"/>
          </a:xfrm>
          <a:prstGeom prst="rect">
            <a:avLst/>
          </a:prstGeom>
        </p:spPr>
      </p:pic>
    </p:spTree>
    <p:extLst>
      <p:ext uri="{BB962C8B-B14F-4D97-AF65-F5344CB8AC3E}">
        <p14:creationId xmlns:p14="http://schemas.microsoft.com/office/powerpoint/2010/main" val="2228506794"/>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908720"/>
            <a:ext cx="11887384" cy="3168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simulation of ceramic chamber </a:t>
            </a:r>
          </a:p>
          <a:p>
            <a:pPr lvl="1">
              <a:lnSpc>
                <a:spcPct val="150000"/>
              </a:lnSpc>
              <a:spcBef>
                <a:spcPct val="0"/>
              </a:spcBef>
            </a:pPr>
            <a:r>
              <a:rPr lang="en-US" altLang="zh-CN" sz="1800" dirty="0">
                <a:solidFill>
                  <a:srgbClr val="0069B8"/>
                </a:solidFill>
                <a:latin typeface="+mn-lt"/>
                <a:cs typeface="Times New Roman" panose="02020603050405020304" pitchFamily="18" charset="0"/>
              </a:rPr>
              <a:t>Some parameter scan to understand the physics behind the impedance and try decreasing the impedance</a:t>
            </a:r>
          </a:p>
          <a:p>
            <a:pPr lvl="2">
              <a:lnSpc>
                <a:spcPct val="150000"/>
              </a:lnSpc>
              <a:spcBef>
                <a:spcPct val="0"/>
              </a:spcBef>
            </a:pPr>
            <a:r>
              <a:rPr lang="en-US" altLang="zh-CN" sz="1400" dirty="0">
                <a:solidFill>
                  <a:srgbClr val="0069B8"/>
                </a:solidFill>
                <a:latin typeface="+mn-lt"/>
                <a:cs typeface="Times New Roman" panose="02020603050405020304" pitchFamily="18" charset="0"/>
              </a:rPr>
              <a:t>Cu strip number, Cu strip width, Cu strip thickness, Capacitance of capacitors, Chamber length, Chamber radius, etc.</a:t>
            </a:r>
          </a:p>
          <a:p>
            <a:pPr lvl="1">
              <a:lnSpc>
                <a:spcPct val="150000"/>
              </a:lnSpc>
              <a:spcBef>
                <a:spcPct val="0"/>
              </a:spcBef>
            </a:pPr>
            <a:r>
              <a:rPr lang="en-US" altLang="zh-CN" sz="1800" dirty="0">
                <a:solidFill>
                  <a:srgbClr val="0069B8"/>
                </a:solidFill>
                <a:latin typeface="+mn-lt"/>
                <a:cs typeface="Times New Roman" panose="02020603050405020304" pitchFamily="18" charset="0"/>
              </a:rPr>
              <a:t>Dependance on ceramic length: </a:t>
            </a:r>
            <a:r>
              <a:rPr lang="en-US" altLang="zh-CN" sz="1800" dirty="0" err="1">
                <a:solidFill>
                  <a:srgbClr val="0069B8"/>
                </a:solidFill>
                <a:latin typeface="+mn-lt"/>
                <a:cs typeface="Times New Roman" panose="02020603050405020304" pitchFamily="18" charset="0"/>
              </a:rPr>
              <a:t>fr</a:t>
            </a:r>
            <a:r>
              <a:rPr lang="en-US" altLang="zh-CN" sz="1800" dirty="0">
                <a:solidFill>
                  <a:srgbClr val="0069B8"/>
                </a:solidFill>
                <a:latin typeface="+mn-lt"/>
                <a:cs typeface="Times New Roman" panose="02020603050405020304" pitchFamily="18" charset="0"/>
              </a:rPr>
              <a:t> shifts downward as the length increases</a:t>
            </a:r>
          </a:p>
          <a:p>
            <a:pPr lvl="1">
              <a:lnSpc>
                <a:spcPct val="150000"/>
              </a:lnSpc>
              <a:spcBef>
                <a:spcPct val="0"/>
              </a:spcBef>
            </a:pPr>
            <a:r>
              <a:rPr lang="en-US" altLang="zh-CN" sz="1800" dirty="0">
                <a:solidFill>
                  <a:srgbClr val="0069B8"/>
                </a:solidFill>
                <a:latin typeface="+mn-lt"/>
                <a:cs typeface="Times New Roman" panose="02020603050405020304" pitchFamily="18" charset="0"/>
              </a:rPr>
              <a:t>Dependance on capacitance of capacitors</a:t>
            </a:r>
          </a:p>
          <a:p>
            <a:pPr lvl="2">
              <a:lnSpc>
                <a:spcPct val="150000"/>
              </a:lnSpc>
              <a:spcBef>
                <a:spcPct val="0"/>
              </a:spcBef>
            </a:pPr>
            <a:r>
              <a:rPr lang="en-US" altLang="zh-CN" sz="1400" dirty="0">
                <a:solidFill>
                  <a:srgbClr val="0069B8"/>
                </a:solidFill>
                <a:latin typeface="+mn-lt"/>
                <a:cs typeface="Times New Roman" panose="02020603050405020304" pitchFamily="18" charset="0"/>
              </a:rPr>
              <a:t>With an increase in capacitance, the resonant frequency shifts downward</a:t>
            </a:r>
          </a:p>
          <a:p>
            <a:pPr lvl="2">
              <a:lnSpc>
                <a:spcPct val="150000"/>
              </a:lnSpc>
              <a:spcBef>
                <a:spcPct val="0"/>
              </a:spcBef>
            </a:pPr>
            <a:r>
              <a:rPr lang="en-US" altLang="zh-CN" sz="1400" dirty="0">
                <a:solidFill>
                  <a:srgbClr val="0069B8"/>
                </a:solidFill>
                <a:latin typeface="+mn-lt"/>
                <a:cs typeface="Times New Roman" panose="02020603050405020304" pitchFamily="18" charset="0"/>
              </a:rPr>
              <a:t>With an increase in capacitance, the impedance also decreases</a:t>
            </a:r>
          </a:p>
          <a:p>
            <a:pPr lvl="2">
              <a:lnSpc>
                <a:spcPct val="150000"/>
              </a:lnSpc>
              <a:spcBef>
                <a:spcPct val="0"/>
              </a:spcBef>
            </a:pPr>
            <a:r>
              <a:rPr lang="en-US" altLang="zh-CN" sz="1400" dirty="0">
                <a:solidFill>
                  <a:srgbClr val="0069B8"/>
                </a:solidFill>
                <a:latin typeface="+mn-lt"/>
                <a:cs typeface="Times New Roman" panose="02020603050405020304" pitchFamily="18" charset="0"/>
              </a:rPr>
              <a:t>The inductance L</a:t>
            </a:r>
            <a:r>
              <a:rPr lang="en-US" altLang="zh-CN" sz="1400" baseline="-25000" dirty="0">
                <a:solidFill>
                  <a:srgbClr val="0069B8"/>
                </a:solidFill>
                <a:latin typeface="+mn-lt"/>
                <a:cs typeface="Times New Roman" panose="02020603050405020304" pitchFamily="18" charset="0"/>
              </a:rPr>
              <a:t>0</a:t>
            </a:r>
            <a:r>
              <a:rPr lang="en-US" altLang="zh-CN" sz="1400" dirty="0">
                <a:solidFill>
                  <a:srgbClr val="0069B8"/>
                </a:solidFill>
                <a:latin typeface="+mn-lt"/>
                <a:cs typeface="Times New Roman" panose="02020603050405020304" pitchFamily="18" charset="0"/>
              </a:rPr>
              <a:t> is given by the simulation of one capacitance, and theoretical frequency with others is calculated</a:t>
            </a:r>
          </a:p>
        </p:txBody>
      </p:sp>
      <p:pic>
        <p:nvPicPr>
          <p:cNvPr id="9" name="图片 8">
            <a:extLst>
              <a:ext uri="{FF2B5EF4-FFF2-40B4-BE49-F238E27FC236}">
                <a16:creationId xmlns:a16="http://schemas.microsoft.com/office/drawing/2014/main" id="{C7E5E262-9314-4A5C-B8F1-81BBF89E9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21" y="3975314"/>
            <a:ext cx="4824536" cy="2579779"/>
          </a:xfrm>
          <a:prstGeom prst="rect">
            <a:avLst/>
          </a:prstGeom>
        </p:spPr>
      </p:pic>
      <p:pic>
        <p:nvPicPr>
          <p:cNvPr id="11" name="图片 10">
            <a:extLst>
              <a:ext uri="{FF2B5EF4-FFF2-40B4-BE49-F238E27FC236}">
                <a16:creationId xmlns:a16="http://schemas.microsoft.com/office/drawing/2014/main" id="{F7A9B420-400B-465D-A06F-831FBBD18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08" y="3975314"/>
            <a:ext cx="4997471" cy="2766054"/>
          </a:xfrm>
          <a:prstGeom prst="rect">
            <a:avLst/>
          </a:prstGeom>
        </p:spPr>
      </p:pic>
    </p:spTree>
    <p:extLst>
      <p:ext uri="{BB962C8B-B14F-4D97-AF65-F5344CB8AC3E}">
        <p14:creationId xmlns:p14="http://schemas.microsoft.com/office/powerpoint/2010/main" val="4037869016"/>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47328" y="836711"/>
            <a:ext cx="6862615" cy="2376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simulation of ceramic chamber </a:t>
            </a:r>
          </a:p>
          <a:p>
            <a:pPr lvl="1">
              <a:lnSpc>
                <a:spcPct val="150000"/>
              </a:lnSpc>
              <a:spcBef>
                <a:spcPct val="0"/>
              </a:spcBef>
            </a:pPr>
            <a:r>
              <a:rPr lang="en-US" altLang="zh-CN" sz="1800" dirty="0">
                <a:solidFill>
                  <a:srgbClr val="0069B8"/>
                </a:solidFill>
                <a:latin typeface="+mn-lt"/>
                <a:cs typeface="Times New Roman" panose="02020603050405020304" pitchFamily="18" charset="0"/>
              </a:rPr>
              <a:t>Simplified structure</a:t>
            </a:r>
          </a:p>
          <a:p>
            <a:pPr lvl="2">
              <a:lnSpc>
                <a:spcPct val="150000"/>
              </a:lnSpc>
              <a:spcBef>
                <a:spcPct val="0"/>
              </a:spcBef>
            </a:pPr>
            <a:r>
              <a:rPr lang="en-US" altLang="zh-CN" sz="1400" dirty="0">
                <a:solidFill>
                  <a:srgbClr val="0069B8"/>
                </a:solidFill>
                <a:latin typeface="+mn-lt"/>
                <a:cs typeface="Times New Roman" panose="02020603050405020304" pitchFamily="18" charset="0"/>
              </a:rPr>
              <a:t>Round chamber is instead of rectangle chamber</a:t>
            </a:r>
          </a:p>
          <a:p>
            <a:pPr lvl="2">
              <a:lnSpc>
                <a:spcPct val="150000"/>
              </a:lnSpc>
              <a:spcBef>
                <a:spcPct val="0"/>
              </a:spcBef>
            </a:pPr>
            <a:r>
              <a:rPr lang="en-US" altLang="zh-CN" sz="1400" dirty="0">
                <a:solidFill>
                  <a:srgbClr val="0069B8"/>
                </a:solidFill>
                <a:latin typeface="+mn-lt"/>
                <a:cs typeface="Times New Roman" panose="02020603050405020304" pitchFamily="18" charset="0"/>
              </a:rPr>
              <a:t>Further simplify to decrease Cu strip and capacitance</a:t>
            </a:r>
          </a:p>
          <a:p>
            <a:pPr lvl="1">
              <a:lnSpc>
                <a:spcPct val="150000"/>
              </a:lnSpc>
              <a:spcBef>
                <a:spcPct val="0"/>
              </a:spcBef>
            </a:pPr>
            <a:r>
              <a:rPr lang="en-US" altLang="zh-CN" sz="1800" dirty="0">
                <a:solidFill>
                  <a:srgbClr val="0069B8"/>
                </a:solidFill>
                <a:latin typeface="+mn-lt"/>
                <a:cs typeface="Times New Roman" panose="02020603050405020304" pitchFamily="18" charset="0"/>
              </a:rPr>
              <a:t>Two strips and capacitors can be reproduced the resonance</a:t>
            </a:r>
          </a:p>
        </p:txBody>
      </p:sp>
      <p:pic>
        <p:nvPicPr>
          <p:cNvPr id="7" name="图片 6">
            <a:extLst>
              <a:ext uri="{FF2B5EF4-FFF2-40B4-BE49-F238E27FC236}">
                <a16:creationId xmlns:a16="http://schemas.microsoft.com/office/drawing/2014/main" id="{D64A6C4C-06B4-49C8-905C-8A52A13F6A4F}"/>
              </a:ext>
            </a:extLst>
          </p:cNvPr>
          <p:cNvPicPr>
            <a:picLocks noChangeAspect="1"/>
          </p:cNvPicPr>
          <p:nvPr/>
        </p:nvPicPr>
        <p:blipFill rotWithShape="1">
          <a:blip r:embed="rId3">
            <a:extLst>
              <a:ext uri="{28A0092B-C50C-407E-A947-70E740481C1C}">
                <a14:useLocalDpi xmlns:a14="http://schemas.microsoft.com/office/drawing/2010/main" val="0"/>
              </a:ext>
            </a:extLst>
          </a:blip>
          <a:srcRect l="19878" t="4326" r="1569" b="18500"/>
          <a:stretch/>
        </p:blipFill>
        <p:spPr>
          <a:xfrm>
            <a:off x="6909944" y="1231963"/>
            <a:ext cx="5277158" cy="1944216"/>
          </a:xfrm>
          <a:prstGeom prst="rect">
            <a:avLst/>
          </a:prstGeom>
        </p:spPr>
      </p:pic>
      <p:pic>
        <p:nvPicPr>
          <p:cNvPr id="12" name="图片 11">
            <a:extLst>
              <a:ext uri="{FF2B5EF4-FFF2-40B4-BE49-F238E27FC236}">
                <a16:creationId xmlns:a16="http://schemas.microsoft.com/office/drawing/2014/main" id="{55AA8E68-3164-4981-AA0F-88B5C5DF2555}"/>
              </a:ext>
            </a:extLst>
          </p:cNvPr>
          <p:cNvPicPr>
            <a:picLocks noChangeAspect="1"/>
          </p:cNvPicPr>
          <p:nvPr/>
        </p:nvPicPr>
        <p:blipFill rotWithShape="1">
          <a:blip r:embed="rId4">
            <a:extLst>
              <a:ext uri="{28A0092B-C50C-407E-A947-70E740481C1C}">
                <a14:useLocalDpi xmlns:a14="http://schemas.microsoft.com/office/drawing/2010/main" val="0"/>
              </a:ext>
            </a:extLst>
          </a:blip>
          <a:srcRect l="20087" t="24800" r="16151" b="8001"/>
          <a:stretch/>
        </p:blipFill>
        <p:spPr>
          <a:xfrm>
            <a:off x="8472264" y="3810155"/>
            <a:ext cx="3550247" cy="2805133"/>
          </a:xfrm>
          <a:prstGeom prst="rect">
            <a:avLst/>
          </a:prstGeom>
        </p:spPr>
      </p:pic>
      <p:pic>
        <p:nvPicPr>
          <p:cNvPr id="14" name="图片 13">
            <a:extLst>
              <a:ext uri="{FF2B5EF4-FFF2-40B4-BE49-F238E27FC236}">
                <a16:creationId xmlns:a16="http://schemas.microsoft.com/office/drawing/2014/main" id="{6B5D5D7D-EF3A-437B-B7EC-643EF7845E02}"/>
              </a:ext>
            </a:extLst>
          </p:cNvPr>
          <p:cNvPicPr>
            <a:picLocks noChangeAspect="1"/>
          </p:cNvPicPr>
          <p:nvPr/>
        </p:nvPicPr>
        <p:blipFill rotWithShape="1">
          <a:blip r:embed="rId5">
            <a:extLst>
              <a:ext uri="{28A0092B-C50C-407E-A947-70E740481C1C}">
                <a14:useLocalDpi xmlns:a14="http://schemas.microsoft.com/office/drawing/2010/main" val="0"/>
              </a:ext>
            </a:extLst>
          </a:blip>
          <a:srcRect l="15364" t="30050" r="35830" b="8000"/>
          <a:stretch/>
        </p:blipFill>
        <p:spPr>
          <a:xfrm>
            <a:off x="4515194" y="3681823"/>
            <a:ext cx="3308998" cy="3059546"/>
          </a:xfrm>
          <a:prstGeom prst="rect">
            <a:avLst/>
          </a:prstGeom>
        </p:spPr>
      </p:pic>
      <p:pic>
        <p:nvPicPr>
          <p:cNvPr id="16" name="图片 15">
            <a:extLst>
              <a:ext uri="{FF2B5EF4-FFF2-40B4-BE49-F238E27FC236}">
                <a16:creationId xmlns:a16="http://schemas.microsoft.com/office/drawing/2014/main" id="{D74FA14B-5F9C-4B90-AAA3-622B49B08D63}"/>
              </a:ext>
            </a:extLst>
          </p:cNvPr>
          <p:cNvPicPr>
            <a:picLocks noChangeAspect="1"/>
          </p:cNvPicPr>
          <p:nvPr/>
        </p:nvPicPr>
        <p:blipFill rotWithShape="1">
          <a:blip r:embed="rId6">
            <a:extLst>
              <a:ext uri="{28A0092B-C50C-407E-A947-70E740481C1C}">
                <a14:useLocalDpi xmlns:a14="http://schemas.microsoft.com/office/drawing/2010/main" val="0"/>
              </a:ext>
            </a:extLst>
          </a:blip>
          <a:srcRect l="15364" t="17964" r="19420" b="16401"/>
          <a:stretch/>
        </p:blipFill>
        <p:spPr>
          <a:xfrm>
            <a:off x="169489" y="3746712"/>
            <a:ext cx="3801790" cy="2868576"/>
          </a:xfrm>
          <a:prstGeom prst="rect">
            <a:avLst/>
          </a:prstGeom>
        </p:spPr>
      </p:pic>
      <p:sp>
        <p:nvSpPr>
          <p:cNvPr id="2" name="箭头: 右 1">
            <a:extLst>
              <a:ext uri="{FF2B5EF4-FFF2-40B4-BE49-F238E27FC236}">
                <a16:creationId xmlns:a16="http://schemas.microsoft.com/office/drawing/2014/main" id="{3FF06E91-0531-4D83-BEAF-077F12BA9248}"/>
              </a:ext>
            </a:extLst>
          </p:cNvPr>
          <p:cNvSpPr/>
          <p:nvPr/>
        </p:nvSpPr>
        <p:spPr>
          <a:xfrm>
            <a:off x="4039917" y="5157192"/>
            <a:ext cx="471907" cy="360040"/>
          </a:xfrm>
          <a:prstGeom prst="rightArrow">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0160">
                <a:solidFill>
                  <a:srgbClr val="FF66CC"/>
                </a:solidFill>
                <a:prstDash val="solid"/>
              </a:ln>
              <a:solidFill>
                <a:srgbClr val="FF66CC"/>
              </a:solidFill>
              <a:effectLst>
                <a:outerShdw blurRad="38100" dist="22860" dir="5400000" algn="tl" rotWithShape="0">
                  <a:srgbClr val="000000">
                    <a:alpha val="30000"/>
                  </a:srgbClr>
                </a:outerShdw>
              </a:effectLst>
            </a:endParaRPr>
          </a:p>
        </p:txBody>
      </p:sp>
      <p:sp>
        <p:nvSpPr>
          <p:cNvPr id="13" name="箭头: 右 12">
            <a:extLst>
              <a:ext uri="{FF2B5EF4-FFF2-40B4-BE49-F238E27FC236}">
                <a16:creationId xmlns:a16="http://schemas.microsoft.com/office/drawing/2014/main" id="{35251DB4-6D2F-4BB2-BA02-F1935027F680}"/>
              </a:ext>
            </a:extLst>
          </p:cNvPr>
          <p:cNvSpPr/>
          <p:nvPr/>
        </p:nvSpPr>
        <p:spPr>
          <a:xfrm>
            <a:off x="7928349" y="5229200"/>
            <a:ext cx="471907" cy="360040"/>
          </a:xfrm>
          <a:prstGeom prst="rightArrow">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0160">
                <a:solidFill>
                  <a:srgbClr val="FF66CC"/>
                </a:solidFill>
                <a:prstDash val="solid"/>
              </a:ln>
              <a:solidFill>
                <a:srgbClr val="FF66CC"/>
              </a:solidFill>
              <a:effectLst>
                <a:outerShdw blurRad="38100" dist="22860" dir="5400000" algn="tl" rotWithShape="0">
                  <a:srgbClr val="000000">
                    <a:alpha val="30000"/>
                  </a:srgbClr>
                </a:outerShdw>
              </a:effectLst>
            </a:endParaRPr>
          </a:p>
        </p:txBody>
      </p:sp>
      <p:sp>
        <p:nvSpPr>
          <p:cNvPr id="15" name="箭头: 右 14">
            <a:extLst>
              <a:ext uri="{FF2B5EF4-FFF2-40B4-BE49-F238E27FC236}">
                <a16:creationId xmlns:a16="http://schemas.microsoft.com/office/drawing/2014/main" id="{F688021C-A3A2-423A-B54B-3A1422132F88}"/>
              </a:ext>
            </a:extLst>
          </p:cNvPr>
          <p:cNvSpPr/>
          <p:nvPr/>
        </p:nvSpPr>
        <p:spPr>
          <a:xfrm rot="16200000">
            <a:off x="10144523" y="3301058"/>
            <a:ext cx="471907" cy="360040"/>
          </a:xfrm>
          <a:prstGeom prst="rightArrow">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0160">
                <a:solidFill>
                  <a:srgbClr val="FF66CC"/>
                </a:solidFill>
                <a:prstDash val="solid"/>
              </a:ln>
              <a:solidFill>
                <a:srgbClr val="FF66CC"/>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79616006"/>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47328" y="836712"/>
            <a:ext cx="11887384" cy="2592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simulation of ceramic chamber </a:t>
            </a:r>
          </a:p>
          <a:p>
            <a:pPr lvl="1">
              <a:lnSpc>
                <a:spcPct val="150000"/>
              </a:lnSpc>
              <a:spcBef>
                <a:spcPct val="0"/>
              </a:spcBef>
            </a:pPr>
            <a:r>
              <a:rPr lang="en-US" altLang="zh-CN" sz="2000" dirty="0">
                <a:solidFill>
                  <a:srgbClr val="0069B8"/>
                </a:solidFill>
                <a:latin typeface="+mn-lt"/>
                <a:cs typeface="Times New Roman" panose="02020603050405020304" pitchFamily="18" charset="0"/>
              </a:rPr>
              <a:t>Simplified structure</a:t>
            </a:r>
          </a:p>
          <a:p>
            <a:pPr lvl="2">
              <a:lnSpc>
                <a:spcPct val="150000"/>
              </a:lnSpc>
              <a:spcBef>
                <a:spcPct val="0"/>
              </a:spcBef>
            </a:pPr>
            <a:r>
              <a:rPr lang="en-US" altLang="zh-CN" sz="1800" dirty="0">
                <a:solidFill>
                  <a:srgbClr val="0069B8"/>
                </a:solidFill>
                <a:latin typeface="+mn-lt"/>
                <a:cs typeface="Times New Roman" panose="02020603050405020304" pitchFamily="18" charset="0"/>
              </a:rPr>
              <a:t>Scan length: 1-10 m</a:t>
            </a:r>
          </a:p>
          <a:p>
            <a:pPr lvl="2">
              <a:lnSpc>
                <a:spcPct val="150000"/>
              </a:lnSpc>
              <a:spcBef>
                <a:spcPct val="0"/>
              </a:spcBef>
            </a:pPr>
            <a:r>
              <a:rPr lang="en-US" altLang="zh-CN" sz="1800" dirty="0">
                <a:solidFill>
                  <a:srgbClr val="0069B8"/>
                </a:solidFill>
                <a:latin typeface="+mn-lt"/>
                <a:cs typeface="Times New Roman" panose="02020603050405020304" pitchFamily="18" charset="0"/>
              </a:rPr>
              <a:t>Small coil with gap of 10 mm</a:t>
            </a:r>
          </a:p>
          <a:p>
            <a:pPr lvl="2">
              <a:lnSpc>
                <a:spcPct val="150000"/>
              </a:lnSpc>
              <a:spcBef>
                <a:spcPct val="0"/>
              </a:spcBef>
            </a:pPr>
            <a:r>
              <a:rPr lang="en-US" altLang="zh-CN" sz="1800" dirty="0">
                <a:solidFill>
                  <a:srgbClr val="0069B8"/>
                </a:solidFill>
                <a:latin typeface="+mn-lt"/>
                <a:cs typeface="Times New Roman" panose="02020603050405020304" pitchFamily="18" charset="0"/>
              </a:rPr>
              <a:t>The inductance can be calculated as</a:t>
            </a:r>
          </a:p>
          <a:p>
            <a:pPr lvl="2">
              <a:lnSpc>
                <a:spcPct val="150000"/>
              </a:lnSpc>
              <a:spcBef>
                <a:spcPct val="0"/>
              </a:spcBef>
            </a:pPr>
            <a:r>
              <a:rPr lang="en-US" altLang="zh-CN" sz="1800" dirty="0">
                <a:solidFill>
                  <a:srgbClr val="0069B8"/>
                </a:solidFill>
                <a:latin typeface="+mn-lt"/>
                <a:cs typeface="Times New Roman" panose="02020603050405020304" pitchFamily="18" charset="0"/>
              </a:rPr>
              <a:t>As the chamber length decreases, the end effects become clearer</a:t>
            </a:r>
          </a:p>
        </p:txBody>
      </p:sp>
      <p:pic>
        <p:nvPicPr>
          <p:cNvPr id="7" name="图片 6">
            <a:extLst>
              <a:ext uri="{FF2B5EF4-FFF2-40B4-BE49-F238E27FC236}">
                <a16:creationId xmlns:a16="http://schemas.microsoft.com/office/drawing/2014/main" id="{D64A6C4C-06B4-49C8-905C-8A52A13F6A4F}"/>
              </a:ext>
            </a:extLst>
          </p:cNvPr>
          <p:cNvPicPr>
            <a:picLocks noChangeAspect="1"/>
          </p:cNvPicPr>
          <p:nvPr/>
        </p:nvPicPr>
        <p:blipFill rotWithShape="1">
          <a:blip r:embed="rId3">
            <a:extLst>
              <a:ext uri="{28A0092B-C50C-407E-A947-70E740481C1C}">
                <a14:useLocalDpi xmlns:a14="http://schemas.microsoft.com/office/drawing/2010/main" val="0"/>
              </a:ext>
            </a:extLst>
          </a:blip>
          <a:srcRect l="19878" t="4326" r="1569" b="18500"/>
          <a:stretch/>
        </p:blipFill>
        <p:spPr>
          <a:xfrm>
            <a:off x="407368" y="3789040"/>
            <a:ext cx="3989663" cy="1944216"/>
          </a:xfrm>
          <a:prstGeom prst="rect">
            <a:avLst/>
          </a:prstGeom>
        </p:spPr>
      </p:pic>
      <p:pic>
        <p:nvPicPr>
          <p:cNvPr id="5" name="图片 4">
            <a:extLst>
              <a:ext uri="{FF2B5EF4-FFF2-40B4-BE49-F238E27FC236}">
                <a16:creationId xmlns:a16="http://schemas.microsoft.com/office/drawing/2014/main" id="{194297D4-42F8-45F8-9CF4-4032658A0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374" y="3396218"/>
            <a:ext cx="6319676" cy="3168352"/>
          </a:xfrm>
          <a:prstGeom prst="rect">
            <a:avLst/>
          </a:prstGeom>
        </p:spPr>
      </p:pic>
      <p:pic>
        <p:nvPicPr>
          <p:cNvPr id="8" name="图片 7">
            <a:extLst>
              <a:ext uri="{FF2B5EF4-FFF2-40B4-BE49-F238E27FC236}">
                <a16:creationId xmlns:a16="http://schemas.microsoft.com/office/drawing/2014/main" id="{B0AE9E55-34A3-43EA-86E9-86B9CA71DE81}"/>
              </a:ext>
            </a:extLst>
          </p:cNvPr>
          <p:cNvPicPr>
            <a:picLocks noChangeAspect="1"/>
          </p:cNvPicPr>
          <p:nvPr/>
        </p:nvPicPr>
        <p:blipFill rotWithShape="1">
          <a:blip r:embed="rId5">
            <a:extLst>
              <a:ext uri="{28A0092B-C50C-407E-A947-70E740481C1C}">
                <a14:useLocalDpi xmlns:a14="http://schemas.microsoft.com/office/drawing/2010/main" val="0"/>
              </a:ext>
            </a:extLst>
          </a:blip>
          <a:srcRect b="16967"/>
          <a:stretch/>
        </p:blipFill>
        <p:spPr>
          <a:xfrm>
            <a:off x="4655840" y="2404385"/>
            <a:ext cx="1795820" cy="736583"/>
          </a:xfrm>
          <a:prstGeom prst="rect">
            <a:avLst/>
          </a:prstGeom>
        </p:spPr>
      </p:pic>
    </p:spTree>
    <p:extLst>
      <p:ext uri="{BB962C8B-B14F-4D97-AF65-F5344CB8AC3E}">
        <p14:creationId xmlns:p14="http://schemas.microsoft.com/office/powerpoint/2010/main" val="3270931245"/>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47328" y="836712"/>
            <a:ext cx="11887384" cy="936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Why is it a transverse impedance?</a:t>
            </a:r>
          </a:p>
          <a:p>
            <a:pPr lvl="1">
              <a:lnSpc>
                <a:spcPct val="150000"/>
              </a:lnSpc>
              <a:spcBef>
                <a:spcPct val="0"/>
              </a:spcBef>
            </a:pPr>
            <a:r>
              <a:rPr lang="en-US" altLang="zh-CN" sz="2000" dirty="0">
                <a:solidFill>
                  <a:srgbClr val="0069B8"/>
                </a:solidFill>
                <a:latin typeface="+mn-lt"/>
                <a:cs typeface="Times New Roman" panose="02020603050405020304" pitchFamily="18" charset="0"/>
              </a:rPr>
              <a:t>Simplified structure</a:t>
            </a:r>
            <a:r>
              <a:rPr lang="zh-CN" altLang="en-US" sz="2000" dirty="0">
                <a:solidFill>
                  <a:srgbClr val="0069B8"/>
                </a:solidFill>
                <a:latin typeface="+mn-lt"/>
                <a:cs typeface="Times New Roman" panose="02020603050405020304" pitchFamily="18" charset="0"/>
              </a:rPr>
              <a:t>： </a:t>
            </a:r>
            <a:r>
              <a:rPr lang="en-US" altLang="zh-CN" sz="2000" dirty="0">
                <a:solidFill>
                  <a:srgbClr val="0069B8"/>
                </a:solidFill>
                <a:latin typeface="+mn-lt"/>
                <a:cs typeface="Times New Roman" panose="02020603050405020304" pitchFamily="18" charset="0"/>
              </a:rPr>
              <a:t>E&amp;B</a:t>
            </a:r>
            <a:r>
              <a:rPr lang="zh-CN" altLang="en-US" sz="2000" dirty="0">
                <a:solidFill>
                  <a:srgbClr val="0069B8"/>
                </a:solidFill>
                <a:latin typeface="+mn-lt"/>
                <a:cs typeface="Times New Roman" panose="02020603050405020304" pitchFamily="18" charset="0"/>
              </a:rPr>
              <a:t> </a:t>
            </a:r>
            <a:r>
              <a:rPr lang="en-US" altLang="zh-CN" sz="2000" dirty="0">
                <a:solidFill>
                  <a:srgbClr val="0069B8"/>
                </a:solidFill>
                <a:latin typeface="+mn-lt"/>
                <a:cs typeface="Times New Roman" panose="02020603050405020304" pitchFamily="18" charset="0"/>
              </a:rPr>
              <a:t>field, and surface current are clear</a:t>
            </a:r>
          </a:p>
        </p:txBody>
      </p:sp>
      <p:pic>
        <p:nvPicPr>
          <p:cNvPr id="3" name="图片 2">
            <a:extLst>
              <a:ext uri="{FF2B5EF4-FFF2-40B4-BE49-F238E27FC236}">
                <a16:creationId xmlns:a16="http://schemas.microsoft.com/office/drawing/2014/main" id="{224705CC-3BFB-45B8-8958-81D4538D190B}"/>
              </a:ext>
            </a:extLst>
          </p:cNvPr>
          <p:cNvPicPr>
            <a:picLocks noChangeAspect="1"/>
          </p:cNvPicPr>
          <p:nvPr/>
        </p:nvPicPr>
        <p:blipFill rotWithShape="1">
          <a:blip r:embed="rId3">
            <a:extLst>
              <a:ext uri="{28A0092B-C50C-407E-A947-70E740481C1C}">
                <a14:useLocalDpi xmlns:a14="http://schemas.microsoft.com/office/drawing/2010/main" val="0"/>
              </a:ext>
            </a:extLst>
          </a:blip>
          <a:srcRect l="22973" r="35135"/>
          <a:stretch/>
        </p:blipFill>
        <p:spPr>
          <a:xfrm>
            <a:off x="3071664" y="1772816"/>
            <a:ext cx="2457481" cy="2695022"/>
          </a:xfrm>
          <a:prstGeom prst="rect">
            <a:avLst/>
          </a:prstGeom>
        </p:spPr>
      </p:pic>
      <p:pic>
        <p:nvPicPr>
          <p:cNvPr id="8" name="图片 7">
            <a:extLst>
              <a:ext uri="{FF2B5EF4-FFF2-40B4-BE49-F238E27FC236}">
                <a16:creationId xmlns:a16="http://schemas.microsoft.com/office/drawing/2014/main" id="{07482C4C-440D-457A-A2F4-8D26DF5B0308}"/>
              </a:ext>
            </a:extLst>
          </p:cNvPr>
          <p:cNvPicPr>
            <a:picLocks noChangeAspect="1"/>
          </p:cNvPicPr>
          <p:nvPr/>
        </p:nvPicPr>
        <p:blipFill rotWithShape="1">
          <a:blip r:embed="rId4">
            <a:extLst>
              <a:ext uri="{28A0092B-C50C-407E-A947-70E740481C1C}">
                <a14:useLocalDpi xmlns:a14="http://schemas.microsoft.com/office/drawing/2010/main" val="0"/>
              </a:ext>
            </a:extLst>
          </a:blip>
          <a:srcRect l="21176" r="39311"/>
          <a:stretch/>
        </p:blipFill>
        <p:spPr>
          <a:xfrm>
            <a:off x="5783014" y="1770133"/>
            <a:ext cx="2617241" cy="2776110"/>
          </a:xfrm>
          <a:prstGeom prst="rect">
            <a:avLst/>
          </a:prstGeom>
        </p:spPr>
      </p:pic>
      <p:pic>
        <p:nvPicPr>
          <p:cNvPr id="10" name="图片 9">
            <a:extLst>
              <a:ext uri="{FF2B5EF4-FFF2-40B4-BE49-F238E27FC236}">
                <a16:creationId xmlns:a16="http://schemas.microsoft.com/office/drawing/2014/main" id="{9F37298E-979E-4F16-AAF1-EEA872348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648" y="4581128"/>
            <a:ext cx="5688632" cy="2133237"/>
          </a:xfrm>
          <a:prstGeom prst="rect">
            <a:avLst/>
          </a:prstGeom>
        </p:spPr>
      </p:pic>
      <p:sp>
        <p:nvSpPr>
          <p:cNvPr id="12" name="文本框 11">
            <a:extLst>
              <a:ext uri="{FF2B5EF4-FFF2-40B4-BE49-F238E27FC236}">
                <a16:creationId xmlns:a16="http://schemas.microsoft.com/office/drawing/2014/main" id="{D61CACB8-2E14-4874-B1DC-F314D33D8D7C}"/>
              </a:ext>
            </a:extLst>
          </p:cNvPr>
          <p:cNvSpPr txBox="1"/>
          <p:nvPr/>
        </p:nvSpPr>
        <p:spPr>
          <a:xfrm>
            <a:off x="3674106" y="4133391"/>
            <a:ext cx="1321316" cy="369332"/>
          </a:xfrm>
          <a:prstGeom prst="rect">
            <a:avLst/>
          </a:prstGeom>
          <a:noFill/>
        </p:spPr>
        <p:txBody>
          <a:bodyPr wrap="square">
            <a:spAutoFit/>
          </a:bodyPr>
          <a:lstStyle/>
          <a:p>
            <a:r>
              <a:rPr lang="en-US" altLang="zh-CN" sz="1800" b="1" dirty="0">
                <a:solidFill>
                  <a:srgbClr val="C00000"/>
                </a:solidFill>
                <a:latin typeface="Times New Roman" panose="02020603050405020304" pitchFamily="18" charset="0"/>
                <a:cs typeface="Times New Roman" panose="02020603050405020304" pitchFamily="18" charset="0"/>
              </a:rPr>
              <a:t>E</a:t>
            </a:r>
            <a:r>
              <a:rPr lang="zh-CN" altLang="en-US" sz="1800" b="1" dirty="0">
                <a:solidFill>
                  <a:srgbClr val="C00000"/>
                </a:solidFill>
                <a:latin typeface="Times New Roman" panose="02020603050405020304" pitchFamily="18" charset="0"/>
                <a:cs typeface="Times New Roman" panose="02020603050405020304" pitchFamily="18" charset="0"/>
              </a:rPr>
              <a:t> </a:t>
            </a:r>
            <a:r>
              <a:rPr lang="en-US" altLang="zh-CN" sz="1800" b="1" dirty="0">
                <a:solidFill>
                  <a:srgbClr val="C00000"/>
                </a:solidFill>
                <a:latin typeface="Times New Roman" panose="02020603050405020304" pitchFamily="18" charset="0"/>
                <a:cs typeface="Times New Roman" panose="02020603050405020304" pitchFamily="18" charset="0"/>
              </a:rPr>
              <a:t>field</a:t>
            </a:r>
            <a:endParaRPr lang="zh-CN" altLang="en-US" dirty="0">
              <a:solidFill>
                <a:srgbClr val="C00000"/>
              </a:solidFill>
            </a:endParaRPr>
          </a:p>
        </p:txBody>
      </p:sp>
      <p:sp>
        <p:nvSpPr>
          <p:cNvPr id="13" name="文本框 12">
            <a:extLst>
              <a:ext uri="{FF2B5EF4-FFF2-40B4-BE49-F238E27FC236}">
                <a16:creationId xmlns:a16="http://schemas.microsoft.com/office/drawing/2014/main" id="{D980C3CE-77CF-447A-AD02-315CC05E2F0E}"/>
              </a:ext>
            </a:extLst>
          </p:cNvPr>
          <p:cNvSpPr txBox="1"/>
          <p:nvPr/>
        </p:nvSpPr>
        <p:spPr>
          <a:xfrm>
            <a:off x="7366931" y="4211796"/>
            <a:ext cx="1321316" cy="369332"/>
          </a:xfrm>
          <a:prstGeom prst="rect">
            <a:avLst/>
          </a:prstGeom>
          <a:noFill/>
        </p:spPr>
        <p:txBody>
          <a:bodyPr wrap="square">
            <a:spAutoFit/>
          </a:bodyPr>
          <a:lstStyle/>
          <a:p>
            <a:r>
              <a:rPr lang="en-US" altLang="zh-CN" sz="1800" b="1" dirty="0">
                <a:solidFill>
                  <a:srgbClr val="C00000"/>
                </a:solidFill>
                <a:latin typeface="Times New Roman" panose="02020603050405020304" pitchFamily="18" charset="0"/>
                <a:cs typeface="Times New Roman" panose="02020603050405020304" pitchFamily="18" charset="0"/>
              </a:rPr>
              <a:t>B</a:t>
            </a:r>
            <a:r>
              <a:rPr lang="zh-CN" altLang="en-US" sz="1800" b="1" dirty="0">
                <a:solidFill>
                  <a:srgbClr val="C00000"/>
                </a:solidFill>
                <a:latin typeface="Times New Roman" panose="02020603050405020304" pitchFamily="18" charset="0"/>
                <a:cs typeface="Times New Roman" panose="02020603050405020304" pitchFamily="18" charset="0"/>
              </a:rPr>
              <a:t> </a:t>
            </a:r>
            <a:r>
              <a:rPr lang="en-US" altLang="zh-CN" sz="1800" b="1" dirty="0">
                <a:solidFill>
                  <a:srgbClr val="C00000"/>
                </a:solidFill>
                <a:latin typeface="Times New Roman" panose="02020603050405020304" pitchFamily="18" charset="0"/>
                <a:cs typeface="Times New Roman" panose="02020603050405020304" pitchFamily="18" charset="0"/>
              </a:rPr>
              <a:t>field</a:t>
            </a:r>
            <a:endParaRPr lang="zh-CN" altLang="en-US" dirty="0">
              <a:solidFill>
                <a:srgbClr val="C00000"/>
              </a:solidFill>
            </a:endParaRPr>
          </a:p>
        </p:txBody>
      </p:sp>
      <p:sp>
        <p:nvSpPr>
          <p:cNvPr id="15" name="文本框 14">
            <a:extLst>
              <a:ext uri="{FF2B5EF4-FFF2-40B4-BE49-F238E27FC236}">
                <a16:creationId xmlns:a16="http://schemas.microsoft.com/office/drawing/2014/main" id="{FBBD2635-EFC0-4F61-80B2-5E1E1DD9F351}"/>
              </a:ext>
            </a:extLst>
          </p:cNvPr>
          <p:cNvSpPr txBox="1"/>
          <p:nvPr/>
        </p:nvSpPr>
        <p:spPr>
          <a:xfrm>
            <a:off x="4652463" y="6237312"/>
            <a:ext cx="1753364" cy="369332"/>
          </a:xfrm>
          <a:prstGeom prst="rect">
            <a:avLst/>
          </a:prstGeom>
          <a:noFill/>
        </p:spPr>
        <p:txBody>
          <a:bodyPr wrap="square">
            <a:spAutoFit/>
          </a:bodyPr>
          <a:lstStyle/>
          <a:p>
            <a:r>
              <a:rPr lang="en-US" altLang="zh-CN" sz="1800" b="1" dirty="0">
                <a:solidFill>
                  <a:srgbClr val="C00000"/>
                </a:solidFill>
                <a:latin typeface="Times New Roman" panose="02020603050405020304" pitchFamily="18" charset="0"/>
                <a:cs typeface="Times New Roman" panose="02020603050405020304" pitchFamily="18" charset="0"/>
              </a:rPr>
              <a:t>surface current </a:t>
            </a:r>
            <a:endParaRPr lang="zh-CN" altLang="en-US" dirty="0">
              <a:solidFill>
                <a:srgbClr val="C00000"/>
              </a:solidFill>
            </a:endParaRPr>
          </a:p>
        </p:txBody>
      </p:sp>
    </p:spTree>
    <p:extLst>
      <p:ext uri="{BB962C8B-B14F-4D97-AF65-F5344CB8AC3E}">
        <p14:creationId xmlns:p14="http://schemas.microsoft.com/office/powerpoint/2010/main" val="1050833732"/>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Source investigation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47328" y="908719"/>
            <a:ext cx="11953328" cy="2248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Why is it a transverse impedance?</a:t>
            </a:r>
          </a:p>
          <a:p>
            <a:pPr lvl="1">
              <a:spcBef>
                <a:spcPct val="0"/>
              </a:spcBef>
              <a:spcAft>
                <a:spcPts val="1200"/>
              </a:spcAft>
              <a:buSzPct val="70000"/>
            </a:pPr>
            <a:r>
              <a:rPr lang="en-US" altLang="zh-CN" dirty="0">
                <a:solidFill>
                  <a:srgbClr val="0069B8"/>
                </a:solidFill>
                <a:latin typeface="+mn-lt"/>
                <a:cs typeface="Times New Roman" panose="02020603050405020304" pitchFamily="18" charset="0"/>
              </a:rPr>
              <a:t>For the monopole, equal voltage at capacitors</a:t>
            </a:r>
          </a:p>
          <a:p>
            <a:pPr lvl="1">
              <a:spcBef>
                <a:spcPct val="0"/>
              </a:spcBef>
              <a:spcAft>
                <a:spcPts val="1200"/>
              </a:spcAft>
              <a:buSzPct val="70000"/>
            </a:pPr>
            <a:r>
              <a:rPr lang="en-US" altLang="zh-CN" dirty="0">
                <a:solidFill>
                  <a:srgbClr val="0069B8"/>
                </a:solidFill>
                <a:latin typeface="+mn-lt"/>
                <a:cs typeface="Times New Roman" panose="02020603050405020304" pitchFamily="18" charset="0"/>
              </a:rPr>
              <a:t>For dipole, voltage is not equal, so the current circuit is formed</a:t>
            </a:r>
          </a:p>
          <a:p>
            <a:pPr lvl="1">
              <a:spcBef>
                <a:spcPct val="0"/>
              </a:spcBef>
              <a:spcAft>
                <a:spcPts val="1200"/>
              </a:spcAft>
              <a:buSzPct val="70000"/>
            </a:pPr>
            <a:r>
              <a:rPr lang="en-US" altLang="zh-CN" dirty="0">
                <a:solidFill>
                  <a:srgbClr val="0069B8"/>
                </a:solidFill>
                <a:latin typeface="+mn-lt"/>
                <a:cs typeface="Times New Roman" panose="02020603050405020304" pitchFamily="18" charset="0"/>
              </a:rPr>
              <a:t>It should be further confirmed</a:t>
            </a:r>
          </a:p>
        </p:txBody>
      </p:sp>
      <p:pic>
        <p:nvPicPr>
          <p:cNvPr id="3" name="图片 2">
            <a:extLst>
              <a:ext uri="{FF2B5EF4-FFF2-40B4-BE49-F238E27FC236}">
                <a16:creationId xmlns:a16="http://schemas.microsoft.com/office/drawing/2014/main" id="{0BA9777D-4F76-4E0D-B8CA-FB8A4AF1B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3247198"/>
            <a:ext cx="5976664" cy="2435806"/>
          </a:xfrm>
          <a:prstGeom prst="rect">
            <a:avLst/>
          </a:prstGeom>
        </p:spPr>
      </p:pic>
      <p:pic>
        <p:nvPicPr>
          <p:cNvPr id="10" name="图片 9">
            <a:extLst>
              <a:ext uri="{FF2B5EF4-FFF2-40B4-BE49-F238E27FC236}">
                <a16:creationId xmlns:a16="http://schemas.microsoft.com/office/drawing/2014/main" id="{F80FB53E-9E23-437E-9836-7A883AC2E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96" y="3157381"/>
            <a:ext cx="5735960" cy="2575875"/>
          </a:xfrm>
          <a:prstGeom prst="rect">
            <a:avLst/>
          </a:prstGeom>
        </p:spPr>
      </p:pic>
    </p:spTree>
    <p:extLst>
      <p:ext uri="{BB962C8B-B14F-4D97-AF65-F5344CB8AC3E}">
        <p14:creationId xmlns:p14="http://schemas.microsoft.com/office/powerpoint/2010/main" val="3593438279"/>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Summary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263352" y="1052736"/>
            <a:ext cx="11391876" cy="5040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An instability in transverse plane has been observed during the RCS commissioning, It is the main bottleneck of the beam power.</a:t>
            </a:r>
          </a:p>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A systematic measurement suggests that it is TCBI</a:t>
            </a:r>
          </a:p>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Optimizations of the tune and chromaticity were implemented to suppress the instability, successfully achieving beam power of 100 kW</a:t>
            </a:r>
          </a:p>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The beam power is enhanced to 160 kW with the main help of sextupole magnets.</a:t>
            </a:r>
          </a:p>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According the beam behavior, the beam power is achieved the RCS threshold</a:t>
            </a:r>
          </a:p>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Measurements have confirmed that the RF shield on ceramic chambers is responsible for the instability</a:t>
            </a:r>
          </a:p>
          <a:p>
            <a:pPr lvl="1" algn="just">
              <a:spcBef>
                <a:spcPct val="0"/>
              </a:spcBef>
              <a:spcAft>
                <a:spcPts val="1200"/>
              </a:spcAft>
              <a:buSzPct val="70000"/>
            </a:pPr>
            <a:r>
              <a:rPr lang="en-US" altLang="zh-CN" sz="2200" dirty="0">
                <a:solidFill>
                  <a:srgbClr val="0069B8"/>
                </a:solidFill>
                <a:latin typeface="+mn-lt"/>
                <a:cs typeface="Calibri" panose="020F0502020204030204" pitchFamily="34" charset="0"/>
              </a:rPr>
              <a:t>The beam behavior is perfectly consistent with the impedance</a:t>
            </a:r>
          </a:p>
          <a:p>
            <a:pPr algn="just">
              <a:spcBef>
                <a:spcPct val="0"/>
              </a:spcBef>
              <a:spcAft>
                <a:spcPts val="1200"/>
              </a:spcAft>
              <a:buSzPct val="70000"/>
            </a:pPr>
            <a:r>
              <a:rPr lang="en-US" altLang="zh-CN" sz="2200" dirty="0">
                <a:solidFill>
                  <a:srgbClr val="0069B8"/>
                </a:solidFill>
                <a:latin typeface="+mn-lt"/>
                <a:cs typeface="Calibri" panose="020F0502020204030204" pitchFamily="34" charset="0"/>
              </a:rPr>
              <a:t>The impedance of all chambers in the RCS has been offered, showing that the impedance is much BIG</a:t>
            </a:r>
          </a:p>
        </p:txBody>
      </p:sp>
    </p:spTree>
    <p:extLst>
      <p:ext uri="{BB962C8B-B14F-4D97-AF65-F5344CB8AC3E}">
        <p14:creationId xmlns:p14="http://schemas.microsoft.com/office/powerpoint/2010/main" val="3762976978"/>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Summary </a:t>
            </a:r>
            <a:endParaRPr lang="zh-CN" altLang="en-US" dirty="0">
              <a:solidFill>
                <a:srgbClr val="C00000"/>
              </a:solidFill>
            </a:endParaRPr>
          </a:p>
        </p:txBody>
      </p:sp>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306137" y="908720"/>
            <a:ext cx="11391876" cy="532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ct val="0"/>
              </a:spcBef>
              <a:spcAft>
                <a:spcPts val="1200"/>
              </a:spcAft>
              <a:buSzPct val="70000"/>
            </a:pPr>
            <a:r>
              <a:rPr lang="en-US" altLang="zh-CN" sz="2000" dirty="0">
                <a:solidFill>
                  <a:srgbClr val="0069B8"/>
                </a:solidFill>
                <a:latin typeface="+mn-lt"/>
                <a:cs typeface="Calibri" panose="020F0502020204030204" pitchFamily="34" charset="0"/>
              </a:rPr>
              <a:t>The</a:t>
            </a:r>
            <a:r>
              <a:rPr lang="zh-CN" altLang="en-US" sz="2000" dirty="0">
                <a:solidFill>
                  <a:srgbClr val="0069B8"/>
                </a:solidFill>
                <a:latin typeface="+mn-lt"/>
                <a:cs typeface="Calibri" panose="020F0502020204030204" pitchFamily="34" charset="0"/>
              </a:rPr>
              <a:t> </a:t>
            </a:r>
            <a:r>
              <a:rPr lang="en-US" altLang="zh-CN" sz="2000" dirty="0">
                <a:solidFill>
                  <a:srgbClr val="0069B8"/>
                </a:solidFill>
                <a:latin typeface="+mn-lt"/>
                <a:cs typeface="Calibri" panose="020F0502020204030204" pitchFamily="34" charset="0"/>
              </a:rPr>
              <a:t>point</a:t>
            </a:r>
            <a:r>
              <a:rPr lang="zh-CN" altLang="en-US" sz="2000" dirty="0">
                <a:solidFill>
                  <a:srgbClr val="0069B8"/>
                </a:solidFill>
                <a:latin typeface="+mn-lt"/>
                <a:cs typeface="Calibri" panose="020F0502020204030204" pitchFamily="34" charset="0"/>
              </a:rPr>
              <a:t> </a:t>
            </a:r>
            <a:r>
              <a:rPr lang="en-US" altLang="zh-CN" sz="2000" dirty="0">
                <a:solidFill>
                  <a:srgbClr val="0069B8"/>
                </a:solidFill>
                <a:latin typeface="+mn-lt"/>
                <a:cs typeface="Calibri" panose="020F0502020204030204" pitchFamily="34" charset="0"/>
              </a:rPr>
              <a:t>is CSNS-II: reduce impedance by shift down the frequency or reducing the impedance</a:t>
            </a:r>
          </a:p>
          <a:p>
            <a:pPr lvl="1" algn="just">
              <a:spcBef>
                <a:spcPct val="0"/>
              </a:spcBef>
              <a:spcAft>
                <a:spcPts val="1200"/>
              </a:spcAft>
              <a:buSzPct val="70000"/>
            </a:pPr>
            <a:r>
              <a:rPr lang="en-US" altLang="zh-CN" sz="2000" dirty="0">
                <a:solidFill>
                  <a:srgbClr val="0069B8"/>
                </a:solidFill>
                <a:latin typeface="+mn-lt"/>
                <a:cs typeface="Calibri" panose="020F0502020204030204" pitchFamily="34" charset="0"/>
              </a:rPr>
              <a:t>Optimized the impedance is the first and best method. </a:t>
            </a:r>
          </a:p>
          <a:p>
            <a:pPr lvl="1" algn="just">
              <a:spcBef>
                <a:spcPct val="0"/>
              </a:spcBef>
              <a:spcAft>
                <a:spcPts val="1200"/>
              </a:spcAft>
              <a:buSzPct val="70000"/>
            </a:pPr>
            <a:r>
              <a:rPr lang="en-US" altLang="zh-CN" sz="2000" dirty="0">
                <a:solidFill>
                  <a:srgbClr val="0069B8"/>
                </a:solidFill>
                <a:latin typeface="+mn-lt"/>
                <a:cs typeface="Calibri" panose="020F0502020204030204" pitchFamily="34" charset="0"/>
              </a:rPr>
              <a:t>Move tune to between 0 and 0.5: low transmission</a:t>
            </a:r>
          </a:p>
          <a:p>
            <a:pPr lvl="1" algn="just">
              <a:spcBef>
                <a:spcPct val="0"/>
              </a:spcBef>
              <a:spcAft>
                <a:spcPts val="1200"/>
              </a:spcAft>
              <a:buSzPct val="70000"/>
            </a:pPr>
            <a:r>
              <a:rPr lang="en-US" altLang="zh-CN" sz="2000" dirty="0">
                <a:solidFill>
                  <a:srgbClr val="0069B8"/>
                </a:solidFill>
                <a:latin typeface="+mn-lt"/>
                <a:cs typeface="Times New Roman" panose="02020603050405020304" pitchFamily="18" charset="0"/>
              </a:rPr>
              <a:t>Low transmission with octupole at low energy stage due to the loss of dynamic aperture</a:t>
            </a:r>
          </a:p>
          <a:p>
            <a:pPr lvl="1" algn="just">
              <a:spcBef>
                <a:spcPct val="0"/>
              </a:spcBef>
              <a:spcAft>
                <a:spcPts val="1200"/>
              </a:spcAft>
              <a:buSzPct val="70000"/>
            </a:pPr>
            <a:r>
              <a:rPr lang="en-US" altLang="zh-CN" sz="2000" dirty="0" err="1">
                <a:solidFill>
                  <a:srgbClr val="0069B8"/>
                </a:solidFill>
                <a:latin typeface="+mn-lt"/>
                <a:cs typeface="Calibri" panose="020F0502020204030204" pitchFamily="34" charset="0"/>
              </a:rPr>
              <a:t>BxB</a:t>
            </a:r>
            <a:r>
              <a:rPr lang="en-US" altLang="zh-CN" sz="2000" dirty="0">
                <a:solidFill>
                  <a:srgbClr val="0069B8"/>
                </a:solidFill>
                <a:latin typeface="+mn-lt"/>
                <a:cs typeface="Calibri" panose="020F0502020204030204" pitchFamily="34" charset="0"/>
              </a:rPr>
              <a:t> feedback is planning</a:t>
            </a:r>
          </a:p>
          <a:p>
            <a:pPr algn="just">
              <a:spcBef>
                <a:spcPct val="0"/>
              </a:spcBef>
              <a:spcAft>
                <a:spcPts val="1200"/>
              </a:spcAft>
              <a:buSzPct val="70000"/>
            </a:pPr>
            <a:r>
              <a:rPr lang="en-US" altLang="zh-CN" sz="2000" dirty="0">
                <a:solidFill>
                  <a:srgbClr val="0069B8"/>
                </a:solidFill>
                <a:latin typeface="+mn-lt"/>
                <a:cs typeface="Calibri" panose="020F0502020204030204" pitchFamily="34" charset="0"/>
              </a:rPr>
              <a:t>Numerous simulations have been performed to understand the physics behind the impedance </a:t>
            </a:r>
          </a:p>
          <a:p>
            <a:pPr algn="just">
              <a:spcBef>
                <a:spcPct val="0"/>
              </a:spcBef>
              <a:spcAft>
                <a:spcPts val="1200"/>
              </a:spcAft>
              <a:buSzPct val="70000"/>
            </a:pPr>
            <a:r>
              <a:rPr lang="en-US" altLang="zh-CN" sz="2000" dirty="0">
                <a:solidFill>
                  <a:srgbClr val="0069B8"/>
                </a:solidFill>
                <a:latin typeface="+mn-lt"/>
                <a:cs typeface="Calibri" panose="020F0502020204030204" pitchFamily="34" charset="0"/>
              </a:rPr>
              <a:t>Optimizing capacitance of capacitor is a promising method for reducing impedance</a:t>
            </a:r>
          </a:p>
          <a:p>
            <a:pPr lvl="1" algn="just">
              <a:spcBef>
                <a:spcPct val="0"/>
              </a:spcBef>
              <a:spcAft>
                <a:spcPts val="1200"/>
              </a:spcAft>
              <a:buSzPct val="70000"/>
            </a:pPr>
            <a:r>
              <a:rPr lang="en-US" altLang="zh-CN" sz="2000" dirty="0">
                <a:solidFill>
                  <a:srgbClr val="0069B8"/>
                </a:solidFill>
                <a:latin typeface="+mn-lt"/>
                <a:cs typeface="Calibri" panose="020F0502020204030204" pitchFamily="34" charset="0"/>
              </a:rPr>
              <a:t>it should be confirmed. Because of the broken of capacitor, the instability at injection can be observed in JPARC</a:t>
            </a:r>
          </a:p>
          <a:p>
            <a:pPr algn="just">
              <a:spcBef>
                <a:spcPct val="0"/>
              </a:spcBef>
              <a:spcAft>
                <a:spcPts val="1200"/>
              </a:spcAft>
              <a:buSzPct val="70000"/>
            </a:pPr>
            <a:r>
              <a:rPr lang="en-US" altLang="zh-CN" sz="2000" dirty="0">
                <a:solidFill>
                  <a:srgbClr val="0069B8"/>
                </a:solidFill>
                <a:latin typeface="+mn-lt"/>
                <a:cs typeface="Calibri" panose="020F0502020204030204" pitchFamily="34" charset="0"/>
              </a:rPr>
              <a:t>Many impedance reducing techniques are being explored</a:t>
            </a:r>
          </a:p>
          <a:p>
            <a:pPr algn="just">
              <a:spcBef>
                <a:spcPct val="0"/>
              </a:spcBef>
              <a:spcAft>
                <a:spcPts val="1200"/>
              </a:spcAft>
              <a:buSzPct val="70000"/>
            </a:pPr>
            <a:r>
              <a:rPr lang="en-US" altLang="zh-CN" sz="2000" dirty="0">
                <a:solidFill>
                  <a:srgbClr val="0069B8"/>
                </a:solidFill>
                <a:latin typeface="+mn-lt"/>
                <a:cs typeface="Calibri" panose="020F0502020204030204" pitchFamily="34" charset="0"/>
              </a:rPr>
              <a:t>Both theoretical and experimental work are in the early stages</a:t>
            </a:r>
          </a:p>
          <a:p>
            <a:pPr algn="just">
              <a:spcBef>
                <a:spcPct val="0"/>
              </a:spcBef>
              <a:spcAft>
                <a:spcPts val="1200"/>
              </a:spcAft>
              <a:buSzPct val="70000"/>
            </a:pPr>
            <a:r>
              <a:rPr lang="en-US" altLang="zh-CN" sz="2000" dirty="0">
                <a:solidFill>
                  <a:srgbClr val="0069B8"/>
                </a:solidFill>
                <a:latin typeface="+mn-lt"/>
                <a:cs typeface="Calibri" panose="020F0502020204030204" pitchFamily="34" charset="0"/>
              </a:rPr>
              <a:t>Any suggestions and comments are greatly appreciated</a:t>
            </a:r>
          </a:p>
          <a:p>
            <a:pPr>
              <a:spcBef>
                <a:spcPct val="0"/>
              </a:spcBef>
              <a:spcAft>
                <a:spcPts val="600"/>
              </a:spcAft>
              <a:buSzPct val="70000"/>
            </a:pPr>
            <a:endParaRPr lang="en-US" altLang="zh-CN" sz="2000" b="1" dirty="0">
              <a:solidFill>
                <a:srgbClr val="0069B8"/>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5BB40B9-142F-4DAE-A4C0-1A1FEE482FA6}"/>
              </a:ext>
            </a:extLst>
          </p:cNvPr>
          <p:cNvSpPr txBox="1"/>
          <p:nvPr/>
        </p:nvSpPr>
        <p:spPr>
          <a:xfrm>
            <a:off x="2063552" y="4149080"/>
            <a:ext cx="6115050" cy="369332"/>
          </a:xfrm>
          <a:prstGeom prst="rect">
            <a:avLst/>
          </a:prstGeom>
          <a:noFill/>
        </p:spPr>
        <p:txBody>
          <a:bodyPr wrap="square">
            <a:spAutoFit/>
          </a:bodyPr>
          <a:lstStyle/>
          <a:p>
            <a:r>
              <a:rPr lang="zh-CN" altLang="en-US" dirty="0"/>
              <a:t>H. Hotchi, 10.1103/PhysRevAccelBeams.20.060402</a:t>
            </a:r>
          </a:p>
        </p:txBody>
      </p:sp>
    </p:spTree>
    <p:extLst>
      <p:ext uri="{BB962C8B-B14F-4D97-AF65-F5344CB8AC3E}">
        <p14:creationId xmlns:p14="http://schemas.microsoft.com/office/powerpoint/2010/main" val="2197229945"/>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p:cNvSpPr txBox="1">
            <a:spLocks noChangeArrowheads="1"/>
          </p:cNvSpPr>
          <p:nvPr/>
        </p:nvSpPr>
        <p:spPr bwMode="auto">
          <a:xfrm>
            <a:off x="2726585" y="4005064"/>
            <a:ext cx="63067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pPr>
            <a:r>
              <a:rPr lang="en-US" altLang="zh-CN" sz="5400" b="1" dirty="0">
                <a:solidFill>
                  <a:srgbClr val="CC3300"/>
                </a:solidFill>
                <a:latin typeface="华文楷体" panose="02010600040101010101" pitchFamily="2" charset="-122"/>
                <a:ea typeface="华文楷体" panose="02010600040101010101" pitchFamily="2" charset="-122"/>
              </a:rPr>
              <a:t>Thanks a lot</a:t>
            </a:r>
            <a:r>
              <a:rPr lang="zh-CN" altLang="en-US" sz="5400" b="1" dirty="0">
                <a:solidFill>
                  <a:srgbClr val="CC3300"/>
                </a:solidFill>
                <a:latin typeface="华文楷体" panose="02010600040101010101" pitchFamily="2" charset="-122"/>
                <a:ea typeface="华文楷体" panose="02010600040101010101" pitchFamily="2" charset="-122"/>
              </a:rPr>
              <a:t>！</a:t>
            </a:r>
            <a:endParaRPr lang="en-US" altLang="zh-CN" sz="5400" b="1" dirty="0">
              <a:solidFill>
                <a:srgbClr val="CC3300"/>
              </a:solidFill>
              <a:latin typeface="华文楷体" panose="02010600040101010101" pitchFamily="2" charset="-122"/>
              <a:ea typeface="华文楷体" panose="02010600040101010101" pitchFamily="2" charset="-122"/>
            </a:endParaRPr>
          </a:p>
        </p:txBody>
      </p:sp>
      <p:sp>
        <p:nvSpPr>
          <p:cNvPr id="3" name="TextBox 4">
            <a:extLst>
              <a:ext uri="{FF2B5EF4-FFF2-40B4-BE49-F238E27FC236}">
                <a16:creationId xmlns:a16="http://schemas.microsoft.com/office/drawing/2014/main" id="{34E3039E-CCC6-49B2-8D61-44767649790E}"/>
              </a:ext>
            </a:extLst>
          </p:cNvPr>
          <p:cNvSpPr txBox="1">
            <a:spLocks noChangeArrowheads="1"/>
          </p:cNvSpPr>
          <p:nvPr/>
        </p:nvSpPr>
        <p:spPr bwMode="auto">
          <a:xfrm>
            <a:off x="335360" y="1514544"/>
            <a:ext cx="1108923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600"/>
              </a:spcBef>
            </a:pPr>
            <a:r>
              <a:rPr lang="en-US" altLang="zh-CN" sz="3200" dirty="0">
                <a:solidFill>
                  <a:srgbClr val="0070C0"/>
                </a:solidFill>
                <a:latin typeface="+mj-lt"/>
                <a:ea typeface="华文楷体" panose="02010600040101010101" pitchFamily="2" charset="-122"/>
              </a:rPr>
              <a:t>Acknowledgements</a:t>
            </a:r>
          </a:p>
          <a:p>
            <a:pPr algn="just">
              <a:spcBef>
                <a:spcPts val="600"/>
              </a:spcBef>
            </a:pPr>
            <a:r>
              <a:rPr lang="en-US" altLang="zh-CN" sz="2000" dirty="0">
                <a:solidFill>
                  <a:srgbClr val="0070C0"/>
                </a:solidFill>
                <a:ea typeface="华文楷体" panose="02010600040101010101" pitchFamily="2" charset="-122"/>
              </a:rPr>
              <a:t>Many thanks to D. </a:t>
            </a:r>
            <a:r>
              <a:rPr lang="en-US" altLang="zh-CN" sz="2000" dirty="0" err="1">
                <a:solidFill>
                  <a:srgbClr val="0070C0"/>
                </a:solidFill>
                <a:ea typeface="华文楷体" panose="02010600040101010101" pitchFamily="2" charset="-122"/>
              </a:rPr>
              <a:t>Posthuma</a:t>
            </a:r>
            <a:r>
              <a:rPr lang="en-US" altLang="zh-CN" sz="2000" dirty="0">
                <a:solidFill>
                  <a:srgbClr val="0070C0"/>
                </a:solidFill>
                <a:ea typeface="华文楷体" panose="02010600040101010101" pitchFamily="2" charset="-122"/>
              </a:rPr>
              <a:t> De Boer from ISIS,</a:t>
            </a:r>
            <a:r>
              <a:rPr lang="zh-CN" altLang="en-US" sz="2000" dirty="0">
                <a:solidFill>
                  <a:srgbClr val="0070C0"/>
                </a:solidFill>
                <a:ea typeface="华文楷体" panose="02010600040101010101" pitchFamily="2" charset="-122"/>
              </a:rPr>
              <a:t> </a:t>
            </a:r>
            <a:r>
              <a:rPr lang="en-US" altLang="zh-CN" sz="2000" dirty="0">
                <a:solidFill>
                  <a:srgbClr val="0070C0"/>
                </a:solidFill>
                <a:ea typeface="华文楷体" panose="02010600040101010101" pitchFamily="2" charset="-122"/>
              </a:rPr>
              <a:t>Xiao LI, Bin WU, </a:t>
            </a:r>
            <a:r>
              <a:rPr lang="en-US" altLang="zh-CN" sz="2000" dirty="0" err="1">
                <a:solidFill>
                  <a:srgbClr val="0070C0"/>
                </a:solidFill>
                <a:ea typeface="华文楷体" panose="02010600040101010101" pitchFamily="2" charset="-122"/>
              </a:rPr>
              <a:t>Weidong</a:t>
            </a:r>
            <a:r>
              <a:rPr lang="en-US" altLang="zh-CN" sz="2000" dirty="0">
                <a:solidFill>
                  <a:srgbClr val="0070C0"/>
                </a:solidFill>
                <a:ea typeface="华文楷体" panose="02010600040101010101" pitchFamily="2" charset="-122"/>
              </a:rPr>
              <a:t> CHEN, </a:t>
            </a:r>
            <a:r>
              <a:rPr lang="en-US" altLang="zh-CN" sz="2000" dirty="0" err="1">
                <a:solidFill>
                  <a:srgbClr val="0070C0"/>
                </a:solidFill>
                <a:ea typeface="华文楷体" panose="02010600040101010101" pitchFamily="2" charset="-122"/>
              </a:rPr>
              <a:t>Yongchuan</a:t>
            </a:r>
            <a:r>
              <a:rPr lang="en-US" altLang="zh-CN" sz="2000" dirty="0">
                <a:solidFill>
                  <a:srgbClr val="0070C0"/>
                </a:solidFill>
                <a:ea typeface="华文楷体" panose="02010600040101010101" pitchFamily="2" charset="-122"/>
              </a:rPr>
              <a:t> XIAO, </a:t>
            </a:r>
            <a:r>
              <a:rPr lang="en-US" altLang="zh-CN" sz="2000" dirty="0" err="1">
                <a:solidFill>
                  <a:srgbClr val="0070C0"/>
                </a:solidFill>
                <a:ea typeface="华文楷体" panose="02010600040101010101" pitchFamily="2" charset="-122"/>
              </a:rPr>
              <a:t>Haibo</a:t>
            </a:r>
            <a:r>
              <a:rPr lang="en-US" altLang="zh-CN" sz="2000" dirty="0">
                <a:solidFill>
                  <a:srgbClr val="0070C0"/>
                </a:solidFill>
                <a:ea typeface="华文楷体" panose="02010600040101010101" pitchFamily="2" charset="-122"/>
              </a:rPr>
              <a:t> Li, </a:t>
            </a:r>
            <a:r>
              <a:rPr lang="en-US" altLang="zh-CN" sz="2000" dirty="0" err="1">
                <a:solidFill>
                  <a:srgbClr val="0070C0"/>
                </a:solidFill>
                <a:ea typeface="华文楷体" panose="02010600040101010101" pitchFamily="2" charset="-122"/>
              </a:rPr>
              <a:t>Shenghua</a:t>
            </a:r>
            <a:r>
              <a:rPr lang="en-US" altLang="zh-CN" sz="2000" dirty="0">
                <a:solidFill>
                  <a:srgbClr val="0070C0"/>
                </a:solidFill>
                <a:ea typeface="华文楷体" panose="02010600040101010101" pitchFamily="2" charset="-122"/>
              </a:rPr>
              <a:t> LIU, </a:t>
            </a:r>
            <a:r>
              <a:rPr lang="en-US" altLang="zh-CN" sz="2000" dirty="0" err="1">
                <a:solidFill>
                  <a:srgbClr val="0070C0"/>
                </a:solidFill>
                <a:ea typeface="华文楷体" panose="02010600040101010101" pitchFamily="2" charset="-122"/>
              </a:rPr>
              <a:t>Shengyi</a:t>
            </a:r>
            <a:r>
              <a:rPr lang="en-US" altLang="zh-CN" sz="2000" dirty="0">
                <a:solidFill>
                  <a:srgbClr val="0070C0"/>
                </a:solidFill>
                <a:ea typeface="华文楷体" panose="02010600040101010101" pitchFamily="2" charset="-122"/>
              </a:rPr>
              <a:t> CHEN for helps in the simulation and measurement</a:t>
            </a:r>
          </a:p>
        </p:txBody>
      </p:sp>
      <p:sp>
        <p:nvSpPr>
          <p:cNvPr id="2" name="灯片编号占位符 1">
            <a:extLst>
              <a:ext uri="{FF2B5EF4-FFF2-40B4-BE49-F238E27FC236}">
                <a16:creationId xmlns:a16="http://schemas.microsoft.com/office/drawing/2014/main" id="{0B908F67-0BEC-4D60-9796-B71E62C9190B}"/>
              </a:ext>
            </a:extLst>
          </p:cNvPr>
          <p:cNvSpPr>
            <a:spLocks noGrp="1"/>
          </p:cNvSpPr>
          <p:nvPr>
            <p:ph type="sldNum" sz="quarter" idx="12"/>
          </p:nvPr>
        </p:nvSpPr>
        <p:spPr/>
        <p:txBody>
          <a:bodyPr/>
          <a:lstStyle/>
          <a:p>
            <a:pPr>
              <a:defRPr/>
            </a:pPr>
            <a:fld id="{F22E5DDF-294A-47C7-9938-98EB7AF5D866}" type="slidenum">
              <a:rPr lang="en-US" altLang="zh-CN" smtClean="0"/>
              <a:t>28</a:t>
            </a:fld>
            <a:endParaRPr lang="en-US" altLang="zh-CN"/>
          </a:p>
        </p:txBody>
      </p:sp>
    </p:spTree>
    <p:extLst>
      <p:ext uri="{BB962C8B-B14F-4D97-AF65-F5344CB8AC3E}">
        <p14:creationId xmlns:p14="http://schemas.microsoft.com/office/powerpoint/2010/main" val="15353735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a:extLst>
              <a:ext uri="{FF2B5EF4-FFF2-40B4-BE49-F238E27FC236}">
                <a16:creationId xmlns:a16="http://schemas.microsoft.com/office/drawing/2014/main" id="{5E9BA9C3-2A42-4C7E-B8B9-83CBC630CC7A}"/>
              </a:ext>
            </a:extLst>
          </p:cNvPr>
          <p:cNvSpPr>
            <a:spLocks noGrp="1"/>
          </p:cNvSpPr>
          <p:nvPr>
            <p:ph type="title"/>
          </p:nvPr>
        </p:nvSpPr>
        <p:spPr>
          <a:xfrm>
            <a:off x="335360" y="188640"/>
            <a:ext cx="6095815" cy="342900"/>
          </a:xfrm>
        </p:spPr>
        <p:txBody>
          <a:bodyPr>
            <a:normAutofit fontScale="90000"/>
          </a:bodyPr>
          <a:lstStyle/>
          <a:p>
            <a:r>
              <a:rPr lang="en-US" altLang="zh-CN" sz="2400" dirty="0"/>
              <a:t>Dangerous</a:t>
            </a:r>
            <a:r>
              <a:rPr lang="zh-CN" altLang="en-US" sz="2400" dirty="0"/>
              <a:t> </a:t>
            </a:r>
            <a:r>
              <a:rPr lang="en-US" altLang="zh-CN" sz="2400" dirty="0"/>
              <a:t>tunes with current impedance </a:t>
            </a:r>
          </a:p>
        </p:txBody>
      </p:sp>
      <p:cxnSp>
        <p:nvCxnSpPr>
          <p:cNvPr id="12" name="直接连接符 11">
            <a:extLst>
              <a:ext uri="{FF2B5EF4-FFF2-40B4-BE49-F238E27FC236}">
                <a16:creationId xmlns:a16="http://schemas.microsoft.com/office/drawing/2014/main" id="{541F6FEC-D5B2-40A1-866F-9A25FD35CE3A}"/>
              </a:ext>
            </a:extLst>
          </p:cNvPr>
          <p:cNvCxnSpPr/>
          <p:nvPr/>
        </p:nvCxnSpPr>
        <p:spPr bwMode="auto">
          <a:xfrm>
            <a:off x="10992544" y="2780928"/>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a:extLst>
              <a:ext uri="{FF2B5EF4-FFF2-40B4-BE49-F238E27FC236}">
                <a16:creationId xmlns:a16="http://schemas.microsoft.com/office/drawing/2014/main" id="{13038865-EFBA-44BB-BCB6-8007CFFE3FC5}"/>
              </a:ext>
            </a:extLst>
          </p:cNvPr>
          <p:cNvCxnSpPr>
            <a:cxnSpLocks/>
          </p:cNvCxnSpPr>
          <p:nvPr/>
        </p:nvCxnSpPr>
        <p:spPr bwMode="auto">
          <a:xfrm flipV="1">
            <a:off x="1849726" y="4234403"/>
            <a:ext cx="0" cy="18731"/>
          </a:xfrm>
          <a:prstGeom prst="straightConnector1">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文本框 4">
            <a:extLst>
              <a:ext uri="{FF2B5EF4-FFF2-40B4-BE49-F238E27FC236}">
                <a16:creationId xmlns:a16="http://schemas.microsoft.com/office/drawing/2014/main" id="{BA039541-4622-4B29-808D-FB79FB239E8E}"/>
              </a:ext>
            </a:extLst>
          </p:cNvPr>
          <p:cNvSpPr txBox="1"/>
          <p:nvPr/>
        </p:nvSpPr>
        <p:spPr>
          <a:xfrm>
            <a:off x="2210826" y="5736504"/>
            <a:ext cx="1517618" cy="461665"/>
          </a:xfrm>
          <a:prstGeom prst="rect">
            <a:avLst/>
          </a:prstGeom>
          <a:noFill/>
        </p:spPr>
        <p:txBody>
          <a:bodyPr wrap="square" rtlCol="0">
            <a:spAutoFit/>
          </a:bodyPr>
          <a:lstStyle/>
          <a:p>
            <a:pPr algn="ctr">
              <a:buNone/>
            </a:pPr>
            <a:r>
              <a:rPr lang="en-US" altLang="zh-CN" sz="2400" dirty="0"/>
              <a:t>CSNS</a:t>
            </a:r>
            <a:endParaRPr lang="zh-CN" altLang="en-US" sz="2400" dirty="0"/>
          </a:p>
        </p:txBody>
      </p:sp>
      <p:pic>
        <p:nvPicPr>
          <p:cNvPr id="9" name="图片 8">
            <a:extLst>
              <a:ext uri="{FF2B5EF4-FFF2-40B4-BE49-F238E27FC236}">
                <a16:creationId xmlns:a16="http://schemas.microsoft.com/office/drawing/2014/main" id="{DDCF1D3F-F2AD-4AC8-A48B-1B03A6070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845" y="2164936"/>
            <a:ext cx="6023766" cy="3352296"/>
          </a:xfrm>
          <a:prstGeom prst="rect">
            <a:avLst/>
          </a:prstGeom>
        </p:spPr>
      </p:pic>
      <p:sp>
        <p:nvSpPr>
          <p:cNvPr id="15" name="文本框 14">
            <a:extLst>
              <a:ext uri="{FF2B5EF4-FFF2-40B4-BE49-F238E27FC236}">
                <a16:creationId xmlns:a16="http://schemas.microsoft.com/office/drawing/2014/main" id="{5BAF95A0-81A4-4B54-B455-1C3AC518E4F2}"/>
              </a:ext>
            </a:extLst>
          </p:cNvPr>
          <p:cNvSpPr txBox="1"/>
          <p:nvPr/>
        </p:nvSpPr>
        <p:spPr>
          <a:xfrm>
            <a:off x="8182624" y="5725765"/>
            <a:ext cx="1517618" cy="461665"/>
          </a:xfrm>
          <a:prstGeom prst="rect">
            <a:avLst/>
          </a:prstGeom>
          <a:noFill/>
        </p:spPr>
        <p:txBody>
          <a:bodyPr wrap="square" rtlCol="0">
            <a:spAutoFit/>
          </a:bodyPr>
          <a:lstStyle/>
          <a:p>
            <a:pPr algn="ctr">
              <a:buNone/>
            </a:pPr>
            <a:r>
              <a:rPr lang="en-US" altLang="zh-CN" sz="2400" dirty="0"/>
              <a:t>CSNS-II</a:t>
            </a:r>
            <a:endParaRPr lang="zh-CN" altLang="en-US" sz="2400" dirty="0"/>
          </a:p>
        </p:txBody>
      </p:sp>
      <p:pic>
        <p:nvPicPr>
          <p:cNvPr id="3" name="图片 2">
            <a:extLst>
              <a:ext uri="{FF2B5EF4-FFF2-40B4-BE49-F238E27FC236}">
                <a16:creationId xmlns:a16="http://schemas.microsoft.com/office/drawing/2014/main" id="{418A1A2E-EC23-477C-8334-005FC7D77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1" y="2132856"/>
            <a:ext cx="5894334" cy="3592909"/>
          </a:xfrm>
          <a:prstGeom prst="rect">
            <a:avLst/>
          </a:prstGeom>
        </p:spPr>
      </p:pic>
      <p:sp>
        <p:nvSpPr>
          <p:cNvPr id="2" name="灯片编号占位符 1">
            <a:extLst>
              <a:ext uri="{FF2B5EF4-FFF2-40B4-BE49-F238E27FC236}">
                <a16:creationId xmlns:a16="http://schemas.microsoft.com/office/drawing/2014/main" id="{F6C0C310-8AFE-47A0-B5D6-2F16A6FFD697}"/>
              </a:ext>
            </a:extLst>
          </p:cNvPr>
          <p:cNvSpPr>
            <a:spLocks noGrp="1"/>
          </p:cNvSpPr>
          <p:nvPr>
            <p:ph type="sldNum" sz="quarter" idx="12"/>
          </p:nvPr>
        </p:nvSpPr>
        <p:spPr/>
        <p:txBody>
          <a:bodyPr/>
          <a:lstStyle/>
          <a:p>
            <a:pPr>
              <a:defRPr/>
            </a:pPr>
            <a:fld id="{38C321CA-EF67-4B46-8536-1F18185BD9DE}" type="slidenum">
              <a:rPr lang="en-US" altLang="ko-KR" smtClean="0"/>
              <a:pPr>
                <a:defRPr/>
              </a:pPr>
              <a:t>29</a:t>
            </a:fld>
            <a:endParaRPr lang="en-US" altLang="ko-KR"/>
          </a:p>
        </p:txBody>
      </p:sp>
    </p:spTree>
    <p:extLst>
      <p:ext uri="{BB962C8B-B14F-4D97-AF65-F5344CB8AC3E}">
        <p14:creationId xmlns:p14="http://schemas.microsoft.com/office/powerpoint/2010/main" val="303719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541F6FEC-D5B2-40A1-866F-9A25FD35CE3A}"/>
              </a:ext>
            </a:extLst>
          </p:cNvPr>
          <p:cNvCxnSpPr/>
          <p:nvPr/>
        </p:nvCxnSpPr>
        <p:spPr bwMode="auto">
          <a:xfrm>
            <a:off x="9768408" y="3395172"/>
            <a:ext cx="685800" cy="6858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a:extLst>
              <a:ext uri="{FF2B5EF4-FFF2-40B4-BE49-F238E27FC236}">
                <a16:creationId xmlns:a16="http://schemas.microsoft.com/office/drawing/2014/main" id="{13038865-EFBA-44BB-BCB6-8007CFFE3FC5}"/>
              </a:ext>
            </a:extLst>
          </p:cNvPr>
          <p:cNvCxnSpPr>
            <a:cxnSpLocks/>
          </p:cNvCxnSpPr>
          <p:nvPr/>
        </p:nvCxnSpPr>
        <p:spPr bwMode="auto">
          <a:xfrm flipV="1">
            <a:off x="2911295" y="4173037"/>
            <a:ext cx="0" cy="14048"/>
          </a:xfrm>
          <a:prstGeom prst="straightConnector1">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a:extLst>
              <a:ext uri="{FF2B5EF4-FFF2-40B4-BE49-F238E27FC236}">
                <a16:creationId xmlns:a16="http://schemas.microsoft.com/office/drawing/2014/main" id="{6CF11713-EF85-497A-9481-0E4740F18D74}"/>
              </a:ext>
            </a:extLst>
          </p:cNvPr>
          <p:cNvSpPr txBox="1"/>
          <p:nvPr/>
        </p:nvSpPr>
        <p:spPr>
          <a:xfrm>
            <a:off x="407368" y="135143"/>
            <a:ext cx="5633760" cy="584775"/>
          </a:xfrm>
          <a:prstGeom prst="rect">
            <a:avLst/>
          </a:prstGeom>
          <a:noFill/>
        </p:spPr>
        <p:txBody>
          <a:bodyPr wrap="square">
            <a:spAutoFit/>
          </a:bodyPr>
          <a:lstStyle/>
          <a:p>
            <a:r>
              <a:rPr lang="en-US" altLang="zh-CN" sz="3200" b="1" dirty="0">
                <a:solidFill>
                  <a:srgbClr val="C00000"/>
                </a:solidFill>
                <a:latin typeface="+mj-lt"/>
                <a:ea typeface="仿宋" panose="02010609060101010101" pitchFamily="49" charset="-122"/>
                <a:cs typeface="Times New Roman" panose="02020603050405020304" pitchFamily="18" charset="0"/>
              </a:rPr>
              <a:t>Introduction</a:t>
            </a:r>
            <a:endParaRPr lang="zh-CN" altLang="en-US" sz="3200" b="1" dirty="0">
              <a:solidFill>
                <a:srgbClr val="C00000"/>
              </a:solidFill>
              <a:latin typeface="+mj-lt"/>
              <a:ea typeface="仿宋"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4C5F5701-8106-46E3-866C-4E60A1D91994}"/>
              </a:ext>
            </a:extLst>
          </p:cNvPr>
          <p:cNvSpPr txBox="1"/>
          <p:nvPr/>
        </p:nvSpPr>
        <p:spPr>
          <a:xfrm>
            <a:off x="407368" y="1087724"/>
            <a:ext cx="5633760" cy="4932504"/>
          </a:xfrm>
          <a:prstGeom prst="rect">
            <a:avLst/>
          </a:prstGeom>
          <a:noFill/>
        </p:spPr>
        <p:txBody>
          <a:bodyPr wrap="square" rtlCol="0">
            <a:spAutoFit/>
          </a:bodyPr>
          <a:lstStyle/>
          <a:p>
            <a:pPr marL="285750" indent="-285750">
              <a:lnSpc>
                <a:spcPct val="114000"/>
              </a:lnSpc>
              <a:buSzPct val="70000"/>
              <a:buFont typeface="Wingdings" panose="05000000000000000000" pitchFamily="2" charset="2"/>
              <a:buChar char="n"/>
            </a:pPr>
            <a:r>
              <a:rPr lang="en-US" altLang="zh-CN" sz="2400" b="1" dirty="0">
                <a:solidFill>
                  <a:srgbClr val="0070C0"/>
                </a:solidFill>
                <a:latin typeface="+mj-lt"/>
                <a:ea typeface="仿宋" panose="02010609060101010101" pitchFamily="49" charset="-122"/>
                <a:cs typeface="Times New Roman" panose="02020603050405020304" pitchFamily="18" charset="0"/>
              </a:rPr>
              <a:t>CSNS &amp; RCS</a:t>
            </a:r>
          </a:p>
          <a:p>
            <a:pPr marL="534988" lvl="1"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Lianc + RCS + target</a:t>
            </a:r>
          </a:p>
          <a:p>
            <a:pPr marL="534988" lvl="1"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RCS</a:t>
            </a:r>
          </a:p>
          <a:p>
            <a:pPr marL="992188" lvl="2" indent="-266700">
              <a:lnSpc>
                <a:spcPct val="114000"/>
              </a:lnSpc>
              <a:spcBef>
                <a:spcPts val="600"/>
              </a:spcBef>
              <a:buFont typeface="Arial" panose="020B0604020202020204" pitchFamily="34" charset="0"/>
              <a:buChar char="•"/>
            </a:pPr>
            <a:r>
              <a:rPr lang="en-US" altLang="zh-CN" sz="1800" dirty="0">
                <a:solidFill>
                  <a:srgbClr val="0070C0"/>
                </a:solidFill>
                <a:effectLst/>
                <a:latin typeface="+mj-lt"/>
                <a:ea typeface="宋体" panose="02010600030101010101" pitchFamily="2" charset="-122"/>
              </a:rPr>
              <a:t>Because of fast varied field, ceramic chamber is chosen to reduce the eddy currents</a:t>
            </a:r>
            <a:endParaRPr lang="en-US" altLang="zh-CN" sz="1800" dirty="0">
              <a:solidFill>
                <a:srgbClr val="0070C0"/>
              </a:solidFill>
              <a:effectLst/>
              <a:latin typeface="+mj-lt"/>
              <a:ea typeface="宋体" panose="02010600030101010101" pitchFamily="2" charset="-122"/>
              <a:cs typeface="Times New Roman" panose="02020603050405020304" pitchFamily="18" charset="0"/>
            </a:endParaRPr>
          </a:p>
          <a:p>
            <a:pPr marL="992188" lvl="2" indent="-266700">
              <a:lnSpc>
                <a:spcPct val="114000"/>
              </a:lnSpc>
              <a:spcBef>
                <a:spcPts val="600"/>
              </a:spcBef>
              <a:buFont typeface="Arial" panose="020B0604020202020204" pitchFamily="34" charset="0"/>
              <a:buChar char="•"/>
            </a:pPr>
            <a:r>
              <a:rPr lang="en-US" altLang="zh-CN" sz="1800" dirty="0">
                <a:solidFill>
                  <a:srgbClr val="0070C0"/>
                </a:solidFill>
                <a:effectLst/>
                <a:latin typeface="+mj-lt"/>
                <a:ea typeface="宋体" panose="02010600030101010101" pitchFamily="2" charset="-122"/>
              </a:rPr>
              <a:t>76 ceramic chambers with length ~ 130 m</a:t>
            </a:r>
            <a:endParaRPr lang="en-US" altLang="zh-CN" sz="2000" dirty="0">
              <a:solidFill>
                <a:srgbClr val="0070C0"/>
              </a:solidFill>
              <a:latin typeface="+mj-lt"/>
              <a:cs typeface="Times New Roman" panose="02020603050405020304" pitchFamily="18" charset="0"/>
            </a:endParaRPr>
          </a:p>
          <a:p>
            <a:pPr marL="534988" lvl="1"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Beam power</a:t>
            </a:r>
          </a:p>
          <a:p>
            <a:pPr marL="992188" lvl="2"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CSNS: 100 kW, </a:t>
            </a:r>
            <a:r>
              <a:rPr lang="en-US" altLang="zh-CN" sz="2000" b="1" dirty="0">
                <a:solidFill>
                  <a:srgbClr val="0069B8"/>
                </a:solidFill>
                <a:effectLst/>
                <a:latin typeface="+mj-lt"/>
              </a:rPr>
              <a:t>1.56×10</a:t>
            </a:r>
            <a:r>
              <a:rPr lang="en-US" altLang="zh-CN" sz="2000" b="1" baseline="30000" dirty="0">
                <a:solidFill>
                  <a:srgbClr val="0069B8"/>
                </a:solidFill>
                <a:effectLst/>
                <a:latin typeface="+mj-lt"/>
              </a:rPr>
              <a:t>13 </a:t>
            </a:r>
            <a:r>
              <a:rPr lang="en-US" altLang="zh-CN" sz="2000" dirty="0">
                <a:solidFill>
                  <a:srgbClr val="0069B8"/>
                </a:solidFill>
                <a:effectLst/>
                <a:latin typeface="+mj-lt"/>
              </a:rPr>
              <a:t>per pulse</a:t>
            </a:r>
          </a:p>
          <a:p>
            <a:pPr marL="992188" lvl="2"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CSNS-II: 500 kW, </a:t>
            </a:r>
            <a:r>
              <a:rPr lang="en-US" altLang="zh-CN" sz="2000" b="1" dirty="0">
                <a:solidFill>
                  <a:srgbClr val="0069B8"/>
                </a:solidFill>
                <a:latin typeface="+mj-lt"/>
                <a:cs typeface="Times New Roman" panose="02020603050405020304" pitchFamily="18" charset="0"/>
              </a:rPr>
              <a:t>7</a:t>
            </a:r>
            <a:r>
              <a:rPr lang="en-US" altLang="zh-CN" sz="2000" b="1" dirty="0">
                <a:solidFill>
                  <a:srgbClr val="0069B8"/>
                </a:solidFill>
                <a:effectLst/>
                <a:latin typeface="+mj-lt"/>
              </a:rPr>
              <a:t>.8×10</a:t>
            </a:r>
            <a:r>
              <a:rPr lang="en-US" altLang="zh-CN" sz="2000" b="1" baseline="30000" dirty="0">
                <a:solidFill>
                  <a:srgbClr val="0069B8"/>
                </a:solidFill>
                <a:effectLst/>
                <a:latin typeface="+mj-lt"/>
              </a:rPr>
              <a:t>13 </a:t>
            </a:r>
            <a:r>
              <a:rPr lang="en-US" altLang="zh-CN" sz="2000" dirty="0">
                <a:solidFill>
                  <a:srgbClr val="0069B8"/>
                </a:solidFill>
                <a:effectLst/>
                <a:latin typeface="+mj-lt"/>
              </a:rPr>
              <a:t>per pulse</a:t>
            </a:r>
          </a:p>
          <a:p>
            <a:pPr marL="534988" lvl="1"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Increase injection energy (from 80 MeV to 300 MeV) to mitigate SC effects</a:t>
            </a:r>
          </a:p>
          <a:p>
            <a:pPr marL="534988" lvl="1" indent="-266700">
              <a:lnSpc>
                <a:spcPct val="114000"/>
              </a:lnSpc>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Dual harmonic cavity in</a:t>
            </a:r>
            <a:r>
              <a:rPr lang="zh-CN" altLang="en-US" sz="2000" dirty="0">
                <a:solidFill>
                  <a:srgbClr val="0069B8"/>
                </a:solidFill>
                <a:latin typeface="+mj-lt"/>
                <a:cs typeface="Times New Roman" panose="02020603050405020304" pitchFamily="18" charset="0"/>
              </a:rPr>
              <a:t> </a:t>
            </a:r>
            <a:r>
              <a:rPr lang="en-US" altLang="zh-CN" sz="2000" dirty="0">
                <a:solidFill>
                  <a:srgbClr val="0069B8"/>
                </a:solidFill>
                <a:latin typeface="+mj-lt"/>
                <a:cs typeface="Times New Roman" panose="02020603050405020304" pitchFamily="18" charset="0"/>
              </a:rPr>
              <a:t>the</a:t>
            </a:r>
            <a:r>
              <a:rPr lang="zh-CN" altLang="en-US" sz="2000" dirty="0">
                <a:solidFill>
                  <a:srgbClr val="0069B8"/>
                </a:solidFill>
                <a:latin typeface="+mj-lt"/>
                <a:cs typeface="Times New Roman" panose="02020603050405020304" pitchFamily="18" charset="0"/>
              </a:rPr>
              <a:t> </a:t>
            </a:r>
            <a:r>
              <a:rPr lang="en-US" altLang="zh-CN" sz="2000" dirty="0">
                <a:solidFill>
                  <a:srgbClr val="0069B8"/>
                </a:solidFill>
                <a:latin typeface="+mj-lt"/>
                <a:cs typeface="Times New Roman" panose="02020603050405020304" pitchFamily="18" charset="0"/>
              </a:rPr>
              <a:t>RCS</a:t>
            </a:r>
          </a:p>
        </p:txBody>
      </p:sp>
      <p:graphicFrame>
        <p:nvGraphicFramePr>
          <p:cNvPr id="10" name="表格 9">
            <a:extLst>
              <a:ext uri="{FF2B5EF4-FFF2-40B4-BE49-F238E27FC236}">
                <a16:creationId xmlns:a16="http://schemas.microsoft.com/office/drawing/2014/main" id="{A3F9CAE9-554E-4E24-AA64-62332AAE0099}"/>
              </a:ext>
            </a:extLst>
          </p:cNvPr>
          <p:cNvGraphicFramePr>
            <a:graphicFrameLocks noGrp="1"/>
          </p:cNvGraphicFramePr>
          <p:nvPr>
            <p:extLst>
              <p:ext uri="{D42A27DB-BD31-4B8C-83A1-F6EECF244321}">
                <p14:modId xmlns:p14="http://schemas.microsoft.com/office/powerpoint/2010/main" val="2804688249"/>
              </p:ext>
            </p:extLst>
          </p:nvPr>
        </p:nvGraphicFramePr>
        <p:xfrm>
          <a:off x="6566002" y="4208135"/>
          <a:ext cx="4824695" cy="1934628"/>
        </p:xfrm>
        <a:graphic>
          <a:graphicData uri="http://schemas.openxmlformats.org/drawingml/2006/table">
            <a:tbl>
              <a:tblPr>
                <a:tableStyleId>{5C22544A-7EE6-4342-B048-85BDC9FD1C3A}</a:tableStyleId>
              </a:tblPr>
              <a:tblGrid>
                <a:gridCol w="2880479">
                  <a:extLst>
                    <a:ext uri="{9D8B030D-6E8A-4147-A177-3AD203B41FA5}">
                      <a16:colId xmlns:a16="http://schemas.microsoft.com/office/drawing/2014/main" val="1226749932"/>
                    </a:ext>
                  </a:extLst>
                </a:gridCol>
                <a:gridCol w="1944216">
                  <a:extLst>
                    <a:ext uri="{9D8B030D-6E8A-4147-A177-3AD203B41FA5}">
                      <a16:colId xmlns:a16="http://schemas.microsoft.com/office/drawing/2014/main" val="265762946"/>
                    </a:ext>
                  </a:extLst>
                </a:gridCol>
              </a:tblGrid>
              <a:tr h="322438">
                <a:tc>
                  <a:txBody>
                    <a:bodyPr/>
                    <a:lstStyle/>
                    <a:p>
                      <a:pPr>
                        <a:spcBef>
                          <a:spcPts val="240"/>
                        </a:spcBef>
                        <a:spcAft>
                          <a:spcPts val="240"/>
                        </a:spcAft>
                      </a:pPr>
                      <a:r>
                        <a:rPr lang="en-US" sz="1600" dirty="0">
                          <a:solidFill>
                            <a:srgbClr val="0069B8"/>
                          </a:solidFill>
                          <a:effectLst/>
                        </a:rPr>
                        <a:t>Circumference/m</a:t>
                      </a:r>
                      <a:endParaRPr lang="zh-CN" sz="1600"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600">
                          <a:solidFill>
                            <a:srgbClr val="0069B8"/>
                          </a:solidFill>
                          <a:effectLst/>
                        </a:rPr>
                        <a:t>227.92</a:t>
                      </a:r>
                      <a:endParaRPr lang="zh-CN" sz="160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55840480"/>
                  </a:ext>
                </a:extLst>
              </a:tr>
              <a:tr h="322438">
                <a:tc>
                  <a:txBody>
                    <a:bodyPr/>
                    <a:lstStyle/>
                    <a:p>
                      <a:pPr>
                        <a:spcBef>
                          <a:spcPts val="240"/>
                        </a:spcBef>
                        <a:spcAft>
                          <a:spcPts val="240"/>
                        </a:spcAft>
                      </a:pPr>
                      <a:r>
                        <a:rPr lang="en-US" sz="1600" dirty="0">
                          <a:solidFill>
                            <a:srgbClr val="0069B8"/>
                          </a:solidFill>
                          <a:effectLst/>
                        </a:rPr>
                        <a:t>Beam energy (Inj./Ext.)/GeV</a:t>
                      </a:r>
                      <a:endParaRPr lang="zh-CN" sz="1600"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600" dirty="0">
                          <a:solidFill>
                            <a:srgbClr val="0069B8"/>
                          </a:solidFill>
                          <a:effectLst/>
                        </a:rPr>
                        <a:t>0.08(0.3)</a:t>
                      </a:r>
                      <a:r>
                        <a:rPr lang="en-US" sz="1600" baseline="30000" dirty="0">
                          <a:solidFill>
                            <a:srgbClr val="0069B8"/>
                          </a:solidFill>
                          <a:effectLst/>
                        </a:rPr>
                        <a:t>a</a:t>
                      </a:r>
                      <a:r>
                        <a:rPr lang="en-US" sz="1600" dirty="0">
                          <a:solidFill>
                            <a:srgbClr val="0069B8"/>
                          </a:solidFill>
                          <a:effectLst/>
                        </a:rPr>
                        <a:t>/</a:t>
                      </a:r>
                      <a:r>
                        <a:rPr lang="en-US" sz="1600" b="1" dirty="0">
                          <a:solidFill>
                            <a:srgbClr val="0069B8"/>
                          </a:solidFill>
                          <a:effectLst/>
                        </a:rPr>
                        <a:t>1.6</a:t>
                      </a:r>
                      <a:endParaRPr lang="zh-CN" sz="1600" b="1"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30408698"/>
                  </a:ext>
                </a:extLst>
              </a:tr>
              <a:tr h="322438">
                <a:tc>
                  <a:txBody>
                    <a:bodyPr/>
                    <a:lstStyle/>
                    <a:p>
                      <a:pPr>
                        <a:spcBef>
                          <a:spcPts val="240"/>
                        </a:spcBef>
                        <a:spcAft>
                          <a:spcPts val="240"/>
                        </a:spcAft>
                      </a:pPr>
                      <a:r>
                        <a:rPr lang="en-US" sz="1600" dirty="0">
                          <a:solidFill>
                            <a:srgbClr val="0069B8"/>
                          </a:solidFill>
                          <a:effectLst/>
                        </a:rPr>
                        <a:t>Repetition rate/Hz</a:t>
                      </a:r>
                      <a:endParaRPr lang="zh-CN" sz="1600"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600">
                          <a:solidFill>
                            <a:srgbClr val="0069B8"/>
                          </a:solidFill>
                          <a:effectLst/>
                        </a:rPr>
                        <a:t>25</a:t>
                      </a:r>
                      <a:endParaRPr lang="zh-CN" sz="160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00063160"/>
                  </a:ext>
                </a:extLst>
              </a:tr>
              <a:tr h="322438">
                <a:tc>
                  <a:txBody>
                    <a:bodyPr/>
                    <a:lstStyle/>
                    <a:p>
                      <a:pPr>
                        <a:spcBef>
                          <a:spcPts val="240"/>
                        </a:spcBef>
                        <a:spcAft>
                          <a:spcPts val="240"/>
                        </a:spcAft>
                      </a:pPr>
                      <a:r>
                        <a:rPr lang="en-US" sz="1600" dirty="0">
                          <a:solidFill>
                            <a:srgbClr val="0069B8"/>
                          </a:solidFill>
                          <a:effectLst/>
                        </a:rPr>
                        <a:t>Nominal tune (H/V)</a:t>
                      </a:r>
                      <a:endParaRPr lang="zh-CN" sz="1600"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600" dirty="0">
                          <a:solidFill>
                            <a:srgbClr val="0069B8"/>
                          </a:solidFill>
                          <a:effectLst/>
                        </a:rPr>
                        <a:t>4.86/4.78</a:t>
                      </a:r>
                      <a:endParaRPr lang="zh-CN" sz="1600"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70082538"/>
                  </a:ext>
                </a:extLst>
              </a:tr>
              <a:tr h="322438">
                <a:tc>
                  <a:txBody>
                    <a:bodyPr/>
                    <a:lstStyle/>
                    <a:p>
                      <a:pPr>
                        <a:spcBef>
                          <a:spcPts val="240"/>
                        </a:spcBef>
                        <a:spcAft>
                          <a:spcPts val="240"/>
                        </a:spcAft>
                      </a:pPr>
                      <a:r>
                        <a:rPr lang="en-US" sz="1600" b="1" dirty="0">
                          <a:solidFill>
                            <a:srgbClr val="0069B8"/>
                          </a:solidFill>
                          <a:effectLst/>
                        </a:rPr>
                        <a:t>Natural chromaticity (H/V)</a:t>
                      </a:r>
                      <a:endParaRPr lang="zh-CN" sz="1600" b="1"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600" b="1" dirty="0">
                          <a:solidFill>
                            <a:srgbClr val="0069B8"/>
                          </a:solidFill>
                          <a:effectLst/>
                        </a:rPr>
                        <a:t>-4.0/-9.2</a:t>
                      </a:r>
                      <a:endParaRPr lang="zh-CN" sz="1600" b="1"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91340614"/>
                  </a:ext>
                </a:extLst>
              </a:tr>
              <a:tr h="322438">
                <a:tc>
                  <a:txBody>
                    <a:bodyPr/>
                    <a:lstStyle/>
                    <a:p>
                      <a:pPr>
                        <a:spcBef>
                          <a:spcPts val="240"/>
                        </a:spcBef>
                        <a:spcAft>
                          <a:spcPts val="240"/>
                        </a:spcAft>
                      </a:pPr>
                      <a:r>
                        <a:rPr lang="en-US" sz="1600" b="1" dirty="0">
                          <a:solidFill>
                            <a:srgbClr val="0069B8"/>
                          </a:solidFill>
                          <a:effectLst/>
                        </a:rPr>
                        <a:t>Beam intensity/ 1</a:t>
                      </a:r>
                      <a:r>
                        <a:rPr lang="en-US" altLang="zh-CN" sz="1600" b="1" dirty="0">
                          <a:solidFill>
                            <a:srgbClr val="0069B8"/>
                          </a:solidFill>
                          <a:effectLst/>
                        </a:rPr>
                        <a:t>×10</a:t>
                      </a:r>
                      <a:r>
                        <a:rPr lang="en-US" altLang="zh-CN" sz="1600" b="1" baseline="30000" dirty="0">
                          <a:solidFill>
                            <a:srgbClr val="0069B8"/>
                          </a:solidFill>
                          <a:effectLst/>
                        </a:rPr>
                        <a:t>13</a:t>
                      </a:r>
                      <a:endParaRPr lang="zh-CN" sz="1600" b="1"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600" b="1" dirty="0">
                          <a:solidFill>
                            <a:srgbClr val="0069B8"/>
                          </a:solidFill>
                          <a:effectLst/>
                        </a:rPr>
                        <a:t>1.56 (7.8)</a:t>
                      </a:r>
                      <a:endParaRPr lang="zh-CN" sz="1600" b="1" baseline="30000" dirty="0">
                        <a:solidFill>
                          <a:srgbClr val="0069B8"/>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80847661"/>
                  </a:ext>
                </a:extLst>
              </a:tr>
            </a:tbl>
          </a:graphicData>
        </a:graphic>
      </p:graphicFrame>
      <p:sp>
        <p:nvSpPr>
          <p:cNvPr id="13" name="文本框 12">
            <a:extLst>
              <a:ext uri="{FF2B5EF4-FFF2-40B4-BE49-F238E27FC236}">
                <a16:creationId xmlns:a16="http://schemas.microsoft.com/office/drawing/2014/main" id="{CD2FAA62-5F57-4CA5-BABB-9321157E239B}"/>
              </a:ext>
            </a:extLst>
          </p:cNvPr>
          <p:cNvSpPr txBox="1"/>
          <p:nvPr/>
        </p:nvSpPr>
        <p:spPr>
          <a:xfrm>
            <a:off x="6600056" y="6165304"/>
            <a:ext cx="3568823" cy="307777"/>
          </a:xfrm>
          <a:prstGeom prst="rect">
            <a:avLst/>
          </a:prstGeom>
          <a:noFill/>
        </p:spPr>
        <p:txBody>
          <a:bodyPr wrap="square" rtlCol="0">
            <a:spAutoFit/>
          </a:bodyPr>
          <a:lstStyle/>
          <a:p>
            <a:r>
              <a:rPr lang="en-US" altLang="zh-CN" sz="1400" baseline="30000" dirty="0">
                <a:solidFill>
                  <a:srgbClr val="0069B8"/>
                </a:solidFill>
                <a:latin typeface="Times New Roman" panose="02020603050405020304" pitchFamily="18" charset="0"/>
                <a:cs typeface="Times New Roman" panose="02020603050405020304" pitchFamily="18" charset="0"/>
              </a:rPr>
              <a:t>a</a:t>
            </a:r>
            <a:r>
              <a:rPr lang="en-US" altLang="zh-CN" sz="1400" dirty="0">
                <a:solidFill>
                  <a:srgbClr val="0069B8"/>
                </a:solidFill>
                <a:latin typeface="Times New Roman" panose="02020603050405020304" pitchFamily="18" charset="0"/>
                <a:cs typeface="Times New Roman" panose="02020603050405020304" pitchFamily="18" charset="0"/>
              </a:rPr>
              <a:t> means CSNS (CSNS-II)</a:t>
            </a:r>
            <a:endParaRPr lang="zh-CN" altLang="en-US" sz="1400" dirty="0">
              <a:solidFill>
                <a:srgbClr val="0069B8"/>
              </a:solidFill>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0EAF2681-1619-4D50-ACAE-EE7A6DE95C9E}"/>
              </a:ext>
            </a:extLst>
          </p:cNvPr>
          <p:cNvSpPr>
            <a:spLocks noGrp="1"/>
          </p:cNvSpPr>
          <p:nvPr>
            <p:ph type="sldNum" sz="quarter" idx="12"/>
          </p:nvPr>
        </p:nvSpPr>
        <p:spPr>
          <a:xfrm>
            <a:off x="9336360" y="6399248"/>
            <a:ext cx="2743200" cy="365125"/>
          </a:xfrm>
        </p:spPr>
        <p:txBody>
          <a:bodyPr/>
          <a:lstStyle/>
          <a:p>
            <a:pPr>
              <a:defRPr/>
            </a:pPr>
            <a:fld id="{38C321CA-EF67-4B46-8536-1F18185BD9DE}" type="slidenum">
              <a:rPr lang="en-US" altLang="ko-KR" smtClean="0">
                <a:latin typeface="Times New Roman" panose="02020603050405020304" pitchFamily="18" charset="0"/>
                <a:cs typeface="Times New Roman" panose="02020603050405020304" pitchFamily="18" charset="0"/>
              </a:rPr>
              <a:pPr>
                <a:defRPr/>
              </a:pPr>
              <a:t>3</a:t>
            </a:fld>
            <a:endParaRPr lang="en-US" altLang="ko-KR" dirty="0">
              <a:latin typeface="Times New Roman" panose="02020603050405020304" pitchFamily="18" charset="0"/>
              <a:cs typeface="Times New Roman" panose="02020603050405020304" pitchFamily="18" charset="0"/>
            </a:endParaRPr>
          </a:p>
        </p:txBody>
      </p:sp>
      <p:pic>
        <p:nvPicPr>
          <p:cNvPr id="19" name="Picture 35">
            <a:extLst>
              <a:ext uri="{FF2B5EF4-FFF2-40B4-BE49-F238E27FC236}">
                <a16:creationId xmlns:a16="http://schemas.microsoft.com/office/drawing/2014/main" id="{0830ADE3-2F47-4B8A-A59B-23BA84322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262" y="1208104"/>
            <a:ext cx="4496176" cy="298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36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E8B0AF-A7D3-44FC-8F14-12A3202F6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484784"/>
            <a:ext cx="8972971" cy="4883007"/>
          </a:xfrm>
          <a:prstGeom prst="rect">
            <a:avLst/>
          </a:prstGeom>
        </p:spPr>
      </p:pic>
      <p:sp>
        <p:nvSpPr>
          <p:cNvPr id="4" name="标题 1">
            <a:extLst>
              <a:ext uri="{FF2B5EF4-FFF2-40B4-BE49-F238E27FC236}">
                <a16:creationId xmlns:a16="http://schemas.microsoft.com/office/drawing/2014/main" id="{579C9937-317C-4230-A23F-95127CBBE975}"/>
              </a:ext>
            </a:extLst>
          </p:cNvPr>
          <p:cNvSpPr>
            <a:spLocks noGrp="1"/>
          </p:cNvSpPr>
          <p:nvPr>
            <p:ph type="title"/>
          </p:nvPr>
        </p:nvSpPr>
        <p:spPr>
          <a:xfrm>
            <a:off x="335360" y="188640"/>
            <a:ext cx="6095815" cy="342900"/>
          </a:xfrm>
        </p:spPr>
        <p:txBody>
          <a:bodyPr>
            <a:normAutofit fontScale="90000"/>
          </a:bodyPr>
          <a:lstStyle/>
          <a:p>
            <a:r>
              <a:rPr lang="en-US" altLang="zh-CN" sz="2400" dirty="0"/>
              <a:t>Dangerous</a:t>
            </a:r>
            <a:r>
              <a:rPr lang="zh-CN" altLang="en-US" sz="2400" dirty="0"/>
              <a:t> </a:t>
            </a:r>
            <a:r>
              <a:rPr lang="en-US" altLang="zh-CN" sz="2400" dirty="0"/>
              <a:t>tunes with optimized resonance</a:t>
            </a:r>
          </a:p>
        </p:txBody>
      </p:sp>
      <p:sp>
        <p:nvSpPr>
          <p:cNvPr id="2" name="灯片编号占位符 1">
            <a:extLst>
              <a:ext uri="{FF2B5EF4-FFF2-40B4-BE49-F238E27FC236}">
                <a16:creationId xmlns:a16="http://schemas.microsoft.com/office/drawing/2014/main" id="{260275B9-AA02-45AF-9EFB-E25E82043A5D}"/>
              </a:ext>
            </a:extLst>
          </p:cNvPr>
          <p:cNvSpPr>
            <a:spLocks noGrp="1"/>
          </p:cNvSpPr>
          <p:nvPr>
            <p:ph type="sldNum" sz="quarter" idx="12"/>
          </p:nvPr>
        </p:nvSpPr>
        <p:spPr/>
        <p:txBody>
          <a:bodyPr/>
          <a:lstStyle/>
          <a:p>
            <a:pPr>
              <a:defRPr/>
            </a:pPr>
            <a:fld id="{38C321CA-EF67-4B46-8536-1F18185BD9DE}" type="slidenum">
              <a:rPr lang="en-US" altLang="ko-KR" smtClean="0"/>
              <a:pPr>
                <a:defRPr/>
              </a:pPr>
              <a:t>30</a:t>
            </a:fld>
            <a:endParaRPr lang="en-US" altLang="ko-KR"/>
          </a:p>
        </p:txBody>
      </p:sp>
    </p:spTree>
    <p:extLst>
      <p:ext uri="{BB962C8B-B14F-4D97-AF65-F5344CB8AC3E}">
        <p14:creationId xmlns:p14="http://schemas.microsoft.com/office/powerpoint/2010/main" val="3001282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C3E2BA-F98E-491C-85DC-6E94BE230EB6}"/>
              </a:ext>
            </a:extLst>
          </p:cNvPr>
          <p:cNvSpPr>
            <a:spLocks noGrp="1"/>
          </p:cNvSpPr>
          <p:nvPr>
            <p:ph type="title"/>
          </p:nvPr>
        </p:nvSpPr>
        <p:spPr>
          <a:xfrm>
            <a:off x="191344" y="33472"/>
            <a:ext cx="10515600" cy="687611"/>
          </a:xfrm>
        </p:spPr>
        <p:txBody>
          <a:bodyPr>
            <a:normAutofit fontScale="90000"/>
          </a:bodyPr>
          <a:lstStyle/>
          <a:p>
            <a:r>
              <a:rPr lang="en-US" altLang="zh-CN" dirty="0"/>
              <a:t>ISIS measurement</a:t>
            </a:r>
            <a:endParaRPr lang="zh-CN" altLang="en-US" dirty="0"/>
          </a:p>
        </p:txBody>
      </p:sp>
      <p:sp>
        <p:nvSpPr>
          <p:cNvPr id="4" name="灯片编号占位符 3">
            <a:extLst>
              <a:ext uri="{FF2B5EF4-FFF2-40B4-BE49-F238E27FC236}">
                <a16:creationId xmlns:a16="http://schemas.microsoft.com/office/drawing/2014/main" id="{A77646FE-F16D-45BA-A58E-A27461AD666A}"/>
              </a:ext>
            </a:extLst>
          </p:cNvPr>
          <p:cNvSpPr>
            <a:spLocks noGrp="1"/>
          </p:cNvSpPr>
          <p:nvPr>
            <p:ph type="sldNum" sz="quarter" idx="12"/>
          </p:nvPr>
        </p:nvSpPr>
        <p:spPr/>
        <p:txBody>
          <a:bodyPr/>
          <a:lstStyle/>
          <a:p>
            <a:pPr>
              <a:defRPr/>
            </a:pPr>
            <a:fld id="{38C321CA-EF67-4B46-8536-1F18185BD9DE}" type="slidenum">
              <a:rPr lang="en-US" altLang="ko-KR" smtClean="0"/>
              <a:pPr>
                <a:defRPr/>
              </a:pPr>
              <a:t>31</a:t>
            </a:fld>
            <a:endParaRPr lang="en-US" altLang="ko-KR"/>
          </a:p>
        </p:txBody>
      </p:sp>
      <p:pic>
        <p:nvPicPr>
          <p:cNvPr id="6" name="图片 5">
            <a:extLst>
              <a:ext uri="{FF2B5EF4-FFF2-40B4-BE49-F238E27FC236}">
                <a16:creationId xmlns:a16="http://schemas.microsoft.com/office/drawing/2014/main" id="{94C17706-9F88-4007-A861-A2849A08C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1" y="1108310"/>
            <a:ext cx="11733649" cy="5146337"/>
          </a:xfrm>
          <a:prstGeom prst="rect">
            <a:avLst/>
          </a:prstGeom>
        </p:spPr>
      </p:pic>
    </p:spTree>
    <p:extLst>
      <p:ext uri="{BB962C8B-B14F-4D97-AF65-F5344CB8AC3E}">
        <p14:creationId xmlns:p14="http://schemas.microsoft.com/office/powerpoint/2010/main" val="3239522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C3E2BA-F98E-491C-85DC-6E94BE230EB6}"/>
              </a:ext>
            </a:extLst>
          </p:cNvPr>
          <p:cNvSpPr>
            <a:spLocks noGrp="1"/>
          </p:cNvSpPr>
          <p:nvPr>
            <p:ph type="title"/>
          </p:nvPr>
        </p:nvSpPr>
        <p:spPr>
          <a:xfrm>
            <a:off x="191344" y="33472"/>
            <a:ext cx="10515600" cy="687611"/>
          </a:xfrm>
        </p:spPr>
        <p:txBody>
          <a:bodyPr>
            <a:normAutofit fontScale="90000"/>
          </a:bodyPr>
          <a:lstStyle/>
          <a:p>
            <a:r>
              <a:rPr lang="en-US" altLang="zh-CN" dirty="0"/>
              <a:t>JPARC instability at tune of 5.86</a:t>
            </a:r>
            <a:endParaRPr lang="zh-CN" altLang="en-US" dirty="0"/>
          </a:p>
        </p:txBody>
      </p:sp>
      <p:sp>
        <p:nvSpPr>
          <p:cNvPr id="4" name="灯片编号占位符 3">
            <a:extLst>
              <a:ext uri="{FF2B5EF4-FFF2-40B4-BE49-F238E27FC236}">
                <a16:creationId xmlns:a16="http://schemas.microsoft.com/office/drawing/2014/main" id="{A77646FE-F16D-45BA-A58E-A27461AD666A}"/>
              </a:ext>
            </a:extLst>
          </p:cNvPr>
          <p:cNvSpPr>
            <a:spLocks noGrp="1"/>
          </p:cNvSpPr>
          <p:nvPr>
            <p:ph type="sldNum" sz="quarter" idx="12"/>
          </p:nvPr>
        </p:nvSpPr>
        <p:spPr/>
        <p:txBody>
          <a:bodyPr/>
          <a:lstStyle/>
          <a:p>
            <a:pPr>
              <a:defRPr/>
            </a:pPr>
            <a:fld id="{38C321CA-EF67-4B46-8536-1F18185BD9DE}" type="slidenum">
              <a:rPr lang="en-US" altLang="ko-KR" smtClean="0"/>
              <a:pPr>
                <a:defRPr/>
              </a:pPr>
              <a:t>32</a:t>
            </a:fld>
            <a:endParaRPr lang="en-US" altLang="ko-KR"/>
          </a:p>
        </p:txBody>
      </p:sp>
      <p:pic>
        <p:nvPicPr>
          <p:cNvPr id="5" name="图片 4">
            <a:extLst>
              <a:ext uri="{FF2B5EF4-FFF2-40B4-BE49-F238E27FC236}">
                <a16:creationId xmlns:a16="http://schemas.microsoft.com/office/drawing/2014/main" id="{6C95379C-A6C1-4E5C-AAC0-8BFDFBEA2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1093178"/>
            <a:ext cx="8849960" cy="5468113"/>
          </a:xfrm>
          <a:prstGeom prst="rect">
            <a:avLst/>
          </a:prstGeom>
        </p:spPr>
      </p:pic>
    </p:spTree>
    <p:extLst>
      <p:ext uri="{BB962C8B-B14F-4D97-AF65-F5344CB8AC3E}">
        <p14:creationId xmlns:p14="http://schemas.microsoft.com/office/powerpoint/2010/main" val="2131916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D7BBAA57-241D-4A8A-8A10-259DF668D419}"/>
              </a:ext>
            </a:extLst>
          </p:cNvPr>
          <p:cNvSpPr txBox="1">
            <a:spLocks noChangeArrowheads="1"/>
          </p:cNvSpPr>
          <p:nvPr/>
        </p:nvSpPr>
        <p:spPr>
          <a:xfrm>
            <a:off x="113272" y="1052736"/>
            <a:ext cx="11599351" cy="1728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sz="2400" b="1" dirty="0">
                <a:solidFill>
                  <a:srgbClr val="0069B8"/>
                </a:solidFill>
                <a:latin typeface="Times New Roman" panose="02020603050405020304" pitchFamily="18" charset="0"/>
                <a:cs typeface="Times New Roman" panose="02020603050405020304" pitchFamily="18" charset="0"/>
              </a:rPr>
              <a:t> </a:t>
            </a:r>
            <a:r>
              <a:rPr lang="en-US" altLang="zh-CN" b="1" dirty="0">
                <a:solidFill>
                  <a:srgbClr val="0069B8"/>
                </a:solidFill>
                <a:latin typeface="+mj-lt"/>
                <a:cs typeface="Times New Roman" panose="02020603050405020304" pitchFamily="18" charset="0"/>
              </a:rPr>
              <a:t>Impedance measurement of ceramic chamber </a:t>
            </a:r>
          </a:p>
          <a:p>
            <a:pPr lvl="1">
              <a:lnSpc>
                <a:spcPct val="150000"/>
              </a:lnSpc>
              <a:spcBef>
                <a:spcPct val="0"/>
              </a:spcBef>
            </a:pPr>
            <a:r>
              <a:rPr lang="en-US" altLang="zh-CN" sz="2000" b="1" dirty="0">
                <a:solidFill>
                  <a:srgbClr val="0069B8"/>
                </a:solidFill>
                <a:latin typeface="+mn-lt"/>
                <a:cs typeface="Times New Roman" panose="02020603050405020304" pitchFamily="18" charset="0"/>
              </a:rPr>
              <a:t>The twin-wire method is widely used to measure the transverse impedance</a:t>
            </a:r>
          </a:p>
          <a:p>
            <a:pPr lvl="1">
              <a:lnSpc>
                <a:spcPct val="150000"/>
              </a:lnSpc>
              <a:spcBef>
                <a:spcPct val="0"/>
              </a:spcBef>
            </a:pPr>
            <a:r>
              <a:rPr lang="en-US" altLang="zh-CN" sz="2000" b="1" dirty="0">
                <a:solidFill>
                  <a:srgbClr val="0069B8"/>
                </a:solidFill>
                <a:latin typeface="+mn-lt"/>
                <a:cs typeface="Times New Roman" panose="02020603050405020304" pitchFamily="18" charset="0"/>
              </a:rPr>
              <a:t>Because of noise at low frequency, the standard twin-wire method is not suitable</a:t>
            </a:r>
          </a:p>
          <a:p>
            <a:pPr lvl="1">
              <a:lnSpc>
                <a:spcPct val="150000"/>
              </a:lnSpc>
              <a:spcBef>
                <a:spcPct val="0"/>
              </a:spcBef>
            </a:pPr>
            <a:endParaRPr lang="en-US" altLang="zh-CN" sz="2000" b="1" dirty="0">
              <a:solidFill>
                <a:srgbClr val="0069B8"/>
              </a:solidFill>
              <a:latin typeface="+mn-lt"/>
              <a:cs typeface="Times New Roman" panose="02020603050405020304" pitchFamily="18" charset="0"/>
            </a:endParaRPr>
          </a:p>
        </p:txBody>
      </p:sp>
      <p:pic>
        <p:nvPicPr>
          <p:cNvPr id="7" name="图片 6">
            <a:extLst>
              <a:ext uri="{FF2B5EF4-FFF2-40B4-BE49-F238E27FC236}">
                <a16:creationId xmlns:a16="http://schemas.microsoft.com/office/drawing/2014/main" id="{B06C7F3C-FE71-4B6D-8994-270575CFF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47" y="2924944"/>
            <a:ext cx="4610743" cy="2638793"/>
          </a:xfrm>
          <a:prstGeom prst="rect">
            <a:avLst/>
          </a:prstGeom>
        </p:spPr>
      </p:pic>
      <p:sp>
        <p:nvSpPr>
          <p:cNvPr id="13" name="文本框 12">
            <a:extLst>
              <a:ext uri="{FF2B5EF4-FFF2-40B4-BE49-F238E27FC236}">
                <a16:creationId xmlns:a16="http://schemas.microsoft.com/office/drawing/2014/main" id="{7E441DFF-C0BC-40C0-A979-CC66D31FD6B2}"/>
              </a:ext>
            </a:extLst>
          </p:cNvPr>
          <p:cNvSpPr txBox="1"/>
          <p:nvPr/>
        </p:nvSpPr>
        <p:spPr>
          <a:xfrm>
            <a:off x="695400" y="5698944"/>
            <a:ext cx="3456384" cy="369332"/>
          </a:xfrm>
          <a:prstGeom prst="rect">
            <a:avLst/>
          </a:prstGeom>
          <a:noFill/>
        </p:spPr>
        <p:txBody>
          <a:bodyPr wrap="square">
            <a:spAutoFit/>
          </a:bodyPr>
          <a:lstStyle/>
          <a:p>
            <a:r>
              <a:rPr lang="en-US" altLang="zh-CN" dirty="0"/>
              <a:t>1</a:t>
            </a:r>
            <a:r>
              <a:rPr lang="zh-CN" altLang="en-US" dirty="0"/>
              <a:t>0.1088/1674-1137/40/4/047002</a:t>
            </a:r>
          </a:p>
        </p:txBody>
      </p:sp>
      <p:pic>
        <p:nvPicPr>
          <p:cNvPr id="1026" name="Picture 2">
            <a:extLst>
              <a:ext uri="{FF2B5EF4-FFF2-40B4-BE49-F238E27FC236}">
                <a16:creationId xmlns:a16="http://schemas.microsoft.com/office/drawing/2014/main" id="{E1CCC368-B88A-4E57-9AF8-DAB6B48EB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355" y="2780928"/>
            <a:ext cx="6600056" cy="3628312"/>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a:extLst>
              <a:ext uri="{FF2B5EF4-FFF2-40B4-BE49-F238E27FC236}">
                <a16:creationId xmlns:a16="http://schemas.microsoft.com/office/drawing/2014/main" id="{C7CA461B-C271-416B-AF15-DB0790B8276B}"/>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915848649"/>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541F6FEC-D5B2-40A1-866F-9A25FD35CE3A}"/>
              </a:ext>
            </a:extLst>
          </p:cNvPr>
          <p:cNvCxnSpPr/>
          <p:nvPr/>
        </p:nvCxnSpPr>
        <p:spPr bwMode="auto">
          <a:xfrm>
            <a:off x="10227840" y="4471843"/>
            <a:ext cx="685800" cy="6858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a:extLst>
              <a:ext uri="{FF2B5EF4-FFF2-40B4-BE49-F238E27FC236}">
                <a16:creationId xmlns:a16="http://schemas.microsoft.com/office/drawing/2014/main" id="{13038865-EFBA-44BB-BCB6-8007CFFE3FC5}"/>
              </a:ext>
            </a:extLst>
          </p:cNvPr>
          <p:cNvCxnSpPr>
            <a:cxnSpLocks/>
          </p:cNvCxnSpPr>
          <p:nvPr/>
        </p:nvCxnSpPr>
        <p:spPr bwMode="auto">
          <a:xfrm>
            <a:off x="3017583" y="5248314"/>
            <a:ext cx="0" cy="1394"/>
          </a:xfrm>
          <a:prstGeom prst="straightConnector1">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a:extLst>
              <a:ext uri="{FF2B5EF4-FFF2-40B4-BE49-F238E27FC236}">
                <a16:creationId xmlns:a16="http://schemas.microsoft.com/office/drawing/2014/main" id="{6CF11713-EF85-497A-9481-0E4740F18D74}"/>
              </a:ext>
            </a:extLst>
          </p:cNvPr>
          <p:cNvSpPr txBox="1"/>
          <p:nvPr/>
        </p:nvSpPr>
        <p:spPr>
          <a:xfrm>
            <a:off x="407368" y="144197"/>
            <a:ext cx="5633760" cy="584775"/>
          </a:xfrm>
          <a:prstGeom prst="rect">
            <a:avLst/>
          </a:prstGeom>
          <a:noFill/>
        </p:spPr>
        <p:txBody>
          <a:bodyPr wrap="square">
            <a:spAutoFit/>
          </a:bodyPr>
          <a:lstStyle/>
          <a:p>
            <a:r>
              <a:rPr lang="en-US" altLang="zh-CN" sz="3200" b="1" dirty="0">
                <a:solidFill>
                  <a:srgbClr val="C00000"/>
                </a:solidFill>
                <a:latin typeface="+mj-lt"/>
                <a:ea typeface="仿宋" panose="02010609060101010101" pitchFamily="49" charset="-122"/>
                <a:cs typeface="Times New Roman" panose="02020603050405020304" pitchFamily="18" charset="0"/>
              </a:rPr>
              <a:t>Introduction</a:t>
            </a:r>
            <a:endParaRPr lang="zh-CN" altLang="en-US" sz="3200" b="1" dirty="0">
              <a:solidFill>
                <a:srgbClr val="C00000"/>
              </a:solidFill>
              <a:latin typeface="+mj-lt"/>
              <a:ea typeface="仿宋"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4C5F5701-8106-46E3-866C-4E60A1D91994}"/>
              </a:ext>
            </a:extLst>
          </p:cNvPr>
          <p:cNvSpPr txBox="1"/>
          <p:nvPr/>
        </p:nvSpPr>
        <p:spPr>
          <a:xfrm>
            <a:off x="93710" y="882185"/>
            <a:ext cx="9170641" cy="1708160"/>
          </a:xfrm>
          <a:prstGeom prst="rect">
            <a:avLst/>
          </a:prstGeom>
          <a:noFill/>
        </p:spPr>
        <p:txBody>
          <a:bodyPr wrap="square" rtlCol="0">
            <a:spAutoFit/>
          </a:bodyPr>
          <a:lstStyle/>
          <a:p>
            <a:pPr marL="285750" indent="-285750">
              <a:lnSpc>
                <a:spcPct val="125000"/>
              </a:lnSpc>
              <a:buSzPct val="70000"/>
              <a:buFont typeface="Wingdings" panose="05000000000000000000" pitchFamily="2" charset="2"/>
              <a:buChar char="n"/>
            </a:pPr>
            <a:r>
              <a:rPr lang="en-US" altLang="zh-CN" sz="2400" b="1" dirty="0">
                <a:solidFill>
                  <a:srgbClr val="0070C0"/>
                </a:solidFill>
                <a:latin typeface="+mj-lt"/>
                <a:ea typeface="仿宋" panose="02010609060101010101" pitchFamily="49" charset="-122"/>
                <a:cs typeface="Times New Roman" panose="02020603050405020304" pitchFamily="18" charset="0"/>
              </a:rPr>
              <a:t>CSNS &amp; RCS</a:t>
            </a:r>
          </a:p>
          <a:p>
            <a:pPr marL="534988" lvl="1" indent="-266700">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An oscillation observed at the beam power of 50 kW</a:t>
            </a:r>
          </a:p>
          <a:p>
            <a:pPr marL="534988" lvl="1" indent="-266700">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Optimizations of the tune curve and chromaticity to suppress the instability</a:t>
            </a:r>
          </a:p>
          <a:p>
            <a:pPr marL="534988" lvl="1" indent="-266700">
              <a:spcBef>
                <a:spcPts val="600"/>
              </a:spcBef>
              <a:buFont typeface="Arial" panose="020B0604020202020204" pitchFamily="34" charset="0"/>
              <a:buChar char="•"/>
            </a:pPr>
            <a:r>
              <a:rPr lang="en-US" altLang="zh-CN" sz="2000" dirty="0">
                <a:solidFill>
                  <a:srgbClr val="0069B8"/>
                </a:solidFill>
                <a:latin typeface="+mj-lt"/>
                <a:cs typeface="Times New Roman" panose="02020603050405020304" pitchFamily="18" charset="0"/>
              </a:rPr>
              <a:t>With some upgrades, the beam power reaches 160 kW</a:t>
            </a:r>
          </a:p>
        </p:txBody>
      </p:sp>
      <p:sp>
        <p:nvSpPr>
          <p:cNvPr id="4" name="灯片编号占位符 3">
            <a:extLst>
              <a:ext uri="{FF2B5EF4-FFF2-40B4-BE49-F238E27FC236}">
                <a16:creationId xmlns:a16="http://schemas.microsoft.com/office/drawing/2014/main" id="{0EAF2681-1619-4D50-ACAE-EE7A6DE95C9E}"/>
              </a:ext>
            </a:extLst>
          </p:cNvPr>
          <p:cNvSpPr>
            <a:spLocks noGrp="1"/>
          </p:cNvSpPr>
          <p:nvPr>
            <p:ph type="sldNum" sz="quarter" idx="12"/>
          </p:nvPr>
        </p:nvSpPr>
        <p:spPr>
          <a:xfrm>
            <a:off x="9336360" y="6399248"/>
            <a:ext cx="2743200" cy="365125"/>
          </a:xfrm>
        </p:spPr>
        <p:txBody>
          <a:bodyPr/>
          <a:lstStyle/>
          <a:p>
            <a:pPr>
              <a:defRPr/>
            </a:pPr>
            <a:fld id="{38C321CA-EF67-4B46-8536-1F18185BD9DE}" type="slidenum">
              <a:rPr lang="en-US" altLang="ko-KR" smtClean="0">
                <a:latin typeface="Times New Roman" panose="02020603050405020304" pitchFamily="18" charset="0"/>
                <a:cs typeface="Times New Roman" panose="02020603050405020304" pitchFamily="18" charset="0"/>
              </a:rPr>
              <a:pPr>
                <a:defRPr/>
              </a:pPr>
              <a:t>4</a:t>
            </a:fld>
            <a:endParaRPr lang="en-US" altLang="ko-KR" dirty="0">
              <a:latin typeface="Times New Roman" panose="02020603050405020304" pitchFamily="18" charset="0"/>
              <a:cs typeface="Times New Roman" panose="02020603050405020304" pitchFamily="18" charset="0"/>
            </a:endParaRPr>
          </a:p>
        </p:txBody>
      </p:sp>
      <p:sp>
        <p:nvSpPr>
          <p:cNvPr id="31" name="椭圆 30">
            <a:extLst>
              <a:ext uri="{FF2B5EF4-FFF2-40B4-BE49-F238E27FC236}">
                <a16:creationId xmlns:a16="http://schemas.microsoft.com/office/drawing/2014/main" id="{B83ABB03-AA76-4D08-8839-715828AD0827}"/>
              </a:ext>
            </a:extLst>
          </p:cNvPr>
          <p:cNvSpPr/>
          <p:nvPr/>
        </p:nvSpPr>
        <p:spPr>
          <a:xfrm>
            <a:off x="1991544" y="2606167"/>
            <a:ext cx="2278631" cy="13234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C00000"/>
                </a:solidFill>
              </a:rPr>
              <a:t>100kW</a:t>
            </a:r>
            <a:endParaRPr lang="zh-CN" altLang="en-US" sz="3600" dirty="0">
              <a:solidFill>
                <a:srgbClr val="C00000"/>
              </a:solidFill>
            </a:endParaRPr>
          </a:p>
        </p:txBody>
      </p:sp>
      <p:sp>
        <p:nvSpPr>
          <p:cNvPr id="32" name="椭圆 31">
            <a:extLst>
              <a:ext uri="{FF2B5EF4-FFF2-40B4-BE49-F238E27FC236}">
                <a16:creationId xmlns:a16="http://schemas.microsoft.com/office/drawing/2014/main" id="{B20679C0-2E85-4731-B16D-1F358A045610}"/>
              </a:ext>
            </a:extLst>
          </p:cNvPr>
          <p:cNvSpPr/>
          <p:nvPr/>
        </p:nvSpPr>
        <p:spPr>
          <a:xfrm>
            <a:off x="7194849" y="2606167"/>
            <a:ext cx="2278631" cy="13234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C00000"/>
                </a:solidFill>
              </a:rPr>
              <a:t>125kW</a:t>
            </a:r>
            <a:endParaRPr lang="zh-CN" altLang="en-US" sz="3600" dirty="0">
              <a:solidFill>
                <a:srgbClr val="C00000"/>
              </a:solidFill>
            </a:endParaRPr>
          </a:p>
        </p:txBody>
      </p:sp>
      <p:sp>
        <p:nvSpPr>
          <p:cNvPr id="33" name="椭圆 32">
            <a:extLst>
              <a:ext uri="{FF2B5EF4-FFF2-40B4-BE49-F238E27FC236}">
                <a16:creationId xmlns:a16="http://schemas.microsoft.com/office/drawing/2014/main" id="{DFCF03CA-14EC-418D-B52A-418E42725C08}"/>
              </a:ext>
            </a:extLst>
          </p:cNvPr>
          <p:cNvSpPr/>
          <p:nvPr/>
        </p:nvSpPr>
        <p:spPr>
          <a:xfrm>
            <a:off x="2063552" y="5020779"/>
            <a:ext cx="2278631" cy="13234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C00000"/>
                </a:solidFill>
              </a:rPr>
              <a:t>160kW</a:t>
            </a:r>
            <a:endParaRPr lang="zh-CN" altLang="en-US" sz="3600" dirty="0">
              <a:solidFill>
                <a:srgbClr val="C00000"/>
              </a:solidFill>
            </a:endParaRPr>
          </a:p>
        </p:txBody>
      </p:sp>
      <p:sp>
        <p:nvSpPr>
          <p:cNvPr id="34" name="椭圆 33">
            <a:extLst>
              <a:ext uri="{FF2B5EF4-FFF2-40B4-BE49-F238E27FC236}">
                <a16:creationId xmlns:a16="http://schemas.microsoft.com/office/drawing/2014/main" id="{673EF181-66EE-4291-8354-87A4EF1E0BB9}"/>
              </a:ext>
            </a:extLst>
          </p:cNvPr>
          <p:cNvSpPr/>
          <p:nvPr/>
        </p:nvSpPr>
        <p:spPr>
          <a:xfrm>
            <a:off x="7205689" y="5016513"/>
            <a:ext cx="2278631" cy="13234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C00000"/>
                </a:solidFill>
              </a:rPr>
              <a:t>140kW</a:t>
            </a:r>
            <a:endParaRPr lang="zh-CN" altLang="en-US" sz="3600" dirty="0">
              <a:solidFill>
                <a:srgbClr val="C00000"/>
              </a:solidFill>
            </a:endParaRPr>
          </a:p>
        </p:txBody>
      </p:sp>
      <p:cxnSp>
        <p:nvCxnSpPr>
          <p:cNvPr id="36" name="直接箭头连接符 35">
            <a:extLst>
              <a:ext uri="{FF2B5EF4-FFF2-40B4-BE49-F238E27FC236}">
                <a16:creationId xmlns:a16="http://schemas.microsoft.com/office/drawing/2014/main" id="{D4F2F48F-E66C-48F9-B2A4-2300C1F8DE58}"/>
              </a:ext>
            </a:extLst>
          </p:cNvPr>
          <p:cNvCxnSpPr>
            <a:cxnSpLocks/>
            <a:stCxn id="32" idx="2"/>
            <a:endCxn id="31" idx="6"/>
          </p:cNvCxnSpPr>
          <p:nvPr/>
        </p:nvCxnSpPr>
        <p:spPr>
          <a:xfrm flipH="1">
            <a:off x="4270175" y="3267887"/>
            <a:ext cx="2924674" cy="0"/>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2DF08836-C5C5-46BB-A56D-174F9F56F6CD}"/>
              </a:ext>
            </a:extLst>
          </p:cNvPr>
          <p:cNvCxnSpPr>
            <a:cxnSpLocks/>
            <a:stCxn id="34" idx="0"/>
            <a:endCxn id="32" idx="4"/>
          </p:cNvCxnSpPr>
          <p:nvPr/>
        </p:nvCxnSpPr>
        <p:spPr>
          <a:xfrm flipH="1" flipV="1">
            <a:off x="8334165" y="3929607"/>
            <a:ext cx="10840" cy="1086906"/>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0BCFD5AA-8EDC-48EE-BE23-B909B75BC284}"/>
              </a:ext>
            </a:extLst>
          </p:cNvPr>
          <p:cNvSpPr txBox="1"/>
          <p:nvPr/>
        </p:nvSpPr>
        <p:spPr>
          <a:xfrm>
            <a:off x="4467654" y="3401217"/>
            <a:ext cx="2267196" cy="954107"/>
          </a:xfrm>
          <a:prstGeom prst="rect">
            <a:avLst/>
          </a:prstGeom>
          <a:noFill/>
          <a:ln w="19050">
            <a:solidFill>
              <a:srgbClr val="00B050"/>
            </a:solidFill>
          </a:ln>
        </p:spPr>
        <p:txBody>
          <a:bodyPr wrap="square" rtlCol="0">
            <a:spAutoFit/>
          </a:bodyPr>
          <a:lstStyle/>
          <a:p>
            <a:r>
              <a:rPr lang="en-US" altLang="zh-CN" sz="2800" dirty="0">
                <a:solidFill>
                  <a:srgbClr val="00B050"/>
                </a:solidFill>
              </a:rPr>
              <a:t>AC</a:t>
            </a:r>
            <a:r>
              <a:rPr lang="zh-CN" altLang="en-US" sz="2800" dirty="0">
                <a:solidFill>
                  <a:srgbClr val="00B050"/>
                </a:solidFill>
              </a:rPr>
              <a:t> </a:t>
            </a:r>
            <a:r>
              <a:rPr lang="en-US" altLang="zh-CN" sz="2800" dirty="0">
                <a:solidFill>
                  <a:srgbClr val="00B050"/>
                </a:solidFill>
              </a:rPr>
              <a:t>sextupole</a:t>
            </a:r>
          </a:p>
          <a:p>
            <a:r>
              <a:rPr lang="en-US" altLang="zh-CN" sz="2800" dirty="0">
                <a:solidFill>
                  <a:srgbClr val="00B050"/>
                </a:solidFill>
              </a:rPr>
              <a:t>QT</a:t>
            </a:r>
            <a:endParaRPr lang="zh-CN" altLang="en-US" sz="2800" dirty="0">
              <a:solidFill>
                <a:srgbClr val="00B050"/>
              </a:solidFill>
            </a:endParaRPr>
          </a:p>
        </p:txBody>
      </p:sp>
      <p:sp>
        <p:nvSpPr>
          <p:cNvPr id="39" name="文本框 38">
            <a:extLst>
              <a:ext uri="{FF2B5EF4-FFF2-40B4-BE49-F238E27FC236}">
                <a16:creationId xmlns:a16="http://schemas.microsoft.com/office/drawing/2014/main" id="{32AF8BA2-3DB5-4F5D-BF93-928664B1DF55}"/>
              </a:ext>
            </a:extLst>
          </p:cNvPr>
          <p:cNvSpPr txBox="1"/>
          <p:nvPr/>
        </p:nvSpPr>
        <p:spPr>
          <a:xfrm>
            <a:off x="8537376" y="4293096"/>
            <a:ext cx="2743200" cy="523220"/>
          </a:xfrm>
          <a:prstGeom prst="rect">
            <a:avLst/>
          </a:prstGeom>
          <a:noFill/>
          <a:ln w="19050">
            <a:solidFill>
              <a:srgbClr val="00B050"/>
            </a:solidFill>
          </a:ln>
        </p:spPr>
        <p:txBody>
          <a:bodyPr wrap="square" rtlCol="0">
            <a:spAutoFit/>
          </a:bodyPr>
          <a:lstStyle/>
          <a:p>
            <a:r>
              <a:rPr lang="en-US" altLang="zh-CN" sz="2800" dirty="0">
                <a:solidFill>
                  <a:srgbClr val="00B050"/>
                </a:solidFill>
              </a:rPr>
              <a:t>1</a:t>
            </a:r>
            <a:r>
              <a:rPr lang="en-US" altLang="zh-CN" sz="2800" baseline="30000" dirty="0">
                <a:solidFill>
                  <a:srgbClr val="00B050"/>
                </a:solidFill>
              </a:rPr>
              <a:t>st</a:t>
            </a:r>
            <a:r>
              <a:rPr lang="en-US" altLang="zh-CN" sz="2800" dirty="0">
                <a:solidFill>
                  <a:srgbClr val="00B050"/>
                </a:solidFill>
              </a:rPr>
              <a:t> harmonic CAV</a:t>
            </a:r>
            <a:endParaRPr lang="zh-CN" altLang="en-US" sz="2800" dirty="0">
              <a:solidFill>
                <a:srgbClr val="00B050"/>
              </a:solidFill>
            </a:endParaRPr>
          </a:p>
        </p:txBody>
      </p:sp>
      <p:sp>
        <p:nvSpPr>
          <p:cNvPr id="40" name="文本框 39">
            <a:extLst>
              <a:ext uri="{FF2B5EF4-FFF2-40B4-BE49-F238E27FC236}">
                <a16:creationId xmlns:a16="http://schemas.microsoft.com/office/drawing/2014/main" id="{CA8F3587-4330-449B-870A-67A1DAB021D6}"/>
              </a:ext>
            </a:extLst>
          </p:cNvPr>
          <p:cNvSpPr txBox="1"/>
          <p:nvPr/>
        </p:nvSpPr>
        <p:spPr>
          <a:xfrm>
            <a:off x="4397117" y="5805264"/>
            <a:ext cx="2779003" cy="954107"/>
          </a:xfrm>
          <a:prstGeom prst="rect">
            <a:avLst/>
          </a:prstGeom>
          <a:noFill/>
          <a:ln w="19050">
            <a:solidFill>
              <a:srgbClr val="00B050"/>
            </a:solidFill>
          </a:ln>
        </p:spPr>
        <p:txBody>
          <a:bodyPr wrap="square" rtlCol="0">
            <a:spAutoFit/>
          </a:bodyPr>
          <a:lstStyle/>
          <a:p>
            <a:r>
              <a:rPr lang="en-US" altLang="zh-CN" sz="2800" dirty="0">
                <a:solidFill>
                  <a:srgbClr val="00B050"/>
                </a:solidFill>
              </a:rPr>
              <a:t>2</a:t>
            </a:r>
            <a:r>
              <a:rPr lang="en-US" altLang="zh-CN" sz="2800" baseline="30000" dirty="0">
                <a:solidFill>
                  <a:srgbClr val="00B050"/>
                </a:solidFill>
              </a:rPr>
              <a:t>nd</a:t>
            </a:r>
            <a:r>
              <a:rPr lang="en-US" altLang="zh-CN" sz="2800" dirty="0">
                <a:solidFill>
                  <a:srgbClr val="00B050"/>
                </a:solidFill>
              </a:rPr>
              <a:t> harmonic CAV</a:t>
            </a:r>
            <a:endParaRPr lang="zh-CN" altLang="en-US" sz="2800" dirty="0">
              <a:solidFill>
                <a:srgbClr val="00B050"/>
              </a:solidFill>
            </a:endParaRPr>
          </a:p>
          <a:p>
            <a:r>
              <a:rPr lang="en-US" altLang="zh-CN" sz="2800" dirty="0">
                <a:solidFill>
                  <a:srgbClr val="00B050"/>
                </a:solidFill>
              </a:rPr>
              <a:t>MC and octupole</a:t>
            </a:r>
          </a:p>
        </p:txBody>
      </p:sp>
      <p:sp>
        <p:nvSpPr>
          <p:cNvPr id="41" name="文本框 40">
            <a:extLst>
              <a:ext uri="{FF2B5EF4-FFF2-40B4-BE49-F238E27FC236}">
                <a16:creationId xmlns:a16="http://schemas.microsoft.com/office/drawing/2014/main" id="{F8DE994D-8443-4D7B-A866-2A97B1CE6890}"/>
              </a:ext>
            </a:extLst>
          </p:cNvPr>
          <p:cNvSpPr txBox="1"/>
          <p:nvPr/>
        </p:nvSpPr>
        <p:spPr>
          <a:xfrm>
            <a:off x="2578316" y="4062088"/>
            <a:ext cx="1304751" cy="369332"/>
          </a:xfrm>
          <a:prstGeom prst="rect">
            <a:avLst/>
          </a:prstGeom>
          <a:noFill/>
        </p:spPr>
        <p:txBody>
          <a:bodyPr wrap="square">
            <a:spAutoFit/>
          </a:bodyPr>
          <a:lstStyle/>
          <a:p>
            <a:r>
              <a:rPr lang="en-US" altLang="zh-CN" sz="1800" b="0" i="0" u="none" strike="noStrike" dirty="0">
                <a:solidFill>
                  <a:srgbClr val="000000"/>
                </a:solidFill>
                <a:effectLst/>
                <a:latin typeface="等线" panose="02010600030101010101" pitchFamily="2" charset="-122"/>
                <a:ea typeface="等线" panose="02010600030101010101" pitchFamily="2" charset="-122"/>
              </a:rPr>
              <a:t>2020/2/28</a:t>
            </a:r>
            <a:r>
              <a:rPr lang="zh-CN" altLang="en-US" dirty="0"/>
              <a:t> </a:t>
            </a:r>
          </a:p>
        </p:txBody>
      </p:sp>
      <p:sp>
        <p:nvSpPr>
          <p:cNvPr id="42" name="文本框 41">
            <a:extLst>
              <a:ext uri="{FF2B5EF4-FFF2-40B4-BE49-F238E27FC236}">
                <a16:creationId xmlns:a16="http://schemas.microsoft.com/office/drawing/2014/main" id="{0E0C2E85-D007-44EA-818A-0296C7172195}"/>
              </a:ext>
            </a:extLst>
          </p:cNvPr>
          <p:cNvSpPr txBox="1"/>
          <p:nvPr/>
        </p:nvSpPr>
        <p:spPr>
          <a:xfrm>
            <a:off x="8935804" y="3868504"/>
            <a:ext cx="1304751" cy="369332"/>
          </a:xfrm>
          <a:prstGeom prst="rect">
            <a:avLst/>
          </a:prstGeom>
          <a:noFill/>
        </p:spPr>
        <p:txBody>
          <a:bodyPr wrap="square">
            <a:spAutoFit/>
          </a:bodyPr>
          <a:lstStyle/>
          <a:p>
            <a:r>
              <a:rPr lang="en-US" altLang="zh-CN" sz="1800" b="0" i="0" u="none" strike="noStrike" dirty="0">
                <a:solidFill>
                  <a:srgbClr val="000000"/>
                </a:solidFill>
                <a:effectLst/>
                <a:latin typeface="等线" panose="02010600030101010101" pitchFamily="2" charset="-122"/>
                <a:ea typeface="等线" panose="02010600030101010101" pitchFamily="2" charset="-122"/>
              </a:rPr>
              <a:t>2022/2/21</a:t>
            </a:r>
            <a:r>
              <a:rPr lang="zh-CN" altLang="en-US" dirty="0"/>
              <a:t> </a:t>
            </a:r>
          </a:p>
        </p:txBody>
      </p:sp>
      <p:sp>
        <p:nvSpPr>
          <p:cNvPr id="43" name="文本框 42">
            <a:extLst>
              <a:ext uri="{FF2B5EF4-FFF2-40B4-BE49-F238E27FC236}">
                <a16:creationId xmlns:a16="http://schemas.microsoft.com/office/drawing/2014/main" id="{28F9EC69-B860-4E99-8689-0228FD483A59}"/>
              </a:ext>
            </a:extLst>
          </p:cNvPr>
          <p:cNvSpPr txBox="1"/>
          <p:nvPr/>
        </p:nvSpPr>
        <p:spPr>
          <a:xfrm>
            <a:off x="8024571" y="6518246"/>
            <a:ext cx="1551729" cy="369332"/>
          </a:xfrm>
          <a:prstGeom prst="rect">
            <a:avLst/>
          </a:prstGeom>
          <a:noFill/>
        </p:spPr>
        <p:txBody>
          <a:bodyPr wrap="square">
            <a:spAutoFit/>
          </a:bodyPr>
          <a:lstStyle/>
          <a:p>
            <a:r>
              <a:rPr lang="en-US" altLang="zh-CN" sz="1800" b="0" i="0" u="none" strike="noStrike" dirty="0">
                <a:solidFill>
                  <a:srgbClr val="000000"/>
                </a:solidFill>
                <a:effectLst/>
                <a:latin typeface="等线" panose="02010600030101010101" pitchFamily="2" charset="-122"/>
                <a:ea typeface="等线" panose="02010600030101010101" pitchFamily="2" charset="-122"/>
              </a:rPr>
              <a:t>2022/10/07</a:t>
            </a:r>
            <a:r>
              <a:rPr lang="zh-CN" altLang="en-US" dirty="0"/>
              <a:t> </a:t>
            </a:r>
          </a:p>
        </p:txBody>
      </p:sp>
      <p:sp>
        <p:nvSpPr>
          <p:cNvPr id="44" name="文本框 43">
            <a:extLst>
              <a:ext uri="{FF2B5EF4-FFF2-40B4-BE49-F238E27FC236}">
                <a16:creationId xmlns:a16="http://schemas.microsoft.com/office/drawing/2014/main" id="{32F15311-D275-4374-903A-7A64989C5C4A}"/>
              </a:ext>
            </a:extLst>
          </p:cNvPr>
          <p:cNvSpPr txBox="1"/>
          <p:nvPr/>
        </p:nvSpPr>
        <p:spPr>
          <a:xfrm>
            <a:off x="2628021" y="6518246"/>
            <a:ext cx="1551729" cy="369332"/>
          </a:xfrm>
          <a:prstGeom prst="rect">
            <a:avLst/>
          </a:prstGeom>
          <a:noFill/>
        </p:spPr>
        <p:txBody>
          <a:bodyPr wrap="square">
            <a:spAutoFit/>
          </a:bodyPr>
          <a:lstStyle/>
          <a:p>
            <a:r>
              <a:rPr lang="en-US" altLang="zh-CN" sz="1800" b="0" i="0" u="none" strike="noStrike" dirty="0">
                <a:solidFill>
                  <a:srgbClr val="000000"/>
                </a:solidFill>
                <a:effectLst/>
                <a:latin typeface="等线" panose="02010600030101010101" pitchFamily="2" charset="-122"/>
                <a:ea typeface="等线" panose="02010600030101010101" pitchFamily="2" charset="-122"/>
              </a:rPr>
              <a:t>2024/03/04</a:t>
            </a:r>
            <a:r>
              <a:rPr lang="zh-CN" altLang="en-US" dirty="0"/>
              <a:t> </a:t>
            </a:r>
          </a:p>
        </p:txBody>
      </p:sp>
      <p:cxnSp>
        <p:nvCxnSpPr>
          <p:cNvPr id="45" name="直接箭头连接符 44">
            <a:extLst>
              <a:ext uri="{FF2B5EF4-FFF2-40B4-BE49-F238E27FC236}">
                <a16:creationId xmlns:a16="http://schemas.microsoft.com/office/drawing/2014/main" id="{3E2C27A6-C20F-43E0-8342-3AF858D00139}"/>
              </a:ext>
            </a:extLst>
          </p:cNvPr>
          <p:cNvCxnSpPr>
            <a:cxnSpLocks/>
            <a:stCxn id="34" idx="2"/>
          </p:cNvCxnSpPr>
          <p:nvPr/>
        </p:nvCxnSpPr>
        <p:spPr>
          <a:xfrm flipH="1" flipV="1">
            <a:off x="4367809" y="5661249"/>
            <a:ext cx="2837880" cy="16984"/>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11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306136" y="980728"/>
            <a:ext cx="7230023" cy="532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SzPct val="70000"/>
              <a:buFont typeface="Wingdings" panose="05000000000000000000" pitchFamily="2" charset="2"/>
              <a:buChar char="n"/>
            </a:pPr>
            <a:r>
              <a:rPr lang="en-US" altLang="zh-CN" sz="2400" b="1" dirty="0">
                <a:solidFill>
                  <a:srgbClr val="0070C0"/>
                </a:solidFill>
                <a:latin typeface="Times New Roman" panose="02020603050405020304" pitchFamily="18" charset="0"/>
                <a:cs typeface="Times New Roman" panose="02020603050405020304" pitchFamily="18" charset="0"/>
              </a:rPr>
              <a:t> </a:t>
            </a:r>
            <a:r>
              <a:rPr lang="en-US" altLang="zh-CN" b="1" dirty="0">
                <a:solidFill>
                  <a:srgbClr val="0070C0"/>
                </a:solidFill>
                <a:latin typeface="+mj-lt"/>
                <a:cs typeface="Times New Roman" panose="02020603050405020304" pitchFamily="18" charset="0"/>
              </a:rPr>
              <a:t>Characteristic of instability</a:t>
            </a:r>
          </a:p>
          <a:p>
            <a:pPr lvl="1">
              <a:spcBef>
                <a:spcPct val="0"/>
              </a:spcBef>
            </a:pPr>
            <a:r>
              <a:rPr lang="en-US" altLang="zh-CN" sz="2000" b="1" dirty="0">
                <a:solidFill>
                  <a:srgbClr val="0070C0"/>
                </a:solidFill>
                <a:latin typeface="+mn-lt"/>
                <a:cs typeface="Times New Roman" panose="02020603050405020304" pitchFamily="18" charset="0"/>
              </a:rPr>
              <a:t>Scan intensity: </a:t>
            </a:r>
            <a:r>
              <a:rPr lang="en-US" altLang="zh-CN" sz="1600" b="1" dirty="0">
                <a:solidFill>
                  <a:srgbClr val="0070C0"/>
                </a:solidFill>
                <a:latin typeface="+mn-lt"/>
                <a:cs typeface="Times New Roman" panose="02020603050405020304" pitchFamily="18" charset="0"/>
              </a:rPr>
              <a:t>double-bunch for normal tune with natural chromaticity </a:t>
            </a:r>
          </a:p>
          <a:p>
            <a:pPr lvl="2" algn="just">
              <a:lnSpc>
                <a:spcPct val="150000"/>
              </a:lnSpc>
              <a:spcBef>
                <a:spcPct val="0"/>
              </a:spcBef>
            </a:pPr>
            <a:r>
              <a:rPr lang="en-US" altLang="zh-CN" sz="1600" b="1" dirty="0">
                <a:solidFill>
                  <a:srgbClr val="0070C0"/>
                </a:solidFill>
                <a:latin typeface="+mn-lt"/>
                <a:cs typeface="Times New Roman" panose="02020603050405020304" pitchFamily="18" charset="0"/>
              </a:rPr>
              <a:t>The intensity of the </a:t>
            </a:r>
            <a:r>
              <a:rPr lang="en-US" altLang="zh-CN" sz="1600" b="1" dirty="0" err="1">
                <a:solidFill>
                  <a:srgbClr val="0070C0"/>
                </a:solidFill>
                <a:latin typeface="+mn-lt"/>
                <a:cs typeface="Times New Roman" panose="02020603050405020304" pitchFamily="18" charset="0"/>
              </a:rPr>
              <a:t>Linac</a:t>
            </a:r>
            <a:r>
              <a:rPr lang="en-US" altLang="zh-CN" sz="1600" b="1" dirty="0">
                <a:solidFill>
                  <a:srgbClr val="0070C0"/>
                </a:solidFill>
                <a:latin typeface="+mn-lt"/>
                <a:cs typeface="Times New Roman" panose="02020603050405020304" pitchFamily="18" charset="0"/>
              </a:rPr>
              <a:t> is adjusted to adjust the intensity in the RCS</a:t>
            </a:r>
          </a:p>
          <a:p>
            <a:pPr lvl="2" algn="just">
              <a:lnSpc>
                <a:spcPct val="150000"/>
              </a:lnSpc>
              <a:spcBef>
                <a:spcPct val="0"/>
              </a:spcBef>
            </a:pPr>
            <a:r>
              <a:rPr lang="en-US" altLang="zh-CN" sz="1600" b="1" dirty="0">
                <a:solidFill>
                  <a:srgbClr val="0070C0"/>
                </a:solidFill>
                <a:latin typeface="+mn-lt"/>
                <a:cs typeface="Times New Roman" panose="02020603050405020304" pitchFamily="18" charset="0"/>
              </a:rPr>
              <a:t>The oscillate around 8 </a:t>
            </a:r>
            <a:r>
              <a:rPr lang="en-US" altLang="zh-CN" sz="1600" b="1" dirty="0" err="1">
                <a:solidFill>
                  <a:srgbClr val="0070C0"/>
                </a:solidFill>
                <a:latin typeface="+mn-lt"/>
                <a:cs typeface="Times New Roman" panose="02020603050405020304" pitchFamily="18" charset="0"/>
              </a:rPr>
              <a:t>ms</a:t>
            </a:r>
            <a:r>
              <a:rPr lang="en-US" altLang="zh-CN" sz="1600" b="1" dirty="0">
                <a:solidFill>
                  <a:srgbClr val="0070C0"/>
                </a:solidFill>
                <a:latin typeface="+mn-lt"/>
                <a:cs typeface="Times New Roman" panose="02020603050405020304" pitchFamily="18" charset="0"/>
              </a:rPr>
              <a:t> is firstly observed and it is worse as the intensity goes higher</a:t>
            </a:r>
          </a:p>
          <a:p>
            <a:pPr lvl="2" algn="just">
              <a:lnSpc>
                <a:spcPct val="150000"/>
              </a:lnSpc>
              <a:spcBef>
                <a:spcPct val="0"/>
              </a:spcBef>
            </a:pPr>
            <a:r>
              <a:rPr lang="en-US" altLang="zh-CN" sz="1600" b="1" dirty="0">
                <a:solidFill>
                  <a:srgbClr val="0070C0"/>
                </a:solidFill>
                <a:latin typeface="+mn-lt"/>
                <a:cs typeface="Times New Roman" panose="02020603050405020304" pitchFamily="18" charset="0"/>
              </a:rPr>
              <a:t>The growth time is less than 1 </a:t>
            </a:r>
            <a:r>
              <a:rPr lang="en-US" altLang="zh-CN" sz="1600" b="1" dirty="0" err="1">
                <a:solidFill>
                  <a:srgbClr val="0070C0"/>
                </a:solidFill>
                <a:latin typeface="+mn-lt"/>
                <a:cs typeface="Times New Roman" panose="02020603050405020304" pitchFamily="18" charset="0"/>
              </a:rPr>
              <a:t>ms</a:t>
            </a:r>
            <a:endParaRPr lang="en-US" altLang="zh-CN" sz="1600" b="1" dirty="0">
              <a:solidFill>
                <a:srgbClr val="0070C0"/>
              </a:solidFill>
              <a:latin typeface="+mn-lt"/>
              <a:cs typeface="Times New Roman" panose="02020603050405020304" pitchFamily="18" charset="0"/>
            </a:endParaRPr>
          </a:p>
          <a:p>
            <a:pPr lvl="2" algn="just">
              <a:lnSpc>
                <a:spcPct val="150000"/>
              </a:lnSpc>
              <a:spcBef>
                <a:spcPct val="0"/>
              </a:spcBef>
            </a:pPr>
            <a:r>
              <a:rPr lang="en-US" altLang="zh-CN" sz="1600" b="1" dirty="0">
                <a:solidFill>
                  <a:srgbClr val="0070C0"/>
                </a:solidFill>
                <a:latin typeface="+mn-lt"/>
                <a:cs typeface="Times New Roman" panose="02020603050405020304" pitchFamily="18" charset="0"/>
              </a:rPr>
              <a:t>Only coupled bunch mode of 1 has been observed</a:t>
            </a:r>
          </a:p>
          <a:p>
            <a:pPr lvl="2" algn="just">
              <a:lnSpc>
                <a:spcPct val="150000"/>
              </a:lnSpc>
              <a:spcBef>
                <a:spcPct val="0"/>
              </a:spcBef>
            </a:pPr>
            <a:r>
              <a:rPr lang="en-US" altLang="zh-CN" sz="1600" b="1" dirty="0">
                <a:solidFill>
                  <a:srgbClr val="0070C0"/>
                </a:solidFill>
                <a:latin typeface="+mn-lt"/>
                <a:cs typeface="Times New Roman" panose="02020603050405020304" pitchFamily="18" charset="0"/>
              </a:rPr>
              <a:t>The beam behavior of single bunch is similar that of double bunches with same beam intensity</a:t>
            </a:r>
          </a:p>
          <a:p>
            <a:pPr lvl="1" algn="just">
              <a:lnSpc>
                <a:spcPct val="150000"/>
              </a:lnSpc>
              <a:spcBef>
                <a:spcPct val="0"/>
              </a:spcBef>
            </a:pPr>
            <a:r>
              <a:rPr lang="en-US" altLang="zh-CN" sz="2000" b="1" dirty="0">
                <a:solidFill>
                  <a:srgbClr val="0070C0"/>
                </a:solidFill>
                <a:latin typeface="+mn-lt"/>
                <a:cs typeface="Times New Roman" panose="02020603050405020304" pitchFamily="18" charset="0"/>
              </a:rPr>
              <a:t>The instability was also observed in the vertical plane when the power was further increased</a:t>
            </a:r>
          </a:p>
          <a:p>
            <a:pPr lvl="1" algn="just">
              <a:lnSpc>
                <a:spcPct val="150000"/>
              </a:lnSpc>
              <a:spcBef>
                <a:spcPct val="0"/>
              </a:spcBef>
            </a:pPr>
            <a:r>
              <a:rPr lang="en-US" altLang="zh-CN" sz="2000" b="1" dirty="0">
                <a:solidFill>
                  <a:srgbClr val="0070C0"/>
                </a:solidFill>
                <a:latin typeface="+mn-lt"/>
                <a:cs typeface="Times New Roman" panose="02020603050405020304" pitchFamily="18" charset="0"/>
              </a:rPr>
              <a:t>The oscillation before 5 </a:t>
            </a:r>
            <a:r>
              <a:rPr lang="en-US" altLang="zh-CN" sz="2000" b="1" dirty="0" err="1">
                <a:solidFill>
                  <a:srgbClr val="0070C0"/>
                </a:solidFill>
                <a:latin typeface="+mn-lt"/>
                <a:cs typeface="Times New Roman" panose="02020603050405020304" pitchFamily="18" charset="0"/>
              </a:rPr>
              <a:t>ms</a:t>
            </a:r>
            <a:r>
              <a:rPr lang="en-US" altLang="zh-CN" sz="2000" b="1" dirty="0">
                <a:solidFill>
                  <a:srgbClr val="0070C0"/>
                </a:solidFill>
                <a:latin typeface="+mn-lt"/>
                <a:cs typeface="Times New Roman" panose="02020603050405020304" pitchFamily="18" charset="0"/>
              </a:rPr>
              <a:t> appears soon after the injection, but it disappears for 100 kW</a:t>
            </a:r>
          </a:p>
        </p:txBody>
      </p:sp>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Beam instability in the RCS of CSNS</a:t>
            </a:r>
            <a:endParaRPr lang="zh-CN" altLang="en-US" dirty="0">
              <a:solidFill>
                <a:srgbClr val="C00000"/>
              </a:solidFill>
            </a:endParaRPr>
          </a:p>
        </p:txBody>
      </p:sp>
      <p:pic>
        <p:nvPicPr>
          <p:cNvPr id="5" name="图片 4">
            <a:extLst>
              <a:ext uri="{FF2B5EF4-FFF2-40B4-BE49-F238E27FC236}">
                <a16:creationId xmlns:a16="http://schemas.microsoft.com/office/drawing/2014/main" id="{892B4A84-E7CD-4679-A798-39ECBDF70922}"/>
              </a:ext>
            </a:extLst>
          </p:cNvPr>
          <p:cNvPicPr>
            <a:picLocks noChangeAspect="1"/>
          </p:cNvPicPr>
          <p:nvPr/>
        </p:nvPicPr>
        <p:blipFill>
          <a:blip r:embed="rId3"/>
          <a:stretch>
            <a:fillRect/>
          </a:stretch>
        </p:blipFill>
        <p:spPr>
          <a:xfrm>
            <a:off x="7752183" y="1043441"/>
            <a:ext cx="4133679" cy="2613623"/>
          </a:xfrm>
          <a:prstGeom prst="rect">
            <a:avLst/>
          </a:prstGeom>
        </p:spPr>
      </p:pic>
      <p:pic>
        <p:nvPicPr>
          <p:cNvPr id="6" name="图片 5">
            <a:extLst>
              <a:ext uri="{FF2B5EF4-FFF2-40B4-BE49-F238E27FC236}">
                <a16:creationId xmlns:a16="http://schemas.microsoft.com/office/drawing/2014/main" id="{5E348CE2-2C73-46F8-80D6-50E067DBF025}"/>
              </a:ext>
            </a:extLst>
          </p:cNvPr>
          <p:cNvPicPr/>
          <p:nvPr/>
        </p:nvPicPr>
        <p:blipFill rotWithShape="1">
          <a:blip r:embed="rId4"/>
          <a:srcRect l="49897"/>
          <a:stretch/>
        </p:blipFill>
        <p:spPr>
          <a:xfrm>
            <a:off x="7536160" y="3789040"/>
            <a:ext cx="4205688" cy="2909114"/>
          </a:xfrm>
          <a:prstGeom prst="rect">
            <a:avLst/>
          </a:prstGeom>
        </p:spPr>
      </p:pic>
    </p:spTree>
    <p:extLst>
      <p:ext uri="{BB962C8B-B14F-4D97-AF65-F5344CB8AC3E}">
        <p14:creationId xmlns:p14="http://schemas.microsoft.com/office/powerpoint/2010/main" val="2688748397"/>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29951" y="930442"/>
            <a:ext cx="5770485" cy="25900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SzPct val="70000"/>
              <a:buFont typeface="Wingdings" panose="05000000000000000000" pitchFamily="2" charset="2"/>
              <a:buChar char="n"/>
            </a:pPr>
            <a:r>
              <a:rPr lang="en-US" altLang="zh-CN" sz="2400" b="1" dirty="0">
                <a:solidFill>
                  <a:srgbClr val="0070C0"/>
                </a:solidFill>
                <a:latin typeface="Times New Roman" panose="02020603050405020304" pitchFamily="18" charset="0"/>
                <a:cs typeface="Times New Roman" panose="02020603050405020304" pitchFamily="18" charset="0"/>
              </a:rPr>
              <a:t> </a:t>
            </a:r>
            <a:r>
              <a:rPr lang="en-US" altLang="zh-CN" b="1" dirty="0">
                <a:solidFill>
                  <a:srgbClr val="0070C0"/>
                </a:solidFill>
                <a:latin typeface="+mj-lt"/>
                <a:cs typeface="Times New Roman" panose="02020603050405020304" pitchFamily="18" charset="0"/>
              </a:rPr>
              <a:t>Characteristic of instability</a:t>
            </a:r>
          </a:p>
          <a:p>
            <a:pPr lvl="1" algn="just">
              <a:lnSpc>
                <a:spcPct val="125000"/>
              </a:lnSpc>
              <a:spcBef>
                <a:spcPct val="0"/>
              </a:spcBef>
            </a:pPr>
            <a:r>
              <a:rPr lang="en-US" altLang="zh-CN" sz="1600" b="1" dirty="0">
                <a:solidFill>
                  <a:srgbClr val="0070C0"/>
                </a:solidFill>
                <a:latin typeface="+mn-lt"/>
                <a:cs typeface="Times New Roman" panose="02020603050405020304" pitchFamily="18" charset="0"/>
              </a:rPr>
              <a:t>Head-tail (HT) mode can be analyzed from the difference of BPM signals. </a:t>
            </a:r>
          </a:p>
          <a:p>
            <a:pPr lvl="1" algn="just">
              <a:lnSpc>
                <a:spcPct val="125000"/>
              </a:lnSpc>
              <a:spcBef>
                <a:spcPct val="0"/>
              </a:spcBef>
            </a:pPr>
            <a:r>
              <a:rPr lang="en-US" altLang="zh-CN" sz="1600" b="1" dirty="0">
                <a:solidFill>
                  <a:srgbClr val="0070C0"/>
                </a:solidFill>
                <a:latin typeface="+mn-lt"/>
                <a:cs typeface="Times New Roman" panose="02020603050405020304" pitchFamily="18" charset="0"/>
              </a:rPr>
              <a:t>Before 5 </a:t>
            </a:r>
            <a:r>
              <a:rPr lang="en-US" altLang="zh-CN" sz="1600" b="1" dirty="0" err="1">
                <a:solidFill>
                  <a:srgbClr val="0070C0"/>
                </a:solidFill>
                <a:latin typeface="+mn-lt"/>
                <a:cs typeface="Times New Roman" panose="02020603050405020304" pitchFamily="18" charset="0"/>
              </a:rPr>
              <a:t>ms</a:t>
            </a:r>
            <a:r>
              <a:rPr lang="en-US" altLang="zh-CN" sz="1600" b="1" dirty="0">
                <a:solidFill>
                  <a:srgbClr val="0070C0"/>
                </a:solidFill>
                <a:latin typeface="+mn-lt"/>
                <a:cs typeface="Times New Roman" panose="02020603050405020304" pitchFamily="18" charset="0"/>
              </a:rPr>
              <a:t>, HT mode of 75 kW is different from that of 100 kW</a:t>
            </a:r>
          </a:p>
          <a:p>
            <a:pPr lvl="1" algn="just">
              <a:lnSpc>
                <a:spcPct val="125000"/>
              </a:lnSpc>
              <a:spcBef>
                <a:spcPct val="0"/>
              </a:spcBef>
            </a:pPr>
            <a:r>
              <a:rPr lang="en-US" altLang="zh-CN" sz="1600" b="1" dirty="0">
                <a:solidFill>
                  <a:srgbClr val="0070C0"/>
                </a:solidFill>
                <a:latin typeface="+mn-lt"/>
                <a:cs typeface="Times New Roman" panose="02020603050405020304" pitchFamily="18" charset="0"/>
              </a:rPr>
              <a:t>The measured tune is shifted with beam intensity</a:t>
            </a:r>
          </a:p>
          <a:p>
            <a:pPr lvl="1" algn="just">
              <a:lnSpc>
                <a:spcPct val="125000"/>
              </a:lnSpc>
              <a:spcBef>
                <a:spcPct val="0"/>
              </a:spcBef>
            </a:pPr>
            <a:r>
              <a:rPr lang="en-US" altLang="zh-CN" sz="1600" b="1" dirty="0">
                <a:solidFill>
                  <a:srgbClr val="0070C0"/>
                </a:solidFill>
                <a:latin typeface="+mn-lt"/>
                <a:cs typeface="Times New Roman" panose="02020603050405020304" pitchFamily="18" charset="0"/>
              </a:rPr>
              <a:t>Space charge?</a:t>
            </a:r>
          </a:p>
        </p:txBody>
      </p:sp>
      <p:sp>
        <p:nvSpPr>
          <p:cNvPr id="20" name="标题 19">
            <a:extLst>
              <a:ext uri="{FF2B5EF4-FFF2-40B4-BE49-F238E27FC236}">
                <a16:creationId xmlns:a16="http://schemas.microsoft.com/office/drawing/2014/main" id="{43280802-EFD6-4054-A25E-0D9A3A383780}"/>
              </a:ext>
            </a:extLst>
          </p:cNvPr>
          <p:cNvSpPr>
            <a:spLocks noGrp="1"/>
          </p:cNvSpPr>
          <p:nvPr>
            <p:ph type="title"/>
          </p:nvPr>
        </p:nvSpPr>
        <p:spPr>
          <a:xfrm>
            <a:off x="234129" y="44624"/>
            <a:ext cx="9534279" cy="718103"/>
          </a:xfrm>
        </p:spPr>
        <p:txBody>
          <a:bodyPr>
            <a:normAutofit/>
          </a:bodyPr>
          <a:lstStyle/>
          <a:p>
            <a:r>
              <a:rPr lang="en-US" altLang="zh-CN" dirty="0">
                <a:solidFill>
                  <a:srgbClr val="C00000"/>
                </a:solidFill>
              </a:rPr>
              <a:t>Beam instability in the RCS of CSNS</a:t>
            </a:r>
            <a:endParaRPr lang="zh-CN" altLang="en-US" dirty="0"/>
          </a:p>
        </p:txBody>
      </p:sp>
      <p:pic>
        <p:nvPicPr>
          <p:cNvPr id="13" name="图片 12">
            <a:extLst>
              <a:ext uri="{FF2B5EF4-FFF2-40B4-BE49-F238E27FC236}">
                <a16:creationId xmlns:a16="http://schemas.microsoft.com/office/drawing/2014/main" id="{28A0C0FA-8029-40C2-A71B-F38EB3CA8448}"/>
              </a:ext>
            </a:extLst>
          </p:cNvPr>
          <p:cNvPicPr>
            <a:picLocks noChangeAspect="1"/>
          </p:cNvPicPr>
          <p:nvPr/>
        </p:nvPicPr>
        <p:blipFill rotWithShape="1">
          <a:blip r:embed="rId2"/>
          <a:srcRect b="44898"/>
          <a:stretch/>
        </p:blipFill>
        <p:spPr>
          <a:xfrm>
            <a:off x="7896200" y="1412776"/>
            <a:ext cx="3456384" cy="1440160"/>
          </a:xfrm>
          <a:prstGeom prst="rect">
            <a:avLst/>
          </a:prstGeom>
        </p:spPr>
      </p:pic>
      <p:pic>
        <p:nvPicPr>
          <p:cNvPr id="14" name="图片 13">
            <a:extLst>
              <a:ext uri="{FF2B5EF4-FFF2-40B4-BE49-F238E27FC236}">
                <a16:creationId xmlns:a16="http://schemas.microsoft.com/office/drawing/2014/main" id="{54AC6833-1723-4DC3-919C-D115FD75658D}"/>
              </a:ext>
            </a:extLst>
          </p:cNvPr>
          <p:cNvPicPr/>
          <p:nvPr/>
        </p:nvPicPr>
        <p:blipFill>
          <a:blip r:embed="rId3"/>
          <a:stretch>
            <a:fillRect/>
          </a:stretch>
        </p:blipFill>
        <p:spPr>
          <a:xfrm>
            <a:off x="6109511" y="3356992"/>
            <a:ext cx="5770485" cy="3024336"/>
          </a:xfrm>
          <a:prstGeom prst="rect">
            <a:avLst/>
          </a:prstGeom>
        </p:spPr>
      </p:pic>
      <p:pic>
        <p:nvPicPr>
          <p:cNvPr id="15" name="图片 12">
            <a:extLst>
              <a:ext uri="{FF2B5EF4-FFF2-40B4-BE49-F238E27FC236}">
                <a16:creationId xmlns:a16="http://schemas.microsoft.com/office/drawing/2014/main" id="{E8C2EB46-628E-44AD-AE40-90C03F592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92" y="3282522"/>
            <a:ext cx="473225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317297"/>
      </p:ext>
    </p:extLst>
  </p:cSld>
  <p:clrMapOvr>
    <a:masterClrMapping/>
  </p:clrMapOvr>
  <mc:AlternateContent xmlns:mc="http://schemas.openxmlformats.org/markup-compatibility/2006" xmlns:p14="http://schemas.microsoft.com/office/powerpoint/2010/main">
    <mc:Choice Requires="p14">
      <p:transition spd="slow" p14:dur="2000" advTm="117363"/>
    </mc:Choice>
    <mc:Fallback xmlns="">
      <p:transition spd="slow" advTm="11736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234129" y="980728"/>
                <a:ext cx="5807966" cy="5112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SzPct val="70000"/>
                  <a:buFont typeface="Wingdings" panose="05000000000000000000" pitchFamily="2" charset="2"/>
                  <a:buChar char="n"/>
                </a:pPr>
                <a:r>
                  <a:rPr lang="en-US" altLang="zh-CN" sz="2400" b="1" dirty="0">
                    <a:solidFill>
                      <a:srgbClr val="0070C0"/>
                    </a:solidFill>
                    <a:latin typeface="Times New Roman" panose="02020603050405020304" pitchFamily="18" charset="0"/>
                    <a:cs typeface="Times New Roman" panose="02020603050405020304" pitchFamily="18" charset="0"/>
                  </a:rPr>
                  <a:t> </a:t>
                </a:r>
                <a:r>
                  <a:rPr lang="en-US" altLang="zh-CN" b="1" dirty="0">
                    <a:solidFill>
                      <a:srgbClr val="0070C0"/>
                    </a:solidFill>
                    <a:latin typeface="+mj-lt"/>
                    <a:cs typeface="Times New Roman" panose="02020603050405020304" pitchFamily="18" charset="0"/>
                  </a:rPr>
                  <a:t>Characteristic of instability</a:t>
                </a:r>
              </a:p>
              <a:p>
                <a:pPr lvl="1" algn="just">
                  <a:lnSpc>
                    <a:spcPct val="125000"/>
                  </a:lnSpc>
                  <a:spcBef>
                    <a:spcPct val="0"/>
                  </a:spcBef>
                </a:pPr>
                <a:r>
                  <a:rPr lang="en-US" altLang="zh-CN" sz="2050" dirty="0">
                    <a:solidFill>
                      <a:srgbClr val="0070C0"/>
                    </a:solidFill>
                    <a:effectLst/>
                    <a:latin typeface="+mn-lt"/>
                    <a:ea typeface="宋体" panose="02010600030101010101" pitchFamily="2" charset="-122"/>
                  </a:rPr>
                  <a:t>Scan horizontal tune with Np = </a:t>
                </a:r>
                <a14:m>
                  <m:oMath xmlns:m="http://schemas.openxmlformats.org/officeDocument/2006/math">
                    <m:r>
                      <a:rPr lang="en-US" altLang="zh-CN" sz="2050" smtClean="0">
                        <a:solidFill>
                          <a:srgbClr val="0070C0"/>
                        </a:solidFill>
                        <a:effectLst/>
                        <a:latin typeface="Cambria Math" panose="02040503050406030204" pitchFamily="18" charset="0"/>
                        <a:ea typeface="Courier New" panose="02070309020205020404" pitchFamily="49" charset="0"/>
                        <a:cs typeface="Times New Roman" panose="02020603050405020304" pitchFamily="18" charset="0"/>
                      </a:rPr>
                      <m:t>1.56×</m:t>
                    </m:r>
                    <m:sSup>
                      <m:sSupPr>
                        <m:ctrlPr>
                          <a:rPr lang="zh-CN" altLang="zh-CN" sz="2050" i="1">
                            <a:solidFill>
                              <a:srgbClr val="0070C0"/>
                            </a:solidFill>
                            <a:effectLst/>
                            <a:latin typeface="Cambria Math" panose="02040503050406030204" pitchFamily="18" charset="0"/>
                            <a:ea typeface="Cambria Math" panose="02040503050406030204" pitchFamily="18" charset="0"/>
                          </a:rPr>
                        </m:ctrlPr>
                      </m:sSupPr>
                      <m:e>
                        <m:r>
                          <a:rPr lang="en-US" altLang="zh-CN" sz="2050" i="1">
                            <a:solidFill>
                              <a:srgbClr val="0070C0"/>
                            </a:solidFill>
                            <a:effectLst/>
                            <a:latin typeface="Cambria Math" panose="02040503050406030204" pitchFamily="18" charset="0"/>
                            <a:ea typeface="Courier New" panose="02070309020205020404" pitchFamily="49" charset="0"/>
                            <a:cs typeface="Times New Roman" panose="02020603050405020304" pitchFamily="18" charset="0"/>
                          </a:rPr>
                          <m:t>10</m:t>
                        </m:r>
                      </m:e>
                      <m:sup>
                        <m:r>
                          <a:rPr lang="en-US" altLang="zh-CN" sz="2050" i="1">
                            <a:solidFill>
                              <a:srgbClr val="0070C0"/>
                            </a:solidFill>
                            <a:effectLst/>
                            <a:latin typeface="Cambria Math" panose="02040503050406030204" pitchFamily="18" charset="0"/>
                            <a:ea typeface="Courier New" panose="02070309020205020404" pitchFamily="49" charset="0"/>
                            <a:cs typeface="Times New Roman" panose="02020603050405020304" pitchFamily="18" charset="0"/>
                          </a:rPr>
                          <m:t>13</m:t>
                        </m:r>
                      </m:sup>
                    </m:sSup>
                  </m:oMath>
                </a14:m>
                <a:r>
                  <a:rPr lang="en-US" altLang="zh-CN" sz="2050" dirty="0">
                    <a:solidFill>
                      <a:srgbClr val="0070C0"/>
                    </a:solidFill>
                    <a:effectLst/>
                    <a:latin typeface="+mn-lt"/>
                    <a:ea typeface="宋体" panose="02010600030101010101" pitchFamily="2" charset="-122"/>
                  </a:rPr>
                  <a:t>, corresponding to a beam power of 100 kW. </a:t>
                </a:r>
              </a:p>
              <a:p>
                <a:pPr lvl="1" algn="just">
                  <a:lnSpc>
                    <a:spcPct val="125000"/>
                  </a:lnSpc>
                  <a:spcBef>
                    <a:spcPct val="0"/>
                  </a:spcBef>
                </a:pPr>
                <a14:m>
                  <m:oMath xmlns:m="http://schemas.openxmlformats.org/officeDocument/2006/math">
                    <m:sSub>
                      <m:sSubPr>
                        <m:ctrlPr>
                          <a:rPr lang="zh-CN" altLang="zh-CN" sz="2050" i="1">
                            <a:solidFill>
                              <a:srgbClr val="0070C0"/>
                            </a:solidFill>
                            <a:effectLst/>
                            <a:latin typeface="Cambria Math" panose="02040503050406030204" pitchFamily="18" charset="0"/>
                            <a:ea typeface="Cambria Math" panose="02040503050406030204" pitchFamily="18" charset="0"/>
                          </a:rPr>
                        </m:ctrlPr>
                      </m:sSubPr>
                      <m:e>
                        <m:r>
                          <a:rPr lang="en-US" altLang="zh-CN" sz="2050" i="1">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𝜈</m:t>
                        </m:r>
                      </m:e>
                      <m:sub>
                        <m:r>
                          <a:rPr lang="en-US" altLang="zh-CN" sz="2050" i="1">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𝑥</m:t>
                        </m:r>
                      </m:sub>
                    </m:sSub>
                  </m:oMath>
                </a14:m>
                <a:r>
                  <a:rPr lang="en-US" altLang="zh-CN" sz="2050" dirty="0">
                    <a:solidFill>
                      <a:srgbClr val="0070C0"/>
                    </a:solidFill>
                    <a:effectLst/>
                    <a:latin typeface="+mn-lt"/>
                    <a:ea typeface="宋体" panose="02010600030101010101" pitchFamily="2" charset="-122"/>
                  </a:rPr>
                  <a:t> is changed from 4.3 to 4.9 while </a:t>
                </a:r>
                <a14:m>
                  <m:oMath xmlns:m="http://schemas.openxmlformats.org/officeDocument/2006/math">
                    <m:sSub>
                      <m:sSubPr>
                        <m:ctrlPr>
                          <a:rPr lang="zh-CN" altLang="zh-CN" sz="2050" i="1">
                            <a:solidFill>
                              <a:srgbClr val="0070C0"/>
                            </a:solidFill>
                            <a:effectLst/>
                            <a:latin typeface="Cambria Math" panose="02040503050406030204" pitchFamily="18" charset="0"/>
                            <a:ea typeface="Cambria Math" panose="02040503050406030204" pitchFamily="18" charset="0"/>
                          </a:rPr>
                        </m:ctrlPr>
                      </m:sSubPr>
                      <m:e>
                        <m:r>
                          <a:rPr lang="en-US" altLang="zh-CN" sz="2050" i="1">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𝜈</m:t>
                        </m:r>
                      </m:e>
                      <m:sub>
                        <m:r>
                          <a:rPr lang="en-US" altLang="zh-CN" sz="2050" i="1">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𝑦</m:t>
                        </m:r>
                      </m:sub>
                    </m:sSub>
                    <m:r>
                      <a:rPr lang="en-US" altLang="zh-CN" sz="2050">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050">
                        <a:solidFill>
                          <a:srgbClr val="0070C0"/>
                        </a:solidFill>
                        <a:effectLst/>
                        <a:latin typeface="Cambria Math" panose="02040503050406030204" pitchFamily="18" charset="0"/>
                        <a:ea typeface="Courier New" panose="02070309020205020404" pitchFamily="49" charset="0"/>
                        <a:cs typeface="Times New Roman" panose="02020603050405020304" pitchFamily="18" charset="0"/>
                      </a:rPr>
                      <m:t>4.78</m:t>
                    </m:r>
                  </m:oMath>
                </a14:m>
                <a:endParaRPr lang="en-US" altLang="zh-CN" sz="2050" dirty="0">
                  <a:solidFill>
                    <a:srgbClr val="0070C0"/>
                  </a:solidFill>
                  <a:effectLst/>
                  <a:latin typeface="+mn-lt"/>
                  <a:ea typeface="Courier New" panose="02070309020205020404" pitchFamily="49" charset="0"/>
                  <a:cs typeface="Times New Roman" panose="02020603050405020304" pitchFamily="18" charset="0"/>
                </a:endParaRPr>
              </a:p>
              <a:p>
                <a:pPr lvl="1" algn="just">
                  <a:lnSpc>
                    <a:spcPct val="125000"/>
                  </a:lnSpc>
                  <a:spcBef>
                    <a:spcPct val="0"/>
                  </a:spcBef>
                </a:pPr>
                <a:r>
                  <a:rPr lang="en-US" altLang="zh-CN" sz="2050" dirty="0">
                    <a:solidFill>
                      <a:srgbClr val="0070C0"/>
                    </a:solidFill>
                    <a:effectLst/>
                    <a:latin typeface="+mn-lt"/>
                    <a:ea typeface="宋体" panose="02010600030101010101" pitchFamily="2" charset="-122"/>
                  </a:rPr>
                  <a:t>The instability is not observed </a:t>
                </a:r>
                <a14:m>
                  <m:oMath xmlns:m="http://schemas.openxmlformats.org/officeDocument/2006/math">
                    <m:sSub>
                      <m:sSubPr>
                        <m:ctrlPr>
                          <a:rPr lang="zh-CN" altLang="zh-CN" sz="2050" i="1" smtClean="0">
                            <a:solidFill>
                              <a:srgbClr val="0070C0"/>
                            </a:solidFill>
                            <a:effectLst/>
                            <a:latin typeface="Cambria Math" panose="02040503050406030204" pitchFamily="18" charset="0"/>
                            <a:ea typeface="Cambria Math" panose="02040503050406030204" pitchFamily="18" charset="0"/>
                          </a:rPr>
                        </m:ctrlPr>
                      </m:sSubPr>
                      <m:e>
                        <m:r>
                          <a:rPr lang="en-US" altLang="zh-CN" sz="2050" i="1">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𝜈</m:t>
                        </m:r>
                      </m:e>
                      <m:sub>
                        <m:r>
                          <a:rPr lang="en-US" altLang="zh-CN" sz="2050" i="1">
                            <a:solidFill>
                              <a:srgbClr val="0070C0"/>
                            </a:solidFill>
                            <a:effectLst/>
                            <a:latin typeface="Cambria Math" panose="02040503050406030204" pitchFamily="18" charset="0"/>
                            <a:ea typeface="宋体" panose="02010600030101010101" pitchFamily="2" charset="-122"/>
                            <a:cs typeface="Times New Roman" panose="02020603050405020304" pitchFamily="18" charset="0"/>
                          </a:rPr>
                          <m:t>𝑥</m:t>
                        </m:r>
                      </m:sub>
                    </m:sSub>
                  </m:oMath>
                </a14:m>
                <a:r>
                  <a:rPr lang="en-US" altLang="zh-CN" sz="2050" b="1" dirty="0">
                    <a:solidFill>
                      <a:srgbClr val="0070C0"/>
                    </a:solidFill>
                    <a:latin typeface="+mn-lt"/>
                    <a:cs typeface="Times New Roman" panose="02020603050405020304" pitchFamily="18" charset="0"/>
                  </a:rPr>
                  <a:t>=4.3</a:t>
                </a:r>
                <a:endParaRPr lang="en-US" altLang="zh-CN" sz="2050" dirty="0">
                  <a:solidFill>
                    <a:srgbClr val="0070C0"/>
                  </a:solidFill>
                  <a:effectLst/>
                  <a:latin typeface="+mn-lt"/>
                  <a:ea typeface="Courier New" panose="02070309020205020404" pitchFamily="49" charset="0"/>
                  <a:cs typeface="Times New Roman" panose="02020603050405020304" pitchFamily="18" charset="0"/>
                </a:endParaRPr>
              </a:p>
              <a:p>
                <a:pPr lvl="1" algn="just">
                  <a:lnSpc>
                    <a:spcPct val="125000"/>
                  </a:lnSpc>
                  <a:spcBef>
                    <a:spcPct val="0"/>
                  </a:spcBef>
                </a:pPr>
                <a:r>
                  <a:rPr lang="en-US" altLang="zh-CN" sz="2050" dirty="0">
                    <a:solidFill>
                      <a:srgbClr val="0070C0"/>
                    </a:solidFill>
                    <a:latin typeface="+mn-lt"/>
                    <a:ea typeface="宋体" panose="02010600030101010101" pitchFamily="2" charset="-122"/>
                  </a:rPr>
                  <a:t>T</a:t>
                </a:r>
                <a:r>
                  <a:rPr lang="en-US" altLang="zh-CN" sz="2050" dirty="0">
                    <a:solidFill>
                      <a:srgbClr val="0070C0"/>
                    </a:solidFill>
                    <a:effectLst/>
                    <a:latin typeface="+mn-lt"/>
                    <a:ea typeface="宋体" panose="02010600030101010101" pitchFamily="2" charset="-122"/>
                  </a:rPr>
                  <a:t>he instability becomes clear as the tune moves toward 5.0 from below</a:t>
                </a:r>
              </a:p>
              <a:p>
                <a:pPr lvl="1" algn="just">
                  <a:lnSpc>
                    <a:spcPct val="125000"/>
                  </a:lnSpc>
                  <a:spcBef>
                    <a:spcPct val="0"/>
                  </a:spcBef>
                </a:pPr>
                <a:r>
                  <a:rPr lang="en-US" altLang="zh-CN" sz="2050" dirty="0">
                    <a:solidFill>
                      <a:srgbClr val="0070C0"/>
                    </a:solidFill>
                    <a:latin typeface="+mn-lt"/>
                    <a:ea typeface="宋体" panose="02010600030101010101" pitchFamily="2" charset="-122"/>
                  </a:rPr>
                  <a:t>T</a:t>
                </a:r>
                <a:r>
                  <a:rPr lang="en-US" altLang="zh-CN" sz="2050" dirty="0">
                    <a:solidFill>
                      <a:srgbClr val="0070C0"/>
                    </a:solidFill>
                    <a:effectLst/>
                    <a:latin typeface="+mn-lt"/>
                    <a:ea typeface="宋体" panose="02010600030101010101" pitchFamily="2" charset="-122"/>
                  </a:rPr>
                  <a:t>he instability shows up later</a:t>
                </a:r>
              </a:p>
              <a:p>
                <a:pPr lvl="1" algn="just">
                  <a:lnSpc>
                    <a:spcPct val="125000"/>
                  </a:lnSpc>
                  <a:spcBef>
                    <a:spcPct val="0"/>
                  </a:spcBef>
                </a:pPr>
                <a:r>
                  <a:rPr lang="en-US" altLang="zh-CN" sz="2050" dirty="0">
                    <a:solidFill>
                      <a:srgbClr val="0070C0"/>
                    </a:solidFill>
                    <a:latin typeface="+mn-lt"/>
                    <a:ea typeface="宋体" panose="02010600030101010101" pitchFamily="2" charset="-122"/>
                  </a:rPr>
                  <a:t>                       is closed to 0.12 MHz</a:t>
                </a:r>
              </a:p>
              <a:p>
                <a:pPr lvl="1" algn="just">
                  <a:lnSpc>
                    <a:spcPct val="125000"/>
                  </a:lnSpc>
                  <a:spcBef>
                    <a:spcPct val="0"/>
                  </a:spcBef>
                </a:pPr>
                <a:r>
                  <a:rPr lang="en-US" altLang="zh-CN" sz="2050" dirty="0">
                    <a:solidFill>
                      <a:srgbClr val="0070C0"/>
                    </a:solidFill>
                    <a:latin typeface="+mn-lt"/>
                    <a:ea typeface="宋体" panose="02010600030101010101" pitchFamily="2" charset="-122"/>
                  </a:rPr>
                  <a:t>A potential resonance may exist in the RCS</a:t>
                </a:r>
              </a:p>
              <a:p>
                <a:pPr lvl="1" algn="just">
                  <a:lnSpc>
                    <a:spcPct val="125000"/>
                  </a:lnSpc>
                  <a:spcBef>
                    <a:spcPct val="0"/>
                  </a:spcBef>
                </a:pPr>
                <a:r>
                  <a:rPr lang="en-US" altLang="zh-CN" sz="2050" dirty="0">
                    <a:solidFill>
                      <a:srgbClr val="0070C0"/>
                    </a:solidFill>
                    <a:effectLst/>
                    <a:latin typeface="+mn-lt"/>
                    <a:ea typeface="宋体" panose="02010600030101010101" pitchFamily="2" charset="-122"/>
                  </a:rPr>
                  <a:t>It provides valuable guidance for adjusting the transverse tunes to mitigate the instability</a:t>
                </a:r>
                <a:endParaRPr lang="en-US" altLang="zh-CN" sz="2050" dirty="0">
                  <a:solidFill>
                    <a:srgbClr val="0070C0"/>
                  </a:solidFill>
                  <a:latin typeface="+mn-lt"/>
                  <a:ea typeface="宋体" panose="02010600030101010101" pitchFamily="2" charset="-122"/>
                </a:endParaRPr>
              </a:p>
            </p:txBody>
          </p:sp>
        </mc:Choice>
        <mc:Fallback xmlns="">
          <p:sp>
            <p:nvSpPr>
              <p:cNvPr id="3" name="内容占位符 2">
                <a:extLst>
                  <a:ext uri="{FF2B5EF4-FFF2-40B4-BE49-F238E27FC236}">
                    <a16:creationId xmlns:a16="http://schemas.microsoft.com/office/drawing/2014/main" id="{BD1959EC-A00F-0046-9574-42AA3EF4FE18}"/>
                  </a:ext>
                </a:extLst>
              </p:cNvPr>
              <p:cNvSpPr txBox="1">
                <a:spLocks noRot="1" noChangeAspect="1" noMove="1" noResize="1" noEditPoints="1" noAdjustHandles="1" noChangeArrowheads="1" noChangeShapeType="1" noTextEdit="1"/>
              </p:cNvSpPr>
              <p:nvPr/>
            </p:nvSpPr>
            <p:spPr>
              <a:xfrm>
                <a:off x="234129" y="980728"/>
                <a:ext cx="5807966" cy="5112568"/>
              </a:xfrm>
              <a:prstGeom prst="rect">
                <a:avLst/>
              </a:prstGeom>
              <a:blipFill>
                <a:blip r:embed="rId3"/>
                <a:stretch>
                  <a:fillRect l="-420" t="-2026" r="-1259"/>
                </a:stretch>
              </a:blipFill>
            </p:spPr>
            <p:txBody>
              <a:bodyPr/>
              <a:lstStyle/>
              <a:p>
                <a:r>
                  <a:rPr lang="zh-CN" altLang="en-US">
                    <a:noFill/>
                  </a:rPr>
                  <a:t> </a:t>
                </a:r>
              </a:p>
            </p:txBody>
          </p:sp>
        </mc:Fallback>
      </mc:AlternateContent>
      <p:sp>
        <p:nvSpPr>
          <p:cNvPr id="4" name="标题 3">
            <a:extLst>
              <a:ext uri="{FF2B5EF4-FFF2-40B4-BE49-F238E27FC236}">
                <a16:creationId xmlns:a16="http://schemas.microsoft.com/office/drawing/2014/main" id="{F7F66E83-A1F2-41B4-8856-E2D2F4ECE0CC}"/>
              </a:ext>
            </a:extLst>
          </p:cNvPr>
          <p:cNvSpPr>
            <a:spLocks noGrp="1"/>
          </p:cNvSpPr>
          <p:nvPr>
            <p:ph type="title"/>
          </p:nvPr>
        </p:nvSpPr>
        <p:spPr>
          <a:xfrm>
            <a:off x="234129" y="44624"/>
            <a:ext cx="9534279" cy="718103"/>
          </a:xfrm>
        </p:spPr>
        <p:txBody>
          <a:bodyPr>
            <a:normAutofit/>
          </a:bodyPr>
          <a:lstStyle/>
          <a:p>
            <a:r>
              <a:rPr lang="en-US" altLang="zh-CN" dirty="0">
                <a:solidFill>
                  <a:srgbClr val="C00000"/>
                </a:solidFill>
              </a:rPr>
              <a:t>Beam instability in the RCS of CSNS</a:t>
            </a:r>
            <a:endParaRPr lang="zh-CN" altLang="en-US" dirty="0"/>
          </a:p>
        </p:txBody>
      </p:sp>
      <p:pic>
        <p:nvPicPr>
          <p:cNvPr id="8" name="图片 7">
            <a:extLst>
              <a:ext uri="{FF2B5EF4-FFF2-40B4-BE49-F238E27FC236}">
                <a16:creationId xmlns:a16="http://schemas.microsoft.com/office/drawing/2014/main" id="{C6CEA07A-8CA8-4BD1-A88C-ADBC9C282FFF}"/>
              </a:ext>
            </a:extLst>
          </p:cNvPr>
          <p:cNvPicPr/>
          <p:nvPr/>
        </p:nvPicPr>
        <p:blipFill>
          <a:blip r:embed="rId4"/>
          <a:stretch>
            <a:fillRect/>
          </a:stretch>
        </p:blipFill>
        <p:spPr>
          <a:xfrm>
            <a:off x="6149906" y="1733550"/>
            <a:ext cx="5922757" cy="4143722"/>
          </a:xfrm>
          <a:prstGeom prst="rect">
            <a:avLst/>
          </a:prstGeom>
        </p:spPr>
      </p:pic>
      <p:pic>
        <p:nvPicPr>
          <p:cNvPr id="5" name="图片 4">
            <a:extLst>
              <a:ext uri="{FF2B5EF4-FFF2-40B4-BE49-F238E27FC236}">
                <a16:creationId xmlns:a16="http://schemas.microsoft.com/office/drawing/2014/main" id="{66966395-AB7D-4C32-A58B-1B2D2F6BC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432" y="4149080"/>
            <a:ext cx="1257475" cy="400106"/>
          </a:xfrm>
          <a:prstGeom prst="rect">
            <a:avLst/>
          </a:prstGeom>
        </p:spPr>
      </p:pic>
    </p:spTree>
    <p:extLst>
      <p:ext uri="{BB962C8B-B14F-4D97-AF65-F5344CB8AC3E}">
        <p14:creationId xmlns:p14="http://schemas.microsoft.com/office/powerpoint/2010/main" val="615777179"/>
      </p:ext>
    </p:extLst>
  </p:cSld>
  <p:clrMapOvr>
    <a:masterClrMapping/>
  </p:clrMapOvr>
  <mc:AlternateContent xmlns:mc="http://schemas.openxmlformats.org/markup-compatibility/2006" xmlns:p14="http://schemas.microsoft.com/office/powerpoint/2010/main">
    <mc:Choice Requires="p14">
      <p:transition spd="slow" p14:dur="2000" advTm="55411"/>
    </mc:Choice>
    <mc:Fallback xmlns="">
      <p:transition spd="slow" advTm="5541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191344" y="908720"/>
            <a:ext cx="6273743" cy="5312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SzPct val="70000"/>
              <a:buFont typeface="Wingdings" panose="05000000000000000000" pitchFamily="2" charset="2"/>
              <a:buChar char="n"/>
            </a:pPr>
            <a:r>
              <a:rPr lang="en-US" altLang="zh-CN" sz="2400" b="1" dirty="0">
                <a:solidFill>
                  <a:srgbClr val="0070C0"/>
                </a:solidFill>
                <a:latin typeface="Times New Roman" panose="02020603050405020304" pitchFamily="18" charset="0"/>
                <a:cs typeface="Times New Roman" panose="02020603050405020304" pitchFamily="18" charset="0"/>
              </a:rPr>
              <a:t> </a:t>
            </a:r>
            <a:r>
              <a:rPr lang="en-US" altLang="zh-CN" b="1" dirty="0">
                <a:solidFill>
                  <a:srgbClr val="0070C0"/>
                </a:solidFill>
                <a:latin typeface="+mj-lt"/>
                <a:cs typeface="Times New Roman" panose="02020603050405020304" pitchFamily="18" charset="0"/>
              </a:rPr>
              <a:t>Characteristic of instability</a:t>
            </a:r>
          </a:p>
          <a:p>
            <a:pPr lvl="1" algn="just">
              <a:lnSpc>
                <a:spcPct val="150000"/>
              </a:lnSpc>
              <a:spcBef>
                <a:spcPct val="0"/>
              </a:spcBef>
            </a:pPr>
            <a:r>
              <a:rPr lang="en-US" altLang="zh-CN" sz="2300" dirty="0">
                <a:solidFill>
                  <a:srgbClr val="0069B8"/>
                </a:solidFill>
                <a:latin typeface="+mn-lt"/>
                <a:ea typeface="宋体" panose="02010600030101010101" pitchFamily="2" charset="-122"/>
              </a:rPr>
              <a:t>its sensitivity to chromaticity </a:t>
            </a:r>
            <a:r>
              <a:rPr lang="el-GR" altLang="zh-CN" sz="2300" dirty="0">
                <a:solidFill>
                  <a:srgbClr val="0069B8"/>
                </a:solidFill>
                <a:latin typeface="+mn-lt"/>
                <a:ea typeface="宋体" panose="02010600030101010101" pitchFamily="2" charset="-122"/>
              </a:rPr>
              <a:t>ξ</a:t>
            </a:r>
            <a:endParaRPr lang="en-US" altLang="zh-CN" sz="2300" dirty="0">
              <a:solidFill>
                <a:srgbClr val="0069B8"/>
              </a:solidFill>
              <a:latin typeface="+mn-lt"/>
              <a:ea typeface="宋体" panose="02010600030101010101" pitchFamily="2" charset="-122"/>
            </a:endParaRPr>
          </a:p>
          <a:p>
            <a:pPr lvl="1" algn="just">
              <a:lnSpc>
                <a:spcPct val="150000"/>
              </a:lnSpc>
              <a:spcBef>
                <a:spcPct val="0"/>
              </a:spcBef>
            </a:pPr>
            <a:r>
              <a:rPr lang="en-US" altLang="zh-CN" sz="2300" dirty="0">
                <a:solidFill>
                  <a:srgbClr val="0069B8"/>
                </a:solidFill>
                <a:latin typeface="+mn-lt"/>
                <a:ea typeface="宋体" panose="02010600030101010101" pitchFamily="2" charset="-122"/>
              </a:rPr>
              <a:t>encourages us introduce sextupole magnets to mitigate this issue</a:t>
            </a:r>
          </a:p>
          <a:p>
            <a:pPr lvl="1" algn="just">
              <a:lnSpc>
                <a:spcPct val="150000"/>
              </a:lnSpc>
              <a:spcBef>
                <a:spcPct val="0"/>
              </a:spcBef>
            </a:pPr>
            <a:r>
              <a:rPr lang="en-US" altLang="zh-CN" sz="2300" dirty="0">
                <a:solidFill>
                  <a:srgbClr val="0069B8"/>
                </a:solidFill>
                <a:latin typeface="+mn-lt"/>
                <a:ea typeface="宋体" panose="02010600030101010101" pitchFamily="2" charset="-122"/>
              </a:rPr>
              <a:t>Test </a:t>
            </a:r>
            <a:r>
              <a:rPr lang="en-US" altLang="zh-CN" sz="2300" dirty="0">
                <a:solidFill>
                  <a:srgbClr val="0069B8"/>
                </a:solidFill>
                <a:effectLst/>
                <a:latin typeface="+mn-lt"/>
                <a:ea typeface="宋体" panose="02010600030101010101" pitchFamily="2" charset="-122"/>
              </a:rPr>
              <a:t>with AC sextupole, so the </a:t>
            </a:r>
            <a:r>
              <a:rPr lang="el-GR" altLang="zh-CN" sz="2300" dirty="0">
                <a:solidFill>
                  <a:srgbClr val="0069B8"/>
                </a:solidFill>
                <a:latin typeface="+mn-lt"/>
                <a:ea typeface="宋体" panose="02010600030101010101" pitchFamily="2" charset="-122"/>
              </a:rPr>
              <a:t>ξ</a:t>
            </a:r>
            <a:r>
              <a:rPr lang="en-US" altLang="zh-CN" sz="2300" dirty="0">
                <a:solidFill>
                  <a:srgbClr val="0069B8"/>
                </a:solidFill>
                <a:effectLst/>
                <a:latin typeface="+mn-lt"/>
                <a:ea typeface="宋体" panose="02010600030101010101" pitchFamily="2" charset="-122"/>
              </a:rPr>
              <a:t> is constant</a:t>
            </a:r>
          </a:p>
          <a:p>
            <a:pPr lvl="1" algn="just">
              <a:lnSpc>
                <a:spcPct val="150000"/>
              </a:lnSpc>
              <a:spcBef>
                <a:spcPct val="0"/>
              </a:spcBef>
            </a:pPr>
            <a:r>
              <a:rPr lang="en-US" altLang="zh-CN" sz="2300" dirty="0">
                <a:solidFill>
                  <a:srgbClr val="0069B8"/>
                </a:solidFill>
                <a:latin typeface="+mn-lt"/>
                <a:ea typeface="宋体" panose="02010600030101010101" pitchFamily="2" charset="-122"/>
              </a:rPr>
              <a:t>The test was done with beam power of 60 kW at tune of (4.86, 4.78)</a:t>
            </a:r>
          </a:p>
          <a:p>
            <a:pPr lvl="1" algn="just">
              <a:lnSpc>
                <a:spcPct val="150000"/>
              </a:lnSpc>
              <a:spcBef>
                <a:spcPct val="0"/>
              </a:spcBef>
            </a:pPr>
            <a:r>
              <a:rPr lang="en-US" altLang="zh-CN" sz="2300" dirty="0">
                <a:solidFill>
                  <a:srgbClr val="0069B8"/>
                </a:solidFill>
                <a:latin typeface="+mn-lt"/>
                <a:ea typeface="宋体" panose="02010600030101010101" pitchFamily="2" charset="-122"/>
              </a:rPr>
              <a:t>The beam position is tamed with </a:t>
            </a:r>
            <a:r>
              <a:rPr lang="el-GR" altLang="zh-CN" sz="2300" dirty="0">
                <a:solidFill>
                  <a:srgbClr val="0069B8"/>
                </a:solidFill>
                <a:latin typeface="+mn-lt"/>
                <a:ea typeface="宋体" panose="02010600030101010101" pitchFamily="2" charset="-122"/>
              </a:rPr>
              <a:t>ξ</a:t>
            </a:r>
            <a:r>
              <a:rPr lang="en-US" altLang="zh-CN" sz="2300" dirty="0">
                <a:solidFill>
                  <a:srgbClr val="0069B8"/>
                </a:solidFill>
                <a:latin typeface="+mn-lt"/>
                <a:ea typeface="宋体" panose="02010600030101010101" pitchFamily="2" charset="-122"/>
              </a:rPr>
              <a:t> decreasing</a:t>
            </a:r>
          </a:p>
          <a:p>
            <a:pPr lvl="1" algn="just">
              <a:lnSpc>
                <a:spcPct val="150000"/>
              </a:lnSpc>
              <a:spcBef>
                <a:spcPct val="0"/>
              </a:spcBef>
            </a:pPr>
            <a:r>
              <a:rPr lang="en-US" altLang="zh-CN" sz="2300" dirty="0">
                <a:solidFill>
                  <a:srgbClr val="0069B8"/>
                </a:solidFill>
                <a:latin typeface="+mn-lt"/>
                <a:ea typeface="宋体" panose="02010600030101010101" pitchFamily="2" charset="-122"/>
              </a:rPr>
              <a:t>The HT mode is clearly changed with</a:t>
            </a:r>
            <a:r>
              <a:rPr lang="el-GR" altLang="zh-CN" sz="2300" dirty="0">
                <a:solidFill>
                  <a:srgbClr val="0069B8"/>
                </a:solidFill>
                <a:latin typeface="+mn-lt"/>
                <a:ea typeface="宋体" panose="02010600030101010101" pitchFamily="2" charset="-122"/>
              </a:rPr>
              <a:t> ξ</a:t>
            </a:r>
            <a:endParaRPr lang="en-US" altLang="zh-CN" sz="2300" dirty="0">
              <a:solidFill>
                <a:srgbClr val="0069B8"/>
              </a:solidFill>
              <a:latin typeface="+mn-lt"/>
              <a:ea typeface="宋体" panose="02010600030101010101" pitchFamily="2" charset="-122"/>
            </a:endParaRPr>
          </a:p>
        </p:txBody>
      </p:sp>
      <p:sp>
        <p:nvSpPr>
          <p:cNvPr id="4" name="标题 3">
            <a:extLst>
              <a:ext uri="{FF2B5EF4-FFF2-40B4-BE49-F238E27FC236}">
                <a16:creationId xmlns:a16="http://schemas.microsoft.com/office/drawing/2014/main" id="{65239BCC-9BFF-49B9-904B-46FA2AA39389}"/>
              </a:ext>
            </a:extLst>
          </p:cNvPr>
          <p:cNvSpPr>
            <a:spLocks noGrp="1"/>
          </p:cNvSpPr>
          <p:nvPr>
            <p:ph type="title"/>
          </p:nvPr>
        </p:nvSpPr>
        <p:spPr>
          <a:xfrm>
            <a:off x="234129" y="44624"/>
            <a:ext cx="9534279" cy="718103"/>
          </a:xfrm>
        </p:spPr>
        <p:txBody>
          <a:bodyPr>
            <a:normAutofit/>
          </a:bodyPr>
          <a:lstStyle/>
          <a:p>
            <a:r>
              <a:rPr lang="en-US" altLang="zh-CN" dirty="0">
                <a:solidFill>
                  <a:srgbClr val="C00000"/>
                </a:solidFill>
              </a:rPr>
              <a:t>Beam instability in the RCS of CSNS</a:t>
            </a:r>
            <a:endParaRPr lang="zh-CN" altLang="en-US" dirty="0"/>
          </a:p>
        </p:txBody>
      </p:sp>
      <p:pic>
        <p:nvPicPr>
          <p:cNvPr id="6" name="图片 5">
            <a:extLst>
              <a:ext uri="{FF2B5EF4-FFF2-40B4-BE49-F238E27FC236}">
                <a16:creationId xmlns:a16="http://schemas.microsoft.com/office/drawing/2014/main" id="{8A5AB954-E9C3-4E3D-820D-C30F8E780D17}"/>
              </a:ext>
            </a:extLst>
          </p:cNvPr>
          <p:cNvPicPr/>
          <p:nvPr/>
        </p:nvPicPr>
        <p:blipFill>
          <a:blip r:embed="rId3"/>
          <a:stretch>
            <a:fillRect/>
          </a:stretch>
        </p:blipFill>
        <p:spPr>
          <a:xfrm>
            <a:off x="6625702" y="1089891"/>
            <a:ext cx="5270734" cy="2017293"/>
          </a:xfrm>
          <a:prstGeom prst="rect">
            <a:avLst/>
          </a:prstGeom>
        </p:spPr>
      </p:pic>
      <p:sp>
        <p:nvSpPr>
          <p:cNvPr id="7" name="文本框 6">
            <a:extLst>
              <a:ext uri="{FF2B5EF4-FFF2-40B4-BE49-F238E27FC236}">
                <a16:creationId xmlns:a16="http://schemas.microsoft.com/office/drawing/2014/main" id="{C18A46B4-AC90-4A95-93EC-ED48B64F654E}"/>
              </a:ext>
            </a:extLst>
          </p:cNvPr>
          <p:cNvSpPr txBox="1"/>
          <p:nvPr/>
        </p:nvSpPr>
        <p:spPr>
          <a:xfrm>
            <a:off x="6800316" y="3162751"/>
            <a:ext cx="5060631" cy="461665"/>
          </a:xfrm>
          <a:prstGeom prst="rect">
            <a:avLst/>
          </a:prstGeom>
          <a:noFill/>
        </p:spPr>
        <p:txBody>
          <a:bodyPr wrap="square">
            <a:spAutoFit/>
          </a:bodyPr>
          <a:lstStyle/>
          <a:p>
            <a:r>
              <a:rPr lang="zh-TW" altLang="zh-CN" sz="1200" dirty="0">
                <a:effectLst/>
                <a:ea typeface="Times New Roman" panose="02020603050405020304" pitchFamily="18" charset="0"/>
              </a:rPr>
              <a:t>TbT measured beam position and the beam survivals curve for different consistant chromaticity in the acceleration cycle. </a:t>
            </a:r>
            <a:endParaRPr lang="zh-CN" altLang="en-US" sz="1200" dirty="0"/>
          </a:p>
        </p:txBody>
      </p:sp>
      <p:pic>
        <p:nvPicPr>
          <p:cNvPr id="8" name="图片 7">
            <a:extLst>
              <a:ext uri="{FF2B5EF4-FFF2-40B4-BE49-F238E27FC236}">
                <a16:creationId xmlns:a16="http://schemas.microsoft.com/office/drawing/2014/main" id="{891DF3A3-572C-477C-8EC7-1D74B44D15AA}"/>
              </a:ext>
            </a:extLst>
          </p:cNvPr>
          <p:cNvPicPr/>
          <p:nvPr/>
        </p:nvPicPr>
        <p:blipFill>
          <a:blip r:embed="rId4"/>
          <a:stretch>
            <a:fillRect/>
          </a:stretch>
        </p:blipFill>
        <p:spPr>
          <a:xfrm>
            <a:off x="6943180" y="3679983"/>
            <a:ext cx="4685402" cy="2924017"/>
          </a:xfrm>
          <a:prstGeom prst="rect">
            <a:avLst/>
          </a:prstGeom>
        </p:spPr>
      </p:pic>
      <p:sp>
        <p:nvSpPr>
          <p:cNvPr id="10" name="文本框 9">
            <a:extLst>
              <a:ext uri="{FF2B5EF4-FFF2-40B4-BE49-F238E27FC236}">
                <a16:creationId xmlns:a16="http://schemas.microsoft.com/office/drawing/2014/main" id="{00701536-A885-42DE-9FC7-DF9A0947BED6}"/>
              </a:ext>
            </a:extLst>
          </p:cNvPr>
          <p:cNvSpPr txBox="1"/>
          <p:nvPr/>
        </p:nvSpPr>
        <p:spPr>
          <a:xfrm>
            <a:off x="7464236" y="6543640"/>
            <a:ext cx="3344662" cy="276999"/>
          </a:xfrm>
          <a:prstGeom prst="rect">
            <a:avLst/>
          </a:prstGeom>
          <a:noFill/>
        </p:spPr>
        <p:txBody>
          <a:bodyPr wrap="square">
            <a:spAutoFit/>
          </a:bodyPr>
          <a:lstStyle/>
          <a:p>
            <a:r>
              <a:rPr lang="en-US" altLang="zh-CN" sz="1200" dirty="0">
                <a:effectLst/>
                <a:latin typeface="Times New Roman" panose="02020603050405020304" pitchFamily="18" charset="0"/>
                <a:ea typeface="宋体" panose="02010600030101010101" pitchFamily="2" charset="-122"/>
              </a:rPr>
              <a:t>The head-tail mode with different chromaticity</a:t>
            </a:r>
            <a:endParaRPr lang="zh-CN" altLang="en-US" sz="1200" dirty="0"/>
          </a:p>
        </p:txBody>
      </p:sp>
      <p:sp>
        <p:nvSpPr>
          <p:cNvPr id="11" name="文本框 10">
            <a:extLst>
              <a:ext uri="{FF2B5EF4-FFF2-40B4-BE49-F238E27FC236}">
                <a16:creationId xmlns:a16="http://schemas.microsoft.com/office/drawing/2014/main" id="{CF01007B-AD1B-4448-98AB-D8E4697DE00A}"/>
              </a:ext>
            </a:extLst>
          </p:cNvPr>
          <p:cNvSpPr txBox="1"/>
          <p:nvPr/>
        </p:nvSpPr>
        <p:spPr>
          <a:xfrm>
            <a:off x="2262582" y="6228020"/>
            <a:ext cx="4680598" cy="369332"/>
          </a:xfrm>
          <a:prstGeom prst="rect">
            <a:avLst/>
          </a:prstGeom>
          <a:noFill/>
        </p:spPr>
        <p:txBody>
          <a:bodyPr wrap="square">
            <a:spAutoFit/>
          </a:bodyPr>
          <a:lstStyle/>
          <a:p>
            <a:r>
              <a:rPr lang="en-US" altLang="zh-CN" dirty="0"/>
              <a:t>https://doi.org/10.1007/s41605-023-00428-7</a:t>
            </a:r>
            <a:endParaRPr lang="zh-CN" altLang="en-US" dirty="0"/>
          </a:p>
        </p:txBody>
      </p:sp>
    </p:spTree>
    <p:extLst>
      <p:ext uri="{BB962C8B-B14F-4D97-AF65-F5344CB8AC3E}">
        <p14:creationId xmlns:p14="http://schemas.microsoft.com/office/powerpoint/2010/main" val="4020666342"/>
      </p:ext>
    </p:extLst>
  </p:cSld>
  <p:clrMapOvr>
    <a:masterClrMapping/>
  </p:clrMapOvr>
  <mc:AlternateContent xmlns:mc="http://schemas.openxmlformats.org/markup-compatibility/2006" xmlns:p14="http://schemas.microsoft.com/office/powerpoint/2010/main">
    <mc:Choice Requires="p14">
      <p:transition spd="slow" p14:dur="2000" advTm="94229"/>
    </mc:Choice>
    <mc:Fallback xmlns="">
      <p:transition spd="slow" advTm="9422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56F5FF1-ADB1-4003-95AF-822A7A1CF697}"/>
              </a:ext>
            </a:extLst>
          </p:cNvPr>
          <p:cNvSpPr>
            <a:spLocks noGrp="1"/>
          </p:cNvSpPr>
          <p:nvPr>
            <p:ph type="title"/>
          </p:nvPr>
        </p:nvSpPr>
        <p:spPr>
          <a:xfrm>
            <a:off x="306137" y="44624"/>
            <a:ext cx="9534279" cy="718103"/>
          </a:xfrm>
        </p:spPr>
        <p:txBody>
          <a:bodyPr>
            <a:normAutofit/>
          </a:bodyPr>
          <a:lstStyle/>
          <a:p>
            <a:r>
              <a:rPr lang="en-US" altLang="zh-CN" dirty="0">
                <a:solidFill>
                  <a:srgbClr val="C00000"/>
                </a:solidFill>
              </a:rPr>
              <a:t>Beam instability in the RCS of CSNS</a:t>
            </a:r>
            <a:endParaRPr lang="zh-CN" altLang="en-US" dirty="0">
              <a:solidFill>
                <a:srgbClr val="C00000"/>
              </a:solidFill>
            </a:endParaRPr>
          </a:p>
        </p:txBody>
      </p:sp>
      <p:sp>
        <p:nvSpPr>
          <p:cNvPr id="5" name="内容占位符 2">
            <a:extLst>
              <a:ext uri="{FF2B5EF4-FFF2-40B4-BE49-F238E27FC236}">
                <a16:creationId xmlns:a16="http://schemas.microsoft.com/office/drawing/2014/main" id="{C387C23E-4BAC-42DA-80DC-0865D5762FE5}"/>
              </a:ext>
            </a:extLst>
          </p:cNvPr>
          <p:cNvSpPr txBox="1">
            <a:spLocks noChangeArrowheads="1"/>
          </p:cNvSpPr>
          <p:nvPr/>
        </p:nvSpPr>
        <p:spPr>
          <a:xfrm>
            <a:off x="113273" y="979950"/>
            <a:ext cx="6136731" cy="5287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SzPct val="70000"/>
              <a:buFont typeface="Wingdings" panose="05000000000000000000" pitchFamily="2" charset="2"/>
              <a:buChar char="n"/>
            </a:pPr>
            <a:r>
              <a:rPr lang="en-US" altLang="zh-CN" b="1" dirty="0">
                <a:solidFill>
                  <a:srgbClr val="0069B8"/>
                </a:solidFill>
                <a:latin typeface="+mj-lt"/>
                <a:cs typeface="Times New Roman" panose="02020603050405020304" pitchFamily="18" charset="0"/>
              </a:rPr>
              <a:t>Mitigation method</a:t>
            </a:r>
          </a:p>
          <a:p>
            <a:pPr lvl="1">
              <a:spcBef>
                <a:spcPct val="0"/>
              </a:spcBef>
              <a:spcAft>
                <a:spcPts val="600"/>
              </a:spcAft>
            </a:pPr>
            <a:r>
              <a:rPr lang="en-US" altLang="zh-CN" sz="2000" dirty="0">
                <a:solidFill>
                  <a:srgbClr val="0069B8"/>
                </a:solidFill>
                <a:latin typeface="+mn-lt"/>
                <a:cs typeface="Times New Roman" panose="02020603050405020304" pitchFamily="18" charset="0"/>
              </a:rPr>
              <a:t>Optimization of the tune and chromaticity</a:t>
            </a:r>
          </a:p>
          <a:p>
            <a:pPr lvl="1">
              <a:spcBef>
                <a:spcPct val="0"/>
              </a:spcBef>
              <a:spcAft>
                <a:spcPts val="600"/>
              </a:spcAft>
            </a:pPr>
            <a:r>
              <a:rPr lang="en-US" altLang="zh-CN" sz="2000" dirty="0">
                <a:solidFill>
                  <a:srgbClr val="0069B8"/>
                </a:solidFill>
                <a:latin typeface="+mn-lt"/>
                <a:cs typeface="Times New Roman" panose="02020603050405020304" pitchFamily="18" charset="0"/>
              </a:rPr>
              <a:t>The tune below 0.5 can avoid instability, but with low transmission. The tune above 0.5 is selected</a:t>
            </a:r>
          </a:p>
          <a:p>
            <a:pPr lvl="1" algn="just">
              <a:lnSpc>
                <a:spcPct val="125000"/>
              </a:lnSpc>
              <a:spcBef>
                <a:spcPct val="0"/>
              </a:spcBef>
              <a:spcAft>
                <a:spcPts val="600"/>
              </a:spcAft>
            </a:pPr>
            <a:r>
              <a:rPr lang="en-US" altLang="zh-CN" sz="2000" dirty="0">
                <a:solidFill>
                  <a:srgbClr val="0069B8"/>
                </a:solidFill>
                <a:latin typeface="+mn-lt"/>
                <a:cs typeface="Times New Roman" panose="02020603050405020304" pitchFamily="18" charset="0"/>
              </a:rPr>
              <a:t>A tune tracking pattern has been optimized for the operation mode, in which the initial tune is set high to reduce beam loss due to space charge, and then it is gradually decreased to avoid instability.</a:t>
            </a:r>
          </a:p>
          <a:p>
            <a:pPr lvl="1" algn="just">
              <a:lnSpc>
                <a:spcPct val="125000"/>
              </a:lnSpc>
              <a:spcBef>
                <a:spcPct val="0"/>
              </a:spcBef>
              <a:spcAft>
                <a:spcPts val="600"/>
              </a:spcAft>
            </a:pPr>
            <a:r>
              <a:rPr lang="en-US" altLang="zh-CN" sz="2000" dirty="0">
                <a:solidFill>
                  <a:srgbClr val="0069B8"/>
                </a:solidFill>
                <a:latin typeface="+mn-lt"/>
                <a:cs typeface="Times New Roman" panose="02020603050405020304" pitchFamily="18" charset="0"/>
              </a:rPr>
              <a:t>Chromaticity optimization using DC sextupole is employed</a:t>
            </a:r>
          </a:p>
          <a:p>
            <a:pPr lvl="1" algn="just">
              <a:lnSpc>
                <a:spcPct val="125000"/>
              </a:lnSpc>
              <a:spcBef>
                <a:spcPct val="0"/>
              </a:spcBef>
              <a:spcAft>
                <a:spcPts val="600"/>
              </a:spcAft>
            </a:pPr>
            <a:r>
              <a:rPr lang="en-US" altLang="zh-CN" sz="2000" dirty="0">
                <a:solidFill>
                  <a:srgbClr val="0069B8"/>
                </a:solidFill>
                <a:latin typeface="+mn-lt"/>
                <a:cs typeface="Times New Roman" panose="02020603050405020304" pitchFamily="18" charset="0"/>
              </a:rPr>
              <a:t>With two mitigation methods, the beam power arrived at 100 kW successfully</a:t>
            </a:r>
          </a:p>
        </p:txBody>
      </p:sp>
      <p:pic>
        <p:nvPicPr>
          <p:cNvPr id="6" name="图片 5">
            <a:extLst>
              <a:ext uri="{FF2B5EF4-FFF2-40B4-BE49-F238E27FC236}">
                <a16:creationId xmlns:a16="http://schemas.microsoft.com/office/drawing/2014/main" id="{0B5878B9-7EF3-468E-9D7C-093CF7A9FD5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35775" y="952534"/>
            <a:ext cx="3242952" cy="2047353"/>
          </a:xfrm>
          <a:prstGeom prst="rect">
            <a:avLst/>
          </a:prstGeom>
        </p:spPr>
      </p:pic>
      <p:sp>
        <p:nvSpPr>
          <p:cNvPr id="7" name="文本框 6">
            <a:extLst>
              <a:ext uri="{FF2B5EF4-FFF2-40B4-BE49-F238E27FC236}">
                <a16:creationId xmlns:a16="http://schemas.microsoft.com/office/drawing/2014/main" id="{8E29A994-C221-4140-B489-ED76E6CF0BEC}"/>
              </a:ext>
            </a:extLst>
          </p:cNvPr>
          <p:cNvSpPr txBox="1"/>
          <p:nvPr/>
        </p:nvSpPr>
        <p:spPr>
          <a:xfrm>
            <a:off x="9275925" y="1174985"/>
            <a:ext cx="2232584" cy="369332"/>
          </a:xfrm>
          <a:prstGeom prst="rect">
            <a:avLst/>
          </a:prstGeom>
          <a:noFill/>
        </p:spPr>
        <p:txBody>
          <a:bodyPr wrap="square" rtlCol="0">
            <a:spAutoFit/>
          </a:bodyPr>
          <a:lstStyle/>
          <a:p>
            <a:pPr>
              <a:buNone/>
            </a:pPr>
            <a:r>
              <a:rPr lang="en-US" altLang="zh-CN" dirty="0"/>
              <a:t>ξ with DC sextupole</a:t>
            </a:r>
            <a:endParaRPr lang="zh-CN" altLang="en-US" dirty="0"/>
          </a:p>
        </p:txBody>
      </p:sp>
      <p:pic>
        <p:nvPicPr>
          <p:cNvPr id="9" name="图片 8">
            <a:extLst>
              <a:ext uri="{FF2B5EF4-FFF2-40B4-BE49-F238E27FC236}">
                <a16:creationId xmlns:a16="http://schemas.microsoft.com/office/drawing/2014/main" id="{D1589F4F-2467-473E-8D5A-14A46D9C1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003" y="979950"/>
            <a:ext cx="2760188" cy="2047353"/>
          </a:xfrm>
          <a:prstGeom prst="rect">
            <a:avLst/>
          </a:prstGeom>
        </p:spPr>
      </p:pic>
      <p:sp>
        <p:nvSpPr>
          <p:cNvPr id="10" name="文本框 9">
            <a:extLst>
              <a:ext uri="{FF2B5EF4-FFF2-40B4-BE49-F238E27FC236}">
                <a16:creationId xmlns:a16="http://schemas.microsoft.com/office/drawing/2014/main" id="{720B3227-3EDA-4206-8B46-29B28DFB1418}"/>
              </a:ext>
            </a:extLst>
          </p:cNvPr>
          <p:cNvSpPr txBox="1"/>
          <p:nvPr/>
        </p:nvSpPr>
        <p:spPr>
          <a:xfrm>
            <a:off x="7106472" y="1375040"/>
            <a:ext cx="1463569" cy="369332"/>
          </a:xfrm>
          <a:prstGeom prst="rect">
            <a:avLst/>
          </a:prstGeom>
          <a:noFill/>
        </p:spPr>
        <p:txBody>
          <a:bodyPr wrap="square" rtlCol="0">
            <a:spAutoFit/>
          </a:bodyPr>
          <a:lstStyle/>
          <a:p>
            <a:pPr>
              <a:buNone/>
            </a:pPr>
            <a:r>
              <a:rPr lang="en-US" altLang="zh-CN" dirty="0"/>
              <a:t>Tune pattern</a:t>
            </a:r>
            <a:endParaRPr lang="zh-CN" altLang="en-US" dirty="0"/>
          </a:p>
        </p:txBody>
      </p:sp>
      <p:pic>
        <p:nvPicPr>
          <p:cNvPr id="11" name="图片 10">
            <a:extLst>
              <a:ext uri="{FF2B5EF4-FFF2-40B4-BE49-F238E27FC236}">
                <a16:creationId xmlns:a16="http://schemas.microsoft.com/office/drawing/2014/main" id="{1D0DFC0F-8492-499E-B58D-34D0F02B1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603" y="3054719"/>
            <a:ext cx="5693735" cy="3499652"/>
          </a:xfrm>
          <a:prstGeom prst="rect">
            <a:avLst/>
          </a:prstGeom>
        </p:spPr>
      </p:pic>
    </p:spTree>
    <p:extLst>
      <p:ext uri="{BB962C8B-B14F-4D97-AF65-F5344CB8AC3E}">
        <p14:creationId xmlns:p14="http://schemas.microsoft.com/office/powerpoint/2010/main" val="1812241393"/>
      </p:ext>
    </p:extLst>
  </p:cSld>
  <p:clrMapOvr>
    <a:masterClrMapping/>
  </p:clrMapOvr>
  <mc:AlternateContent xmlns:mc="http://schemas.openxmlformats.org/markup-compatibility/2006" xmlns:p14="http://schemas.microsoft.com/office/powerpoint/2010/main">
    <mc:Choice Requires="p14">
      <p:transition spd="slow" p14:dur="2000" advTm="72670"/>
    </mc:Choice>
    <mc:Fallback xmlns="">
      <p:transition spd="slow" advTm="72670"/>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12605</TotalTime>
  <Words>2211</Words>
  <Application>Microsoft Office PowerPoint</Application>
  <PresentationFormat>宽屏</PresentationFormat>
  <Paragraphs>327</Paragraphs>
  <Slides>33</Slides>
  <Notes>25</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33</vt:i4>
      </vt:variant>
    </vt:vector>
  </HeadingPairs>
  <TitlesOfParts>
    <vt:vector size="51" baseType="lpstr">
      <vt:lpstr>굴림</vt:lpstr>
      <vt:lpstr>맑은 고딕</vt:lpstr>
      <vt:lpstr>等线</vt:lpstr>
      <vt:lpstr>等线 Light</vt:lpstr>
      <vt:lpstr>仿宋</vt:lpstr>
      <vt:lpstr>华文楷体</vt:lpstr>
      <vt:lpstr>宋体</vt:lpstr>
      <vt:lpstr>微软雅黑</vt:lpstr>
      <vt:lpstr>Arial</vt:lpstr>
      <vt:lpstr>Arial Black</vt:lpstr>
      <vt:lpstr>Calibri</vt:lpstr>
      <vt:lpstr>Calibri Light</vt:lpstr>
      <vt:lpstr>Cambria Math</vt:lpstr>
      <vt:lpstr>Courier New</vt:lpstr>
      <vt:lpstr>Times New Roman</vt:lpstr>
      <vt:lpstr>Wingdings</vt:lpstr>
      <vt:lpstr>Office 主题​​</vt:lpstr>
      <vt:lpstr>1_Office 主题​​</vt:lpstr>
      <vt:lpstr>PowerPoint 演示文稿</vt:lpstr>
      <vt:lpstr>Outline</vt:lpstr>
      <vt:lpstr>PowerPoint 演示文稿</vt:lpstr>
      <vt:lpstr>PowerPoint 演示文稿</vt:lpstr>
      <vt:lpstr>Beam instability in the RCS of CSNS</vt:lpstr>
      <vt:lpstr>Beam instability in the RCS of CSNS</vt:lpstr>
      <vt:lpstr>Beam instability in the RCS of CSNS</vt:lpstr>
      <vt:lpstr>Beam instability in the RCS of CSNS</vt:lpstr>
      <vt:lpstr>Beam instability in the RCS of CSNS</vt:lpstr>
      <vt:lpstr>Beam instability in the RCS of CSNS</vt:lpstr>
      <vt:lpstr>Beam instability in the RCS of CSNS</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Source investigation </vt:lpstr>
      <vt:lpstr>Summary </vt:lpstr>
      <vt:lpstr>Summary </vt:lpstr>
      <vt:lpstr>PowerPoint 演示文稿</vt:lpstr>
      <vt:lpstr>Dangerous tunes with current impedance </vt:lpstr>
      <vt:lpstr>Dangerous tunes with optimized resonance</vt:lpstr>
      <vt:lpstr>ISIS measurement</vt:lpstr>
      <vt:lpstr>JPARC instability at tune of 5.86</vt:lpstr>
      <vt:lpstr>PowerPoint 演示文稿</vt:lpstr>
    </vt:vector>
  </TitlesOfParts>
  <Company>artcom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ARTCOM PT</dc:creator>
  <dc:description>본 디자인은 ARTCOM PT연구소에 저작권이 있습니다.</dc:description>
  <cp:lastModifiedBy>WangRose</cp:lastModifiedBy>
  <cp:revision>330</cp:revision>
  <dcterms:created xsi:type="dcterms:W3CDTF">2004-04-28T12:37:18Z</dcterms:created>
  <dcterms:modified xsi:type="dcterms:W3CDTF">2024-09-11T03:10:44Z</dcterms:modified>
</cp:coreProperties>
</file>