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444" r:id="rId2"/>
    <p:sldId id="1455" r:id="rId3"/>
    <p:sldId id="1495" r:id="rId4"/>
    <p:sldId id="257" r:id="rId5"/>
    <p:sldId id="1457" r:id="rId6"/>
    <p:sldId id="1524" r:id="rId7"/>
    <p:sldId id="1473" r:id="rId8"/>
    <p:sldId id="1525" r:id="rId9"/>
    <p:sldId id="1533" r:id="rId10"/>
    <p:sldId id="1526" r:id="rId11"/>
    <p:sldId id="1534" r:id="rId12"/>
    <p:sldId id="1519" r:id="rId13"/>
    <p:sldId id="1490" r:id="rId14"/>
    <p:sldId id="1527" r:id="rId15"/>
    <p:sldId id="1441" r:id="rId16"/>
    <p:sldId id="1462" r:id="rId17"/>
    <p:sldId id="1513" r:id="rId18"/>
    <p:sldId id="1529" r:id="rId19"/>
    <p:sldId id="1530" r:id="rId20"/>
    <p:sldId id="1521" r:id="rId21"/>
    <p:sldId id="1511" r:id="rId22"/>
    <p:sldId id="1510" r:id="rId23"/>
    <p:sldId id="1514" r:id="rId24"/>
  </p:sldIdLst>
  <p:sldSz cx="12192000" cy="6858000"/>
  <p:notesSz cx="6807200" cy="9939338"/>
  <p:defaultTextStyle>
    <a:defPPr>
      <a:defRPr lang="ja-JP"/>
    </a:defPPr>
    <a:lvl1pPr marL="0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00CC00"/>
    <a:srgbClr val="009900"/>
    <a:srgbClr val="00FF00"/>
    <a:srgbClr val="FFFF99"/>
    <a:srgbClr val="3366FF"/>
    <a:srgbClr val="FF99CC"/>
    <a:srgbClr val="008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9" autoAdjust="0"/>
    <p:restoredTop sz="94660"/>
  </p:normalViewPr>
  <p:slideViewPr>
    <p:cSldViewPr snapToGrid="0">
      <p:cViewPr>
        <p:scale>
          <a:sx n="66" d="100"/>
          <a:sy n="66" d="100"/>
        </p:scale>
        <p:origin x="19" y="-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75F3E44-626B-B33C-9C09-D1E65FB0A0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2FB0150-3DC4-43C2-5A3E-74B2080FB0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115EF-5406-4AC8-9A76-951650B61755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4BF5BFC-3681-EF31-6852-7D4C4A4DAA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8A71778-EF65-3FAA-C50F-D6B94C7DE2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23CB8-DFA0-4075-B627-1E0D86C432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95268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F18FC-0F7E-4454-8790-4A6D8E8D9872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C1485-34A9-4502-86FC-DBC70B9A5D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06583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8A7-835C-4030-B404-EE893847B671}" type="slidenum">
              <a:rPr lang="ja-JP" altLang="en-US" smtClean="0"/>
              <a:pPr/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5143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F4F432-6A60-52E5-8FB2-85AD25FD9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7DCB8A9-05E9-D5FB-96F5-98CD73EC4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7ECEE7-CEE3-2356-37E1-89BB4B9B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6A86B06-A4C2-DF2E-F2D4-629CF92CD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IPAC'24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94F27D7-4288-91D9-2656-ECCB932B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78A1-C4CF-45A3-B624-55BDE24E6F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30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3F567F-8C62-DCE5-E505-F4A1DF6C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7CB2F2B-1F0F-7FB8-AC93-35037A98B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8EF8718-7B2E-A2BA-7B64-222EED8EA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34C58B3-E118-BE30-F2A3-611CEB4D9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IPAC'24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957AD-AB10-80D1-01F7-C0040A5E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78A1-C4CF-45A3-B624-55BDE24E6F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371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B252EEA-9C21-A592-01E5-E2920674D1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E6FEE17-AA10-3578-E5F8-DF537231B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8"/>
            <a:ext cx="7734300" cy="5811839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25B727-6E6C-6E74-6BD5-8EAC5834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577DC6-627D-406A-6CD9-4D2E99278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IPAC'24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421740-FD03-8DCC-8A07-C900C766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78A1-C4CF-45A3-B624-55BDE24E6F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688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57118D-1FBD-6E67-9633-5F3A28FB9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841561-E675-7AE0-5E92-DD0DBCDA3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0F1CA8-9DFB-B562-1BE1-9CAFB5C5A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550868-893F-1532-4086-39F6556A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IPAC'24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5255EF-91E2-5D5F-E24F-F0DCBC4E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78A1-C4CF-45A3-B624-55BDE24E6F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8065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AF8FAC-7675-B496-FBC8-30BD8C10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1335B72-E3AF-B4D0-9FBE-7E876E827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9E76CEA-C678-48A7-04EF-47B943677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0D423B1-BE38-BFC8-DFFB-10CF22C71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IPAC'24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E3B79D-4F67-ABBE-E283-D9F991DF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78A1-C4CF-45A3-B624-55BDE24E6F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4978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859048-0618-DF7C-A816-793788F9C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FAB6FF-38A3-B1BB-78BB-A35314B92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147B960-C5B8-82F0-BEF1-6CA04DFCF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3E8C991-D8B0-F56E-33A3-8B801E679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4868368-2D31-0879-254A-A4C1A4233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IPAC'24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A390DCF-7D23-B4E8-7596-75B850C8B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78A1-C4CF-45A3-B624-55BDE24E6F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936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C5822B-8BF7-F31D-142F-3A6EDDEA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605E323-9793-10E5-14D6-7BFA8A17A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83ABF54-8099-A561-E7A3-F5850A96A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0E4D992-497E-15A6-9E23-D6EF5A11A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80B2ABB-80DB-D87F-B22E-A924C91BFD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3BA1920-D9F4-E63A-9C3D-DAA2371B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A00D4B4-5A81-F20E-7394-B4400A9D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IPAC'24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6939F78-A9BD-DF01-127E-64FE2FE79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78A1-C4CF-45A3-B624-55BDE24E6F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908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155EF2-87EB-2700-45BE-4CA8CCDD5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962BD5F-9392-9CA7-DAA9-85BDEAD9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B5218B8-1A47-7E99-9ACD-871F2BF18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IPAC'24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D464DCB-8228-45C0-49D4-7F9AB2290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78A1-C4CF-45A3-B624-55BDE24E6F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589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572C3E6-5355-8749-63A5-73ED7BB1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2321D40-5BD3-E615-42DE-220227F14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IPAC'24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742687-26A2-B643-E7BA-7525B00E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78A1-C4CF-45A3-B624-55BDE24E6F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896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2F9FC3-4713-1FBC-E182-2400D7BC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3E5159-DCCA-386A-A86A-65F35402E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AA63337-B824-24E1-E7F7-2A9F4B3F0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B5CCAD6-2FED-4A38-9D6C-ED06ECB72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173F8A0-699B-09A0-B788-A3BCC5AD2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IPAC'24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314AEE0-1035-3269-D7F8-51472732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78A1-C4CF-45A3-B624-55BDE24E6F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4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B981C3-4ACB-5A79-D25E-24184885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93505D0-4D06-6D81-9F05-DF9E211B91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DE5A8E1-10D7-F11B-E07D-5EA18A8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184786-695E-13D6-86CB-0DFCC4EB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94CF892-2A97-BCA8-771F-F100321B1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IPAC'24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126F7F0-E732-9D0C-AA17-35A342E9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78A1-C4CF-45A3-B624-55BDE24E6F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881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A6CEDD5-59DF-1679-8EF1-ACA2AE927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75930A1-6C29-DEDB-2A4D-D9666A488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8E7DEF-4B8A-0484-820A-FB02646C0D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P.K. Saha @ SC24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A1548A9-499C-A2DF-1343-F7B23974B1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IPAC'24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B9880A-02B6-4B94-1CFC-2A52EE066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678A1-C4CF-45A3-B624-55BDE24E6F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396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0.png"/><Relationship Id="rId3" Type="http://schemas.openxmlformats.org/officeDocument/2006/relationships/image" Target="../media/image36.png"/><Relationship Id="rId12" Type="http://schemas.openxmlformats.org/officeDocument/2006/relationships/image" Target="../media/image290.png"/><Relationship Id="rId2" Type="http://schemas.openxmlformats.org/officeDocument/2006/relationships/image" Target="../media/image1.gif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0.png"/><Relationship Id="rId5" Type="http://schemas.openxmlformats.org/officeDocument/2006/relationships/image" Target="../media/image38.png"/><Relationship Id="rId15" Type="http://schemas.openxmlformats.org/officeDocument/2006/relationships/image" Target="../media/image40.png"/><Relationship Id="rId10" Type="http://schemas.openxmlformats.org/officeDocument/2006/relationships/image" Target="../media/image270.png"/><Relationship Id="rId4" Type="http://schemas.openxmlformats.org/officeDocument/2006/relationships/image" Target="../media/image37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7.png"/><Relationship Id="rId7" Type="http://schemas.openxmlformats.org/officeDocument/2006/relationships/image" Target="../media/image10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wm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字幕 2">
            <a:extLst>
              <a:ext uri="{FF2B5EF4-FFF2-40B4-BE49-F238E27FC236}">
                <a16:creationId xmlns:a16="http://schemas.microsoft.com/office/drawing/2014/main" id="{FAAD1B53-7C71-9A30-33C3-E1ED856E4FBB}"/>
              </a:ext>
            </a:extLst>
          </p:cNvPr>
          <p:cNvSpPr txBox="1">
            <a:spLocks/>
          </p:cNvSpPr>
          <p:nvPr/>
        </p:nvSpPr>
        <p:spPr>
          <a:xfrm>
            <a:off x="1494968" y="3875987"/>
            <a:ext cx="8875059" cy="19563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20000"/>
              </a:spcBef>
              <a:buNone/>
            </a:pPr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Pranab K. Saha </a:t>
            </a:r>
          </a:p>
          <a:p>
            <a:pPr marL="0" indent="0" algn="ctr">
              <a:spcBef>
                <a:spcPct val="20000"/>
              </a:spcBef>
              <a:buNone/>
            </a:pPr>
            <a:endParaRPr lang="en-US" altLang="ja-JP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20000"/>
              </a:spcBef>
              <a:buNone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J-PARC, Japan</a:t>
            </a:r>
          </a:p>
          <a:p>
            <a:pPr marL="0" indent="0" algn="ctr">
              <a:spcBef>
                <a:spcPct val="20000"/>
              </a:spcBef>
              <a:buNone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ja-JP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ICFA mini-workshop on Space charge</a:t>
            </a:r>
          </a:p>
          <a:p>
            <a:pPr marL="0" indent="0" algn="ctr">
              <a:spcBef>
                <a:spcPct val="20000"/>
              </a:spcBef>
              <a:buNone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Dongguan, China, Sep. 11-13, 2024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81104E9-A97F-5646-851F-9622F00F1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7521EF-4C03-227E-00E3-F365F7EF9692}"/>
              </a:ext>
            </a:extLst>
          </p:cNvPr>
          <p:cNvSpPr txBox="1"/>
          <p:nvPr/>
        </p:nvSpPr>
        <p:spPr>
          <a:xfrm>
            <a:off x="1931746" y="1548518"/>
            <a:ext cx="9016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3600" b="1" kern="100" dirty="0">
                <a:solidFill>
                  <a:srgbClr val="009900"/>
                </a:solidFill>
                <a:latin typeface="Book Antiqua" panose="02040602050305030304" pitchFamily="18" charset="0"/>
                <a:ea typeface="游明朝" panose="02020400000000000000" pitchFamily="18" charset="-128"/>
                <a:cs typeface="Times New Roman" panose="02020603050405020304" pitchFamily="18" charset="0"/>
              </a:rPr>
              <a:t>Space charge effect in the J-PARC RCS</a:t>
            </a:r>
            <a:endParaRPr lang="en-US" altLang="ja-JP" sz="3600" b="1" kern="100" dirty="0">
              <a:solidFill>
                <a:srgbClr val="009900"/>
              </a:solidFill>
              <a:effectLst/>
              <a:latin typeface="Book Antiqua" panose="02040602050305030304" pitchFamily="18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65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6604AC2-962A-3F56-A7D2-44D84137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5631" y="6412082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P.K. Saha @ SC24</a:t>
            </a:r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1F26BBB-881E-0E08-32BD-3726FDF7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3169" y="6418693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05AB77BA-5CF0-A833-EBB5-B44B6A7F2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650139-DDAF-623C-A64E-3C9B82801822}"/>
              </a:ext>
            </a:extLst>
          </p:cNvPr>
          <p:cNvSpPr txBox="1"/>
          <p:nvPr/>
        </p:nvSpPr>
        <p:spPr>
          <a:xfrm>
            <a:off x="2019690" y="245010"/>
            <a:ext cx="890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Concerning</a:t>
            </a:r>
            <a:r>
              <a:rPr lang="en-US" altLang="ja-JP" sz="2800" b="1" u="sng" dirty="0">
                <a:solidFill>
                  <a:srgbClr val="0099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n</a:t>
            </a:r>
            <a:r>
              <a:rPr lang="en-US" altLang="ja-JP" sz="2800" b="1" u="sng" baseline="-25000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+ 2</a:t>
            </a:r>
            <a:r>
              <a:rPr lang="en-US" altLang="ja-JP" sz="2800" b="1" u="sng" dirty="0">
                <a:solidFill>
                  <a:srgbClr val="0099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en-US" altLang="ja-JP" sz="2800" b="1" u="sng" baseline="-25000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y</a:t>
            </a:r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= 19 and 2</a:t>
            </a:r>
            <a:r>
              <a:rPr lang="en-US" altLang="ja-JP" sz="2800" b="1" u="sng" dirty="0">
                <a:solidFill>
                  <a:srgbClr val="0099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en-US" altLang="ja-JP" sz="2800" b="1" u="sng" baseline="-25000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– 2</a:t>
            </a:r>
            <a:r>
              <a:rPr lang="en-US" altLang="ja-JP" sz="2800" b="1" u="sng" dirty="0">
                <a:solidFill>
                  <a:srgbClr val="0099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en-US" altLang="ja-JP" sz="2800" b="1" u="sng" baseline="-25000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y</a:t>
            </a:r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= 0 resonances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B90D265B-1605-990F-AD21-37C81CE3C834}"/>
              </a:ext>
            </a:extLst>
          </p:cNvPr>
          <p:cNvGrpSpPr/>
          <p:nvPr/>
        </p:nvGrpSpPr>
        <p:grpSpPr>
          <a:xfrm>
            <a:off x="3954393" y="2060454"/>
            <a:ext cx="3533970" cy="3922800"/>
            <a:chOff x="296974" y="694182"/>
            <a:chExt cx="3533970" cy="392280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BCF7E71A-B1D5-81F5-DA43-19E0363BF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974" y="1309738"/>
              <a:ext cx="3533970" cy="3307244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DF46CBE-839F-49E3-089C-3E4EE2073DAF}"/>
                </a:ext>
              </a:extLst>
            </p:cNvPr>
            <p:cNvSpPr txBox="1"/>
            <p:nvPr/>
          </p:nvSpPr>
          <p:spPr>
            <a:xfrm>
              <a:off x="658213" y="694182"/>
              <a:ext cx="24294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u"/>
              </a:pPr>
              <a:r>
                <a:rPr lang="en-US" altLang="ja-JP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2D plot of turn-by-turn </a:t>
              </a:r>
            </a:p>
            <a:p>
              <a:r>
                <a:rPr lang="en-US" altLang="ja-JP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altLang="ja-JP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betatron</a:t>
              </a:r>
              <a:r>
                <a:rPr lang="en-US" altLang="ja-JP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actions</a:t>
              </a:r>
              <a:endParaRPr kumimoji="1" lang="ja-JP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FC8FE0CF-B1E5-27BE-D1F8-33B243C20ABE}"/>
                </a:ext>
              </a:extLst>
            </p:cNvPr>
            <p:cNvCxnSpPr/>
            <p:nvPr/>
          </p:nvCxnSpPr>
          <p:spPr bwMode="auto">
            <a:xfrm flipV="1">
              <a:off x="1045102" y="1494262"/>
              <a:ext cx="1440160" cy="28083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57EE782-A9A3-203E-B53D-149F3F3E9DD5}"/>
                </a:ext>
              </a:extLst>
            </p:cNvPr>
            <p:cNvSpPr/>
            <p:nvPr/>
          </p:nvSpPr>
          <p:spPr>
            <a:xfrm rot="-3780000">
              <a:off x="1831405" y="1938722"/>
              <a:ext cx="110318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chemeClr val="accent2"/>
                  </a:solidFill>
                  <a:latin typeface="Symbol" panose="05050102010706020507" pitchFamily="18" charset="2"/>
                </a:rPr>
                <a:t>n</a:t>
              </a:r>
              <a:r>
                <a:rPr lang="en-US" altLang="ja-JP" sz="1600" baseline="-25000" dirty="0">
                  <a:solidFill>
                    <a:schemeClr val="accent2"/>
                  </a:solidFill>
                </a:rPr>
                <a:t>x</a:t>
              </a:r>
              <a:r>
                <a:rPr lang="en-US" altLang="ja-JP" sz="1600" dirty="0">
                  <a:solidFill>
                    <a:schemeClr val="accent2"/>
                  </a:solidFill>
                </a:rPr>
                <a:t>+2</a:t>
              </a:r>
              <a:r>
                <a:rPr lang="en-US" altLang="ja-JP" sz="1600" dirty="0">
                  <a:solidFill>
                    <a:schemeClr val="accent2"/>
                  </a:solidFill>
                  <a:latin typeface="Symbol" panose="05050102010706020507" pitchFamily="18" charset="2"/>
                </a:rPr>
                <a:t>n</a:t>
              </a:r>
              <a:r>
                <a:rPr lang="en-US" altLang="ja-JP" sz="1600" baseline="-25000" dirty="0">
                  <a:solidFill>
                    <a:schemeClr val="accent2"/>
                  </a:solidFill>
                </a:rPr>
                <a:t>y</a:t>
              </a:r>
              <a:r>
                <a:rPr lang="en-US" altLang="ja-JP" sz="1600" dirty="0">
                  <a:solidFill>
                    <a:schemeClr val="accent2"/>
                  </a:solidFill>
                </a:rPr>
                <a:t>=19</a:t>
              </a:r>
              <a:endParaRPr lang="ja-JP" altLang="en-US" sz="1600" dirty="0"/>
            </a:p>
          </p:txBody>
        </p: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72EE1DB4-3516-518E-5498-AF3B1B0DE724}"/>
                </a:ext>
              </a:extLst>
            </p:cNvPr>
            <p:cNvCxnSpPr/>
            <p:nvPr/>
          </p:nvCxnSpPr>
          <p:spPr bwMode="auto">
            <a:xfrm>
              <a:off x="1455957" y="2079728"/>
              <a:ext cx="982002" cy="93638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A4E6AE06-5D8D-06E3-1B1E-EE1B9D393E7F}"/>
                </a:ext>
              </a:extLst>
            </p:cNvPr>
            <p:cNvSpPr/>
            <p:nvPr/>
          </p:nvSpPr>
          <p:spPr>
            <a:xfrm rot="2700000">
              <a:off x="622116" y="2208884"/>
              <a:ext cx="17139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FF0000"/>
                  </a:solidFill>
                  <a:latin typeface="Symbol" panose="05050102010706020507" pitchFamily="18" charset="2"/>
                </a:rPr>
                <a:t>n</a:t>
              </a:r>
              <a:r>
                <a:rPr lang="en-US" altLang="ja-JP" sz="1600" baseline="-25000" dirty="0">
                  <a:solidFill>
                    <a:srgbClr val="FF0000"/>
                  </a:solidFill>
                </a:rPr>
                <a:t>x</a:t>
              </a:r>
              <a:r>
                <a:rPr lang="en-US" altLang="ja-JP" sz="1600" dirty="0">
                  <a:solidFill>
                    <a:srgbClr val="FF0000"/>
                  </a:solidFill>
                </a:rPr>
                <a:t>−</a:t>
              </a:r>
              <a:r>
                <a:rPr lang="en-US" altLang="ja-JP" sz="1600" dirty="0">
                  <a:solidFill>
                    <a:srgbClr val="FF0000"/>
                  </a:solidFill>
                  <a:latin typeface="Symbol" panose="05050102010706020507" pitchFamily="18" charset="2"/>
                </a:rPr>
                <a:t>n</a:t>
              </a:r>
              <a:r>
                <a:rPr lang="en-US" altLang="ja-JP" sz="1600" baseline="-25000" dirty="0">
                  <a:solidFill>
                    <a:srgbClr val="FF0000"/>
                  </a:solidFill>
                </a:rPr>
                <a:t>y</a:t>
              </a:r>
              <a:r>
                <a:rPr lang="en-US" altLang="ja-JP" sz="1600" dirty="0">
                  <a:solidFill>
                    <a:srgbClr val="FF0000"/>
                  </a:solidFill>
                </a:rPr>
                <a:t>/2</a:t>
              </a:r>
              <a:r>
                <a:rPr lang="en-US" altLang="ja-JP" sz="1600" dirty="0">
                  <a:solidFill>
                    <a:srgbClr val="FF0000"/>
                  </a:solidFill>
                  <a:latin typeface="Symbol" panose="05050102010706020507" pitchFamily="18" charset="2"/>
                </a:rPr>
                <a:t>n</a:t>
              </a:r>
              <a:r>
                <a:rPr lang="en-US" altLang="ja-JP" sz="1600" baseline="-25000" dirty="0">
                  <a:solidFill>
                    <a:srgbClr val="FF0000"/>
                  </a:solidFill>
                </a:rPr>
                <a:t>x</a:t>
              </a:r>
              <a:r>
                <a:rPr lang="en-US" altLang="ja-JP" sz="1600" dirty="0">
                  <a:solidFill>
                    <a:srgbClr val="FF0000"/>
                  </a:solidFill>
                </a:rPr>
                <a:t>−2</a:t>
              </a:r>
              <a:r>
                <a:rPr lang="en-US" altLang="ja-JP" sz="1600" dirty="0">
                  <a:solidFill>
                    <a:srgbClr val="FF0000"/>
                  </a:solidFill>
                  <a:latin typeface="Symbol" panose="05050102010706020507" pitchFamily="18" charset="2"/>
                </a:rPr>
                <a:t>n</a:t>
              </a:r>
              <a:r>
                <a:rPr lang="en-US" altLang="ja-JP" sz="1600" baseline="-25000" dirty="0">
                  <a:solidFill>
                    <a:srgbClr val="FF0000"/>
                  </a:solidFill>
                </a:rPr>
                <a:t>y</a:t>
              </a:r>
              <a:r>
                <a:rPr lang="en-US" altLang="ja-JP" sz="1600" dirty="0">
                  <a:solidFill>
                    <a:srgbClr val="FF0000"/>
                  </a:solidFill>
                </a:rPr>
                <a:t>=0</a:t>
              </a:r>
              <a:endParaRPr lang="ja-JP" altLang="en-US" sz="1600" dirty="0"/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3C2F4736-B50C-387B-5029-A8BD20FC830D}"/>
              </a:ext>
            </a:extLst>
          </p:cNvPr>
          <p:cNvGrpSpPr/>
          <p:nvPr/>
        </p:nvGrpSpPr>
        <p:grpSpPr>
          <a:xfrm>
            <a:off x="284007" y="1670198"/>
            <a:ext cx="3538582" cy="3372635"/>
            <a:chOff x="415631" y="1455363"/>
            <a:chExt cx="3538582" cy="3372635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76D8E7A8-CF3E-7C29-D949-F065317F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631" y="1455363"/>
              <a:ext cx="3538582" cy="3372635"/>
            </a:xfrm>
            <a:prstGeom prst="rect">
              <a:avLst/>
            </a:prstGeom>
          </p:spPr>
        </p:pic>
        <p:cxnSp>
          <p:nvCxnSpPr>
            <p:cNvPr id="29" name="直線コネクタ 25">
              <a:extLst>
                <a:ext uri="{FF2B5EF4-FFF2-40B4-BE49-F238E27FC236}">
                  <a16:creationId xmlns:a16="http://schemas.microsoft.com/office/drawing/2014/main" id="{62B27512-7184-ADE8-F80E-BDF828240C4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836388" y="1566383"/>
              <a:ext cx="3024336" cy="2918830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直線コネクタ 31">
              <a:extLst>
                <a:ext uri="{FF2B5EF4-FFF2-40B4-BE49-F238E27FC236}">
                  <a16:creationId xmlns:a16="http://schemas.microsoft.com/office/drawing/2014/main" id="{696A0CF9-70F7-22ED-C503-30EE17E6E30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834829" y="1565976"/>
              <a:ext cx="2999519" cy="1442892"/>
            </a:xfrm>
            <a:prstGeom prst="line">
              <a:avLst/>
            </a:prstGeom>
            <a:noFill/>
            <a:ln w="25400" algn="ctr">
              <a:solidFill>
                <a:srgbClr val="1070FC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0435FA5A-E856-EA66-6E69-F4729DAF5A4B}"/>
              </a:ext>
            </a:extLst>
          </p:cNvPr>
          <p:cNvSpPr/>
          <p:nvPr/>
        </p:nvSpPr>
        <p:spPr>
          <a:xfrm>
            <a:off x="3816984" y="1083383"/>
            <a:ext cx="39438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400" dirty="0"/>
              <a:t>The incoherent tunes are located</a:t>
            </a:r>
          </a:p>
          <a:p>
            <a:r>
              <a:rPr lang="en-US" altLang="ja-JP" sz="1400" dirty="0"/>
              <a:t>      on the </a:t>
            </a:r>
            <a:r>
              <a:rPr lang="en-US" altLang="ja-JP" sz="1400" dirty="0">
                <a:solidFill>
                  <a:schemeClr val="accent2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1400" baseline="-25000" dirty="0">
                <a:solidFill>
                  <a:schemeClr val="accent2"/>
                </a:solidFill>
              </a:rPr>
              <a:t>x</a:t>
            </a:r>
            <a:r>
              <a:rPr lang="en-US" altLang="ja-JP" sz="1400" dirty="0">
                <a:solidFill>
                  <a:schemeClr val="accent2"/>
                </a:solidFill>
              </a:rPr>
              <a:t>+2</a:t>
            </a:r>
            <a:r>
              <a:rPr lang="en-US" altLang="ja-JP" sz="1400" dirty="0">
                <a:solidFill>
                  <a:schemeClr val="accent2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1400" baseline="-25000" dirty="0">
                <a:solidFill>
                  <a:schemeClr val="accent2"/>
                </a:solidFill>
              </a:rPr>
              <a:t>y</a:t>
            </a:r>
            <a:r>
              <a:rPr lang="en-US" altLang="ja-JP" sz="1400" dirty="0">
                <a:solidFill>
                  <a:schemeClr val="accent2"/>
                </a:solidFill>
              </a:rPr>
              <a:t>=19</a:t>
            </a:r>
            <a:r>
              <a:rPr lang="en-US" altLang="ja-JP" sz="1400" dirty="0"/>
              <a:t> resonance as well as</a:t>
            </a:r>
          </a:p>
          <a:p>
            <a:r>
              <a:rPr lang="en-US" altLang="ja-JP" sz="1400" dirty="0"/>
              <a:t>      near the </a:t>
            </a:r>
            <a:r>
              <a:rPr lang="en-US" altLang="ja-JP" sz="140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1400" baseline="-25000" dirty="0">
                <a:solidFill>
                  <a:srgbClr val="FF0000"/>
                </a:solidFill>
              </a:rPr>
              <a:t>x</a:t>
            </a:r>
            <a:r>
              <a:rPr lang="en-US" altLang="ja-JP" sz="1400" dirty="0">
                <a:solidFill>
                  <a:srgbClr val="FF0000"/>
                </a:solidFill>
              </a:rPr>
              <a:t>−</a:t>
            </a:r>
            <a:r>
              <a:rPr lang="en-US" altLang="ja-JP" sz="140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1400" baseline="-25000" dirty="0">
                <a:solidFill>
                  <a:srgbClr val="FF0000"/>
                </a:solidFill>
              </a:rPr>
              <a:t>y </a:t>
            </a:r>
            <a:r>
              <a:rPr lang="en-US" altLang="ja-JP" sz="1400" dirty="0">
                <a:solidFill>
                  <a:srgbClr val="FF0000"/>
                </a:solidFill>
                <a:latin typeface="Symbol" panose="05050102010706020507" pitchFamily="18" charset="2"/>
              </a:rPr>
              <a:t>/ </a:t>
            </a:r>
            <a:r>
              <a:rPr lang="en-US" altLang="ja-JP" sz="1400" dirty="0">
                <a:solidFill>
                  <a:srgbClr val="FF0000"/>
                </a:solidFill>
              </a:rPr>
              <a:t>2</a:t>
            </a:r>
            <a:r>
              <a:rPr lang="en-US" altLang="ja-JP" sz="140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1400" baseline="-25000" dirty="0">
                <a:solidFill>
                  <a:srgbClr val="FF0000"/>
                </a:solidFill>
              </a:rPr>
              <a:t>x</a:t>
            </a:r>
            <a:r>
              <a:rPr lang="en-US" altLang="ja-JP" sz="1400" dirty="0">
                <a:solidFill>
                  <a:srgbClr val="FF0000"/>
                </a:solidFill>
              </a:rPr>
              <a:t>−2</a:t>
            </a:r>
            <a:r>
              <a:rPr lang="en-US" altLang="ja-JP" sz="140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1400" baseline="-25000" dirty="0">
                <a:solidFill>
                  <a:srgbClr val="FF0000"/>
                </a:solidFill>
              </a:rPr>
              <a:t>y</a:t>
            </a:r>
            <a:r>
              <a:rPr lang="en-US" altLang="ja-JP" sz="1400" dirty="0">
                <a:solidFill>
                  <a:srgbClr val="FF0000"/>
                </a:solidFill>
              </a:rPr>
              <a:t>=0 </a:t>
            </a:r>
            <a:r>
              <a:rPr lang="en-US" altLang="ja-JP" sz="1400" dirty="0"/>
              <a:t>resonances. </a:t>
            </a:r>
            <a:endParaRPr lang="ja-JP" altLang="en-US" sz="14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4A3BB55-04E1-3CF2-E917-E1E7E5C7AF18}"/>
              </a:ext>
            </a:extLst>
          </p:cNvPr>
          <p:cNvSpPr txBox="1"/>
          <p:nvPr/>
        </p:nvSpPr>
        <p:spPr>
          <a:xfrm>
            <a:off x="758328" y="1362396"/>
            <a:ext cx="2589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Turn by turn incoherent tune</a:t>
            </a:r>
            <a:endParaRPr kumimoji="1" lang="ja-JP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56506DB3-93DD-481A-18E5-013FBDC19094}"/>
              </a:ext>
            </a:extLst>
          </p:cNvPr>
          <p:cNvCxnSpPr>
            <a:cxnSpLocks/>
          </p:cNvCxnSpPr>
          <p:nvPr/>
        </p:nvCxnSpPr>
        <p:spPr>
          <a:xfrm flipH="1">
            <a:off x="3060118" y="1470221"/>
            <a:ext cx="1089739" cy="1201313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04665271-A4D8-2638-88BE-F21E293437DA}"/>
              </a:ext>
            </a:extLst>
          </p:cNvPr>
          <p:cNvSpPr/>
          <p:nvPr/>
        </p:nvSpPr>
        <p:spPr>
          <a:xfrm>
            <a:off x="7791305" y="1839353"/>
            <a:ext cx="39988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/>
              <a:t>Characteristic emittance blow-up that implies the combined effect of the two resonances,</a:t>
            </a:r>
            <a:endParaRPr lang="en-US" altLang="ja-JP" sz="1400" dirty="0">
              <a:latin typeface="Symbol" panose="05050102010706020507" pitchFamily="18" charset="2"/>
            </a:endParaRPr>
          </a:p>
          <a:p>
            <a:r>
              <a:rPr lang="en-US" altLang="ja-JP" sz="1400" dirty="0">
                <a:latin typeface="Symbol" panose="05050102010706020507" pitchFamily="18" charset="2"/>
              </a:rPr>
              <a:t>n</a:t>
            </a:r>
            <a:r>
              <a:rPr lang="en-US" altLang="ja-JP" sz="1400" baseline="-25000" dirty="0"/>
              <a:t>x</a:t>
            </a:r>
            <a:r>
              <a:rPr lang="en-US" altLang="ja-JP" sz="1400" dirty="0"/>
              <a:t>+2</a:t>
            </a:r>
            <a:r>
              <a:rPr lang="en-US" altLang="ja-JP" sz="1400" dirty="0">
                <a:latin typeface="Symbol" panose="05050102010706020507" pitchFamily="18" charset="2"/>
              </a:rPr>
              <a:t>n</a:t>
            </a:r>
            <a:r>
              <a:rPr lang="en-US" altLang="ja-JP" sz="1400" baseline="-25000" dirty="0"/>
              <a:t>y</a:t>
            </a:r>
            <a:r>
              <a:rPr lang="en-US" altLang="ja-JP" sz="1400" dirty="0"/>
              <a:t>=19 and </a:t>
            </a:r>
            <a:r>
              <a:rPr lang="en-US" altLang="ja-JP" sz="1400" dirty="0">
                <a:latin typeface="Symbol" panose="05050102010706020507" pitchFamily="18" charset="2"/>
              </a:rPr>
              <a:t>n</a:t>
            </a:r>
            <a:r>
              <a:rPr lang="en-US" altLang="ja-JP" sz="1400" baseline="-25000" dirty="0"/>
              <a:t>x</a:t>
            </a:r>
            <a:r>
              <a:rPr lang="en-US" altLang="ja-JP" sz="1400" dirty="0"/>
              <a:t>−</a:t>
            </a:r>
            <a:r>
              <a:rPr lang="en-US" altLang="ja-JP" sz="1400" dirty="0">
                <a:latin typeface="Symbol" panose="05050102010706020507" pitchFamily="18" charset="2"/>
              </a:rPr>
              <a:t>n</a:t>
            </a:r>
            <a:r>
              <a:rPr lang="en-US" altLang="ja-JP" sz="1400" baseline="-25000" dirty="0"/>
              <a:t>y</a:t>
            </a:r>
            <a:r>
              <a:rPr lang="en-US" altLang="ja-JP" sz="1400" dirty="0"/>
              <a:t> /2</a:t>
            </a:r>
            <a:r>
              <a:rPr lang="en-US" altLang="ja-JP" sz="1400" dirty="0">
                <a:latin typeface="Symbol" panose="05050102010706020507" pitchFamily="18" charset="2"/>
              </a:rPr>
              <a:t>n</a:t>
            </a:r>
            <a:r>
              <a:rPr lang="en-US" altLang="ja-JP" sz="1400" baseline="-25000" dirty="0"/>
              <a:t>x</a:t>
            </a:r>
            <a:r>
              <a:rPr lang="en-US" altLang="ja-JP" sz="1400" dirty="0"/>
              <a:t>−2</a:t>
            </a:r>
            <a:r>
              <a:rPr lang="en-US" altLang="ja-JP" sz="1400" dirty="0">
                <a:latin typeface="Symbol" panose="05050102010706020507" pitchFamily="18" charset="2"/>
              </a:rPr>
              <a:t>n</a:t>
            </a:r>
            <a:r>
              <a:rPr lang="en-US" altLang="ja-JP" sz="1400" baseline="-25000" dirty="0"/>
              <a:t>y</a:t>
            </a:r>
            <a:r>
              <a:rPr lang="en-US" altLang="ja-JP" sz="1400" dirty="0"/>
              <a:t>=0;</a:t>
            </a:r>
            <a:endParaRPr lang="ja-JP" altLang="en-US" sz="1400" dirty="0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6B5AF7A8-7A02-7311-5696-E893D6ABB90E}"/>
              </a:ext>
            </a:extLst>
          </p:cNvPr>
          <p:cNvSpPr/>
          <p:nvPr/>
        </p:nvSpPr>
        <p:spPr>
          <a:xfrm>
            <a:off x="7535424" y="2637402"/>
            <a:ext cx="4143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400" dirty="0"/>
              <a:t>The horizontal and vertical actions gradually </a:t>
            </a:r>
          </a:p>
          <a:p>
            <a:r>
              <a:rPr lang="en-US" altLang="ja-JP" sz="1400" dirty="0"/>
              <a:t>      grow up along the line of </a:t>
            </a:r>
            <a:r>
              <a:rPr lang="en-US" altLang="ja-JP" sz="1400" dirty="0">
                <a:solidFill>
                  <a:srgbClr val="FF0000"/>
                </a:solidFill>
              </a:rPr>
              <a:t>2J</a:t>
            </a:r>
            <a:r>
              <a:rPr lang="en-US" altLang="ja-JP" sz="1400" baseline="-25000" dirty="0">
                <a:solidFill>
                  <a:srgbClr val="FF0000"/>
                </a:solidFill>
              </a:rPr>
              <a:t>x</a:t>
            </a:r>
            <a:r>
              <a:rPr lang="en-US" altLang="ja-JP" sz="1400" dirty="0">
                <a:solidFill>
                  <a:srgbClr val="FF0000"/>
                </a:solidFill>
              </a:rPr>
              <a:t>−J</a:t>
            </a:r>
            <a:r>
              <a:rPr lang="en-US" altLang="ja-JP" sz="1400" baseline="-25000" dirty="0">
                <a:solidFill>
                  <a:srgbClr val="FF0000"/>
                </a:solidFill>
              </a:rPr>
              <a:t>y</a:t>
            </a:r>
            <a:r>
              <a:rPr lang="en-US" altLang="ja-JP" sz="1400" dirty="0">
                <a:solidFill>
                  <a:srgbClr val="FF0000"/>
                </a:solidFill>
              </a:rPr>
              <a:t>=const.,</a:t>
            </a:r>
          </a:p>
          <a:p>
            <a:r>
              <a:rPr lang="en-US" altLang="ja-JP" sz="1400" dirty="0"/>
              <a:t>      while oscillating in a direction parallel to </a:t>
            </a:r>
          </a:p>
          <a:p>
            <a:r>
              <a:rPr lang="en-US" altLang="ja-JP" sz="1400" dirty="0"/>
              <a:t>      the line of </a:t>
            </a:r>
            <a:r>
              <a:rPr lang="en-US" altLang="ja-JP" sz="1400" dirty="0" err="1">
                <a:solidFill>
                  <a:srgbClr val="FF0000"/>
                </a:solidFill>
              </a:rPr>
              <a:t>J</a:t>
            </a:r>
            <a:r>
              <a:rPr lang="en-US" altLang="ja-JP" sz="1400" baseline="-25000" dirty="0" err="1">
                <a:solidFill>
                  <a:srgbClr val="FF0000"/>
                </a:solidFill>
              </a:rPr>
              <a:t>x</a:t>
            </a:r>
            <a:r>
              <a:rPr lang="en-US" altLang="ja-JP" sz="1400" dirty="0" err="1">
                <a:solidFill>
                  <a:srgbClr val="FF0000"/>
                </a:solidFill>
              </a:rPr>
              <a:t>+J</a:t>
            </a:r>
            <a:r>
              <a:rPr lang="en-US" altLang="ja-JP" sz="1400" baseline="-25000" dirty="0" err="1">
                <a:solidFill>
                  <a:srgbClr val="FF0000"/>
                </a:solidFill>
              </a:rPr>
              <a:t>y</a:t>
            </a:r>
            <a:r>
              <a:rPr lang="en-US" altLang="ja-JP" sz="1400" dirty="0">
                <a:solidFill>
                  <a:srgbClr val="FF0000"/>
                </a:solidFill>
              </a:rPr>
              <a:t>=const</a:t>
            </a:r>
            <a:r>
              <a:rPr lang="en-US" altLang="ja-JP" sz="1400" dirty="0"/>
              <a:t>..</a:t>
            </a:r>
            <a:endParaRPr lang="ja-JP" altLang="en-US" sz="140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2F1FBEC3-1637-1C6A-D70E-DAE5D7A4B118}"/>
              </a:ext>
            </a:extLst>
          </p:cNvPr>
          <p:cNvSpPr txBox="1"/>
          <p:nvPr/>
        </p:nvSpPr>
        <p:spPr>
          <a:xfrm>
            <a:off x="7535424" y="3882584"/>
            <a:ext cx="4087466" cy="2662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Transverse painting (TP) area limited to </a:t>
            </a:r>
          </a:p>
          <a:p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r>
              <a:rPr lang="en-US" altLang="ja-JP" sz="1600" dirty="0">
                <a:solidFill>
                  <a:srgbClr val="00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p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mm </a:t>
            </a:r>
            <a:r>
              <a:rPr lang="en-US" altLang="ja-JP" sz="16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1" lang="en-US" altLang="ja-JP" sz="1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Recover super-periodicity by trim quads (QDT) to </a:t>
            </a:r>
          </a:p>
          <a:p>
            <a:r>
              <a:rPr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correct</a:t>
            </a:r>
            <a:r>
              <a:rPr kumimoji="1"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kumimoji="1"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ja-JP" sz="1400" baseline="-250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+ 2</a:t>
            </a:r>
            <a:r>
              <a:rPr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ja-JP" sz="1400" baseline="-250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= 19 resonance.</a:t>
            </a:r>
          </a:p>
          <a:p>
            <a:endParaRPr lang="en-US" altLang="ja-JP" sz="400" dirty="0">
              <a:solidFill>
                <a:srgbClr val="0000FF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Anti-Cor</a:t>
            </a:r>
            <a:r>
              <a:rPr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related painting to mitigate the effect of </a:t>
            </a:r>
          </a:p>
          <a:p>
            <a:r>
              <a:rPr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ja-JP" sz="1400" baseline="-250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en-US" altLang="ja-JP" sz="1400" dirty="0" err="1">
                <a:solidFill>
                  <a:srgbClr val="0000FF"/>
                </a:solidFill>
                <a:highlight>
                  <a:srgbClr val="FFFF00"/>
                </a:highlight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ja-JP" sz="1400" baseline="-25000" dirty="0" err="1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/2</a:t>
            </a:r>
            <a:r>
              <a:rPr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ja-JP" sz="1400" baseline="-250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−2</a:t>
            </a:r>
            <a:r>
              <a:rPr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ja-JP" sz="1400" baseline="-250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ja-JP" sz="1400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=0 resonance.</a:t>
            </a:r>
          </a:p>
          <a:p>
            <a:endParaRPr lang="en-US" altLang="ja-JP" sz="400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 area enlarged to 200</a:t>
            </a:r>
            <a:r>
              <a:rPr lang="en-US" altLang="ja-JP" sz="1600" b="1" u="sng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p</a:t>
            </a:r>
            <a:r>
              <a:rPr lang="en-US" altLang="ja-JP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mm </a:t>
            </a:r>
            <a:r>
              <a:rPr lang="en-US" altLang="ja-JP" sz="16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en-US" altLang="ja-JP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altLang="ja-JP" sz="7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Tune changed (6.45, 6.42)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(6.45, 6.38)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 chromaticity correction (</a:t>
            </a:r>
            <a:r>
              <a:rPr lang="en-US" altLang="ja-JP" sz="14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Sextupoles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OFF)</a:t>
            </a:r>
          </a:p>
          <a:p>
            <a:endParaRPr lang="en-US" altLang="ja-JP" sz="4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Beam loss at 1 MW : 0.2% </a:t>
            </a:r>
            <a:endParaRPr lang="en-US" altLang="ja-JP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A118FDE-4C02-7134-6434-50FA62E5371C}"/>
              </a:ext>
            </a:extLst>
          </p:cNvPr>
          <p:cNvSpPr txBox="1"/>
          <p:nvPr/>
        </p:nvSpPr>
        <p:spPr>
          <a:xfrm>
            <a:off x="703205" y="995439"/>
            <a:ext cx="2826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>
                <a:latin typeface="Calibri" panose="020F0502020204030204" pitchFamily="34" charset="0"/>
                <a:cs typeface="Calibri" panose="020F0502020204030204" pitchFamily="34" charset="0"/>
              </a:rPr>
              <a:t>Operating point (</a:t>
            </a:r>
            <a:r>
              <a:rPr kumimoji="1" lang="en-US" altLang="ja-JP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6.45, 6.42</a:t>
            </a:r>
            <a:r>
              <a:rPr kumimoji="1" lang="en-US" altLang="ja-JP" b="1" u="sng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1" lang="ja-JP" alt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矢印: 下 58">
            <a:extLst>
              <a:ext uri="{FF2B5EF4-FFF2-40B4-BE49-F238E27FC236}">
                <a16:creationId xmlns:a16="http://schemas.microsoft.com/office/drawing/2014/main" id="{3D3FB09D-DF8E-4D6C-18E2-3AD1253C7067}"/>
              </a:ext>
            </a:extLst>
          </p:cNvPr>
          <p:cNvSpPr/>
          <p:nvPr/>
        </p:nvSpPr>
        <p:spPr>
          <a:xfrm>
            <a:off x="7899406" y="3602022"/>
            <a:ext cx="617220" cy="30854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5DBEDE-915E-FE7F-0F8D-408BB2C6F9D5}"/>
              </a:ext>
            </a:extLst>
          </p:cNvPr>
          <p:cNvSpPr txBox="1"/>
          <p:nvPr/>
        </p:nvSpPr>
        <p:spPr>
          <a:xfrm>
            <a:off x="7962252" y="1114161"/>
            <a:ext cx="352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 Hotchi et al., PRAB 20, 060402 (2017)</a:t>
            </a:r>
            <a:endParaRPr kumimoji="1" lang="ja-JP" altLang="en-US" sz="1600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73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6604AC2-962A-3F56-A7D2-44D84137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5631" y="6473042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P.K. Saha @ SC24</a:t>
            </a:r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1F26BBB-881E-0E08-32BD-3726FDF7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3169" y="6418693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05AB77BA-5CF0-A833-EBB5-B44B6A7F2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650139-DDAF-623C-A64E-3C9B82801822}"/>
              </a:ext>
            </a:extLst>
          </p:cNvPr>
          <p:cNvSpPr txBox="1"/>
          <p:nvPr/>
        </p:nvSpPr>
        <p:spPr>
          <a:xfrm>
            <a:off x="2393070" y="130710"/>
            <a:ext cx="8907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Space charge and impedance: ORBIT simulation for </a:t>
            </a:r>
          </a:p>
          <a:p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b</a:t>
            </a:r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eam ins</a:t>
            </a:r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tability and cures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09B11FF-A9F2-DAB7-7452-B68B3E2A922A}"/>
              </a:ext>
            </a:extLst>
          </p:cNvPr>
          <p:cNvSpPr txBox="1"/>
          <p:nvPr/>
        </p:nvSpPr>
        <p:spPr>
          <a:xfrm>
            <a:off x="390407" y="1080259"/>
            <a:ext cx="72051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Transverse impedance of the extraction kickers 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is extremely serious. </a:t>
            </a:r>
          </a:p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The SC effect should be perfectly taken done for realistic beam instability simulation.</a:t>
            </a:r>
            <a:endParaRPr kumimoji="1"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We have implemented time d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ependent impedances in the ORBIT code.</a:t>
            </a:r>
          </a:p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ORBIT takes indirect SC into account, 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important to study beam instability with SC.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88A4CE03-6010-609C-6F3F-D8E1F2BEB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297" y="2548980"/>
            <a:ext cx="2668900" cy="1440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A1F1A9B-17CE-CE6F-EBC3-D82666795A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70"/>
          <a:stretch/>
        </p:blipFill>
        <p:spPr>
          <a:xfrm>
            <a:off x="257404" y="4092881"/>
            <a:ext cx="1529827" cy="15120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864E35F-1351-7C54-0C20-5D47035EA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7" y="2567453"/>
            <a:ext cx="1440000" cy="1440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FAF82F9-0116-0E69-A587-E34598ACE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47" y="4092880"/>
            <a:ext cx="2419000" cy="1476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2B338A5-E8C3-29CD-50EF-5296A070BF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49" y="2449856"/>
            <a:ext cx="2003108" cy="18000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A20881D-80C5-C0C3-F8BB-D63CA26B26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731" y="1634405"/>
            <a:ext cx="4115459" cy="288000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2959BBC-AE1E-1C95-46CE-4229BB7C2A26}"/>
              </a:ext>
            </a:extLst>
          </p:cNvPr>
          <p:cNvSpPr txBox="1"/>
          <p:nvPr/>
        </p:nvSpPr>
        <p:spPr>
          <a:xfrm>
            <a:off x="374250" y="2228407"/>
            <a:ext cx="3764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Tested in the presence of strong SC &amp; </a:t>
            </a:r>
            <a:r>
              <a:rPr kumimoji="1" lang="en-US" altLang="ja-JP" sz="1400" dirty="0">
                <a:solidFill>
                  <a:srgbClr val="FF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x</a:t>
            </a:r>
            <a:r>
              <a:rPr kumimoji="1" lang="en-US" altLang="ja-JP" sz="14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corrected</a:t>
            </a:r>
            <a:endParaRPr lang="en-US" altLang="ja-JP" sz="1400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CE50D76-B8A4-E955-648C-6CBADA046971}"/>
              </a:ext>
            </a:extLst>
          </p:cNvPr>
          <p:cNvSpPr txBox="1"/>
          <p:nvPr/>
        </p:nvSpPr>
        <p:spPr>
          <a:xfrm>
            <a:off x="339367" y="5617677"/>
            <a:ext cx="41074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Beam instability occurs when the SC effect is redu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ced.</a:t>
            </a:r>
          </a:p>
          <a:p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Beam is stable in a strong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SC condition.</a:t>
            </a:r>
          </a:p>
          <a:p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The Landau damping effect of the non-linear SC force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more effective to stabilize the beam.</a:t>
            </a:r>
            <a:endParaRPr kumimoji="1" lang="ja-JP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1F615B9-DFC2-6F41-DDFD-206EADB840DC}"/>
              </a:ext>
            </a:extLst>
          </p:cNvPr>
          <p:cNvSpPr txBox="1"/>
          <p:nvPr/>
        </p:nvSpPr>
        <p:spPr>
          <a:xfrm>
            <a:off x="4774444" y="2135160"/>
            <a:ext cx="2880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ORBIT guideline to accomplish 1 MW</a:t>
            </a:r>
            <a:endParaRPr kumimoji="1" lang="ja-JP" alt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51FAD930-9667-3152-1BA7-9E1471682354}"/>
              </a:ext>
            </a:extLst>
          </p:cNvPr>
          <p:cNvSpPr/>
          <p:nvPr/>
        </p:nvSpPr>
        <p:spPr>
          <a:xfrm>
            <a:off x="7194775" y="3349856"/>
            <a:ext cx="516235" cy="6154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33AF6B28-2C62-B39D-4397-376E9E5AC2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819" y="4326870"/>
            <a:ext cx="2030300" cy="1980000"/>
          </a:xfrm>
          <a:prstGeom prst="rect">
            <a:avLst/>
          </a:prstGeom>
        </p:spPr>
      </p:pic>
      <p:pic>
        <p:nvPicPr>
          <p:cNvPr id="32" name="図 31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34E524A6-FF03-8137-B371-339551FBF0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57" y="4686870"/>
            <a:ext cx="2179009" cy="1620000"/>
          </a:xfrm>
          <a:prstGeom prst="rect">
            <a:avLst/>
          </a:prstGeom>
        </p:spPr>
      </p:pic>
      <p:pic>
        <p:nvPicPr>
          <p:cNvPr id="40" name="図 39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45824B9A-7212-8802-E8A5-94A878D717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614" y="4686870"/>
            <a:ext cx="2179008" cy="1620000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B16858D-02DB-7D89-AFED-EF5D75712658}"/>
              </a:ext>
            </a:extLst>
          </p:cNvPr>
          <p:cNvSpPr txBox="1"/>
          <p:nvPr/>
        </p:nvSpPr>
        <p:spPr>
          <a:xfrm>
            <a:off x="5082819" y="6287642"/>
            <a:ext cx="5776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For MR: Dynamic variation of </a:t>
            </a:r>
            <a:r>
              <a:rPr kumimoji="1" lang="en-US" altLang="ja-JP" sz="1400" dirty="0">
                <a:latin typeface="Symbol" panose="05050102010706020507" pitchFamily="18" charset="2"/>
                <a:cs typeface="Calibri" panose="020F0502020204030204" pitchFamily="34" charset="0"/>
              </a:rPr>
              <a:t>x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. 1/2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correction by DC Sext. up to 6 </a:t>
            </a:r>
            <a:r>
              <a:rPr lang="en-US" altLang="ja-JP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, then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reverse Sext. field for 15% extra </a:t>
            </a:r>
            <a:r>
              <a:rPr lang="en-US" altLang="ja-JP" sz="1400" dirty="0">
                <a:latin typeface="Symbol" panose="05050102010706020507" pitchFamily="18" charset="2"/>
                <a:cs typeface="Calibri" panose="020F0502020204030204" pitchFamily="34" charset="0"/>
              </a:rPr>
              <a:t>x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than natural one. Beam is stable.</a:t>
            </a:r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328F4E3C-C4E3-6DCE-7A71-A7E1F4C28FCA}"/>
              </a:ext>
            </a:extLst>
          </p:cNvPr>
          <p:cNvCxnSpPr>
            <a:cxnSpLocks/>
          </p:cNvCxnSpPr>
          <p:nvPr/>
        </p:nvCxnSpPr>
        <p:spPr>
          <a:xfrm flipH="1">
            <a:off x="5389245" y="5071110"/>
            <a:ext cx="144287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3B6CAEF3-C992-818E-0ED1-923EA4BFC9A7}"/>
              </a:ext>
            </a:extLst>
          </p:cNvPr>
          <p:cNvSpPr txBox="1"/>
          <p:nvPr/>
        </p:nvSpPr>
        <p:spPr>
          <a:xfrm>
            <a:off x="8019275" y="908067"/>
            <a:ext cx="3443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P.K. Saha et al., PRAB21, 024203 (2018)</a:t>
            </a:r>
            <a:endParaRPr kumimoji="1" lang="ja-JP" altLang="en-US" sz="1600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B01153-9090-B19E-5680-4C255C5AADA3}"/>
              </a:ext>
            </a:extLst>
          </p:cNvPr>
          <p:cNvSpPr txBox="1"/>
          <p:nvPr/>
        </p:nvSpPr>
        <p:spPr>
          <a:xfrm>
            <a:off x="2376004" y="3309894"/>
            <a:ext cx="963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Simulation</a:t>
            </a:r>
            <a:endParaRPr kumimoji="1" lang="ja-JP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37FCCB-FB1D-A834-05C9-E2500FB48FE9}"/>
              </a:ext>
            </a:extLst>
          </p:cNvPr>
          <p:cNvSpPr txBox="1"/>
          <p:nvPr/>
        </p:nvSpPr>
        <p:spPr>
          <a:xfrm>
            <a:off x="3589378" y="3343511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Meas.</a:t>
            </a:r>
            <a:endParaRPr kumimoji="1" lang="ja-JP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0F0741-65B4-C66C-A86D-006A69D99A8B}"/>
              </a:ext>
            </a:extLst>
          </p:cNvPr>
          <p:cNvSpPr txBox="1"/>
          <p:nvPr/>
        </p:nvSpPr>
        <p:spPr>
          <a:xfrm>
            <a:off x="2458591" y="2687558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50" charset="-128"/>
                <a:cs typeface="Calibri" panose="020F0502020204030204" pitchFamily="34" charset="0"/>
              </a:rPr>
              <a:t>­</a:t>
            </a:r>
            <a:r>
              <a:rPr kumimoji="1" lang="en-US" altLang="ja-JP" sz="1200" dirty="0">
                <a:solidFill>
                  <a:srgbClr val="FF0000"/>
                </a:solidFill>
                <a:latin typeface="Yu Gothic Medium" panose="020B0500000000000000" pitchFamily="50" charset="-128"/>
                <a:ea typeface="Yu Gothic Medium" panose="020B0500000000000000" pitchFamily="50" charset="-128"/>
                <a:cs typeface="Calibri" panose="020F0502020204030204" pitchFamily="34" charset="0"/>
              </a:rPr>
              <a:t>­­</a:t>
            </a:r>
            <a:r>
              <a:rPr kumimoji="1" lang="en-US" altLang="ja-JP" sz="1200" dirty="0">
                <a:solidFill>
                  <a:srgbClr val="FF0000"/>
                </a:solidFill>
                <a:latin typeface="Symbol" panose="05050102010706020507" pitchFamily="18" charset="2"/>
                <a:ea typeface="Yu Gothic Medium" panose="020B0500000000000000" pitchFamily="50" charset="-128"/>
                <a:cs typeface="Calibri" panose="020F0502020204030204" pitchFamily="34" charset="0"/>
              </a:rPr>
              <a:t>- 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RF</a:t>
            </a:r>
          </a:p>
          <a:p>
            <a:r>
              <a:rPr lang="en-US" altLang="ja-JP" sz="1200" dirty="0">
                <a:solidFill>
                  <a:srgbClr val="00B05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-</a:t>
            </a:r>
            <a:r>
              <a:rPr lang="en-US" altLang="ja-JP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Dual RF</a:t>
            </a:r>
            <a:endParaRPr kumimoji="1" lang="ja-JP" altLang="en-US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4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97B13C-3A3C-4364-FDEC-AE13FEDFE84D}"/>
              </a:ext>
            </a:extLst>
          </p:cNvPr>
          <p:cNvSpPr txBox="1"/>
          <p:nvPr/>
        </p:nvSpPr>
        <p:spPr>
          <a:xfrm>
            <a:off x="2815208" y="168129"/>
            <a:ext cx="4827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Beam los</a:t>
            </a:r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s scenario in 2020</a:t>
            </a:r>
          </a:p>
        </p:txBody>
      </p:sp>
      <p:sp>
        <p:nvSpPr>
          <p:cNvPr id="40" name="日付プレースホルダー 39">
            <a:extLst>
              <a:ext uri="{FF2B5EF4-FFF2-40B4-BE49-F238E27FC236}">
                <a16:creationId xmlns:a16="http://schemas.microsoft.com/office/drawing/2014/main" id="{298CE157-F2E2-782E-67BA-C1946139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3345" y="6425625"/>
            <a:ext cx="2743200" cy="365125"/>
          </a:xfrm>
        </p:spPr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 dirty="0"/>
          </a:p>
        </p:txBody>
      </p:sp>
      <p:sp>
        <p:nvSpPr>
          <p:cNvPr id="42" name="スライド番号プレースホルダー 41">
            <a:extLst>
              <a:ext uri="{FF2B5EF4-FFF2-40B4-BE49-F238E27FC236}">
                <a16:creationId xmlns:a16="http://schemas.microsoft.com/office/drawing/2014/main" id="{E028C94A-35D3-3BF8-00BD-A6CD880C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53" y="6418693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5BDBDBC-60B5-DC29-E250-7C5C9EE34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A4F75F2-E842-A8E1-6F37-CC20F5F03B8F}"/>
              </a:ext>
            </a:extLst>
          </p:cNvPr>
          <p:cNvSpPr txBox="1"/>
          <p:nvPr/>
        </p:nvSpPr>
        <p:spPr>
          <a:xfrm>
            <a:off x="275728" y="3368387"/>
            <a:ext cx="3403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beam </a:t>
            </a: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 loss can be seen.</a:t>
            </a:r>
          </a:p>
        </p:txBody>
      </p:sp>
      <p:pic>
        <p:nvPicPr>
          <p:cNvPr id="37" name="図 36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C647CE1D-6E03-182D-193C-CB303ADCC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8" y="1020767"/>
            <a:ext cx="3162427" cy="2340000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B67D176-D06F-D01F-DE24-2BB501AE127F}"/>
              </a:ext>
            </a:extLst>
          </p:cNvPr>
          <p:cNvGrpSpPr/>
          <p:nvPr/>
        </p:nvGrpSpPr>
        <p:grpSpPr>
          <a:xfrm>
            <a:off x="8634697" y="1050501"/>
            <a:ext cx="3345799" cy="1800000"/>
            <a:chOff x="5707808" y="3650287"/>
            <a:chExt cx="3345799" cy="1800000"/>
          </a:xfrm>
        </p:grpSpPr>
        <p:pic>
          <p:nvPicPr>
            <p:cNvPr id="43" name="図 42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0180E020-D167-755B-3AD7-FA3BE0747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808" y="3650287"/>
              <a:ext cx="3223879" cy="1800000"/>
            </a:xfrm>
            <a:prstGeom prst="rect">
              <a:avLst/>
            </a:prstGeom>
          </p:spPr>
        </p:pic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760638CD-E498-544E-73FB-52431544120F}"/>
                </a:ext>
              </a:extLst>
            </p:cNvPr>
            <p:cNvSpPr txBox="1"/>
            <p:nvPr/>
          </p:nvSpPr>
          <p:spPr>
            <a:xfrm>
              <a:off x="6652127" y="3907236"/>
              <a:ext cx="2401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Temporal </a:t>
              </a:r>
              <a:r>
                <a:rPr kumimoji="1" lang="en-US" altLang="ja-JP" sz="14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structure of the beam loss </a:t>
              </a:r>
              <a:r>
                <a:rPr lang="en-US" altLang="ja-JP" sz="14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at the collimator</a:t>
              </a:r>
              <a:endParaRPr kumimoji="1" lang="ja-JP" altLang="en-US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EDDEAA-8C2A-BBF4-F567-1D14E99D331B}"/>
              </a:ext>
            </a:extLst>
          </p:cNvPr>
          <p:cNvSpPr txBox="1"/>
          <p:nvPr/>
        </p:nvSpPr>
        <p:spPr>
          <a:xfrm>
            <a:off x="974434" y="4308573"/>
            <a:ext cx="9701186" cy="1908215"/>
          </a:xfrm>
          <a:prstGeom prst="rect">
            <a:avLst/>
          </a:prstGeom>
          <a:noFill/>
          <a:ln w="28575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 beam loss at 1 MW: ~0.2% (Collimator limit: 4%)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</a:t>
            </a:r>
            <a:r>
              <a:rPr lang="en-US" altLang="ja-JP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activations measured after 1.5 days operation at 1 MW were not negligible, </a:t>
            </a:r>
          </a:p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especially at the injection, collimator and 1</a:t>
            </a:r>
            <a:r>
              <a:rPr lang="en-US" altLang="ja-JP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arc sections.</a:t>
            </a:r>
          </a:p>
          <a:p>
            <a:endParaRPr lang="en-US" altLang="ja-JP" sz="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 beam loss mitigation is challenging, but interesting for beam dynamics point of view.</a:t>
            </a:r>
          </a:p>
          <a:p>
            <a:endParaRPr lang="en-US" altLang="ja-JP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first reduced foil scattering beam loss by reducing sizes of the stripper foil and injection beam.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Next, we studied for further mitigation of the SC and the corresponding resonance effects at 1 MW.</a:t>
            </a:r>
          </a:p>
          <a:p>
            <a:endParaRPr lang="en-US" altLang="ja-JP" sz="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5A18AF-E012-0815-1DB2-8F4132DF81F8}"/>
              </a:ext>
            </a:extLst>
          </p:cNvPr>
          <p:cNvSpPr txBox="1"/>
          <p:nvPr/>
        </p:nvSpPr>
        <p:spPr>
          <a:xfrm>
            <a:off x="8568359" y="2952888"/>
            <a:ext cx="3464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beam loss occurs </a:t>
            </a: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energy.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there exists some additional </a:t>
            </a:r>
          </a:p>
          <a:p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losses after the injection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3ECD033-3A92-9F06-EB2C-6DE42B3F2FEA}"/>
              </a:ext>
            </a:extLst>
          </p:cNvPr>
          <p:cNvSpPr txBox="1"/>
          <p:nvPr/>
        </p:nvSpPr>
        <p:spPr>
          <a:xfrm>
            <a:off x="4528103" y="3603036"/>
            <a:ext cx="3135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 beam loss throughout the RCS</a:t>
            </a:r>
            <a:endParaRPr kumimoji="1" lang="ja-JP" alt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4A42C7F-D315-1F4E-F855-D7A8728A981E}"/>
              </a:ext>
            </a:extLst>
          </p:cNvPr>
          <p:cNvGrpSpPr/>
          <p:nvPr/>
        </p:nvGrpSpPr>
        <p:grpSpPr>
          <a:xfrm>
            <a:off x="3561895" y="858540"/>
            <a:ext cx="4950882" cy="2700000"/>
            <a:chOff x="3561895" y="729000"/>
            <a:chExt cx="4950882" cy="2700000"/>
          </a:xfrm>
        </p:grpSpPr>
        <p:pic>
          <p:nvPicPr>
            <p:cNvPr id="10" name="図 9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896B6079-2BDA-489B-5FB2-983442D44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895" y="729000"/>
              <a:ext cx="4827814" cy="2700000"/>
            </a:xfrm>
            <a:prstGeom prst="rect">
              <a:avLst/>
            </a:prstGeom>
          </p:spPr>
        </p:pic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5A24D3C2-D415-F08A-9656-58F72C4980D7}"/>
                </a:ext>
              </a:extLst>
            </p:cNvPr>
            <p:cNvSpPr/>
            <p:nvPr/>
          </p:nvSpPr>
          <p:spPr>
            <a:xfrm>
              <a:off x="4792980" y="1042324"/>
              <a:ext cx="914400" cy="20511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2B2B9FD9-683F-A34D-02E0-673676D33A42}"/>
                </a:ext>
              </a:extLst>
            </p:cNvPr>
            <p:cNvSpPr/>
            <p:nvPr/>
          </p:nvSpPr>
          <p:spPr>
            <a:xfrm>
              <a:off x="6328731" y="2255520"/>
              <a:ext cx="2184046" cy="9331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A768EF34-7677-67B9-B5D7-44B08BE86D3F}"/>
                </a:ext>
              </a:extLst>
            </p:cNvPr>
            <p:cNvSpPr txBox="1"/>
            <p:nvPr/>
          </p:nvSpPr>
          <p:spPr>
            <a:xfrm>
              <a:off x="5884378" y="1377193"/>
              <a:ext cx="888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From the </a:t>
              </a:r>
            </a:p>
            <a:p>
              <a:r>
                <a:rPr kumimoji="1" lang="en-US" altLang="ja-JP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dump</a:t>
              </a:r>
              <a:endParaRPr kumimoji="1" lang="ja-JP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右中かっこ 14">
              <a:extLst>
                <a:ext uri="{FF2B5EF4-FFF2-40B4-BE49-F238E27FC236}">
                  <a16:creationId xmlns:a16="http://schemas.microsoft.com/office/drawing/2014/main" id="{5D516995-4156-9B65-D4A5-71F50ECB8A4D}"/>
                </a:ext>
              </a:extLst>
            </p:cNvPr>
            <p:cNvSpPr/>
            <p:nvPr/>
          </p:nvSpPr>
          <p:spPr>
            <a:xfrm rot="16200000">
              <a:off x="6110233" y="1755041"/>
              <a:ext cx="316230" cy="539224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524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4C2E0CA-8BCE-ACCF-8592-67A4B256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83" y="6404754"/>
            <a:ext cx="2743200" cy="365125"/>
          </a:xfrm>
        </p:spPr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9074C57-56FC-08D2-F7D4-2B5F1D6F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1436" y="6411768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CC145D-85F7-6A14-DBC0-3EE3C90D2A22}"/>
              </a:ext>
            </a:extLst>
          </p:cNvPr>
          <p:cNvSpPr txBox="1"/>
          <p:nvPr/>
        </p:nvSpPr>
        <p:spPr>
          <a:xfrm>
            <a:off x="2403468" y="261363"/>
            <a:ext cx="826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Further beam loss mitigation at 1 MW 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42A89ED-6B47-DC38-145C-ABF1C21E9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3692DF5-47BB-A3FE-F383-33CEAD9E9A89}"/>
              </a:ext>
            </a:extLst>
          </p:cNvPr>
          <p:cNvSpPr txBox="1"/>
          <p:nvPr/>
        </p:nvSpPr>
        <p:spPr>
          <a:xfrm>
            <a:off x="1794407" y="1590603"/>
            <a:ext cx="8794331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following four measures were taken into account recently for further reducing </a:t>
            </a:r>
          </a:p>
          <a:p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 effect to minimize the beam loss and beam emittance at 1 MW. </a:t>
            </a:r>
          </a:p>
          <a:p>
            <a:endParaRPr lang="en-US" altLang="ja-JP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Partial suppression of the 3</a:t>
            </a:r>
            <a:r>
              <a:rPr lang="en-US" altLang="ja-JP" sz="2400" dirty="0">
                <a:solidFill>
                  <a:srgbClr val="00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ja-JP" sz="24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ja-JP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19 resonance</a:t>
            </a:r>
          </a:p>
          <a:p>
            <a:endParaRPr lang="en-US" altLang="ja-JP" sz="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Optimization of the Longitudinal painting (LP)</a:t>
            </a:r>
          </a:p>
          <a:p>
            <a:endParaRPr lang="en-US" altLang="ja-JP" sz="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Modification of the Transverse painting (TP)</a:t>
            </a:r>
          </a:p>
          <a:p>
            <a:endParaRPr lang="en-US" altLang="ja-JP" sz="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Optimization of tune at injection</a:t>
            </a:r>
          </a:p>
        </p:txBody>
      </p:sp>
    </p:spTree>
    <p:extLst>
      <p:ext uri="{BB962C8B-B14F-4D97-AF65-F5344CB8AC3E}">
        <p14:creationId xmlns:p14="http://schemas.microsoft.com/office/powerpoint/2010/main" val="2133153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4C2E0CA-8BCE-ACCF-8592-67A4B256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83" y="6404754"/>
            <a:ext cx="2743200" cy="365125"/>
          </a:xfrm>
        </p:spPr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9074C57-56FC-08D2-F7D4-2B5F1D6F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1436" y="6411768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CC145D-85F7-6A14-DBC0-3EE3C90D2A22}"/>
              </a:ext>
            </a:extLst>
          </p:cNvPr>
          <p:cNvSpPr txBox="1"/>
          <p:nvPr/>
        </p:nvSpPr>
        <p:spPr>
          <a:xfrm>
            <a:off x="3055620" y="196286"/>
            <a:ext cx="797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Effect of</a:t>
            </a:r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3</a:t>
            </a:r>
            <a:r>
              <a:rPr kumimoji="1" lang="en-US" altLang="ja-JP" sz="2800" b="1" u="sng" dirty="0">
                <a:solidFill>
                  <a:srgbClr val="0099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kumimoji="1" lang="en-US" altLang="ja-JP" sz="2800" b="1" u="sng" baseline="-25000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x</a:t>
            </a:r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= 19 resonance 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42A89ED-6B47-DC38-145C-ABF1C21E9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85DA0C6-2DE4-93A3-769C-E8225B68F812}"/>
              </a:ext>
            </a:extLst>
          </p:cNvPr>
          <p:cNvSpPr txBox="1"/>
          <p:nvPr/>
        </p:nvSpPr>
        <p:spPr>
          <a:xfrm>
            <a:off x="5983908" y="949547"/>
            <a:ext cx="57449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3</a:t>
            </a:r>
            <a:r>
              <a:rPr kumimoji="1" lang="en-US" altLang="ja-JP" sz="1600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1" lang="en-US" altLang="ja-JP" sz="16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1"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19 resonance is 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driven </a:t>
            </a:r>
            <a:r>
              <a:rPr kumimoji="1"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kumimoji="1" lang="en-US" altLang="ja-JP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sextupole</a:t>
            </a:r>
            <a:r>
              <a:rPr kumimoji="1"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fields intrinsic in the </a:t>
            </a:r>
          </a:p>
          <a:p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Injection chicane magnets (</a:t>
            </a:r>
            <a:r>
              <a:rPr kumimoji="1"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SB).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ja-JP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ー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Dipole fields of SBs are compensated through integration over SBs.</a:t>
            </a:r>
          </a:p>
          <a:p>
            <a:r>
              <a:rPr lang="ja-JP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ー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But for higher order field components, such a compensation is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incomplete due to magnetic interferences in reality.</a:t>
            </a:r>
          </a:p>
          <a:p>
            <a:endParaRPr lang="en-US" altLang="ja-JP" sz="40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sz="1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Remains K</a:t>
            </a:r>
            <a:r>
              <a:rPr lang="en-US" altLang="ja-JP" sz="1800" b="1" baseline="-25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ja-JP" sz="1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= 0.012 m</a:t>
            </a:r>
            <a:r>
              <a:rPr lang="en-US" altLang="ja-JP" sz="1800" b="1" baseline="30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en-US" altLang="ja-JP" sz="1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and excites 3</a:t>
            </a:r>
            <a:r>
              <a:rPr lang="en-US" altLang="ja-JP" sz="1800" b="1" dirty="0">
                <a:solidFill>
                  <a:srgbClr val="FF0000"/>
                </a:solidFill>
                <a:highlight>
                  <a:srgbClr val="FFFF00"/>
                </a:highlight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ja-JP" sz="1800" b="1" baseline="-25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ja-JP" sz="1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=19 </a:t>
            </a:r>
            <a:endParaRPr lang="en-US" altLang="ja-JP" sz="8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6A007544-910D-B287-7FC4-FE7E49610677}"/>
              </a:ext>
            </a:extLst>
          </p:cNvPr>
          <p:cNvGrpSpPr/>
          <p:nvPr/>
        </p:nvGrpSpPr>
        <p:grpSpPr>
          <a:xfrm>
            <a:off x="2647664" y="839597"/>
            <a:ext cx="3298421" cy="1832878"/>
            <a:chOff x="2754344" y="839597"/>
            <a:chExt cx="3298421" cy="1832878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2DF857DD-1EEB-5B29-025F-4EB2AC633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786"/>
            <a:stretch/>
          </p:blipFill>
          <p:spPr>
            <a:xfrm>
              <a:off x="2754344" y="839597"/>
              <a:ext cx="3298421" cy="1558899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137FCEF-DDBD-871D-819D-87D385F762A2}"/>
                </a:ext>
              </a:extLst>
            </p:cNvPr>
            <p:cNvSpPr txBox="1"/>
            <p:nvPr/>
          </p:nvSpPr>
          <p:spPr>
            <a:xfrm>
              <a:off x="3363846" y="2364698"/>
              <a:ext cx="20794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Chicane magnets (SB1~4)</a:t>
              </a:r>
              <a:endParaRPr kumimoji="1"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C68769F-0805-C80E-C9B7-F7806A4E8723}"/>
              </a:ext>
            </a:extLst>
          </p:cNvPr>
          <p:cNvGrpSpPr/>
          <p:nvPr/>
        </p:nvGrpSpPr>
        <p:grpSpPr>
          <a:xfrm>
            <a:off x="112314" y="806885"/>
            <a:ext cx="2590735" cy="2520000"/>
            <a:chOff x="5454541" y="914970"/>
            <a:chExt cx="2590735" cy="252000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6851D90-E6AE-DEC2-EE29-529A8A7C8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541" y="914970"/>
              <a:ext cx="2590735" cy="2520000"/>
            </a:xfrm>
            <a:prstGeom prst="rect">
              <a:avLst/>
            </a:prstGeom>
          </p:spPr>
        </p:pic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6D75680E-BC14-4C8E-7557-63DB985EEEE0}"/>
                </a:ext>
              </a:extLst>
            </p:cNvPr>
            <p:cNvCxnSpPr/>
            <p:nvPr/>
          </p:nvCxnSpPr>
          <p:spPr>
            <a:xfrm>
              <a:off x="7269480" y="990600"/>
              <a:ext cx="0" cy="199644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FBFE588B-CD2D-2DF0-9344-5A150D90EA7F}"/>
                </a:ext>
              </a:extLst>
            </p:cNvPr>
            <p:cNvSpPr/>
            <p:nvPr/>
          </p:nvSpPr>
          <p:spPr>
            <a:xfrm>
              <a:off x="6907532" y="960471"/>
              <a:ext cx="457113" cy="689259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E36A05CF-FCA6-0360-3BE7-3EA1CFA5A6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79"/>
          <a:stretch/>
        </p:blipFill>
        <p:spPr>
          <a:xfrm>
            <a:off x="491592" y="3372386"/>
            <a:ext cx="1747400" cy="2880000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E5E7764-D9F9-2F8C-77F0-366C5249C6EE}"/>
              </a:ext>
            </a:extLst>
          </p:cNvPr>
          <p:cNvGrpSpPr/>
          <p:nvPr/>
        </p:nvGrpSpPr>
        <p:grpSpPr>
          <a:xfrm>
            <a:off x="2800828" y="3232570"/>
            <a:ext cx="3312000" cy="3096000"/>
            <a:chOff x="3161205" y="609291"/>
            <a:chExt cx="3688181" cy="3429309"/>
          </a:xfrm>
        </p:grpSpPr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12E3ECA7-5D42-4402-8E9C-097C18CE0B3B}"/>
                </a:ext>
              </a:extLst>
            </p:cNvPr>
            <p:cNvSpPr/>
            <p:nvPr/>
          </p:nvSpPr>
          <p:spPr>
            <a:xfrm>
              <a:off x="3161205" y="609291"/>
              <a:ext cx="3688181" cy="34293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34414A70-E4CE-7E7F-18C7-F0FC9E67F666}"/>
                </a:ext>
              </a:extLst>
            </p:cNvPr>
            <p:cNvGrpSpPr/>
            <p:nvPr/>
          </p:nvGrpSpPr>
          <p:grpSpPr>
            <a:xfrm>
              <a:off x="3213386" y="624840"/>
              <a:ext cx="3636000" cy="3384000"/>
              <a:chOff x="537707" y="351097"/>
              <a:chExt cx="2902226" cy="2713669"/>
            </a:xfrm>
          </p:grpSpPr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FA348A85-B6DE-59EE-452F-82806BE9BE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7707" y="351097"/>
                <a:ext cx="2902226" cy="1416165"/>
              </a:xfrm>
              <a:prstGeom prst="rect">
                <a:avLst/>
              </a:prstGeom>
            </p:spPr>
          </p:pic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AC478D94-2220-AA3B-05F8-BBBD507075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490"/>
              <a:stretch/>
            </p:blipFill>
            <p:spPr>
              <a:xfrm>
                <a:off x="560567" y="1767262"/>
                <a:ext cx="1457739" cy="1297504"/>
              </a:xfrm>
              <a:prstGeom prst="rect">
                <a:avLst/>
              </a:prstGeom>
            </p:spPr>
          </p:pic>
        </p:grp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9516CB1-D083-451C-430B-5788B5A708C3}"/>
              </a:ext>
            </a:extLst>
          </p:cNvPr>
          <p:cNvSpPr txBox="1"/>
          <p:nvPr/>
        </p:nvSpPr>
        <p:spPr>
          <a:xfrm>
            <a:off x="6396039" y="2878955"/>
            <a:ext cx="53460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Most of the halo particles move around the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center of the rf bucket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Tunes of such particles do not widely change turn by turn because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Turn by turn chromatic tune shift is restrictive as </a:t>
            </a:r>
            <a:r>
              <a:rPr lang="en-US" altLang="ja-JP" sz="1400" dirty="0">
                <a:latin typeface="Symbol" panose="05050102010706020507" pitchFamily="18" charset="2"/>
                <a:cs typeface="Calibri" panose="020F0502020204030204" pitchFamily="34" charset="0"/>
              </a:rPr>
              <a:t>D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p/p of such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particles do not widely change.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Turn by turn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SC tune shift is also restrictive due to almost constant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effect of the SC because of flat bunch distribution.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133B963-682E-D935-C8F1-A7A4F2161D2F}"/>
              </a:ext>
            </a:extLst>
          </p:cNvPr>
          <p:cNvSpPr txBox="1"/>
          <p:nvPr/>
        </p:nvSpPr>
        <p:spPr>
          <a:xfrm>
            <a:off x="6420231" y="4388077"/>
            <a:ext cx="56886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part of such particles stay near the 3</a:t>
            </a:r>
            <a:r>
              <a:rPr kumimoji="1" lang="en-US" altLang="ja-JP" sz="1600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1" lang="en-US" altLang="ja-JP" sz="16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1"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19 for a r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elatively </a:t>
            </a:r>
          </a:p>
          <a:p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longer time and suffer the resonance effect </a:t>
            </a:r>
            <a:r>
              <a:rPr lang="en-US" altLang="ja-JP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continously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Hori</a:t>
            </a:r>
            <a:r>
              <a:rPr lang="en-US" altLang="ja-JP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zontal beam emittance growth, making a part of the </a:t>
            </a:r>
          </a:p>
          <a:p>
            <a:r>
              <a:rPr lang="en-US" altLang="ja-JP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residual beam loss. </a:t>
            </a:r>
            <a:endParaRPr kumimoji="1" lang="ja-JP" altLang="en-US" sz="16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CBDC2E5-01A3-2946-2862-CD74FAE118BF}"/>
              </a:ext>
            </a:extLst>
          </p:cNvPr>
          <p:cNvSpPr txBox="1"/>
          <p:nvPr/>
        </p:nvSpPr>
        <p:spPr>
          <a:xfrm>
            <a:off x="6519470" y="5617695"/>
            <a:ext cx="5135573" cy="892552"/>
          </a:xfrm>
          <a:prstGeom prst="rect">
            <a:avLst/>
          </a:prstGeom>
          <a:noFill/>
          <a:ln w="190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Unfortunately, no a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dditional </a:t>
            </a:r>
            <a:r>
              <a:rPr lang="en-US" altLang="ja-JP" sz="16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sextupoles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exist for correction.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We considered a p</a:t>
            </a:r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artial correction by reducing </a:t>
            </a:r>
          </a:p>
          <a:p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20% magnetic fields of the SB.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194AC1-949A-C313-16FA-DAC13D2F1DE3}"/>
              </a:ext>
            </a:extLst>
          </p:cNvPr>
          <p:cNvSpPr txBox="1"/>
          <p:nvPr/>
        </p:nvSpPr>
        <p:spPr>
          <a:xfrm>
            <a:off x="2883240" y="2878955"/>
            <a:ext cx="858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H. Hotchi</a:t>
            </a:r>
            <a:endParaRPr kumimoji="1" lang="ja-JP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4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C80BA84-A3E3-BC37-E50B-B1FBBA4BC07F}"/>
              </a:ext>
            </a:extLst>
          </p:cNvPr>
          <p:cNvSpPr txBox="1"/>
          <p:nvPr/>
        </p:nvSpPr>
        <p:spPr>
          <a:xfrm>
            <a:off x="908919" y="851986"/>
            <a:ext cx="87607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partial suppression of the 3</a:t>
            </a:r>
            <a:r>
              <a:rPr lang="en-US" altLang="ja-JP" sz="24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en-US" altLang="ja-JP" sz="24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19 resonance, we tested reducing </a:t>
            </a:r>
          </a:p>
          <a:p>
            <a:r>
              <a:rPr lang="en-US" altLang="ja-JP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 magnetic field itself by 20%. 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(Further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difficult due to injection difficulties)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C031D7-161D-EF1D-BCE7-64A7203A6527}"/>
              </a:ext>
            </a:extLst>
          </p:cNvPr>
          <p:cNvSpPr txBox="1"/>
          <p:nvPr/>
        </p:nvSpPr>
        <p:spPr>
          <a:xfrm>
            <a:off x="5945475" y="2290660"/>
            <a:ext cx="593643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 of the SB magnetic field has two more advantages:</a:t>
            </a:r>
          </a:p>
          <a:p>
            <a:endParaRPr lang="en-US" altLang="ja-JP" sz="1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A less SB magnetic field helps reducing decay rates (~5%) </a:t>
            </a:r>
          </a:p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of the excited H</a:t>
            </a:r>
            <a:r>
              <a:rPr lang="en-US" altLang="ja-JP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before arriving to the 2</a:t>
            </a:r>
            <a:r>
              <a:rPr lang="en-US" altLang="ja-JP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foil.</a:t>
            </a:r>
          </a:p>
          <a:p>
            <a:endParaRPr lang="en-US" altLang="ja-JP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The vertical beta function beating caused by the edge focusing </a:t>
            </a:r>
          </a:p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effect of the SB can also be 40%  reduced.</a:t>
            </a: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1DF657A0-F1F7-0F13-96F4-EB8F80C2C1CC}"/>
              </a:ext>
            </a:extLst>
          </p:cNvPr>
          <p:cNvGrpSpPr/>
          <p:nvPr/>
        </p:nvGrpSpPr>
        <p:grpSpPr>
          <a:xfrm>
            <a:off x="6464369" y="4472151"/>
            <a:ext cx="4813232" cy="825965"/>
            <a:chOff x="5870009" y="4716189"/>
            <a:chExt cx="4813232" cy="8259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FC1BC1F9-1550-6ECB-D9A8-784169DFCF6E}"/>
                    </a:ext>
                  </a:extLst>
                </p:cNvPr>
                <p:cNvSpPr txBox="1"/>
                <p:nvPr/>
              </p:nvSpPr>
              <p:spPr>
                <a:xfrm>
                  <a:off x="5955423" y="4787778"/>
                  <a:ext cx="472781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ü"/>
                  </a:pPr>
                  <a:r>
                    <a:rPr lang="en-US" altLang="ja-JP" sz="20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SB with</a:t>
                  </a:r>
                  <a14:m>
                    <m:oMath xmlns:m="http://schemas.openxmlformats.org/officeDocument/2006/math">
                      <m:r>
                        <a:rPr lang="en-US" altLang="ja-JP" sz="2000" b="0" i="1" smtClean="0">
                          <a:solidFill>
                            <a:srgbClr val="FF3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a14:m>
                  <a:r>
                    <a:rPr lang="en-US" altLang="ja-JP" sz="20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0.8 magnetic fields has already </a:t>
                  </a:r>
                </a:p>
                <a:p>
                  <a:r>
                    <a:rPr lang="en-US" altLang="ja-JP" sz="20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been implemented to the RCS operation.</a:t>
                  </a:r>
                  <a:endParaRPr lang="ja-JP" altLang="en-US" sz="2000" dirty="0">
                    <a:solidFill>
                      <a:srgbClr val="FF33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FC1BC1F9-1550-6ECB-D9A8-784169DFCF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5423" y="4787778"/>
                  <a:ext cx="4727818" cy="707886"/>
                </a:xfrm>
                <a:prstGeom prst="rect">
                  <a:avLst/>
                </a:prstGeom>
                <a:blipFill>
                  <a:blip r:embed="rId2"/>
                  <a:stretch>
                    <a:fillRect l="-1289" t="-4310" r="-1675" b="-1379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4C5757FC-AF02-ECEA-0B94-B8BF602E8F76}"/>
                </a:ext>
              </a:extLst>
            </p:cNvPr>
            <p:cNvSpPr/>
            <p:nvPr/>
          </p:nvSpPr>
          <p:spPr>
            <a:xfrm>
              <a:off x="5870009" y="4716189"/>
              <a:ext cx="4813231" cy="825965"/>
            </a:xfrm>
            <a:prstGeom prst="roundRect">
              <a:avLst>
                <a:gd name="adj" fmla="val 24048"/>
              </a:avLst>
            </a:prstGeom>
            <a:noFill/>
            <a:ln w="28575">
              <a:solidFill>
                <a:srgbClr val="0099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408C6A69-AF7D-36BC-3F91-2923C4D2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962" y="6397912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826545-3825-D05A-47BF-F9FDF862AFAE}"/>
              </a:ext>
            </a:extLst>
          </p:cNvPr>
          <p:cNvSpPr txBox="1"/>
          <p:nvPr/>
        </p:nvSpPr>
        <p:spPr>
          <a:xfrm>
            <a:off x="2979420" y="186810"/>
            <a:ext cx="7627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Partial suppression of </a:t>
            </a:r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3</a:t>
            </a:r>
            <a:r>
              <a:rPr kumimoji="1" lang="en-US" altLang="ja-JP" sz="2800" b="1" u="sng" dirty="0">
                <a:solidFill>
                  <a:srgbClr val="0099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kumimoji="1" lang="en-US" altLang="ja-JP" sz="2800" b="1" u="sng" baseline="-25000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x</a:t>
            </a:r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= 19 resonance 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4DC962B-2F19-8979-4181-378214A3A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pic>
        <p:nvPicPr>
          <p:cNvPr id="6" name="図 5" descr="グラフ, ヒストグラム&#10;&#10;自動的に生成された説明">
            <a:extLst>
              <a:ext uri="{FF2B5EF4-FFF2-40B4-BE49-F238E27FC236}">
                <a16:creationId xmlns:a16="http://schemas.microsoft.com/office/drawing/2014/main" id="{97AD573B-F020-C846-C491-11A8627F1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2" y="2113908"/>
            <a:ext cx="5003569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31E94E5C-536E-19FE-C1F5-005775DF0144}"/>
                  </a:ext>
                </a:extLst>
              </p:cNvPr>
              <p:cNvSpPr txBox="1"/>
              <p:nvPr/>
            </p:nvSpPr>
            <p:spPr>
              <a:xfrm>
                <a:off x="729316" y="5029886"/>
                <a:ext cx="5284780" cy="13542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ja-JP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SB with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0.8 gives </a:t>
                </a:r>
                <a:r>
                  <a:rPr lang="en-US" altLang="ja-JP" b="1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~</a:t>
                </a:r>
                <a:r>
                  <a:rPr lang="en-US" altLang="ja-JP" b="1" u="sng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20% beam loss mitigation </a:t>
                </a:r>
              </a:p>
              <a:p>
                <a:r>
                  <a:rPr lang="en-US" altLang="ja-JP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 the collimator and 1</a:t>
                </a:r>
                <a:r>
                  <a:rPr lang="en-US" altLang="ja-JP" baseline="30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</a:t>
                </a:r>
                <a:r>
                  <a:rPr lang="en-US" altLang="ja-JP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arc sections.</a:t>
                </a:r>
              </a:p>
              <a:p>
                <a:endParaRPr lang="en-US" altLang="ja-JP" sz="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ja-JP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lang="en-US" altLang="ja-JP" u="sng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horizontal rms emittance </a:t>
                </a:r>
                <a:r>
                  <a:rPr lang="en-US" altLang="ja-JP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of the extracted </a:t>
                </a:r>
              </a:p>
              <a:p>
                <a:r>
                  <a:rPr lang="en-US" altLang="ja-JP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beam is also </a:t>
                </a:r>
                <a:r>
                  <a:rPr lang="en-US" altLang="ja-JP" b="1" u="sng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10% reduced</a:t>
                </a:r>
                <a:r>
                  <a:rPr lang="en-US" altLang="ja-JP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endParaRPr lang="en-US" altLang="ja-JP" sz="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31E94E5C-536E-19FE-C1F5-005775DF0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16" y="5029886"/>
                <a:ext cx="5284780" cy="1354217"/>
              </a:xfrm>
              <a:prstGeom prst="rect">
                <a:avLst/>
              </a:prstGeom>
              <a:blipFill>
                <a:blip r:embed="rId5"/>
                <a:stretch>
                  <a:fillRect l="-1038" t="-2252" r="-8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616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 descr="ダイアグラム&#10;&#10;自動的に生成された説明">
            <a:extLst>
              <a:ext uri="{FF2B5EF4-FFF2-40B4-BE49-F238E27FC236}">
                <a16:creationId xmlns:a16="http://schemas.microsoft.com/office/drawing/2014/main" id="{5FEE3A99-E1C6-BF91-7BB9-A0ECC963F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80" y="1075512"/>
            <a:ext cx="5521868" cy="2520000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3EFAFD0-5281-6904-D964-DE17176A281F}"/>
              </a:ext>
            </a:extLst>
          </p:cNvPr>
          <p:cNvSpPr txBox="1"/>
          <p:nvPr/>
        </p:nvSpPr>
        <p:spPr>
          <a:xfrm>
            <a:off x="5575894" y="3980403"/>
            <a:ext cx="633474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ja-JP" alt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Optimization of the LP gives further </a:t>
            </a:r>
            <a:r>
              <a:rPr lang="en-US" altLang="ja-JP" sz="1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 beam loss mitigation.</a:t>
            </a:r>
          </a:p>
          <a:p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But beam emittances remain unchanged,</a:t>
            </a:r>
          </a:p>
          <a:p>
            <a:endParaRPr lang="en-US" altLang="ja-JP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Therefore,  the longitudinal beam motion is improved reducing  </a:t>
            </a:r>
          </a:p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longitudinal beam halos lost by the chromaticity effects.</a:t>
            </a:r>
          </a:p>
          <a:p>
            <a:endParaRPr lang="en-US" altLang="ja-JP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results confirm a reduction of the longitudinal beam halos </a:t>
            </a:r>
          </a:p>
          <a:p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for an optimized LP.</a:t>
            </a:r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0A3CFEE2-4292-8389-0BD2-9A2FB955C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217" y="6432550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Pranab Saha</a:t>
            </a:r>
            <a:endParaRPr kumimoji="1" lang="ja-JP" altLang="en-US" dirty="0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B556F085-649A-7337-FC76-76106DECD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9479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HB2023@CERN</a:t>
            </a:r>
            <a:endParaRPr kumimoji="1"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438A2F69-5C0B-592F-BCC9-D384DB5D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3165" y="6425623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DDA98F2-19A0-90C0-84D2-173B6C02D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17CA4A-3FBB-6734-8AD6-805A2D5D7572}"/>
              </a:ext>
            </a:extLst>
          </p:cNvPr>
          <p:cNvSpPr txBox="1"/>
          <p:nvPr/>
        </p:nvSpPr>
        <p:spPr>
          <a:xfrm>
            <a:off x="2873777" y="191954"/>
            <a:ext cx="435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Optimization of the LP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図 5" descr="グラフ, ヒストグラム&#10;&#10;自動的に生成された説明">
            <a:extLst>
              <a:ext uri="{FF2B5EF4-FFF2-40B4-BE49-F238E27FC236}">
                <a16:creationId xmlns:a16="http://schemas.microsoft.com/office/drawing/2014/main" id="{CEE74DFA-44F7-2BD3-17CF-9F34F9505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54" y="1047649"/>
            <a:ext cx="5003569" cy="2700000"/>
          </a:xfrm>
          <a:prstGeom prst="rect">
            <a:avLst/>
          </a:prstGeom>
        </p:spPr>
      </p:pic>
      <p:pic>
        <p:nvPicPr>
          <p:cNvPr id="11" name="図 10" descr="花の模様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AB421374-98FD-E25F-308D-910F2D711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74" y="3955850"/>
            <a:ext cx="2828568" cy="19800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F6150BC-08FC-665F-F66E-0B6F8F74F8A6}"/>
              </a:ext>
            </a:extLst>
          </p:cNvPr>
          <p:cNvSpPr txBox="1"/>
          <p:nvPr/>
        </p:nvSpPr>
        <p:spPr>
          <a:xfrm>
            <a:off x="669283" y="5935850"/>
            <a:ext cx="3983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Simulation results of longitudinal distribution </a:t>
            </a:r>
          </a:p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of the lost particles</a:t>
            </a:r>
            <a:endParaRPr kumimoji="1" lang="ja-JP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72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4C2E0CA-8BCE-ACCF-8592-67A4B256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83" y="6404754"/>
            <a:ext cx="2743200" cy="365125"/>
          </a:xfrm>
        </p:spPr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9074C57-56FC-08D2-F7D4-2B5F1D6F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1436" y="6411768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CC145D-85F7-6A14-DBC0-3EE3C90D2A22}"/>
              </a:ext>
            </a:extLst>
          </p:cNvPr>
          <p:cNvSpPr txBox="1"/>
          <p:nvPr/>
        </p:nvSpPr>
        <p:spPr>
          <a:xfrm>
            <a:off x="2468672" y="134406"/>
            <a:ext cx="406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Optimization of the TP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42A89ED-6B47-DC38-145C-ABF1C21E9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pic>
        <p:nvPicPr>
          <p:cNvPr id="25" name="図 24" descr="カラフルな光の線&#10;&#10;中程度の精度で自動的に生成された説明">
            <a:extLst>
              <a:ext uri="{FF2B5EF4-FFF2-40B4-BE49-F238E27FC236}">
                <a16:creationId xmlns:a16="http://schemas.microsoft.com/office/drawing/2014/main" id="{D149B7F3-1BD9-E5BA-3FC6-1CC810B54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65" y="874950"/>
            <a:ext cx="2657141" cy="1800000"/>
          </a:xfrm>
          <a:prstGeom prst="rect">
            <a:avLst/>
          </a:prstGeom>
        </p:spPr>
      </p:pic>
      <p:pic>
        <p:nvPicPr>
          <p:cNvPr id="29" name="図 28" descr="レーザー が含まれている画像&#10;&#10;自動的に生成された説明">
            <a:extLst>
              <a:ext uri="{FF2B5EF4-FFF2-40B4-BE49-F238E27FC236}">
                <a16:creationId xmlns:a16="http://schemas.microsoft.com/office/drawing/2014/main" id="{115A95D3-AB0C-D4D1-4958-59567E66A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91" y="607848"/>
            <a:ext cx="1980000" cy="1980000"/>
          </a:xfrm>
          <a:prstGeom prst="rect">
            <a:avLst/>
          </a:prstGeom>
        </p:spPr>
      </p:pic>
      <p:pic>
        <p:nvPicPr>
          <p:cNvPr id="35" name="図 34" descr="光 が含まれている画像&#10;&#10;自動的に生成された説明">
            <a:extLst>
              <a:ext uri="{FF2B5EF4-FFF2-40B4-BE49-F238E27FC236}">
                <a16:creationId xmlns:a16="http://schemas.microsoft.com/office/drawing/2014/main" id="{B8CF5B56-5A26-4B23-DEDC-CB90D8732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62" y="746224"/>
            <a:ext cx="2880000" cy="1620000"/>
          </a:xfrm>
          <a:prstGeom prst="rect">
            <a:avLst/>
          </a:prstGeom>
        </p:spPr>
      </p:pic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11CA364F-1B3D-92D2-8845-432E8F5A07AD}"/>
              </a:ext>
            </a:extLst>
          </p:cNvPr>
          <p:cNvGrpSpPr/>
          <p:nvPr/>
        </p:nvGrpSpPr>
        <p:grpSpPr>
          <a:xfrm>
            <a:off x="3269733" y="874950"/>
            <a:ext cx="2743200" cy="1267998"/>
            <a:chOff x="9062695" y="1394670"/>
            <a:chExt cx="2743200" cy="12679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38701B88-244B-2169-8A58-72D68068153E}"/>
                    </a:ext>
                  </a:extLst>
                </p:cNvPr>
                <p:cNvSpPr txBox="1"/>
                <p:nvPr/>
              </p:nvSpPr>
              <p:spPr>
                <a:xfrm>
                  <a:off x="9121140" y="1496937"/>
                  <a:ext cx="1106392" cy="5456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kumimoji="1" lang="ja-JP" altLang="en-US" sz="12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kumimoji="1" lang="en-US" altLang="ja-JP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</m:rad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38701B88-244B-2169-8A58-72D6806815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1140" y="1496937"/>
                  <a:ext cx="1106392" cy="54566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FEECAA4D-209D-1B72-BFCB-931017F9CB62}"/>
                    </a:ext>
                  </a:extLst>
                </p:cNvPr>
                <p:cNvSpPr txBox="1"/>
                <p:nvPr/>
              </p:nvSpPr>
              <p:spPr>
                <a:xfrm>
                  <a:off x="10336438" y="1495959"/>
                  <a:ext cx="1311256" cy="5456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;  </m:t>
                            </m:r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kumimoji="1" lang="ja-JP" altLang="en-US" sz="12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kumimoji="1" lang="en-US" altLang="ja-JP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</m:rad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FEECAA4D-209D-1B72-BFCB-931017F9CB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438" y="1495959"/>
                  <a:ext cx="1311256" cy="54566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63F46F3D-7181-1D71-A939-B50100C18F9A}"/>
                    </a:ext>
                  </a:extLst>
                </p:cNvPr>
                <p:cNvSpPr txBox="1"/>
                <p:nvPr/>
              </p:nvSpPr>
              <p:spPr>
                <a:xfrm>
                  <a:off x="10036823" y="2058273"/>
                  <a:ext cx="1588127" cy="5456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kumimoji="1" lang="ja-JP" altLang="en-US" sz="12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kumimoji="1" lang="en-US" altLang="ja-JP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</m:rad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63F46F3D-7181-1D71-A939-B50100C18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6823" y="2058273"/>
                  <a:ext cx="1588127" cy="54566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テキスト ボックス 41">
                  <a:extLst>
                    <a:ext uri="{FF2B5EF4-FFF2-40B4-BE49-F238E27FC236}">
                      <a16:creationId xmlns:a16="http://schemas.microsoft.com/office/drawing/2014/main" id="{61C2613D-76B8-5C54-454A-EFD9868CFD4D}"/>
                    </a:ext>
                  </a:extLst>
                </p:cNvPr>
                <p:cNvSpPr txBox="1"/>
                <p:nvPr/>
              </p:nvSpPr>
              <p:spPr>
                <a:xfrm>
                  <a:off x="9151709" y="2200084"/>
                  <a:ext cx="5252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kumimoji="1" lang="en-US" altLang="ja-JP" sz="1200" b="0" dirty="0"/>
                    <a:t>y</a:t>
                  </a:r>
                  <a14:m>
                    <m:oMath xmlns:m="http://schemas.openxmlformats.org/officeDocument/2006/math">
                      <m: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=0 ; </m:t>
                      </m:r>
                    </m:oMath>
                  </a14:m>
                  <a:r>
                    <a:rPr kumimoji="1" lang="en-US" altLang="ja-JP" dirty="0"/>
                    <a:t> </a:t>
                  </a:r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42" name="テキスト ボックス 41">
                  <a:extLst>
                    <a:ext uri="{FF2B5EF4-FFF2-40B4-BE49-F238E27FC236}">
                      <a16:creationId xmlns:a16="http://schemas.microsoft.com/office/drawing/2014/main" id="{61C2613D-76B8-5C54-454A-EFD9868CFD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1709" y="2200084"/>
                  <a:ext cx="525272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8605" b="-2444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四角形: 角を丸くする 42">
              <a:extLst>
                <a:ext uri="{FF2B5EF4-FFF2-40B4-BE49-F238E27FC236}">
                  <a16:creationId xmlns:a16="http://schemas.microsoft.com/office/drawing/2014/main" id="{C3A0638B-E617-40A0-974B-57C67FB19D2D}"/>
                </a:ext>
              </a:extLst>
            </p:cNvPr>
            <p:cNvSpPr/>
            <p:nvPr/>
          </p:nvSpPr>
          <p:spPr>
            <a:xfrm>
              <a:off x="9062695" y="1394670"/>
              <a:ext cx="2743200" cy="1267998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6EE4178-CCD1-3A26-6BC5-4B2A2FC22CAB}"/>
              </a:ext>
            </a:extLst>
          </p:cNvPr>
          <p:cNvGrpSpPr/>
          <p:nvPr/>
        </p:nvGrpSpPr>
        <p:grpSpPr>
          <a:xfrm>
            <a:off x="839050" y="3191487"/>
            <a:ext cx="2097416" cy="1980000"/>
            <a:chOff x="7087916" y="1114458"/>
            <a:chExt cx="2097416" cy="1980000"/>
          </a:xfrm>
        </p:grpSpPr>
        <p:pic>
          <p:nvPicPr>
            <p:cNvPr id="27" name="図 26" descr="ダイアグラム&#10;&#10;自動的に生成された説明">
              <a:extLst>
                <a:ext uri="{FF2B5EF4-FFF2-40B4-BE49-F238E27FC236}">
                  <a16:creationId xmlns:a16="http://schemas.microsoft.com/office/drawing/2014/main" id="{2DB6AB11-28AB-6200-F67D-C299904D6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916" y="1114458"/>
              <a:ext cx="2097416" cy="1980000"/>
            </a:xfrm>
            <a:prstGeom prst="rect">
              <a:avLst/>
            </a:prstGeom>
          </p:spPr>
        </p:pic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D4A0DA7F-E93F-42FD-73C9-D7F06DFE7E12}"/>
                </a:ext>
              </a:extLst>
            </p:cNvPr>
            <p:cNvCxnSpPr>
              <a:cxnSpLocks/>
            </p:cNvCxnSpPr>
            <p:nvPr/>
          </p:nvCxnSpPr>
          <p:spPr>
            <a:xfrm>
              <a:off x="7661518" y="1508841"/>
              <a:ext cx="1211369" cy="1166109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B9A49E71-056F-2605-E51A-1C31B964469A}"/>
                </a:ext>
              </a:extLst>
            </p:cNvPr>
            <p:cNvSpPr txBox="1"/>
            <p:nvPr/>
          </p:nvSpPr>
          <p:spPr>
            <a:xfrm>
              <a:off x="7340453" y="2478679"/>
              <a:ext cx="870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</a:t>
              </a:r>
              <a:r>
                <a:rPr kumimoji="1" lang="en-US" altLang="ja-JP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AB</a:t>
              </a:r>
              <a:endParaRPr kumimoji="1" lang="ja-JP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AF71C6EA-652C-EF4D-7F43-63F68238DF26}"/>
                </a:ext>
              </a:extLst>
            </p:cNvPr>
            <p:cNvSpPr txBox="1"/>
            <p:nvPr/>
          </p:nvSpPr>
          <p:spPr>
            <a:xfrm rot="2700000">
              <a:off x="7636906" y="1787677"/>
              <a:ext cx="15071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Emittance exchange</a:t>
              </a:r>
              <a:endParaRPr kumimoji="1" lang="ja-JP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DC26DFB-44CD-A84C-7114-44FFB3DEF63F}"/>
              </a:ext>
            </a:extLst>
          </p:cNvPr>
          <p:cNvSpPr txBox="1"/>
          <p:nvPr/>
        </p:nvSpPr>
        <p:spPr>
          <a:xfrm>
            <a:off x="298030" y="5274942"/>
            <a:ext cx="36871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unpainted area is filled by the SC effect </a:t>
            </a:r>
          </a:p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emittance exchange.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number of particles exceeds the </a:t>
            </a:r>
          </a:p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painting emittance.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FB5A9E-BF05-2380-B05C-C25DFD6E8926}"/>
              </a:ext>
            </a:extLst>
          </p:cNvPr>
          <p:cNvSpPr txBox="1"/>
          <p:nvPr/>
        </p:nvSpPr>
        <p:spPr>
          <a:xfrm>
            <a:off x="762714" y="2674950"/>
            <a:ext cx="2063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 variation of painting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F0DB82-695B-C5E0-7BD2-4FAE1FE1E5AD}"/>
              </a:ext>
            </a:extLst>
          </p:cNvPr>
          <p:cNvSpPr txBox="1"/>
          <p:nvPr/>
        </p:nvSpPr>
        <p:spPr>
          <a:xfrm>
            <a:off x="4490174" y="2578086"/>
            <a:ext cx="6976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Reduce spatial charge concentration and produce 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uniform beam distribution.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Maintain a balance distribution of horizontal and vertical painting emittances </a:t>
            </a:r>
          </a:p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      crucial for controlling beam emittance growth and emittance exchange.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 a s</a:t>
            </a:r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ymmetric tune distribution </a:t>
            </a:r>
            <a:r>
              <a:rPr kumimoji="1" lang="en-US" altLang="ja-JP" sz="1600" dirty="0" err="1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reduceing</a:t>
            </a:r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numerous particles </a:t>
            </a:r>
          </a:p>
          <a:p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trapping on the </a:t>
            </a:r>
            <a:r>
              <a:rPr kumimoji="1" lang="en-US" altLang="ja-JP" sz="1600" dirty="0">
                <a:solidFill>
                  <a:srgbClr val="FF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1" lang="en-US" altLang="ja-JP" sz="1600" baseline="-250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1" lang="en-US" altLang="ja-JP" sz="1600" dirty="0">
                <a:solidFill>
                  <a:srgbClr val="FF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-</a:t>
            </a:r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1" lang="en-US" altLang="ja-JP" sz="1600" dirty="0">
                <a:solidFill>
                  <a:srgbClr val="FF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1" lang="en-US" altLang="ja-JP" sz="1600" baseline="-250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kumimoji="1" lang="en-US" altLang="ja-JP" sz="1600" dirty="0">
                <a:solidFill>
                  <a:srgbClr val="FF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-</a:t>
            </a:r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resonance.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0093BD4-2982-DE86-B576-D1914086A223}"/>
              </a:ext>
            </a:extLst>
          </p:cNvPr>
          <p:cNvSpPr txBox="1"/>
          <p:nvPr/>
        </p:nvSpPr>
        <p:spPr>
          <a:xfrm>
            <a:off x="4641333" y="6072501"/>
            <a:ext cx="697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Additional beam losses 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continue</a:t>
            </a: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after the injection are almost mitigated.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AFA3DF2-1C96-43A6-1AE8-903C3FAB7DDE}"/>
              </a:ext>
            </a:extLst>
          </p:cNvPr>
          <p:cNvGrpSpPr/>
          <p:nvPr/>
        </p:nvGrpSpPr>
        <p:grpSpPr>
          <a:xfrm>
            <a:off x="8206808" y="4051013"/>
            <a:ext cx="3583090" cy="1872000"/>
            <a:chOff x="8093307" y="3699560"/>
            <a:chExt cx="3583090" cy="1872000"/>
          </a:xfrm>
        </p:grpSpPr>
        <p:pic>
          <p:nvPicPr>
            <p:cNvPr id="31" name="図 30" descr="グラフ, ヒストグラム&#10;&#10;自動的に生成された説明">
              <a:extLst>
                <a:ext uri="{FF2B5EF4-FFF2-40B4-BE49-F238E27FC236}">
                  <a16:creationId xmlns:a16="http://schemas.microsoft.com/office/drawing/2014/main" id="{FFFE62EB-85D8-7EFF-F196-C4F36E2BC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307" y="3699560"/>
              <a:ext cx="2803768" cy="1872000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208C8C9-7592-28C4-8603-0C5D3DD7B247}"/>
                </a:ext>
              </a:extLst>
            </p:cNvPr>
            <p:cNvSpPr txBox="1"/>
            <p:nvPr/>
          </p:nvSpPr>
          <p:spPr>
            <a:xfrm>
              <a:off x="9874237" y="4152880"/>
              <a:ext cx="18021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Temporal </a:t>
              </a:r>
              <a:r>
                <a:rPr kumimoji="1" lang="en-US" altLang="ja-JP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structure of </a:t>
              </a:r>
            </a:p>
            <a:p>
              <a:r>
                <a:rPr kumimoji="1" lang="en-US" altLang="ja-JP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the beam loss</a:t>
              </a:r>
              <a:endParaRPr kumimoji="1" lang="ja-JP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925320F-F969-8810-9482-930FE4FBD176}"/>
              </a:ext>
            </a:extLst>
          </p:cNvPr>
          <p:cNvSpPr txBox="1"/>
          <p:nvPr/>
        </p:nvSpPr>
        <p:spPr>
          <a:xfrm>
            <a:off x="7554593" y="152972"/>
            <a:ext cx="2168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results:</a:t>
            </a:r>
            <a:endParaRPr kumimoji="1" lang="ja-JP" altLang="en-US" sz="20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図 14" descr="レーザー, 光 が含まれている画像&#10;&#10;自動的に生成された説明">
            <a:extLst>
              <a:ext uri="{FF2B5EF4-FFF2-40B4-BE49-F238E27FC236}">
                <a16:creationId xmlns:a16="http://schemas.microsoft.com/office/drawing/2014/main" id="{E259F664-AF34-2E50-B9EE-6E01EE9456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65" y="4015420"/>
            <a:ext cx="2829824" cy="1980000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3A97C2A5-79A3-3E79-DE4E-38D7BDE819D8}"/>
              </a:ext>
            </a:extLst>
          </p:cNvPr>
          <p:cNvSpPr/>
          <p:nvPr/>
        </p:nvSpPr>
        <p:spPr>
          <a:xfrm>
            <a:off x="8804910" y="4336463"/>
            <a:ext cx="1242060" cy="126042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006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4C2E0CA-8BCE-ACCF-8592-67A4B256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83" y="6404754"/>
            <a:ext cx="2743200" cy="365125"/>
          </a:xfrm>
        </p:spPr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9074C57-56FC-08D2-F7D4-2B5F1D6F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1436" y="6411768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CC145D-85F7-6A14-DBC0-3EE3C90D2A22}"/>
              </a:ext>
            </a:extLst>
          </p:cNvPr>
          <p:cNvSpPr txBox="1"/>
          <p:nvPr/>
        </p:nvSpPr>
        <p:spPr>
          <a:xfrm>
            <a:off x="4062596" y="205692"/>
            <a:ext cx="406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Optimization of the TP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42A89ED-6B47-DC38-145C-ABF1C21E9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925320F-F969-8810-9482-930FE4FBD176}"/>
              </a:ext>
            </a:extLst>
          </p:cNvPr>
          <p:cNvSpPr txBox="1"/>
          <p:nvPr/>
        </p:nvSpPr>
        <p:spPr>
          <a:xfrm>
            <a:off x="2371370" y="1054023"/>
            <a:ext cx="252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kumimoji="1" lang="en-US" altLang="ja-JP" sz="2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results:</a:t>
            </a:r>
            <a:endParaRPr kumimoji="1" lang="ja-JP" altLang="en-US" sz="20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C3C81C8-894E-0C53-A1E3-D0A0DA0B1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4" y="1745947"/>
            <a:ext cx="5003569" cy="27000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CDE3D15-25FF-EAA9-866E-9B3112ADF83C}"/>
              </a:ext>
            </a:extLst>
          </p:cNvPr>
          <p:cNvSpPr txBox="1"/>
          <p:nvPr/>
        </p:nvSpPr>
        <p:spPr>
          <a:xfrm>
            <a:off x="1428161" y="4780171"/>
            <a:ext cx="8670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loss at 1 MW is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another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~35% mitigated by applying a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TP.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rms emittance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extracted beam, especially the horizontal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is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~20%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loss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occurs only around injection energy reducing additional beam losses.</a:t>
            </a: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 descr="グラフ&#10;&#10;自動的に生成された説明">
            <a:extLst>
              <a:ext uri="{FF2B5EF4-FFF2-40B4-BE49-F238E27FC236}">
                <a16:creationId xmlns:a16="http://schemas.microsoft.com/office/drawing/2014/main" id="{E1BF6B5B-B113-CC83-2CED-BC5809AA1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03" y="1925932"/>
            <a:ext cx="3868659" cy="216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B041DA2-06BF-6EF9-D135-D370ACC6E142}"/>
              </a:ext>
            </a:extLst>
          </p:cNvPr>
          <p:cNvSpPr txBox="1"/>
          <p:nvPr/>
        </p:nvSpPr>
        <p:spPr>
          <a:xfrm>
            <a:off x="7774986" y="2482712"/>
            <a:ext cx="2489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Temporal 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structure of </a:t>
            </a:r>
          </a:p>
          <a:p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the beam loss at  the collimator</a:t>
            </a:r>
            <a:endParaRPr kumimoji="1" lang="ja-JP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798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4C2E0CA-8BCE-ACCF-8592-67A4B256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83" y="6404754"/>
            <a:ext cx="2743200" cy="365125"/>
          </a:xfrm>
        </p:spPr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9074C57-56FC-08D2-F7D4-2B5F1D6F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1436" y="6411768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CC145D-85F7-6A14-DBC0-3EE3C90D2A22}"/>
              </a:ext>
            </a:extLst>
          </p:cNvPr>
          <p:cNvSpPr txBox="1"/>
          <p:nvPr/>
        </p:nvSpPr>
        <p:spPr>
          <a:xfrm>
            <a:off x="3105914" y="205692"/>
            <a:ext cx="6345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Optimization of the tune at injection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42A89ED-6B47-DC38-145C-ABF1C21E9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314C538-6150-4FAC-3852-5A21AAAF9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45" y="520171"/>
            <a:ext cx="288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6B2B8B-D32A-C43F-580E-9A4A70E0BCB4}"/>
              </a:ext>
            </a:extLst>
          </p:cNvPr>
          <p:cNvSpPr txBox="1"/>
          <p:nvPr/>
        </p:nvSpPr>
        <p:spPr>
          <a:xfrm>
            <a:off x="614960" y="3608656"/>
            <a:ext cx="2693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Tune scan around (6.45, 6.36)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47F78A8-109A-9639-319A-84B08DCD464D}"/>
              </a:ext>
            </a:extLst>
          </p:cNvPr>
          <p:cNvSpPr txBox="1"/>
          <p:nvPr/>
        </p:nvSpPr>
        <p:spPr>
          <a:xfrm>
            <a:off x="5455902" y="3696040"/>
            <a:ext cx="59819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little (0.01) increase of the horizontal tune keeping vertical tune </a:t>
            </a:r>
          </a:p>
          <a:p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unchanged gives the minimum beam loss 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Gives a better separation from the coupling resonance.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The best tune at injection is set at (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6.46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, 6.36).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B7B304E-E6E9-B343-11A6-F136E11F02E9}"/>
              </a:ext>
            </a:extLst>
          </p:cNvPr>
          <p:cNvSpPr txBox="1"/>
          <p:nvPr/>
        </p:nvSpPr>
        <p:spPr>
          <a:xfrm>
            <a:off x="4305481" y="5121502"/>
            <a:ext cx="73914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Further increase of the horizontal tune to 6.47 results in considerable </a:t>
            </a:r>
          </a:p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beam loss owing the effect of half-integer resonance (2</a:t>
            </a:r>
            <a:r>
              <a:rPr lang="en-US" altLang="ja-JP" sz="1600" dirty="0"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ja-JP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= 13).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Due to chromatic tune shift (~ 0.1) of large emittance beam near the bare tune.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Correction of</a:t>
            </a:r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half-integer </a:t>
            </a:r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resonance by using trim quadrupoles are under study.</a:t>
            </a: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84B3968E-7748-05CE-95F3-90AD807B5994}"/>
              </a:ext>
            </a:extLst>
          </p:cNvPr>
          <p:cNvGrpSpPr/>
          <p:nvPr/>
        </p:nvGrpSpPr>
        <p:grpSpPr>
          <a:xfrm>
            <a:off x="443201" y="815870"/>
            <a:ext cx="2908318" cy="2880000"/>
            <a:chOff x="1112519" y="2753634"/>
            <a:chExt cx="2908318" cy="2880000"/>
          </a:xfrm>
        </p:grpSpPr>
        <p:pic>
          <p:nvPicPr>
            <p:cNvPr id="33" name="図 32" descr="図形, 多角形&#10;&#10;自動的に生成された説明">
              <a:extLst>
                <a:ext uri="{FF2B5EF4-FFF2-40B4-BE49-F238E27FC236}">
                  <a16:creationId xmlns:a16="http://schemas.microsoft.com/office/drawing/2014/main" id="{2C4980A5-8C3A-34CC-F2E5-0F3D2A671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519" y="2753634"/>
              <a:ext cx="2908318" cy="2880000"/>
            </a:xfrm>
            <a:prstGeom prst="rect">
              <a:avLst/>
            </a:prstGeom>
          </p:spPr>
        </p:pic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D36E24B3-93B4-A14B-802B-5E2427FDA20C}"/>
                </a:ext>
              </a:extLst>
            </p:cNvPr>
            <p:cNvSpPr/>
            <p:nvPr/>
          </p:nvSpPr>
          <p:spPr>
            <a:xfrm>
              <a:off x="3655852" y="3411007"/>
              <a:ext cx="36000" cy="36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02DE9CE3-7C24-10A6-826A-57737732E962}"/>
                </a:ext>
              </a:extLst>
            </p:cNvPr>
            <p:cNvSpPr/>
            <p:nvPr/>
          </p:nvSpPr>
          <p:spPr>
            <a:xfrm>
              <a:off x="3821378" y="3411007"/>
              <a:ext cx="36000" cy="36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EDACE836-DB40-2CAE-FC65-F5E6EC1775C8}"/>
                </a:ext>
              </a:extLst>
            </p:cNvPr>
            <p:cNvSpPr/>
            <p:nvPr/>
          </p:nvSpPr>
          <p:spPr>
            <a:xfrm>
              <a:off x="3547267" y="3412912"/>
              <a:ext cx="36000" cy="36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3CB6C9FE-8ABB-ACBE-F1CD-02385395A89D}"/>
                </a:ext>
              </a:extLst>
            </p:cNvPr>
            <p:cNvSpPr/>
            <p:nvPr/>
          </p:nvSpPr>
          <p:spPr>
            <a:xfrm>
              <a:off x="3654959" y="3322874"/>
              <a:ext cx="36000" cy="36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59DEDB1E-610F-0CED-39FE-BD19087D9390}"/>
                </a:ext>
              </a:extLst>
            </p:cNvPr>
            <p:cNvSpPr/>
            <p:nvPr/>
          </p:nvSpPr>
          <p:spPr>
            <a:xfrm>
              <a:off x="3547267" y="3512630"/>
              <a:ext cx="36000" cy="36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1A6B5394-6D37-E031-2C6A-6094CFDDFE03}"/>
                </a:ext>
              </a:extLst>
            </p:cNvPr>
            <p:cNvSpPr/>
            <p:nvPr/>
          </p:nvSpPr>
          <p:spPr>
            <a:xfrm>
              <a:off x="3654959" y="3509971"/>
              <a:ext cx="36000" cy="36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27F42E5F-DE8B-4C20-64EE-2A584DCEFEC0}"/>
                </a:ext>
              </a:extLst>
            </p:cNvPr>
            <p:cNvSpPr/>
            <p:nvPr/>
          </p:nvSpPr>
          <p:spPr>
            <a:xfrm>
              <a:off x="3749197" y="3509971"/>
              <a:ext cx="36000" cy="36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524F882B-0F15-DDA6-3B9A-F3E14FC50C53}"/>
                </a:ext>
              </a:extLst>
            </p:cNvPr>
            <p:cNvSpPr/>
            <p:nvPr/>
          </p:nvSpPr>
          <p:spPr>
            <a:xfrm>
              <a:off x="3750209" y="3322152"/>
              <a:ext cx="36000" cy="36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E755D2A-2D98-BF6F-7807-5BF098852F7F}"/>
              </a:ext>
            </a:extLst>
          </p:cNvPr>
          <p:cNvGrpSpPr/>
          <p:nvPr/>
        </p:nvGrpSpPr>
        <p:grpSpPr>
          <a:xfrm>
            <a:off x="473104" y="3942852"/>
            <a:ext cx="3842616" cy="2880000"/>
            <a:chOff x="5350757" y="2906034"/>
            <a:chExt cx="3842616" cy="2880000"/>
          </a:xfrm>
        </p:grpSpPr>
        <p:pic>
          <p:nvPicPr>
            <p:cNvPr id="43" name="図 42" descr="図形, 多角形&#10;&#10;自動的に生成された説明">
              <a:extLst>
                <a:ext uri="{FF2B5EF4-FFF2-40B4-BE49-F238E27FC236}">
                  <a16:creationId xmlns:a16="http://schemas.microsoft.com/office/drawing/2014/main" id="{84B619C3-63A6-DCBE-FED0-5374FC41C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757" y="2906034"/>
              <a:ext cx="2908318" cy="2880000"/>
            </a:xfrm>
            <a:prstGeom prst="rect">
              <a:avLst/>
            </a:prstGeom>
          </p:spPr>
        </p:pic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4A8DC3F3-17EC-6D9F-42FB-26D8020A99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5406" y="3265536"/>
              <a:ext cx="626492" cy="65118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5BA50E71-0E84-3E4D-59F7-3182F50AE863}"/>
                </a:ext>
              </a:extLst>
            </p:cNvPr>
            <p:cNvSpPr txBox="1"/>
            <p:nvPr/>
          </p:nvSpPr>
          <p:spPr>
            <a:xfrm>
              <a:off x="8218170" y="3028103"/>
              <a:ext cx="975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Chromati</a:t>
              </a:r>
              <a:r>
                <a:rPr lang="en-US" altLang="ja-JP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 </a:t>
              </a:r>
            </a:p>
            <a:p>
              <a:r>
                <a:rPr lang="en-US" altLang="ja-JP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tune shift</a:t>
              </a:r>
              <a:endParaRPr kumimoji="1" lang="ja-JP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DE90A7C-4303-0637-C6D7-A56046AA0CBF}"/>
              </a:ext>
            </a:extLst>
          </p:cNvPr>
          <p:cNvGrpSpPr/>
          <p:nvPr/>
        </p:nvGrpSpPr>
        <p:grpSpPr>
          <a:xfrm>
            <a:off x="6586257" y="908656"/>
            <a:ext cx="5003569" cy="2700000"/>
            <a:chOff x="6586257" y="908656"/>
            <a:chExt cx="5003569" cy="270000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17831C9C-82C8-3036-D02E-2E85016A3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57" y="908656"/>
              <a:ext cx="5003569" cy="2700000"/>
            </a:xfrm>
            <a:prstGeom prst="rect">
              <a:avLst/>
            </a:prstGeom>
          </p:spPr>
        </p:pic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51BA95E1-EAF8-FE64-7811-A4D7D4C62548}"/>
                </a:ext>
              </a:extLst>
            </p:cNvPr>
            <p:cNvSpPr/>
            <p:nvPr/>
          </p:nvSpPr>
          <p:spPr>
            <a:xfrm>
              <a:off x="7261860" y="1665868"/>
              <a:ext cx="1699260" cy="1729740"/>
            </a:xfrm>
            <a:prstGeom prst="ellipse">
              <a:avLst/>
            </a:prstGeom>
            <a:noFill/>
            <a:ln w="127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B3DA904-6F5C-0037-66F6-0DF021DF4438}"/>
                </a:ext>
              </a:extLst>
            </p:cNvPr>
            <p:cNvSpPr txBox="1"/>
            <p:nvPr/>
          </p:nvSpPr>
          <p:spPr>
            <a:xfrm>
              <a:off x="7476925" y="1332235"/>
              <a:ext cx="12691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~</a:t>
              </a:r>
              <a:r>
                <a:rPr kumimoji="1" lang="en-US" altLang="ja-JP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20% reduced.</a:t>
              </a:r>
              <a:endParaRPr kumimoji="1" lang="ja-JP" alt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46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jpeg;base64,/9j/4AAQSkZJRgABAQAAAQABAAD/2wCEAAkGBxQSEhUUExQWFhUXFx0XFxcYFxwcGhoaGBgcHB4bHB0YHCggHBwlHBccITEiJSkrLi4uHB8zODMsNygtLiwBCgoKDg0OGxAQGywkICQsLCwsLCw0LCwsLCwsLCwsLCwsLCwsLCwsLCwsLCwsLCwsLCwsLCwsLCwsLCwsLCwsLP/AABEIALcA/AMBIgACEQEDEQH/xAAcAAACAwEBAQEAAAAAAAAAAAADBAIFBgABBwj/xAA8EAACAQIEBAQEBAUCBgMAAAABAhEAAwQSITEFQVFhBhMicTKBkaEUQtHwI1KxweEHYhUzQ0Ry8SSCov/EABkBAAMBAQEAAAAAAAAAAAAAAAABAgMEBf/EACIRAAICAwACAwEBAQAAAAAAAAABAhESITEDQQQTUWFxIv/aAAwDAQACEQMRAD8A1KuKIHFUQxgoq4wda9XBnNovFYUQOKpFxg60VcavWliw0XIYVLMKqBjV61MYsdanFhotAwqUiqsYodal+I70YsNFmDXs1Wi/UxfpUw0PzXTSQv175xophSHc1e56TF0175hpUFIbz17npQXDXvmGihUhsuK8z0rnNeFzRQaGzcqJuUoWqJanQaGWeotcpYtUC1OgpDLPUGely9RLU6CkHZqhIoLNQ2enQByaGxoDOaEzU0goYcigvFAZ6GzVSQtByRUJpZnqBY1VAU4vmiece9VovGpeea3oRZI5J03ogxBG/Kq5blEW4KmgLBcTU1vnrQLCTEerqByooRgJyabGRU6HQbzz1ogvmo4ZZAHpHWNdKaTD+r5xqB/beobQ1EhbxLdJoqYw9KZtWF/mAbbX36VNlUGScsiQYHL5RUOSKwBLip61O3iCamjifiO+8D+lFDR+adNDA/cc6TY8CPnH9mped2+9RtXZaJg7Gd47dZ+1BvMwMHWPvSoTVDHn865r0c6RLGoZ6vEzbLD8QeteHEGq8nvUc3eniKx84g1H8SaR8yuL96eIhs4o1E4o0mX9qiWNFIBs4o1E4o0mSaGzGqxAcOLNQOKNIm4agbxp4isebEmhNijSRvVA36eIWOtijQmxRpM36gb1ViLIbOKNROKNJm7UPNp4iyIrYYgaAaxrvRGwJAzbj9/U06uHkSI1bkQPuBTKM6zqQ3UGdtOe2hrH7Tt+spksnpRbODY8o0mrGw1xWEurKDAzcv0OlHXGXQzBVVwSYJ3+Zih+Ri+sr7GHua6HuQat8K+gm3d21h1+oDgxv96j5t0L8GZdhlAgHpsKibuUAhTO8ch1256VLlY1GgQNwCHgLO+hH2NFTGLJOYaaCV0J+R/rRHvkwdN9D7HplqD47MPWo13YLOWN9IFHQodw1xbmYhx3kHSBpr09q4WzmhSCImeUfr2pWziLY+G4OY20P6UYuzQLbWyu+nxT8oqWMZSyzE5SG6gSSRPbbepjDOgBPoJOm/tPqOmtK+ViAdLgB5+nUAciZpsvdiSQVBE3BO/MSRJPtUuwoN+DuCZnQjSD6o6R/agYzBsDJUKTynpvHal2unRndo7EzIPUzyo+JxSMFgM7a/EJ0nTn/wC6FdktRE3cbqSR1Kx/eK4Ix6fUUe7xHSBqI22A9hrypLzOnpPY/StVZjJI4tXhavWadope4xFUiQuevC1ALmo+ZVUSw5aol6XL1BjToQyXFDY0AmolqdAFJHWoE0IvXmcU6ESahsa43KG1ymI8aaGxr1rtQNyqERZqHmr13qJNUBeM+XafpXedJnKJ7DrQrknaIiRqfnz0r0sCdCQI3/vXlKSPVphr2KY5ddhtFHsYlh+c/U7dO1JeTpq7TOmvp9ooy3BOmmvLWqyQsWOtxJxGVjA5k+01y41yRmggdd4pS5b1BkR12MUVbuXRT2J1On1iaakhOLGkvHnEyY3E/OpDERso98x/pSFnE5GLZ4YTrz19+3WlsbjrfMszT6RtA6k9ewFFiaLN7qbZBrvrM99qFaxSB80gdYygmflWeuYxmEE/v9Kn5FwQcrCdjHSrteyG3ejS4fiyAkjI5JGjQfpVzZ4tfT1LaVZHJR+lfPHkfEINajhHiNmSLkALC54/mmJHX01Mq/AVjd/GXSxuHNqdZ013r29ilNvMc+eZjMI+WgO3WiXsL5oDWysn4gAR6iPn9qqLwKkg7/P9K0ioszlKSDJdWdQY9+fyozPa5Bz8wP1quzV5mrTEzyGmfoPv/iolz2pbzK7zKdEhT7VDKOgqGeuNymI9Kdqgy16XrxnpiIstQKVMvUS1MQFwf2aGxoxehsRTECLVAvRGihMoqgPDc70MvXrAUFwKoRIvQy9DNRmixFm6MupIX2aPmd6UOOUn828Tv/SIpvC2CSMwQjSZ256FooyqAxCQIOq8o69SK8az1mgCtGmdjMGIP9Tpzor4hz6YPTWBy0+GJmKewvDr1wBVUGdgDvrvqNB86sMN4dvWyZuA2yCWKgHLG8ztHXtTy2FFJg7bPMjprlLfQzRLtoqSMzmOqH+xIpriK20YJZuyinMSWCgyOWmsx/errw9wMX1cEH4oZWuQQOQAEyDO9Dl7CjIPckjdl3aJn7DSIpAtWu45wc2rv4ZLNvK3/KvEzymCTEtI+9Ul3w1iQB6I3kmI9PKVJ684qlMlxZLhXEbVuVuW/MUmQSJ+wgjTuausBisNefJbsICZmQdhtEnc+9UuJ4PksI7uqXC5BVm0y5VKkQN9TNUjac57ilaYto+k4fBWSxtMVW2SqkXIQgNrKTJntPftTnDvDeH82/YRhcX+G4ltVgOPUQCCJnlsa+fYTirsBae4uRoWbgzBADMjmIrWcJvOXJGJUorrZF2IRgROUbEmNgaltlKmyVk3sK4W7ZZFOq6akAnX08qjeuPduQArEmRmGpHvOtKeJuJYhTHn549K5FIZNwyuDOVtAIms0nErivmYk9QeYPcaiqhJ9Ikl7NJxBSjlWVVYbx+4pMsDVmx/GKLlsg3AApt6AkAbgcz1FVN1CDBBB6HlXZ4mpLRzeRNMk5AiCx99v1qAbrUCaiTWqRk5MOLleG5SpNRzc6qhWNm5UfM6Urn/AH/6rzzDRiFjJeoG5S+eoG5ToLGC9QL0BrlRa5ToVhS1R80jb9zQTc70NrlIYRmobNUC9CZ6MhUELVDPQ2eoljUuQUX0oAQDC5h+YQY5AZfvT2GRbiaHIM0C2+ubTkQJ1A6VQsrSZtwBoYBEV7hsTaWCVYnQSDB9weu1eUk3w9Zuumo8tUIjLEA7jcjrMAwNtac4jiPxK+W7suVZlcq7Ro0kddI33rJHiiXDb8q0bbgwSzzmIHfbferDB44Zy4XRk9EAgoZ3Ug71L0NOxrw9xzybvkXXCIDKXCPhmYzA6tvEdqe4jiLiOuWFJJT+GQpYEzqXmSTGlZ4oWxEtlzozIM2ucgaT13qV/h2IuI4e6pBEmRAJGvypOSBJ/hofEfELSETibzqVMK0MAw5kAArrtQrXFGxVkWdTcLKsBsoYaxOUTIPWZmsPgbpRgQEPZlBHzrerw++qL5yWbagZg9sCTOoIjkNdaKolOzMcVtv5jLds3fMGaSzMTI/NtGnbrVYIyiQddASpAMb9uYr6nw7HJftC2XKgNBbk0yYXLBMwT32qk8S8JslMq3FW4WUxl3gRtvm1kwek08gxMDqParbgnHWsQMoa3nDshA9REbmDHuNas7nh1LloFbyMYJVl0PQrHP3rK3hldlO6mDpG3aqTtEOOJvLfHXusTb9dxx/CmBlulphidHMf2qNjhyeeoxlm4Hb4hooneRlOugM/L2qo4DiLRGUWP4n84BYzsDBkAa61o8UgQWTdw63VuaMwuQdCAAYEbxrPWldFdQlxTwxctXFu4UeahYxln0/7T27z0oicQW+3k4tPJfTJciWHY/zL9/emeIXcQwazglCW1CsLaubgJBaQpGzSORPKs3d4jaxSorqbVxAVLFiZadSZ1HsTTi31EyS4xzHYB7Z11HJhse4POkmancFx5sO3lXlS6mhgiRHOZ2kcxVvjfDnmo13DkFN1QGSAeW2/vXb4/kJ6kcs/DXDMF6gz0zxXhtzDtluCD7yPtSBNdKknw52mgheoFqhmFQZqdioIWqHmUNjM1Ev1osKCFqgXmhk1At86nIdE2eoF6gWqJak5DSJE1EtUC1RJrNyLSJlqgTUS1eTWbkWomlxXGDcGW3a06tFVIwjnVgBzmRp9/wClLDiTAxqPff70/hcXfacqnaJjpqPn3rzYXDaPSnU+kMOrqfSDEz8x7bH2poveZ18s6nkskkn+poSlgrO4DQNVIMEjqZ3qotYts2ZDkIMjKSCOkGrycnbIpRVItuKWL/qu3Acyt/E9JEEkCffSI7VWNiTMROw33J5e9XuEu58TbtYlXuK2U5Q+UuzDRmOx3PQ1b+M+D4ayDcGG8tSpSPMXRzGVismACD1Bmi0S460IWuBL5al2ZLjAkKYBkKWIiJO3UUxxK1cVVtW8QzJnZSoZS3oy6LoCWh/h12rJWMRmZQ7HKNBrJjtP71o920GYi2zA7rm+I+wXn/ik+guG4wC3cMVNvENlWXfQEj0ygEnTMSynY6CveD+KsIj5sQv4iYZCEOZC2riD36HlXzs2HDEMHzdwQfnPPfeuxQCkZQRp9PpzoxCz6HxLxxh3BVcOywZnKikQd9NQYNEGCVjmNvNKyrBRLAjSeY+XSspY8T3WsNbuBbhYQrMoLASOfMac6LwjxNdS2bJb0MMoIjMncTvttUuy4yR9Es4hQIABGVRBzDSNRmGntoaqcThLVskKAousJInXnPb57TVbw1MaP+ZeKrpkCqrFxzIBjSI0NPtgWcaPcYggklVmNYAA2nvNTbRffRaniz24CqiyMqsiwRruIBLHTX32rIf6i4ILcN9iiu5GiHMrj+btHfrWuscJLoAUZQBInlofhXcj/NJcS8M24Je82Uax6dCAP9p5flpxlTFKKao+YF430kT8qt/DviS5hHBBJQ6Ms8jvWgGAw9y2pV1CsfTJXcHUCQIjmPaq/iPhpgT5NxLgHq9SrB1221I1rXJMywa4afD4LC4lPNSXn/eTlnkV3+9KcY8Ipbtl0vaATqJWf5Z3B96xuC41dwVwlUQMDBkH1Dlz2rc8F8WYfFelh5V07qT6TP8AKTv7Grj5px/wl+KEtezGXrDASVMHYwYpcv8Asa19ewjFVgDNv6TIjQRE6H2pfiHCLGLUq4W3dGxChCT9YNdEflRZhL4zR8nZqgzfP+tXniHw4cMVHmoxYxlPpK+4mI70pxLw5ibFsXLlsqh2YEMDPsa2+xMxwaKzNUGaoE1HNQ5ConNRLVCa8LVDkWokpqM1Emo5qlyKUSVRzUMtXhb9xUWVRaW+KDTRWPLMBp9ac/E3L2oXboY+xrsNwkNqn8MRMuJB7Zgd6ZHDAkF4af5QZ7xBE1wvE9BWeYe00lWVpjZhoevuKUwvBFZSZII16CekH3q1s2LpABZlXkILGI302FAuYB/NCm2WAhix5dTEg8ooTFJIjxcWlZHVszyFZF1aF6cxM6expfjGFe/cARd9FB0c7STOvOrBsC1tjLBbjesrAOUbyYBiJ+dFFy2dAQWHozJqDPOYOtU37Iq9AMPwFf8Ali3NwghmeB5bbag7GelXGFw3k2rS3PJzCTnn8yn0kEbRvBqFrEOB5fkqX0ggS5nX1GdWP1qh4sL14RYBurGa5lUlhln48u0RSSHKjzxLx5bjRPmvENdckliNNBpp9eVUOAs57gXcTGpgfXlTOJa1ctpcRFQyVYCTmIA1HQa7UsTy+1OzN7Z7bQkhQNTt+lbzhXCbeHysPU8c+R/ZrAFvc9IrV4XjItZkvG4+gykggxlmPvzqJ2+GnjaT2ecR8WXVcraBQqSCxALGD3268zVNh+LOt3ObjgHRwDuPYR1NdxHGLdfM4ZSeqGSPkdfpUsNhMMyS15wwMMAmg+o0+tCpLgnbemb/AIP4+wy2wGLBkAAB5gaCdNwKAvj3DOsujhhyifuKxycKwp/7hj7DbodqW/4TJ9DIVJ0Jff7D7UqiV/0XmC8Q2r2KBuIotmVX0iQTz5yf8VrbnDCFCMVCqZBkjnsBVT4Y4PhGALW5cEZQrTqOubYTt1q/a76iArHK3/UAA6/UE8qG0Uk/ZmfGuBw/kl9mUqBrqZ3g8/Y9DXzkyp322I/WvsHEbNu+AtxTyaNP/wAzvtVFxjw/hLK+a9m4UOkW5DBvloAep0FVGdaIn472Vfhbxi9qLd857WwYn1J8zuO1fQbF9LoDhxctkaNMx27b18V4g66BeUyQZ0J0BIEEgaTFG4F4gu4RpQyh3QnQ/oe9Dje0TGdaZ9nZSNVIPTMAw7bg0jft3mBQ3ylthlK5AyQe3L5UtwPj1vEJmtnb4k0zL7j5b7VaXLw9/apXklE0fjjIyLeCrYBY4pcoGoVGLjpK8x7Ulh/Br3gTYv27gEzmV7Z07MtbgjmpE9Ryr38Q6zlaPYD7g6VuvkP2YP469HyDE2jbYq24MdpHeglq+uM9lP8At1JIOYExM9m0JPyrH8U4VgfjDXsOGJhXKke4B9UfM1qvKmZvxSRkC1RY1Z4rAWVBK4lGgT0n21qvx+HNpsrbwD8jqKeSZOLQEmon3oTvNQzHqfpQNI2puErJYnsF11267+1WHB+IoGLZJYLlBDnSNTIgQNZJqnxOKddLVu8V19YEk8pAjQab03wdbl2WFkqigASVEnlmLb/TlXEjtexi5xu+bTETGwlJGsba7aHag4BsRDO6PkgA6QWjmOsRQ8Q11Z/6iMQqjMuQH+aJ3mm3w7pmR3zHLl0fMAfYHfXWKrImg+LvLmlUyqZjNmgkiRqdSN6E4C5RkbMsES3JtfVA0P3pSzhrighnOSJMH4hyAMkgfXeg50vm44KqF1dS5+EfywJMfWqsQ1iuKZQQWVNRJk/XVRJNUWK4wwLC0zIpABKEiRvrGp5imeD+IhYknD2LrHSboZvT0AzRQeP8YXFMjJh0sFQQwtaK0kQSDzG1SS3+Fna8IXntBrLqyk5goI5CJPT2qvbwziBqUYj2IH1MRW34R4duWbVvMCjXJzLm6RO3LXfvVHxHidqWsHy2hiudAx055iSQQDpoOtTu6sqlV0V3AkNo5vLuZp3UrAUFTImdQVPUGabucX/KbFxhDazBzG1kDAawAJBGuhq7Th2EYM6WwsoAEtuzeph0Gw2mkk4Zh2VmVLgXIMrtcZTmDCSRMxEagU3oNfhT4ziaO0uLo19TGFMBs4AUmNwJIiegpZONlVuKqKpuXS7GSdGVlO5jN6uemm1aPC+GFvW8yX7itlJAYqykA6H1CY069Kr28JXvM8tDh7jZguikEE6+oofSukZjpNCTE0hRvEiqwK2gGGRYzEjy7T5l2I9WUkdNqq+I8QW8IBuA+n0sRkXII0A5nQ8udW3GPD9ywxF61ZDD+W9BiOmtATw9cIb/AONc0IBOdRE7asRrTQnFEPDniJ8GSVKOu8azOugPv/SrNP8AUi8DrZQidRLA/WY+1Vd7hJUAth7pBUNupkEwDo3M0li2tjT8OQe5g8+3ak472irdaY/jfHN93LBbYHJYOmnWaE/jW+REKAfcj6ExVblstIyMD2fb60A2bJOlxh2Kz/SnS/CW5foI4kFiSg11gEqB7URPJI18xDPKGEe0A0Q4BACfMPX4DXHh4jVmE7egxVWTiweDxZtPmtXMpGxII+uu1b/gXihLkC4VVz+UHQ91msD/AMNEwbke6sI+oo1nhgzFDc5Zg4UwpB17mokkyouUT6xhsWrE5DMcqbF9TuYO/wAqwNjiQtpPnlri7Mtsw0fleTr770DE+J3uAeWmV4OYGTJ6qOY+tRg7Nc1WzWeIeMW7dskkE/lH87Dl7dawNviz+ZnZVZ5/N8Ouwg6Ba67h8TcbMQzEwJP9BNFt8JvkzAHf29q6IKMOsxnlLhXXMS63JYKSpnKwET0jmKTxDsWLEROsDQQeg6Vf2bjITNtWjlA1+og/KprgUxJypZuI+m0BFUAzJbYEx94BrXJGeLMuWNWOG8P4p1zJh7hU7GIn2zEGO9XlhcPgpyxfv/zEelP/ABBH3O/Slr/FLznMbhFYPzfhrHw300t3jSAAW0KrEak8hrmPQztIpXCcRCqchYk69iRJHaaqsWJtlgrEA8oAI7czR+FW7rWi8W1RTlJd8qrHvuayVvptpcL+6gUAZredlLkIGYawI9IABGp+ZqgZtQAmclpE669ydus0NOKm5dFqLZXNlJQtB9jOo5/SnuKYwDK7DMUUnlMGSDAA9OkVSJZTcWxj3CFU5QNSo+LMOsT8qf4V4cLgr+Jt22cQUadVAmZOkTyqjwWe44A3OkknT6RpW38L+GlxA8woMkxbbLOYiZf1SAkiBQrbI11mIOGYebAEIYM7zMada9wt8CQ+bLB+GAZ5SWG1azi2OwuEuFUt+c5JM+jyzBgD09NeVZzhnFFtJcXygWb4WkwnWRs0cqQUAfjV/wBEXWGQQgBOnt9AasvD3h58QCwuW7cGAGJEmCdAKpMRjGJ35mOnepDH3TJzMeZj/Hai6EPpaazeZWuqu4Lq5jsQRJq8si7es3HN7PaQG35lxjkUAbIY3Jge9ZBwTqq6HmVnf5V1/ENoGUbaDaRPQEUh3R9Gw17HX8LbC+VkIACrbKnICAW0ieRJ7VH/AItieG3b2UWnRnW35rWic+UHLBDAbFpAO9ZLC+MMZZUBLpRQAoESAF2ALbUbhGIa+Wa6XeDK5nYrmPMjYb71Vh00GOLXi7OFdmYksq8zsNQdNhG8CmbYv4gPaLv6Qbj52Oy6EwTA5cielWv+nHALVu2t6/iIBFw3LWoUMzaMXnWI0PSjf6k3MPbwoZTBLQ65vU1oAzHzM070K/4Z63h3S3m8u7lLqXKj4gGnJtGuoBM0HjGPWD5dlxmAKMcuUaaqc0SdPiB1naryGscOGHw6AsTJ824WbUgmNBB09t6z9tFW06X1XMsiSWf4ROgBCiJ5g1TtBpmf8QcGulgQy3AUDSg011KiOY2NXnBeDYdrVhjetLdcg3FZoyLEaypG4/rSQxFsWcttiVQRr6NOxPWkcZjbaYO6uR7peCGdlJQgRoU/KNTBioaHzZsLmCtW7V+wWS4L2Uh0bQekaqIOhk7mo4Pi1jDYVRcwt249oFS4eGgCQxRgRMHar21i7eGs2hew1s+XZt/xzI0MRnOWBpJ6kTFWV+2qO1zyxZsFW8xEQOWBX4hBzSdZAG0Uv4Or2UHiFLS4VrlhVvq5AYZLZItsPUwZFEQIrLvxkPh0sZbWW1ADfnygEa6kGdzI6V9K4ZesvatW7N8jCFSHTIoi2VOVZMlYOm061U8X8N4BkdrF+1JzZgBBMLqgj5b6jqKH0Ez5fw7C2ltW/Nzrne6Fytk1UWwDJmQCdV5fOiJwRmBNq6cy6hGOYmBJIjUKDALab0bCYM4pJKZ1Vc6t5bAKGAJzZdBOWJ6rQLPE1ttGigc8x58nHQ9aXA00SwPHmVstyVYaamPvyPetDguJi5AcR3Bg/fQ1nsM2ExauMTfNm6DCGZSNYymNR2PamMDwPE25XMjp+WGhiJ/KeXtNUoSlxC+xLrNRiraWxDsSD+XSSPfYA/WszxPivp8tItrMBU2/ffelMX5gBCZpG6tqdBtDa0jjMUG+HMDuWGn/ANYO3vWbv2apr0M/hTkAAOb4mPWeg+XevFsLzzDt+xQjhh+ckHrm9R+ZpO/fAMG7r7z/AGosd101uN4zbupkWx5Vudbo9RBI+GIGpjrpVRxbE+a6WMPItkhVUApmZo+IZiN+ZodllUkMC4B0UuVWTz6kdKlhLbWLq3SMxtkNBQkT/u/Q07JaRbcK8PNhbq3LrWyVzjKjB/UoHNeYzVRca4iWZlEaGZXp0796vb3GL2IGa6AogLbCqFEH4oUeymax+N+InTUkiDVXSIZOTOYPqddDV5wvxDi7dvyrd11tnQwJCg9OY3JqhSwxIA/fv0q6wqixblyA7Tlj1QNidNBqalyrhSjb2NNwC838Rc5SAc7jKDPTNuKR4pw17LBWg6ZiykkR021+VGxPF7hQOGeVU2xAzCDoRJ0ExsKqLuOdx6yzDlmM/SixuiPmQPTEnfSi4a+fn26UoJPIxRtVA2k/vkaZKLCwdAxzErupOnWY6aHagvbGXzHaZ2A78h0FLW3356QNa5MgWTIcbARr70lQ2gRctoNukmB13rUYLDN5KW1JzPHwiT3032/vWYAlpjKNtNR9Cdq1Fvij2il+ywDqMnwBgJETB2pqiUmbq1dWyDa81FhAbighs1tAYEERuTpJnasjiFbG8RXyzca0iC4dDlA5SNomB9aivGDiLha8VNwrlRjCgamIj3Mj2p3gV+zYa61x7w9ARFtHLIGv8upk7Haqy9g4lvxjHPaCNHrtOSQwBAZhMAcxAkg9azviTEkYZ3IHmN8RA0D3WkgDcD9Knx7jKXz6cwlczF2BLMecxqANBzpHxIgu2SLZE5pVZHw9BqJmkpdY5LQp4NsvdvW7ASRdMZ8wgFVLQZUgbcxW24f4RdMYoKrdu+S1x1AUKim4FUkblyJ07Vh/C+EuDNnLIAAyrMZjMVqOF8Yu2WZ7blWaAxABYgaxrrFJP2JJ0XXiXDYkpF+whtusEKWzSAQpJModO2x0NDscUxOa3Ze4qXL2c328smQo0UXQ2jfFGWvm/iK7invZ7zvdVmAzkaAFtBHKv0Hi/B1sBcl3JDSAQIOoEfPbSm6EpdTMbw3gpthVtNbUIoe4HY7K0huYEsNxoCKYXhdrFsxXFoqtLLNtckERoQ2npjpSPj/gbrgWxSH0EByJIaGgQSBr1rB8F8S4graREQpahSgkNckEasASBQmr2Df4a/iHERw2cP8AiEdLtsCSrKFBZgFAJ0A9Znlmmsj4s4ItoW8Sg/hXLnl6NOXYiTGoI2bsQaF4v4yL2TzbIzFfiS6W/wDGCyiCBIjWm8d4jw17CWsOLYU2kCZi3xDWSQRoZMz2o09IVnnEPB1s2xds3QDEgNGU9iZ9JongjE3HurhXkMXCBWkFT19q2/8Ap54ffB5rl0F1e3AtmOxDa6zHUCsz4t4zc/GfirdrycpyIRl9LII5agweYrVSfj2kTipF3/qX4TGFwoulwb/mKqwIBWDIadTtoeVfMbeJzaMIb8yHn1K96b4xx+/fZfOe4/IM2sV7xrwribdnzrgVMkDKbiG4Z5hVJbTvG4rNtydsqsFSErbEjKGyjUAEagba07g8UlpAjWUcj8xbf7VVYbH5xlO/9f8ANEbId5+dQlRoqkW+Jey11oZpOoIGg10EMJOnU03bwYVtD6VBJAPfc6QSe1dXUuFHnEMWgUMJ+EkTqTEjkB0rMYIA7kDoYmva6lJ6RK3IZu4pEZCBmIJkToQOulGx+OUplAgwOXz36V1dTXBZPaF/xv8ADglojbT9PahLibesoTsB6iI+3OurqAcmM4PiYQHJb1IjUyDU8ZdD2pCBcpGx6g/pXV1Teyk7TK0Et25fKoi4FEcxvXldTIJG5uen7/tT/CMdD5Ts24ryupgm7LNcq3CFkNEz11+1Ra9LaGf33ryuqfZqgGJxBH5vpRbF4sQpIMmBIrq6gJOhjDcMe7aCpqQ5YwcshTqNexq5wfizzcW7C0tpFKgAgM8Ew2ZhAJjtpXV1arSMH0p/GWMYC1l9OhDMDo4zSsL+UDX60jw7xNjHIH4m5qyhQWJAM6HtrFdXVDKjudGixWIxtyw2FuYstalFKFNPUdNd4Efasit29hlLJlyPpmgTMRzMg711dTqiZcsDiMT5ltc++Y7QB6QoBiNTqarbyd5B511dUoUuH3Pw54st420127ZS3lKWD67pJhRGqRpHtr1pTxpj8O+HFlB5CrcN3OczkkKRsBroeZrq6umEVJbE5NHzzE24Zg9wMp0PpI0HTQxvVtZ4qkpauAvIEMzNB0gelR6enOurqytx4aVZnfEHDcjMwAUgwVBJBPMgn5VXLjAR6hr2rq6kZt09H//Z"/>
          <p:cNvSpPr>
            <a:spLocks noChangeAspect="1" noChangeArrowheads="1"/>
          </p:cNvSpPr>
          <p:nvPr/>
        </p:nvSpPr>
        <p:spPr bwMode="auto">
          <a:xfrm>
            <a:off x="11049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6" descr="data:image/jpeg;base64,/9j/4AAQSkZJRgABAQAAAQABAAD/2wCEAAkGBxQSEhUUExQWFhUXFx0XFxcYFxwcGhoaGBgcHB4bHB0YHCggHBwlHBccITEiJSkrLi4uHB8zODMsNygtLiwBCgoKDg0OGxAQGywkICQsLCwsLCw0LCwsLCwsLCwsLCwsLCwsLCwsLCwsLCwsLCwsLCwsLCwsLCwsLCwsLCwsLP/AABEIALcA/AMBIgACEQEDEQH/xAAcAAACAwEBAQEAAAAAAAAAAAADBAIFBgABBwj/xAA8EAACAQIEBAQEBAUCBgMAAAABAhEAAwQSITEFQVFhBhMicTKBkaEUQtHwI1KxweEHYhUzQ0Ry8SSCov/EABkBAAMBAQEAAAAAAAAAAAAAAAABAgMEBf/EACIRAAICAwACAwEBAQAAAAAAAAABAhESITEDQQQTUWFxIv/aAAwDAQACEQMRAD8A1KuKIHFUQxgoq4wda9XBnNovFYUQOKpFxg60VcavWliw0XIYVLMKqBjV61MYsdanFhotAwqUiqsYodal+I70YsNFmDXs1Wi/UxfpUw0PzXTSQv175xophSHc1e56TF0175hpUFIbz17npQXDXvmGihUhsuK8z0rnNeFzRQaGzcqJuUoWqJanQaGWeotcpYtUC1OgpDLPUGely9RLU6CkHZqhIoLNQ2enQByaGxoDOaEzU0goYcigvFAZ6GzVSQtByRUJpZnqBY1VAU4vmiece9VovGpeea3oRZI5J03ogxBG/Kq5blEW4KmgLBcTU1vnrQLCTEerqByooRgJyabGRU6HQbzz1ogvmo4ZZAHpHWNdKaTD+r5xqB/beobQ1EhbxLdJoqYw9KZtWF/mAbbX36VNlUGScsiQYHL5RUOSKwBLip61O3iCamjifiO+8D+lFDR+adNDA/cc6TY8CPnH9mped2+9RtXZaJg7Gd47dZ+1BvMwMHWPvSoTVDHn865r0c6RLGoZ6vEzbLD8QeteHEGq8nvUc3eniKx84g1H8SaR8yuL96eIhs4o1E4o0mX9qiWNFIBs4o1E4o0mSaGzGqxAcOLNQOKNIm4agbxp4isebEmhNijSRvVA36eIWOtijQmxRpM36gb1ViLIbOKNROKNJm7UPNp4iyIrYYgaAaxrvRGwJAzbj9/U06uHkSI1bkQPuBTKM6zqQ3UGdtOe2hrH7Tt+spksnpRbODY8o0mrGw1xWEurKDAzcv0OlHXGXQzBVVwSYJ3+Zih+Ri+sr7GHua6HuQat8K+gm3d21h1+oDgxv96j5t0L8GZdhlAgHpsKibuUAhTO8ch1256VLlY1GgQNwCHgLO+hH2NFTGLJOYaaCV0J+R/rRHvkwdN9D7HplqD47MPWo13YLOWN9IFHQodw1xbmYhx3kHSBpr09q4WzmhSCImeUfr2pWziLY+G4OY20P6UYuzQLbWyu+nxT8oqWMZSyzE5SG6gSSRPbbepjDOgBPoJOm/tPqOmtK+ViAdLgB5+nUAciZpsvdiSQVBE3BO/MSRJPtUuwoN+DuCZnQjSD6o6R/agYzBsDJUKTynpvHal2unRndo7EzIPUzyo+JxSMFgM7a/EJ0nTn/wC6FdktRE3cbqSR1Kx/eK4Ix6fUUe7xHSBqI22A9hrypLzOnpPY/StVZjJI4tXhavWadope4xFUiQuevC1ALmo+ZVUSw5aol6XL1BjToQyXFDY0AmolqdAFJHWoE0IvXmcU6ESahsa43KG1ymI8aaGxr1rtQNyqERZqHmr13qJNUBeM+XafpXedJnKJ7DrQrknaIiRqfnz0r0sCdCQI3/vXlKSPVphr2KY5ddhtFHsYlh+c/U7dO1JeTpq7TOmvp9ooy3BOmmvLWqyQsWOtxJxGVjA5k+01y41yRmggdd4pS5b1BkR12MUVbuXRT2J1On1iaakhOLGkvHnEyY3E/OpDERso98x/pSFnE5GLZ4YTrz19+3WlsbjrfMszT6RtA6k9ewFFiaLN7qbZBrvrM99qFaxSB80gdYygmflWeuYxmEE/v9Kn5FwQcrCdjHSrteyG3ejS4fiyAkjI5JGjQfpVzZ4tfT1LaVZHJR+lfPHkfEINajhHiNmSLkALC54/mmJHX01Mq/AVjd/GXSxuHNqdZ013r29ilNvMc+eZjMI+WgO3WiXsL5oDWysn4gAR6iPn9qqLwKkg7/P9K0ioszlKSDJdWdQY9+fyozPa5Bz8wP1quzV5mrTEzyGmfoPv/iolz2pbzK7zKdEhT7VDKOgqGeuNymI9Kdqgy16XrxnpiIstQKVMvUS1MQFwf2aGxoxehsRTECLVAvRGihMoqgPDc70MvXrAUFwKoRIvQy9DNRmixFm6MupIX2aPmd6UOOUn828Tv/SIpvC2CSMwQjSZ256FooyqAxCQIOq8o69SK8az1mgCtGmdjMGIP9Tpzor4hz6YPTWBy0+GJmKewvDr1wBVUGdgDvrvqNB86sMN4dvWyZuA2yCWKgHLG8ztHXtTy2FFJg7bPMjprlLfQzRLtoqSMzmOqH+xIpriK20YJZuyinMSWCgyOWmsx/errw9wMX1cEH4oZWuQQOQAEyDO9Dl7CjIPckjdl3aJn7DSIpAtWu45wc2rv4ZLNvK3/KvEzymCTEtI+9Ul3w1iQB6I3kmI9PKVJ684qlMlxZLhXEbVuVuW/MUmQSJ+wgjTuausBisNefJbsICZmQdhtEnc+9UuJ4PksI7uqXC5BVm0y5VKkQN9TNUjac57ilaYto+k4fBWSxtMVW2SqkXIQgNrKTJntPftTnDvDeH82/YRhcX+G4ltVgOPUQCCJnlsa+fYTirsBae4uRoWbgzBADMjmIrWcJvOXJGJUorrZF2IRgROUbEmNgaltlKmyVk3sK4W7ZZFOq6akAnX08qjeuPduQArEmRmGpHvOtKeJuJYhTHn549K5FIZNwyuDOVtAIms0nErivmYk9QeYPcaiqhJ9Ikl7NJxBSjlWVVYbx+4pMsDVmx/GKLlsg3AApt6AkAbgcz1FVN1CDBBB6HlXZ4mpLRzeRNMk5AiCx99v1qAbrUCaiTWqRk5MOLleG5SpNRzc6qhWNm5UfM6Urn/AH/6rzzDRiFjJeoG5S+eoG5ToLGC9QL0BrlRa5ToVhS1R80jb9zQTc70NrlIYRmobNUC9CZ6MhUELVDPQ2eoljUuQUX0oAQDC5h+YQY5AZfvT2GRbiaHIM0C2+ubTkQJ1A6VQsrSZtwBoYBEV7hsTaWCVYnQSDB9weu1eUk3w9Zuumo8tUIjLEA7jcjrMAwNtac4jiPxK+W7suVZlcq7Ro0kddI33rJHiiXDb8q0bbgwSzzmIHfbferDB44Zy4XRk9EAgoZ3Ug71L0NOxrw9xzybvkXXCIDKXCPhmYzA6tvEdqe4jiLiOuWFJJT+GQpYEzqXmSTGlZ4oWxEtlzozIM2ucgaT13qV/h2IuI4e6pBEmRAJGvypOSBJ/hofEfELSETibzqVMK0MAw5kAArrtQrXFGxVkWdTcLKsBsoYaxOUTIPWZmsPgbpRgQEPZlBHzrerw++qL5yWbagZg9sCTOoIjkNdaKolOzMcVtv5jLds3fMGaSzMTI/NtGnbrVYIyiQddASpAMb9uYr6nw7HJftC2XKgNBbk0yYXLBMwT32qk8S8JslMq3FW4WUxl3gRtvm1kwek08gxMDqParbgnHWsQMoa3nDshA9REbmDHuNas7nh1LloFbyMYJVl0PQrHP3rK3hldlO6mDpG3aqTtEOOJvLfHXusTb9dxx/CmBlulphidHMf2qNjhyeeoxlm4Hb4hooneRlOugM/L2qo4DiLRGUWP4n84BYzsDBkAa61o8UgQWTdw63VuaMwuQdCAAYEbxrPWldFdQlxTwxctXFu4UeahYxln0/7T27z0oicQW+3k4tPJfTJciWHY/zL9/emeIXcQwazglCW1CsLaubgJBaQpGzSORPKs3d4jaxSorqbVxAVLFiZadSZ1HsTTi31EyS4xzHYB7Z11HJhse4POkmancFx5sO3lXlS6mhgiRHOZ2kcxVvjfDnmo13DkFN1QGSAeW2/vXb4/kJ6kcs/DXDMF6gz0zxXhtzDtluCD7yPtSBNdKknw52mgheoFqhmFQZqdioIWqHmUNjM1Ev1osKCFqgXmhk1At86nIdE2eoF6gWqJak5DSJE1EtUC1RJrNyLSJlqgTUS1eTWbkWomlxXGDcGW3a06tFVIwjnVgBzmRp9/wClLDiTAxqPff70/hcXfacqnaJjpqPn3rzYXDaPSnU+kMOrqfSDEz8x7bH2poveZ18s6nkskkn+poSlgrO4DQNVIMEjqZ3qotYts2ZDkIMjKSCOkGrycnbIpRVItuKWL/qu3Acyt/E9JEEkCffSI7VWNiTMROw33J5e9XuEu58TbtYlXuK2U5Q+UuzDRmOx3PQ1b+M+D4ayDcGG8tSpSPMXRzGVismACD1Bmi0S460IWuBL5al2ZLjAkKYBkKWIiJO3UUxxK1cVVtW8QzJnZSoZS3oy6LoCWh/h12rJWMRmZQ7HKNBrJjtP71o920GYi2zA7rm+I+wXn/ik+guG4wC3cMVNvENlWXfQEj0ygEnTMSynY6CveD+KsIj5sQv4iYZCEOZC2riD36HlXzs2HDEMHzdwQfnPPfeuxQCkZQRp9PpzoxCz6HxLxxh3BVcOywZnKikQd9NQYNEGCVjmNvNKyrBRLAjSeY+XSspY8T3WsNbuBbhYQrMoLASOfMac6LwjxNdS2bJb0MMoIjMncTvttUuy4yR9Es4hQIABGVRBzDSNRmGntoaqcThLVskKAousJInXnPb57TVbw1MaP+ZeKrpkCqrFxzIBjSI0NPtgWcaPcYggklVmNYAA2nvNTbRffRaniz24CqiyMqsiwRruIBLHTX32rIf6i4ILcN9iiu5GiHMrj+btHfrWuscJLoAUZQBInlofhXcj/NJcS8M24Je82Uax6dCAP9p5flpxlTFKKao+YF430kT8qt/DviS5hHBBJQ6Ms8jvWgGAw9y2pV1CsfTJXcHUCQIjmPaq/iPhpgT5NxLgHq9SrB1221I1rXJMywa4afD4LC4lPNSXn/eTlnkV3+9KcY8Ipbtl0vaATqJWf5Z3B96xuC41dwVwlUQMDBkH1Dlz2rc8F8WYfFelh5V07qT6TP8AKTv7Grj5px/wl+KEtezGXrDASVMHYwYpcv8Asa19ewjFVgDNv6TIjQRE6H2pfiHCLGLUq4W3dGxChCT9YNdEflRZhL4zR8nZqgzfP+tXniHw4cMVHmoxYxlPpK+4mI70pxLw5ibFsXLlsqh2YEMDPsa2+xMxwaKzNUGaoE1HNQ5ConNRLVCa8LVDkWokpqM1Emo5qlyKUSVRzUMtXhb9xUWVRaW+KDTRWPLMBp9ac/E3L2oXboY+xrsNwkNqn8MRMuJB7Zgd6ZHDAkF4af5QZ7xBE1wvE9BWeYe00lWVpjZhoevuKUwvBFZSZII16CekH3q1s2LpABZlXkILGI302FAuYB/NCm2WAhix5dTEg8ooTFJIjxcWlZHVszyFZF1aF6cxM6expfjGFe/cARd9FB0c7STOvOrBsC1tjLBbjesrAOUbyYBiJ+dFFy2dAQWHozJqDPOYOtU37Iq9AMPwFf8Ali3NwghmeB5bbag7GelXGFw3k2rS3PJzCTnn8yn0kEbRvBqFrEOB5fkqX0ggS5nX1GdWP1qh4sL14RYBurGa5lUlhln48u0RSSHKjzxLx5bjRPmvENdckliNNBpp9eVUOAs57gXcTGpgfXlTOJa1ctpcRFQyVYCTmIA1HQa7UsTy+1OzN7Z7bQkhQNTt+lbzhXCbeHysPU8c+R/ZrAFvc9IrV4XjItZkvG4+gykggxlmPvzqJ2+GnjaT2ecR8WXVcraBQqSCxALGD3268zVNh+LOt3ObjgHRwDuPYR1NdxHGLdfM4ZSeqGSPkdfpUsNhMMyS15wwMMAmg+o0+tCpLgnbemb/AIP4+wy2wGLBkAAB5gaCdNwKAvj3DOsujhhyifuKxycKwp/7hj7DbodqW/4TJ9DIVJ0Jff7D7UqiV/0XmC8Q2r2KBuIotmVX0iQTz5yf8VrbnDCFCMVCqZBkjnsBVT4Y4PhGALW5cEZQrTqOubYTt1q/a76iArHK3/UAA6/UE8qG0Uk/ZmfGuBw/kl9mUqBrqZ3g8/Y9DXzkyp322I/WvsHEbNu+AtxTyaNP/wAzvtVFxjw/hLK+a9m4UOkW5DBvloAep0FVGdaIn472Vfhbxi9qLd857WwYn1J8zuO1fQbF9LoDhxctkaNMx27b18V4g66BeUyQZ0J0BIEEgaTFG4F4gu4RpQyh3QnQ/oe9Dje0TGdaZ9nZSNVIPTMAw7bg0jft3mBQ3ylthlK5AyQe3L5UtwPj1vEJmtnb4k0zL7j5b7VaXLw9/apXklE0fjjIyLeCrYBY4pcoGoVGLjpK8x7Ulh/Br3gTYv27gEzmV7Z07MtbgjmpE9Ryr38Q6zlaPYD7g6VuvkP2YP469HyDE2jbYq24MdpHeglq+uM9lP8At1JIOYExM9m0JPyrH8U4VgfjDXsOGJhXKke4B9UfM1qvKmZvxSRkC1RY1Z4rAWVBK4lGgT0n21qvx+HNpsrbwD8jqKeSZOLQEmon3oTvNQzHqfpQNI2puErJYnsF11267+1WHB+IoGLZJYLlBDnSNTIgQNZJqnxOKddLVu8V19YEk8pAjQab03wdbl2WFkqigASVEnlmLb/TlXEjtexi5xu+bTETGwlJGsba7aHag4BsRDO6PkgA6QWjmOsRQ8Q11Z/6iMQqjMuQH+aJ3mm3w7pmR3zHLl0fMAfYHfXWKrImg+LvLmlUyqZjNmgkiRqdSN6E4C5RkbMsES3JtfVA0P3pSzhrighnOSJMH4hyAMkgfXeg50vm44KqF1dS5+EfywJMfWqsQ1iuKZQQWVNRJk/XVRJNUWK4wwLC0zIpABKEiRvrGp5imeD+IhYknD2LrHSboZvT0AzRQeP8YXFMjJh0sFQQwtaK0kQSDzG1SS3+Fna8IXntBrLqyk5goI5CJPT2qvbwziBqUYj2IH1MRW34R4duWbVvMCjXJzLm6RO3LXfvVHxHidqWsHy2hiudAx055iSQQDpoOtTu6sqlV0V3AkNo5vLuZp3UrAUFTImdQVPUGabucX/KbFxhDazBzG1kDAawAJBGuhq7Th2EYM6WwsoAEtuzeph0Gw2mkk4Zh2VmVLgXIMrtcZTmDCSRMxEagU3oNfhT4ziaO0uLo19TGFMBs4AUmNwJIiegpZONlVuKqKpuXS7GSdGVlO5jN6uemm1aPC+GFvW8yX7itlJAYqykA6H1CY069Kr28JXvM8tDh7jZguikEE6+oofSukZjpNCTE0hRvEiqwK2gGGRYzEjy7T5l2I9WUkdNqq+I8QW8IBuA+n0sRkXII0A5nQ8udW3GPD9ywxF61ZDD+W9BiOmtATw9cIb/AONc0IBOdRE7asRrTQnFEPDniJ8GSVKOu8azOugPv/SrNP8AUi8DrZQidRLA/WY+1Vd7hJUAth7pBUNupkEwDo3M0li2tjT8OQe5g8+3ak472irdaY/jfHN93LBbYHJYOmnWaE/jW+REKAfcj6ExVblstIyMD2fb60A2bJOlxh2Kz/SnS/CW5foI4kFiSg11gEqB7URPJI18xDPKGEe0A0Q4BACfMPX4DXHh4jVmE7egxVWTiweDxZtPmtXMpGxII+uu1b/gXihLkC4VVz+UHQ91msD/AMNEwbke6sI+oo1nhgzFDc5Zg4UwpB17mokkyouUT6xhsWrE5DMcqbF9TuYO/wAqwNjiQtpPnlri7Mtsw0fleTr770DE+J3uAeWmV4OYGTJ6qOY+tRg7Nc1WzWeIeMW7dskkE/lH87Dl7dawNviz+ZnZVZ5/N8Ouwg6Ba67h8TcbMQzEwJP9BNFt8JvkzAHf29q6IKMOsxnlLhXXMS63JYKSpnKwET0jmKTxDsWLEROsDQQeg6Vf2bjITNtWjlA1+og/KprgUxJypZuI+m0BFUAzJbYEx94BrXJGeLMuWNWOG8P4p1zJh7hU7GIn2zEGO9XlhcPgpyxfv/zEelP/ABBH3O/Slr/FLznMbhFYPzfhrHw300t3jSAAW0KrEak8hrmPQztIpXCcRCqchYk69iRJHaaqsWJtlgrEA8oAI7czR+FW7rWi8W1RTlJd8qrHvuayVvptpcL+6gUAZredlLkIGYawI9IABGp+ZqgZtQAmclpE669ydus0NOKm5dFqLZXNlJQtB9jOo5/SnuKYwDK7DMUUnlMGSDAA9OkVSJZTcWxj3CFU5QNSo+LMOsT8qf4V4cLgr+Jt22cQUadVAmZOkTyqjwWe44A3OkknT6RpW38L+GlxA8woMkxbbLOYiZf1SAkiBQrbI11mIOGYebAEIYM7zMada9wt8CQ+bLB+GAZ5SWG1azi2OwuEuFUt+c5JM+jyzBgD09NeVZzhnFFtJcXygWb4WkwnWRs0cqQUAfjV/wBEXWGQQgBOnt9AasvD3h58QCwuW7cGAGJEmCdAKpMRjGJ35mOnepDH3TJzMeZj/Hai6EPpaazeZWuqu4Lq5jsQRJq8si7es3HN7PaQG35lxjkUAbIY3Jge9ZBwTqq6HmVnf5V1/ENoGUbaDaRPQEUh3R9Gw17HX8LbC+VkIACrbKnICAW0ieRJ7VH/AItieG3b2UWnRnW35rWic+UHLBDAbFpAO9ZLC+MMZZUBLpRQAoESAF2ALbUbhGIa+Wa6XeDK5nYrmPMjYb71Vh00GOLXi7OFdmYksq8zsNQdNhG8CmbYv4gPaLv6Qbj52Oy6EwTA5cielWv+nHALVu2t6/iIBFw3LWoUMzaMXnWI0PSjf6k3MPbwoZTBLQ65vU1oAzHzM070K/4Z63h3S3m8u7lLqXKj4gGnJtGuoBM0HjGPWD5dlxmAKMcuUaaqc0SdPiB1naryGscOGHw6AsTJ824WbUgmNBB09t6z9tFW06X1XMsiSWf4ROgBCiJ5g1TtBpmf8QcGulgQy3AUDSg011KiOY2NXnBeDYdrVhjetLdcg3FZoyLEaypG4/rSQxFsWcttiVQRr6NOxPWkcZjbaYO6uR7peCGdlJQgRoU/KNTBioaHzZsLmCtW7V+wWS4L2Uh0bQekaqIOhk7mo4Pi1jDYVRcwt249oFS4eGgCQxRgRMHar21i7eGs2hew1s+XZt/xzI0MRnOWBpJ6kTFWV+2qO1zyxZsFW8xEQOWBX4hBzSdZAG0Uv4Or2UHiFLS4VrlhVvq5AYZLZItsPUwZFEQIrLvxkPh0sZbWW1ADfnygEa6kGdzI6V9K4ZesvatW7N8jCFSHTIoi2VOVZMlYOm061U8X8N4BkdrF+1JzZgBBMLqgj5b6jqKH0Ez5fw7C2ltW/Nzrne6Fytk1UWwDJmQCdV5fOiJwRmBNq6cy6hGOYmBJIjUKDALab0bCYM4pJKZ1Vc6t5bAKGAJzZdBOWJ6rQLPE1ttGigc8x58nHQ9aXA00SwPHmVstyVYaamPvyPetDguJi5AcR3Bg/fQ1nsM2ExauMTfNm6DCGZSNYymNR2PamMDwPE25XMjp+WGhiJ/KeXtNUoSlxC+xLrNRiraWxDsSD+XSSPfYA/WszxPivp8tItrMBU2/ffelMX5gBCZpG6tqdBtDa0jjMUG+HMDuWGn/ANYO3vWbv2apr0M/hTkAAOb4mPWeg+XevFsLzzDt+xQjhh+ckHrm9R+ZpO/fAMG7r7z/AGosd101uN4zbupkWx5Vudbo9RBI+GIGpjrpVRxbE+a6WMPItkhVUApmZo+IZiN+ZodllUkMC4B0UuVWTz6kdKlhLbWLq3SMxtkNBQkT/u/Q07JaRbcK8PNhbq3LrWyVzjKjB/UoHNeYzVRca4iWZlEaGZXp0796vb3GL2IGa6AogLbCqFEH4oUeymax+N+InTUkiDVXSIZOTOYPqddDV5wvxDi7dvyrd11tnQwJCg9OY3JqhSwxIA/fv0q6wqixblyA7Tlj1QNidNBqalyrhSjb2NNwC838Rc5SAc7jKDPTNuKR4pw17LBWg6ZiykkR021+VGxPF7hQOGeVU2xAzCDoRJ0ExsKqLuOdx6yzDlmM/SixuiPmQPTEnfSi4a+fn26UoJPIxRtVA2k/vkaZKLCwdAxzErupOnWY6aHagvbGXzHaZ2A78h0FLW3356QNa5MgWTIcbARr70lQ2gRctoNukmB13rUYLDN5KW1JzPHwiT3032/vWYAlpjKNtNR9Cdq1Fvij2il+ywDqMnwBgJETB2pqiUmbq1dWyDa81FhAbighs1tAYEERuTpJnasjiFbG8RXyzca0iC4dDlA5SNomB9aivGDiLha8VNwrlRjCgamIj3Mj2p3gV+zYa61x7w9ARFtHLIGv8upk7Haqy9g4lvxjHPaCNHrtOSQwBAZhMAcxAkg9azviTEkYZ3IHmN8RA0D3WkgDcD9Knx7jKXz6cwlczF2BLMecxqANBzpHxIgu2SLZE5pVZHw9BqJmkpdY5LQp4NsvdvW7ASRdMZ8wgFVLQZUgbcxW24f4RdMYoKrdu+S1x1AUKim4FUkblyJ07Vh/C+EuDNnLIAAyrMZjMVqOF8Yu2WZ7blWaAxABYgaxrrFJP2JJ0XXiXDYkpF+whtusEKWzSAQpJModO2x0NDscUxOa3Ze4qXL2c328smQo0UXQ2jfFGWvm/iK7invZ7zvdVmAzkaAFtBHKv0Hi/B1sBcl3JDSAQIOoEfPbSm6EpdTMbw3gpthVtNbUIoe4HY7K0huYEsNxoCKYXhdrFsxXFoqtLLNtckERoQ2npjpSPj/gbrgWxSH0EByJIaGgQSBr1rB8F8S4graREQpahSgkNckEasASBQmr2Df4a/iHERw2cP8AiEdLtsCSrKFBZgFAJ0A9Znlmmsj4s4ItoW8Sg/hXLnl6NOXYiTGoI2bsQaF4v4yL2TzbIzFfiS6W/wDGCyiCBIjWm8d4jw17CWsOLYU2kCZi3xDWSQRoZMz2o09IVnnEPB1s2xds3QDEgNGU9iZ9JongjE3HurhXkMXCBWkFT19q2/8Ap54ffB5rl0F1e3AtmOxDa6zHUCsz4t4zc/GfirdrycpyIRl9LII5agweYrVSfj2kTipF3/qX4TGFwoulwb/mKqwIBWDIadTtoeVfMbeJzaMIb8yHn1K96b4xx+/fZfOe4/IM2sV7xrwribdnzrgVMkDKbiG4Z5hVJbTvG4rNtydsqsFSErbEjKGyjUAEagba07g8UlpAjWUcj8xbf7VVYbH5xlO/9f8ANEbId5+dQlRoqkW+Jey11oZpOoIGg10EMJOnU03bwYVtD6VBJAPfc6QSe1dXUuFHnEMWgUMJ+EkTqTEjkB0rMYIA7kDoYmva6lJ6RK3IZu4pEZCBmIJkToQOulGx+OUplAgwOXz36V1dTXBZPaF/xv8ADglojbT9PahLibesoTsB6iI+3OurqAcmM4PiYQHJb1IjUyDU8ZdD2pCBcpGx6g/pXV1Teyk7TK0Et25fKoi4FEcxvXldTIJG5uen7/tT/CMdD5Ts24ryupgm7LNcq3CFkNEz11+1Ra9LaGf33ryuqfZqgGJxBH5vpRbF4sQpIMmBIrq6gJOhjDcMe7aCpqQ5YwcshTqNexq5wfizzcW7C0tpFKgAgM8Ew2ZhAJjtpXV1arSMH0p/GWMYC1l9OhDMDo4zSsL+UDX60jw7xNjHIH4m5qyhQWJAM6HtrFdXVDKjudGixWIxtyw2FuYstalFKFNPUdNd4Efasit29hlLJlyPpmgTMRzMg711dTqiZcsDiMT5ltc++Y7QB6QoBiNTqarbyd5B511dUoUuH3Pw54st420127ZS3lKWD67pJhRGqRpHtr1pTxpj8O+HFlB5CrcN3OczkkKRsBroeZrq6umEVJbE5NHzzE24Zg9wMp0PpI0HTQxvVtZ4qkpauAvIEMzNB0gelR6enOurqytx4aVZnfEHDcjMwAUgwVBJBPMgn5VXLjAR6hr2rq6kZt09H//Z"/>
          <p:cNvSpPr>
            <a:spLocks noChangeAspect="1" noChangeArrowheads="1"/>
          </p:cNvSpPr>
          <p:nvPr/>
        </p:nvSpPr>
        <p:spPr bwMode="auto">
          <a:xfrm>
            <a:off x="1257300" y="541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35" name="Picture 11" descr="http://imss.kek.jp/about/library/img/facility/J-PARC-birdview02_(c)jpar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5" t="43221" r="36856" b="18864"/>
          <a:stretch/>
        </p:blipFill>
        <p:spPr bwMode="auto">
          <a:xfrm>
            <a:off x="15240" y="541337"/>
            <a:ext cx="6624000" cy="6297226"/>
          </a:xfrm>
          <a:prstGeom prst="rect">
            <a:avLst/>
          </a:prstGeom>
          <a:noFill/>
          <a:ln>
            <a:solidFill>
              <a:srgbClr val="92D050"/>
            </a:solidFill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17414C9B-D26C-4561-FD3B-F1B73506D7BE}"/>
              </a:ext>
            </a:extLst>
          </p:cNvPr>
          <p:cNvSpPr>
            <a:spLocks/>
          </p:cNvSpPr>
          <p:nvPr/>
        </p:nvSpPr>
        <p:spPr bwMode="auto">
          <a:xfrm>
            <a:off x="729932" y="3404314"/>
            <a:ext cx="5245100" cy="387350"/>
          </a:xfrm>
          <a:custGeom>
            <a:avLst/>
            <a:gdLst>
              <a:gd name="T0" fmla="*/ 2147483647 w 3894"/>
              <a:gd name="T1" fmla="*/ 2147483647 h 408"/>
              <a:gd name="T2" fmla="*/ 2147483647 w 3894"/>
              <a:gd name="T3" fmla="*/ 2147483647 h 408"/>
              <a:gd name="T4" fmla="*/ 2147483647 w 3894"/>
              <a:gd name="T5" fmla="*/ 2147483647 h 408"/>
              <a:gd name="T6" fmla="*/ 2147483647 w 3894"/>
              <a:gd name="T7" fmla="*/ 2147483647 h 408"/>
              <a:gd name="T8" fmla="*/ 2147483647 w 3894"/>
              <a:gd name="T9" fmla="*/ 2147483647 h 408"/>
              <a:gd name="T10" fmla="*/ 2147483647 w 3894"/>
              <a:gd name="T11" fmla="*/ 2147483647 h 408"/>
              <a:gd name="T12" fmla="*/ 0 w 3894"/>
              <a:gd name="T13" fmla="*/ 2147483647 h 4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94"/>
              <a:gd name="T22" fmla="*/ 0 h 408"/>
              <a:gd name="T23" fmla="*/ 3894 w 3894"/>
              <a:gd name="T24" fmla="*/ 408 h 4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94" h="408">
                <a:moveTo>
                  <a:pt x="3894" y="408"/>
                </a:moveTo>
                <a:cubicBezTo>
                  <a:pt x="3865" y="368"/>
                  <a:pt x="3789" y="232"/>
                  <a:pt x="3723" y="170"/>
                </a:cubicBezTo>
                <a:cubicBezTo>
                  <a:pt x="3657" y="108"/>
                  <a:pt x="3609" y="62"/>
                  <a:pt x="3496" y="34"/>
                </a:cubicBezTo>
                <a:cubicBezTo>
                  <a:pt x="3383" y="6"/>
                  <a:pt x="3238" y="6"/>
                  <a:pt x="3042" y="3"/>
                </a:cubicBezTo>
                <a:cubicBezTo>
                  <a:pt x="2846" y="0"/>
                  <a:pt x="2574" y="4"/>
                  <a:pt x="2319" y="13"/>
                </a:cubicBezTo>
                <a:cubicBezTo>
                  <a:pt x="2064" y="22"/>
                  <a:pt x="1895" y="43"/>
                  <a:pt x="1509" y="60"/>
                </a:cubicBezTo>
                <a:cubicBezTo>
                  <a:pt x="1123" y="77"/>
                  <a:pt x="314" y="105"/>
                  <a:pt x="0" y="117"/>
                </a:cubicBezTo>
              </a:path>
            </a:pathLst>
          </a:custGeom>
          <a:noFill/>
          <a:ln w="101600">
            <a:solidFill>
              <a:srgbClr val="FF00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0EB26295-6CC9-29FC-98F1-A200CAA0EA83}"/>
              </a:ext>
            </a:extLst>
          </p:cNvPr>
          <p:cNvSpPr>
            <a:spLocks/>
          </p:cNvSpPr>
          <p:nvPr/>
        </p:nvSpPr>
        <p:spPr bwMode="auto">
          <a:xfrm>
            <a:off x="2880042" y="2731214"/>
            <a:ext cx="1663700" cy="577850"/>
          </a:xfrm>
          <a:custGeom>
            <a:avLst/>
            <a:gdLst>
              <a:gd name="T0" fmla="*/ 2147483647 w 1048"/>
              <a:gd name="T1" fmla="*/ 0 h 364"/>
              <a:gd name="T2" fmla="*/ 0 w 1048"/>
              <a:gd name="T3" fmla="*/ 2147483647 h 364"/>
              <a:gd name="T4" fmla="*/ 0 60000 65536"/>
              <a:gd name="T5" fmla="*/ 0 60000 65536"/>
              <a:gd name="T6" fmla="*/ 0 w 1048"/>
              <a:gd name="T7" fmla="*/ 0 h 364"/>
              <a:gd name="T8" fmla="*/ 1048 w 1048"/>
              <a:gd name="T9" fmla="*/ 364 h 3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48" h="364">
                <a:moveTo>
                  <a:pt x="1048" y="0"/>
                </a:moveTo>
                <a:lnTo>
                  <a:pt x="0" y="364"/>
                </a:lnTo>
              </a:path>
            </a:pathLst>
          </a:custGeom>
          <a:noFill/>
          <a:ln w="7620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8995519-B5F6-68E8-396E-655A51A35822}"/>
              </a:ext>
            </a:extLst>
          </p:cNvPr>
          <p:cNvSpPr>
            <a:spLocks/>
          </p:cNvSpPr>
          <p:nvPr/>
        </p:nvSpPr>
        <p:spPr bwMode="auto">
          <a:xfrm>
            <a:off x="2105342" y="5556964"/>
            <a:ext cx="3105150" cy="920750"/>
          </a:xfrm>
          <a:custGeom>
            <a:avLst/>
            <a:gdLst>
              <a:gd name="T0" fmla="*/ 0 w 1956"/>
              <a:gd name="T1" fmla="*/ 0 h 580"/>
              <a:gd name="T2" fmla="*/ 2147483647 w 1956"/>
              <a:gd name="T3" fmla="*/ 2147483647 h 580"/>
              <a:gd name="T4" fmla="*/ 0 60000 65536"/>
              <a:gd name="T5" fmla="*/ 0 60000 65536"/>
              <a:gd name="T6" fmla="*/ 0 w 1956"/>
              <a:gd name="T7" fmla="*/ 0 h 580"/>
              <a:gd name="T8" fmla="*/ 1956 w 1956"/>
              <a:gd name="T9" fmla="*/ 580 h 5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56" h="580">
                <a:moveTo>
                  <a:pt x="0" y="0"/>
                </a:moveTo>
                <a:lnTo>
                  <a:pt x="1956" y="580"/>
                </a:lnTo>
              </a:path>
            </a:pathLst>
          </a:custGeom>
          <a:noFill/>
          <a:ln w="101600">
            <a:solidFill>
              <a:schemeClr val="accent2">
                <a:lumMod val="75000"/>
              </a:schemeClr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8CFF1A8F-5651-BCC1-64B8-A336B93AB07C}"/>
              </a:ext>
            </a:extLst>
          </p:cNvPr>
          <p:cNvSpPr>
            <a:spLocks/>
          </p:cNvSpPr>
          <p:nvPr/>
        </p:nvSpPr>
        <p:spPr bwMode="auto">
          <a:xfrm rot="600000">
            <a:off x="3926343" y="2648233"/>
            <a:ext cx="537145" cy="1440714"/>
          </a:xfrm>
          <a:custGeom>
            <a:avLst/>
            <a:gdLst>
              <a:gd name="T0" fmla="*/ 2147483647 w 578"/>
              <a:gd name="T1" fmla="*/ 0 h 1033"/>
              <a:gd name="T2" fmla="*/ 2147483647 w 578"/>
              <a:gd name="T3" fmla="*/ 2147483647 h 1033"/>
              <a:gd name="T4" fmla="*/ 2147483647 w 578"/>
              <a:gd name="T5" fmla="*/ 2147483647 h 1033"/>
              <a:gd name="T6" fmla="*/ 2147483647 w 578"/>
              <a:gd name="T7" fmla="*/ 2147483647 h 1033"/>
              <a:gd name="T8" fmla="*/ 2147483647 w 578"/>
              <a:gd name="T9" fmla="*/ 2147483647 h 1033"/>
              <a:gd name="T10" fmla="*/ 2147483647 w 578"/>
              <a:gd name="T11" fmla="*/ 2147483647 h 10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8"/>
              <a:gd name="T19" fmla="*/ 0 h 1033"/>
              <a:gd name="T20" fmla="*/ 578 w 578"/>
              <a:gd name="T21" fmla="*/ 1033 h 10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8" h="1033">
                <a:moveTo>
                  <a:pt x="578" y="0"/>
                </a:moveTo>
                <a:cubicBezTo>
                  <a:pt x="551" y="16"/>
                  <a:pt x="503" y="13"/>
                  <a:pt x="416" y="99"/>
                </a:cubicBezTo>
                <a:cubicBezTo>
                  <a:pt x="329" y="185"/>
                  <a:pt x="118" y="414"/>
                  <a:pt x="59" y="514"/>
                </a:cubicBezTo>
                <a:cubicBezTo>
                  <a:pt x="0" y="614"/>
                  <a:pt x="51" y="626"/>
                  <a:pt x="64" y="699"/>
                </a:cubicBezTo>
                <a:cubicBezTo>
                  <a:pt x="77" y="772"/>
                  <a:pt x="120" y="896"/>
                  <a:pt x="136" y="952"/>
                </a:cubicBezTo>
                <a:cubicBezTo>
                  <a:pt x="152" y="1008"/>
                  <a:pt x="154" y="1016"/>
                  <a:pt x="159" y="1033"/>
                </a:cubicBezTo>
              </a:path>
            </a:pathLst>
          </a:custGeom>
          <a:noFill/>
          <a:ln w="1016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BCAD36F0-A817-2D33-82D6-83D222B5DCAB}"/>
              </a:ext>
            </a:extLst>
          </p:cNvPr>
          <p:cNvSpPr>
            <a:spLocks/>
          </p:cNvSpPr>
          <p:nvPr/>
        </p:nvSpPr>
        <p:spPr bwMode="auto">
          <a:xfrm>
            <a:off x="517843" y="3101102"/>
            <a:ext cx="5783263" cy="2836862"/>
          </a:xfrm>
          <a:custGeom>
            <a:avLst/>
            <a:gdLst>
              <a:gd name="T0" fmla="*/ 2147483647 w 3643"/>
              <a:gd name="T1" fmla="*/ 2147483647 h 1787"/>
              <a:gd name="T2" fmla="*/ 2147483647 w 3643"/>
              <a:gd name="T3" fmla="*/ 2147483647 h 1787"/>
              <a:gd name="T4" fmla="*/ 2147483647 w 3643"/>
              <a:gd name="T5" fmla="*/ 2147483647 h 1787"/>
              <a:gd name="T6" fmla="*/ 2147483647 w 3643"/>
              <a:gd name="T7" fmla="*/ 2147483647 h 1787"/>
              <a:gd name="T8" fmla="*/ 2147483647 w 3643"/>
              <a:gd name="T9" fmla="*/ 2147483647 h 1787"/>
              <a:gd name="T10" fmla="*/ 2147483647 w 3643"/>
              <a:gd name="T11" fmla="*/ 2147483647 h 1787"/>
              <a:gd name="T12" fmla="*/ 2147483647 w 3643"/>
              <a:gd name="T13" fmla="*/ 2147483647 h 1787"/>
              <a:gd name="T14" fmla="*/ 2147483647 w 3643"/>
              <a:gd name="T15" fmla="*/ 2147483647 h 1787"/>
              <a:gd name="T16" fmla="*/ 2147483647 w 3643"/>
              <a:gd name="T17" fmla="*/ 2147483647 h 1787"/>
              <a:gd name="T18" fmla="*/ 2147483647 w 3643"/>
              <a:gd name="T19" fmla="*/ 2147483647 h 1787"/>
              <a:gd name="T20" fmla="*/ 2147483647 w 3643"/>
              <a:gd name="T21" fmla="*/ 2147483647 h 1787"/>
              <a:gd name="T22" fmla="*/ 2147483647 w 3643"/>
              <a:gd name="T23" fmla="*/ 2147483647 h 1787"/>
              <a:gd name="T24" fmla="*/ 2147483647 w 3643"/>
              <a:gd name="T25" fmla="*/ 2147483647 h 1787"/>
              <a:gd name="T26" fmla="*/ 2147483647 w 3643"/>
              <a:gd name="T27" fmla="*/ 2147483647 h 1787"/>
              <a:gd name="T28" fmla="*/ 2147483647 w 3643"/>
              <a:gd name="T29" fmla="*/ 2147483647 h 1787"/>
              <a:gd name="T30" fmla="*/ 2147483647 w 3643"/>
              <a:gd name="T31" fmla="*/ 2147483647 h 1787"/>
              <a:gd name="T32" fmla="*/ 2147483647 w 3643"/>
              <a:gd name="T33" fmla="*/ 2147483647 h 1787"/>
              <a:gd name="T34" fmla="*/ 2147483647 w 3643"/>
              <a:gd name="T35" fmla="*/ 2147483647 h 1787"/>
              <a:gd name="T36" fmla="*/ 2147483647 w 3643"/>
              <a:gd name="T37" fmla="*/ 2147483647 h 1787"/>
              <a:gd name="T38" fmla="*/ 2147483647 w 3643"/>
              <a:gd name="T39" fmla="*/ 2147483647 h 1787"/>
              <a:gd name="T40" fmla="*/ 2147483647 w 3643"/>
              <a:gd name="T41" fmla="*/ 2147483647 h 17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643"/>
              <a:gd name="T64" fmla="*/ 0 h 1787"/>
              <a:gd name="T65" fmla="*/ 3643 w 3643"/>
              <a:gd name="T66" fmla="*/ 1787 h 17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643" h="1787">
                <a:moveTo>
                  <a:pt x="368" y="1323"/>
                </a:moveTo>
                <a:cubicBezTo>
                  <a:pt x="419" y="1344"/>
                  <a:pt x="488" y="1388"/>
                  <a:pt x="676" y="1447"/>
                </a:cubicBezTo>
                <a:cubicBezTo>
                  <a:pt x="864" y="1506"/>
                  <a:pt x="1223" y="1623"/>
                  <a:pt x="1499" y="1678"/>
                </a:cubicBezTo>
                <a:cubicBezTo>
                  <a:pt x="1775" y="1733"/>
                  <a:pt x="2096" y="1769"/>
                  <a:pt x="2332" y="1777"/>
                </a:cubicBezTo>
                <a:cubicBezTo>
                  <a:pt x="2569" y="1787"/>
                  <a:pt x="2742" y="1771"/>
                  <a:pt x="2917" y="1730"/>
                </a:cubicBezTo>
                <a:cubicBezTo>
                  <a:pt x="3094" y="1690"/>
                  <a:pt x="3268" y="1622"/>
                  <a:pt x="3387" y="1531"/>
                </a:cubicBezTo>
                <a:cubicBezTo>
                  <a:pt x="3504" y="1440"/>
                  <a:pt x="3613" y="1348"/>
                  <a:pt x="3629" y="1185"/>
                </a:cubicBezTo>
                <a:cubicBezTo>
                  <a:pt x="3643" y="1023"/>
                  <a:pt x="3542" y="713"/>
                  <a:pt x="3478" y="558"/>
                </a:cubicBezTo>
                <a:cubicBezTo>
                  <a:pt x="3413" y="401"/>
                  <a:pt x="3350" y="333"/>
                  <a:pt x="3238" y="249"/>
                </a:cubicBezTo>
                <a:cubicBezTo>
                  <a:pt x="3128" y="166"/>
                  <a:pt x="2957" y="100"/>
                  <a:pt x="2814" y="59"/>
                </a:cubicBezTo>
                <a:cubicBezTo>
                  <a:pt x="2670" y="18"/>
                  <a:pt x="2536" y="4"/>
                  <a:pt x="2376" y="1"/>
                </a:cubicBezTo>
                <a:cubicBezTo>
                  <a:pt x="2216" y="0"/>
                  <a:pt x="2060" y="12"/>
                  <a:pt x="1852" y="48"/>
                </a:cubicBezTo>
                <a:cubicBezTo>
                  <a:pt x="1644" y="84"/>
                  <a:pt x="1310" y="172"/>
                  <a:pt x="1124" y="219"/>
                </a:cubicBezTo>
                <a:cubicBezTo>
                  <a:pt x="938" y="266"/>
                  <a:pt x="839" y="299"/>
                  <a:pt x="735" y="331"/>
                </a:cubicBezTo>
                <a:cubicBezTo>
                  <a:pt x="631" y="363"/>
                  <a:pt x="566" y="387"/>
                  <a:pt x="500" y="411"/>
                </a:cubicBezTo>
                <a:cubicBezTo>
                  <a:pt x="434" y="435"/>
                  <a:pt x="397" y="445"/>
                  <a:pt x="340" y="475"/>
                </a:cubicBezTo>
                <a:cubicBezTo>
                  <a:pt x="283" y="505"/>
                  <a:pt x="209" y="542"/>
                  <a:pt x="158" y="589"/>
                </a:cubicBezTo>
                <a:cubicBezTo>
                  <a:pt x="107" y="636"/>
                  <a:pt x="58" y="688"/>
                  <a:pt x="35" y="755"/>
                </a:cubicBezTo>
                <a:cubicBezTo>
                  <a:pt x="12" y="822"/>
                  <a:pt x="0" y="920"/>
                  <a:pt x="20" y="991"/>
                </a:cubicBezTo>
                <a:cubicBezTo>
                  <a:pt x="40" y="1062"/>
                  <a:pt x="96" y="1123"/>
                  <a:pt x="156" y="1179"/>
                </a:cubicBezTo>
                <a:cubicBezTo>
                  <a:pt x="216" y="1235"/>
                  <a:pt x="333" y="1296"/>
                  <a:pt x="380" y="1327"/>
                </a:cubicBezTo>
              </a:path>
            </a:pathLst>
          </a:custGeom>
          <a:noFill/>
          <a:ln w="7620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4" name="Line 21">
            <a:extLst>
              <a:ext uri="{FF2B5EF4-FFF2-40B4-BE49-F238E27FC236}">
                <a16:creationId xmlns:a16="http://schemas.microsoft.com/office/drawing/2014/main" id="{1A352454-4D59-6EA7-FB8E-8CC6769455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9246" y="981790"/>
            <a:ext cx="58737" cy="121602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C6F3E4E6-4951-2A96-D6B4-FAD10D93F64F}"/>
              </a:ext>
            </a:extLst>
          </p:cNvPr>
          <p:cNvGrpSpPr/>
          <p:nvPr/>
        </p:nvGrpSpPr>
        <p:grpSpPr>
          <a:xfrm>
            <a:off x="3805333" y="2187496"/>
            <a:ext cx="1030683" cy="578739"/>
            <a:chOff x="3678555" y="4141887"/>
            <a:chExt cx="1718310" cy="943297"/>
          </a:xfrm>
        </p:grpSpPr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43419F38-554E-498E-92DF-629F6DD3FB35}"/>
                </a:ext>
              </a:extLst>
            </p:cNvPr>
            <p:cNvCxnSpPr>
              <a:stCxn id="21" idx="28"/>
            </p:cNvCxnSpPr>
            <p:nvPr/>
          </p:nvCxnSpPr>
          <p:spPr bwMode="auto">
            <a:xfrm flipV="1">
              <a:off x="3825240" y="4144398"/>
              <a:ext cx="1331208" cy="1299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D8C820E8-3EB9-2D18-EC52-6BAA3156574C}"/>
                </a:ext>
              </a:extLst>
            </p:cNvPr>
            <p:cNvCxnSpPr/>
            <p:nvPr/>
          </p:nvCxnSpPr>
          <p:spPr bwMode="auto">
            <a:xfrm rot="-120000" flipV="1">
              <a:off x="4810800" y="4459238"/>
              <a:ext cx="576064" cy="576064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16A1E7E1-59EE-CF72-1D0D-2D40C92F07B6}"/>
                </a:ext>
              </a:extLst>
            </p:cNvPr>
            <p:cNvCxnSpPr>
              <a:stCxn id="20" idx="1"/>
            </p:cNvCxnSpPr>
            <p:nvPr/>
          </p:nvCxnSpPr>
          <p:spPr bwMode="auto">
            <a:xfrm flipH="1" flipV="1">
              <a:off x="3716289" y="4387230"/>
              <a:ext cx="663306" cy="656044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フリーフォーム 21">
              <a:extLst>
                <a:ext uri="{FF2B5EF4-FFF2-40B4-BE49-F238E27FC236}">
                  <a16:creationId xmlns:a16="http://schemas.microsoft.com/office/drawing/2014/main" id="{4108A380-AADD-049E-AA5D-B44EC3D341AE}"/>
                </a:ext>
              </a:extLst>
            </p:cNvPr>
            <p:cNvSpPr/>
            <p:nvPr/>
          </p:nvSpPr>
          <p:spPr bwMode="auto">
            <a:xfrm>
              <a:off x="5156448" y="4144398"/>
              <a:ext cx="240417" cy="307200"/>
            </a:xfrm>
            <a:custGeom>
              <a:avLst/>
              <a:gdLst>
                <a:gd name="connsiteX0" fmla="*/ 0 w 238125"/>
                <a:gd name="connsiteY0" fmla="*/ 0 h 314325"/>
                <a:gd name="connsiteX1" fmla="*/ 41910 w 238125"/>
                <a:gd name="connsiteY1" fmla="*/ 1905 h 314325"/>
                <a:gd name="connsiteX2" fmla="*/ 47625 w 238125"/>
                <a:gd name="connsiteY2" fmla="*/ 3810 h 314325"/>
                <a:gd name="connsiteX3" fmla="*/ 60960 w 238125"/>
                <a:gd name="connsiteY3" fmla="*/ 5715 h 314325"/>
                <a:gd name="connsiteX4" fmla="*/ 68580 w 238125"/>
                <a:gd name="connsiteY4" fmla="*/ 9525 h 314325"/>
                <a:gd name="connsiteX5" fmla="*/ 80010 w 238125"/>
                <a:gd name="connsiteY5" fmla="*/ 13335 h 314325"/>
                <a:gd name="connsiteX6" fmla="*/ 85725 w 238125"/>
                <a:gd name="connsiteY6" fmla="*/ 15240 h 314325"/>
                <a:gd name="connsiteX7" fmla="*/ 91440 w 238125"/>
                <a:gd name="connsiteY7" fmla="*/ 17145 h 314325"/>
                <a:gd name="connsiteX8" fmla="*/ 108585 w 238125"/>
                <a:gd name="connsiteY8" fmla="*/ 20955 h 314325"/>
                <a:gd name="connsiteX9" fmla="*/ 125730 w 238125"/>
                <a:gd name="connsiteY9" fmla="*/ 34290 h 314325"/>
                <a:gd name="connsiteX10" fmla="*/ 131445 w 238125"/>
                <a:gd name="connsiteY10" fmla="*/ 38100 h 314325"/>
                <a:gd name="connsiteX11" fmla="*/ 139065 w 238125"/>
                <a:gd name="connsiteY11" fmla="*/ 41910 h 314325"/>
                <a:gd name="connsiteX12" fmla="*/ 144780 w 238125"/>
                <a:gd name="connsiteY12" fmla="*/ 45720 h 314325"/>
                <a:gd name="connsiteX13" fmla="*/ 158115 w 238125"/>
                <a:gd name="connsiteY13" fmla="*/ 51435 h 314325"/>
                <a:gd name="connsiteX14" fmla="*/ 161925 w 238125"/>
                <a:gd name="connsiteY14" fmla="*/ 57150 h 314325"/>
                <a:gd name="connsiteX15" fmla="*/ 163830 w 238125"/>
                <a:gd name="connsiteY15" fmla="*/ 62865 h 314325"/>
                <a:gd name="connsiteX16" fmla="*/ 169545 w 238125"/>
                <a:gd name="connsiteY16" fmla="*/ 64770 h 314325"/>
                <a:gd name="connsiteX17" fmla="*/ 175260 w 238125"/>
                <a:gd name="connsiteY17" fmla="*/ 70485 h 314325"/>
                <a:gd name="connsiteX18" fmla="*/ 186690 w 238125"/>
                <a:gd name="connsiteY18" fmla="*/ 78105 h 314325"/>
                <a:gd name="connsiteX19" fmla="*/ 192405 w 238125"/>
                <a:gd name="connsiteY19" fmla="*/ 89535 h 314325"/>
                <a:gd name="connsiteX20" fmla="*/ 203835 w 238125"/>
                <a:gd name="connsiteY20" fmla="*/ 97155 h 314325"/>
                <a:gd name="connsiteX21" fmla="*/ 207645 w 238125"/>
                <a:gd name="connsiteY21" fmla="*/ 108585 h 314325"/>
                <a:gd name="connsiteX22" fmla="*/ 215265 w 238125"/>
                <a:gd name="connsiteY22" fmla="*/ 125730 h 314325"/>
                <a:gd name="connsiteX23" fmla="*/ 217170 w 238125"/>
                <a:gd name="connsiteY23" fmla="*/ 131445 h 314325"/>
                <a:gd name="connsiteX24" fmla="*/ 219075 w 238125"/>
                <a:gd name="connsiteY24" fmla="*/ 137160 h 314325"/>
                <a:gd name="connsiteX25" fmla="*/ 224790 w 238125"/>
                <a:gd name="connsiteY25" fmla="*/ 158115 h 314325"/>
                <a:gd name="connsiteX26" fmla="*/ 226695 w 238125"/>
                <a:gd name="connsiteY26" fmla="*/ 163830 h 314325"/>
                <a:gd name="connsiteX27" fmla="*/ 228600 w 238125"/>
                <a:gd name="connsiteY27" fmla="*/ 169545 h 314325"/>
                <a:gd name="connsiteX28" fmla="*/ 232410 w 238125"/>
                <a:gd name="connsiteY28" fmla="*/ 175260 h 314325"/>
                <a:gd name="connsiteX29" fmla="*/ 234315 w 238125"/>
                <a:gd name="connsiteY29" fmla="*/ 207645 h 314325"/>
                <a:gd name="connsiteX30" fmla="*/ 236220 w 238125"/>
                <a:gd name="connsiteY30" fmla="*/ 213360 h 314325"/>
                <a:gd name="connsiteX31" fmla="*/ 238125 w 238125"/>
                <a:gd name="connsiteY31" fmla="*/ 236220 h 314325"/>
                <a:gd name="connsiteX32" fmla="*/ 236220 w 238125"/>
                <a:gd name="connsiteY32" fmla="*/ 251460 h 314325"/>
                <a:gd name="connsiteX33" fmla="*/ 234315 w 238125"/>
                <a:gd name="connsiteY33" fmla="*/ 259080 h 314325"/>
                <a:gd name="connsiteX34" fmla="*/ 230505 w 238125"/>
                <a:gd name="connsiteY34" fmla="*/ 281940 h 314325"/>
                <a:gd name="connsiteX35" fmla="*/ 226695 w 238125"/>
                <a:gd name="connsiteY35" fmla="*/ 295275 h 314325"/>
                <a:gd name="connsiteX36" fmla="*/ 219075 w 238125"/>
                <a:gd name="connsiteY36" fmla="*/ 306705 h 314325"/>
                <a:gd name="connsiteX37" fmla="*/ 211455 w 238125"/>
                <a:gd name="connsiteY37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8125" h="314325">
                  <a:moveTo>
                    <a:pt x="0" y="0"/>
                  </a:moveTo>
                  <a:cubicBezTo>
                    <a:pt x="13970" y="635"/>
                    <a:pt x="27970" y="790"/>
                    <a:pt x="41910" y="1905"/>
                  </a:cubicBezTo>
                  <a:cubicBezTo>
                    <a:pt x="43912" y="2065"/>
                    <a:pt x="45656" y="3416"/>
                    <a:pt x="47625" y="3810"/>
                  </a:cubicBezTo>
                  <a:cubicBezTo>
                    <a:pt x="52028" y="4691"/>
                    <a:pt x="56515" y="5080"/>
                    <a:pt x="60960" y="5715"/>
                  </a:cubicBezTo>
                  <a:cubicBezTo>
                    <a:pt x="63500" y="6985"/>
                    <a:pt x="65943" y="8470"/>
                    <a:pt x="68580" y="9525"/>
                  </a:cubicBezTo>
                  <a:cubicBezTo>
                    <a:pt x="72309" y="11017"/>
                    <a:pt x="76200" y="12065"/>
                    <a:pt x="80010" y="13335"/>
                  </a:cubicBezTo>
                  <a:lnTo>
                    <a:pt x="85725" y="15240"/>
                  </a:lnTo>
                  <a:cubicBezTo>
                    <a:pt x="87630" y="15875"/>
                    <a:pt x="89492" y="16658"/>
                    <a:pt x="91440" y="17145"/>
                  </a:cubicBezTo>
                  <a:cubicBezTo>
                    <a:pt x="102201" y="19835"/>
                    <a:pt x="96493" y="18537"/>
                    <a:pt x="108585" y="20955"/>
                  </a:cubicBezTo>
                  <a:cubicBezTo>
                    <a:pt x="117538" y="29908"/>
                    <a:pt x="112058" y="25176"/>
                    <a:pt x="125730" y="34290"/>
                  </a:cubicBezTo>
                  <a:cubicBezTo>
                    <a:pt x="127635" y="35560"/>
                    <a:pt x="129397" y="37076"/>
                    <a:pt x="131445" y="38100"/>
                  </a:cubicBezTo>
                  <a:cubicBezTo>
                    <a:pt x="133985" y="39370"/>
                    <a:pt x="136599" y="40501"/>
                    <a:pt x="139065" y="41910"/>
                  </a:cubicBezTo>
                  <a:cubicBezTo>
                    <a:pt x="141053" y="43046"/>
                    <a:pt x="142792" y="44584"/>
                    <a:pt x="144780" y="45720"/>
                  </a:cubicBezTo>
                  <a:cubicBezTo>
                    <a:pt x="151371" y="49486"/>
                    <a:pt x="151703" y="49298"/>
                    <a:pt x="158115" y="51435"/>
                  </a:cubicBezTo>
                  <a:cubicBezTo>
                    <a:pt x="159385" y="53340"/>
                    <a:pt x="160901" y="55102"/>
                    <a:pt x="161925" y="57150"/>
                  </a:cubicBezTo>
                  <a:cubicBezTo>
                    <a:pt x="162823" y="58946"/>
                    <a:pt x="162410" y="61445"/>
                    <a:pt x="163830" y="62865"/>
                  </a:cubicBezTo>
                  <a:cubicBezTo>
                    <a:pt x="165250" y="64285"/>
                    <a:pt x="167640" y="64135"/>
                    <a:pt x="169545" y="64770"/>
                  </a:cubicBezTo>
                  <a:cubicBezTo>
                    <a:pt x="171450" y="66675"/>
                    <a:pt x="173133" y="68831"/>
                    <a:pt x="175260" y="70485"/>
                  </a:cubicBezTo>
                  <a:cubicBezTo>
                    <a:pt x="178874" y="73296"/>
                    <a:pt x="186690" y="78105"/>
                    <a:pt x="186690" y="78105"/>
                  </a:cubicBezTo>
                  <a:cubicBezTo>
                    <a:pt x="188049" y="82182"/>
                    <a:pt x="188929" y="86494"/>
                    <a:pt x="192405" y="89535"/>
                  </a:cubicBezTo>
                  <a:cubicBezTo>
                    <a:pt x="195851" y="92550"/>
                    <a:pt x="203835" y="97155"/>
                    <a:pt x="203835" y="97155"/>
                  </a:cubicBezTo>
                  <a:cubicBezTo>
                    <a:pt x="205105" y="100965"/>
                    <a:pt x="205417" y="105243"/>
                    <a:pt x="207645" y="108585"/>
                  </a:cubicBezTo>
                  <a:cubicBezTo>
                    <a:pt x="213683" y="117642"/>
                    <a:pt x="210731" y="112128"/>
                    <a:pt x="215265" y="125730"/>
                  </a:cubicBezTo>
                  <a:lnTo>
                    <a:pt x="217170" y="131445"/>
                  </a:lnTo>
                  <a:cubicBezTo>
                    <a:pt x="217805" y="133350"/>
                    <a:pt x="218681" y="135191"/>
                    <a:pt x="219075" y="137160"/>
                  </a:cubicBezTo>
                  <a:cubicBezTo>
                    <a:pt x="221768" y="150623"/>
                    <a:pt x="219956" y="143613"/>
                    <a:pt x="224790" y="158115"/>
                  </a:cubicBezTo>
                  <a:lnTo>
                    <a:pt x="226695" y="163830"/>
                  </a:lnTo>
                  <a:cubicBezTo>
                    <a:pt x="227330" y="165735"/>
                    <a:pt x="227486" y="167874"/>
                    <a:pt x="228600" y="169545"/>
                  </a:cubicBezTo>
                  <a:lnTo>
                    <a:pt x="232410" y="175260"/>
                  </a:lnTo>
                  <a:cubicBezTo>
                    <a:pt x="233045" y="186055"/>
                    <a:pt x="233239" y="196885"/>
                    <a:pt x="234315" y="207645"/>
                  </a:cubicBezTo>
                  <a:cubicBezTo>
                    <a:pt x="234515" y="209643"/>
                    <a:pt x="235955" y="211370"/>
                    <a:pt x="236220" y="213360"/>
                  </a:cubicBezTo>
                  <a:cubicBezTo>
                    <a:pt x="237231" y="220939"/>
                    <a:pt x="237490" y="228600"/>
                    <a:pt x="238125" y="236220"/>
                  </a:cubicBezTo>
                  <a:cubicBezTo>
                    <a:pt x="237490" y="241300"/>
                    <a:pt x="237062" y="246410"/>
                    <a:pt x="236220" y="251460"/>
                  </a:cubicBezTo>
                  <a:cubicBezTo>
                    <a:pt x="235790" y="254043"/>
                    <a:pt x="234713" y="256492"/>
                    <a:pt x="234315" y="259080"/>
                  </a:cubicBezTo>
                  <a:cubicBezTo>
                    <a:pt x="228639" y="295974"/>
                    <a:pt x="235468" y="264570"/>
                    <a:pt x="230505" y="281940"/>
                  </a:cubicBezTo>
                  <a:cubicBezTo>
                    <a:pt x="229925" y="283971"/>
                    <a:pt x="228038" y="292857"/>
                    <a:pt x="226695" y="295275"/>
                  </a:cubicBezTo>
                  <a:cubicBezTo>
                    <a:pt x="224471" y="299278"/>
                    <a:pt x="222885" y="304165"/>
                    <a:pt x="219075" y="306705"/>
                  </a:cubicBezTo>
                  <a:cubicBezTo>
                    <a:pt x="212179" y="311303"/>
                    <a:pt x="214384" y="308467"/>
                    <a:pt x="211455" y="314325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0" name="フリーフォーム 22">
              <a:extLst>
                <a:ext uri="{FF2B5EF4-FFF2-40B4-BE49-F238E27FC236}">
                  <a16:creationId xmlns:a16="http://schemas.microsoft.com/office/drawing/2014/main" id="{DA4D0573-F094-A8FC-1AFA-3E9B2F0810EC}"/>
                </a:ext>
              </a:extLst>
            </p:cNvPr>
            <p:cNvSpPr/>
            <p:nvPr/>
          </p:nvSpPr>
          <p:spPr bwMode="auto">
            <a:xfrm>
              <a:off x="4364355" y="5031844"/>
              <a:ext cx="468630" cy="53340"/>
            </a:xfrm>
            <a:custGeom>
              <a:avLst/>
              <a:gdLst>
                <a:gd name="connsiteX0" fmla="*/ 0 w 468630"/>
                <a:gd name="connsiteY0" fmla="*/ 5715 h 53340"/>
                <a:gd name="connsiteX1" fmla="*/ 15240 w 468630"/>
                <a:gd name="connsiteY1" fmla="*/ 11430 h 53340"/>
                <a:gd name="connsiteX2" fmla="*/ 28575 w 468630"/>
                <a:gd name="connsiteY2" fmla="*/ 15240 h 53340"/>
                <a:gd name="connsiteX3" fmla="*/ 34290 w 468630"/>
                <a:gd name="connsiteY3" fmla="*/ 19050 h 53340"/>
                <a:gd name="connsiteX4" fmla="*/ 55245 w 468630"/>
                <a:gd name="connsiteY4" fmla="*/ 24765 h 53340"/>
                <a:gd name="connsiteX5" fmla="*/ 76200 w 468630"/>
                <a:gd name="connsiteY5" fmla="*/ 30480 h 53340"/>
                <a:gd name="connsiteX6" fmla="*/ 81915 w 468630"/>
                <a:gd name="connsiteY6" fmla="*/ 36195 h 53340"/>
                <a:gd name="connsiteX7" fmla="*/ 89535 w 468630"/>
                <a:gd name="connsiteY7" fmla="*/ 38100 h 53340"/>
                <a:gd name="connsiteX8" fmla="*/ 118110 w 468630"/>
                <a:gd name="connsiteY8" fmla="*/ 41910 h 53340"/>
                <a:gd name="connsiteX9" fmla="*/ 123825 w 468630"/>
                <a:gd name="connsiteY9" fmla="*/ 43815 h 53340"/>
                <a:gd name="connsiteX10" fmla="*/ 139065 w 468630"/>
                <a:gd name="connsiteY10" fmla="*/ 47625 h 53340"/>
                <a:gd name="connsiteX11" fmla="*/ 150495 w 468630"/>
                <a:gd name="connsiteY11" fmla="*/ 51435 h 53340"/>
                <a:gd name="connsiteX12" fmla="*/ 175260 w 468630"/>
                <a:gd name="connsiteY12" fmla="*/ 53340 h 53340"/>
                <a:gd name="connsiteX13" fmla="*/ 333375 w 468630"/>
                <a:gd name="connsiteY13" fmla="*/ 51435 h 53340"/>
                <a:gd name="connsiteX14" fmla="*/ 348615 w 468630"/>
                <a:gd name="connsiteY14" fmla="*/ 49530 h 53340"/>
                <a:gd name="connsiteX15" fmla="*/ 365760 w 468630"/>
                <a:gd name="connsiteY15" fmla="*/ 47625 h 53340"/>
                <a:gd name="connsiteX16" fmla="*/ 373380 w 468630"/>
                <a:gd name="connsiteY16" fmla="*/ 45720 h 53340"/>
                <a:gd name="connsiteX17" fmla="*/ 379095 w 468630"/>
                <a:gd name="connsiteY17" fmla="*/ 43815 h 53340"/>
                <a:gd name="connsiteX18" fmla="*/ 398145 w 468630"/>
                <a:gd name="connsiteY18" fmla="*/ 40005 h 53340"/>
                <a:gd name="connsiteX19" fmla="*/ 409575 w 468630"/>
                <a:gd name="connsiteY19" fmla="*/ 36195 h 53340"/>
                <a:gd name="connsiteX20" fmla="*/ 415290 w 468630"/>
                <a:gd name="connsiteY20" fmla="*/ 32385 h 53340"/>
                <a:gd name="connsiteX21" fmla="*/ 434340 w 468630"/>
                <a:gd name="connsiteY21" fmla="*/ 26670 h 53340"/>
                <a:gd name="connsiteX22" fmla="*/ 445770 w 468630"/>
                <a:gd name="connsiteY22" fmla="*/ 22860 h 53340"/>
                <a:gd name="connsiteX23" fmla="*/ 451485 w 468630"/>
                <a:gd name="connsiteY23" fmla="*/ 19050 h 53340"/>
                <a:gd name="connsiteX24" fmla="*/ 462915 w 468630"/>
                <a:gd name="connsiteY24" fmla="*/ 7620 h 53340"/>
                <a:gd name="connsiteX25" fmla="*/ 466725 w 468630"/>
                <a:gd name="connsiteY25" fmla="*/ 1905 h 53340"/>
                <a:gd name="connsiteX26" fmla="*/ 468630 w 468630"/>
                <a:gd name="connsiteY26" fmla="*/ 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68630" h="53340">
                  <a:moveTo>
                    <a:pt x="0" y="5715"/>
                  </a:moveTo>
                  <a:cubicBezTo>
                    <a:pt x="5032" y="7728"/>
                    <a:pt x="10014" y="9937"/>
                    <a:pt x="15240" y="11430"/>
                  </a:cubicBezTo>
                  <a:cubicBezTo>
                    <a:pt x="18088" y="12244"/>
                    <a:pt x="25530" y="13717"/>
                    <a:pt x="28575" y="15240"/>
                  </a:cubicBezTo>
                  <a:cubicBezTo>
                    <a:pt x="30623" y="16264"/>
                    <a:pt x="32198" y="18120"/>
                    <a:pt x="34290" y="19050"/>
                  </a:cubicBezTo>
                  <a:cubicBezTo>
                    <a:pt x="46481" y="24468"/>
                    <a:pt x="43645" y="21601"/>
                    <a:pt x="55245" y="24765"/>
                  </a:cubicBezTo>
                  <a:cubicBezTo>
                    <a:pt x="81831" y="32016"/>
                    <a:pt x="52994" y="25839"/>
                    <a:pt x="76200" y="30480"/>
                  </a:cubicBezTo>
                  <a:cubicBezTo>
                    <a:pt x="78105" y="32385"/>
                    <a:pt x="79576" y="34858"/>
                    <a:pt x="81915" y="36195"/>
                  </a:cubicBezTo>
                  <a:cubicBezTo>
                    <a:pt x="84188" y="37494"/>
                    <a:pt x="87018" y="37381"/>
                    <a:pt x="89535" y="38100"/>
                  </a:cubicBezTo>
                  <a:cubicBezTo>
                    <a:pt x="105556" y="42677"/>
                    <a:pt x="81629" y="38870"/>
                    <a:pt x="118110" y="41910"/>
                  </a:cubicBezTo>
                  <a:cubicBezTo>
                    <a:pt x="120015" y="42545"/>
                    <a:pt x="121888" y="43287"/>
                    <a:pt x="123825" y="43815"/>
                  </a:cubicBezTo>
                  <a:cubicBezTo>
                    <a:pt x="128877" y="45193"/>
                    <a:pt x="134097" y="45969"/>
                    <a:pt x="139065" y="47625"/>
                  </a:cubicBezTo>
                  <a:cubicBezTo>
                    <a:pt x="142875" y="48895"/>
                    <a:pt x="146491" y="51127"/>
                    <a:pt x="150495" y="51435"/>
                  </a:cubicBezTo>
                  <a:lnTo>
                    <a:pt x="175260" y="53340"/>
                  </a:lnTo>
                  <a:lnTo>
                    <a:pt x="333375" y="51435"/>
                  </a:lnTo>
                  <a:cubicBezTo>
                    <a:pt x="338493" y="51323"/>
                    <a:pt x="343531" y="50128"/>
                    <a:pt x="348615" y="49530"/>
                  </a:cubicBezTo>
                  <a:lnTo>
                    <a:pt x="365760" y="47625"/>
                  </a:lnTo>
                  <a:cubicBezTo>
                    <a:pt x="368300" y="46990"/>
                    <a:pt x="370863" y="46439"/>
                    <a:pt x="373380" y="45720"/>
                  </a:cubicBezTo>
                  <a:cubicBezTo>
                    <a:pt x="375311" y="45168"/>
                    <a:pt x="377135" y="44251"/>
                    <a:pt x="379095" y="43815"/>
                  </a:cubicBezTo>
                  <a:cubicBezTo>
                    <a:pt x="392336" y="40873"/>
                    <a:pt x="387301" y="43258"/>
                    <a:pt x="398145" y="40005"/>
                  </a:cubicBezTo>
                  <a:cubicBezTo>
                    <a:pt x="401992" y="38851"/>
                    <a:pt x="406233" y="38423"/>
                    <a:pt x="409575" y="36195"/>
                  </a:cubicBezTo>
                  <a:cubicBezTo>
                    <a:pt x="411480" y="34925"/>
                    <a:pt x="413198" y="33315"/>
                    <a:pt x="415290" y="32385"/>
                  </a:cubicBezTo>
                  <a:cubicBezTo>
                    <a:pt x="424616" y="28240"/>
                    <a:pt x="425815" y="29228"/>
                    <a:pt x="434340" y="26670"/>
                  </a:cubicBezTo>
                  <a:cubicBezTo>
                    <a:pt x="438187" y="25516"/>
                    <a:pt x="442428" y="25088"/>
                    <a:pt x="445770" y="22860"/>
                  </a:cubicBezTo>
                  <a:lnTo>
                    <a:pt x="451485" y="19050"/>
                  </a:lnTo>
                  <a:cubicBezTo>
                    <a:pt x="460464" y="5581"/>
                    <a:pt x="448738" y="21797"/>
                    <a:pt x="462915" y="7620"/>
                  </a:cubicBezTo>
                  <a:cubicBezTo>
                    <a:pt x="464534" y="6001"/>
                    <a:pt x="465351" y="3737"/>
                    <a:pt x="466725" y="1905"/>
                  </a:cubicBezTo>
                  <a:cubicBezTo>
                    <a:pt x="467264" y="1187"/>
                    <a:pt x="467995" y="635"/>
                    <a:pt x="468630" y="0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1" name="フリーフォーム 23">
              <a:extLst>
                <a:ext uri="{FF2B5EF4-FFF2-40B4-BE49-F238E27FC236}">
                  <a16:creationId xmlns:a16="http://schemas.microsoft.com/office/drawing/2014/main" id="{872F5DF5-0993-39A4-5689-3840F5E6E870}"/>
                </a:ext>
              </a:extLst>
            </p:cNvPr>
            <p:cNvSpPr/>
            <p:nvPr/>
          </p:nvSpPr>
          <p:spPr bwMode="auto">
            <a:xfrm>
              <a:off x="3678555" y="4141887"/>
              <a:ext cx="211455" cy="251460"/>
            </a:xfrm>
            <a:custGeom>
              <a:avLst/>
              <a:gdLst>
                <a:gd name="connsiteX0" fmla="*/ 38100 w 211455"/>
                <a:gd name="connsiteY0" fmla="*/ 251460 h 251460"/>
                <a:gd name="connsiteX1" fmla="*/ 30480 w 211455"/>
                <a:gd name="connsiteY1" fmla="*/ 241935 h 251460"/>
                <a:gd name="connsiteX2" fmla="*/ 24765 w 211455"/>
                <a:gd name="connsiteY2" fmla="*/ 236220 h 251460"/>
                <a:gd name="connsiteX3" fmla="*/ 22860 w 211455"/>
                <a:gd name="connsiteY3" fmla="*/ 228600 h 251460"/>
                <a:gd name="connsiteX4" fmla="*/ 19050 w 211455"/>
                <a:gd name="connsiteY4" fmla="*/ 222885 h 251460"/>
                <a:gd name="connsiteX5" fmla="*/ 13335 w 211455"/>
                <a:gd name="connsiteY5" fmla="*/ 209550 h 251460"/>
                <a:gd name="connsiteX6" fmla="*/ 9525 w 211455"/>
                <a:gd name="connsiteY6" fmla="*/ 198120 h 251460"/>
                <a:gd name="connsiteX7" fmla="*/ 5715 w 211455"/>
                <a:gd name="connsiteY7" fmla="*/ 192405 h 251460"/>
                <a:gd name="connsiteX8" fmla="*/ 0 w 211455"/>
                <a:gd name="connsiteY8" fmla="*/ 173355 h 251460"/>
                <a:gd name="connsiteX9" fmla="*/ 1905 w 211455"/>
                <a:gd name="connsiteY9" fmla="*/ 114300 h 251460"/>
                <a:gd name="connsiteX10" fmla="*/ 5715 w 211455"/>
                <a:gd name="connsiteY10" fmla="*/ 108585 h 251460"/>
                <a:gd name="connsiteX11" fmla="*/ 13335 w 211455"/>
                <a:gd name="connsiteY11" fmla="*/ 97155 h 251460"/>
                <a:gd name="connsiteX12" fmla="*/ 17145 w 211455"/>
                <a:gd name="connsiteY12" fmla="*/ 81915 h 251460"/>
                <a:gd name="connsiteX13" fmla="*/ 19050 w 211455"/>
                <a:gd name="connsiteY13" fmla="*/ 74295 h 251460"/>
                <a:gd name="connsiteX14" fmla="*/ 24765 w 211455"/>
                <a:gd name="connsiteY14" fmla="*/ 70485 h 251460"/>
                <a:gd name="connsiteX15" fmla="*/ 28575 w 211455"/>
                <a:gd name="connsiteY15" fmla="*/ 64770 h 251460"/>
                <a:gd name="connsiteX16" fmla="*/ 34290 w 211455"/>
                <a:gd name="connsiteY16" fmla="*/ 60960 h 251460"/>
                <a:gd name="connsiteX17" fmla="*/ 36195 w 211455"/>
                <a:gd name="connsiteY17" fmla="*/ 55245 h 251460"/>
                <a:gd name="connsiteX18" fmla="*/ 41910 w 211455"/>
                <a:gd name="connsiteY18" fmla="*/ 49530 h 251460"/>
                <a:gd name="connsiteX19" fmla="*/ 51435 w 211455"/>
                <a:gd name="connsiteY19" fmla="*/ 40005 h 251460"/>
                <a:gd name="connsiteX20" fmla="*/ 68580 w 211455"/>
                <a:gd name="connsiteY20" fmla="*/ 32385 h 251460"/>
                <a:gd name="connsiteX21" fmla="*/ 74295 w 211455"/>
                <a:gd name="connsiteY21" fmla="*/ 26670 h 251460"/>
                <a:gd name="connsiteX22" fmla="*/ 80010 w 211455"/>
                <a:gd name="connsiteY22" fmla="*/ 24765 h 251460"/>
                <a:gd name="connsiteX23" fmla="*/ 81915 w 211455"/>
                <a:gd name="connsiteY23" fmla="*/ 19050 h 251460"/>
                <a:gd name="connsiteX24" fmla="*/ 100965 w 211455"/>
                <a:gd name="connsiteY24" fmla="*/ 13335 h 251460"/>
                <a:gd name="connsiteX25" fmla="*/ 106680 w 211455"/>
                <a:gd name="connsiteY25" fmla="*/ 11430 h 251460"/>
                <a:gd name="connsiteX26" fmla="*/ 133350 w 211455"/>
                <a:gd name="connsiteY26" fmla="*/ 7620 h 251460"/>
                <a:gd name="connsiteX27" fmla="*/ 140970 w 211455"/>
                <a:gd name="connsiteY27" fmla="*/ 5715 h 251460"/>
                <a:gd name="connsiteX28" fmla="*/ 146685 w 211455"/>
                <a:gd name="connsiteY28" fmla="*/ 3810 h 251460"/>
                <a:gd name="connsiteX29" fmla="*/ 173355 w 211455"/>
                <a:gd name="connsiteY29" fmla="*/ 0 h 251460"/>
                <a:gd name="connsiteX30" fmla="*/ 211455 w 211455"/>
                <a:gd name="connsiteY30" fmla="*/ 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1455" h="251460">
                  <a:moveTo>
                    <a:pt x="38100" y="251460"/>
                  </a:moveTo>
                  <a:cubicBezTo>
                    <a:pt x="35560" y="248285"/>
                    <a:pt x="33157" y="244995"/>
                    <a:pt x="30480" y="241935"/>
                  </a:cubicBezTo>
                  <a:cubicBezTo>
                    <a:pt x="28706" y="239908"/>
                    <a:pt x="26102" y="238559"/>
                    <a:pt x="24765" y="236220"/>
                  </a:cubicBezTo>
                  <a:cubicBezTo>
                    <a:pt x="23466" y="233947"/>
                    <a:pt x="23891" y="231006"/>
                    <a:pt x="22860" y="228600"/>
                  </a:cubicBezTo>
                  <a:cubicBezTo>
                    <a:pt x="21958" y="226496"/>
                    <a:pt x="20320" y="224790"/>
                    <a:pt x="19050" y="222885"/>
                  </a:cubicBezTo>
                  <a:cubicBezTo>
                    <a:pt x="14011" y="202728"/>
                    <a:pt x="20853" y="226465"/>
                    <a:pt x="13335" y="209550"/>
                  </a:cubicBezTo>
                  <a:cubicBezTo>
                    <a:pt x="11704" y="205880"/>
                    <a:pt x="11753" y="201462"/>
                    <a:pt x="9525" y="198120"/>
                  </a:cubicBezTo>
                  <a:cubicBezTo>
                    <a:pt x="8255" y="196215"/>
                    <a:pt x="6645" y="194497"/>
                    <a:pt x="5715" y="192405"/>
                  </a:cubicBezTo>
                  <a:cubicBezTo>
                    <a:pt x="3065" y="186442"/>
                    <a:pt x="1583" y="179688"/>
                    <a:pt x="0" y="173355"/>
                  </a:cubicBezTo>
                  <a:cubicBezTo>
                    <a:pt x="635" y="153670"/>
                    <a:pt x="174" y="133919"/>
                    <a:pt x="1905" y="114300"/>
                  </a:cubicBezTo>
                  <a:cubicBezTo>
                    <a:pt x="2106" y="112019"/>
                    <a:pt x="4691" y="110633"/>
                    <a:pt x="5715" y="108585"/>
                  </a:cubicBezTo>
                  <a:cubicBezTo>
                    <a:pt x="11229" y="97557"/>
                    <a:pt x="2501" y="107989"/>
                    <a:pt x="13335" y="97155"/>
                  </a:cubicBezTo>
                  <a:cubicBezTo>
                    <a:pt x="16739" y="86943"/>
                    <a:pt x="14080" y="95708"/>
                    <a:pt x="17145" y="81915"/>
                  </a:cubicBezTo>
                  <a:cubicBezTo>
                    <a:pt x="17713" y="79359"/>
                    <a:pt x="17598" y="76473"/>
                    <a:pt x="19050" y="74295"/>
                  </a:cubicBezTo>
                  <a:cubicBezTo>
                    <a:pt x="20320" y="72390"/>
                    <a:pt x="22860" y="71755"/>
                    <a:pt x="24765" y="70485"/>
                  </a:cubicBezTo>
                  <a:cubicBezTo>
                    <a:pt x="26035" y="68580"/>
                    <a:pt x="26956" y="66389"/>
                    <a:pt x="28575" y="64770"/>
                  </a:cubicBezTo>
                  <a:cubicBezTo>
                    <a:pt x="30194" y="63151"/>
                    <a:pt x="32860" y="62748"/>
                    <a:pt x="34290" y="60960"/>
                  </a:cubicBezTo>
                  <a:cubicBezTo>
                    <a:pt x="35544" y="59392"/>
                    <a:pt x="35081" y="56916"/>
                    <a:pt x="36195" y="55245"/>
                  </a:cubicBezTo>
                  <a:cubicBezTo>
                    <a:pt x="37689" y="53003"/>
                    <a:pt x="40185" y="51600"/>
                    <a:pt x="41910" y="49530"/>
                  </a:cubicBezTo>
                  <a:cubicBezTo>
                    <a:pt x="49847" y="40005"/>
                    <a:pt x="40958" y="46990"/>
                    <a:pt x="51435" y="40005"/>
                  </a:cubicBezTo>
                  <a:cubicBezTo>
                    <a:pt x="59595" y="27764"/>
                    <a:pt x="49331" y="40084"/>
                    <a:pt x="68580" y="32385"/>
                  </a:cubicBezTo>
                  <a:cubicBezTo>
                    <a:pt x="71081" y="31384"/>
                    <a:pt x="72053" y="28164"/>
                    <a:pt x="74295" y="26670"/>
                  </a:cubicBezTo>
                  <a:cubicBezTo>
                    <a:pt x="75966" y="25556"/>
                    <a:pt x="78105" y="25400"/>
                    <a:pt x="80010" y="24765"/>
                  </a:cubicBezTo>
                  <a:cubicBezTo>
                    <a:pt x="80645" y="22860"/>
                    <a:pt x="80281" y="20217"/>
                    <a:pt x="81915" y="19050"/>
                  </a:cubicBezTo>
                  <a:cubicBezTo>
                    <a:pt x="84933" y="16894"/>
                    <a:pt x="96552" y="14596"/>
                    <a:pt x="100965" y="13335"/>
                  </a:cubicBezTo>
                  <a:cubicBezTo>
                    <a:pt x="102896" y="12783"/>
                    <a:pt x="104699" y="11760"/>
                    <a:pt x="106680" y="11430"/>
                  </a:cubicBezTo>
                  <a:cubicBezTo>
                    <a:pt x="136635" y="6438"/>
                    <a:pt x="112786" y="12190"/>
                    <a:pt x="133350" y="7620"/>
                  </a:cubicBezTo>
                  <a:cubicBezTo>
                    <a:pt x="135906" y="7052"/>
                    <a:pt x="138453" y="6434"/>
                    <a:pt x="140970" y="5715"/>
                  </a:cubicBezTo>
                  <a:cubicBezTo>
                    <a:pt x="142901" y="5163"/>
                    <a:pt x="144708" y="4159"/>
                    <a:pt x="146685" y="3810"/>
                  </a:cubicBezTo>
                  <a:cubicBezTo>
                    <a:pt x="155529" y="2249"/>
                    <a:pt x="164375" y="0"/>
                    <a:pt x="173355" y="0"/>
                  </a:cubicBezTo>
                  <a:lnTo>
                    <a:pt x="211455" y="0"/>
                  </a:ln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95BCD3A1-122A-C45C-C411-B139F6CA87D6}"/>
              </a:ext>
            </a:extLst>
          </p:cNvPr>
          <p:cNvCxnSpPr>
            <a:cxnSpLocks/>
            <a:stCxn id="14" idx="1"/>
          </p:cNvCxnSpPr>
          <p:nvPr/>
        </p:nvCxnSpPr>
        <p:spPr bwMode="auto">
          <a:xfrm flipV="1">
            <a:off x="2849246" y="2163324"/>
            <a:ext cx="14040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6" name="Text Box 20">
            <a:extLst>
              <a:ext uri="{FF2B5EF4-FFF2-40B4-BE49-F238E27FC236}">
                <a16:creationId xmlns:a16="http://schemas.microsoft.com/office/drawing/2014/main" id="{F9CA3DC2-D46D-9E6E-3261-99BCD3FF5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561" y="1759595"/>
            <a:ext cx="1473678" cy="1204671"/>
          </a:xfrm>
          <a:prstGeom prst="rect">
            <a:avLst/>
          </a:prstGeom>
          <a:solidFill>
            <a:srgbClr val="0000FF">
              <a:alpha val="70000"/>
            </a:srgbClr>
          </a:solidFill>
          <a:ln w="25400">
            <a:solidFill>
              <a:srgbClr val="92D050"/>
            </a:solidFill>
            <a:miter lim="800000"/>
            <a:headEnd/>
            <a:tailEnd/>
          </a:ln>
        </p:spPr>
        <p:txBody>
          <a:bodyPr wrap="square" lIns="95740" tIns="47870" rIns="95740" bIns="47870">
            <a:spAutoFit/>
          </a:bodyPr>
          <a:lstStyle/>
          <a:p>
            <a:pPr algn="ctr" defTabSz="957263" eaLnBrk="0" hangingPunct="0">
              <a:spcBef>
                <a:spcPct val="50000"/>
              </a:spcBef>
              <a:defRPr/>
            </a:pPr>
            <a:r>
              <a:rPr lang="en-US" altLang="ja-JP" b="1" dirty="0">
                <a:solidFill>
                  <a:srgbClr val="FFFF00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3 GeV Rapid Cycling  Synchrotron (RCS)</a:t>
            </a: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4A776B7A-3539-2135-25C3-8273A8647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402" y="853562"/>
            <a:ext cx="2010418" cy="373674"/>
          </a:xfrm>
          <a:prstGeom prst="rect">
            <a:avLst/>
          </a:prstGeom>
          <a:solidFill>
            <a:srgbClr val="0000FF">
              <a:alpha val="70000"/>
            </a:srgbClr>
          </a:solidFill>
          <a:ln w="25400">
            <a:solidFill>
              <a:srgbClr val="92D050"/>
            </a:solidFill>
            <a:miter lim="800000"/>
            <a:headEnd/>
            <a:tailEnd/>
          </a:ln>
        </p:spPr>
        <p:txBody>
          <a:bodyPr wrap="square" lIns="95740" tIns="47870" rIns="95740" bIns="47870">
            <a:spAutoFit/>
          </a:bodyPr>
          <a:lstStyle/>
          <a:p>
            <a:pPr algn="ctr" defTabSz="957263" eaLnBrk="0" hangingPunct="0">
              <a:spcBef>
                <a:spcPct val="50000"/>
              </a:spcBef>
              <a:defRPr/>
            </a:pPr>
            <a:r>
              <a:rPr lang="en-US" altLang="ja-JP" b="1" dirty="0">
                <a:solidFill>
                  <a:schemeClr val="bg1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400 MeV H</a:t>
            </a:r>
            <a:r>
              <a:rPr lang="en-US" altLang="ja-JP" b="1" baseline="30000" dirty="0">
                <a:solidFill>
                  <a:schemeClr val="bg1"/>
                </a:solidFill>
                <a:latin typeface="Symbol" panose="05050102010706020507" pitchFamily="18" charset="2"/>
                <a:ea typeface="HG創英角ﾎﾟｯﾌﾟ体" pitchFamily="49" charset="-128"/>
                <a:cs typeface="Times New Roman" pitchFamily="18" charset="0"/>
              </a:rPr>
              <a:t>-</a:t>
            </a:r>
            <a:r>
              <a:rPr lang="en-US" altLang="ja-JP" b="1" dirty="0">
                <a:solidFill>
                  <a:schemeClr val="bg1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 </a:t>
            </a:r>
            <a:r>
              <a:rPr lang="en-US" altLang="ja-JP" b="1" dirty="0" err="1">
                <a:solidFill>
                  <a:schemeClr val="bg1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Linac</a:t>
            </a:r>
            <a:r>
              <a:rPr lang="en-US" altLang="ja-JP" b="1" dirty="0">
                <a:solidFill>
                  <a:schemeClr val="bg1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 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EF3B9E38-7BB9-80F1-5668-949405800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0492" y="6204358"/>
            <a:ext cx="1335088" cy="5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86" tIns="34193" rIns="68386" bIns="34193">
            <a:spAutoFit/>
          </a:bodyPr>
          <a:lstStyle>
            <a:lvl1pPr defTabSz="957263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defTabSz="957263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defTabSz="957263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defTabSz="957263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defTabSz="957263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9572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9572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9572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9572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FFFF66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Hadron Expt. Hall (HD)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33E237F0-0C3A-3EA6-4418-7B3598852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683" y="2779159"/>
            <a:ext cx="2070834" cy="56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386" tIns="34193" rIns="68386" bIns="34193">
            <a:spAutoFit/>
          </a:bodyPr>
          <a:lstStyle/>
          <a:p>
            <a:pPr defTabSz="957263" eaLnBrk="0" hangingPunct="0">
              <a:spcBef>
                <a:spcPct val="50000"/>
              </a:spcBef>
              <a:defRPr/>
            </a:pPr>
            <a:r>
              <a:rPr lang="en-US" altLang="ja-JP" sz="1600" b="1" dirty="0">
                <a:solidFill>
                  <a:srgbClr val="FF00FF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itchFamily="18" charset="0"/>
              </a:rPr>
              <a:t>Neutrino Beam Line to </a:t>
            </a:r>
            <a:r>
              <a:rPr lang="en-US" altLang="ja-JP" sz="1600" b="1" dirty="0" err="1">
                <a:solidFill>
                  <a:srgbClr val="FF00FF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itchFamily="18" charset="0"/>
              </a:rPr>
              <a:t>Kamiokande</a:t>
            </a:r>
            <a:r>
              <a:rPr lang="ja-JP" altLang="en-US" sz="1600" b="1" dirty="0">
                <a:solidFill>
                  <a:srgbClr val="FF00FF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itchFamily="18" charset="0"/>
              </a:rPr>
              <a:t> </a:t>
            </a:r>
            <a:r>
              <a:rPr lang="en-US" altLang="ja-JP" sz="1600" b="1" dirty="0">
                <a:solidFill>
                  <a:srgbClr val="FF00FF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itchFamily="18" charset="0"/>
              </a:rPr>
              <a:t>(NU)</a:t>
            </a:r>
          </a:p>
        </p:txBody>
      </p:sp>
      <p:sp>
        <p:nvSpPr>
          <p:cNvPr id="32" name="Text Box 13">
            <a:extLst>
              <a:ext uri="{FF2B5EF4-FFF2-40B4-BE49-F238E27FC236}">
                <a16:creationId xmlns:a16="http://schemas.microsoft.com/office/drawing/2014/main" id="{7D652127-B510-07B1-06B6-182ED3625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302" y="4264393"/>
            <a:ext cx="2184090" cy="68760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5740" tIns="47870" rIns="95740" bIns="47870">
            <a:spAutoFit/>
          </a:bodyPr>
          <a:lstStyle/>
          <a:p>
            <a:pPr algn="ctr" defTabSz="957263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ja-JP" sz="1600" b="1" dirty="0">
                <a:solidFill>
                  <a:srgbClr val="FFFF66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Material and Life Science Experimental Facility (MLF)</a:t>
            </a:r>
            <a:endParaRPr lang="en-US" altLang="ja-JP" sz="1600" b="1" dirty="0">
              <a:solidFill>
                <a:srgbClr val="FFCC66"/>
              </a:solidFill>
              <a:latin typeface="Times New Roman" pitchFamily="18" charset="0"/>
              <a:ea typeface="HG創英角ﾎﾟｯﾌﾟ体" pitchFamily="49" charset="-128"/>
              <a:cs typeface="Times New Roman" pitchFamily="18" charset="0"/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1F6E824C-EF5D-701A-0612-086AB2D58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" y="545054"/>
            <a:ext cx="2287807" cy="830997"/>
          </a:xfrm>
          <a:prstGeom prst="rect">
            <a:avLst/>
          </a:prstGeom>
          <a:solidFill>
            <a:srgbClr val="000080">
              <a:alpha val="54117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FFFFFF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J-PARC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FFFFFF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(KEK &amp; JAEA)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2D409DA8-E29C-65C2-38F3-34E59FE1BCE1}"/>
              </a:ext>
            </a:extLst>
          </p:cNvPr>
          <p:cNvCxnSpPr/>
          <p:nvPr/>
        </p:nvCxnSpPr>
        <p:spPr>
          <a:xfrm>
            <a:off x="4293870" y="2000249"/>
            <a:ext cx="0" cy="36000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8B0C62-9C41-B1C5-10A3-0C0BFBB07231}"/>
              </a:ext>
            </a:extLst>
          </p:cNvPr>
          <p:cNvSpPr txBox="1"/>
          <p:nvPr/>
        </p:nvSpPr>
        <p:spPr>
          <a:xfrm>
            <a:off x="4225834" y="1405584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Foil</a:t>
            </a:r>
            <a:endParaRPr kumimoji="1" lang="ja-JP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A43C81D2-E942-4E24-4A6F-28EA471C948D}"/>
              </a:ext>
            </a:extLst>
          </p:cNvPr>
          <p:cNvCxnSpPr>
            <a:cxnSpLocks/>
          </p:cNvCxnSpPr>
          <p:nvPr/>
        </p:nvCxnSpPr>
        <p:spPr>
          <a:xfrm flipH="1">
            <a:off x="4335751" y="1749536"/>
            <a:ext cx="142666" cy="2166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2C5828D-E3D5-3C65-2099-245B6D7B7CC3}"/>
              </a:ext>
            </a:extLst>
          </p:cNvPr>
          <p:cNvSpPr txBox="1"/>
          <p:nvPr/>
        </p:nvSpPr>
        <p:spPr>
          <a:xfrm>
            <a:off x="1845308" y="77857"/>
            <a:ext cx="2255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J-PARC facility</a:t>
            </a:r>
            <a:endParaRPr kumimoji="1" lang="ja-JP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1B6A737-FB73-9549-EF35-97224240C261}"/>
              </a:ext>
            </a:extLst>
          </p:cNvPr>
          <p:cNvSpPr txBox="1"/>
          <p:nvPr/>
        </p:nvSpPr>
        <p:spPr>
          <a:xfrm>
            <a:off x="6880383" y="1263163"/>
            <a:ext cx="4984634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Accelerators at J-PARC:</a:t>
            </a:r>
          </a:p>
          <a:p>
            <a:endParaRPr kumimoji="1" lang="en-US" altLang="ja-JP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ja-JP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■</a:t>
            </a:r>
            <a:r>
              <a:rPr kumimoji="1" lang="ja-JP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MeV H</a:t>
            </a:r>
            <a:r>
              <a:rPr kumimoji="1" lang="en-US" altLang="ja-JP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Linear Accelerator (LINAC)</a:t>
            </a:r>
          </a:p>
          <a:p>
            <a:endParaRPr kumimoji="1" lang="en-US" altLang="ja-JP" sz="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ja-JP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</a:t>
            </a:r>
            <a:r>
              <a:rPr kumimoji="1" lang="ja-JP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3-GeV Rapid Cycling Synchrotron (RCS)</a:t>
            </a:r>
          </a:p>
          <a:p>
            <a:endParaRPr lang="en-US" altLang="ja-JP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■</a:t>
            </a:r>
            <a:r>
              <a:rPr lang="ja-JP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GeV Main Ring (MR)</a:t>
            </a:r>
          </a:p>
          <a:p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J-PARC provides high intensity proton beams </a:t>
            </a: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multi-dimensional experimental research, </a:t>
            </a: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 as </a:t>
            </a:r>
          </a:p>
          <a:p>
            <a:endParaRPr lang="en-US" altLang="ja-JP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◆</a:t>
            </a:r>
            <a:r>
              <a:rPr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and Life Science </a:t>
            </a:r>
            <a:endParaRPr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◆</a:t>
            </a:r>
            <a:r>
              <a:rPr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Physis</a:t>
            </a:r>
            <a:endParaRPr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◆</a:t>
            </a:r>
            <a:r>
              <a:rPr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</a:t>
            </a:r>
            <a:endParaRPr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38" name="スライド番号プレースホルダー 37">
            <a:extLst>
              <a:ext uri="{FF2B5EF4-FFF2-40B4-BE49-F238E27FC236}">
                <a16:creationId xmlns:a16="http://schemas.microsoft.com/office/drawing/2014/main" id="{8E6E81D0-8DD2-FA93-476C-C17EDEACE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5455" y="6453328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9091FE3-C2AE-8224-1109-4CD0728602CE}"/>
              </a:ext>
            </a:extLst>
          </p:cNvPr>
          <p:cNvSpPr txBox="1"/>
          <p:nvPr/>
        </p:nvSpPr>
        <p:spPr>
          <a:xfrm>
            <a:off x="7287905" y="444253"/>
            <a:ext cx="3946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Overview of J-PARC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402D8C49-4F24-8814-8E05-1465A593C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55" y="4056605"/>
            <a:ext cx="1473678" cy="1204671"/>
          </a:xfrm>
          <a:prstGeom prst="rect">
            <a:avLst/>
          </a:prstGeom>
          <a:solidFill>
            <a:srgbClr val="0000FF">
              <a:alpha val="70000"/>
            </a:srgbClr>
          </a:solidFill>
          <a:ln w="25400">
            <a:solidFill>
              <a:srgbClr val="92D050"/>
            </a:solidFill>
            <a:miter lim="800000"/>
            <a:headEnd/>
            <a:tailEnd/>
          </a:ln>
        </p:spPr>
        <p:txBody>
          <a:bodyPr wrap="square" lIns="95740" tIns="47870" rIns="95740" bIns="47870">
            <a:spAutoFit/>
          </a:bodyPr>
          <a:lstStyle/>
          <a:p>
            <a:pPr algn="ctr" defTabSz="957263" eaLnBrk="0" hangingPunct="0">
              <a:spcBef>
                <a:spcPct val="50000"/>
              </a:spcBef>
              <a:defRPr/>
            </a:pPr>
            <a:r>
              <a:rPr lang="en-US" altLang="ja-JP" b="1" dirty="0">
                <a:solidFill>
                  <a:srgbClr val="FFFF00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30 GeV Main Ring  Synchrotron (MR)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10FC670-5F1D-F758-FA61-DFEE685D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581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4C2E0CA-8BCE-ACCF-8592-67A4B256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83" y="6404754"/>
            <a:ext cx="2743200" cy="365125"/>
          </a:xfrm>
        </p:spPr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9074C57-56FC-08D2-F7D4-2B5F1D6F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1436" y="6411768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CC145D-85F7-6A14-DBC0-3EE3C90D2A22}"/>
              </a:ext>
            </a:extLst>
          </p:cNvPr>
          <p:cNvSpPr txBox="1"/>
          <p:nvPr/>
        </p:nvSpPr>
        <p:spPr>
          <a:xfrm>
            <a:off x="2215684" y="127770"/>
            <a:ext cx="910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Summary of beam loss mitigation 1 MW beyond 2020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42A89ED-6B47-DC38-145C-ABF1C21E9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pic>
        <p:nvPicPr>
          <p:cNvPr id="20" name="図 19" descr="図形, 四角形&#10;&#10;自動的に生成された説明">
            <a:extLst>
              <a:ext uri="{FF2B5EF4-FFF2-40B4-BE49-F238E27FC236}">
                <a16:creationId xmlns:a16="http://schemas.microsoft.com/office/drawing/2014/main" id="{4E55B93F-15BA-DF96-6245-59C7B4773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19" y="1409288"/>
            <a:ext cx="3087080" cy="2160000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C63AD29-AC3E-A93F-7233-56AAF23870E2}"/>
              </a:ext>
            </a:extLst>
          </p:cNvPr>
          <p:cNvGrpSpPr/>
          <p:nvPr/>
        </p:nvGrpSpPr>
        <p:grpSpPr>
          <a:xfrm>
            <a:off x="3442156" y="4255601"/>
            <a:ext cx="2483372" cy="2150378"/>
            <a:chOff x="4327526" y="4453642"/>
            <a:chExt cx="2483372" cy="2150378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C692C3B5-C11E-7765-D0A5-E578A65D21EC}"/>
                </a:ext>
              </a:extLst>
            </p:cNvPr>
            <p:cNvSpPr txBox="1"/>
            <p:nvPr/>
          </p:nvSpPr>
          <p:spPr>
            <a:xfrm>
              <a:off x="4327526" y="6296243"/>
              <a:ext cx="2483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Extracted beam emittance (rms)</a:t>
              </a:r>
              <a:endParaRPr kumimoji="1"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図 22" descr="カラフルな光の線&#10;&#10;自動的に生成された説明">
              <a:extLst>
                <a:ext uri="{FF2B5EF4-FFF2-40B4-BE49-F238E27FC236}">
                  <a16:creationId xmlns:a16="http://schemas.microsoft.com/office/drawing/2014/main" id="{C6DC1EBF-4565-516E-7521-717DA1CEA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4195" y="4453642"/>
              <a:ext cx="2209091" cy="1800000"/>
            </a:xfrm>
            <a:prstGeom prst="rect">
              <a:avLst/>
            </a:prstGeom>
          </p:spPr>
        </p:pic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89A9EC6-4A3A-6275-A1B7-7018D9F6D067}"/>
              </a:ext>
            </a:extLst>
          </p:cNvPr>
          <p:cNvGrpSpPr/>
          <p:nvPr/>
        </p:nvGrpSpPr>
        <p:grpSpPr>
          <a:xfrm>
            <a:off x="377383" y="4321765"/>
            <a:ext cx="2988000" cy="2006788"/>
            <a:chOff x="5728988" y="1490472"/>
            <a:chExt cx="2973132" cy="2006788"/>
          </a:xfrm>
        </p:grpSpPr>
        <p:pic>
          <p:nvPicPr>
            <p:cNvPr id="19" name="図 18" descr="グラフ, 折れ線グラフ&#10;&#10;自動的に生成された説明">
              <a:extLst>
                <a:ext uri="{FF2B5EF4-FFF2-40B4-BE49-F238E27FC236}">
                  <a16:creationId xmlns:a16="http://schemas.microsoft.com/office/drawing/2014/main" id="{AD2BF9A5-85AA-2D71-106C-4E7A742DB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988" y="1490472"/>
              <a:ext cx="2973132" cy="1660000"/>
            </a:xfrm>
            <a:prstGeom prst="rect">
              <a:avLst/>
            </a:prstGeom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14A22DC4-01A9-EAC1-5CBC-5EDFCD1119AD}"/>
                </a:ext>
              </a:extLst>
            </p:cNvPr>
            <p:cNvSpPr txBox="1"/>
            <p:nvPr/>
          </p:nvSpPr>
          <p:spPr>
            <a:xfrm>
              <a:off x="5841624" y="3189483"/>
              <a:ext cx="2448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structure of the beam loss</a:t>
              </a:r>
              <a:endParaRPr kumimoji="1"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E2B3817-527C-4FF1-96A6-FB1CBD3238EB}"/>
              </a:ext>
            </a:extLst>
          </p:cNvPr>
          <p:cNvGrpSpPr/>
          <p:nvPr/>
        </p:nvGrpSpPr>
        <p:grpSpPr>
          <a:xfrm>
            <a:off x="377383" y="1301948"/>
            <a:ext cx="5003569" cy="2700000"/>
            <a:chOff x="358833" y="1143362"/>
            <a:chExt cx="5003569" cy="2700000"/>
          </a:xfrm>
        </p:grpSpPr>
        <p:pic>
          <p:nvPicPr>
            <p:cNvPr id="17" name="図 16" descr="グラフ, ヒストグラム&#10;&#10;自動的に生成された説明">
              <a:extLst>
                <a:ext uri="{FF2B5EF4-FFF2-40B4-BE49-F238E27FC236}">
                  <a16:creationId xmlns:a16="http://schemas.microsoft.com/office/drawing/2014/main" id="{0696365D-401D-CDE8-5052-57F155D09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33" y="1143362"/>
              <a:ext cx="5003569" cy="2700000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2A6A07B-5A1E-6171-5CA6-63344B8E71C7}"/>
                </a:ext>
              </a:extLst>
            </p:cNvPr>
            <p:cNvSpPr txBox="1"/>
            <p:nvPr/>
          </p:nvSpPr>
          <p:spPr>
            <a:xfrm>
              <a:off x="3556660" y="1847031"/>
              <a:ext cx="15286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Beam loss</a:t>
              </a:r>
              <a:r>
                <a:rPr kumimoji="1" lang="en-US" altLang="ja-JP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  <a:p>
              <a:r>
                <a:rPr kumimoji="1"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 mitigated</a:t>
              </a:r>
              <a:endParaRPr kumimoji="1" lang="ja-JP" alt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A2AA91C-37B7-9902-92C3-758F4F007275}"/>
              </a:ext>
            </a:extLst>
          </p:cNvPr>
          <p:cNvSpPr txBox="1"/>
          <p:nvPr/>
        </p:nvSpPr>
        <p:spPr>
          <a:xfrm>
            <a:off x="6862347" y="867021"/>
            <a:ext cx="1563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Simulations: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EEF8D25-0461-793B-4C47-D2BF79727A3B}"/>
              </a:ext>
            </a:extLst>
          </p:cNvPr>
          <p:cNvSpPr txBox="1"/>
          <p:nvPr/>
        </p:nvSpPr>
        <p:spPr>
          <a:xfrm>
            <a:off x="6355092" y="3786980"/>
            <a:ext cx="534954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SC effect at 1 MW 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well mitigated reducing 80% </a:t>
            </a:r>
          </a:p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eam loss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compared to that of a trail operation in 2020.</a:t>
            </a:r>
          </a:p>
          <a:p>
            <a:endParaRPr lang="en-US" altLang="ja-JP" sz="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loss occurs only at the injection energy.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residual beam loss is &lt;&lt; 0.1%, ~1/2  is attributed  to </a:t>
            </a:r>
          </a:p>
          <a:p>
            <a:r>
              <a:rPr lang="en-US" altLang="ja-JP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foil scattering of the circulating beam.</a:t>
            </a:r>
          </a:p>
          <a:p>
            <a:endParaRPr lang="en-US" altLang="ja-JP" sz="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transverse rms emittance is 40% reduced at maximum.</a:t>
            </a:r>
          </a:p>
          <a:p>
            <a:endParaRPr kumimoji="1" lang="en-US" altLang="ja-JP" sz="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simulation results are consistent with measurements.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図 15" descr="グラフ, ヒストグラム&#10;&#10;自動的に生成された説明">
            <a:extLst>
              <a:ext uri="{FF2B5EF4-FFF2-40B4-BE49-F238E27FC236}">
                <a16:creationId xmlns:a16="http://schemas.microsoft.com/office/drawing/2014/main" id="{1B30DF99-FE7E-0F2F-551C-947C8E22BC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33" y="1698387"/>
            <a:ext cx="2592000" cy="1730613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DE92844-FA24-E800-F48E-8C447B50D2D8}"/>
              </a:ext>
            </a:extLst>
          </p:cNvPr>
          <p:cNvSpPr txBox="1"/>
          <p:nvPr/>
        </p:nvSpPr>
        <p:spPr>
          <a:xfrm>
            <a:off x="2055136" y="768107"/>
            <a:ext cx="1936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kumimoji="1" lang="en-US" altLang="ja-JP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29C37D-79B9-5072-878F-404AA1FAB30B}"/>
              </a:ext>
            </a:extLst>
          </p:cNvPr>
          <p:cNvSpPr txBox="1"/>
          <p:nvPr/>
        </p:nvSpPr>
        <p:spPr>
          <a:xfrm>
            <a:off x="6303218" y="5834244"/>
            <a:ext cx="5453288" cy="707886"/>
          </a:xfrm>
          <a:prstGeom prst="rect">
            <a:avLst/>
          </a:prstGeom>
          <a:noFill/>
          <a:ln w="28575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beam loss power in the collimator is ~ </a:t>
            </a:r>
            <a:r>
              <a:rPr kumimoji="1" lang="en-US" altLang="ja-JP" sz="2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0.1 kW</a:t>
            </a:r>
            <a:r>
              <a:rPr kumimoji="1"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kumimoji="1"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collimator capacity is 4 kW.</a:t>
            </a:r>
          </a:p>
        </p:txBody>
      </p:sp>
    </p:spTree>
    <p:extLst>
      <p:ext uri="{BB962C8B-B14F-4D97-AF65-F5344CB8AC3E}">
        <p14:creationId xmlns:p14="http://schemas.microsoft.com/office/powerpoint/2010/main" val="10069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4C2E0CA-8BCE-ACCF-8592-67A4B256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83" y="6404754"/>
            <a:ext cx="2743200" cy="365125"/>
          </a:xfrm>
        </p:spPr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9074C57-56FC-08D2-F7D4-2B5F1D6F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1436" y="6411768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CC145D-85F7-6A14-DBC0-3EE3C90D2A22}"/>
              </a:ext>
            </a:extLst>
          </p:cNvPr>
          <p:cNvSpPr txBox="1"/>
          <p:nvPr/>
        </p:nvSpPr>
        <p:spPr>
          <a:xfrm>
            <a:off x="1889760" y="168257"/>
            <a:ext cx="9319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Confirmation of </a:t>
            </a:r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b</a:t>
            </a:r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eam emittance and beam </a:t>
            </a:r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halos </a:t>
            </a:r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reduction at the </a:t>
            </a:r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b</a:t>
            </a:r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eam transport.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42A89ED-6B47-DC38-145C-ABF1C21E9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pic>
        <p:nvPicPr>
          <p:cNvPr id="2" name="図 1" descr="グラフ&#10;&#10;自動的に生成された説明">
            <a:extLst>
              <a:ext uri="{FF2B5EF4-FFF2-40B4-BE49-F238E27FC236}">
                <a16:creationId xmlns:a16="http://schemas.microsoft.com/office/drawing/2014/main" id="{C44EE349-C8CD-3C49-884F-63E47DDF2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0" y="1405859"/>
            <a:ext cx="9144000" cy="4513250"/>
          </a:xfrm>
          <a:prstGeom prst="rect">
            <a:avLst/>
          </a:prstGeom>
        </p:spPr>
      </p:pic>
      <p:graphicFrame>
        <p:nvGraphicFramePr>
          <p:cNvPr id="5" name="表 7">
            <a:extLst>
              <a:ext uri="{FF2B5EF4-FFF2-40B4-BE49-F238E27FC236}">
                <a16:creationId xmlns:a16="http://schemas.microsoft.com/office/drawing/2014/main" id="{8C478EAB-F4A7-04DD-EEF9-97143C4B1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185616"/>
              </p:ext>
            </p:extLst>
          </p:nvPr>
        </p:nvGraphicFramePr>
        <p:xfrm>
          <a:off x="6963610" y="1781555"/>
          <a:ext cx="3939853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215">
                  <a:extLst>
                    <a:ext uri="{9D8B030D-6E8A-4147-A177-3AD203B41FA5}">
                      <a16:colId xmlns:a16="http://schemas.microsoft.com/office/drawing/2014/main" val="4152771322"/>
                    </a:ext>
                  </a:extLst>
                </a:gridCol>
                <a:gridCol w="1151570">
                  <a:extLst>
                    <a:ext uri="{9D8B030D-6E8A-4147-A177-3AD203B41FA5}">
                      <a16:colId xmlns:a16="http://schemas.microsoft.com/office/drawing/2014/main" val="4245942237"/>
                    </a:ext>
                  </a:extLst>
                </a:gridCol>
                <a:gridCol w="1117068">
                  <a:extLst>
                    <a:ext uri="{9D8B030D-6E8A-4147-A177-3AD203B41FA5}">
                      <a16:colId xmlns:a16="http://schemas.microsoft.com/office/drawing/2014/main" val="761218772"/>
                    </a:ext>
                  </a:extLst>
                </a:gridCol>
              </a:tblGrid>
              <a:tr h="549270">
                <a:tc>
                  <a:txBody>
                    <a:bodyPr/>
                    <a:lstStyle/>
                    <a:p>
                      <a:r>
                        <a:rPr kumimoji="1" lang="en-US" altLang="ja-JP" sz="16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NanoDot</a:t>
                      </a:r>
                      <a:r>
                        <a:rPr kumimoji="1" lang="en-US" altLang="ja-JP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Monitor</a:t>
                      </a:r>
                    </a:p>
                    <a:p>
                      <a:r>
                        <a:rPr kumimoji="1" lang="en-US" altLang="ja-JP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Unit: mSv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June 16~22</a:t>
                      </a:r>
                    </a:p>
                    <a:p>
                      <a:r>
                        <a:rPr kumimoji="1" lang="en-US" altLang="ja-JP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(10</a:t>
                      </a:r>
                      <a:r>
                        <a:rPr kumimoji="1" lang="en-US" altLang="ja-JP" sz="16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r>
                        <a:rPr kumimoji="1" lang="en-US" altLang="ja-JP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p)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Dec. 1~7</a:t>
                      </a:r>
                    </a:p>
                    <a:p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(10</a:t>
                      </a:r>
                      <a:r>
                        <a:rPr kumimoji="1" lang="en-US" altLang="ja-JP" sz="1600" b="1" baseline="30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p)</a:t>
                      </a:r>
                      <a:endParaRPr kumimoji="1" lang="ja-JP" alt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23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3*H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9674</a:t>
                      </a:r>
                      <a:r>
                        <a:rPr kumimoji="1" lang="ja-JP" alt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endParaRPr kumimoji="1" lang="ja-JP" altLang="en-US" sz="16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3479</a:t>
                      </a:r>
                      <a:endParaRPr kumimoji="1" lang="ja-JP" altLang="en-US" sz="16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14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3*V 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12315</a:t>
                      </a:r>
                      <a:r>
                        <a:rPr kumimoji="1" lang="ja-JP" alt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　</a:t>
                      </a:r>
                      <a:endParaRPr kumimoji="1" lang="ja-JP" altLang="en-US" sz="16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4787</a:t>
                      </a:r>
                      <a:endParaRPr kumimoji="1" lang="ja-JP" altLang="en-US" sz="16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59277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F11A66-D617-E609-6FC6-984E197FBD22}"/>
              </a:ext>
            </a:extLst>
          </p:cNvPr>
          <p:cNvSpPr txBox="1"/>
          <p:nvPr/>
        </p:nvSpPr>
        <p:spPr>
          <a:xfrm>
            <a:off x="4131302" y="1959520"/>
            <a:ext cx="1447832" cy="615553"/>
          </a:xfrm>
          <a:prstGeom prst="rect">
            <a:avLst/>
          </a:prstGeom>
          <a:noFill/>
          <a:ln w="28575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BLM integral:</a:t>
            </a: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8.5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6.4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CA28B11-4488-7FA5-0212-BE4157546D11}"/>
              </a:ext>
            </a:extLst>
          </p:cNvPr>
          <p:cNvSpPr txBox="1"/>
          <p:nvPr/>
        </p:nvSpPr>
        <p:spPr>
          <a:xfrm>
            <a:off x="7825120" y="759237"/>
            <a:ext cx="3078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Courtesy:  Y. Yamaguchi, S. Meigo</a:t>
            </a:r>
          </a:p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run</a:t>
            </a:r>
            <a:endParaRPr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642471E-C57A-F5C1-E5AC-D5D1C3B9E411}"/>
              </a:ext>
            </a:extLst>
          </p:cNvPr>
          <p:cNvSpPr txBox="1"/>
          <p:nvPr/>
        </p:nvSpPr>
        <p:spPr>
          <a:xfrm>
            <a:off x="1269936" y="5419418"/>
            <a:ext cx="6997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only the rms emittance but also the beam quality is significantly improved </a:t>
            </a:r>
          </a:p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reducing the beam halos for the users.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Useful for beam broadening (flat beam) by octupole magnets at the 3-NBT.</a:t>
            </a:r>
            <a:endParaRPr lang="ja-JP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96DB009-145D-D276-8C8C-1BF0A2B7F5D8}"/>
              </a:ext>
            </a:extLst>
          </p:cNvPr>
          <p:cNvSpPr txBox="1"/>
          <p:nvPr/>
        </p:nvSpPr>
        <p:spPr>
          <a:xfrm rot="1801982">
            <a:off x="4162357" y="3314746"/>
            <a:ext cx="3269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3-GeV to Neutron Beam Transport (3-NBT)</a:t>
            </a:r>
            <a:endParaRPr kumimoji="1" lang="ja-JP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FB9C26-45DF-72C5-21EA-3ABCCF252897}"/>
              </a:ext>
            </a:extLst>
          </p:cNvPr>
          <p:cNvSpPr txBox="1"/>
          <p:nvPr/>
        </p:nvSpPr>
        <p:spPr>
          <a:xfrm>
            <a:off x="6861351" y="1438582"/>
            <a:ext cx="2178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Near the neutron target</a:t>
            </a:r>
            <a:endParaRPr kumimoji="1" lang="ja-JP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F030873-39DB-6CF5-3D11-0FB3221BA3A6}"/>
              </a:ext>
            </a:extLst>
          </p:cNvPr>
          <p:cNvSpPr txBox="1"/>
          <p:nvPr/>
        </p:nvSpPr>
        <p:spPr>
          <a:xfrm>
            <a:off x="1269936" y="3028279"/>
            <a:ext cx="862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RCS</a:t>
            </a:r>
            <a:endParaRPr kumimoji="1"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0284B3A2-FCB6-E3D5-4DB7-4FB59330C4C9}"/>
              </a:ext>
            </a:extLst>
          </p:cNvPr>
          <p:cNvCxnSpPr>
            <a:cxnSpLocks/>
          </p:cNvCxnSpPr>
          <p:nvPr/>
        </p:nvCxnSpPr>
        <p:spPr>
          <a:xfrm>
            <a:off x="4015740" y="2653926"/>
            <a:ext cx="2806900" cy="16333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41FC5627-8FD8-8A1C-5E6B-A5769234771A}"/>
              </a:ext>
            </a:extLst>
          </p:cNvPr>
          <p:cNvCxnSpPr/>
          <p:nvPr/>
        </p:nvCxnSpPr>
        <p:spPr>
          <a:xfrm>
            <a:off x="9351202" y="2529146"/>
            <a:ext cx="432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C612CDC8-0F32-6B27-74A6-856B54F86BD2}"/>
              </a:ext>
            </a:extLst>
          </p:cNvPr>
          <p:cNvCxnSpPr/>
          <p:nvPr/>
        </p:nvCxnSpPr>
        <p:spPr>
          <a:xfrm>
            <a:off x="9351202" y="2887286"/>
            <a:ext cx="432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093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4C2E0CA-8BCE-ACCF-8592-67A4B256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83" y="6404754"/>
            <a:ext cx="2743200" cy="365125"/>
          </a:xfrm>
        </p:spPr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9074C57-56FC-08D2-F7D4-2B5F1D6F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1436" y="6411768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CC145D-85F7-6A14-DBC0-3EE3C90D2A22}"/>
              </a:ext>
            </a:extLst>
          </p:cNvPr>
          <p:cNvSpPr txBox="1"/>
          <p:nvPr/>
        </p:nvSpPr>
        <p:spPr>
          <a:xfrm>
            <a:off x="2338943" y="185645"/>
            <a:ext cx="7974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Suppression of machine activation improving operational performance of the RCS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42A89ED-6B47-DC38-145C-ABF1C21E9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9F58F3-8D28-569F-AD25-56C9D1EF8C08}"/>
              </a:ext>
            </a:extLst>
          </p:cNvPr>
          <p:cNvSpPr txBox="1"/>
          <p:nvPr/>
        </p:nvSpPr>
        <p:spPr>
          <a:xfrm>
            <a:off x="3530568" y="4921508"/>
            <a:ext cx="7876572" cy="1354217"/>
          </a:xfrm>
          <a:prstGeom prst="rect">
            <a:avLst/>
          </a:prstGeom>
          <a:noFill/>
          <a:ln w="28575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RCS machine activation at present with </a:t>
            </a:r>
            <a:r>
              <a:rPr lang="en-US" altLang="ja-JP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~1MW routine operation </a:t>
            </a:r>
            <a:r>
              <a:rPr kumimoji="1" lang="en-US" altLang="ja-JP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 significantly </a:t>
            </a:r>
          </a:p>
          <a:p>
            <a:r>
              <a:rPr lang="en-US" altLang="ja-JP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reduced as compared to 1 MW trail operation and even 0.6 MW operation in 2020.</a:t>
            </a:r>
          </a:p>
          <a:p>
            <a:endParaRPr lang="en-US" altLang="ja-JP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achieved sustainable operation with more than 98% availability.</a:t>
            </a:r>
          </a:p>
          <a:p>
            <a:endParaRPr lang="en-US" altLang="ja-JP" sz="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downtime mainly caused by the Kicker and RF failures and their recovery. 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8A1F41-1882-A78F-EA29-B1397A99E1B0}"/>
              </a:ext>
            </a:extLst>
          </p:cNvPr>
          <p:cNvSpPr txBox="1"/>
          <p:nvPr/>
        </p:nvSpPr>
        <p:spPr>
          <a:xfrm>
            <a:off x="573178" y="4730375"/>
            <a:ext cx="21162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location:</a:t>
            </a:r>
          </a:p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#1  Collimator max</a:t>
            </a:r>
          </a:p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#2  Collimator exit</a:t>
            </a:r>
          </a:p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#3~6  Dispersion peaks</a:t>
            </a:r>
            <a:endParaRPr kumimoji="1" lang="en-US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D2D3931-DDC5-5F71-AF56-2B9DE9714080}"/>
              </a:ext>
            </a:extLst>
          </p:cNvPr>
          <p:cNvGrpSpPr/>
          <p:nvPr/>
        </p:nvGrpSpPr>
        <p:grpSpPr>
          <a:xfrm>
            <a:off x="6839664" y="1558525"/>
            <a:ext cx="3373881" cy="2709332"/>
            <a:chOff x="6763464" y="1314685"/>
            <a:chExt cx="3373881" cy="2709332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9590851C-411E-4655-36AA-2A0217C29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t="18089" r="1962" b="1602"/>
            <a:stretch/>
          </p:blipFill>
          <p:spPr>
            <a:xfrm>
              <a:off x="6763464" y="1684017"/>
              <a:ext cx="3373881" cy="2340000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1EED234-7C82-8324-FC57-172576A4EF80}"/>
                </a:ext>
              </a:extLst>
            </p:cNvPr>
            <p:cNvSpPr txBox="1"/>
            <p:nvPr/>
          </p:nvSpPr>
          <p:spPr>
            <a:xfrm>
              <a:off x="7528560" y="1314685"/>
              <a:ext cx="2420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Recent availability chart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図 11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4E47AEB4-D4E7-A8C2-6AAF-DB2F0F53D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5" y="1374630"/>
            <a:ext cx="4952655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3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4C2E0CA-8BCE-ACCF-8592-67A4B256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83" y="6404754"/>
            <a:ext cx="2743200" cy="365125"/>
          </a:xfrm>
        </p:spPr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9074C57-56FC-08D2-F7D4-2B5F1D6F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1436" y="6411768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CC145D-85F7-6A14-DBC0-3EE3C90D2A22}"/>
              </a:ext>
            </a:extLst>
          </p:cNvPr>
          <p:cNvSpPr txBox="1"/>
          <p:nvPr/>
        </p:nvSpPr>
        <p:spPr>
          <a:xfrm>
            <a:off x="3123803" y="360253"/>
            <a:ext cx="442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Summary and outlook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42A89ED-6B47-DC38-145C-ABF1C21E9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8A1F41-1882-A78F-EA29-B1397A99E1B0}"/>
              </a:ext>
            </a:extLst>
          </p:cNvPr>
          <p:cNvSpPr txBox="1"/>
          <p:nvPr/>
        </p:nvSpPr>
        <p:spPr>
          <a:xfrm>
            <a:off x="1110407" y="1383104"/>
            <a:ext cx="929767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The 3-GeV RCS of J-PARC is SC dominated machine at the designed beam power of 1 MW.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The SC effect at injection energy excite many resonances resulting beam emittance and beam losses.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We have incorporated all beam handling, machine properties and  errors in the simulation, which gives </a:t>
            </a:r>
          </a:p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precise results to 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each individual resonance effect and the corresponding measures.</a:t>
            </a:r>
          </a:p>
          <a:p>
            <a:endParaRPr lang="en-US" altLang="ja-JP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Recently, the SC effect at 1 MW is sufficiently mitigated taking into account several appropriate measures.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The beam loss and the beam emittance have been minimized.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residual beam loss 1 MW is &lt;&lt;0.1% occurs almost during injection period and ~1/2 is attributed </a:t>
            </a:r>
          </a:p>
          <a:p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foil scattering beam losses.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beam loss power in the collimator is ~0.1 kW (collimator capacity : 4 kW).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simulations results are well consistent with measurement ones.</a:t>
            </a:r>
          </a:p>
          <a:p>
            <a:endParaRPr lang="en-US" altLang="ja-JP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RCS beam quality improvement has also been well recognized at the downstream facilities.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machine activation is well suppressed achieving sustainable operation with more than 98% availability</a:t>
            </a:r>
          </a:p>
          <a:p>
            <a:endParaRPr lang="en-US" altLang="ja-JP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We are continuing our efforts for further beam loss mitigation at 1 MW operation as following;</a:t>
            </a:r>
          </a:p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1) Further momentum spread of the injection beam, 2) manipulation of the RF freq. during injection, </a:t>
            </a:r>
          </a:p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3) correcting half-integer resonance, introducing 3</a:t>
            </a:r>
            <a:r>
              <a:rPr lang="en-US" altLang="ja-JP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order RF harmonic and so on. </a:t>
            </a:r>
          </a:p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We would also like to achieve further beyond 1 MW with minimum beam loss. </a:t>
            </a:r>
          </a:p>
        </p:txBody>
      </p:sp>
    </p:spTree>
    <p:extLst>
      <p:ext uri="{BB962C8B-B14F-4D97-AF65-F5344CB8AC3E}">
        <p14:creationId xmlns:p14="http://schemas.microsoft.com/office/powerpoint/2010/main" val="2489049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13E976-56F2-2CF5-48C4-D22AA244D2EA}"/>
              </a:ext>
            </a:extLst>
          </p:cNvPr>
          <p:cNvSpPr txBox="1"/>
          <p:nvPr/>
        </p:nvSpPr>
        <p:spPr>
          <a:xfrm>
            <a:off x="1617569" y="1137163"/>
            <a:ext cx="9093387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Outline:</a:t>
            </a:r>
          </a:p>
          <a:p>
            <a:endParaRPr lang="en-US" altLang="ja-JP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of 3-GeV J-PARC RCS 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of space charge (SC) effect in the RCS</a:t>
            </a:r>
          </a:p>
          <a:p>
            <a:endParaRPr lang="en-US" altLang="ja-JP" sz="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simulation for identifying the SC effect</a:t>
            </a:r>
          </a:p>
          <a:p>
            <a:endParaRPr lang="en-US" altLang="ja-JP" sz="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of beam loss mitigation at 1 MW until 2020</a:t>
            </a:r>
          </a:p>
          <a:p>
            <a:endParaRPr lang="en-US" altLang="ja-JP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Recent further mitigation of the SC effect for beam loss minimization </a:t>
            </a:r>
            <a:endParaRPr lang="en-US" altLang="ja-JP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Operational performance and suppression of machine activation</a:t>
            </a:r>
          </a:p>
          <a:p>
            <a:endParaRPr lang="en-US" altLang="ja-JP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outlook</a:t>
            </a: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4C2E0CA-8BCE-ACCF-8592-67A4B256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2807" y="6341961"/>
            <a:ext cx="2743200" cy="365125"/>
          </a:xfrm>
        </p:spPr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9074C57-56FC-08D2-F7D4-2B5F1D6F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8798" y="6405981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E30BDF8-0355-D686-97EB-267AB58E4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53B5D11-F77F-04E9-4002-E17DF6488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248" y="1195819"/>
            <a:ext cx="4456282" cy="3276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79C95CF-02DA-2156-2D59-259ED67861DF}"/>
              </a:ext>
            </a:extLst>
          </p:cNvPr>
          <p:cNvSpPr txBox="1"/>
          <p:nvPr/>
        </p:nvSpPr>
        <p:spPr>
          <a:xfrm>
            <a:off x="391779" y="1294588"/>
            <a:ext cx="3570517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parameters:</a:t>
            </a:r>
          </a:p>
          <a:p>
            <a:pPr algn="l"/>
            <a:endParaRPr lang="en-US" altLang="ja-JP" sz="1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Circumference : 348.333 m</a:t>
            </a:r>
          </a:p>
          <a:p>
            <a:pPr algn="l"/>
            <a:endParaRPr lang="en-US" altLang="ja-JP" sz="3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ja-JP" sz="1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Superperiodicity</a:t>
            </a:r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</a:t>
            </a:r>
          </a:p>
          <a:p>
            <a:pPr algn="l"/>
            <a:endParaRPr lang="en-US" altLang="ja-JP" sz="3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Harmonic number : 2</a:t>
            </a:r>
          </a:p>
          <a:p>
            <a:pPr algn="l"/>
            <a:endParaRPr lang="en-US" altLang="ja-JP" sz="3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bunches : 2</a:t>
            </a:r>
          </a:p>
          <a:p>
            <a:pPr algn="l"/>
            <a:endParaRPr lang="en-US" altLang="ja-JP" sz="3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ja-JP" sz="16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Injection : H</a:t>
            </a:r>
            <a:r>
              <a:rPr lang="en-US" altLang="ja-JP" sz="1600" b="0" i="0" u="none" strike="noStrike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6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16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ulti-turn</a:t>
            </a: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6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harge-exchange </a:t>
            </a: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sz="16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njection </a:t>
            </a:r>
          </a:p>
          <a:p>
            <a:pPr algn="l"/>
            <a:endParaRPr lang="en-US" altLang="ja-JP" sz="3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Injection energy : 400 MeV</a:t>
            </a:r>
          </a:p>
          <a:p>
            <a:pPr algn="l"/>
            <a:endParaRPr lang="en-US" altLang="ja-JP" sz="2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Injection period : 0.5 </a:t>
            </a:r>
            <a:r>
              <a:rPr lang="en-US" altLang="ja-JP" sz="1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en-US" altLang="ja-JP" sz="3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Injection peak current :</a:t>
            </a:r>
            <a:r>
              <a:rPr lang="en-US" altLang="ja-JP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mA</a:t>
            </a:r>
          </a:p>
          <a:p>
            <a:pPr algn="l"/>
            <a:endParaRPr lang="en-US" altLang="ja-JP" sz="3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Extraction energy : 3 GeV</a:t>
            </a:r>
          </a:p>
          <a:p>
            <a:pPr algn="l"/>
            <a:endParaRPr lang="en-US" altLang="ja-JP" sz="3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Repetition rate : 25 Hz</a:t>
            </a:r>
          </a:p>
          <a:p>
            <a:pPr algn="l"/>
            <a:endParaRPr lang="fr-FR" altLang="ja-JP" sz="3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FR" altLang="ja-JP" sz="16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 per pulse : 8.33 x 10</a:t>
            </a:r>
            <a:r>
              <a:rPr lang="fr-FR" altLang="ja-JP" sz="1600" b="0" i="0" u="none" strike="noStrike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  <a:p>
            <a:pPr algn="l"/>
            <a:endParaRPr lang="fr-FR" altLang="ja-JP" sz="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ja-JP" sz="2000" b="1" i="0" u="sng" strike="noStrike" baseline="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Beam power : 1 MW</a:t>
            </a:r>
            <a:endParaRPr lang="ja-JP" altLang="en-US" sz="1100" b="1" u="sng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ACCDC2A-6938-AA73-E62B-257E3EC3A37C}"/>
              </a:ext>
            </a:extLst>
          </p:cNvPr>
          <p:cNvSpPr txBox="1"/>
          <p:nvPr/>
        </p:nvSpPr>
        <p:spPr>
          <a:xfrm>
            <a:off x="2927933" y="237105"/>
            <a:ext cx="5034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Overview of </a:t>
            </a:r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the J-PARC </a:t>
            </a:r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RCS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528710C-76A1-CBB4-D901-EB6AAB8CC5C1}"/>
              </a:ext>
            </a:extLst>
          </p:cNvPr>
          <p:cNvSpPr txBox="1"/>
          <p:nvPr/>
        </p:nvSpPr>
        <p:spPr>
          <a:xfrm>
            <a:off x="6326501" y="3611880"/>
            <a:ext cx="5411081" cy="1692771"/>
          </a:xfrm>
          <a:prstGeom prst="rect">
            <a:avLst/>
          </a:prstGeom>
          <a:noFill/>
          <a:ln w="28575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sharing ratio between MLF and MR:</a:t>
            </a:r>
          </a:p>
          <a:p>
            <a:r>
              <a:rPr lang="en-US" altLang="ja-JP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88:12</a:t>
            </a:r>
            <a:r>
              <a:rPr lang="en-US" altLang="ja-JP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MR-FX, </a:t>
            </a:r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96:4</a:t>
            </a:r>
            <a:r>
              <a:rPr lang="en-US" altLang="ja-JP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MR-SX</a:t>
            </a:r>
          </a:p>
          <a:p>
            <a:endParaRPr lang="en-US" altLang="ja-JP" sz="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Operational strategy:</a:t>
            </a:r>
            <a:endParaRPr lang="en-US" altLang="ja-JP" sz="1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loss mitigation for beam operation to the MLF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Ensure a smaller beam emittance for the MR </a:t>
            </a:r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A1BA6EC0-384D-1671-410E-DA2F450CB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2381" y="6425623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9B118E-3548-9212-9213-1E2697E3B4B0}"/>
              </a:ext>
            </a:extLst>
          </p:cNvPr>
          <p:cNvSpPr txBox="1"/>
          <p:nvPr/>
        </p:nvSpPr>
        <p:spPr>
          <a:xfrm>
            <a:off x="7434381" y="1346518"/>
            <a:ext cx="4605235" cy="186204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altLang="ja-JP" u="sng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RCS is a highly space charge (SC) dominated machine at a beam power of 1 MW.</a:t>
            </a:r>
          </a:p>
          <a:p>
            <a:endParaRPr lang="en-US" altLang="ja-JP" sz="400" dirty="0">
              <a:solidFill>
                <a:srgbClr val="FF0000"/>
              </a:solidFill>
              <a:highlight>
                <a:srgbClr val="FFFF99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Moreover, RCS is a multi-user machine for </a:t>
            </a:r>
            <a:endParaRPr lang="en-US" altLang="ja-JP" sz="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driver for producing pulsed muons </a:t>
            </a:r>
          </a:p>
          <a:p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neutrons at the MLF.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Injector to the MR</a:t>
            </a: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44B731EF-C344-5A6C-355A-00AF9824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9608" y="6356353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P.K. Saha @ SC24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2EA0FE2-F080-5DBF-36C7-99A2F8C9B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A270F9D-C4C1-FD3A-49B6-FCC152354937}"/>
              </a:ext>
            </a:extLst>
          </p:cNvPr>
          <p:cNvSpPr txBox="1"/>
          <p:nvPr/>
        </p:nvSpPr>
        <p:spPr>
          <a:xfrm>
            <a:off x="4767433" y="5610199"/>
            <a:ext cx="5944512" cy="707886"/>
          </a:xfrm>
          <a:prstGeom prst="rect">
            <a:avLst/>
          </a:prstGeom>
          <a:solidFill>
            <a:srgbClr val="FFFF00"/>
          </a:solidFill>
          <a:ln w="190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The SC effect poses serious challenges to fulfil multiple </a:t>
            </a:r>
          </a:p>
          <a:p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demands simultaneously.</a:t>
            </a:r>
            <a:endParaRPr kumimoji="1"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88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8650139-DDAF-623C-A64E-3C9B82801822}"/>
              </a:ext>
            </a:extLst>
          </p:cNvPr>
          <p:cNvSpPr txBox="1"/>
          <p:nvPr/>
        </p:nvSpPr>
        <p:spPr>
          <a:xfrm>
            <a:off x="2438790" y="270800"/>
            <a:ext cx="7436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RCS beam power history to the MLF to date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6604AC2-962A-3F56-A7D2-44D84137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5631" y="6412082"/>
            <a:ext cx="2743200" cy="365125"/>
          </a:xfrm>
        </p:spPr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1F26BBB-881E-0E08-32BD-3726FDF7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3169" y="6418693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5CAD424-924F-7B05-E7D3-3488B74FE4ED}"/>
              </a:ext>
            </a:extLst>
          </p:cNvPr>
          <p:cNvSpPr txBox="1"/>
          <p:nvPr/>
        </p:nvSpPr>
        <p:spPr>
          <a:xfrm>
            <a:off x="7515087" y="1320098"/>
            <a:ext cx="3939722" cy="1538883"/>
          </a:xfrm>
          <a:prstGeom prst="rect">
            <a:avLst/>
          </a:prstGeom>
          <a:noFill/>
          <a:ln w="28575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started 1 MW routine operation to the MLF since April 2024.</a:t>
            </a:r>
          </a:p>
          <a:p>
            <a:endParaRPr kumimoji="1" lang="en-US" altLang="ja-JP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beam power to the MLF: 0.95 MW</a:t>
            </a:r>
          </a:p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(when MR takes 5% of the RCS beam for SX operation)</a:t>
            </a:r>
            <a:endParaRPr kumimoji="1" lang="en-US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5C52F041-9B20-53E4-94CB-A0992F0933A2}"/>
              </a:ext>
            </a:extLst>
          </p:cNvPr>
          <p:cNvCxnSpPr>
            <a:cxnSpLocks/>
          </p:cNvCxnSpPr>
          <p:nvPr/>
        </p:nvCxnSpPr>
        <p:spPr>
          <a:xfrm flipH="1">
            <a:off x="6815252" y="1827930"/>
            <a:ext cx="684043" cy="42824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図 43">
            <a:extLst>
              <a:ext uri="{FF2B5EF4-FFF2-40B4-BE49-F238E27FC236}">
                <a16:creationId xmlns:a16="http://schemas.microsoft.com/office/drawing/2014/main" id="{05AB77BA-5CF0-A833-EBB5-B44B6A7F2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pic>
        <p:nvPicPr>
          <p:cNvPr id="6" name="図 5" descr="グラフ, ヒストグラム&#10;&#10;自動的に生成された説明">
            <a:extLst>
              <a:ext uri="{FF2B5EF4-FFF2-40B4-BE49-F238E27FC236}">
                <a16:creationId xmlns:a16="http://schemas.microsoft.com/office/drawing/2014/main" id="{269C6B8D-5183-F485-126B-864F1AAFD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35" y="1928085"/>
            <a:ext cx="5806239" cy="4428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D6EC9C6-0303-B29F-FB37-2F2D05ABA2ED}"/>
              </a:ext>
            </a:extLst>
          </p:cNvPr>
          <p:cNvSpPr txBox="1"/>
          <p:nvPr/>
        </p:nvSpPr>
        <p:spPr>
          <a:xfrm>
            <a:off x="4680304" y="1181600"/>
            <a:ext cx="2193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MW trial operation 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2020 (1.5 days)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A26611A-2EE5-E33D-C6A3-7B781865A371}"/>
              </a:ext>
            </a:extLst>
          </p:cNvPr>
          <p:cNvCxnSpPr/>
          <p:nvPr/>
        </p:nvCxnSpPr>
        <p:spPr>
          <a:xfrm>
            <a:off x="5526909" y="1791079"/>
            <a:ext cx="0" cy="468000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66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A3A2F39C-301A-1881-E4D9-F98F4C099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713456"/>
              </p:ext>
            </p:extLst>
          </p:nvPr>
        </p:nvGraphicFramePr>
        <p:xfrm>
          <a:off x="4530960" y="2009381"/>
          <a:ext cx="6975501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6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6261"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rgbClr val="33CC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 MLF</a:t>
                      </a:r>
                      <a:endParaRPr kumimoji="1" lang="ja-JP" altLang="en-US" sz="1400" dirty="0">
                        <a:solidFill>
                          <a:srgbClr val="33CC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 MR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61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power 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~1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 kW-eq. (FX),  ~200 kW-eq.(SX)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082522"/>
                  </a:ext>
                </a:extLst>
              </a:tr>
              <a:tr h="262589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Tune</a:t>
                      </a:r>
                      <a:r>
                        <a:rPr kumimoji="1" lang="en-US" altLang="ja-JP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at inj. </a:t>
                      </a:r>
                      <a:r>
                        <a:rPr kumimoji="1" lang="en-US" altLang="ja-JP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&amp; </a:t>
                      </a:r>
                      <a:r>
                        <a:rPr kumimoji="1" lang="en-US" altLang="ja-JP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(6.46, 6.36) </a:t>
                      </a:r>
                      <a:r>
                        <a:rPr kumimoji="1" lang="en-US" altLang="ja-JP" sz="14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&amp;</a:t>
                      </a:r>
                      <a:r>
                        <a:rPr kumimoji="1" lang="en-US" altLang="ja-JP" sz="14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(6.38, 6.35)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(6.417,</a:t>
                      </a:r>
                      <a:r>
                        <a:rPr kumimoji="1" lang="en-US" altLang="ja-JP" sz="14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6.447) </a:t>
                      </a:r>
                      <a:r>
                        <a:rPr kumimoji="1" lang="en-US" altLang="ja-JP" sz="14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&amp; </a:t>
                      </a:r>
                      <a:r>
                        <a:rPr kumimoji="1" lang="en-US" altLang="ja-JP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(6.38, 6.35) by Trim Quads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74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Trans. painting (TP) &amp; type</a:t>
                      </a:r>
                      <a:endParaRPr kumimoji="1" lang="ja-JP" altLang="en-US" sz="1400" baseline="-25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r>
                        <a:rPr kumimoji="1" lang="en-US" altLang="ja-JP" sz="1400" dirty="0"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p</a:t>
                      </a:r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mm mrad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anti-correlated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p</a:t>
                      </a:r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mm mrad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correlated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943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Longitudinal</a:t>
                      </a:r>
                    </a:p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Painting (TP)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Inj.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D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p/p offset: -0.15%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kumimoji="1" lang="en-US" altLang="ja-JP" sz="1400" baseline="300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r>
                        <a:rPr kumimoji="1" lang="en-US" altLang="ja-JP" sz="14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harmonic duration: 6ms 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RF freq. offset at inj.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Inj.</a:t>
                      </a:r>
                      <a:r>
                        <a:rPr kumimoji="1" lang="en-US" altLang="ja-JP" sz="1400" dirty="0"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 D</a:t>
                      </a:r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p/p offset: -0.15%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kumimoji="1" lang="en-US" altLang="ja-JP" sz="14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harmonic duration: 7 </a:t>
                      </a:r>
                      <a:r>
                        <a:rPr kumimoji="1" lang="en-US" altLang="ja-JP" sz="14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</a:t>
                      </a:r>
                      <a:endParaRPr kumimoji="1" lang="en-US" altLang="ja-JP" sz="14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RF freq. offset: 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849035"/>
                  </a:ext>
                </a:extLst>
              </a:tr>
              <a:tr h="797257"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Sextupoles</a:t>
                      </a:r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1400" dirty="0">
                          <a:solidFill>
                            <a:srgbClr val="0000FF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n</a:t>
                      </a:r>
                      <a:r>
                        <a:rPr kumimoji="1" lang="en-US" altLang="ja-JP" sz="1400" baseline="-250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en-US" altLang="ja-JP" sz="14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</a:t>
                      </a:r>
                      <a:r>
                        <a:rPr kumimoji="1" lang="en-US" altLang="ja-JP" sz="1400" dirty="0">
                          <a:solidFill>
                            <a:srgbClr val="0000FF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n</a:t>
                      </a:r>
                      <a:r>
                        <a:rPr kumimoji="1" lang="en-US" altLang="ja-JP" sz="1400" baseline="-250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kumimoji="1" lang="en-US" altLang="ja-JP" sz="14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-6 </a:t>
                      </a:r>
                    </a:p>
                    <a:p>
                      <a:pPr algn="ctr"/>
                      <a:r>
                        <a:rPr kumimoji="1" lang="en-US" altLang="ja-JP" sz="16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Resonance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rgbClr val="FF0000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x </a:t>
                      </a:r>
                      <a:r>
                        <a:rPr kumimoji="1" lang="en-US" altLang="ja-JP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manipulation by bipolar </a:t>
                      </a:r>
                      <a:r>
                        <a:rPr kumimoji="1" lang="en-US" altLang="ja-JP" sz="14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Sextupole</a:t>
                      </a:r>
                      <a:endParaRPr kumimoji="1" lang="en-US" altLang="ja-JP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Partial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cor. at lower energy but 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extra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at higher energy. </a:t>
                      </a:r>
                    </a:p>
                    <a:p>
                      <a:pPr marL="285750" indent="-285750" algn="ctr">
                        <a:buFont typeface="Wingdings" panose="05000000000000000000" pitchFamily="2" charset="2"/>
                        <a:buChar char="à"/>
                      </a:pPr>
                      <a:r>
                        <a:rPr kumimoji="1" lang="en-US" altLang="ja-JP" sz="1400" b="0" dirty="0">
                          <a:solidFill>
                            <a:srgbClr val="FF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Reduce SC effect at lower energy and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kumimoji="1" lang="en-US" altLang="ja-JP" sz="1400" b="0" dirty="0">
                          <a:solidFill>
                            <a:srgbClr val="FF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mitigate beam instability at higher 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27ADFB5-599E-36B5-3CBE-665C91DBD920}"/>
              </a:ext>
            </a:extLst>
          </p:cNvPr>
          <p:cNvSpPr txBox="1"/>
          <p:nvPr/>
        </p:nvSpPr>
        <p:spPr>
          <a:xfrm>
            <a:off x="5665834" y="5820295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en-US" altLang="ja-JP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ja-JP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 minimum</a:t>
            </a:r>
            <a:endParaRPr kumimoji="1" lang="ja-JP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BD7B7A4-5D3D-2572-CB8F-D0DEA09BDF11}"/>
              </a:ext>
            </a:extLst>
          </p:cNvPr>
          <p:cNvSpPr txBox="1"/>
          <p:nvPr/>
        </p:nvSpPr>
        <p:spPr>
          <a:xfrm>
            <a:off x="8808701" y="5809466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emit. </a:t>
            </a:r>
            <a:r>
              <a:rPr kumimoji="1"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minimum</a:t>
            </a:r>
            <a:endParaRPr kumimoji="1" lang="ja-JP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F8066E-FC1F-1E03-42C7-EF53EC0F1813}"/>
              </a:ext>
            </a:extLst>
          </p:cNvPr>
          <p:cNvSpPr txBox="1"/>
          <p:nvPr/>
        </p:nvSpPr>
        <p:spPr>
          <a:xfrm>
            <a:off x="1279445" y="863868"/>
            <a:ext cx="10251963" cy="923330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SC and resonance effects are complicated at high-intensity for simultaneous beam optimizations.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 beam studies and numerical simulations are conducted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optimization of many parameters and their </a:t>
            </a:r>
            <a:r>
              <a:rPr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switching p</a:t>
            </a:r>
            <a:r>
              <a:rPr kumimoji="1"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ulse-by-pulse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beam loss and beam emittance minimization to the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MLF and MR</a:t>
            </a:r>
            <a:endParaRPr kumimoji="1" lang="en-US" altLang="ja-JP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97B13C-3A3C-4364-FDEC-AE13FEDFE84D}"/>
              </a:ext>
            </a:extLst>
          </p:cNvPr>
          <p:cNvSpPr txBox="1"/>
          <p:nvPr/>
        </p:nvSpPr>
        <p:spPr>
          <a:xfrm>
            <a:off x="2425261" y="190505"/>
            <a:ext cx="8928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Beam los</a:t>
            </a:r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s and beam emittance minimization strategy </a:t>
            </a:r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C64C738B-E646-1CBF-50E7-9627CC6D7418}"/>
              </a:ext>
            </a:extLst>
          </p:cNvPr>
          <p:cNvSpPr/>
          <p:nvPr/>
        </p:nvSpPr>
        <p:spPr>
          <a:xfrm>
            <a:off x="9636415" y="5368107"/>
            <a:ext cx="664438" cy="4569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82BB4DCB-CC51-A555-6B25-C746C61BC333}"/>
              </a:ext>
            </a:extLst>
          </p:cNvPr>
          <p:cNvSpPr/>
          <p:nvPr/>
        </p:nvSpPr>
        <p:spPr>
          <a:xfrm>
            <a:off x="6405427" y="5354860"/>
            <a:ext cx="664438" cy="4569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日付プレースホルダー 39">
            <a:extLst>
              <a:ext uri="{FF2B5EF4-FFF2-40B4-BE49-F238E27FC236}">
                <a16:creationId xmlns:a16="http://schemas.microsoft.com/office/drawing/2014/main" id="{298CE157-F2E2-782E-67BA-C1946139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3345" y="6425625"/>
            <a:ext cx="2743200" cy="365125"/>
          </a:xfrm>
        </p:spPr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 dirty="0"/>
          </a:p>
        </p:txBody>
      </p:sp>
      <p:sp>
        <p:nvSpPr>
          <p:cNvPr id="42" name="スライド番号プレースホルダー 41">
            <a:extLst>
              <a:ext uri="{FF2B5EF4-FFF2-40B4-BE49-F238E27FC236}">
                <a16:creationId xmlns:a16="http://schemas.microsoft.com/office/drawing/2014/main" id="{E028C94A-35D3-3BF8-00BD-A6CD880C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53" y="6418693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5BDBDBC-60B5-DC29-E250-7C5C9EE34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39925A-F9D7-07F4-9D5F-DEBBA53647E8}"/>
              </a:ext>
            </a:extLst>
          </p:cNvPr>
          <p:cNvSpPr txBox="1"/>
          <p:nvPr/>
        </p:nvSpPr>
        <p:spPr>
          <a:xfrm>
            <a:off x="728486" y="5407655"/>
            <a:ext cx="3485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Tune at injection for the MR i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s changed </a:t>
            </a:r>
          </a:p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by 6 trim 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quadrupoles (QDT).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A03EAA1-6CE3-8C21-F6D2-DC8DB0AC1390}"/>
              </a:ext>
            </a:extLst>
          </p:cNvPr>
          <p:cNvGrpSpPr/>
          <p:nvPr/>
        </p:nvGrpSpPr>
        <p:grpSpPr>
          <a:xfrm>
            <a:off x="545219" y="2086864"/>
            <a:ext cx="3468593" cy="3144918"/>
            <a:chOff x="4420703" y="1321773"/>
            <a:chExt cx="3495283" cy="3204000"/>
          </a:xfrm>
        </p:grpSpPr>
        <p:pic>
          <p:nvPicPr>
            <p:cNvPr id="7" name="図 6" descr="図形, 多角形&#10;&#10;自動的に生成された説明">
              <a:extLst>
                <a:ext uri="{FF2B5EF4-FFF2-40B4-BE49-F238E27FC236}">
                  <a16:creationId xmlns:a16="http://schemas.microsoft.com/office/drawing/2014/main" id="{B1365E67-78EA-D60F-0DCC-A2EFA7160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0703" y="1321773"/>
              <a:ext cx="3495283" cy="320400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5B7FA85-9BE7-B100-A896-8BAC3F405312}"/>
                </a:ext>
              </a:extLst>
            </p:cNvPr>
            <p:cNvSpPr txBox="1"/>
            <p:nvPr/>
          </p:nvSpPr>
          <p:spPr>
            <a:xfrm rot="16200000">
              <a:off x="6098832" y="1587693"/>
              <a:ext cx="87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kumimoji="1" lang="en-US" altLang="ja-JP" dirty="0">
                  <a:latin typeface="Symbol" panose="05050102010706020507" pitchFamily="18" charset="2"/>
                  <a:cs typeface="Calibri" panose="020F0502020204030204" pitchFamily="34" charset="0"/>
                </a:rPr>
                <a:t>n</a:t>
              </a:r>
              <a:r>
                <a:rPr kumimoji="1" lang="en-US" altLang="ja-JP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=19</a:t>
              </a:r>
              <a:endParaRPr kumimoji="1" lang="ja-JP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E365E745-7E9F-6ADD-A277-0D8A2D9C6328}"/>
                </a:ext>
              </a:extLst>
            </p:cNvPr>
            <p:cNvSpPr txBox="1"/>
            <p:nvPr/>
          </p:nvSpPr>
          <p:spPr>
            <a:xfrm rot="20021425">
              <a:off x="6604287" y="2904787"/>
              <a:ext cx="1096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Symbol" panose="05050102010706020507" pitchFamily="18" charset="2"/>
                  <a:cs typeface="Calibri" panose="020F0502020204030204" pitchFamily="34" charset="0"/>
                </a:rPr>
                <a:t>n</a:t>
              </a:r>
              <a:r>
                <a:rPr kumimoji="1" lang="en-US" altLang="ja-JP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–2</a:t>
              </a:r>
              <a:r>
                <a:rPr kumimoji="1" lang="en-US" altLang="ja-JP" dirty="0">
                  <a:latin typeface="Symbol" panose="05050102010706020507" pitchFamily="18" charset="2"/>
                  <a:cs typeface="Calibri" panose="020F0502020204030204" pitchFamily="34" charset="0"/>
                </a:rPr>
                <a:t>n</a:t>
              </a:r>
              <a:r>
                <a:rPr kumimoji="1" lang="en-US" altLang="ja-JP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=-6</a:t>
              </a:r>
              <a:endParaRPr kumimoji="1" lang="ja-JP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4F68B278-203A-8EC5-2D83-1DB55817E485}"/>
                </a:ext>
              </a:extLst>
            </p:cNvPr>
            <p:cNvSpPr txBox="1"/>
            <p:nvPr/>
          </p:nvSpPr>
          <p:spPr>
            <a:xfrm rot="1555746">
              <a:off x="5082705" y="1679262"/>
              <a:ext cx="1143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Symbol" panose="05050102010706020507" pitchFamily="18" charset="2"/>
                  <a:cs typeface="Calibri" panose="020F0502020204030204" pitchFamily="34" charset="0"/>
                </a:rPr>
                <a:t>n</a:t>
              </a:r>
              <a:r>
                <a:rPr kumimoji="1" lang="en-US" altLang="ja-JP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+2</a:t>
              </a:r>
              <a:r>
                <a:rPr kumimoji="1" lang="en-US" altLang="ja-JP" dirty="0">
                  <a:latin typeface="Symbol" panose="05050102010706020507" pitchFamily="18" charset="2"/>
                  <a:cs typeface="Calibri" panose="020F0502020204030204" pitchFamily="34" charset="0"/>
                </a:rPr>
                <a:t>n</a:t>
              </a:r>
              <a:r>
                <a:rPr kumimoji="1" lang="en-US" altLang="ja-JP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=19</a:t>
              </a:r>
              <a:endParaRPr kumimoji="1" lang="ja-JP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フリーフォーム: 図形 35">
              <a:extLst>
                <a:ext uri="{FF2B5EF4-FFF2-40B4-BE49-F238E27FC236}">
                  <a16:creationId xmlns:a16="http://schemas.microsoft.com/office/drawing/2014/main" id="{92AAECC6-F9B9-D9B9-2B13-4B757CC6DF65}"/>
                </a:ext>
              </a:extLst>
            </p:cNvPr>
            <p:cNvSpPr/>
            <p:nvPr/>
          </p:nvSpPr>
          <p:spPr>
            <a:xfrm>
              <a:off x="6939280" y="2030087"/>
              <a:ext cx="436880" cy="165100"/>
            </a:xfrm>
            <a:custGeom>
              <a:avLst/>
              <a:gdLst>
                <a:gd name="connsiteX0" fmla="*/ 0 w 448794"/>
                <a:gd name="connsiteY0" fmla="*/ 165100 h 165100"/>
                <a:gd name="connsiteX1" fmla="*/ 25400 w 448794"/>
                <a:gd name="connsiteY1" fmla="*/ 111760 h 165100"/>
                <a:gd name="connsiteX2" fmla="*/ 33020 w 448794"/>
                <a:gd name="connsiteY2" fmla="*/ 109220 h 165100"/>
                <a:gd name="connsiteX3" fmla="*/ 48260 w 448794"/>
                <a:gd name="connsiteY3" fmla="*/ 96520 h 165100"/>
                <a:gd name="connsiteX4" fmla="*/ 50800 w 448794"/>
                <a:gd name="connsiteY4" fmla="*/ 88900 h 165100"/>
                <a:gd name="connsiteX5" fmla="*/ 58420 w 448794"/>
                <a:gd name="connsiteY5" fmla="*/ 86360 h 165100"/>
                <a:gd name="connsiteX6" fmla="*/ 73660 w 448794"/>
                <a:gd name="connsiteY6" fmla="*/ 78740 h 165100"/>
                <a:gd name="connsiteX7" fmla="*/ 93980 w 448794"/>
                <a:gd name="connsiteY7" fmla="*/ 68580 h 165100"/>
                <a:gd name="connsiteX8" fmla="*/ 111760 w 448794"/>
                <a:gd name="connsiteY8" fmla="*/ 53340 h 165100"/>
                <a:gd name="connsiteX9" fmla="*/ 127000 w 448794"/>
                <a:gd name="connsiteY9" fmla="*/ 50800 h 165100"/>
                <a:gd name="connsiteX10" fmla="*/ 134620 w 448794"/>
                <a:gd name="connsiteY10" fmla="*/ 43180 h 165100"/>
                <a:gd name="connsiteX11" fmla="*/ 142240 w 448794"/>
                <a:gd name="connsiteY11" fmla="*/ 38100 h 165100"/>
                <a:gd name="connsiteX12" fmla="*/ 149860 w 448794"/>
                <a:gd name="connsiteY12" fmla="*/ 27940 h 165100"/>
                <a:gd name="connsiteX13" fmla="*/ 157480 w 448794"/>
                <a:gd name="connsiteY13" fmla="*/ 25400 h 165100"/>
                <a:gd name="connsiteX14" fmla="*/ 175260 w 448794"/>
                <a:gd name="connsiteY14" fmla="*/ 17780 h 165100"/>
                <a:gd name="connsiteX15" fmla="*/ 187960 w 448794"/>
                <a:gd name="connsiteY15" fmla="*/ 7620 h 165100"/>
                <a:gd name="connsiteX16" fmla="*/ 226060 w 448794"/>
                <a:gd name="connsiteY16" fmla="*/ 0 h 165100"/>
                <a:gd name="connsiteX17" fmla="*/ 287020 w 448794"/>
                <a:gd name="connsiteY17" fmla="*/ 5080 h 165100"/>
                <a:gd name="connsiteX18" fmla="*/ 304800 w 448794"/>
                <a:gd name="connsiteY18" fmla="*/ 12700 h 165100"/>
                <a:gd name="connsiteX19" fmla="*/ 312420 w 448794"/>
                <a:gd name="connsiteY19" fmla="*/ 15240 h 165100"/>
                <a:gd name="connsiteX20" fmla="*/ 322580 w 448794"/>
                <a:gd name="connsiteY20" fmla="*/ 25400 h 165100"/>
                <a:gd name="connsiteX21" fmla="*/ 330200 w 448794"/>
                <a:gd name="connsiteY21" fmla="*/ 30480 h 165100"/>
                <a:gd name="connsiteX22" fmla="*/ 353060 w 448794"/>
                <a:gd name="connsiteY22" fmla="*/ 35560 h 165100"/>
                <a:gd name="connsiteX23" fmla="*/ 370840 w 448794"/>
                <a:gd name="connsiteY23" fmla="*/ 48260 h 165100"/>
                <a:gd name="connsiteX24" fmla="*/ 447040 w 448794"/>
                <a:gd name="connsiteY24" fmla="*/ 58420 h 165100"/>
                <a:gd name="connsiteX25" fmla="*/ 434340 w 448794"/>
                <a:gd name="connsiteY25" fmla="*/ 106680 h 165100"/>
                <a:gd name="connsiteX26" fmla="*/ 414020 w 448794"/>
                <a:gd name="connsiteY26" fmla="*/ 10668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8794" h="165100">
                  <a:moveTo>
                    <a:pt x="0" y="165100"/>
                  </a:moveTo>
                  <a:cubicBezTo>
                    <a:pt x="7904" y="120309"/>
                    <a:pt x="-4649" y="126784"/>
                    <a:pt x="25400" y="111760"/>
                  </a:cubicBezTo>
                  <a:cubicBezTo>
                    <a:pt x="27795" y="110563"/>
                    <a:pt x="30480" y="110067"/>
                    <a:pt x="33020" y="109220"/>
                  </a:cubicBezTo>
                  <a:cubicBezTo>
                    <a:pt x="38100" y="104987"/>
                    <a:pt x="43906" y="101497"/>
                    <a:pt x="48260" y="96520"/>
                  </a:cubicBezTo>
                  <a:cubicBezTo>
                    <a:pt x="50023" y="94505"/>
                    <a:pt x="48907" y="90793"/>
                    <a:pt x="50800" y="88900"/>
                  </a:cubicBezTo>
                  <a:cubicBezTo>
                    <a:pt x="52693" y="87007"/>
                    <a:pt x="55973" y="87447"/>
                    <a:pt x="58420" y="86360"/>
                  </a:cubicBezTo>
                  <a:cubicBezTo>
                    <a:pt x="63610" y="84053"/>
                    <a:pt x="68470" y="81047"/>
                    <a:pt x="73660" y="78740"/>
                  </a:cubicBezTo>
                  <a:cubicBezTo>
                    <a:pt x="86445" y="73058"/>
                    <a:pt x="78096" y="80493"/>
                    <a:pt x="93980" y="68580"/>
                  </a:cubicBezTo>
                  <a:cubicBezTo>
                    <a:pt x="101115" y="63229"/>
                    <a:pt x="102826" y="56914"/>
                    <a:pt x="111760" y="53340"/>
                  </a:cubicBezTo>
                  <a:cubicBezTo>
                    <a:pt x="116542" y="51427"/>
                    <a:pt x="121920" y="51647"/>
                    <a:pt x="127000" y="50800"/>
                  </a:cubicBezTo>
                  <a:cubicBezTo>
                    <a:pt x="129540" y="48260"/>
                    <a:pt x="131860" y="45480"/>
                    <a:pt x="134620" y="43180"/>
                  </a:cubicBezTo>
                  <a:cubicBezTo>
                    <a:pt x="136965" y="41226"/>
                    <a:pt x="140081" y="40259"/>
                    <a:pt x="142240" y="38100"/>
                  </a:cubicBezTo>
                  <a:cubicBezTo>
                    <a:pt x="145233" y="35107"/>
                    <a:pt x="146608" y="30650"/>
                    <a:pt x="149860" y="27940"/>
                  </a:cubicBezTo>
                  <a:cubicBezTo>
                    <a:pt x="151917" y="26226"/>
                    <a:pt x="154994" y="26394"/>
                    <a:pt x="157480" y="25400"/>
                  </a:cubicBezTo>
                  <a:cubicBezTo>
                    <a:pt x="163467" y="23005"/>
                    <a:pt x="169690" y="21029"/>
                    <a:pt x="175260" y="17780"/>
                  </a:cubicBezTo>
                  <a:cubicBezTo>
                    <a:pt x="179943" y="15048"/>
                    <a:pt x="183311" y="10409"/>
                    <a:pt x="187960" y="7620"/>
                  </a:cubicBezTo>
                  <a:cubicBezTo>
                    <a:pt x="200320" y="204"/>
                    <a:pt x="211501" y="1456"/>
                    <a:pt x="226060" y="0"/>
                  </a:cubicBezTo>
                  <a:cubicBezTo>
                    <a:pt x="246380" y="1693"/>
                    <a:pt x="266890" y="1833"/>
                    <a:pt x="287020" y="5080"/>
                  </a:cubicBezTo>
                  <a:cubicBezTo>
                    <a:pt x="293386" y="6107"/>
                    <a:pt x="298813" y="10305"/>
                    <a:pt x="304800" y="12700"/>
                  </a:cubicBezTo>
                  <a:cubicBezTo>
                    <a:pt x="307286" y="13694"/>
                    <a:pt x="309880" y="14393"/>
                    <a:pt x="312420" y="15240"/>
                  </a:cubicBezTo>
                  <a:cubicBezTo>
                    <a:pt x="315807" y="18627"/>
                    <a:pt x="318944" y="22283"/>
                    <a:pt x="322580" y="25400"/>
                  </a:cubicBezTo>
                  <a:cubicBezTo>
                    <a:pt x="324898" y="27387"/>
                    <a:pt x="327470" y="29115"/>
                    <a:pt x="330200" y="30480"/>
                  </a:cubicBezTo>
                  <a:cubicBezTo>
                    <a:pt x="336453" y="33606"/>
                    <a:pt x="347207" y="34584"/>
                    <a:pt x="353060" y="35560"/>
                  </a:cubicBezTo>
                  <a:cubicBezTo>
                    <a:pt x="358987" y="39793"/>
                    <a:pt x="364516" y="44646"/>
                    <a:pt x="370840" y="48260"/>
                  </a:cubicBezTo>
                  <a:cubicBezTo>
                    <a:pt x="396877" y="63138"/>
                    <a:pt x="411376" y="56869"/>
                    <a:pt x="447040" y="58420"/>
                  </a:cubicBezTo>
                  <a:cubicBezTo>
                    <a:pt x="446016" y="75825"/>
                    <a:pt x="456939" y="102913"/>
                    <a:pt x="434340" y="106680"/>
                  </a:cubicBezTo>
                  <a:cubicBezTo>
                    <a:pt x="427659" y="107794"/>
                    <a:pt x="420793" y="106680"/>
                    <a:pt x="414020" y="10668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リーフォーム: 図形 36">
              <a:extLst>
                <a:ext uri="{FF2B5EF4-FFF2-40B4-BE49-F238E27FC236}">
                  <a16:creationId xmlns:a16="http://schemas.microsoft.com/office/drawing/2014/main" id="{683A2273-A576-259E-913B-5FAB4CFF31C9}"/>
                </a:ext>
              </a:extLst>
            </p:cNvPr>
            <p:cNvSpPr/>
            <p:nvPr/>
          </p:nvSpPr>
          <p:spPr>
            <a:xfrm>
              <a:off x="6979920" y="2047240"/>
              <a:ext cx="457200" cy="322979"/>
            </a:xfrm>
            <a:custGeom>
              <a:avLst/>
              <a:gdLst>
                <a:gd name="connsiteX0" fmla="*/ 0 w 457200"/>
                <a:gd name="connsiteY0" fmla="*/ 124460 h 322979"/>
                <a:gd name="connsiteX1" fmla="*/ 33020 w 457200"/>
                <a:gd name="connsiteY1" fmla="*/ 104140 h 322979"/>
                <a:gd name="connsiteX2" fmla="*/ 66040 w 457200"/>
                <a:gd name="connsiteY2" fmla="*/ 86360 h 322979"/>
                <a:gd name="connsiteX3" fmla="*/ 96520 w 457200"/>
                <a:gd name="connsiteY3" fmla="*/ 63500 h 322979"/>
                <a:gd name="connsiteX4" fmla="*/ 121920 w 457200"/>
                <a:gd name="connsiteY4" fmla="*/ 43180 h 322979"/>
                <a:gd name="connsiteX5" fmla="*/ 132080 w 457200"/>
                <a:gd name="connsiteY5" fmla="*/ 35560 h 322979"/>
                <a:gd name="connsiteX6" fmla="*/ 142240 w 457200"/>
                <a:gd name="connsiteY6" fmla="*/ 30480 h 322979"/>
                <a:gd name="connsiteX7" fmla="*/ 154940 w 457200"/>
                <a:gd name="connsiteY7" fmla="*/ 22860 h 322979"/>
                <a:gd name="connsiteX8" fmla="*/ 165100 w 457200"/>
                <a:gd name="connsiteY8" fmla="*/ 17780 h 322979"/>
                <a:gd name="connsiteX9" fmla="*/ 185420 w 457200"/>
                <a:gd name="connsiteY9" fmla="*/ 2540 h 322979"/>
                <a:gd name="connsiteX10" fmla="*/ 208280 w 457200"/>
                <a:gd name="connsiteY10" fmla="*/ 0 h 322979"/>
                <a:gd name="connsiteX11" fmla="*/ 218440 w 457200"/>
                <a:gd name="connsiteY11" fmla="*/ 2540 h 322979"/>
                <a:gd name="connsiteX12" fmla="*/ 231140 w 457200"/>
                <a:gd name="connsiteY12" fmla="*/ 17780 h 322979"/>
                <a:gd name="connsiteX13" fmla="*/ 241300 w 457200"/>
                <a:gd name="connsiteY13" fmla="*/ 25400 h 322979"/>
                <a:gd name="connsiteX14" fmla="*/ 251460 w 457200"/>
                <a:gd name="connsiteY14" fmla="*/ 35560 h 322979"/>
                <a:gd name="connsiteX15" fmla="*/ 254000 w 457200"/>
                <a:gd name="connsiteY15" fmla="*/ 43180 h 322979"/>
                <a:gd name="connsiteX16" fmla="*/ 261620 w 457200"/>
                <a:gd name="connsiteY16" fmla="*/ 50800 h 322979"/>
                <a:gd name="connsiteX17" fmla="*/ 269240 w 457200"/>
                <a:gd name="connsiteY17" fmla="*/ 60960 h 322979"/>
                <a:gd name="connsiteX18" fmla="*/ 279400 w 457200"/>
                <a:gd name="connsiteY18" fmla="*/ 76200 h 322979"/>
                <a:gd name="connsiteX19" fmla="*/ 299720 w 457200"/>
                <a:gd name="connsiteY19" fmla="*/ 96520 h 322979"/>
                <a:gd name="connsiteX20" fmla="*/ 309880 w 457200"/>
                <a:gd name="connsiteY20" fmla="*/ 119380 h 322979"/>
                <a:gd name="connsiteX21" fmla="*/ 325120 w 457200"/>
                <a:gd name="connsiteY21" fmla="*/ 129540 h 322979"/>
                <a:gd name="connsiteX22" fmla="*/ 335280 w 457200"/>
                <a:gd name="connsiteY22" fmla="*/ 144780 h 322979"/>
                <a:gd name="connsiteX23" fmla="*/ 337820 w 457200"/>
                <a:gd name="connsiteY23" fmla="*/ 154940 h 322979"/>
                <a:gd name="connsiteX24" fmla="*/ 347980 w 457200"/>
                <a:gd name="connsiteY24" fmla="*/ 162560 h 322979"/>
                <a:gd name="connsiteX25" fmla="*/ 378460 w 457200"/>
                <a:gd name="connsiteY25" fmla="*/ 187960 h 322979"/>
                <a:gd name="connsiteX26" fmla="*/ 393700 w 457200"/>
                <a:gd name="connsiteY26" fmla="*/ 190500 h 322979"/>
                <a:gd name="connsiteX27" fmla="*/ 416560 w 457200"/>
                <a:gd name="connsiteY27" fmla="*/ 198120 h 322979"/>
                <a:gd name="connsiteX28" fmla="*/ 424180 w 457200"/>
                <a:gd name="connsiteY28" fmla="*/ 203200 h 322979"/>
                <a:gd name="connsiteX29" fmla="*/ 431800 w 457200"/>
                <a:gd name="connsiteY29" fmla="*/ 205740 h 322979"/>
                <a:gd name="connsiteX30" fmla="*/ 454660 w 457200"/>
                <a:gd name="connsiteY30" fmla="*/ 231140 h 322979"/>
                <a:gd name="connsiteX31" fmla="*/ 457200 w 457200"/>
                <a:gd name="connsiteY31" fmla="*/ 238760 h 322979"/>
                <a:gd name="connsiteX32" fmla="*/ 449580 w 457200"/>
                <a:gd name="connsiteY32" fmla="*/ 259080 h 322979"/>
                <a:gd name="connsiteX33" fmla="*/ 441960 w 457200"/>
                <a:gd name="connsiteY33" fmla="*/ 264160 h 322979"/>
                <a:gd name="connsiteX34" fmla="*/ 439420 w 457200"/>
                <a:gd name="connsiteY34" fmla="*/ 289560 h 322979"/>
                <a:gd name="connsiteX35" fmla="*/ 416560 w 457200"/>
                <a:gd name="connsiteY35" fmla="*/ 292100 h 322979"/>
                <a:gd name="connsiteX36" fmla="*/ 414020 w 457200"/>
                <a:gd name="connsiteY36" fmla="*/ 317500 h 322979"/>
                <a:gd name="connsiteX37" fmla="*/ 381000 w 457200"/>
                <a:gd name="connsiteY37" fmla="*/ 322580 h 322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57200" h="322979">
                  <a:moveTo>
                    <a:pt x="0" y="124460"/>
                  </a:moveTo>
                  <a:cubicBezTo>
                    <a:pt x="11007" y="117687"/>
                    <a:pt x="21141" y="109231"/>
                    <a:pt x="33020" y="104140"/>
                  </a:cubicBezTo>
                  <a:cubicBezTo>
                    <a:pt x="52295" y="95879"/>
                    <a:pt x="49333" y="98426"/>
                    <a:pt x="66040" y="86360"/>
                  </a:cubicBezTo>
                  <a:cubicBezTo>
                    <a:pt x="76336" y="78924"/>
                    <a:pt x="96520" y="63500"/>
                    <a:pt x="96520" y="63500"/>
                  </a:cubicBezTo>
                  <a:cubicBezTo>
                    <a:pt x="102011" y="47028"/>
                    <a:pt x="96087" y="59077"/>
                    <a:pt x="121920" y="43180"/>
                  </a:cubicBezTo>
                  <a:cubicBezTo>
                    <a:pt x="125525" y="40961"/>
                    <a:pt x="128490" y="37804"/>
                    <a:pt x="132080" y="35560"/>
                  </a:cubicBezTo>
                  <a:cubicBezTo>
                    <a:pt x="135291" y="33553"/>
                    <a:pt x="138930" y="32319"/>
                    <a:pt x="142240" y="30480"/>
                  </a:cubicBezTo>
                  <a:cubicBezTo>
                    <a:pt x="146556" y="28082"/>
                    <a:pt x="150624" y="25258"/>
                    <a:pt x="154940" y="22860"/>
                  </a:cubicBezTo>
                  <a:cubicBezTo>
                    <a:pt x="158250" y="21021"/>
                    <a:pt x="161950" y="19880"/>
                    <a:pt x="165100" y="17780"/>
                  </a:cubicBezTo>
                  <a:cubicBezTo>
                    <a:pt x="172145" y="13084"/>
                    <a:pt x="177005" y="3475"/>
                    <a:pt x="185420" y="2540"/>
                  </a:cubicBezTo>
                  <a:lnTo>
                    <a:pt x="208280" y="0"/>
                  </a:lnTo>
                  <a:cubicBezTo>
                    <a:pt x="211667" y="847"/>
                    <a:pt x="215409" y="808"/>
                    <a:pt x="218440" y="2540"/>
                  </a:cubicBezTo>
                  <a:cubicBezTo>
                    <a:pt x="228149" y="8088"/>
                    <a:pt x="224126" y="10766"/>
                    <a:pt x="231140" y="17780"/>
                  </a:cubicBezTo>
                  <a:cubicBezTo>
                    <a:pt x="234133" y="20773"/>
                    <a:pt x="237913" y="22860"/>
                    <a:pt x="241300" y="25400"/>
                  </a:cubicBezTo>
                  <a:cubicBezTo>
                    <a:pt x="248073" y="45720"/>
                    <a:pt x="237913" y="22013"/>
                    <a:pt x="251460" y="35560"/>
                  </a:cubicBezTo>
                  <a:cubicBezTo>
                    <a:pt x="253353" y="37453"/>
                    <a:pt x="252515" y="40952"/>
                    <a:pt x="254000" y="43180"/>
                  </a:cubicBezTo>
                  <a:cubicBezTo>
                    <a:pt x="255993" y="46169"/>
                    <a:pt x="259282" y="48073"/>
                    <a:pt x="261620" y="50800"/>
                  </a:cubicBezTo>
                  <a:cubicBezTo>
                    <a:pt x="264375" y="54014"/>
                    <a:pt x="266812" y="57492"/>
                    <a:pt x="269240" y="60960"/>
                  </a:cubicBezTo>
                  <a:cubicBezTo>
                    <a:pt x="272741" y="65962"/>
                    <a:pt x="275083" y="71883"/>
                    <a:pt x="279400" y="76200"/>
                  </a:cubicBezTo>
                  <a:lnTo>
                    <a:pt x="299720" y="96520"/>
                  </a:lnTo>
                  <a:cubicBezTo>
                    <a:pt x="300491" y="98448"/>
                    <a:pt x="307507" y="117007"/>
                    <a:pt x="309880" y="119380"/>
                  </a:cubicBezTo>
                  <a:cubicBezTo>
                    <a:pt x="314197" y="123697"/>
                    <a:pt x="320040" y="126153"/>
                    <a:pt x="325120" y="129540"/>
                  </a:cubicBezTo>
                  <a:cubicBezTo>
                    <a:pt x="332412" y="158709"/>
                    <a:pt x="321247" y="123731"/>
                    <a:pt x="335280" y="144780"/>
                  </a:cubicBezTo>
                  <a:cubicBezTo>
                    <a:pt x="337216" y="147685"/>
                    <a:pt x="335791" y="152099"/>
                    <a:pt x="337820" y="154940"/>
                  </a:cubicBezTo>
                  <a:cubicBezTo>
                    <a:pt x="340281" y="158385"/>
                    <a:pt x="344833" y="159728"/>
                    <a:pt x="347980" y="162560"/>
                  </a:cubicBezTo>
                  <a:cubicBezTo>
                    <a:pt x="358670" y="172181"/>
                    <a:pt x="364778" y="182259"/>
                    <a:pt x="378460" y="187960"/>
                  </a:cubicBezTo>
                  <a:cubicBezTo>
                    <a:pt x="383214" y="189941"/>
                    <a:pt x="388620" y="189653"/>
                    <a:pt x="393700" y="190500"/>
                  </a:cubicBezTo>
                  <a:cubicBezTo>
                    <a:pt x="427874" y="207587"/>
                    <a:pt x="377169" y="183348"/>
                    <a:pt x="416560" y="198120"/>
                  </a:cubicBezTo>
                  <a:cubicBezTo>
                    <a:pt x="419418" y="199192"/>
                    <a:pt x="421450" y="201835"/>
                    <a:pt x="424180" y="203200"/>
                  </a:cubicBezTo>
                  <a:cubicBezTo>
                    <a:pt x="426575" y="204397"/>
                    <a:pt x="429260" y="204893"/>
                    <a:pt x="431800" y="205740"/>
                  </a:cubicBezTo>
                  <a:cubicBezTo>
                    <a:pt x="438382" y="212322"/>
                    <a:pt x="449795" y="221411"/>
                    <a:pt x="454660" y="231140"/>
                  </a:cubicBezTo>
                  <a:cubicBezTo>
                    <a:pt x="455857" y="233535"/>
                    <a:pt x="456353" y="236220"/>
                    <a:pt x="457200" y="238760"/>
                  </a:cubicBezTo>
                  <a:cubicBezTo>
                    <a:pt x="454660" y="245533"/>
                    <a:pt x="453302" y="252877"/>
                    <a:pt x="449580" y="259080"/>
                  </a:cubicBezTo>
                  <a:cubicBezTo>
                    <a:pt x="448009" y="261698"/>
                    <a:pt x="442925" y="261264"/>
                    <a:pt x="441960" y="264160"/>
                  </a:cubicBezTo>
                  <a:cubicBezTo>
                    <a:pt x="439269" y="272232"/>
                    <a:pt x="445144" y="283264"/>
                    <a:pt x="439420" y="289560"/>
                  </a:cubicBezTo>
                  <a:cubicBezTo>
                    <a:pt x="434263" y="295233"/>
                    <a:pt x="424180" y="291253"/>
                    <a:pt x="416560" y="292100"/>
                  </a:cubicBezTo>
                  <a:cubicBezTo>
                    <a:pt x="415713" y="300567"/>
                    <a:pt x="417825" y="309889"/>
                    <a:pt x="414020" y="317500"/>
                  </a:cubicBezTo>
                  <a:cubicBezTo>
                    <a:pt x="410222" y="325096"/>
                    <a:pt x="383312" y="322580"/>
                    <a:pt x="381000" y="32258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43">
              <a:extLst>
                <a:ext uri="{FF2B5EF4-FFF2-40B4-BE49-F238E27FC236}">
                  <a16:creationId xmlns:a16="http://schemas.microsoft.com/office/drawing/2014/main" id="{E7556F7A-E401-5838-7803-983E9BB15216}"/>
                </a:ext>
              </a:extLst>
            </p:cNvPr>
            <p:cNvSpPr/>
            <p:nvPr/>
          </p:nvSpPr>
          <p:spPr bwMode="auto">
            <a:xfrm rot="21438260">
              <a:off x="5489494" y="2165988"/>
              <a:ext cx="1940790" cy="1766990"/>
            </a:xfrm>
            <a:custGeom>
              <a:avLst/>
              <a:gdLst>
                <a:gd name="connsiteX0" fmla="*/ 2729345 w 2729345"/>
                <a:gd name="connsiteY0" fmla="*/ 0 h 2798618"/>
                <a:gd name="connsiteX1" fmla="*/ 498763 w 2729345"/>
                <a:gd name="connsiteY1" fmla="*/ 1669473 h 2798618"/>
                <a:gd name="connsiteX2" fmla="*/ 0 w 2729345"/>
                <a:gd name="connsiteY2" fmla="*/ 2798618 h 2798618"/>
                <a:gd name="connsiteX3" fmla="*/ 1115290 w 2729345"/>
                <a:gd name="connsiteY3" fmla="*/ 2175164 h 2798618"/>
                <a:gd name="connsiteX4" fmla="*/ 2729345 w 2729345"/>
                <a:gd name="connsiteY4" fmla="*/ 0 h 279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9345" h="2798618">
                  <a:moveTo>
                    <a:pt x="2729345" y="0"/>
                  </a:moveTo>
                  <a:lnTo>
                    <a:pt x="498763" y="1669473"/>
                  </a:lnTo>
                  <a:lnTo>
                    <a:pt x="0" y="2798618"/>
                  </a:lnTo>
                  <a:lnTo>
                    <a:pt x="1115290" y="2175164"/>
                  </a:lnTo>
                  <a:lnTo>
                    <a:pt x="27293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E1A79B90-19E1-0E0E-DFD5-4C05E12427D1}"/>
                </a:ext>
              </a:extLst>
            </p:cNvPr>
            <p:cNvSpPr/>
            <p:nvPr/>
          </p:nvSpPr>
          <p:spPr>
            <a:xfrm>
              <a:off x="7296074" y="2100729"/>
              <a:ext cx="108000" cy="108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7F3E103B-7312-D575-FEBC-DF782FEBBB8F}"/>
                </a:ext>
              </a:extLst>
            </p:cNvPr>
            <p:cNvSpPr/>
            <p:nvPr/>
          </p:nvSpPr>
          <p:spPr>
            <a:xfrm>
              <a:off x="7157720" y="1641194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 43">
              <a:extLst>
                <a:ext uri="{FF2B5EF4-FFF2-40B4-BE49-F238E27FC236}">
                  <a16:creationId xmlns:a16="http://schemas.microsoft.com/office/drawing/2014/main" id="{8C72BF55-0DDD-A9CF-58B5-D675D6064C6D}"/>
                </a:ext>
              </a:extLst>
            </p:cNvPr>
            <p:cNvSpPr/>
            <p:nvPr/>
          </p:nvSpPr>
          <p:spPr bwMode="auto">
            <a:xfrm rot="21412188">
              <a:off x="5074548" y="2216411"/>
              <a:ext cx="2317386" cy="2153509"/>
            </a:xfrm>
            <a:custGeom>
              <a:avLst/>
              <a:gdLst>
                <a:gd name="connsiteX0" fmla="*/ 2729345 w 2729345"/>
                <a:gd name="connsiteY0" fmla="*/ 0 h 2798618"/>
                <a:gd name="connsiteX1" fmla="*/ 498763 w 2729345"/>
                <a:gd name="connsiteY1" fmla="*/ 1669473 h 2798618"/>
                <a:gd name="connsiteX2" fmla="*/ 0 w 2729345"/>
                <a:gd name="connsiteY2" fmla="*/ 2798618 h 2798618"/>
                <a:gd name="connsiteX3" fmla="*/ 1115290 w 2729345"/>
                <a:gd name="connsiteY3" fmla="*/ 2175164 h 2798618"/>
                <a:gd name="connsiteX4" fmla="*/ 2729345 w 2729345"/>
                <a:gd name="connsiteY4" fmla="*/ 0 h 279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9345" h="2798618">
                  <a:moveTo>
                    <a:pt x="2729345" y="0"/>
                  </a:moveTo>
                  <a:lnTo>
                    <a:pt x="498763" y="1669473"/>
                  </a:lnTo>
                  <a:lnTo>
                    <a:pt x="0" y="2798618"/>
                  </a:lnTo>
                  <a:lnTo>
                    <a:pt x="1115290" y="2175164"/>
                  </a:lnTo>
                  <a:lnTo>
                    <a:pt x="2729345" y="0"/>
                  </a:lnTo>
                  <a:close/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44" name="フリーフォーム 43">
              <a:extLst>
                <a:ext uri="{FF2B5EF4-FFF2-40B4-BE49-F238E27FC236}">
                  <a16:creationId xmlns:a16="http://schemas.microsoft.com/office/drawing/2014/main" id="{F060222D-ED40-9EF2-4697-6C2B815DAD71}"/>
                </a:ext>
              </a:extLst>
            </p:cNvPr>
            <p:cNvSpPr/>
            <p:nvPr/>
          </p:nvSpPr>
          <p:spPr bwMode="auto">
            <a:xfrm rot="21438260">
              <a:off x="5194699" y="1712094"/>
              <a:ext cx="2114747" cy="2299536"/>
            </a:xfrm>
            <a:custGeom>
              <a:avLst/>
              <a:gdLst>
                <a:gd name="connsiteX0" fmla="*/ 2729345 w 2729345"/>
                <a:gd name="connsiteY0" fmla="*/ 0 h 2798618"/>
                <a:gd name="connsiteX1" fmla="*/ 498763 w 2729345"/>
                <a:gd name="connsiteY1" fmla="*/ 1669473 h 2798618"/>
                <a:gd name="connsiteX2" fmla="*/ 0 w 2729345"/>
                <a:gd name="connsiteY2" fmla="*/ 2798618 h 2798618"/>
                <a:gd name="connsiteX3" fmla="*/ 1115290 w 2729345"/>
                <a:gd name="connsiteY3" fmla="*/ 2175164 h 2798618"/>
                <a:gd name="connsiteX4" fmla="*/ 2729345 w 2729345"/>
                <a:gd name="connsiteY4" fmla="*/ 0 h 279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9345" h="2798618">
                  <a:moveTo>
                    <a:pt x="2729345" y="0"/>
                  </a:moveTo>
                  <a:lnTo>
                    <a:pt x="498763" y="1669473"/>
                  </a:lnTo>
                  <a:lnTo>
                    <a:pt x="0" y="2798618"/>
                  </a:lnTo>
                  <a:lnTo>
                    <a:pt x="1115290" y="2175164"/>
                  </a:lnTo>
                  <a:lnTo>
                    <a:pt x="2729345" y="0"/>
                  </a:lnTo>
                  <a:close/>
                </a:path>
              </a:pathLst>
            </a:custGeom>
            <a:solidFill>
              <a:srgbClr val="FF7C8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487CE2E5-478D-0E17-041E-D3816A150330}"/>
                </a:ext>
              </a:extLst>
            </p:cNvPr>
            <p:cNvCxnSpPr>
              <a:cxnSpLocks/>
            </p:cNvCxnSpPr>
            <p:nvPr/>
          </p:nvCxnSpPr>
          <p:spPr>
            <a:xfrm>
              <a:off x="5029159" y="1406240"/>
              <a:ext cx="2571791" cy="1289741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564C0B68-099C-EDD1-743E-D31169AF03AB}"/>
                </a:ext>
              </a:extLst>
            </p:cNvPr>
            <p:cNvCxnSpPr>
              <a:cxnSpLocks/>
            </p:cNvCxnSpPr>
            <p:nvPr/>
          </p:nvCxnSpPr>
          <p:spPr>
            <a:xfrm>
              <a:off x="6742624" y="1415514"/>
              <a:ext cx="0" cy="259200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1B527A64-69AF-8FDD-46AE-2879A96BC6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5163" y="2705255"/>
              <a:ext cx="2595648" cy="1322154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084A38B1-01D5-9452-30CE-FDFA4AD977DE}"/>
                </a:ext>
              </a:extLst>
            </p:cNvPr>
            <p:cNvSpPr txBox="1"/>
            <p:nvPr/>
          </p:nvSpPr>
          <p:spPr>
            <a:xfrm rot="18862890">
              <a:off x="5067313" y="2871092"/>
              <a:ext cx="1143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kumimoji="1" lang="en-US" altLang="ja-JP" dirty="0">
                  <a:latin typeface="Symbol" panose="05050102010706020507" pitchFamily="18" charset="2"/>
                  <a:cs typeface="Calibri" panose="020F0502020204030204" pitchFamily="34" charset="0"/>
                </a:rPr>
                <a:t>n</a:t>
              </a:r>
              <a:r>
                <a:rPr kumimoji="1" lang="en-US" altLang="ja-JP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–2</a:t>
              </a:r>
              <a:r>
                <a:rPr kumimoji="1" lang="en-US" altLang="ja-JP" dirty="0">
                  <a:latin typeface="Symbol" panose="05050102010706020507" pitchFamily="18" charset="2"/>
                  <a:cs typeface="Calibri" panose="020F0502020204030204" pitchFamily="34" charset="0"/>
                </a:rPr>
                <a:t>n</a:t>
              </a:r>
              <a:r>
                <a:rPr kumimoji="1" lang="en-US" altLang="ja-JP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=0</a:t>
              </a:r>
              <a:endParaRPr kumimoji="1" lang="ja-JP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1374E0D5-04FE-765A-58E2-91B0CC22EB35}"/>
                </a:ext>
              </a:extLst>
            </p:cNvPr>
            <p:cNvCxnSpPr>
              <a:stCxn id="36" idx="24"/>
            </p:cNvCxnSpPr>
            <p:nvPr/>
          </p:nvCxnSpPr>
          <p:spPr>
            <a:xfrm flipH="1" flipV="1">
              <a:off x="7231380" y="1749194"/>
              <a:ext cx="143073" cy="339313"/>
            </a:xfrm>
            <a:prstGeom prst="straightConnector1">
              <a:avLst/>
            </a:prstGeom>
            <a:ln>
              <a:solidFill>
                <a:srgbClr val="0000FF"/>
              </a:solidFill>
              <a:prstDash val="soli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6B7386C4-6CE6-18D8-F0FE-6F097E2C59A4}"/>
                </a:ext>
              </a:extLst>
            </p:cNvPr>
            <p:cNvSpPr txBox="1"/>
            <p:nvPr/>
          </p:nvSpPr>
          <p:spPr>
            <a:xfrm>
              <a:off x="6929953" y="1351143"/>
              <a:ext cx="530154" cy="344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MR</a:t>
              </a:r>
              <a:endParaRPr kumimoji="1" lang="ja-JP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DF82A78D-8965-7C5B-47FC-E737DA736CE6}"/>
                </a:ext>
              </a:extLst>
            </p:cNvPr>
            <p:cNvSpPr txBox="1"/>
            <p:nvPr/>
          </p:nvSpPr>
          <p:spPr>
            <a:xfrm>
              <a:off x="7130491" y="2153128"/>
              <a:ext cx="588306" cy="313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MLF</a:t>
              </a:r>
              <a:endParaRPr kumimoji="1" lang="ja-JP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DF0B8299-0D9A-A35B-142C-1C8E11F8F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9581" y="1406240"/>
              <a:ext cx="2561369" cy="2603880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5720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97B13C-3A3C-4364-FDEC-AE13FEDFE84D}"/>
              </a:ext>
            </a:extLst>
          </p:cNvPr>
          <p:cNvSpPr txBox="1"/>
          <p:nvPr/>
        </p:nvSpPr>
        <p:spPr>
          <a:xfrm>
            <a:off x="2714622" y="154091"/>
            <a:ext cx="768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Space charge (SC) </a:t>
            </a:r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effects in the J-PARC RCS 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D38DA1F-A864-061C-0C56-B08B8D8A65B3}"/>
              </a:ext>
            </a:extLst>
          </p:cNvPr>
          <p:cNvGrpSpPr/>
          <p:nvPr/>
        </p:nvGrpSpPr>
        <p:grpSpPr>
          <a:xfrm>
            <a:off x="491233" y="782191"/>
            <a:ext cx="3468593" cy="3144918"/>
            <a:chOff x="4420703" y="1321773"/>
            <a:chExt cx="3495283" cy="3204000"/>
          </a:xfrm>
        </p:grpSpPr>
        <p:pic>
          <p:nvPicPr>
            <p:cNvPr id="13" name="図 12" descr="図形, 多角形&#10;&#10;自動的に生成された説明">
              <a:extLst>
                <a:ext uri="{FF2B5EF4-FFF2-40B4-BE49-F238E27FC236}">
                  <a16:creationId xmlns:a16="http://schemas.microsoft.com/office/drawing/2014/main" id="{DACE8F17-F858-0FF9-2D62-75B7ADE8A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0703" y="1321773"/>
              <a:ext cx="3495283" cy="3204000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AC76815D-1A9A-A5E4-8ED4-1BCD435CB543}"/>
                </a:ext>
              </a:extLst>
            </p:cNvPr>
            <p:cNvSpPr txBox="1"/>
            <p:nvPr/>
          </p:nvSpPr>
          <p:spPr>
            <a:xfrm rot="16200000">
              <a:off x="6098832" y="1587693"/>
              <a:ext cx="87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kumimoji="1" lang="en-US" altLang="ja-JP" dirty="0">
                  <a:latin typeface="Symbol" panose="05050102010706020507" pitchFamily="18" charset="2"/>
                  <a:cs typeface="Calibri" panose="020F0502020204030204" pitchFamily="34" charset="0"/>
                </a:rPr>
                <a:t>n</a:t>
              </a:r>
              <a:r>
                <a:rPr kumimoji="1" lang="en-US" altLang="ja-JP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=19</a:t>
              </a:r>
              <a:endParaRPr kumimoji="1" lang="ja-JP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42D7E9D8-E412-CDAB-7B08-CBD64C26F166}"/>
                </a:ext>
              </a:extLst>
            </p:cNvPr>
            <p:cNvSpPr txBox="1"/>
            <p:nvPr/>
          </p:nvSpPr>
          <p:spPr>
            <a:xfrm rot="20021425">
              <a:off x="6604287" y="2904787"/>
              <a:ext cx="1096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Symbol" panose="05050102010706020507" pitchFamily="18" charset="2"/>
                  <a:cs typeface="Calibri" panose="020F0502020204030204" pitchFamily="34" charset="0"/>
                </a:rPr>
                <a:t>n</a:t>
              </a:r>
              <a:r>
                <a:rPr kumimoji="1" lang="en-US" altLang="ja-JP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–2</a:t>
              </a:r>
              <a:r>
                <a:rPr kumimoji="1" lang="en-US" altLang="ja-JP" dirty="0">
                  <a:latin typeface="Symbol" panose="05050102010706020507" pitchFamily="18" charset="2"/>
                  <a:cs typeface="Calibri" panose="020F0502020204030204" pitchFamily="34" charset="0"/>
                </a:rPr>
                <a:t>n</a:t>
              </a:r>
              <a:r>
                <a:rPr kumimoji="1" lang="en-US" altLang="ja-JP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=-6</a:t>
              </a:r>
              <a:endParaRPr kumimoji="1" lang="ja-JP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D0C5EFDD-5A98-A6AA-8F99-E36728D9BE39}"/>
                </a:ext>
              </a:extLst>
            </p:cNvPr>
            <p:cNvSpPr txBox="1"/>
            <p:nvPr/>
          </p:nvSpPr>
          <p:spPr>
            <a:xfrm rot="1555746">
              <a:off x="5082705" y="1679262"/>
              <a:ext cx="1143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Symbol" panose="05050102010706020507" pitchFamily="18" charset="2"/>
                  <a:cs typeface="Calibri" panose="020F0502020204030204" pitchFamily="34" charset="0"/>
                </a:rPr>
                <a:t>n</a:t>
              </a:r>
              <a:r>
                <a:rPr kumimoji="1" lang="en-US" altLang="ja-JP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+2</a:t>
              </a:r>
              <a:r>
                <a:rPr kumimoji="1" lang="en-US" altLang="ja-JP" dirty="0">
                  <a:latin typeface="Symbol" panose="05050102010706020507" pitchFamily="18" charset="2"/>
                  <a:cs typeface="Calibri" panose="020F0502020204030204" pitchFamily="34" charset="0"/>
                </a:rPr>
                <a:t>n</a:t>
              </a:r>
              <a:r>
                <a:rPr kumimoji="1" lang="en-US" altLang="ja-JP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=19</a:t>
              </a:r>
              <a:endParaRPr kumimoji="1" lang="ja-JP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フリーフォーム: 図形 16">
              <a:extLst>
                <a:ext uri="{FF2B5EF4-FFF2-40B4-BE49-F238E27FC236}">
                  <a16:creationId xmlns:a16="http://schemas.microsoft.com/office/drawing/2014/main" id="{FACECDCF-0E1A-38A9-3877-117E4D6E8684}"/>
                </a:ext>
              </a:extLst>
            </p:cNvPr>
            <p:cNvSpPr/>
            <p:nvPr/>
          </p:nvSpPr>
          <p:spPr>
            <a:xfrm>
              <a:off x="6939280" y="2030087"/>
              <a:ext cx="436880" cy="165100"/>
            </a:xfrm>
            <a:custGeom>
              <a:avLst/>
              <a:gdLst>
                <a:gd name="connsiteX0" fmla="*/ 0 w 448794"/>
                <a:gd name="connsiteY0" fmla="*/ 165100 h 165100"/>
                <a:gd name="connsiteX1" fmla="*/ 25400 w 448794"/>
                <a:gd name="connsiteY1" fmla="*/ 111760 h 165100"/>
                <a:gd name="connsiteX2" fmla="*/ 33020 w 448794"/>
                <a:gd name="connsiteY2" fmla="*/ 109220 h 165100"/>
                <a:gd name="connsiteX3" fmla="*/ 48260 w 448794"/>
                <a:gd name="connsiteY3" fmla="*/ 96520 h 165100"/>
                <a:gd name="connsiteX4" fmla="*/ 50800 w 448794"/>
                <a:gd name="connsiteY4" fmla="*/ 88900 h 165100"/>
                <a:gd name="connsiteX5" fmla="*/ 58420 w 448794"/>
                <a:gd name="connsiteY5" fmla="*/ 86360 h 165100"/>
                <a:gd name="connsiteX6" fmla="*/ 73660 w 448794"/>
                <a:gd name="connsiteY6" fmla="*/ 78740 h 165100"/>
                <a:gd name="connsiteX7" fmla="*/ 93980 w 448794"/>
                <a:gd name="connsiteY7" fmla="*/ 68580 h 165100"/>
                <a:gd name="connsiteX8" fmla="*/ 111760 w 448794"/>
                <a:gd name="connsiteY8" fmla="*/ 53340 h 165100"/>
                <a:gd name="connsiteX9" fmla="*/ 127000 w 448794"/>
                <a:gd name="connsiteY9" fmla="*/ 50800 h 165100"/>
                <a:gd name="connsiteX10" fmla="*/ 134620 w 448794"/>
                <a:gd name="connsiteY10" fmla="*/ 43180 h 165100"/>
                <a:gd name="connsiteX11" fmla="*/ 142240 w 448794"/>
                <a:gd name="connsiteY11" fmla="*/ 38100 h 165100"/>
                <a:gd name="connsiteX12" fmla="*/ 149860 w 448794"/>
                <a:gd name="connsiteY12" fmla="*/ 27940 h 165100"/>
                <a:gd name="connsiteX13" fmla="*/ 157480 w 448794"/>
                <a:gd name="connsiteY13" fmla="*/ 25400 h 165100"/>
                <a:gd name="connsiteX14" fmla="*/ 175260 w 448794"/>
                <a:gd name="connsiteY14" fmla="*/ 17780 h 165100"/>
                <a:gd name="connsiteX15" fmla="*/ 187960 w 448794"/>
                <a:gd name="connsiteY15" fmla="*/ 7620 h 165100"/>
                <a:gd name="connsiteX16" fmla="*/ 226060 w 448794"/>
                <a:gd name="connsiteY16" fmla="*/ 0 h 165100"/>
                <a:gd name="connsiteX17" fmla="*/ 287020 w 448794"/>
                <a:gd name="connsiteY17" fmla="*/ 5080 h 165100"/>
                <a:gd name="connsiteX18" fmla="*/ 304800 w 448794"/>
                <a:gd name="connsiteY18" fmla="*/ 12700 h 165100"/>
                <a:gd name="connsiteX19" fmla="*/ 312420 w 448794"/>
                <a:gd name="connsiteY19" fmla="*/ 15240 h 165100"/>
                <a:gd name="connsiteX20" fmla="*/ 322580 w 448794"/>
                <a:gd name="connsiteY20" fmla="*/ 25400 h 165100"/>
                <a:gd name="connsiteX21" fmla="*/ 330200 w 448794"/>
                <a:gd name="connsiteY21" fmla="*/ 30480 h 165100"/>
                <a:gd name="connsiteX22" fmla="*/ 353060 w 448794"/>
                <a:gd name="connsiteY22" fmla="*/ 35560 h 165100"/>
                <a:gd name="connsiteX23" fmla="*/ 370840 w 448794"/>
                <a:gd name="connsiteY23" fmla="*/ 48260 h 165100"/>
                <a:gd name="connsiteX24" fmla="*/ 447040 w 448794"/>
                <a:gd name="connsiteY24" fmla="*/ 58420 h 165100"/>
                <a:gd name="connsiteX25" fmla="*/ 434340 w 448794"/>
                <a:gd name="connsiteY25" fmla="*/ 106680 h 165100"/>
                <a:gd name="connsiteX26" fmla="*/ 414020 w 448794"/>
                <a:gd name="connsiteY26" fmla="*/ 10668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8794" h="165100">
                  <a:moveTo>
                    <a:pt x="0" y="165100"/>
                  </a:moveTo>
                  <a:cubicBezTo>
                    <a:pt x="7904" y="120309"/>
                    <a:pt x="-4649" y="126784"/>
                    <a:pt x="25400" y="111760"/>
                  </a:cubicBezTo>
                  <a:cubicBezTo>
                    <a:pt x="27795" y="110563"/>
                    <a:pt x="30480" y="110067"/>
                    <a:pt x="33020" y="109220"/>
                  </a:cubicBezTo>
                  <a:cubicBezTo>
                    <a:pt x="38100" y="104987"/>
                    <a:pt x="43906" y="101497"/>
                    <a:pt x="48260" y="96520"/>
                  </a:cubicBezTo>
                  <a:cubicBezTo>
                    <a:pt x="50023" y="94505"/>
                    <a:pt x="48907" y="90793"/>
                    <a:pt x="50800" y="88900"/>
                  </a:cubicBezTo>
                  <a:cubicBezTo>
                    <a:pt x="52693" y="87007"/>
                    <a:pt x="55973" y="87447"/>
                    <a:pt x="58420" y="86360"/>
                  </a:cubicBezTo>
                  <a:cubicBezTo>
                    <a:pt x="63610" y="84053"/>
                    <a:pt x="68470" y="81047"/>
                    <a:pt x="73660" y="78740"/>
                  </a:cubicBezTo>
                  <a:cubicBezTo>
                    <a:pt x="86445" y="73058"/>
                    <a:pt x="78096" y="80493"/>
                    <a:pt x="93980" y="68580"/>
                  </a:cubicBezTo>
                  <a:cubicBezTo>
                    <a:pt x="101115" y="63229"/>
                    <a:pt x="102826" y="56914"/>
                    <a:pt x="111760" y="53340"/>
                  </a:cubicBezTo>
                  <a:cubicBezTo>
                    <a:pt x="116542" y="51427"/>
                    <a:pt x="121920" y="51647"/>
                    <a:pt x="127000" y="50800"/>
                  </a:cubicBezTo>
                  <a:cubicBezTo>
                    <a:pt x="129540" y="48260"/>
                    <a:pt x="131860" y="45480"/>
                    <a:pt x="134620" y="43180"/>
                  </a:cubicBezTo>
                  <a:cubicBezTo>
                    <a:pt x="136965" y="41226"/>
                    <a:pt x="140081" y="40259"/>
                    <a:pt x="142240" y="38100"/>
                  </a:cubicBezTo>
                  <a:cubicBezTo>
                    <a:pt x="145233" y="35107"/>
                    <a:pt x="146608" y="30650"/>
                    <a:pt x="149860" y="27940"/>
                  </a:cubicBezTo>
                  <a:cubicBezTo>
                    <a:pt x="151917" y="26226"/>
                    <a:pt x="154994" y="26394"/>
                    <a:pt x="157480" y="25400"/>
                  </a:cubicBezTo>
                  <a:cubicBezTo>
                    <a:pt x="163467" y="23005"/>
                    <a:pt x="169690" y="21029"/>
                    <a:pt x="175260" y="17780"/>
                  </a:cubicBezTo>
                  <a:cubicBezTo>
                    <a:pt x="179943" y="15048"/>
                    <a:pt x="183311" y="10409"/>
                    <a:pt x="187960" y="7620"/>
                  </a:cubicBezTo>
                  <a:cubicBezTo>
                    <a:pt x="200320" y="204"/>
                    <a:pt x="211501" y="1456"/>
                    <a:pt x="226060" y="0"/>
                  </a:cubicBezTo>
                  <a:cubicBezTo>
                    <a:pt x="246380" y="1693"/>
                    <a:pt x="266890" y="1833"/>
                    <a:pt x="287020" y="5080"/>
                  </a:cubicBezTo>
                  <a:cubicBezTo>
                    <a:pt x="293386" y="6107"/>
                    <a:pt x="298813" y="10305"/>
                    <a:pt x="304800" y="12700"/>
                  </a:cubicBezTo>
                  <a:cubicBezTo>
                    <a:pt x="307286" y="13694"/>
                    <a:pt x="309880" y="14393"/>
                    <a:pt x="312420" y="15240"/>
                  </a:cubicBezTo>
                  <a:cubicBezTo>
                    <a:pt x="315807" y="18627"/>
                    <a:pt x="318944" y="22283"/>
                    <a:pt x="322580" y="25400"/>
                  </a:cubicBezTo>
                  <a:cubicBezTo>
                    <a:pt x="324898" y="27387"/>
                    <a:pt x="327470" y="29115"/>
                    <a:pt x="330200" y="30480"/>
                  </a:cubicBezTo>
                  <a:cubicBezTo>
                    <a:pt x="336453" y="33606"/>
                    <a:pt x="347207" y="34584"/>
                    <a:pt x="353060" y="35560"/>
                  </a:cubicBezTo>
                  <a:cubicBezTo>
                    <a:pt x="358987" y="39793"/>
                    <a:pt x="364516" y="44646"/>
                    <a:pt x="370840" y="48260"/>
                  </a:cubicBezTo>
                  <a:cubicBezTo>
                    <a:pt x="396877" y="63138"/>
                    <a:pt x="411376" y="56869"/>
                    <a:pt x="447040" y="58420"/>
                  </a:cubicBezTo>
                  <a:cubicBezTo>
                    <a:pt x="446016" y="75825"/>
                    <a:pt x="456939" y="102913"/>
                    <a:pt x="434340" y="106680"/>
                  </a:cubicBezTo>
                  <a:cubicBezTo>
                    <a:pt x="427659" y="107794"/>
                    <a:pt x="420793" y="106680"/>
                    <a:pt x="414020" y="10668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: 図形 17">
              <a:extLst>
                <a:ext uri="{FF2B5EF4-FFF2-40B4-BE49-F238E27FC236}">
                  <a16:creationId xmlns:a16="http://schemas.microsoft.com/office/drawing/2014/main" id="{B928B876-2812-8A83-EE16-25B47D0BE65C}"/>
                </a:ext>
              </a:extLst>
            </p:cNvPr>
            <p:cNvSpPr/>
            <p:nvPr/>
          </p:nvSpPr>
          <p:spPr>
            <a:xfrm>
              <a:off x="6979920" y="2047240"/>
              <a:ext cx="457200" cy="322979"/>
            </a:xfrm>
            <a:custGeom>
              <a:avLst/>
              <a:gdLst>
                <a:gd name="connsiteX0" fmla="*/ 0 w 457200"/>
                <a:gd name="connsiteY0" fmla="*/ 124460 h 322979"/>
                <a:gd name="connsiteX1" fmla="*/ 33020 w 457200"/>
                <a:gd name="connsiteY1" fmla="*/ 104140 h 322979"/>
                <a:gd name="connsiteX2" fmla="*/ 66040 w 457200"/>
                <a:gd name="connsiteY2" fmla="*/ 86360 h 322979"/>
                <a:gd name="connsiteX3" fmla="*/ 96520 w 457200"/>
                <a:gd name="connsiteY3" fmla="*/ 63500 h 322979"/>
                <a:gd name="connsiteX4" fmla="*/ 121920 w 457200"/>
                <a:gd name="connsiteY4" fmla="*/ 43180 h 322979"/>
                <a:gd name="connsiteX5" fmla="*/ 132080 w 457200"/>
                <a:gd name="connsiteY5" fmla="*/ 35560 h 322979"/>
                <a:gd name="connsiteX6" fmla="*/ 142240 w 457200"/>
                <a:gd name="connsiteY6" fmla="*/ 30480 h 322979"/>
                <a:gd name="connsiteX7" fmla="*/ 154940 w 457200"/>
                <a:gd name="connsiteY7" fmla="*/ 22860 h 322979"/>
                <a:gd name="connsiteX8" fmla="*/ 165100 w 457200"/>
                <a:gd name="connsiteY8" fmla="*/ 17780 h 322979"/>
                <a:gd name="connsiteX9" fmla="*/ 185420 w 457200"/>
                <a:gd name="connsiteY9" fmla="*/ 2540 h 322979"/>
                <a:gd name="connsiteX10" fmla="*/ 208280 w 457200"/>
                <a:gd name="connsiteY10" fmla="*/ 0 h 322979"/>
                <a:gd name="connsiteX11" fmla="*/ 218440 w 457200"/>
                <a:gd name="connsiteY11" fmla="*/ 2540 h 322979"/>
                <a:gd name="connsiteX12" fmla="*/ 231140 w 457200"/>
                <a:gd name="connsiteY12" fmla="*/ 17780 h 322979"/>
                <a:gd name="connsiteX13" fmla="*/ 241300 w 457200"/>
                <a:gd name="connsiteY13" fmla="*/ 25400 h 322979"/>
                <a:gd name="connsiteX14" fmla="*/ 251460 w 457200"/>
                <a:gd name="connsiteY14" fmla="*/ 35560 h 322979"/>
                <a:gd name="connsiteX15" fmla="*/ 254000 w 457200"/>
                <a:gd name="connsiteY15" fmla="*/ 43180 h 322979"/>
                <a:gd name="connsiteX16" fmla="*/ 261620 w 457200"/>
                <a:gd name="connsiteY16" fmla="*/ 50800 h 322979"/>
                <a:gd name="connsiteX17" fmla="*/ 269240 w 457200"/>
                <a:gd name="connsiteY17" fmla="*/ 60960 h 322979"/>
                <a:gd name="connsiteX18" fmla="*/ 279400 w 457200"/>
                <a:gd name="connsiteY18" fmla="*/ 76200 h 322979"/>
                <a:gd name="connsiteX19" fmla="*/ 299720 w 457200"/>
                <a:gd name="connsiteY19" fmla="*/ 96520 h 322979"/>
                <a:gd name="connsiteX20" fmla="*/ 309880 w 457200"/>
                <a:gd name="connsiteY20" fmla="*/ 119380 h 322979"/>
                <a:gd name="connsiteX21" fmla="*/ 325120 w 457200"/>
                <a:gd name="connsiteY21" fmla="*/ 129540 h 322979"/>
                <a:gd name="connsiteX22" fmla="*/ 335280 w 457200"/>
                <a:gd name="connsiteY22" fmla="*/ 144780 h 322979"/>
                <a:gd name="connsiteX23" fmla="*/ 337820 w 457200"/>
                <a:gd name="connsiteY23" fmla="*/ 154940 h 322979"/>
                <a:gd name="connsiteX24" fmla="*/ 347980 w 457200"/>
                <a:gd name="connsiteY24" fmla="*/ 162560 h 322979"/>
                <a:gd name="connsiteX25" fmla="*/ 378460 w 457200"/>
                <a:gd name="connsiteY25" fmla="*/ 187960 h 322979"/>
                <a:gd name="connsiteX26" fmla="*/ 393700 w 457200"/>
                <a:gd name="connsiteY26" fmla="*/ 190500 h 322979"/>
                <a:gd name="connsiteX27" fmla="*/ 416560 w 457200"/>
                <a:gd name="connsiteY27" fmla="*/ 198120 h 322979"/>
                <a:gd name="connsiteX28" fmla="*/ 424180 w 457200"/>
                <a:gd name="connsiteY28" fmla="*/ 203200 h 322979"/>
                <a:gd name="connsiteX29" fmla="*/ 431800 w 457200"/>
                <a:gd name="connsiteY29" fmla="*/ 205740 h 322979"/>
                <a:gd name="connsiteX30" fmla="*/ 454660 w 457200"/>
                <a:gd name="connsiteY30" fmla="*/ 231140 h 322979"/>
                <a:gd name="connsiteX31" fmla="*/ 457200 w 457200"/>
                <a:gd name="connsiteY31" fmla="*/ 238760 h 322979"/>
                <a:gd name="connsiteX32" fmla="*/ 449580 w 457200"/>
                <a:gd name="connsiteY32" fmla="*/ 259080 h 322979"/>
                <a:gd name="connsiteX33" fmla="*/ 441960 w 457200"/>
                <a:gd name="connsiteY33" fmla="*/ 264160 h 322979"/>
                <a:gd name="connsiteX34" fmla="*/ 439420 w 457200"/>
                <a:gd name="connsiteY34" fmla="*/ 289560 h 322979"/>
                <a:gd name="connsiteX35" fmla="*/ 416560 w 457200"/>
                <a:gd name="connsiteY35" fmla="*/ 292100 h 322979"/>
                <a:gd name="connsiteX36" fmla="*/ 414020 w 457200"/>
                <a:gd name="connsiteY36" fmla="*/ 317500 h 322979"/>
                <a:gd name="connsiteX37" fmla="*/ 381000 w 457200"/>
                <a:gd name="connsiteY37" fmla="*/ 322580 h 322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57200" h="322979">
                  <a:moveTo>
                    <a:pt x="0" y="124460"/>
                  </a:moveTo>
                  <a:cubicBezTo>
                    <a:pt x="11007" y="117687"/>
                    <a:pt x="21141" y="109231"/>
                    <a:pt x="33020" y="104140"/>
                  </a:cubicBezTo>
                  <a:cubicBezTo>
                    <a:pt x="52295" y="95879"/>
                    <a:pt x="49333" y="98426"/>
                    <a:pt x="66040" y="86360"/>
                  </a:cubicBezTo>
                  <a:cubicBezTo>
                    <a:pt x="76336" y="78924"/>
                    <a:pt x="96520" y="63500"/>
                    <a:pt x="96520" y="63500"/>
                  </a:cubicBezTo>
                  <a:cubicBezTo>
                    <a:pt x="102011" y="47028"/>
                    <a:pt x="96087" y="59077"/>
                    <a:pt x="121920" y="43180"/>
                  </a:cubicBezTo>
                  <a:cubicBezTo>
                    <a:pt x="125525" y="40961"/>
                    <a:pt x="128490" y="37804"/>
                    <a:pt x="132080" y="35560"/>
                  </a:cubicBezTo>
                  <a:cubicBezTo>
                    <a:pt x="135291" y="33553"/>
                    <a:pt x="138930" y="32319"/>
                    <a:pt x="142240" y="30480"/>
                  </a:cubicBezTo>
                  <a:cubicBezTo>
                    <a:pt x="146556" y="28082"/>
                    <a:pt x="150624" y="25258"/>
                    <a:pt x="154940" y="22860"/>
                  </a:cubicBezTo>
                  <a:cubicBezTo>
                    <a:pt x="158250" y="21021"/>
                    <a:pt x="161950" y="19880"/>
                    <a:pt x="165100" y="17780"/>
                  </a:cubicBezTo>
                  <a:cubicBezTo>
                    <a:pt x="172145" y="13084"/>
                    <a:pt x="177005" y="3475"/>
                    <a:pt x="185420" y="2540"/>
                  </a:cubicBezTo>
                  <a:lnTo>
                    <a:pt x="208280" y="0"/>
                  </a:lnTo>
                  <a:cubicBezTo>
                    <a:pt x="211667" y="847"/>
                    <a:pt x="215409" y="808"/>
                    <a:pt x="218440" y="2540"/>
                  </a:cubicBezTo>
                  <a:cubicBezTo>
                    <a:pt x="228149" y="8088"/>
                    <a:pt x="224126" y="10766"/>
                    <a:pt x="231140" y="17780"/>
                  </a:cubicBezTo>
                  <a:cubicBezTo>
                    <a:pt x="234133" y="20773"/>
                    <a:pt x="237913" y="22860"/>
                    <a:pt x="241300" y="25400"/>
                  </a:cubicBezTo>
                  <a:cubicBezTo>
                    <a:pt x="248073" y="45720"/>
                    <a:pt x="237913" y="22013"/>
                    <a:pt x="251460" y="35560"/>
                  </a:cubicBezTo>
                  <a:cubicBezTo>
                    <a:pt x="253353" y="37453"/>
                    <a:pt x="252515" y="40952"/>
                    <a:pt x="254000" y="43180"/>
                  </a:cubicBezTo>
                  <a:cubicBezTo>
                    <a:pt x="255993" y="46169"/>
                    <a:pt x="259282" y="48073"/>
                    <a:pt x="261620" y="50800"/>
                  </a:cubicBezTo>
                  <a:cubicBezTo>
                    <a:pt x="264375" y="54014"/>
                    <a:pt x="266812" y="57492"/>
                    <a:pt x="269240" y="60960"/>
                  </a:cubicBezTo>
                  <a:cubicBezTo>
                    <a:pt x="272741" y="65962"/>
                    <a:pt x="275083" y="71883"/>
                    <a:pt x="279400" y="76200"/>
                  </a:cubicBezTo>
                  <a:lnTo>
                    <a:pt x="299720" y="96520"/>
                  </a:lnTo>
                  <a:cubicBezTo>
                    <a:pt x="300491" y="98448"/>
                    <a:pt x="307507" y="117007"/>
                    <a:pt x="309880" y="119380"/>
                  </a:cubicBezTo>
                  <a:cubicBezTo>
                    <a:pt x="314197" y="123697"/>
                    <a:pt x="320040" y="126153"/>
                    <a:pt x="325120" y="129540"/>
                  </a:cubicBezTo>
                  <a:cubicBezTo>
                    <a:pt x="332412" y="158709"/>
                    <a:pt x="321247" y="123731"/>
                    <a:pt x="335280" y="144780"/>
                  </a:cubicBezTo>
                  <a:cubicBezTo>
                    <a:pt x="337216" y="147685"/>
                    <a:pt x="335791" y="152099"/>
                    <a:pt x="337820" y="154940"/>
                  </a:cubicBezTo>
                  <a:cubicBezTo>
                    <a:pt x="340281" y="158385"/>
                    <a:pt x="344833" y="159728"/>
                    <a:pt x="347980" y="162560"/>
                  </a:cubicBezTo>
                  <a:cubicBezTo>
                    <a:pt x="358670" y="172181"/>
                    <a:pt x="364778" y="182259"/>
                    <a:pt x="378460" y="187960"/>
                  </a:cubicBezTo>
                  <a:cubicBezTo>
                    <a:pt x="383214" y="189941"/>
                    <a:pt x="388620" y="189653"/>
                    <a:pt x="393700" y="190500"/>
                  </a:cubicBezTo>
                  <a:cubicBezTo>
                    <a:pt x="427874" y="207587"/>
                    <a:pt x="377169" y="183348"/>
                    <a:pt x="416560" y="198120"/>
                  </a:cubicBezTo>
                  <a:cubicBezTo>
                    <a:pt x="419418" y="199192"/>
                    <a:pt x="421450" y="201835"/>
                    <a:pt x="424180" y="203200"/>
                  </a:cubicBezTo>
                  <a:cubicBezTo>
                    <a:pt x="426575" y="204397"/>
                    <a:pt x="429260" y="204893"/>
                    <a:pt x="431800" y="205740"/>
                  </a:cubicBezTo>
                  <a:cubicBezTo>
                    <a:pt x="438382" y="212322"/>
                    <a:pt x="449795" y="221411"/>
                    <a:pt x="454660" y="231140"/>
                  </a:cubicBezTo>
                  <a:cubicBezTo>
                    <a:pt x="455857" y="233535"/>
                    <a:pt x="456353" y="236220"/>
                    <a:pt x="457200" y="238760"/>
                  </a:cubicBezTo>
                  <a:cubicBezTo>
                    <a:pt x="454660" y="245533"/>
                    <a:pt x="453302" y="252877"/>
                    <a:pt x="449580" y="259080"/>
                  </a:cubicBezTo>
                  <a:cubicBezTo>
                    <a:pt x="448009" y="261698"/>
                    <a:pt x="442925" y="261264"/>
                    <a:pt x="441960" y="264160"/>
                  </a:cubicBezTo>
                  <a:cubicBezTo>
                    <a:pt x="439269" y="272232"/>
                    <a:pt x="445144" y="283264"/>
                    <a:pt x="439420" y="289560"/>
                  </a:cubicBezTo>
                  <a:cubicBezTo>
                    <a:pt x="434263" y="295233"/>
                    <a:pt x="424180" y="291253"/>
                    <a:pt x="416560" y="292100"/>
                  </a:cubicBezTo>
                  <a:cubicBezTo>
                    <a:pt x="415713" y="300567"/>
                    <a:pt x="417825" y="309889"/>
                    <a:pt x="414020" y="317500"/>
                  </a:cubicBezTo>
                  <a:cubicBezTo>
                    <a:pt x="410222" y="325096"/>
                    <a:pt x="383312" y="322580"/>
                    <a:pt x="381000" y="32258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リーフォーム 43">
              <a:extLst>
                <a:ext uri="{FF2B5EF4-FFF2-40B4-BE49-F238E27FC236}">
                  <a16:creationId xmlns:a16="http://schemas.microsoft.com/office/drawing/2014/main" id="{9DA4AEC5-1D5C-5157-70C5-53E97C383576}"/>
                </a:ext>
              </a:extLst>
            </p:cNvPr>
            <p:cNvSpPr/>
            <p:nvPr/>
          </p:nvSpPr>
          <p:spPr bwMode="auto">
            <a:xfrm rot="21438260">
              <a:off x="5489494" y="2165988"/>
              <a:ext cx="1940790" cy="1766990"/>
            </a:xfrm>
            <a:custGeom>
              <a:avLst/>
              <a:gdLst>
                <a:gd name="connsiteX0" fmla="*/ 2729345 w 2729345"/>
                <a:gd name="connsiteY0" fmla="*/ 0 h 2798618"/>
                <a:gd name="connsiteX1" fmla="*/ 498763 w 2729345"/>
                <a:gd name="connsiteY1" fmla="*/ 1669473 h 2798618"/>
                <a:gd name="connsiteX2" fmla="*/ 0 w 2729345"/>
                <a:gd name="connsiteY2" fmla="*/ 2798618 h 2798618"/>
                <a:gd name="connsiteX3" fmla="*/ 1115290 w 2729345"/>
                <a:gd name="connsiteY3" fmla="*/ 2175164 h 2798618"/>
                <a:gd name="connsiteX4" fmla="*/ 2729345 w 2729345"/>
                <a:gd name="connsiteY4" fmla="*/ 0 h 279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9345" h="2798618">
                  <a:moveTo>
                    <a:pt x="2729345" y="0"/>
                  </a:moveTo>
                  <a:lnTo>
                    <a:pt x="498763" y="1669473"/>
                  </a:lnTo>
                  <a:lnTo>
                    <a:pt x="0" y="2798618"/>
                  </a:lnTo>
                  <a:lnTo>
                    <a:pt x="1115290" y="2175164"/>
                  </a:lnTo>
                  <a:lnTo>
                    <a:pt x="27293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967F77E8-D9D8-AAFE-A76F-FAB160EF1C10}"/>
                </a:ext>
              </a:extLst>
            </p:cNvPr>
            <p:cNvSpPr/>
            <p:nvPr/>
          </p:nvSpPr>
          <p:spPr>
            <a:xfrm>
              <a:off x="7296074" y="2100729"/>
              <a:ext cx="108000" cy="108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5F180B9E-1607-AF01-1671-183AC5F218FC}"/>
                </a:ext>
              </a:extLst>
            </p:cNvPr>
            <p:cNvSpPr/>
            <p:nvPr/>
          </p:nvSpPr>
          <p:spPr>
            <a:xfrm>
              <a:off x="7157720" y="1641194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43">
              <a:extLst>
                <a:ext uri="{FF2B5EF4-FFF2-40B4-BE49-F238E27FC236}">
                  <a16:creationId xmlns:a16="http://schemas.microsoft.com/office/drawing/2014/main" id="{600ECCD5-AE99-72D3-A64E-5576E758594F}"/>
                </a:ext>
              </a:extLst>
            </p:cNvPr>
            <p:cNvSpPr/>
            <p:nvPr/>
          </p:nvSpPr>
          <p:spPr bwMode="auto">
            <a:xfrm rot="21412188">
              <a:off x="5074548" y="2216411"/>
              <a:ext cx="2317386" cy="2153509"/>
            </a:xfrm>
            <a:custGeom>
              <a:avLst/>
              <a:gdLst>
                <a:gd name="connsiteX0" fmla="*/ 2729345 w 2729345"/>
                <a:gd name="connsiteY0" fmla="*/ 0 h 2798618"/>
                <a:gd name="connsiteX1" fmla="*/ 498763 w 2729345"/>
                <a:gd name="connsiteY1" fmla="*/ 1669473 h 2798618"/>
                <a:gd name="connsiteX2" fmla="*/ 0 w 2729345"/>
                <a:gd name="connsiteY2" fmla="*/ 2798618 h 2798618"/>
                <a:gd name="connsiteX3" fmla="*/ 1115290 w 2729345"/>
                <a:gd name="connsiteY3" fmla="*/ 2175164 h 2798618"/>
                <a:gd name="connsiteX4" fmla="*/ 2729345 w 2729345"/>
                <a:gd name="connsiteY4" fmla="*/ 0 h 279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9345" h="2798618">
                  <a:moveTo>
                    <a:pt x="2729345" y="0"/>
                  </a:moveTo>
                  <a:lnTo>
                    <a:pt x="498763" y="1669473"/>
                  </a:lnTo>
                  <a:lnTo>
                    <a:pt x="0" y="2798618"/>
                  </a:lnTo>
                  <a:lnTo>
                    <a:pt x="1115290" y="2175164"/>
                  </a:lnTo>
                  <a:lnTo>
                    <a:pt x="2729345" y="0"/>
                  </a:lnTo>
                  <a:close/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23" name="フリーフォーム 43">
              <a:extLst>
                <a:ext uri="{FF2B5EF4-FFF2-40B4-BE49-F238E27FC236}">
                  <a16:creationId xmlns:a16="http://schemas.microsoft.com/office/drawing/2014/main" id="{14C9289E-8B2A-963C-C5F2-DEAB682E4DF0}"/>
                </a:ext>
              </a:extLst>
            </p:cNvPr>
            <p:cNvSpPr/>
            <p:nvPr/>
          </p:nvSpPr>
          <p:spPr bwMode="auto">
            <a:xfrm rot="21438260">
              <a:off x="5194699" y="1712094"/>
              <a:ext cx="2114747" cy="2299536"/>
            </a:xfrm>
            <a:custGeom>
              <a:avLst/>
              <a:gdLst>
                <a:gd name="connsiteX0" fmla="*/ 2729345 w 2729345"/>
                <a:gd name="connsiteY0" fmla="*/ 0 h 2798618"/>
                <a:gd name="connsiteX1" fmla="*/ 498763 w 2729345"/>
                <a:gd name="connsiteY1" fmla="*/ 1669473 h 2798618"/>
                <a:gd name="connsiteX2" fmla="*/ 0 w 2729345"/>
                <a:gd name="connsiteY2" fmla="*/ 2798618 h 2798618"/>
                <a:gd name="connsiteX3" fmla="*/ 1115290 w 2729345"/>
                <a:gd name="connsiteY3" fmla="*/ 2175164 h 2798618"/>
                <a:gd name="connsiteX4" fmla="*/ 2729345 w 2729345"/>
                <a:gd name="connsiteY4" fmla="*/ 0 h 279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9345" h="2798618">
                  <a:moveTo>
                    <a:pt x="2729345" y="0"/>
                  </a:moveTo>
                  <a:lnTo>
                    <a:pt x="498763" y="1669473"/>
                  </a:lnTo>
                  <a:lnTo>
                    <a:pt x="0" y="2798618"/>
                  </a:lnTo>
                  <a:lnTo>
                    <a:pt x="1115290" y="2175164"/>
                  </a:lnTo>
                  <a:lnTo>
                    <a:pt x="2729345" y="0"/>
                  </a:lnTo>
                  <a:close/>
                </a:path>
              </a:pathLst>
            </a:custGeom>
            <a:solidFill>
              <a:srgbClr val="FF7C8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6C893B32-5E3C-502A-0FB9-257DAE0E0C16}"/>
                </a:ext>
              </a:extLst>
            </p:cNvPr>
            <p:cNvCxnSpPr>
              <a:cxnSpLocks/>
            </p:cNvCxnSpPr>
            <p:nvPr/>
          </p:nvCxnSpPr>
          <p:spPr>
            <a:xfrm>
              <a:off x="5029159" y="1406240"/>
              <a:ext cx="2571791" cy="1289741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5B78D4BE-81C5-13CD-1386-D92B82627804}"/>
                </a:ext>
              </a:extLst>
            </p:cNvPr>
            <p:cNvCxnSpPr>
              <a:cxnSpLocks/>
            </p:cNvCxnSpPr>
            <p:nvPr/>
          </p:nvCxnSpPr>
          <p:spPr>
            <a:xfrm>
              <a:off x="6742624" y="1415514"/>
              <a:ext cx="0" cy="259200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F15586CA-662B-0AEA-3781-5FE030E4C6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5163" y="2705255"/>
              <a:ext cx="2595648" cy="1322154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FE7B02E7-61B5-B004-C343-E3FDC9E1CF7A}"/>
                </a:ext>
              </a:extLst>
            </p:cNvPr>
            <p:cNvSpPr txBox="1"/>
            <p:nvPr/>
          </p:nvSpPr>
          <p:spPr>
            <a:xfrm rot="18862890">
              <a:off x="5067313" y="2871092"/>
              <a:ext cx="1143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kumimoji="1" lang="en-US" altLang="ja-JP" dirty="0">
                  <a:latin typeface="Symbol" panose="05050102010706020507" pitchFamily="18" charset="2"/>
                  <a:cs typeface="Calibri" panose="020F0502020204030204" pitchFamily="34" charset="0"/>
                </a:rPr>
                <a:t>n</a:t>
              </a:r>
              <a:r>
                <a:rPr kumimoji="1" lang="en-US" altLang="ja-JP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–2</a:t>
              </a:r>
              <a:r>
                <a:rPr kumimoji="1" lang="en-US" altLang="ja-JP" dirty="0">
                  <a:latin typeface="Symbol" panose="05050102010706020507" pitchFamily="18" charset="2"/>
                  <a:cs typeface="Calibri" panose="020F0502020204030204" pitchFamily="34" charset="0"/>
                </a:rPr>
                <a:t>n</a:t>
              </a:r>
              <a:r>
                <a:rPr kumimoji="1" lang="en-US" altLang="ja-JP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=0</a:t>
              </a:r>
              <a:endParaRPr kumimoji="1" lang="ja-JP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8A303322-572C-F797-2334-3E793544BE4D}"/>
                </a:ext>
              </a:extLst>
            </p:cNvPr>
            <p:cNvCxnSpPr>
              <a:stCxn id="17" idx="24"/>
            </p:cNvCxnSpPr>
            <p:nvPr/>
          </p:nvCxnSpPr>
          <p:spPr>
            <a:xfrm flipH="1" flipV="1">
              <a:off x="7231380" y="1749194"/>
              <a:ext cx="143073" cy="339313"/>
            </a:xfrm>
            <a:prstGeom prst="straightConnector1">
              <a:avLst/>
            </a:prstGeom>
            <a:ln>
              <a:solidFill>
                <a:srgbClr val="0000FF"/>
              </a:solidFill>
              <a:prstDash val="soli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4B9C1C06-E4A9-8E72-114B-6AAC4CC50197}"/>
                </a:ext>
              </a:extLst>
            </p:cNvPr>
            <p:cNvSpPr txBox="1"/>
            <p:nvPr/>
          </p:nvSpPr>
          <p:spPr>
            <a:xfrm>
              <a:off x="6929953" y="1351143"/>
              <a:ext cx="530154" cy="344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MR</a:t>
              </a:r>
              <a:endParaRPr kumimoji="1" lang="ja-JP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0AB76336-F8AF-47E8-C39D-D09C3291DEA3}"/>
                </a:ext>
              </a:extLst>
            </p:cNvPr>
            <p:cNvSpPr txBox="1"/>
            <p:nvPr/>
          </p:nvSpPr>
          <p:spPr>
            <a:xfrm>
              <a:off x="7130491" y="2153128"/>
              <a:ext cx="588306" cy="313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MLF</a:t>
              </a:r>
              <a:endParaRPr kumimoji="1" lang="ja-JP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7F64F420-8267-D83C-A3C6-2CDB211CD1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9581" y="1406240"/>
              <a:ext cx="2561369" cy="2603880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日付プレースホルダー 39">
            <a:extLst>
              <a:ext uri="{FF2B5EF4-FFF2-40B4-BE49-F238E27FC236}">
                <a16:creationId xmlns:a16="http://schemas.microsoft.com/office/drawing/2014/main" id="{298CE157-F2E2-782E-67BA-C1946139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3345" y="6425625"/>
            <a:ext cx="2743200" cy="365125"/>
          </a:xfrm>
        </p:spPr>
        <p:txBody>
          <a:bodyPr/>
          <a:lstStyle/>
          <a:p>
            <a:r>
              <a:rPr kumimoji="1" lang="en-US" altLang="ja-JP"/>
              <a:t>P.K. Saha @ SC24</a:t>
            </a:r>
            <a:endParaRPr kumimoji="1" lang="ja-JP" altLang="en-US" dirty="0"/>
          </a:p>
        </p:txBody>
      </p:sp>
      <p:sp>
        <p:nvSpPr>
          <p:cNvPr id="42" name="スライド番号プレースホルダー 41">
            <a:extLst>
              <a:ext uri="{FF2B5EF4-FFF2-40B4-BE49-F238E27FC236}">
                <a16:creationId xmlns:a16="http://schemas.microsoft.com/office/drawing/2014/main" id="{E028C94A-35D3-3BF8-00BD-A6CD880C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53" y="6418693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5BDBDBC-60B5-DC29-E250-7C5C9EE34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8EB75F77-804D-C67F-D969-A79A46152527}"/>
                  </a:ext>
                </a:extLst>
              </p:cNvPr>
              <p:cNvSpPr txBox="1"/>
              <p:nvPr/>
            </p:nvSpPr>
            <p:spPr>
              <a:xfrm>
                <a:off x="1232753" y="4064951"/>
                <a:ext cx="2228302" cy="63594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kumimoji="1" lang="el-GR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a:rPr kumimoji="1" lang="en-US" altLang="ja-JP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00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00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box>
                        <m:box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JP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den>
                          </m:f>
                        </m:e>
                      </m:box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8EB75F77-804D-C67F-D969-A79A46152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753" y="4064951"/>
                <a:ext cx="2228302" cy="6359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4" name="表 43">
            <a:extLst>
              <a:ext uri="{FF2B5EF4-FFF2-40B4-BE49-F238E27FC236}">
                <a16:creationId xmlns:a16="http://schemas.microsoft.com/office/drawing/2014/main" id="{8669C53A-0826-8895-91D2-03A0952071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098076"/>
              </p:ext>
            </p:extLst>
          </p:nvPr>
        </p:nvGraphicFramePr>
        <p:xfrm>
          <a:off x="670319" y="4915240"/>
          <a:ext cx="3353170" cy="1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717">
                  <a:extLst>
                    <a:ext uri="{9D8B030D-6E8A-4147-A177-3AD203B41FA5}">
                      <a16:colId xmlns:a16="http://schemas.microsoft.com/office/drawing/2014/main" val="1563520551"/>
                    </a:ext>
                  </a:extLst>
                </a:gridCol>
                <a:gridCol w="1032510">
                  <a:extLst>
                    <a:ext uri="{9D8B030D-6E8A-4147-A177-3AD203B41FA5}">
                      <a16:colId xmlns:a16="http://schemas.microsoft.com/office/drawing/2014/main" val="165199941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535781778"/>
                    </a:ext>
                  </a:extLst>
                </a:gridCol>
                <a:gridCol w="630223">
                  <a:extLst>
                    <a:ext uri="{9D8B030D-6E8A-4147-A177-3AD203B41FA5}">
                      <a16:colId xmlns:a16="http://schemas.microsoft.com/office/drawing/2014/main" val="3991885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Tune at inj.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Painting emittance</a:t>
                      </a:r>
                      <a:r>
                        <a:rPr kumimoji="1" lang="en-US" altLang="ja-JP" sz="1400" dirty="0"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400" dirty="0"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p</a:t>
                      </a:r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mm </a:t>
                      </a:r>
                      <a:r>
                        <a:rPr kumimoji="1" lang="en-US" altLang="ja-JP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mrad</a:t>
                      </a:r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Dn</a:t>
                      </a:r>
                      <a:endParaRPr kumimoji="1" lang="ja-JP" altLang="en-US" sz="1400" dirty="0">
                        <a:latin typeface="Symbol" panose="05050102010706020507" pitchFamily="18" charset="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152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MLF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(6.46, 6.36)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~200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-0.2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561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MR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(6.42, 6.45)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~50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-0.5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00168"/>
                  </a:ext>
                </a:extLst>
              </a:tr>
            </a:tbl>
          </a:graphicData>
        </a:graphic>
      </p:graphicFrame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F528263-670B-7E63-BCED-B053370CE763}"/>
              </a:ext>
            </a:extLst>
          </p:cNvPr>
          <p:cNvSpPr txBox="1"/>
          <p:nvPr/>
        </p:nvSpPr>
        <p:spPr>
          <a:xfrm>
            <a:off x="4673563" y="846372"/>
            <a:ext cx="7183157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>
                <a:latin typeface="Calibri" panose="020F0502020204030204" pitchFamily="34" charset="0"/>
                <a:cs typeface="Calibri" panose="020F0502020204030204" pitchFamily="34" charset="0"/>
              </a:rPr>
              <a:t>Major resonances driven by the SC effect at injection energy:</a:t>
            </a:r>
            <a:endParaRPr kumimoji="1" lang="en-US" altLang="ja-JP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en-US" altLang="ja-JP" sz="800" dirty="0">
              <a:latin typeface="Symbol" panose="05050102010706020507" pitchFamily="18" charset="2"/>
              <a:cs typeface="Calibri" panose="020F0502020204030204" pitchFamily="34" charset="0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① </a:t>
            </a:r>
            <a:r>
              <a:rPr kumimoji="1" lang="en-US" altLang="ja-JP" sz="1600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1" lang="en-US" altLang="ja-JP" sz="16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2</a:t>
            </a:r>
            <a:r>
              <a:rPr kumimoji="1" lang="en-US" altLang="ja-JP" sz="1600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1" lang="en-US" altLang="ja-JP" sz="16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-6 ; </a:t>
            </a:r>
            <a:r>
              <a:rPr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tructure resonance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Excited by </a:t>
            </a:r>
            <a:r>
              <a:rPr lang="en-US" altLang="ja-JP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1" lang="en-US" altLang="ja-JP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extupole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field component intrinsic in the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BMs.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K2 = 0.1006 m</a:t>
            </a:r>
            <a:r>
              <a:rPr lang="en-US" altLang="ja-JP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-2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(1/4 strength of full </a:t>
            </a:r>
            <a:r>
              <a:rPr lang="en-US" altLang="ja-JP" sz="1400" dirty="0">
                <a:latin typeface="Symbol" panose="05050102010706020507" pitchFamily="18" charset="2"/>
                <a:cs typeface="Calibri" panose="020F0502020204030204" pitchFamily="34" charset="0"/>
              </a:rPr>
              <a:t>x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correction)  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Affects at lower beam energy due to large </a:t>
            </a:r>
            <a:r>
              <a:rPr lang="en-US" altLang="ja-JP" sz="1400" dirty="0">
                <a:latin typeface="Symbol" panose="05050102010706020507" pitchFamily="18" charset="2"/>
                <a:cs typeface="Calibri" panose="020F0502020204030204" pitchFamily="34" charset="0"/>
              </a:rPr>
              <a:t>Dn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. Larger emittance growth in the vert. plane.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Corrected for the MLF beam by </a:t>
            </a:r>
            <a:r>
              <a:rPr lang="en-US" altLang="ja-JP" sz="1600" dirty="0" err="1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Sextupoles</a:t>
            </a:r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US" altLang="ja-JP" sz="1600" dirty="0">
                <a:solidFill>
                  <a:srgbClr val="FF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x</a:t>
            </a:r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correction is not done.</a:t>
            </a:r>
            <a:endParaRPr kumimoji="1" lang="en-US" altLang="ja-JP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ja-JP" sz="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② </a:t>
            </a:r>
            <a:r>
              <a:rPr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ja-JP" sz="1600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ja-JP" sz="16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19 ; 3</a:t>
            </a:r>
            <a:r>
              <a:rPr lang="en-US" altLang="ja-JP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random resonance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Excited by not cancelled </a:t>
            </a:r>
            <a:r>
              <a:rPr lang="en-US" altLang="ja-JP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Sextupole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field component (K2 = 0.0012 m</a:t>
            </a:r>
            <a:r>
              <a:rPr lang="en-US" altLang="ja-JP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) in the injection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chicane magnets (SB).  Hori. emittance growth when SBs are ON during beam injection.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Partially mitigated by reducing magnetic fields of the SB by </a:t>
            </a:r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20%.</a:t>
            </a:r>
          </a:p>
          <a:p>
            <a:endParaRPr kumimoji="1" lang="en-US" altLang="ja-JP" sz="800" b="1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➂ </a:t>
            </a:r>
            <a:r>
              <a:rPr kumimoji="1" lang="en-US" altLang="ja-JP" sz="1600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1" lang="en-US" altLang="ja-JP" sz="16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+ 2</a:t>
            </a:r>
            <a:r>
              <a:rPr kumimoji="1" lang="en-US" altLang="ja-JP" sz="1600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1" lang="en-US" altLang="ja-JP" sz="16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19 ; 3</a:t>
            </a:r>
            <a:r>
              <a:rPr kumimoji="1" lang="en-US" altLang="ja-JP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random resonance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Arises by </a:t>
            </a:r>
            <a:r>
              <a:rPr lang="en-US" altLang="ja-JP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1" lang="en-US" altLang="ja-JP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extupole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fields in the BMs and </a:t>
            </a:r>
            <a:r>
              <a:rPr kumimoji="1" lang="en-US" altLang="ja-JP" sz="1400" dirty="0">
                <a:latin typeface="Symbol" panose="05050102010706020507" pitchFamily="18" charset="2"/>
                <a:cs typeface="Calibri" panose="020F0502020204030204" pitchFamily="34" charset="0"/>
              </a:rPr>
              <a:t>x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correction </a:t>
            </a:r>
            <a:r>
              <a:rPr lang="en-US" altLang="ja-JP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1" lang="en-US" altLang="ja-JP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extupole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magnets.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Additionally, excited due to a distortion of the lattice </a:t>
            </a:r>
            <a:r>
              <a:rPr lang="en-US" altLang="ja-JP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superperiodicity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caused by beta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beating of the SB during injection. 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Twice larger emittance growth in the vertical plane.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Currently, </a:t>
            </a:r>
            <a:r>
              <a:rPr kumimoji="1" lang="en-US" altLang="ja-JP" sz="1600" dirty="0">
                <a:solidFill>
                  <a:srgbClr val="FF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Db</a:t>
            </a:r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1" lang="en-US" altLang="ja-JP" sz="1600" dirty="0">
                <a:solidFill>
                  <a:srgbClr val="FF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b</a:t>
            </a:r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~ 10% as </a:t>
            </a:r>
            <a:r>
              <a:rPr lang="en-US" altLang="ja-JP" sz="1600" dirty="0" err="1">
                <a:solidFill>
                  <a:srgbClr val="FF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1" lang="en-US" altLang="ja-JP" sz="1600" baseline="-25000" dirty="0" err="1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set </a:t>
            </a:r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 from the </a:t>
            </a:r>
            <a:r>
              <a:rPr lang="en-US" altLang="ja-JP" sz="1600" dirty="0" err="1">
                <a:solidFill>
                  <a:srgbClr val="FF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ja-JP" sz="1600" baseline="-25000" dirty="0" err="1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6.5, </a:t>
            </a:r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further </a:t>
            </a:r>
          </a:p>
          <a:p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by reducing SB fields.</a:t>
            </a:r>
          </a:p>
          <a:p>
            <a:endParaRPr lang="en-US" altLang="ja-JP" sz="800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➃ </a:t>
            </a: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1" lang="en-US" altLang="ja-JP" sz="1600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1" lang="en-US" altLang="ja-JP" sz="16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kumimoji="1" lang="en-US" altLang="ja-JP" sz="1600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1" lang="en-US" altLang="ja-JP" sz="16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 ; 4</a:t>
            </a:r>
            <a:r>
              <a:rPr kumimoji="1" lang="en-US" altLang="ja-JP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systematic resonance (Montague resonance)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Excited by s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kew-quadrupole errors, 2nd-order effect of Sext.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fi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eld and also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octupole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component in the SC field.  Critical when </a:t>
            </a:r>
            <a:r>
              <a:rPr lang="en-US" altLang="ja-JP" sz="1400" dirty="0"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ja-JP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ja-JP" sz="1400" dirty="0" err="1"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ja-JP" sz="14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are closer.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Emittance exchange occurs. Careful choice of injection painting is essential.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Anti-correlated painting is favorable for a larger transverse painting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(H. Hotchi, PRAB23 2020)</a:t>
            </a:r>
          </a:p>
        </p:txBody>
      </p:sp>
    </p:spTree>
    <p:extLst>
      <p:ext uri="{BB962C8B-B14F-4D97-AF65-F5344CB8AC3E}">
        <p14:creationId xmlns:p14="http://schemas.microsoft.com/office/powerpoint/2010/main" val="3430349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8650139-DDAF-623C-A64E-3C9B82801822}"/>
              </a:ext>
            </a:extLst>
          </p:cNvPr>
          <p:cNvSpPr txBox="1"/>
          <p:nvPr/>
        </p:nvSpPr>
        <p:spPr>
          <a:xfrm>
            <a:off x="3612270" y="181213"/>
            <a:ext cx="4122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Numerical simulation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6604AC2-962A-3F56-A7D2-44D84137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5631" y="6412082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P.K. Saha @ SC24</a:t>
            </a:r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1F26BBB-881E-0E08-32BD-3726FDF7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3169" y="6418693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05AB77BA-5CF0-A833-EBB5-B44B6A7F2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8068BF-B2F6-8049-FF51-216A015C1548}"/>
              </a:ext>
            </a:extLst>
          </p:cNvPr>
          <p:cNvSpPr txBox="1"/>
          <p:nvPr/>
        </p:nvSpPr>
        <p:spPr>
          <a:xfrm>
            <a:off x="6175669" y="868523"/>
            <a:ext cx="609600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n"/>
            </a:pPr>
            <a:r>
              <a:rPr lang="en-US" altLang="ja-JP" sz="1600" b="0" i="0" u="none" strike="noStrike" baseline="0" dirty="0">
                <a:solidFill>
                  <a:srgbClr val="B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i="0" u="none" strike="noStrike" baseline="0" dirty="0">
                <a:solidFill>
                  <a:srgbClr val="B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independent imperfections</a:t>
            </a:r>
          </a:p>
          <a:p>
            <a:pPr algn="l"/>
            <a:r>
              <a:rPr lang="en-US" altLang="ja-JP" sz="16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 Multipole field components for all the main magnets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obtained </a:t>
            </a: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field measurements</a:t>
            </a:r>
          </a:p>
          <a:p>
            <a:pPr algn="l"/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 </a:t>
            </a:r>
            <a:r>
              <a:rPr lang="en-US" altLang="ja-JP" sz="16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Measured field and alignment errors</a:t>
            </a:r>
          </a:p>
          <a:p>
            <a:pPr marL="285750" indent="-285750" algn="l">
              <a:buFont typeface="Wingdings" panose="05000000000000000000" pitchFamily="2" charset="2"/>
              <a:buChar char="n"/>
            </a:pPr>
            <a:endParaRPr lang="en-US" altLang="ja-JP" sz="400" b="0" i="0" u="none" strike="noStrike" baseline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n"/>
            </a:pPr>
            <a:r>
              <a:rPr lang="en-US" altLang="ja-JP" sz="1600" b="0" i="0" u="none" strike="noStrike" baseline="0" dirty="0">
                <a:solidFill>
                  <a:srgbClr val="B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i="0" u="none" strike="noStrike" baseline="0" dirty="0">
                <a:solidFill>
                  <a:srgbClr val="B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dependent imperfections</a:t>
            </a:r>
          </a:p>
          <a:p>
            <a:pPr algn="l"/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 </a:t>
            </a:r>
            <a:r>
              <a:rPr lang="en-US" altLang="ja-JP" sz="16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 leakage fields from the extraction beam line:</a:t>
            </a: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K0,1 and SK0,1 estimated from measured COD and optical functions</a:t>
            </a:r>
          </a:p>
          <a:p>
            <a:pPr algn="l"/>
            <a:endParaRPr lang="en-US" altLang="ja-JP" sz="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 </a:t>
            </a:r>
            <a:r>
              <a:rPr lang="en-US" altLang="ja-JP" sz="16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Edge focus of the injection chicane magnets (SB):</a:t>
            </a: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K1 estimated from measured optical functions</a:t>
            </a:r>
          </a:p>
          <a:p>
            <a:pPr algn="l"/>
            <a:endParaRPr lang="en-US" altLang="ja-JP" sz="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 </a:t>
            </a:r>
            <a:r>
              <a:rPr lang="en-US" altLang="ja-JP" sz="16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Multipole field components of the 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SB</a:t>
            </a:r>
            <a:r>
              <a:rPr lang="en-US" altLang="ja-JP" sz="16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K2 . . . estimated from field measurements</a:t>
            </a:r>
          </a:p>
          <a:p>
            <a:pPr algn="l"/>
            <a:endParaRPr lang="en-US" altLang="ja-JP" sz="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 </a:t>
            </a:r>
            <a:r>
              <a:rPr lang="en-US" altLang="ja-JP" sz="16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BM-QM field tracking errors</a:t>
            </a: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from measured tune variation over acceleration</a:t>
            </a:r>
          </a:p>
          <a:p>
            <a:pPr algn="l"/>
            <a:endParaRPr lang="en-US" altLang="ja-JP" sz="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 </a:t>
            </a:r>
            <a:r>
              <a:rPr lang="en-US" altLang="ja-JP" sz="16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1-kHz BM ripple</a:t>
            </a: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from measured orbit variation</a:t>
            </a:r>
            <a:r>
              <a:rPr lang="en-US" altLang="ja-JP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l"/>
            <a:r>
              <a:rPr lang="en-US" altLang="ja-JP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Almost corrected by COD correctors.</a:t>
            </a:r>
            <a:endParaRPr lang="en-US" altLang="ja-JP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ja-JP" sz="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 </a:t>
            </a:r>
            <a:r>
              <a:rPr lang="en-US" altLang="ja-JP" sz="16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100-kHz ripple induced by injection bump magnets</a:t>
            </a: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from turn-by-turn BPM data . . . etc.</a:t>
            </a:r>
          </a:p>
          <a:p>
            <a:pPr algn="l"/>
            <a:r>
              <a:rPr lang="en-US" altLang="ja-JP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PS has almost no such ripples.</a:t>
            </a:r>
          </a:p>
          <a:p>
            <a:pPr algn="l"/>
            <a:endParaRPr lang="en-US" altLang="ja-JP" sz="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n"/>
            </a:pPr>
            <a:r>
              <a:rPr lang="en-US" altLang="ja-JP" sz="1600" b="0" i="0" u="none" strike="noStrike" baseline="0" dirty="0">
                <a:solidFill>
                  <a:srgbClr val="B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i="0" u="none" strike="noStrike" baseline="0" dirty="0">
                <a:solidFill>
                  <a:srgbClr val="B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Foil scattering</a:t>
            </a:r>
          </a:p>
          <a:p>
            <a:pPr algn="l"/>
            <a:r>
              <a:rPr lang="en-US" altLang="ja-JP" sz="16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 Coulomb &amp; nuclear scatterings</a:t>
            </a:r>
            <a:endParaRPr lang="ja-JP" altLang="en-US" sz="1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E11060-180C-6BD3-14BF-D3CE79C11C62}"/>
              </a:ext>
            </a:extLst>
          </p:cNvPr>
          <p:cNvSpPr txBox="1"/>
          <p:nvPr/>
        </p:nvSpPr>
        <p:spPr>
          <a:xfrm>
            <a:off x="426407" y="984598"/>
            <a:ext cx="55127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800" b="1" kern="100" dirty="0">
                <a:solidFill>
                  <a:srgbClr val="0000FF"/>
                </a:solidFill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The 3-D space charge code </a:t>
            </a:r>
            <a:r>
              <a:rPr lang="en-US" altLang="ja-JP" b="1" u="sng" kern="100" dirty="0" err="1">
                <a:solidFill>
                  <a:srgbClr val="FF0000"/>
                </a:solidFill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s</a:t>
            </a:r>
            <a:r>
              <a:rPr lang="en-US" altLang="ja-JP" sz="1800" b="1" u="sng" kern="100" dirty="0" err="1">
                <a:solidFill>
                  <a:srgbClr val="FF0000"/>
                </a:solidFill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impsons</a:t>
            </a:r>
            <a:r>
              <a:rPr lang="en-US" altLang="ja-JP" sz="1800" b="1" kern="100" dirty="0">
                <a:solidFill>
                  <a:srgbClr val="0000FF"/>
                </a:solidFill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 </a:t>
            </a:r>
            <a:r>
              <a:rPr lang="en-US" altLang="ja-JP" sz="1800" kern="100" dirty="0"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(developed by </a:t>
            </a:r>
            <a:r>
              <a:rPr lang="en-US" altLang="ja-JP" kern="100" dirty="0"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Shinji Machida) is mainly used s</a:t>
            </a:r>
            <a:r>
              <a:rPr lang="en-US" altLang="ja-JP" sz="1800" kern="100" dirty="0"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ince RCS design stage</a:t>
            </a:r>
            <a:r>
              <a:rPr lang="en-US" altLang="ja-JP" kern="100" dirty="0"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, </a:t>
            </a:r>
            <a:r>
              <a:rPr lang="en-US" altLang="ja-JP" sz="1800" kern="100" dirty="0"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and continuing the improvement of the calculation model step by step</a:t>
            </a:r>
            <a:r>
              <a:rPr lang="en-US" altLang="ja-JP" kern="100" dirty="0"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  --- </a:t>
            </a:r>
            <a:r>
              <a:rPr lang="en-US" altLang="ja-JP" b="1" kern="100" dirty="0">
                <a:solidFill>
                  <a:srgbClr val="0000FF"/>
                </a:solidFill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Hotchi Hideaki</a:t>
            </a:r>
          </a:p>
          <a:p>
            <a:endParaRPr lang="en-US" altLang="ja-JP" sz="1000" b="1" kern="100" dirty="0">
              <a:solidFill>
                <a:srgbClr val="0000FF"/>
              </a:solidFill>
              <a:latin typeface="Calibri" panose="020F0502020204030204" pitchFamily="34" charset="0"/>
              <a:ea typeface="ＭＳ 明朝" panose="02020609040205080304" pitchFamily="17" charset="-128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kern="100" dirty="0">
                <a:solidFill>
                  <a:srgbClr val="0000FF"/>
                </a:solidFill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Since 2012, we also started using </a:t>
            </a:r>
            <a:r>
              <a:rPr lang="en-US" altLang="ja-JP" b="1" u="sng" kern="100" dirty="0">
                <a:solidFill>
                  <a:srgbClr val="FF0000"/>
                </a:solidFill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ORBIT</a:t>
            </a:r>
            <a:r>
              <a:rPr lang="en-US" altLang="ja-JP" kern="100" dirty="0">
                <a:solidFill>
                  <a:srgbClr val="0000FF"/>
                </a:solidFill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 code (developed at the SNS) for </a:t>
            </a:r>
            <a:r>
              <a:rPr lang="en-US" altLang="ja-JP" kern="100" dirty="0">
                <a:solidFill>
                  <a:srgbClr val="FF0000"/>
                </a:solidFill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3-D SC with impedances.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2ABCA7B-6A30-F8A6-A43C-2689E83A5404}"/>
              </a:ext>
            </a:extLst>
          </p:cNvPr>
          <p:cNvSpPr txBox="1"/>
          <p:nvPr/>
        </p:nvSpPr>
        <p:spPr>
          <a:xfrm>
            <a:off x="499187" y="3018112"/>
            <a:ext cx="52082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Both codes enable us to simulate, </a:t>
            </a:r>
          </a:p>
          <a:p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3-D motion of beam particles including the SC 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odeled </a:t>
            </a:r>
          </a:p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by the PIC algorism.</a:t>
            </a:r>
          </a:p>
          <a:p>
            <a:endParaRPr kumimoji="1" lang="en-US" altLang="ja-JP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Applied all beam handlings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, such as injection paintings, </a:t>
            </a:r>
          </a:p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ynamic tune manipulations, etc.</a:t>
            </a:r>
          </a:p>
          <a:p>
            <a:endParaRPr lang="en-US" altLang="ja-JP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To realize realistic and precise numerical simulations, we </a:t>
            </a:r>
          </a:p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incorporated all lattice imperfections 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identified so far. </a:t>
            </a:r>
            <a:endParaRPr kumimoji="1" lang="ja-JP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34BC00-C014-78A3-60DE-CE0F66D0BA26}"/>
              </a:ext>
            </a:extLst>
          </p:cNvPr>
          <p:cNvSpPr txBox="1"/>
          <p:nvPr/>
        </p:nvSpPr>
        <p:spPr>
          <a:xfrm>
            <a:off x="529667" y="5233913"/>
            <a:ext cx="4961679" cy="954107"/>
          </a:xfrm>
          <a:prstGeom prst="rect">
            <a:avLst/>
          </a:prstGeom>
          <a:noFill/>
          <a:ln w="12700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H. Hotchi: Previous SC workshop talks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H. Hotchi et al.: PRAB19, 010401 (2016), 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PRAB 20, 060402 (2017)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PRAB 23, 050401 (2020)</a:t>
            </a:r>
          </a:p>
          <a:p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.K. Saha et al.: PRAB 21, 024203 (2018), PRAB 16, 120102 (2013)</a:t>
            </a:r>
            <a:endParaRPr kumimoji="1" lang="ja-JP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99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6604AC2-962A-3F56-A7D2-44D84137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5631" y="6412082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P.K. Saha @ SC24</a:t>
            </a:r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1F26BBB-881E-0E08-32BD-3726FDF7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3169" y="6418693"/>
            <a:ext cx="2743200" cy="365125"/>
          </a:xfrm>
        </p:spPr>
        <p:txBody>
          <a:bodyPr/>
          <a:lstStyle/>
          <a:p>
            <a:fld id="{EE0678A1-C4CF-45A3-B624-55BDE24E6FE7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05AB77BA-5CF0-A833-EBB5-B44B6A7F2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" y="90802"/>
            <a:ext cx="1368000" cy="538903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9B189D00-D1C1-282A-030D-76612AB5210F}"/>
              </a:ext>
            </a:extLst>
          </p:cNvPr>
          <p:cNvGrpSpPr/>
          <p:nvPr/>
        </p:nvGrpSpPr>
        <p:grpSpPr>
          <a:xfrm>
            <a:off x="217588" y="886814"/>
            <a:ext cx="4031919" cy="1004725"/>
            <a:chOff x="415631" y="1175584"/>
            <a:chExt cx="4031919" cy="1004725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36AD9FB2-4C99-DD6E-B13D-AE75000E83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631" y="1175584"/>
              <a:ext cx="4031919" cy="1004725"/>
              <a:chOff x="1290" y="3568"/>
              <a:chExt cx="3117" cy="609"/>
            </a:xfrm>
          </p:grpSpPr>
          <p:sp>
            <p:nvSpPr>
              <p:cNvPr id="15" name="Rectangle 8">
                <a:extLst>
                  <a:ext uri="{FF2B5EF4-FFF2-40B4-BE49-F238E27FC236}">
                    <a16:creationId xmlns:a16="http://schemas.microsoft.com/office/drawing/2014/main" id="{ABEEF4A8-D5B4-2984-5FF2-BF17E755D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1" y="3730"/>
                <a:ext cx="2267" cy="32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97567CFB-D363-456C-C0EB-D3F9A0E626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1" y="3792"/>
                <a:ext cx="2267" cy="197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" name="Line 10">
                <a:extLst>
                  <a:ext uri="{FF2B5EF4-FFF2-40B4-BE49-F238E27FC236}">
                    <a16:creationId xmlns:a16="http://schemas.microsoft.com/office/drawing/2014/main" id="{977C11FD-9577-A139-4EC7-A989BA1CAC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0" y="3896"/>
                <a:ext cx="3117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20" name="Line 11">
                <a:extLst>
                  <a:ext uri="{FF2B5EF4-FFF2-40B4-BE49-F238E27FC236}">
                    <a16:creationId xmlns:a16="http://schemas.microsoft.com/office/drawing/2014/main" id="{86A10A8F-ACD1-E72A-B0E5-C5D8C6747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608"/>
                <a:ext cx="0" cy="553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21" name="Line 12">
                <a:extLst>
                  <a:ext uri="{FF2B5EF4-FFF2-40B4-BE49-F238E27FC236}">
                    <a16:creationId xmlns:a16="http://schemas.microsoft.com/office/drawing/2014/main" id="{F0D40B49-98EA-0260-7286-74614BFFD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20000">
                <a:off x="3725" y="3980"/>
                <a:ext cx="666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0EEFCB57-C9C4-9E8F-DEB6-A3F022988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3896"/>
                <a:ext cx="1140" cy="51"/>
              </a:xfrm>
              <a:custGeom>
                <a:avLst/>
                <a:gdLst>
                  <a:gd name="T0" fmla="*/ 0 w 1140"/>
                  <a:gd name="T1" fmla="*/ 0 h 51"/>
                  <a:gd name="T2" fmla="*/ 261 w 1140"/>
                  <a:gd name="T3" fmla="*/ 0 h 51"/>
                  <a:gd name="T4" fmla="*/ 495 w 1140"/>
                  <a:gd name="T5" fmla="*/ 9 h 51"/>
                  <a:gd name="T6" fmla="*/ 723 w 1140"/>
                  <a:gd name="T7" fmla="*/ 18 h 51"/>
                  <a:gd name="T8" fmla="*/ 933 w 1140"/>
                  <a:gd name="T9" fmla="*/ 33 h 51"/>
                  <a:gd name="T10" fmla="*/ 1140 w 1140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0" h="51">
                    <a:moveTo>
                      <a:pt x="0" y="0"/>
                    </a:moveTo>
                    <a:lnTo>
                      <a:pt x="261" y="0"/>
                    </a:lnTo>
                    <a:lnTo>
                      <a:pt x="495" y="9"/>
                    </a:lnTo>
                    <a:lnTo>
                      <a:pt x="723" y="18"/>
                    </a:lnTo>
                    <a:lnTo>
                      <a:pt x="933" y="33"/>
                    </a:lnTo>
                    <a:lnTo>
                      <a:pt x="1140" y="51"/>
                    </a:ln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23" name="Line 14">
                <a:extLst>
                  <a:ext uri="{FF2B5EF4-FFF2-40B4-BE49-F238E27FC236}">
                    <a16:creationId xmlns:a16="http://schemas.microsoft.com/office/drawing/2014/main" id="{95174403-4E10-BD86-D375-E457B72FF6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20000" flipV="1">
                <a:off x="3936" y="3744"/>
                <a:ext cx="0" cy="43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24" name="Text Box 15">
                <a:extLst>
                  <a:ext uri="{FF2B5EF4-FFF2-40B4-BE49-F238E27FC236}">
                    <a16:creationId xmlns:a16="http://schemas.microsoft.com/office/drawing/2014/main" id="{88C76443-5899-0ADD-E9B3-5C7DA99804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6" y="3568"/>
                <a:ext cx="211" cy="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</a:p>
            </p:txBody>
          </p:sp>
          <p:sp>
            <p:nvSpPr>
              <p:cNvPr id="25" name="Text Box 16">
                <a:extLst>
                  <a:ext uri="{FF2B5EF4-FFF2-40B4-BE49-F238E27FC236}">
                    <a16:creationId xmlns:a16="http://schemas.microsoft.com/office/drawing/2014/main" id="{F3A071C6-B867-3918-705C-8A98917D8A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0" y="3837"/>
                <a:ext cx="205" cy="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</a:p>
            </p:txBody>
          </p:sp>
          <p:sp>
            <p:nvSpPr>
              <p:cNvPr id="26" name="Text Box 17">
                <a:extLst>
                  <a:ext uri="{FF2B5EF4-FFF2-40B4-BE49-F238E27FC236}">
                    <a16:creationId xmlns:a16="http://schemas.microsoft.com/office/drawing/2014/main" id="{696DB443-2874-A46B-52B7-4F73889225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6" y="3944"/>
                <a:ext cx="215" cy="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y</a:t>
                </a:r>
              </a:p>
            </p:txBody>
          </p:sp>
        </p:grp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443377DE-740C-E0F0-4FEC-0E4F01606199}"/>
                </a:ext>
              </a:extLst>
            </p:cNvPr>
            <p:cNvSpPr txBox="1"/>
            <p:nvPr/>
          </p:nvSpPr>
          <p:spPr>
            <a:xfrm>
              <a:off x="835325" y="1401847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BM</a:t>
              </a:r>
              <a:endParaRPr kumimoji="1" lang="ja-JP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CF4E7DA2-B74D-957A-99A6-F1DFB9B1F89C}"/>
                  </a:ext>
                </a:extLst>
              </p:cNvPr>
              <p:cNvSpPr txBox="1"/>
              <p:nvPr/>
            </p:nvSpPr>
            <p:spPr>
              <a:xfrm>
                <a:off x="285271" y="4408854"/>
                <a:ext cx="4378443" cy="8291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1,−2,−6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kumimoji="1" lang="ja-JP" altLang="en-US" sz="1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sup>
                      </m:sSup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1" lang="ja-JP" altLang="en-US" sz="1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ad>
                            <m:radPr>
                              <m:degHide m:val="on"/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ja-JP" altLang="en-US" sz="1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ja-JP" altLang="en-US" sz="1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  <m:sSub>
                            <m:sSub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ja-JP" altLang="en-US" sz="1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ja-JP" altLang="en-US" sz="1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ja-JP" altLang="en-US" sz="1400" b="0" i="1" smtClean="0">
                                      <a:latin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ja-JP" altLang="en-US" sz="1400" b="0" i="1" smtClean="0">
                                      <a:latin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+6</m:t>
                              </m:r>
                            </m:e>
                          </m:d>
                          <m:r>
                            <a:rPr kumimoji="1" lang="ja-JP" altLang="en-US" sz="1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𝑑𝑠</m:t>
                      </m:r>
                    </m:oMath>
                  </m:oMathPara>
                </a14:m>
                <a:endParaRPr kumimoji="1" lang="en-US" altLang="ja-JP" sz="1400" dirty="0"/>
              </a:p>
              <a:p>
                <a:r>
                  <a:rPr lang="en-US" altLang="ja-JP" sz="1400" dirty="0"/>
                  <a:t>                  </a:t>
                </a:r>
                <a:r>
                  <a:rPr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0.47 + 0.11j</a:t>
                </a:r>
                <a:r>
                  <a:rPr kumimoji="1" lang="ja-JP" alt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kumimoji="1" lang="ja-JP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CF4E7DA2-B74D-957A-99A6-F1DFB9B1F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71" y="4408854"/>
                <a:ext cx="4378443" cy="829138"/>
              </a:xfrm>
              <a:prstGeom prst="rect">
                <a:avLst/>
              </a:prstGeom>
              <a:blipFill>
                <a:blip r:embed="rId3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CBEAF011-7E12-8E70-27BD-0839147B5F54}"/>
                  </a:ext>
                </a:extLst>
              </p:cNvPr>
              <p:cNvSpPr txBox="1"/>
              <p:nvPr/>
            </p:nvSpPr>
            <p:spPr>
              <a:xfrm>
                <a:off x="347063" y="4087660"/>
                <a:ext cx="268477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Driving term of </a:t>
                </a:r>
                <a:r>
                  <a:rPr kumimoji="1" lang="en-US" altLang="ja-JP" sz="1600" dirty="0">
                    <a:latin typeface="Symbol" panose="05050102010706020507" pitchFamily="18" charset="2"/>
                    <a:cs typeface="Calibri" panose="020F0502020204030204" pitchFamily="34" charset="0"/>
                  </a:rPr>
                  <a:t>n</a:t>
                </a:r>
                <a:r>
                  <a:rPr kumimoji="1" lang="en-US" altLang="ja-JP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kumimoji="1"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kumimoji="1"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kumimoji="1" lang="en-US" altLang="ja-JP" sz="1600" dirty="0">
                    <a:latin typeface="Symbol" panose="05050102010706020507" pitchFamily="18" charset="2"/>
                    <a:cs typeface="Calibri" panose="020F0502020204030204" pitchFamily="34" charset="0"/>
                  </a:rPr>
                  <a:t>n</a:t>
                </a:r>
                <a:r>
                  <a:rPr kumimoji="1" lang="en-US" altLang="ja-JP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y</a:t>
                </a:r>
                <a:r>
                  <a:rPr kumimoji="1"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1" lang="en-US" altLang="ja-JP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kumimoji="1"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 ;</a:t>
                </a:r>
                <a:endParaRPr kumimoji="1" lang="ja-JP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CBEAF011-7E12-8E70-27BD-0839147B5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63" y="4087660"/>
                <a:ext cx="2684774" cy="338554"/>
              </a:xfrm>
              <a:prstGeom prst="rect">
                <a:avLst/>
              </a:prstGeom>
              <a:blipFill>
                <a:blip r:embed="rId4"/>
                <a:stretch>
                  <a:fillRect l="-1364" t="-7273" r="-227" b="-254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61B9AFD7-1C44-00D2-A3D8-42E4A3B5BF08}"/>
              </a:ext>
            </a:extLst>
          </p:cNvPr>
          <p:cNvSpPr txBox="1"/>
          <p:nvPr/>
        </p:nvSpPr>
        <p:spPr>
          <a:xfrm>
            <a:off x="285271" y="5389727"/>
            <a:ext cx="3761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ompensated by two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families of </a:t>
            </a:r>
            <a:r>
              <a:rPr kumimoji="1" lang="en-US" altLang="ja-JP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sextupole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magnets with following modest strength;</a:t>
            </a:r>
          </a:p>
          <a:p>
            <a:r>
              <a:rPr kumimoji="1"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SDA, SDB K</a:t>
            </a:r>
            <a:r>
              <a:rPr kumimoji="1" lang="en-US" altLang="ja-JP" sz="16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1"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0.066 m</a:t>
            </a:r>
            <a:r>
              <a:rPr kumimoji="1" lang="en-US" altLang="ja-JP" sz="16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E8A1CA76-5B96-03E2-E248-BDA05EA3DB2B}"/>
              </a:ext>
            </a:extLst>
          </p:cNvPr>
          <p:cNvGrpSpPr/>
          <p:nvPr/>
        </p:nvGrpSpPr>
        <p:grpSpPr>
          <a:xfrm>
            <a:off x="48313" y="1753895"/>
            <a:ext cx="5422141" cy="2344290"/>
            <a:chOff x="48313" y="1822475"/>
            <a:chExt cx="5422141" cy="2344290"/>
          </a:xfrm>
        </p:grpSpPr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61F6E8D0-EE21-CA27-08B5-86AC26E96183}"/>
                </a:ext>
              </a:extLst>
            </p:cNvPr>
            <p:cNvSpPr txBox="1"/>
            <p:nvPr/>
          </p:nvSpPr>
          <p:spPr>
            <a:xfrm>
              <a:off x="3456295" y="1927072"/>
              <a:ext cx="19480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6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K0= 2.618E-1</a:t>
              </a:r>
            </a:p>
            <a:p>
              <a:pPr algn="l"/>
              <a:r>
                <a:rPr lang="en-US" altLang="ja-JP" sz="16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K1=-2.023E-2 (m-1)</a:t>
              </a:r>
            </a:p>
            <a:p>
              <a:pPr algn="l"/>
              <a:r>
                <a:rPr lang="en-US" altLang="ja-JP" sz="1600" b="1" i="0" u="none" strike="noStrike" baseline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K2=-1.006E-1 (m-2)</a:t>
              </a:r>
              <a:endParaRPr lang="ja-JP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EE412F0D-7616-7B63-7050-FDDEA798AAF4}"/>
                </a:ext>
              </a:extLst>
            </p:cNvPr>
            <p:cNvSpPr txBox="1"/>
            <p:nvPr/>
          </p:nvSpPr>
          <p:spPr>
            <a:xfrm>
              <a:off x="3291134" y="3065275"/>
              <a:ext cx="21793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ja-JP" altLang="en-US" sz="1600" b="0" i="0" u="none" strike="noStrike" baseline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・・</a:t>
              </a:r>
              <a:r>
                <a:rPr lang="en-US" altLang="ja-JP" sz="1600" b="0" i="0" u="none" strike="noStrike" baseline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1/4 of the field Strength needed for the </a:t>
              </a:r>
            </a:p>
            <a:p>
              <a:pPr algn="l"/>
              <a:r>
                <a:rPr lang="en-US" altLang="ja-JP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lang="en-US" altLang="ja-JP" sz="1600" b="0" i="0" u="none" strike="noStrike" baseline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ull</a:t>
              </a:r>
              <a:r>
                <a:rPr lang="en-US" altLang="ja-JP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ja-JP" sz="1600" dirty="0">
                  <a:solidFill>
                    <a:srgbClr val="FF0000"/>
                  </a:solidFill>
                  <a:latin typeface="Symbol" panose="05050102010706020507" pitchFamily="18" charset="2"/>
                  <a:cs typeface="Calibri" panose="020F0502020204030204" pitchFamily="34" charset="0"/>
                </a:rPr>
                <a:t>x</a:t>
              </a:r>
              <a:r>
                <a:rPr lang="en-US" altLang="ja-JP" sz="1600" b="0" i="0" u="none" strike="noStrike" baseline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correction</a:t>
              </a:r>
              <a:endParaRPr lang="ja-JP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BA63534F-80B0-69DC-DCD8-A17A29C4477B}"/>
                </a:ext>
              </a:extLst>
            </p:cNvPr>
            <p:cNvCxnSpPr/>
            <p:nvPr/>
          </p:nvCxnSpPr>
          <p:spPr>
            <a:xfrm>
              <a:off x="3977837" y="2712389"/>
              <a:ext cx="0" cy="39600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E76FEDAE-D207-D33D-8584-902B7C3823D7}"/>
                </a:ext>
              </a:extLst>
            </p:cNvPr>
            <p:cNvGrpSpPr/>
            <p:nvPr/>
          </p:nvGrpSpPr>
          <p:grpSpPr>
            <a:xfrm>
              <a:off x="48313" y="1822475"/>
              <a:ext cx="3242814" cy="2344290"/>
              <a:chOff x="48313" y="1822475"/>
              <a:chExt cx="3242814" cy="2344290"/>
            </a:xfrm>
          </p:grpSpPr>
          <p:pic>
            <p:nvPicPr>
              <p:cNvPr id="27" name="Picture 4" descr="bm_exit181_p9">
                <a:extLst>
                  <a:ext uri="{FF2B5EF4-FFF2-40B4-BE49-F238E27FC236}">
                    <a16:creationId xmlns:a16="http://schemas.microsoft.com/office/drawing/2014/main" id="{ABA1C0CF-F93F-9184-3D63-98ECFB2A2F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203" r="9636"/>
              <a:stretch/>
            </p:blipFill>
            <p:spPr bwMode="auto">
              <a:xfrm>
                <a:off x="363349" y="1822475"/>
                <a:ext cx="2927778" cy="22641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77D22806-D8F2-8B5E-5DA1-596D2923AEAF}"/>
                  </a:ext>
                </a:extLst>
              </p:cNvPr>
              <p:cNvSpPr txBox="1"/>
              <p:nvPr/>
            </p:nvSpPr>
            <p:spPr>
              <a:xfrm>
                <a:off x="1679419" y="3828211"/>
                <a:ext cx="6078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kumimoji="1"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(m)</a:t>
                </a:r>
                <a:endParaRPr kumimoji="1" lang="ja-JP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833651DD-04CF-AE6B-A7AB-6ECD7D702FBE}"/>
                  </a:ext>
                </a:extLst>
              </p:cNvPr>
              <p:cNvSpPr txBox="1"/>
              <p:nvPr/>
            </p:nvSpPr>
            <p:spPr>
              <a:xfrm rot="16200000">
                <a:off x="-230482" y="2508736"/>
                <a:ext cx="8961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kumimoji="1" lang="en-US" altLang="ja-JP" sz="16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</a:t>
                </a:r>
                <a:r>
                  <a:rPr kumimoji="1" lang="en-US" altLang="ja-JP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kumimoji="1"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(Tm)</a:t>
                </a:r>
                <a:endParaRPr kumimoji="1" lang="ja-JP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94CFED1-1B58-FAD2-BF4D-A430367987CA}"/>
              </a:ext>
            </a:extLst>
          </p:cNvPr>
          <p:cNvSpPr txBox="1"/>
          <p:nvPr/>
        </p:nvSpPr>
        <p:spPr>
          <a:xfrm>
            <a:off x="8242170" y="5260248"/>
            <a:ext cx="3052374" cy="830997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However, residual effect of the </a:t>
            </a:r>
          </a:p>
          <a:p>
            <a:r>
              <a:rPr kumimoji="1" lang="en-US" altLang="ja-JP" sz="1600" dirty="0"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1" lang="en-US" altLang="ja-JP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-2</a:t>
            </a:r>
            <a:r>
              <a:rPr kumimoji="1" lang="en-US" altLang="ja-JP" sz="1600" dirty="0"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1" lang="en-US" altLang="ja-JP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= -6 resonance </a:t>
            </a:r>
            <a:r>
              <a:rPr kumimoji="1"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remains for </a:t>
            </a:r>
          </a:p>
          <a:p>
            <a:r>
              <a:rPr kumimoji="1"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OFF-</a:t>
            </a:r>
            <a:r>
              <a:rPr kumimoji="1"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momentum particles”</a:t>
            </a:r>
            <a:endParaRPr kumimoji="1" lang="ja-JP" alt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162559-64BA-E57A-FE87-9BF70231E2D1}"/>
              </a:ext>
            </a:extLst>
          </p:cNvPr>
          <p:cNvSpPr txBox="1"/>
          <p:nvPr/>
        </p:nvSpPr>
        <p:spPr>
          <a:xfrm>
            <a:off x="2633891" y="137374"/>
            <a:ext cx="7436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>
                <a:solidFill>
                  <a:srgbClr val="0099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Identification of the effects of resonances</a:t>
            </a:r>
            <a:endParaRPr kumimoji="1" lang="ja-JP" altLang="en-US" sz="2800" b="1" u="sng" dirty="0">
              <a:solidFill>
                <a:srgbClr val="0099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127EB3-8746-0D00-77E4-4B114CB66E5C}"/>
              </a:ext>
            </a:extLst>
          </p:cNvPr>
          <p:cNvSpPr txBox="1"/>
          <p:nvPr/>
        </p:nvSpPr>
        <p:spPr>
          <a:xfrm>
            <a:off x="484824" y="741395"/>
            <a:ext cx="29970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① </a:t>
            </a:r>
            <a:r>
              <a:rPr lang="en-US" altLang="ja-JP" sz="2000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ja-JP" sz="20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2</a:t>
            </a:r>
            <a:r>
              <a:rPr lang="en-US" altLang="ja-JP" sz="2000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ja-JP" sz="20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ja-JP" sz="2000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-</a:t>
            </a:r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resonance</a:t>
            </a:r>
            <a:endParaRPr lang="ja-JP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12B816A-7C83-DB4F-1CA4-EAD1032E6E26}"/>
              </a:ext>
            </a:extLst>
          </p:cNvPr>
          <p:cNvSpPr txBox="1"/>
          <p:nvPr/>
        </p:nvSpPr>
        <p:spPr>
          <a:xfrm>
            <a:off x="4508718" y="6213784"/>
            <a:ext cx="3315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Beam loss is considerably reduced by </a:t>
            </a:r>
          </a:p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orrecting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1600" dirty="0"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1" lang="en-US" altLang="ja-JP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– 2</a:t>
            </a:r>
            <a:r>
              <a:rPr kumimoji="1" lang="en-US" altLang="ja-JP" sz="1600" dirty="0"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1" lang="en-US" altLang="ja-JP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= -6 resonance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7FE76FE-4050-A3EA-BA4C-9AD5AFA9BC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002" t="29333" r="18574" b="5001"/>
          <a:stretch/>
        </p:blipFill>
        <p:spPr>
          <a:xfrm>
            <a:off x="5979784" y="1158310"/>
            <a:ext cx="5400000" cy="356182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CE9BF49-A3B6-9CF9-2BCE-92674DC84F68}"/>
              </a:ext>
            </a:extLst>
          </p:cNvPr>
          <p:cNvSpPr txBox="1"/>
          <p:nvPr/>
        </p:nvSpPr>
        <p:spPr>
          <a:xfrm>
            <a:off x="5655721" y="769807"/>
            <a:ext cx="5838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Turn by turn single particle motion leading to the vertical beam halo</a:t>
            </a:r>
            <a:endParaRPr kumimoji="1" lang="ja-JP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矢印: 上 5">
            <a:extLst>
              <a:ext uri="{FF2B5EF4-FFF2-40B4-BE49-F238E27FC236}">
                <a16:creationId xmlns:a16="http://schemas.microsoft.com/office/drawing/2014/main" id="{DFB45FCD-D65A-2ECD-EBB7-15BEF90ABFA1}"/>
              </a:ext>
            </a:extLst>
          </p:cNvPr>
          <p:cNvSpPr/>
          <p:nvPr/>
        </p:nvSpPr>
        <p:spPr>
          <a:xfrm>
            <a:off x="8804010" y="4724365"/>
            <a:ext cx="621929" cy="49016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62FFD1A5-1767-8E46-2FEF-17C54F69FBEB}"/>
              </a:ext>
            </a:extLst>
          </p:cNvPr>
          <p:cNvGrpSpPr/>
          <p:nvPr/>
        </p:nvGrpSpPr>
        <p:grpSpPr>
          <a:xfrm>
            <a:off x="4480371" y="4864193"/>
            <a:ext cx="3560282" cy="1336058"/>
            <a:chOff x="4480371" y="4925153"/>
            <a:chExt cx="3560282" cy="1336058"/>
          </a:xfrm>
        </p:grpSpPr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90EA556A-DCE1-C690-DFC5-8FA8E8E76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33432"/>
            <a:stretch/>
          </p:blipFill>
          <p:spPr>
            <a:xfrm>
              <a:off x="6278114" y="4925153"/>
              <a:ext cx="1762539" cy="1336058"/>
            </a:xfrm>
            <a:prstGeom prst="rect">
              <a:avLst/>
            </a:prstGeom>
          </p:spPr>
        </p:pic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0B04D4FF-5094-8741-24CD-10D73C15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33542"/>
            <a:stretch/>
          </p:blipFill>
          <p:spPr>
            <a:xfrm>
              <a:off x="4480371" y="4931755"/>
              <a:ext cx="1709530" cy="1329456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EEB28E5-0F8D-E3CF-0CF2-FB2E6927DB48}"/>
                </a:ext>
              </a:extLst>
            </p:cNvPr>
            <p:cNvSpPr txBox="1"/>
            <p:nvPr/>
          </p:nvSpPr>
          <p:spPr>
            <a:xfrm>
              <a:off x="6538234" y="4971506"/>
              <a:ext cx="12161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Measurement</a:t>
              </a:r>
              <a:endParaRPr kumimoji="1" lang="ja-JP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5CF3B56A-BBEB-07B2-8C5B-C8888198ABB5}"/>
                </a:ext>
              </a:extLst>
            </p:cNvPr>
            <p:cNvSpPr txBox="1"/>
            <p:nvPr/>
          </p:nvSpPr>
          <p:spPr>
            <a:xfrm>
              <a:off x="4692059" y="4971506"/>
              <a:ext cx="9636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Simulation</a:t>
              </a:r>
              <a:endParaRPr kumimoji="1" lang="ja-JP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矢印: 右 12">
            <a:extLst>
              <a:ext uri="{FF2B5EF4-FFF2-40B4-BE49-F238E27FC236}">
                <a16:creationId xmlns:a16="http://schemas.microsoft.com/office/drawing/2014/main" id="{21D566E7-7618-5489-7434-2341DB5AB54C}"/>
              </a:ext>
            </a:extLst>
          </p:cNvPr>
          <p:cNvSpPr/>
          <p:nvPr/>
        </p:nvSpPr>
        <p:spPr>
          <a:xfrm>
            <a:off x="3972306" y="5589309"/>
            <a:ext cx="419851" cy="5179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4A247EB-DC0A-D978-8A8D-A12F9816537E}"/>
              </a:ext>
            </a:extLst>
          </p:cNvPr>
          <p:cNvCxnSpPr/>
          <p:nvPr/>
        </p:nvCxnSpPr>
        <p:spPr>
          <a:xfrm>
            <a:off x="4705109" y="5589309"/>
            <a:ext cx="0" cy="36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038B16AD-384C-AFCC-95B1-07C7094CC6AC}"/>
              </a:ext>
            </a:extLst>
          </p:cNvPr>
          <p:cNvCxnSpPr/>
          <p:nvPr/>
        </p:nvCxnSpPr>
        <p:spPr>
          <a:xfrm>
            <a:off x="6524264" y="5589309"/>
            <a:ext cx="0" cy="36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803447D-8876-D48D-06B9-66FAD44B5FC8}"/>
              </a:ext>
            </a:extLst>
          </p:cNvPr>
          <p:cNvSpPr txBox="1"/>
          <p:nvPr/>
        </p:nvSpPr>
        <p:spPr>
          <a:xfrm>
            <a:off x="9955292" y="316487"/>
            <a:ext cx="954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 Hotchi</a:t>
            </a:r>
            <a:endParaRPr kumimoji="1" lang="ja-JP" altLang="en-US" sz="1600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120904</TotalTime>
  <Words>3545</Words>
  <Application>Microsoft Office PowerPoint</Application>
  <PresentationFormat>ワイド画面</PresentationFormat>
  <Paragraphs>550</Paragraphs>
  <Slides>23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4" baseType="lpstr">
      <vt:lpstr>游ゴシック</vt:lpstr>
      <vt:lpstr>游ゴシック Light</vt:lpstr>
      <vt:lpstr>Yu Gothic Medium</vt:lpstr>
      <vt:lpstr>Arial</vt:lpstr>
      <vt:lpstr>Book Antiqua</vt:lpstr>
      <vt:lpstr>Calibri</vt:lpstr>
      <vt:lpstr>Cambria Math</vt:lpstr>
      <vt:lpstr>Symbol</vt:lpstr>
      <vt:lpstr>Times New Roman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Pranab Saha</dc:creator>
  <cp:lastModifiedBy>Pranab Saha</cp:lastModifiedBy>
  <cp:revision>1634</cp:revision>
  <cp:lastPrinted>2024-09-05T09:42:26Z</cp:lastPrinted>
  <dcterms:created xsi:type="dcterms:W3CDTF">2022-07-17T14:31:14Z</dcterms:created>
  <dcterms:modified xsi:type="dcterms:W3CDTF">2024-09-10T15:25:32Z</dcterms:modified>
</cp:coreProperties>
</file>