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8"/>
  </p:notesMasterIdLst>
  <p:sldIdLst>
    <p:sldId id="259" r:id="rId2"/>
    <p:sldId id="509" r:id="rId3"/>
    <p:sldId id="595" r:id="rId4"/>
    <p:sldId id="560" r:id="rId5"/>
    <p:sldId id="593" r:id="rId6"/>
    <p:sldId id="562" r:id="rId7"/>
    <p:sldId id="564" r:id="rId8"/>
    <p:sldId id="570" r:id="rId9"/>
    <p:sldId id="596" r:id="rId10"/>
    <p:sldId id="598" r:id="rId11"/>
    <p:sldId id="599" r:id="rId12"/>
    <p:sldId id="600" r:id="rId13"/>
    <p:sldId id="601" r:id="rId14"/>
    <p:sldId id="602" r:id="rId15"/>
    <p:sldId id="603" r:id="rId16"/>
    <p:sldId id="604" r:id="rId17"/>
    <p:sldId id="605" r:id="rId18"/>
    <p:sldId id="606" r:id="rId19"/>
    <p:sldId id="607" r:id="rId20"/>
    <p:sldId id="608" r:id="rId21"/>
    <p:sldId id="609" r:id="rId22"/>
    <p:sldId id="610" r:id="rId23"/>
    <p:sldId id="611" r:id="rId24"/>
    <p:sldId id="612" r:id="rId25"/>
    <p:sldId id="613" r:id="rId26"/>
    <p:sldId id="614" r:id="rId27"/>
    <p:sldId id="615" r:id="rId28"/>
    <p:sldId id="620" r:id="rId29"/>
    <p:sldId id="634" r:id="rId30"/>
    <p:sldId id="623" r:id="rId31"/>
    <p:sldId id="625" r:id="rId32"/>
    <p:sldId id="597" r:id="rId33"/>
    <p:sldId id="630" r:id="rId34"/>
    <p:sldId id="632" r:id="rId35"/>
    <p:sldId id="558" r:id="rId36"/>
    <p:sldId id="588" r:id="rId37"/>
  </p:sldIdLst>
  <p:sldSz cx="9144000" cy="5143500" type="screen16x9"/>
  <p:notesSz cx="6858000" cy="9144000"/>
  <p:custDataLst>
    <p:tags r:id="rId39"/>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1622">
          <p15:clr>
            <a:srgbClr val="A4A3A4"/>
          </p15:clr>
        </p15:guide>
        <p15:guide id="2" pos="297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a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99"/>
    <a:srgbClr val="5F2987"/>
    <a:srgbClr val="9900FF"/>
    <a:srgbClr val="4C0000"/>
    <a:srgbClr val="5A2781"/>
    <a:srgbClr val="FF3399"/>
    <a:srgbClr val="5C0000"/>
    <a:srgbClr val="FF33CC"/>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60" autoAdjust="0"/>
  </p:normalViewPr>
  <p:slideViewPr>
    <p:cSldViewPr>
      <p:cViewPr varScale="1">
        <p:scale>
          <a:sx n="125" d="100"/>
          <a:sy n="125" d="100"/>
        </p:scale>
        <p:origin x="-226" y="-72"/>
      </p:cViewPr>
      <p:guideLst>
        <p:guide orient="horz" pos="1622"/>
        <p:guide pos="297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fld id="{D2A48B96-639E-45A3-A0BA-2464DFDB1FAA}" type="datetimeFigureOut">
              <a:rPr lang="zh-CN" altLang="en-US"/>
              <a:pPr/>
              <a:t>2024/9/11</a:t>
            </a:fld>
            <a:endParaRPr lang="zh-CN" altLang="en-US"/>
          </a:p>
        </p:txBody>
      </p:sp>
      <p:sp>
        <p:nvSpPr>
          <p:cNvPr id="15364"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p:spPr>
      </p:sp>
      <p:sp>
        <p:nvSpPr>
          <p:cNvPr id="15365" name="备注占位符 4"/>
          <p:cNvSpPr>
            <a:spLocks noGrp="1" noChangeArrowheads="1"/>
          </p:cNvSpPr>
          <p:nvPr>
            <p:ph type="body" sz="quarter" idx="9"/>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BDAF310-180F-42DD-AC8D-C85BDE814A28}"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p:cNvSpPr>
          <p:nvPr>
            <p:ph type="sldImg" idx="4294967295"/>
          </p:nvPr>
        </p:nvSpPr>
        <p:spPr>
          <a:xfrm>
            <a:off x="685800" y="1143000"/>
            <a:ext cx="5486400" cy="3086100"/>
          </a:xfrm>
          <a:ln>
            <a:miter lim="800000"/>
          </a:ln>
        </p:spPr>
      </p:sp>
      <p:sp>
        <p:nvSpPr>
          <p:cNvPr id="17410" name="备注占位符 2"/>
          <p:cNvSpPr>
            <a:spLocks noGrp="1" noChangeArrowheads="1"/>
          </p:cNvSpPr>
          <p:nvPr>
            <p:ph type="body" idx="4294967295"/>
          </p:nvPr>
        </p:nvSpPr>
        <p:spPr/>
        <p:txBody>
          <a:bodyPr/>
          <a:lstStyle/>
          <a:p>
            <a:endParaRPr lang="zh-CN" altLang="en-US" smtClean="0"/>
          </a:p>
        </p:txBody>
      </p:sp>
      <p:sp>
        <p:nvSpPr>
          <p:cNvPr id="17411" name="灯片编号占位符 3"/>
          <p:cNvSpPr>
            <a:spLocks noGrp="1" noChangeArrowheads="1"/>
          </p:cNvSpPr>
          <p:nvPr>
            <p:ph type="sldNum" sz="quarter" idx="5"/>
          </p:nvPr>
        </p:nvSpPr>
        <p:spPr bwMode="auto">
          <a:noFill/>
          <a:ln>
            <a:miter lim="800000"/>
          </a:ln>
        </p:spPr>
        <p:txBody>
          <a:bodyPr/>
          <a:lstStyle/>
          <a:p>
            <a:fld id="{F5E4657A-4E91-4E66-8BDD-98EE0A3C1165}" type="slidenum">
              <a:rPr lang="zh-CN" altLang="en-US"/>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AF310-180F-42DD-AC8D-C85BDE814A28}" type="slidenum">
              <a:rPr lang="zh-CN" altLang="en-US" smtClean="0"/>
              <a:pPr/>
              <a:t>32</a:t>
            </a:fld>
            <a:endParaRPr lang="zh-CN" altLang="en-US"/>
          </a:p>
        </p:txBody>
      </p:sp>
    </p:spTree>
    <p:extLst>
      <p:ext uri="{BB962C8B-B14F-4D97-AF65-F5344CB8AC3E}">
        <p14:creationId xmlns:p14="http://schemas.microsoft.com/office/powerpoint/2010/main" xmlns="" val="153882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381000" y="685800"/>
            <a:ext cx="6096000" cy="3429000"/>
          </a:xfrm>
          <a:ln/>
        </p:spPr>
      </p:sp>
      <p:sp>
        <p:nvSpPr>
          <p:cNvPr id="37891" name="备注占位符 2"/>
          <p:cNvSpPr>
            <a:spLocks noGrp="1"/>
          </p:cNvSpPr>
          <p:nvPr>
            <p:ph type="body" idx="1"/>
          </p:nvPr>
        </p:nvSpPr>
        <p:spPr>
          <a:noFill/>
          <a:ln/>
        </p:spPr>
        <p:txBody>
          <a:bodyPr/>
          <a:lstStyle/>
          <a:p>
            <a:pPr eaLnBrk="1" hangingPunct="1">
              <a:spcBef>
                <a:spcPct val="0"/>
              </a:spcBef>
            </a:pPr>
            <a:endParaRPr lang="en-US" altLang="zh-CN" smtClean="0">
              <a:ea typeface="宋体" charset="-122"/>
            </a:endParaRPr>
          </a:p>
        </p:txBody>
      </p:sp>
    </p:spTree>
    <p:extLst>
      <p:ext uri="{BB962C8B-B14F-4D97-AF65-F5344CB8AC3E}">
        <p14:creationId xmlns:p14="http://schemas.microsoft.com/office/powerpoint/2010/main" xmlns="" val="376313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381000" y="685800"/>
            <a:ext cx="6096000" cy="3429000"/>
          </a:xfrm>
          <a:ln/>
        </p:spPr>
      </p:sp>
      <p:sp>
        <p:nvSpPr>
          <p:cNvPr id="37891" name="备注占位符 2"/>
          <p:cNvSpPr>
            <a:spLocks noGrp="1"/>
          </p:cNvSpPr>
          <p:nvPr>
            <p:ph type="body" idx="1"/>
          </p:nvPr>
        </p:nvSpPr>
        <p:spPr>
          <a:noFill/>
          <a:ln/>
        </p:spPr>
        <p:txBody>
          <a:bodyPr/>
          <a:lstStyle/>
          <a:p>
            <a:pPr eaLnBrk="1" hangingPunct="1">
              <a:spcBef>
                <a:spcPct val="0"/>
              </a:spcBef>
            </a:pPr>
            <a:endParaRPr lang="en-US" altLang="zh-CN"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xfrm>
            <a:off x="381000" y="685800"/>
            <a:ext cx="6096000" cy="3429000"/>
          </a:xfrm>
          <a:ln/>
        </p:spPr>
      </p:sp>
      <p:sp>
        <p:nvSpPr>
          <p:cNvPr id="38915" name="备注占位符 2"/>
          <p:cNvSpPr>
            <a:spLocks noGrp="1"/>
          </p:cNvSpPr>
          <p:nvPr>
            <p:ph type="body" idx="1"/>
          </p:nvPr>
        </p:nvSpPr>
        <p:spPr>
          <a:noFill/>
          <a:ln/>
        </p:spPr>
        <p:txBody>
          <a:bodyPr/>
          <a:lstStyle/>
          <a:p>
            <a:pPr eaLnBrk="1" hangingPunct="1">
              <a:spcBef>
                <a:spcPct val="0"/>
              </a:spcBef>
            </a:pPr>
            <a:endParaRPr lang="en-US" altLang="zh-CN"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AF310-180F-42DD-AC8D-C85BDE814A28}" type="slidenum">
              <a:rPr lang="zh-CN" altLang="en-US" smtClean="0"/>
              <a:pPr/>
              <a:t>9</a:t>
            </a:fld>
            <a:endParaRPr lang="zh-CN" altLang="en-US"/>
          </a:p>
        </p:txBody>
      </p:sp>
    </p:spTree>
    <p:extLst>
      <p:ext uri="{BB962C8B-B14F-4D97-AF65-F5344CB8AC3E}">
        <p14:creationId xmlns:p14="http://schemas.microsoft.com/office/powerpoint/2010/main" xmlns="" val="361502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AF310-180F-42DD-AC8D-C85BDE814A28}" type="slidenum">
              <a:rPr lang="zh-CN" altLang="en-US" smtClean="0"/>
              <a:pPr/>
              <a:t>10</a:t>
            </a:fld>
            <a:endParaRPr lang="zh-CN" altLang="en-US"/>
          </a:p>
        </p:txBody>
      </p:sp>
    </p:spTree>
    <p:extLst>
      <p:ext uri="{BB962C8B-B14F-4D97-AF65-F5344CB8AC3E}">
        <p14:creationId xmlns:p14="http://schemas.microsoft.com/office/powerpoint/2010/main" xmlns="" val="4162049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AF310-180F-42DD-AC8D-C85BDE814A28}" type="slidenum">
              <a:rPr lang="zh-CN" altLang="en-US" smtClean="0"/>
              <a:pPr/>
              <a:t>11</a:t>
            </a:fld>
            <a:endParaRPr lang="zh-CN" altLang="en-US"/>
          </a:p>
        </p:txBody>
      </p:sp>
    </p:spTree>
    <p:extLst>
      <p:ext uri="{BB962C8B-B14F-4D97-AF65-F5344CB8AC3E}">
        <p14:creationId xmlns:p14="http://schemas.microsoft.com/office/powerpoint/2010/main" xmlns="" val="239105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AF310-180F-42DD-AC8D-C85BDE814A28}" type="slidenum">
              <a:rPr lang="zh-CN" altLang="en-US" smtClean="0"/>
              <a:pPr/>
              <a:t>28</a:t>
            </a:fld>
            <a:endParaRPr lang="zh-CN" altLang="en-US"/>
          </a:p>
        </p:txBody>
      </p:sp>
    </p:spTree>
    <p:extLst>
      <p:ext uri="{BB962C8B-B14F-4D97-AF65-F5344CB8AC3E}">
        <p14:creationId xmlns:p14="http://schemas.microsoft.com/office/powerpoint/2010/main" xmlns="" val="2911749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AF310-180F-42DD-AC8D-C85BDE814A28}" type="slidenum">
              <a:rPr lang="zh-CN" altLang="en-US" smtClean="0"/>
              <a:pPr/>
              <a:t>31</a:t>
            </a:fld>
            <a:endParaRPr lang="zh-CN" altLang="en-US"/>
          </a:p>
        </p:txBody>
      </p:sp>
    </p:spTree>
    <p:extLst>
      <p:ext uri="{BB962C8B-B14F-4D97-AF65-F5344CB8AC3E}">
        <p14:creationId xmlns:p14="http://schemas.microsoft.com/office/powerpoint/2010/main" xmlns="" val="3412019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fontAlgn="auto">
              <a:spcBef>
                <a:spcPts val="0"/>
              </a:spcBef>
              <a:spcAft>
                <a:spcPts val="0"/>
              </a:spcAft>
              <a:defRPr smtClean="0">
                <a:ea typeface="+mn-ea"/>
              </a:defRPr>
            </a:lvl1pPr>
          </a:lstStyle>
          <a:p>
            <a:pPr>
              <a:defRPr/>
            </a:pPr>
            <a:fld id="{DE332C52-4C22-4BCD-93D4-ABA1061DEB50}" type="datetime1">
              <a:rPr lang="zh-CN" altLang="en-US" smtClean="0"/>
              <a:pPr>
                <a:defRPr/>
              </a:pPr>
              <a:t>2024/9/11</a:t>
            </a:fld>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smtClean="0">
                <a:ea typeface="+mn-ea"/>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ea typeface="黑体" panose="02010609060101010101" pitchFamily="49" charset="-122"/>
              </a:defRPr>
            </a:lvl1pPr>
          </a:lstStyle>
          <a:p>
            <a:fld id="{8FD71A55-4A86-40BA-99F8-CFFCA58510B4}" type="slidenum">
              <a:rPr lang="en-US" altLang="zh-CN"/>
              <a:pPr/>
              <a:t>‹#›</a:t>
            </a:fld>
            <a:endParaRPr lang="en-US" altLang="zh-CN"/>
          </a:p>
        </p:txBody>
      </p:sp>
    </p:spTree>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fontAlgn="auto">
              <a:spcBef>
                <a:spcPts val="0"/>
              </a:spcBef>
              <a:spcAft>
                <a:spcPts val="0"/>
              </a:spcAft>
              <a:defRPr smtClean="0">
                <a:ea typeface="+mn-ea"/>
              </a:defRPr>
            </a:lvl1pPr>
          </a:lstStyle>
          <a:p>
            <a:pPr>
              <a:defRPr/>
            </a:pPr>
            <a:fld id="{3D6E06DF-0F4B-4BE8-AE60-F45494FCDB21}" type="datetime1">
              <a:rPr lang="zh-CN" altLang="en-US" smtClean="0"/>
              <a:pPr>
                <a:defRPr/>
              </a:pPr>
              <a:t>2024/9/11</a:t>
            </a:fld>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smtClean="0">
                <a:ea typeface="+mn-ea"/>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ea typeface="黑体" panose="02010609060101010101" pitchFamily="49" charset="-122"/>
              </a:defRPr>
            </a:lvl1pPr>
          </a:lstStyle>
          <a:p>
            <a:fld id="{CE2E0435-B3DD-43B0-9FB6-DCC7153C9BDF}" type="slidenum">
              <a:rPr lang="en-US" altLang="zh-CN"/>
              <a:pPr/>
              <a:t>‹#›</a:t>
            </a:fld>
            <a:endParaRPr lang="en-US" altLang="zh-CN"/>
          </a:p>
        </p:txBody>
      </p:sp>
    </p:spTree>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519113"/>
            <a:ext cx="2057400" cy="407551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519113"/>
            <a:ext cx="6019800" cy="4075510"/>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fontAlgn="auto">
              <a:spcBef>
                <a:spcPts val="0"/>
              </a:spcBef>
              <a:spcAft>
                <a:spcPts val="0"/>
              </a:spcAft>
              <a:defRPr smtClean="0">
                <a:ea typeface="+mn-ea"/>
              </a:defRPr>
            </a:lvl1pPr>
          </a:lstStyle>
          <a:p>
            <a:pPr>
              <a:defRPr/>
            </a:pPr>
            <a:fld id="{E2C8D2C4-41B9-49E2-87C9-0266D3B9C27C}" type="datetime1">
              <a:rPr lang="zh-CN" altLang="en-US" smtClean="0"/>
              <a:pPr>
                <a:defRPr/>
              </a:pPr>
              <a:t>2024/9/11</a:t>
            </a:fld>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smtClean="0">
                <a:ea typeface="+mn-ea"/>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ea typeface="黑体" panose="02010609060101010101" pitchFamily="49" charset="-122"/>
              </a:defRPr>
            </a:lvl1pPr>
          </a:lstStyle>
          <a:p>
            <a:fld id="{CE7584BD-F828-4ECE-AEEF-902B1C6B689A}" type="slidenum">
              <a:rPr lang="en-US" altLang="zh-CN"/>
              <a:pPr/>
              <a:t>‹#›</a:t>
            </a:fld>
            <a:endParaRPr lang="en-US" altLang="zh-CN"/>
          </a:p>
        </p:txBody>
      </p:sp>
    </p:spTree>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519113"/>
            <a:ext cx="8229600" cy="407551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日期占位符 2"/>
          <p:cNvSpPr>
            <a:spLocks noGrp="1"/>
          </p:cNvSpPr>
          <p:nvPr>
            <p:ph type="dt" sz="half" idx="10"/>
          </p:nvPr>
        </p:nvSpPr>
        <p:spPr/>
        <p:txBody>
          <a:bodyPr/>
          <a:lstStyle>
            <a:lvl1pPr fontAlgn="auto">
              <a:spcBef>
                <a:spcPts val="0"/>
              </a:spcBef>
              <a:spcAft>
                <a:spcPts val="0"/>
              </a:spcAft>
              <a:defRPr smtClean="0">
                <a:ea typeface="+mn-ea"/>
              </a:defRPr>
            </a:lvl1pPr>
          </a:lstStyle>
          <a:p>
            <a:pPr>
              <a:defRPr/>
            </a:pPr>
            <a:fld id="{BB8B2858-4C1C-46C2-8525-6D6D47F21824}" type="datetime1">
              <a:rPr lang="zh-CN" altLang="en-US" smtClean="0"/>
              <a:pPr>
                <a:defRPr/>
              </a:pPr>
              <a:t>2024/9/11</a:t>
            </a:fld>
            <a:endParaRPr lang="en-US" altLang="zh-CN"/>
          </a:p>
        </p:txBody>
      </p:sp>
      <p:sp>
        <p:nvSpPr>
          <p:cNvPr id="4" name="页脚占位符 3"/>
          <p:cNvSpPr>
            <a:spLocks noGrp="1"/>
          </p:cNvSpPr>
          <p:nvPr>
            <p:ph type="ftr" sz="quarter" idx="11"/>
          </p:nvPr>
        </p:nvSpPr>
        <p:spPr/>
        <p:txBody>
          <a:bodyPr/>
          <a:lstStyle>
            <a:lvl1pPr fontAlgn="auto">
              <a:spcBef>
                <a:spcPts val="0"/>
              </a:spcBef>
              <a:spcAft>
                <a:spcPts val="0"/>
              </a:spcAft>
              <a:defRPr smtClean="0">
                <a:ea typeface="+mn-ea"/>
              </a:defRPr>
            </a:lvl1pPr>
          </a:lstStyle>
          <a:p>
            <a:pPr>
              <a:defRPr/>
            </a:pPr>
            <a:endParaRPr lang="en-US" altLang="zh-CN"/>
          </a:p>
        </p:txBody>
      </p:sp>
      <p:sp>
        <p:nvSpPr>
          <p:cNvPr id="5" name="灯片编号占位符 4"/>
          <p:cNvSpPr>
            <a:spLocks noGrp="1"/>
          </p:cNvSpPr>
          <p:nvPr>
            <p:ph type="sldNum" sz="quarter" idx="12"/>
          </p:nvPr>
        </p:nvSpPr>
        <p:spPr/>
        <p:txBody>
          <a:bodyPr/>
          <a:lstStyle>
            <a:lvl1pPr>
              <a:defRPr>
                <a:ea typeface="黑体" panose="02010609060101010101" pitchFamily="49" charset="-122"/>
              </a:defRPr>
            </a:lvl1pPr>
          </a:lstStyle>
          <a:p>
            <a:fld id="{094A9841-9511-4F58-B642-3AA1A401755C}" type="slidenum">
              <a:rPr lang="en-US" altLang="zh-CN"/>
              <a:pPr/>
              <a:t>‹#›</a:t>
            </a:fld>
            <a:endParaRPr lang="en-US" altLang="zh-CN"/>
          </a:p>
        </p:txBody>
      </p:sp>
    </p:spTree>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519113"/>
            <a:ext cx="8229600" cy="486966"/>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a:xfrm>
            <a:off x="457200" y="1200151"/>
            <a:ext cx="8229600" cy="3394472"/>
          </a:xfrm>
        </p:spPr>
        <p:txBody>
          <a:bodyPr/>
          <a:lstStyle/>
          <a:p>
            <a:pPr lvl="0"/>
            <a:endParaRPr lang="zh-CN" altLang="en-US" noProof="0" smtClean="0"/>
          </a:p>
        </p:txBody>
      </p:sp>
      <p:sp>
        <p:nvSpPr>
          <p:cNvPr id="4" name="日期占位符 3"/>
          <p:cNvSpPr>
            <a:spLocks noGrp="1"/>
          </p:cNvSpPr>
          <p:nvPr>
            <p:ph type="dt" sz="half" idx="10"/>
          </p:nvPr>
        </p:nvSpPr>
        <p:spPr/>
        <p:txBody>
          <a:bodyPr/>
          <a:lstStyle>
            <a:lvl1pPr fontAlgn="auto">
              <a:spcBef>
                <a:spcPts val="0"/>
              </a:spcBef>
              <a:spcAft>
                <a:spcPts val="0"/>
              </a:spcAft>
              <a:defRPr smtClean="0">
                <a:ea typeface="+mn-ea"/>
              </a:defRPr>
            </a:lvl1pPr>
          </a:lstStyle>
          <a:p>
            <a:pPr>
              <a:defRPr/>
            </a:pPr>
            <a:fld id="{90289F14-FBC5-4150-9EE7-FE6971892C1F}" type="datetime1">
              <a:rPr lang="zh-CN" altLang="en-US" smtClean="0"/>
              <a:pPr>
                <a:defRPr/>
              </a:pPr>
              <a:t>2024/9/11</a:t>
            </a:fld>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smtClean="0">
                <a:ea typeface="+mn-ea"/>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ea typeface="黑体" panose="02010609060101010101" pitchFamily="49" charset="-122"/>
              </a:defRPr>
            </a:lvl1pPr>
          </a:lstStyle>
          <a:p>
            <a:fld id="{F26E15EC-5BCE-475E-BC19-96EF42724859}" type="slidenum">
              <a:rPr lang="en-US" altLang="zh-CN"/>
              <a:pPr/>
              <a:t>‹#›</a:t>
            </a:fld>
            <a:endParaRPr lang="en-US" altLang="zh-CN"/>
          </a:p>
        </p:txBody>
      </p:sp>
    </p:spTree>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vl1pPr>
          </a:lstStyle>
          <a:p>
            <a:r>
              <a:rPr lang="en-US" altLang="zh-CN" noProof="1" smtClean="0"/>
              <a:t>edit</a:t>
            </a:r>
            <a:endParaRPr lang="zh-CN" altLang="en-US" noProof="1"/>
          </a:p>
        </p:txBody>
      </p:sp>
      <p:sp>
        <p:nvSpPr>
          <p:cNvPr id="3" name="内容占位符 2"/>
          <p:cNvSpPr>
            <a:spLocks noGrp="1"/>
          </p:cNvSpPr>
          <p:nvPr>
            <p:ph idx="1" hasCustomPrompt="1"/>
          </p:nvPr>
        </p:nvSpPr>
        <p:spPr>
          <a:xfrm>
            <a:off x="457200" y="897564"/>
            <a:ext cx="8229600" cy="3996444"/>
          </a:xfrm>
        </p:spPr>
        <p:txBody>
          <a:bodyPr/>
          <a:lstStyle>
            <a:lvl1pPr marL="342900" indent="-342900">
              <a:buSzPct val="70000"/>
              <a:buFont typeface="Wingdings" panose="05000000000000000000" pitchFamily="2" charset="2"/>
              <a:buChar char="u"/>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ltLang="zh-CN" noProof="1" smtClean="0"/>
              <a:t>edit</a:t>
            </a:r>
            <a:endParaRPr lang="zh-CN" altLang="en-US" noProof="1" smtClean="0"/>
          </a:p>
          <a:p>
            <a:pPr lvl="1"/>
            <a:r>
              <a:rPr lang="en-US" altLang="zh-CN" noProof="1" smtClean="0"/>
              <a:t>edit</a:t>
            </a:r>
            <a:endParaRPr lang="zh-CN" altLang="en-US" noProof="1" smtClean="0"/>
          </a:p>
          <a:p>
            <a:pPr lvl="2"/>
            <a:r>
              <a:rPr lang="en-US" altLang="zh-CN" noProof="1" smtClean="0"/>
              <a:t>edit</a:t>
            </a:r>
            <a:endParaRPr lang="zh-CN" altLang="en-US" noProof="1" smtClean="0"/>
          </a:p>
          <a:p>
            <a:pPr lvl="3"/>
            <a:r>
              <a:rPr lang="en-US" altLang="zh-CN" noProof="1" smtClean="0"/>
              <a:t>edit</a:t>
            </a:r>
            <a:endParaRPr lang="zh-CN" altLang="en-US" noProof="1" smtClean="0"/>
          </a:p>
          <a:p>
            <a:pPr lvl="4"/>
            <a:r>
              <a:rPr lang="en-US" altLang="zh-CN" noProof="1" smtClean="0"/>
              <a:t>edit</a:t>
            </a:r>
            <a:endParaRPr lang="zh-CN" altLang="en-US" noProof="1"/>
          </a:p>
        </p:txBody>
      </p:sp>
      <p:sp>
        <p:nvSpPr>
          <p:cNvPr id="4" name="日期占位符 3"/>
          <p:cNvSpPr>
            <a:spLocks noGrp="1"/>
          </p:cNvSpPr>
          <p:nvPr>
            <p:ph type="dt" sz="half" idx="10"/>
          </p:nvPr>
        </p:nvSpPr>
        <p:spPr>
          <a:xfrm>
            <a:off x="468313" y="5001816"/>
            <a:ext cx="2133600" cy="141684"/>
          </a:xfrm>
        </p:spPr>
        <p:txBody>
          <a:bodyPr/>
          <a:lstStyle>
            <a:lvl1pPr fontAlgn="auto">
              <a:spcBef>
                <a:spcPts val="0"/>
              </a:spcBef>
              <a:spcAft>
                <a:spcPts val="0"/>
              </a:spcAft>
              <a:defRPr sz="1000" smtClean="0">
                <a:latin typeface="Times New Roman" panose="02020603050405020304" pitchFamily="18" charset="0"/>
                <a:ea typeface="+mn-ea"/>
                <a:cs typeface="Times New Roman" panose="02020603050405020304" pitchFamily="18" charset="0"/>
              </a:defRPr>
            </a:lvl1pPr>
          </a:lstStyle>
          <a:p>
            <a:pPr>
              <a:defRPr/>
            </a:pPr>
            <a:fld id="{819A1D3A-D21F-4E4A-AD86-8A5B548A005E}" type="datetime1">
              <a:rPr lang="zh-CN" altLang="en-US" smtClean="0"/>
              <a:pPr>
                <a:defRPr/>
              </a:pPr>
              <a:t>2024/9/11</a:t>
            </a:fld>
            <a:endParaRPr lang="en-US" altLang="zh-CN" dirty="0"/>
          </a:p>
        </p:txBody>
      </p:sp>
      <p:sp>
        <p:nvSpPr>
          <p:cNvPr id="5" name="页脚占位符 4"/>
          <p:cNvSpPr>
            <a:spLocks noGrp="1"/>
          </p:cNvSpPr>
          <p:nvPr>
            <p:ph type="ftr" sz="quarter" idx="11"/>
          </p:nvPr>
        </p:nvSpPr>
        <p:spPr>
          <a:xfrm>
            <a:off x="2843214" y="5001816"/>
            <a:ext cx="3457575" cy="161925"/>
          </a:xfrm>
        </p:spPr>
        <p:txBody>
          <a:bodyPr/>
          <a:lstStyle>
            <a:lvl1pPr fontAlgn="auto">
              <a:spcBef>
                <a:spcPts val="0"/>
              </a:spcBef>
              <a:spcAft>
                <a:spcPts val="0"/>
              </a:spcAft>
              <a:defRPr sz="1000" i="1" smtClean="0">
                <a:latin typeface="Times New Roman" panose="02020603050405020304" pitchFamily="18" charset="0"/>
                <a:ea typeface="+mn-ea"/>
                <a:cs typeface="Times New Roman" panose="02020603050405020304" pitchFamily="18" charset="0"/>
              </a:defRPr>
            </a:lvl1pPr>
          </a:lstStyle>
          <a:p>
            <a:pPr>
              <a:defRPr/>
            </a:pPr>
            <a:endParaRPr lang="en-US" altLang="zh-CN" dirty="0"/>
          </a:p>
        </p:txBody>
      </p:sp>
      <p:sp>
        <p:nvSpPr>
          <p:cNvPr id="6" name="灯片编号占位符 5"/>
          <p:cNvSpPr>
            <a:spLocks noGrp="1"/>
          </p:cNvSpPr>
          <p:nvPr>
            <p:ph type="sldNum" sz="quarter" idx="12"/>
          </p:nvPr>
        </p:nvSpPr>
        <p:spPr>
          <a:xfrm>
            <a:off x="6588125" y="5001816"/>
            <a:ext cx="2133600" cy="161925"/>
          </a:xfrm>
        </p:spPr>
        <p:txBody>
          <a:bodyPr/>
          <a:lstStyle>
            <a:lvl1pPr>
              <a:defRPr sz="1000">
                <a:latin typeface="Times New Roman" panose="02020603050405020304" pitchFamily="18" charset="0"/>
                <a:ea typeface="黑体" panose="02010609060101010101" pitchFamily="49" charset="-122"/>
              </a:defRPr>
            </a:lvl1pPr>
          </a:lstStyle>
          <a:p>
            <a:fld id="{EC414C1C-A6C6-47E8-B669-466356F94DF4}" type="slidenum">
              <a:rPr lang="en-US" altLang="zh-CN"/>
              <a:pPr/>
              <a:t>‹#›</a:t>
            </a:fld>
            <a:endParaRPr lang="en-US" altLang="zh-CN"/>
          </a:p>
        </p:txBody>
      </p:sp>
    </p:spTree>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fontAlgn="auto">
              <a:spcBef>
                <a:spcPts val="0"/>
              </a:spcBef>
              <a:spcAft>
                <a:spcPts val="0"/>
              </a:spcAft>
              <a:defRPr smtClean="0">
                <a:ea typeface="+mn-ea"/>
              </a:defRPr>
            </a:lvl1pPr>
          </a:lstStyle>
          <a:p>
            <a:pPr>
              <a:defRPr/>
            </a:pPr>
            <a:fld id="{10C163E8-78C4-45B9-BD44-946BC114F97D}" type="datetime1">
              <a:rPr lang="zh-CN" altLang="en-US" smtClean="0"/>
              <a:pPr>
                <a:defRPr/>
              </a:pPr>
              <a:t>2024/9/11</a:t>
            </a:fld>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smtClean="0">
                <a:ea typeface="+mn-ea"/>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ea typeface="黑体" panose="02010609060101010101" pitchFamily="49" charset="-122"/>
              </a:defRPr>
            </a:lvl1pPr>
          </a:lstStyle>
          <a:p>
            <a:fld id="{5BD65E36-7C4F-48D9-830F-9158C98927F7}" type="slidenum">
              <a:rPr lang="en-US" altLang="zh-CN"/>
              <a:pPr/>
              <a:t>‹#›</a:t>
            </a:fld>
            <a:endParaRPr lang="en-US" altLang="zh-CN"/>
          </a:p>
        </p:txBody>
      </p:sp>
    </p:spTree>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lvl1pPr fontAlgn="auto">
              <a:spcBef>
                <a:spcPts val="0"/>
              </a:spcBef>
              <a:spcAft>
                <a:spcPts val="0"/>
              </a:spcAft>
              <a:defRPr smtClean="0">
                <a:ea typeface="+mn-ea"/>
              </a:defRPr>
            </a:lvl1pPr>
          </a:lstStyle>
          <a:p>
            <a:pPr>
              <a:defRPr/>
            </a:pPr>
            <a:fld id="{A7179047-B60C-4E68-860B-6B731E6719A7}" type="datetime1">
              <a:rPr lang="zh-CN" altLang="en-US" smtClean="0"/>
              <a:pPr>
                <a:defRPr/>
              </a:pPr>
              <a:t>2024/9/11</a:t>
            </a:fld>
            <a:endParaRPr lang="en-US" altLang="zh-CN"/>
          </a:p>
        </p:txBody>
      </p:sp>
      <p:sp>
        <p:nvSpPr>
          <p:cNvPr id="6" name="页脚占位符 5"/>
          <p:cNvSpPr>
            <a:spLocks noGrp="1"/>
          </p:cNvSpPr>
          <p:nvPr>
            <p:ph type="ftr" sz="quarter" idx="11"/>
          </p:nvPr>
        </p:nvSpPr>
        <p:spPr/>
        <p:txBody>
          <a:bodyPr/>
          <a:lstStyle>
            <a:lvl1pPr fontAlgn="auto">
              <a:spcBef>
                <a:spcPts val="0"/>
              </a:spcBef>
              <a:spcAft>
                <a:spcPts val="0"/>
              </a:spcAft>
              <a:defRPr smtClean="0">
                <a:ea typeface="+mn-ea"/>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ea typeface="黑体" panose="02010609060101010101" pitchFamily="49" charset="-122"/>
              </a:defRPr>
            </a:lvl1pPr>
          </a:lstStyle>
          <a:p>
            <a:fld id="{B4340DF0-8B9D-4734-9882-D7943F982C50}" type="slidenum">
              <a:rPr lang="en-US" altLang="zh-CN"/>
              <a:pPr/>
              <a:t>‹#›</a:t>
            </a:fld>
            <a:endParaRPr lang="en-US" altLang="zh-CN"/>
          </a:p>
        </p:txBody>
      </p:sp>
    </p:spTree>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lvl1pPr fontAlgn="auto">
              <a:spcBef>
                <a:spcPts val="0"/>
              </a:spcBef>
              <a:spcAft>
                <a:spcPts val="0"/>
              </a:spcAft>
              <a:defRPr smtClean="0">
                <a:ea typeface="+mn-ea"/>
              </a:defRPr>
            </a:lvl1pPr>
          </a:lstStyle>
          <a:p>
            <a:pPr>
              <a:defRPr/>
            </a:pPr>
            <a:fld id="{D02FAB4B-5B6F-4D6C-A142-97240B666CC8}" type="datetime1">
              <a:rPr lang="zh-CN" altLang="en-US" smtClean="0"/>
              <a:pPr>
                <a:defRPr/>
              </a:pPr>
              <a:t>2024/9/11</a:t>
            </a:fld>
            <a:endParaRPr lang="en-US" altLang="zh-CN"/>
          </a:p>
        </p:txBody>
      </p:sp>
      <p:sp>
        <p:nvSpPr>
          <p:cNvPr id="8" name="页脚占位符 7"/>
          <p:cNvSpPr>
            <a:spLocks noGrp="1"/>
          </p:cNvSpPr>
          <p:nvPr>
            <p:ph type="ftr" sz="quarter" idx="11"/>
          </p:nvPr>
        </p:nvSpPr>
        <p:spPr/>
        <p:txBody>
          <a:bodyPr/>
          <a:lstStyle>
            <a:lvl1pPr fontAlgn="auto">
              <a:spcBef>
                <a:spcPts val="0"/>
              </a:spcBef>
              <a:spcAft>
                <a:spcPts val="0"/>
              </a:spcAft>
              <a:defRPr smtClean="0">
                <a:ea typeface="+mn-ea"/>
              </a:defRPr>
            </a:lvl1pPr>
          </a:lstStyle>
          <a:p>
            <a:pPr>
              <a:defRPr/>
            </a:pPr>
            <a:endParaRPr lang="en-US" altLang="zh-CN"/>
          </a:p>
        </p:txBody>
      </p:sp>
      <p:sp>
        <p:nvSpPr>
          <p:cNvPr id="9" name="灯片编号占位符 8"/>
          <p:cNvSpPr>
            <a:spLocks noGrp="1"/>
          </p:cNvSpPr>
          <p:nvPr>
            <p:ph type="sldNum" sz="quarter" idx="12"/>
          </p:nvPr>
        </p:nvSpPr>
        <p:spPr/>
        <p:txBody>
          <a:bodyPr/>
          <a:lstStyle>
            <a:lvl1pPr>
              <a:defRPr>
                <a:ea typeface="黑体" panose="02010609060101010101" pitchFamily="49" charset="-122"/>
              </a:defRPr>
            </a:lvl1pPr>
          </a:lstStyle>
          <a:p>
            <a:fld id="{8A6DAB2F-4DFE-470A-81AA-D4115B19915A}" type="slidenum">
              <a:rPr lang="en-US" altLang="zh-CN"/>
              <a:pPr/>
              <a:t>‹#›</a:t>
            </a:fld>
            <a:endParaRPr lang="en-US" altLang="zh-CN"/>
          </a:p>
        </p:txBody>
      </p:sp>
    </p:spTree>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lvl1pPr fontAlgn="auto">
              <a:spcBef>
                <a:spcPts val="0"/>
              </a:spcBef>
              <a:spcAft>
                <a:spcPts val="0"/>
              </a:spcAft>
              <a:defRPr smtClean="0">
                <a:ea typeface="+mn-ea"/>
              </a:defRPr>
            </a:lvl1pPr>
          </a:lstStyle>
          <a:p>
            <a:pPr>
              <a:defRPr/>
            </a:pPr>
            <a:fld id="{FBC90E1C-2871-473E-8FE4-E753D0AE1A35}" type="datetime1">
              <a:rPr lang="zh-CN" altLang="en-US" smtClean="0"/>
              <a:pPr>
                <a:defRPr/>
              </a:pPr>
              <a:t>2024/9/11</a:t>
            </a:fld>
            <a:endParaRPr lang="en-US" altLang="zh-CN"/>
          </a:p>
        </p:txBody>
      </p:sp>
      <p:sp>
        <p:nvSpPr>
          <p:cNvPr id="4" name="页脚占位符 3"/>
          <p:cNvSpPr>
            <a:spLocks noGrp="1"/>
          </p:cNvSpPr>
          <p:nvPr>
            <p:ph type="ftr" sz="quarter" idx="11"/>
          </p:nvPr>
        </p:nvSpPr>
        <p:spPr/>
        <p:txBody>
          <a:bodyPr/>
          <a:lstStyle>
            <a:lvl1pPr fontAlgn="auto">
              <a:spcBef>
                <a:spcPts val="0"/>
              </a:spcBef>
              <a:spcAft>
                <a:spcPts val="0"/>
              </a:spcAft>
              <a:defRPr smtClean="0">
                <a:ea typeface="+mn-ea"/>
              </a:defRPr>
            </a:lvl1pPr>
          </a:lstStyle>
          <a:p>
            <a:pPr>
              <a:defRPr/>
            </a:pPr>
            <a:endParaRPr lang="en-US" altLang="zh-CN"/>
          </a:p>
        </p:txBody>
      </p:sp>
      <p:sp>
        <p:nvSpPr>
          <p:cNvPr id="5" name="灯片编号占位符 4"/>
          <p:cNvSpPr>
            <a:spLocks noGrp="1"/>
          </p:cNvSpPr>
          <p:nvPr>
            <p:ph type="sldNum" sz="quarter" idx="12"/>
          </p:nvPr>
        </p:nvSpPr>
        <p:spPr/>
        <p:txBody>
          <a:bodyPr/>
          <a:lstStyle>
            <a:lvl1pPr>
              <a:defRPr>
                <a:ea typeface="黑体" panose="02010609060101010101" pitchFamily="49" charset="-122"/>
              </a:defRPr>
            </a:lvl1pPr>
          </a:lstStyle>
          <a:p>
            <a:fld id="{A2C55C02-96C7-497D-A14D-801EE5E44487}" type="slidenum">
              <a:rPr lang="en-US" altLang="zh-CN"/>
              <a:pPr/>
              <a:t>‹#›</a:t>
            </a:fld>
            <a:endParaRPr lang="en-US" altLang="zh-CN"/>
          </a:p>
        </p:txBody>
      </p:sp>
    </p:spTree>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fontAlgn="auto">
              <a:spcBef>
                <a:spcPts val="0"/>
              </a:spcBef>
              <a:spcAft>
                <a:spcPts val="0"/>
              </a:spcAft>
              <a:defRPr smtClean="0">
                <a:ea typeface="+mn-ea"/>
              </a:defRPr>
            </a:lvl1pPr>
          </a:lstStyle>
          <a:p>
            <a:pPr>
              <a:defRPr/>
            </a:pPr>
            <a:fld id="{13E3E52C-6CDA-4243-B8C6-727FD245321A}" type="datetime1">
              <a:rPr lang="zh-CN" altLang="en-US" smtClean="0"/>
              <a:pPr>
                <a:defRPr/>
              </a:pPr>
              <a:t>2024/9/11</a:t>
            </a:fld>
            <a:endParaRPr lang="en-US" altLang="zh-CN"/>
          </a:p>
        </p:txBody>
      </p:sp>
      <p:sp>
        <p:nvSpPr>
          <p:cNvPr id="3" name="页脚占位符 2"/>
          <p:cNvSpPr>
            <a:spLocks noGrp="1"/>
          </p:cNvSpPr>
          <p:nvPr>
            <p:ph type="ftr" sz="quarter" idx="11"/>
          </p:nvPr>
        </p:nvSpPr>
        <p:spPr/>
        <p:txBody>
          <a:bodyPr/>
          <a:lstStyle>
            <a:lvl1pPr fontAlgn="auto">
              <a:spcBef>
                <a:spcPts val="0"/>
              </a:spcBef>
              <a:spcAft>
                <a:spcPts val="0"/>
              </a:spcAft>
              <a:defRPr smtClean="0">
                <a:ea typeface="+mn-ea"/>
              </a:defRPr>
            </a:lvl1pPr>
          </a:lstStyle>
          <a:p>
            <a:pPr>
              <a:defRPr/>
            </a:pPr>
            <a:endParaRPr lang="en-US" altLang="zh-CN"/>
          </a:p>
        </p:txBody>
      </p:sp>
      <p:sp>
        <p:nvSpPr>
          <p:cNvPr id="4" name="灯片编号占位符 3"/>
          <p:cNvSpPr>
            <a:spLocks noGrp="1"/>
          </p:cNvSpPr>
          <p:nvPr>
            <p:ph type="sldNum" sz="quarter" idx="12"/>
          </p:nvPr>
        </p:nvSpPr>
        <p:spPr/>
        <p:txBody>
          <a:bodyPr/>
          <a:lstStyle>
            <a:lvl1pPr>
              <a:defRPr>
                <a:ea typeface="黑体" panose="02010609060101010101" pitchFamily="49" charset="-122"/>
              </a:defRPr>
            </a:lvl1pPr>
          </a:lstStyle>
          <a:p>
            <a:fld id="{B55EF51C-4D88-42EA-9B2A-E9071B299610}" type="slidenum">
              <a:rPr lang="en-US" altLang="zh-CN"/>
              <a:pPr/>
              <a:t>‹#›</a:t>
            </a:fld>
            <a:endParaRPr lang="en-US" altLang="zh-CN"/>
          </a:p>
        </p:txBody>
      </p:sp>
    </p:spTree>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lvl1pPr fontAlgn="auto">
              <a:spcBef>
                <a:spcPts val="0"/>
              </a:spcBef>
              <a:spcAft>
                <a:spcPts val="0"/>
              </a:spcAft>
              <a:defRPr smtClean="0">
                <a:ea typeface="+mn-ea"/>
              </a:defRPr>
            </a:lvl1pPr>
          </a:lstStyle>
          <a:p>
            <a:pPr>
              <a:defRPr/>
            </a:pPr>
            <a:fld id="{E71D79DD-0381-42E5-9447-D0056BD883FB}" type="datetime1">
              <a:rPr lang="zh-CN" altLang="en-US" smtClean="0"/>
              <a:pPr>
                <a:defRPr/>
              </a:pPr>
              <a:t>2024/9/11</a:t>
            </a:fld>
            <a:endParaRPr lang="en-US" altLang="zh-CN"/>
          </a:p>
        </p:txBody>
      </p:sp>
      <p:sp>
        <p:nvSpPr>
          <p:cNvPr id="6" name="页脚占位符 5"/>
          <p:cNvSpPr>
            <a:spLocks noGrp="1"/>
          </p:cNvSpPr>
          <p:nvPr>
            <p:ph type="ftr" sz="quarter" idx="11"/>
          </p:nvPr>
        </p:nvSpPr>
        <p:spPr/>
        <p:txBody>
          <a:bodyPr/>
          <a:lstStyle>
            <a:lvl1pPr fontAlgn="auto">
              <a:spcBef>
                <a:spcPts val="0"/>
              </a:spcBef>
              <a:spcAft>
                <a:spcPts val="0"/>
              </a:spcAft>
              <a:defRPr smtClean="0">
                <a:ea typeface="+mn-ea"/>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ea typeface="黑体" panose="02010609060101010101" pitchFamily="49" charset="-122"/>
              </a:defRPr>
            </a:lvl1pPr>
          </a:lstStyle>
          <a:p>
            <a:fld id="{DD849162-A852-4FD8-B993-D1D88D96FD0E}" type="slidenum">
              <a:rPr lang="en-US" altLang="zh-CN"/>
              <a:pPr/>
              <a:t>‹#›</a:t>
            </a:fld>
            <a:endParaRPr lang="en-US" altLang="zh-CN"/>
          </a:p>
        </p:txBody>
      </p:sp>
    </p:spTree>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lvl1pPr fontAlgn="auto">
              <a:spcBef>
                <a:spcPts val="0"/>
              </a:spcBef>
              <a:spcAft>
                <a:spcPts val="0"/>
              </a:spcAft>
              <a:defRPr smtClean="0">
                <a:ea typeface="+mn-ea"/>
              </a:defRPr>
            </a:lvl1pPr>
          </a:lstStyle>
          <a:p>
            <a:pPr>
              <a:defRPr/>
            </a:pPr>
            <a:fld id="{54F0B304-B006-48E7-A914-ABA11E714ED0}" type="datetime1">
              <a:rPr lang="zh-CN" altLang="en-US" smtClean="0"/>
              <a:pPr>
                <a:defRPr/>
              </a:pPr>
              <a:t>2024/9/11</a:t>
            </a:fld>
            <a:endParaRPr lang="en-US" altLang="zh-CN"/>
          </a:p>
        </p:txBody>
      </p:sp>
      <p:sp>
        <p:nvSpPr>
          <p:cNvPr id="6" name="页脚占位符 5"/>
          <p:cNvSpPr>
            <a:spLocks noGrp="1"/>
          </p:cNvSpPr>
          <p:nvPr>
            <p:ph type="ftr" sz="quarter" idx="11"/>
          </p:nvPr>
        </p:nvSpPr>
        <p:spPr/>
        <p:txBody>
          <a:bodyPr/>
          <a:lstStyle>
            <a:lvl1pPr fontAlgn="auto">
              <a:spcBef>
                <a:spcPts val="0"/>
              </a:spcBef>
              <a:spcAft>
                <a:spcPts val="0"/>
              </a:spcAft>
              <a:defRPr smtClean="0">
                <a:ea typeface="+mn-ea"/>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ea typeface="黑体" panose="02010609060101010101" pitchFamily="49" charset="-122"/>
              </a:defRPr>
            </a:lvl1pPr>
          </a:lstStyle>
          <a:p>
            <a:fld id="{F3DE40CE-1999-45AA-9E68-A2ED86BD0DA9}" type="slidenum">
              <a:rPr lang="en-US" altLang="zh-CN"/>
              <a:pPr/>
              <a:t>‹#›</a:t>
            </a:fld>
            <a:endParaRPr lang="en-US" altLang="zh-CN"/>
          </a:p>
        </p:txBody>
      </p:sp>
    </p:spTree>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35" name="Rectangle 11"/>
          <p:cNvSpPr>
            <a:spLocks noChangeArrowheads="1"/>
          </p:cNvSpPr>
          <p:nvPr/>
        </p:nvSpPr>
        <p:spPr bwMode="auto">
          <a:xfrm>
            <a:off x="0" y="0"/>
            <a:ext cx="9144000" cy="357188"/>
          </a:xfrm>
          <a:prstGeom prst="rect">
            <a:avLst/>
          </a:prstGeom>
          <a:solidFill>
            <a:srgbClr val="3399FF"/>
          </a:solidFill>
          <a:ln w="9525">
            <a:solidFill>
              <a:srgbClr val="3399FF"/>
            </a:solidFill>
            <a:miter lim="800000"/>
          </a:ln>
          <a:effectLst/>
        </p:spPr>
        <p:txBody>
          <a:bodyPr wrap="none" anchor="ctr"/>
          <a:lstStyle/>
          <a:p>
            <a:pPr>
              <a:defRPr/>
            </a:pPr>
            <a:endParaRPr lang="zh-CN" altLang="en-US" noProof="1">
              <a:solidFill>
                <a:srgbClr val="FFCC00"/>
              </a:solidFill>
              <a:effectLst>
                <a:outerShdw blurRad="38100" dist="38100" dir="2700000" algn="tl">
                  <a:srgbClr val="000000">
                    <a:alpha val="43137"/>
                  </a:srgbClr>
                </a:outerShdw>
              </a:effectLst>
              <a:latin typeface="+mn-lt"/>
            </a:endParaRPr>
          </a:p>
        </p:txBody>
      </p:sp>
      <p:sp>
        <p:nvSpPr>
          <p:cNvPr id="1027" name="Rectangle 2"/>
          <p:cNvSpPr>
            <a:spLocks noGrp="1" noChangeArrowheads="1"/>
          </p:cNvSpPr>
          <p:nvPr>
            <p:ph type="title" idx="4294967295"/>
          </p:nvPr>
        </p:nvSpPr>
        <p:spPr bwMode="auto">
          <a:xfrm>
            <a:off x="457200" y="357188"/>
            <a:ext cx="8229600" cy="432197"/>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1028" name="Rectangle 3"/>
          <p:cNvSpPr>
            <a:spLocks noGrp="1" noChangeArrowheads="1"/>
          </p:cNvSpPr>
          <p:nvPr>
            <p:ph type="body" idx="9"/>
          </p:nvPr>
        </p:nvSpPr>
        <p:spPr bwMode="auto">
          <a:xfrm>
            <a:off x="457200" y="897732"/>
            <a:ext cx="8229600" cy="3888581"/>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Rectangle 4"/>
          <p:cNvSpPr>
            <a:spLocks noGrp="1" noChangeArrowheads="1"/>
          </p:cNvSpPr>
          <p:nvPr>
            <p:ph type="dt" sz="half" idx="2"/>
          </p:nvPr>
        </p:nvSpPr>
        <p:spPr bwMode="auto">
          <a:xfrm>
            <a:off x="493713" y="4893469"/>
            <a:ext cx="2133600" cy="201216"/>
          </a:xfrm>
          <a:prstGeom prst="rect">
            <a:avLst/>
          </a:prstGeom>
          <a:noFill/>
          <a:ln w="9525">
            <a:noFill/>
            <a:miter lim="800000"/>
          </a:ln>
          <a:effectLst/>
        </p:spPr>
        <p:txBody>
          <a:bodyPr vert="horz" wrap="square" lIns="91440" tIns="45720" rIns="91440" bIns="45720" numCol="1" anchor="t" anchorCtr="0" compatLnSpc="1"/>
          <a:lstStyle>
            <a:lvl1pPr>
              <a:defRPr sz="1400" noProof="1" smtClean="0">
                <a:solidFill>
                  <a:srgbClr val="000000"/>
                </a:solidFill>
                <a:effectLst/>
                <a:latin typeface="+mn-lt"/>
              </a:defRPr>
            </a:lvl1pPr>
          </a:lstStyle>
          <a:p>
            <a:pPr>
              <a:defRPr/>
            </a:pPr>
            <a:fld id="{5BF9A680-3675-402F-88FD-9F5EE8E93325}" type="datetime1">
              <a:rPr lang="zh-CN" altLang="en-US" smtClean="0"/>
              <a:pPr>
                <a:defRPr/>
              </a:pPr>
              <a:t>2024/9/11</a:t>
            </a:fld>
            <a:endParaRPr lang="en-US" altLang="zh-CN"/>
          </a:p>
        </p:txBody>
      </p:sp>
      <p:sp>
        <p:nvSpPr>
          <p:cNvPr id="1029" name="Rectangle 5"/>
          <p:cNvSpPr>
            <a:spLocks noGrp="1" noChangeArrowheads="1"/>
          </p:cNvSpPr>
          <p:nvPr>
            <p:ph type="ftr" sz="quarter" idx="3"/>
          </p:nvPr>
        </p:nvSpPr>
        <p:spPr bwMode="auto">
          <a:xfrm>
            <a:off x="3124200" y="4886325"/>
            <a:ext cx="2895600" cy="201216"/>
          </a:xfrm>
          <a:prstGeom prst="rect">
            <a:avLst/>
          </a:prstGeom>
          <a:noFill/>
          <a:ln w="9525">
            <a:noFill/>
            <a:miter lim="800000"/>
          </a:ln>
          <a:effectLst/>
        </p:spPr>
        <p:txBody>
          <a:bodyPr vert="horz" wrap="square" lIns="91440" tIns="45720" rIns="91440" bIns="45720" numCol="1" anchor="t" anchorCtr="0" compatLnSpc="1"/>
          <a:lstStyle>
            <a:lvl1pPr algn="ctr">
              <a:defRPr sz="1400" noProof="1" smtClean="0">
                <a:solidFill>
                  <a:srgbClr val="000000"/>
                </a:solidFill>
                <a:effectLst/>
                <a:latin typeface="+mn-lt"/>
              </a:defRPr>
            </a:lvl1pPr>
          </a:lstStyle>
          <a:p>
            <a:pPr>
              <a:defRPr/>
            </a:pPr>
            <a:endParaRPr lang="en-US" altLang="zh-CN" dirty="0"/>
          </a:p>
        </p:txBody>
      </p:sp>
      <p:sp>
        <p:nvSpPr>
          <p:cNvPr id="1030" name="Rectangle 6"/>
          <p:cNvSpPr>
            <a:spLocks noGrp="1" noChangeArrowheads="1"/>
          </p:cNvSpPr>
          <p:nvPr>
            <p:ph type="sldNum" sz="quarter" idx="4"/>
          </p:nvPr>
        </p:nvSpPr>
        <p:spPr bwMode="auto">
          <a:xfrm>
            <a:off x="6588125" y="4893469"/>
            <a:ext cx="2133600" cy="201216"/>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0000"/>
                </a:solidFill>
              </a:defRPr>
            </a:lvl1pPr>
          </a:lstStyle>
          <a:p>
            <a:fld id="{F8386483-51CF-48C8-90FA-8C890CBD7E96}" type="slidenum">
              <a:rPr lang="en-US" altLang="zh-CN"/>
              <a:pPr/>
              <a:t>‹#›</a:t>
            </a:fld>
            <a:endParaRPr lang="en-US" altLang="zh-CN"/>
          </a:p>
        </p:txBody>
      </p:sp>
      <p:sp>
        <p:nvSpPr>
          <p:cNvPr id="1036" name="Rectangle 12"/>
          <p:cNvSpPr>
            <a:spLocks noChangeArrowheads="1"/>
          </p:cNvSpPr>
          <p:nvPr/>
        </p:nvSpPr>
        <p:spPr bwMode="auto">
          <a:xfrm>
            <a:off x="0" y="5056585"/>
            <a:ext cx="9144000" cy="86915"/>
          </a:xfrm>
          <a:prstGeom prst="rect">
            <a:avLst/>
          </a:prstGeom>
          <a:solidFill>
            <a:srgbClr val="3399FF"/>
          </a:solidFill>
          <a:ln w="9525">
            <a:solidFill>
              <a:srgbClr val="3399FF"/>
            </a:solidFill>
            <a:miter lim="800000"/>
          </a:ln>
          <a:effectLst/>
        </p:spPr>
        <p:txBody>
          <a:bodyPr wrap="none" anchor="ctr"/>
          <a:lstStyle/>
          <a:p>
            <a:pPr>
              <a:defRPr/>
            </a:pPr>
            <a:endParaRPr lang="zh-CN" altLang="en-US" noProof="1">
              <a:solidFill>
                <a:srgbClr val="FFCC00"/>
              </a:solidFill>
              <a:effectLst>
                <a:outerShdw blurRad="38100" dist="38100" dir="2700000" algn="tl">
                  <a:srgbClr val="000000">
                    <a:alpha val="43137"/>
                  </a:srgbClr>
                </a:outerShdw>
              </a:effectLst>
              <a:latin typeface="+mn-lt"/>
            </a:endParaRPr>
          </a:p>
        </p:txBody>
      </p:sp>
      <p:pic>
        <p:nvPicPr>
          <p:cNvPr id="1033" name="Picture 15" descr="输出向导-1"/>
          <p:cNvPicPr>
            <a:picLocks noChangeAspect="1" noChangeArrowheads="1"/>
          </p:cNvPicPr>
          <p:nvPr/>
        </p:nvPicPr>
        <p:blipFill>
          <a:blip r:embed="rId15" cstate="print"/>
          <a:srcRect/>
          <a:stretch>
            <a:fillRect/>
          </a:stretch>
        </p:blipFill>
        <p:spPr bwMode="auto">
          <a:xfrm>
            <a:off x="34925" y="33338"/>
            <a:ext cx="2592388" cy="2738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hf hdr="0" ftr="0" dt="0"/>
  <p:txStyles>
    <p:titleStyle>
      <a:lvl1pPr algn="ctr" rtl="0" eaLnBrk="0" fontAlgn="base" hangingPunct="0">
        <a:spcBef>
          <a:spcPct val="0"/>
        </a:spcBef>
        <a:spcAft>
          <a:spcPct val="0"/>
        </a:spcAft>
        <a:defRPr sz="3600" b="1">
          <a:solidFill>
            <a:srgbClr val="FF3300"/>
          </a:solidFill>
          <a:latin typeface="Calibri" panose="020F0502020204030204" charset="0"/>
          <a:ea typeface="+mj-ea"/>
          <a:cs typeface="+mj-cs"/>
        </a:defRPr>
      </a:lvl1pPr>
      <a:lvl2pPr algn="ctr" rtl="0" eaLnBrk="0" fontAlgn="base" hangingPunct="0">
        <a:spcBef>
          <a:spcPct val="0"/>
        </a:spcBef>
        <a:spcAft>
          <a:spcPct val="0"/>
        </a:spcAft>
        <a:defRPr sz="3600" b="1">
          <a:solidFill>
            <a:srgbClr val="FF3300"/>
          </a:solidFill>
          <a:latin typeface="Calibri" panose="020F0502020204030204" charset="0"/>
          <a:ea typeface="华文新魏" panose="02010800040101010101" pitchFamily="2" charset="-122"/>
        </a:defRPr>
      </a:lvl2pPr>
      <a:lvl3pPr algn="ctr" rtl="0" eaLnBrk="0" fontAlgn="base" hangingPunct="0">
        <a:spcBef>
          <a:spcPct val="0"/>
        </a:spcBef>
        <a:spcAft>
          <a:spcPct val="0"/>
        </a:spcAft>
        <a:defRPr sz="3600" b="1">
          <a:solidFill>
            <a:srgbClr val="FF3300"/>
          </a:solidFill>
          <a:latin typeface="Calibri" panose="020F0502020204030204" charset="0"/>
          <a:ea typeface="华文新魏" panose="02010800040101010101" pitchFamily="2" charset="-122"/>
        </a:defRPr>
      </a:lvl3pPr>
      <a:lvl4pPr algn="ctr" rtl="0" eaLnBrk="0" fontAlgn="base" hangingPunct="0">
        <a:spcBef>
          <a:spcPct val="0"/>
        </a:spcBef>
        <a:spcAft>
          <a:spcPct val="0"/>
        </a:spcAft>
        <a:defRPr sz="3600" b="1">
          <a:solidFill>
            <a:srgbClr val="FF3300"/>
          </a:solidFill>
          <a:latin typeface="Calibri" panose="020F0502020204030204" charset="0"/>
          <a:ea typeface="华文新魏" panose="02010800040101010101" pitchFamily="2" charset="-122"/>
        </a:defRPr>
      </a:lvl4pPr>
      <a:lvl5pPr algn="ctr" rtl="0" eaLnBrk="0" fontAlgn="base" hangingPunct="0">
        <a:spcBef>
          <a:spcPct val="0"/>
        </a:spcBef>
        <a:spcAft>
          <a:spcPct val="0"/>
        </a:spcAft>
        <a:defRPr sz="3600" b="1">
          <a:solidFill>
            <a:srgbClr val="FF3300"/>
          </a:solidFill>
          <a:latin typeface="Calibri" panose="020F0502020204030204" charset="0"/>
          <a:ea typeface="华文新魏" panose="02010800040101010101" pitchFamily="2" charset="-122"/>
        </a:defRPr>
      </a:lvl5pPr>
      <a:lvl6pPr marL="457200" algn="ctr" rtl="0" fontAlgn="base">
        <a:spcBef>
          <a:spcPct val="0"/>
        </a:spcBef>
        <a:spcAft>
          <a:spcPct val="0"/>
        </a:spcAft>
        <a:defRPr sz="3600" b="1">
          <a:solidFill>
            <a:srgbClr val="FF3300"/>
          </a:solidFill>
          <a:latin typeface="Arial" panose="020B0604020202020204" pitchFamily="34" charset="0"/>
          <a:ea typeface="华文新魏" panose="02010800040101010101" pitchFamily="2" charset="-122"/>
        </a:defRPr>
      </a:lvl6pPr>
      <a:lvl7pPr marL="914400" algn="ctr" rtl="0" fontAlgn="base">
        <a:spcBef>
          <a:spcPct val="0"/>
        </a:spcBef>
        <a:spcAft>
          <a:spcPct val="0"/>
        </a:spcAft>
        <a:defRPr sz="3600" b="1">
          <a:solidFill>
            <a:srgbClr val="FF3300"/>
          </a:solidFill>
          <a:latin typeface="Arial" panose="020B0604020202020204" pitchFamily="34" charset="0"/>
          <a:ea typeface="华文新魏" panose="02010800040101010101" pitchFamily="2" charset="-122"/>
        </a:defRPr>
      </a:lvl7pPr>
      <a:lvl8pPr marL="1371600" algn="ctr" rtl="0" fontAlgn="base">
        <a:spcBef>
          <a:spcPct val="0"/>
        </a:spcBef>
        <a:spcAft>
          <a:spcPct val="0"/>
        </a:spcAft>
        <a:defRPr sz="3600" b="1">
          <a:solidFill>
            <a:srgbClr val="FF3300"/>
          </a:solidFill>
          <a:latin typeface="Arial" panose="020B0604020202020204" pitchFamily="34" charset="0"/>
          <a:ea typeface="华文新魏" panose="02010800040101010101" pitchFamily="2" charset="-122"/>
        </a:defRPr>
      </a:lvl8pPr>
      <a:lvl9pPr marL="1828800" algn="ctr" rtl="0" fontAlgn="base">
        <a:spcBef>
          <a:spcPct val="0"/>
        </a:spcBef>
        <a:spcAft>
          <a:spcPct val="0"/>
        </a:spcAft>
        <a:defRPr sz="3600" b="1">
          <a:solidFill>
            <a:srgbClr val="FF3300"/>
          </a:solidFill>
          <a:latin typeface="Arial" panose="020B0604020202020204" pitchFamily="34" charset="0"/>
          <a:ea typeface="华文新魏" panose="02010800040101010101" pitchFamily="2" charset="-122"/>
        </a:defRPr>
      </a:lvl9pPr>
    </p:titleStyle>
    <p:bodyStyle>
      <a:lvl1pPr marL="342900" indent="-342900" algn="l" rtl="0" eaLnBrk="0" fontAlgn="base" hangingPunct="0">
        <a:spcBef>
          <a:spcPct val="10000"/>
        </a:spcBef>
        <a:spcAft>
          <a:spcPct val="30000"/>
        </a:spcAft>
        <a:buChar char="•"/>
        <a:defRPr sz="2600" b="1">
          <a:solidFill>
            <a:srgbClr val="000099"/>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400" b="1">
          <a:solidFill>
            <a:srgbClr val="009900"/>
          </a:solidFill>
          <a:latin typeface="Times New Roman" panose="02020603050405020304" pitchFamily="18" charset="0"/>
          <a:ea typeface="宋体" panose="02010600030101010101" pitchFamily="2" charset="-122"/>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fontAlgn="base">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fontAlgn="base">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fontAlgn="base">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jpeg"/></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ctrTitle"/>
          </p:nvPr>
        </p:nvSpPr>
        <p:spPr>
          <a:xfrm>
            <a:off x="0" y="1744665"/>
            <a:ext cx="9144000" cy="1923712"/>
          </a:xfrm>
        </p:spPr>
        <p:txBody>
          <a:bodyPr/>
          <a:lstStyle/>
          <a:p>
            <a:pPr>
              <a:lnSpc>
                <a:spcPct val="120000"/>
              </a:lnSpc>
            </a:pPr>
            <a:r>
              <a:rPr lang="en-US" altLang="zh-CN" sz="3200" dirty="0">
                <a:solidFill>
                  <a:schemeClr val="tx1"/>
                </a:solidFill>
                <a:latin typeface="微软雅黑" pitchFamily="34" charset="-122"/>
                <a:ea typeface="微软雅黑" pitchFamily="34" charset="-122"/>
              </a:rPr>
              <a:t>Study on the painting injection and transverse coupling under the strong space charge effect in the </a:t>
            </a:r>
            <a:r>
              <a:rPr lang="en-US" altLang="zh-CN" sz="3200" dirty="0" smtClean="0">
                <a:solidFill>
                  <a:schemeClr val="tx1"/>
                </a:solidFill>
                <a:latin typeface="微软雅黑" pitchFamily="34" charset="-122"/>
                <a:ea typeface="微软雅黑" pitchFamily="34" charset="-122"/>
              </a:rPr>
              <a:t>CSNS</a:t>
            </a:r>
            <a:endParaRPr lang="zh-CN" altLang="zh-CN" sz="3200" noProof="1" smtClean="0">
              <a:solidFill>
                <a:srgbClr val="5F2987"/>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386" name="副标题 2"/>
          <p:cNvSpPr>
            <a:spLocks noGrp="1" noChangeArrowheads="1"/>
          </p:cNvSpPr>
          <p:nvPr>
            <p:ph type="subTitle" idx="1"/>
          </p:nvPr>
        </p:nvSpPr>
        <p:spPr>
          <a:xfrm>
            <a:off x="1331640" y="3667468"/>
            <a:ext cx="6858048" cy="1357322"/>
          </a:xfrm>
        </p:spPr>
        <p:txBody>
          <a:bodyPr/>
          <a:lstStyle/>
          <a:p>
            <a:pPr eaLnBrk="1" hangingPunct="1">
              <a:lnSpc>
                <a:spcPct val="150000"/>
              </a:lnSpc>
            </a:pPr>
            <a:r>
              <a:rPr lang="en-US" altLang="zh-CN" sz="2400" dirty="0" smtClean="0">
                <a:solidFill>
                  <a:srgbClr val="000000"/>
                </a:solidFill>
                <a:ea typeface="微软雅黑" pitchFamily="34" charset="-122"/>
              </a:rPr>
              <a:t>Ming-Yang Huang</a:t>
            </a:r>
            <a:r>
              <a:rPr lang="en-US" altLang="zh-CN" sz="2400" baseline="30000" dirty="0" smtClean="0">
                <a:solidFill>
                  <a:schemeClr val="tx1"/>
                </a:solidFill>
              </a:rPr>
              <a:t>#</a:t>
            </a:r>
            <a:endParaRPr lang="en-US" altLang="zh-CN" sz="2400" dirty="0" smtClean="0">
              <a:solidFill>
                <a:srgbClr val="000000"/>
              </a:solidFill>
              <a:ea typeface="微软雅黑" pitchFamily="34" charset="-122"/>
            </a:endParaRPr>
          </a:p>
          <a:p>
            <a:pPr eaLnBrk="1" hangingPunct="1">
              <a:lnSpc>
                <a:spcPct val="150000"/>
              </a:lnSpc>
            </a:pPr>
            <a:r>
              <a:rPr lang="en-US" altLang="zh-CN" sz="2400" b="0" dirty="0" smtClean="0">
                <a:solidFill>
                  <a:srgbClr val="000000"/>
                </a:solidFill>
                <a:ea typeface="微软雅黑" pitchFamily="34" charset="-122"/>
              </a:rPr>
              <a:t>2024-09-11</a:t>
            </a:r>
            <a:endParaRPr lang="en-US" altLang="zh-CN" sz="1800" b="0" dirty="0" smtClean="0">
              <a:solidFill>
                <a:schemeClr val="tx1"/>
              </a:solidFill>
              <a:ea typeface="微软雅黑" panose="020B0503020204020204" pitchFamily="34" charset="-122"/>
            </a:endParaRPr>
          </a:p>
        </p:txBody>
      </p:sp>
      <p:sp>
        <p:nvSpPr>
          <p:cNvPr id="6" name="Text Box 1317"/>
          <p:cNvSpPr txBox="1">
            <a:spLocks noChangeArrowheads="1"/>
          </p:cNvSpPr>
          <p:nvPr/>
        </p:nvSpPr>
        <p:spPr bwMode="auto">
          <a:xfrm>
            <a:off x="71406" y="4643452"/>
            <a:ext cx="3071834" cy="285752"/>
          </a:xfrm>
          <a:prstGeom prst="rect">
            <a:avLst/>
          </a:prstGeom>
          <a:noFill/>
          <a:ln w="9525">
            <a:noFill/>
            <a:miter lim="800000"/>
          </a:ln>
        </p:spPr>
        <p:txBody>
          <a:bodyPr lIns="0" tIns="0" rIns="0" bIns="0"/>
          <a:lstStyle/>
          <a:p>
            <a:pPr algn="just" eaLnBrk="1" hangingPunct="1"/>
            <a:r>
              <a:rPr lang="en-US" altLang="zh-CN" b="1" dirty="0" smtClean="0">
                <a:solidFill>
                  <a:srgbClr val="7030A0"/>
                </a:solidFill>
                <a:latin typeface="Times New Roman" panose="02020603050405020304" pitchFamily="18" charset="0"/>
              </a:rPr>
              <a:t># huangmy@ihep.ac.cn </a:t>
            </a:r>
          </a:p>
        </p:txBody>
      </p:sp>
      <p:pic>
        <p:nvPicPr>
          <p:cNvPr id="1028" name="Picture 4"/>
          <p:cNvPicPr>
            <a:picLocks noChangeAspect="1" noChangeArrowheads="1"/>
          </p:cNvPicPr>
          <p:nvPr/>
        </p:nvPicPr>
        <p:blipFill>
          <a:blip r:embed="rId3"/>
          <a:srcRect/>
          <a:stretch>
            <a:fillRect/>
          </a:stretch>
        </p:blipFill>
        <p:spPr bwMode="auto">
          <a:xfrm>
            <a:off x="2718000" y="0"/>
            <a:ext cx="6429388" cy="360607"/>
          </a:xfrm>
          <a:prstGeom prst="rect">
            <a:avLst/>
          </a:prstGeom>
          <a:noFill/>
          <a:ln w="9525">
            <a:noFill/>
            <a:miter lim="800000"/>
            <a:headEnd/>
            <a:tailEnd/>
          </a:ln>
          <a:effectLst/>
        </p:spPr>
      </p:pic>
      <p:pic>
        <p:nvPicPr>
          <p:cNvPr id="9" name="图片 8"/>
          <p:cNvPicPr>
            <a:picLocks noChangeAspect="1"/>
          </p:cNvPicPr>
          <p:nvPr/>
        </p:nvPicPr>
        <p:blipFill>
          <a:blip r:embed="rId4"/>
          <a:stretch>
            <a:fillRect/>
          </a:stretch>
        </p:blipFill>
        <p:spPr>
          <a:xfrm>
            <a:off x="3491880" y="360605"/>
            <a:ext cx="5652120" cy="1266234"/>
          </a:xfrm>
          <a:prstGeom prst="rect">
            <a:avLst/>
          </a:prstGeom>
        </p:spPr>
      </p:pic>
      <p:pic>
        <p:nvPicPr>
          <p:cNvPr id="2" name="图片 1"/>
          <p:cNvPicPr>
            <a:picLocks noChangeAspect="1"/>
          </p:cNvPicPr>
          <p:nvPr/>
        </p:nvPicPr>
        <p:blipFill>
          <a:blip r:embed="rId5"/>
          <a:stretch>
            <a:fillRect/>
          </a:stretch>
        </p:blipFill>
        <p:spPr>
          <a:xfrm>
            <a:off x="71406" y="378644"/>
            <a:ext cx="3347864" cy="1277423"/>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noChangeArrowheads="1"/>
          </p:cNvSpPr>
          <p:nvPr>
            <p:ph type="title"/>
          </p:nvPr>
        </p:nvSpPr>
        <p:spPr>
          <a:xfrm>
            <a:off x="214282" y="357172"/>
            <a:ext cx="8758106" cy="971156"/>
          </a:xfrm>
        </p:spPr>
        <p:txBody>
          <a:bodyPr/>
          <a:lstStyle/>
          <a:p>
            <a:pPr>
              <a:defRPr/>
            </a:pPr>
            <a:r>
              <a:rPr lang="en-US" altLang="zh-CN" sz="2400" dirty="0" smtClean="0">
                <a:solidFill>
                  <a:schemeClr val="tx1"/>
                </a:solidFill>
                <a:latin typeface="Times New Roman" pitchFamily="18" charset="0"/>
                <a:ea typeface="+mn-ea"/>
                <a:cs typeface="Times New Roman" pitchFamily="18" charset="0"/>
              </a:rPr>
              <a:t>Achieve the correlated painting based on the mechanical structure of the anti-correlated painting scheme</a:t>
            </a:r>
          </a:p>
        </p:txBody>
      </p:sp>
      <p:pic>
        <p:nvPicPr>
          <p:cNvPr id="17" name="图片 16" descr="BHBV-current-curve-new20220416.png"/>
          <p:cNvPicPr/>
          <p:nvPr/>
        </p:nvPicPr>
        <p:blipFill>
          <a:blip r:embed="rId3" cstate="print"/>
          <a:stretch>
            <a:fillRect/>
          </a:stretch>
        </p:blipFill>
        <p:spPr>
          <a:xfrm>
            <a:off x="71406" y="1428742"/>
            <a:ext cx="3825380" cy="2270531"/>
          </a:xfrm>
          <a:prstGeom prst="rect">
            <a:avLst/>
          </a:prstGeom>
        </p:spPr>
      </p:pic>
      <p:sp>
        <p:nvSpPr>
          <p:cNvPr id="21" name="内容占位符 2"/>
          <p:cNvSpPr>
            <a:spLocks noGrp="1"/>
          </p:cNvSpPr>
          <p:nvPr>
            <p:ph idx="1"/>
          </p:nvPr>
        </p:nvSpPr>
        <p:spPr>
          <a:xfrm>
            <a:off x="0" y="3857634"/>
            <a:ext cx="5310231" cy="1018490"/>
          </a:xfrm>
        </p:spPr>
        <p:txBody>
          <a:bodyPr>
            <a:noAutofit/>
          </a:bodyPr>
          <a:lstStyle/>
          <a:p>
            <a:pPr algn="just">
              <a:lnSpc>
                <a:spcPct val="125000"/>
              </a:lnSpc>
              <a:spcAft>
                <a:spcPts val="900"/>
              </a:spcAft>
              <a:defRPr/>
            </a:pPr>
            <a:r>
              <a:rPr lang="en-US" altLang="zh-CN" sz="1500" u="sng" dirty="0" smtClean="0">
                <a:solidFill>
                  <a:srgbClr val="C00000"/>
                </a:solidFill>
                <a:latin typeface="微软雅黑" pitchFamily="34" charset="-122"/>
              </a:rPr>
              <a:t>New idea</a:t>
            </a:r>
            <a:r>
              <a:rPr lang="zh-CN" altLang="en-US" sz="1500" dirty="0" smtClean="0">
                <a:solidFill>
                  <a:srgbClr val="C00000"/>
                </a:solidFill>
                <a:latin typeface="微软雅黑" panose="020B0503020204020204" pitchFamily="34" charset="-122"/>
              </a:rPr>
              <a:t>：</a:t>
            </a:r>
            <a:r>
              <a:rPr lang="en-US" sz="1500" b="0" dirty="0" smtClean="0">
                <a:solidFill>
                  <a:schemeClr val="tx1"/>
                </a:solidFill>
              </a:rPr>
              <a:t>For the first time in the world, the rising curve of the pulse power supply current has been used for the vertical painting to achieve the correlated painting.</a:t>
            </a:r>
            <a:endParaRPr lang="en-US" altLang="zh-CN" sz="1500" dirty="0" smtClean="0">
              <a:latin typeface="微软雅黑" panose="020B0503020204020204" pitchFamily="34" charset="-122"/>
            </a:endParaRPr>
          </a:p>
        </p:txBody>
      </p:sp>
      <p:pic>
        <p:nvPicPr>
          <p:cNvPr id="22" name="图片 21" descr="Anti-cor-painting-2.png"/>
          <p:cNvPicPr>
            <a:picLocks noChangeAspect="1"/>
          </p:cNvPicPr>
          <p:nvPr/>
        </p:nvPicPr>
        <p:blipFill>
          <a:blip r:embed="rId4" cstate="print"/>
          <a:stretch>
            <a:fillRect/>
          </a:stretch>
        </p:blipFill>
        <p:spPr>
          <a:xfrm>
            <a:off x="3929058" y="1285866"/>
            <a:ext cx="2507582" cy="1859957"/>
          </a:xfrm>
          <a:prstGeom prst="rect">
            <a:avLst/>
          </a:prstGeom>
        </p:spPr>
      </p:pic>
      <p:pic>
        <p:nvPicPr>
          <p:cNvPr id="24" name="图片 23" descr="Cor-painting-1.png"/>
          <p:cNvPicPr>
            <a:picLocks noChangeAspect="1"/>
          </p:cNvPicPr>
          <p:nvPr/>
        </p:nvPicPr>
        <p:blipFill>
          <a:blip r:embed="rId5" cstate="print"/>
          <a:stretch>
            <a:fillRect/>
          </a:stretch>
        </p:blipFill>
        <p:spPr>
          <a:xfrm>
            <a:off x="6656664" y="1285866"/>
            <a:ext cx="2487336" cy="1927685"/>
          </a:xfrm>
          <a:prstGeom prst="rect">
            <a:avLst/>
          </a:prstGeom>
        </p:spPr>
      </p:pic>
      <p:sp>
        <p:nvSpPr>
          <p:cNvPr id="23" name="右箭头 22"/>
          <p:cNvSpPr/>
          <p:nvPr/>
        </p:nvSpPr>
        <p:spPr bwMode="auto">
          <a:xfrm>
            <a:off x="6286512" y="2143122"/>
            <a:ext cx="572294" cy="262168"/>
          </a:xfrm>
          <a:prstGeom prst="rightArrow">
            <a:avLst/>
          </a:prstGeom>
          <a:solidFill>
            <a:srgbClr val="C00000"/>
          </a:solidFill>
          <a:ln w="9525" cap="flat" cmpd="sng" algn="ctr">
            <a:solidFill>
              <a:srgbClr val="C00000"/>
            </a:solidFill>
            <a:prstDash val="solid"/>
            <a:round/>
            <a:headEnd type="none" w="med" len="med"/>
            <a:tailEnd type="none" w="med" len="med"/>
          </a:ln>
        </p:spPr>
        <p:txBody>
          <a:bodyPr vert="horz" wrap="square" lIns="68580" tIns="34290" rIns="68580" bIns="34290" numCol="1" rtlCol="0" anchor="t" anchorCtr="0" compatLnSpc="1"/>
          <a:lstStyle/>
          <a:p>
            <a:pPr defTabSz="685800"/>
            <a:endParaRPr lang="zh-CN" altLang="en-US" sz="1400" dirty="0" smtClean="0">
              <a:solidFill>
                <a:srgbClr val="FFCC00"/>
              </a:solidFill>
              <a:effectLst>
                <a:outerShdw blurRad="38100" dist="38100" dir="2700000" algn="tl">
                  <a:srgbClr val="000000">
                    <a:alpha val="43137"/>
                  </a:srgbClr>
                </a:outerShdw>
              </a:effectLst>
            </a:endParaRPr>
          </a:p>
        </p:txBody>
      </p:sp>
      <p:pic>
        <p:nvPicPr>
          <p:cNvPr id="2" name="Picture 2"/>
          <p:cNvPicPr>
            <a:picLocks noChangeAspect="1" noChangeArrowheads="1"/>
          </p:cNvPicPr>
          <p:nvPr/>
        </p:nvPicPr>
        <p:blipFill>
          <a:blip r:embed="rId6" cstate="print"/>
          <a:srcRect/>
          <a:stretch>
            <a:fillRect/>
          </a:stretch>
        </p:blipFill>
        <p:spPr bwMode="auto">
          <a:xfrm>
            <a:off x="6143636" y="3143254"/>
            <a:ext cx="2733167" cy="934772"/>
          </a:xfrm>
          <a:prstGeom prst="rect">
            <a:avLst/>
          </a:prstGeom>
          <a:noFill/>
          <a:ln w="9525">
            <a:noFill/>
            <a:miter lim="800000"/>
            <a:headEnd/>
            <a:tailEnd/>
          </a:ln>
          <a:effectLst/>
        </p:spPr>
      </p:pic>
      <p:pic>
        <p:nvPicPr>
          <p:cNvPr id="3" name="Picture 3"/>
          <p:cNvPicPr>
            <a:picLocks noChangeAspect="1" noChangeArrowheads="1"/>
          </p:cNvPicPr>
          <p:nvPr/>
        </p:nvPicPr>
        <p:blipFill>
          <a:blip r:embed="rId7" cstate="print"/>
          <a:srcRect/>
          <a:stretch>
            <a:fillRect/>
          </a:stretch>
        </p:blipFill>
        <p:spPr bwMode="auto">
          <a:xfrm>
            <a:off x="6072198" y="4071948"/>
            <a:ext cx="2805452" cy="961756"/>
          </a:xfrm>
          <a:prstGeom prst="rect">
            <a:avLst/>
          </a:prstGeom>
          <a:noFill/>
          <a:ln w="9525">
            <a:noFill/>
            <a:miter lim="800000"/>
            <a:headEnd/>
            <a:tailEnd/>
          </a:ln>
          <a:effectLst/>
        </p:spPr>
      </p:pic>
      <p:sp>
        <p:nvSpPr>
          <p:cNvPr id="12" name="灯片编号占位符 3"/>
          <p:cNvSpPr>
            <a:spLocks noGrp="1"/>
          </p:cNvSpPr>
          <p:nvPr>
            <p:ph type="sldNum" sz="quarter" idx="10"/>
          </p:nvPr>
        </p:nvSpPr>
        <p:spPr>
          <a:xfrm>
            <a:off x="8820472" y="4857766"/>
            <a:ext cx="323527" cy="202424"/>
          </a:xfrm>
          <a:noFill/>
        </p:spPr>
        <p:txBody>
          <a:bodyPr/>
          <a:lstStyle/>
          <a:p>
            <a:fld id="{623F9AB0-2948-433A-A5A0-9A6B216243D7}" type="slidenum">
              <a:rPr lang="en-US" altLang="zh-CN" smtClean="0">
                <a:ea typeface="宋体" charset="-122"/>
              </a:rPr>
              <a:pPr/>
              <a:t>10</a:t>
            </a:fld>
            <a:endParaRPr lang="en-US" altLang="zh-CN" dirty="0" smtClean="0">
              <a:ea typeface="Arial Unicode MS" pitchFamily="34" charset="-122"/>
              <a:cs typeface="Arial Unicode MS" pitchFamily="34" charset="-122"/>
            </a:endParaRPr>
          </a:p>
        </p:txBody>
      </p:sp>
    </p:spTree>
    <p:extLst>
      <p:ext uri="{BB962C8B-B14F-4D97-AF65-F5344CB8AC3E}">
        <p14:creationId xmlns:p14="http://schemas.microsoft.com/office/powerpoint/2010/main" xmlns="" val="2019260257"/>
      </p:ext>
    </p:extLst>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noChangeArrowheads="1"/>
          </p:cNvSpPr>
          <p:nvPr>
            <p:ph type="title"/>
          </p:nvPr>
        </p:nvSpPr>
        <p:spPr>
          <a:xfrm>
            <a:off x="142844" y="357172"/>
            <a:ext cx="8758106" cy="564027"/>
          </a:xfrm>
        </p:spPr>
        <p:txBody>
          <a:bodyPr/>
          <a:lstStyle/>
          <a:p>
            <a:pPr algn="ctr"/>
            <a:r>
              <a:rPr lang="en-US" altLang="zh-CN" sz="2400" dirty="0" smtClean="0">
                <a:solidFill>
                  <a:schemeClr val="tx1"/>
                </a:solidFill>
                <a:latin typeface="Times New Roman" pitchFamily="18" charset="0"/>
                <a:ea typeface="+mn-ea"/>
                <a:cs typeface="Times New Roman" pitchFamily="18" charset="0"/>
              </a:rPr>
              <a:t>Beam commissioning and design goal</a:t>
            </a:r>
          </a:p>
        </p:txBody>
      </p:sp>
      <p:pic>
        <p:nvPicPr>
          <p:cNvPr id="18" name="图片 26" descr="XY-cor-anti-com-ms.png"/>
          <p:cNvPicPr>
            <a:picLocks noChangeAspect="1" noChangeArrowheads="1"/>
          </p:cNvPicPr>
          <p:nvPr/>
        </p:nvPicPr>
        <p:blipFill>
          <a:blip r:embed="rId3" cstate="print"/>
          <a:srcRect/>
          <a:stretch>
            <a:fillRect/>
          </a:stretch>
        </p:blipFill>
        <p:spPr bwMode="auto">
          <a:xfrm>
            <a:off x="118555" y="2825879"/>
            <a:ext cx="2263277" cy="1286116"/>
          </a:xfrm>
          <a:prstGeom prst="rect">
            <a:avLst/>
          </a:prstGeom>
          <a:noFill/>
          <a:ln w="9525">
            <a:noFill/>
            <a:miter lim="800000"/>
            <a:headEnd/>
            <a:tailEnd/>
          </a:ln>
        </p:spPr>
      </p:pic>
      <p:pic>
        <p:nvPicPr>
          <p:cNvPr id="19" name="图片 30" descr="Injectionbeamlossn.png"/>
          <p:cNvPicPr>
            <a:picLocks noChangeAspect="1" noChangeArrowheads="1"/>
          </p:cNvPicPr>
          <p:nvPr/>
        </p:nvPicPr>
        <p:blipFill>
          <a:blip r:embed="rId4" cstate="print"/>
          <a:srcRect/>
          <a:stretch>
            <a:fillRect/>
          </a:stretch>
        </p:blipFill>
        <p:spPr bwMode="auto">
          <a:xfrm>
            <a:off x="142844" y="4071948"/>
            <a:ext cx="2112392" cy="980753"/>
          </a:xfrm>
          <a:prstGeom prst="rect">
            <a:avLst/>
          </a:prstGeom>
          <a:noFill/>
          <a:ln w="9525">
            <a:noFill/>
            <a:miter lim="800000"/>
            <a:headEnd/>
            <a:tailEnd/>
          </a:ln>
        </p:spPr>
      </p:pic>
      <p:pic>
        <p:nvPicPr>
          <p:cNvPr id="20" name="图片 19" descr="coupling.png"/>
          <p:cNvPicPr/>
          <p:nvPr/>
        </p:nvPicPr>
        <p:blipFill>
          <a:blip r:embed="rId5" cstate="print"/>
          <a:stretch>
            <a:fillRect/>
          </a:stretch>
        </p:blipFill>
        <p:spPr>
          <a:xfrm>
            <a:off x="2414203" y="2788031"/>
            <a:ext cx="3017669" cy="2267385"/>
          </a:xfrm>
          <a:prstGeom prst="rect">
            <a:avLst/>
          </a:prstGeom>
        </p:spPr>
      </p:pic>
      <p:sp>
        <p:nvSpPr>
          <p:cNvPr id="21" name="内容占位符 2"/>
          <p:cNvSpPr>
            <a:spLocks noGrp="1"/>
          </p:cNvSpPr>
          <p:nvPr>
            <p:ph idx="1"/>
          </p:nvPr>
        </p:nvSpPr>
        <p:spPr>
          <a:xfrm>
            <a:off x="4357686" y="1000114"/>
            <a:ext cx="4668473" cy="1826679"/>
          </a:xfrm>
        </p:spPr>
        <p:txBody>
          <a:bodyPr>
            <a:noAutofit/>
          </a:bodyPr>
          <a:lstStyle/>
          <a:p>
            <a:pPr algn="just">
              <a:lnSpc>
                <a:spcPct val="125000"/>
              </a:lnSpc>
              <a:spcAft>
                <a:spcPts val="900"/>
              </a:spcAft>
              <a:defRPr/>
            </a:pPr>
            <a:r>
              <a:rPr lang="en-US" altLang="zh-CN" sz="1400" u="sng" dirty="0" smtClean="0">
                <a:solidFill>
                  <a:srgbClr val="C00000"/>
                </a:solidFill>
              </a:rPr>
              <a:t>Results</a:t>
            </a:r>
            <a:r>
              <a:rPr lang="zh-CN" altLang="en-US" sz="1400" dirty="0" smtClean="0">
                <a:solidFill>
                  <a:srgbClr val="C00000"/>
                </a:solidFill>
              </a:rPr>
              <a:t>：</a:t>
            </a:r>
            <a:r>
              <a:rPr lang="en-US" sz="1400" b="0" dirty="0" smtClean="0">
                <a:solidFill>
                  <a:schemeClr val="tx1"/>
                </a:solidFill>
              </a:rPr>
              <a:t>The new method unlocks the shackles that restrict the beam power increase of the CSNS accelerator. In the following two rounds of the beam commissioning, the beam power reaches 80 kW and 100 kW (design goal) successively.</a:t>
            </a:r>
            <a:endParaRPr lang="en-US" altLang="zh-CN" sz="1200" dirty="0" smtClean="0"/>
          </a:p>
        </p:txBody>
      </p:sp>
      <p:sp>
        <p:nvSpPr>
          <p:cNvPr id="10" name="TextBox 1">
            <a:extLst>
              <a:ext uri="{FF2B5EF4-FFF2-40B4-BE49-F238E27FC236}">
                <a16:creationId xmlns:a16="http://schemas.microsoft.com/office/drawing/2014/main" xmlns="" id="{BF430E90-5BA8-5647-91A7-7422BC1A2AFE}"/>
              </a:ext>
            </a:extLst>
          </p:cNvPr>
          <p:cNvSpPr txBox="1">
            <a:spLocks noChangeArrowheads="1"/>
          </p:cNvSpPr>
          <p:nvPr/>
        </p:nvSpPr>
        <p:spPr bwMode="auto">
          <a:xfrm>
            <a:off x="245378" y="857238"/>
            <a:ext cx="4064466" cy="1913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spcBef>
                <a:spcPct val="20000"/>
              </a:spcBef>
              <a:buClr>
                <a:srgbClr val="1679BA"/>
              </a:buClr>
              <a:buFont typeface="Wingdings" pitchFamily="2" charset="2"/>
              <a:buChar char="Ø"/>
              <a:defRPr sz="2400" b="1">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200" b="1">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ea typeface="宋体" panose="02010600030101010101" pitchFamily="2" charset="-122"/>
              </a:defRPr>
            </a:lvl9pPr>
          </a:lstStyle>
          <a:p>
            <a:pPr algn="just">
              <a:lnSpc>
                <a:spcPct val="150000"/>
              </a:lnSpc>
              <a:spcBef>
                <a:spcPct val="0"/>
              </a:spcBef>
              <a:spcAft>
                <a:spcPts val="375"/>
              </a:spcAft>
              <a:buClrTx/>
              <a:buNone/>
            </a:pPr>
            <a:r>
              <a:rPr lang="en-US" altLang="zh-CN" sz="1500" b="0" dirty="0" smtClean="0"/>
              <a:t>By using the </a:t>
            </a:r>
            <a:r>
              <a:rPr lang="en-US" altLang="zh-CN" sz="1500" b="0" dirty="0"/>
              <a:t>correlated painting:</a:t>
            </a:r>
          </a:p>
          <a:p>
            <a:pPr marL="257175" indent="-257175" algn="just">
              <a:lnSpc>
                <a:spcPct val="150000"/>
              </a:lnSpc>
              <a:spcBef>
                <a:spcPct val="0"/>
              </a:spcBef>
              <a:spcAft>
                <a:spcPts val="375"/>
              </a:spcAft>
              <a:buClrTx/>
              <a:buFont typeface="Wingdings" pitchFamily="2" charset="2"/>
              <a:buChar char="ü"/>
            </a:pPr>
            <a:r>
              <a:rPr lang="en-US" altLang="zh-CN" sz="1400" dirty="0">
                <a:solidFill>
                  <a:srgbClr val="990099"/>
                </a:solidFill>
              </a:rPr>
              <a:t>Beam loss is well </a:t>
            </a:r>
            <a:r>
              <a:rPr lang="en-US" altLang="zh-CN" sz="1400" dirty="0" smtClean="0">
                <a:solidFill>
                  <a:srgbClr val="990099"/>
                </a:solidFill>
              </a:rPr>
              <a:t>controlled.</a:t>
            </a:r>
          </a:p>
          <a:p>
            <a:pPr marL="257175" indent="-257175" algn="just">
              <a:lnSpc>
                <a:spcPct val="150000"/>
              </a:lnSpc>
              <a:spcBef>
                <a:spcPct val="0"/>
              </a:spcBef>
              <a:spcAft>
                <a:spcPts val="375"/>
              </a:spcAft>
              <a:buClrTx/>
              <a:buFont typeface="Wingdings" pitchFamily="2" charset="2"/>
              <a:buChar char="ü"/>
            </a:pPr>
            <a:r>
              <a:rPr lang="en-US" altLang="zh-CN" sz="1400" dirty="0" smtClean="0">
                <a:solidFill>
                  <a:srgbClr val="990099"/>
                </a:solidFill>
              </a:rPr>
              <a:t>Transverse beam size is largely reduced.</a:t>
            </a:r>
            <a:endParaRPr lang="en-US" altLang="zh-CN" sz="1400" dirty="0">
              <a:solidFill>
                <a:srgbClr val="990099"/>
              </a:solidFill>
            </a:endParaRPr>
          </a:p>
          <a:p>
            <a:pPr marL="257175" indent="-257175" algn="just">
              <a:lnSpc>
                <a:spcPct val="150000"/>
              </a:lnSpc>
              <a:spcBef>
                <a:spcPct val="0"/>
              </a:spcBef>
              <a:spcAft>
                <a:spcPts val="375"/>
              </a:spcAft>
              <a:buClrTx/>
              <a:buFont typeface="Wingdings" pitchFamily="2" charset="2"/>
              <a:buChar char="ü"/>
            </a:pPr>
            <a:r>
              <a:rPr lang="en-US" altLang="zh-CN" sz="1400" dirty="0">
                <a:solidFill>
                  <a:srgbClr val="990099"/>
                </a:solidFill>
              </a:rPr>
              <a:t>Beam distribution is much </a:t>
            </a:r>
            <a:r>
              <a:rPr lang="en-US" altLang="zh-CN" sz="1400" dirty="0" smtClean="0">
                <a:solidFill>
                  <a:srgbClr val="990099"/>
                </a:solidFill>
              </a:rPr>
              <a:t>better.</a:t>
            </a:r>
          </a:p>
          <a:p>
            <a:pPr marL="257175" indent="-257175" algn="just">
              <a:lnSpc>
                <a:spcPct val="150000"/>
              </a:lnSpc>
              <a:spcBef>
                <a:spcPct val="0"/>
              </a:spcBef>
              <a:spcAft>
                <a:spcPts val="375"/>
              </a:spcAft>
              <a:buClrTx/>
              <a:buFont typeface="Wingdings" pitchFamily="2" charset="2"/>
              <a:buChar char="ü"/>
            </a:pPr>
            <a:r>
              <a:rPr lang="en-US" altLang="zh-CN" sz="1400" dirty="0" smtClean="0">
                <a:solidFill>
                  <a:srgbClr val="990099"/>
                </a:solidFill>
              </a:rPr>
              <a:t>Transverse coupling effect is improved.</a:t>
            </a:r>
            <a:endParaRPr lang="zh-CN" altLang="en-US" sz="1400" dirty="0">
              <a:solidFill>
                <a:srgbClr val="990099"/>
              </a:solidFill>
            </a:endParaRPr>
          </a:p>
        </p:txBody>
      </p:sp>
      <p:sp>
        <p:nvSpPr>
          <p:cNvPr id="11" name="内容占位符 2"/>
          <p:cNvSpPr txBox="1">
            <a:spLocks/>
          </p:cNvSpPr>
          <p:nvPr/>
        </p:nvSpPr>
        <p:spPr>
          <a:xfrm>
            <a:off x="5357818" y="2500312"/>
            <a:ext cx="3707934" cy="1382349"/>
          </a:xfrm>
          <a:prstGeom prst="rect">
            <a:avLst/>
          </a:prstGeom>
        </p:spPr>
        <p:txBody>
          <a:bodyPr lIns="91438" tIns="45719" rIns="91438" bIns="45719">
            <a:noAutofit/>
          </a:bodyPr>
          <a:lstStyle/>
          <a:p>
            <a:pPr marL="342892" indent="-342892" algn="just">
              <a:lnSpc>
                <a:spcPct val="125000"/>
              </a:lnSpc>
              <a:spcAft>
                <a:spcPts val="900"/>
              </a:spcAft>
              <a:buSzPct val="70000"/>
              <a:buFont typeface="Wingdings" panose="05000000000000000000" pitchFamily="2" charset="2"/>
              <a:buChar char="u"/>
              <a:defRPr/>
            </a:pPr>
            <a:r>
              <a:rPr lang="en-US" altLang="zh-CN" sz="1400" b="1" u="sng" kern="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Application</a:t>
            </a:r>
            <a:r>
              <a:rPr lang="zh-CN" altLang="en-US" sz="1400" b="1" kern="0" dirty="0" smtClean="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kern="0" dirty="0" smtClean="0">
                <a:latin typeface="Times New Roman" pitchFamily="18" charset="0"/>
                <a:ea typeface="微软雅黑" panose="020B0503020204020204" pitchFamily="34" charset="-122"/>
                <a:cs typeface="Times New Roman" pitchFamily="18" charset="0"/>
              </a:rPr>
              <a:t>The new method can be applied to other similar accelerators (SNS, PIP-II) to realize the switching between correlated and anti-correlated paintings.</a:t>
            </a:r>
          </a:p>
          <a:p>
            <a:pPr marL="342892" indent="-342892" algn="just" defTabSz="685800" fontAlgn="auto">
              <a:lnSpc>
                <a:spcPct val="125000"/>
              </a:lnSpc>
              <a:spcBef>
                <a:spcPts val="0"/>
              </a:spcBef>
              <a:spcAft>
                <a:spcPts val="750"/>
              </a:spcAft>
              <a:buSzPct val="70000"/>
              <a:buFont typeface="Wingdings" panose="05000000000000000000" pitchFamily="2" charset="2"/>
              <a:buChar char="u"/>
              <a:defRPr/>
            </a:pPr>
            <a:endParaRPr lang="zh-CN" altLang="en-US" sz="1200" b="1" kern="0" dirty="0" smtClean="0">
              <a:solidFill>
                <a:srgbClr val="0000FF"/>
              </a:solidFill>
              <a:latin typeface="微软雅黑" pitchFamily="34" charset="-122"/>
              <a:ea typeface="微软雅黑" panose="020B0503020204020204" pitchFamily="34" charset="-122"/>
              <a:cs typeface="Times New Roman" panose="02020603050405020304" pitchFamily="18" charset="0"/>
            </a:endParaRPr>
          </a:p>
          <a:p>
            <a:pPr marL="342892" indent="-342892" algn="just" defTabSz="685800" fontAlgn="auto">
              <a:lnSpc>
                <a:spcPct val="125000"/>
              </a:lnSpc>
              <a:spcBef>
                <a:spcPts val="0"/>
              </a:spcBef>
              <a:spcAft>
                <a:spcPts val="750"/>
              </a:spcAft>
              <a:buSzPct val="70000"/>
              <a:buFont typeface="Wingdings" panose="05000000000000000000" pitchFamily="2" charset="2"/>
              <a:buChar char="u"/>
              <a:defRPr/>
            </a:pPr>
            <a:endParaRPr lang="en-US" altLang="zh-CN" sz="1200" b="1" kern="0" dirty="0" smtClean="0">
              <a:solidFill>
                <a:srgbClr val="005DA2"/>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2" name="图片 11" descr="fig3-4.png"/>
          <p:cNvPicPr/>
          <p:nvPr/>
        </p:nvPicPr>
        <p:blipFill>
          <a:blip r:embed="rId6" cstate="print"/>
          <a:stretch>
            <a:fillRect/>
          </a:stretch>
        </p:blipFill>
        <p:spPr>
          <a:xfrm>
            <a:off x="5429256" y="3786196"/>
            <a:ext cx="3714744" cy="1143008"/>
          </a:xfrm>
          <a:prstGeom prst="rect">
            <a:avLst/>
          </a:prstGeom>
        </p:spPr>
      </p:pic>
      <p:sp>
        <p:nvSpPr>
          <p:cNvPr id="13" name="灯片编号占位符 3"/>
          <p:cNvSpPr>
            <a:spLocks noGrp="1"/>
          </p:cNvSpPr>
          <p:nvPr>
            <p:ph type="sldNum" sz="quarter" idx="10"/>
          </p:nvPr>
        </p:nvSpPr>
        <p:spPr>
          <a:xfrm>
            <a:off x="8786842" y="4857766"/>
            <a:ext cx="357158" cy="202424"/>
          </a:xfrm>
          <a:noFill/>
        </p:spPr>
        <p:txBody>
          <a:bodyPr/>
          <a:lstStyle/>
          <a:p>
            <a:fld id="{623F9AB0-2948-433A-A5A0-9A6B216243D7}" type="slidenum">
              <a:rPr lang="en-US" altLang="zh-CN" smtClean="0">
                <a:ea typeface="宋体" charset="-122"/>
              </a:rPr>
              <a:pPr/>
              <a:t>11</a:t>
            </a:fld>
            <a:endParaRPr lang="en-US" altLang="zh-CN" dirty="0" smtClean="0">
              <a:ea typeface="Arial Unicode MS" pitchFamily="34" charset="-122"/>
              <a:cs typeface="Arial Unicode MS" pitchFamily="34" charset="-122"/>
            </a:endParaRPr>
          </a:p>
        </p:txBody>
      </p:sp>
    </p:spTree>
    <p:extLst>
      <p:ext uri="{BB962C8B-B14F-4D97-AF65-F5344CB8AC3E}">
        <p14:creationId xmlns:p14="http://schemas.microsoft.com/office/powerpoint/2010/main" xmlns="" val="1834018988"/>
      </p:ext>
    </p:extLst>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2844" y="1142990"/>
            <a:ext cx="8711828" cy="1857388"/>
          </a:xfrm>
        </p:spPr>
        <p:txBody>
          <a:bodyPr>
            <a:normAutofit/>
          </a:bodyPr>
          <a:lstStyle/>
          <a:p>
            <a:pPr algn="just">
              <a:lnSpc>
                <a:spcPct val="120000"/>
              </a:lnSpc>
              <a:spcBef>
                <a:spcPts val="200"/>
              </a:spcBef>
              <a:spcAft>
                <a:spcPts val="1500"/>
              </a:spcAft>
              <a:defRPr/>
            </a:pPr>
            <a:r>
              <a:rPr lang="en-US" altLang="zh-CN" sz="1600" b="0" dirty="0" smtClean="0">
                <a:solidFill>
                  <a:schemeClr val="tx1"/>
                </a:solidFill>
                <a:latin typeface="Times New Roman" pitchFamily="18" charset="0"/>
                <a:cs typeface="Times New Roman" pitchFamily="18" charset="0"/>
              </a:rPr>
              <a:t>For the CSNS, the foil stripping is adopted to inject the Linac beam to the RCS with high precision and high efficiency. </a:t>
            </a:r>
            <a:r>
              <a:rPr lang="en-US" altLang="zh-CN" sz="1600" b="0" dirty="0" smtClean="0">
                <a:solidFill>
                  <a:schemeClr val="tx1"/>
                </a:solidFill>
                <a:latin typeface="Times New Roman" pitchFamily="18" charset="0"/>
                <a:ea typeface="+mn-ea"/>
                <a:cs typeface="Times New Roman" pitchFamily="18" charset="0"/>
              </a:rPr>
              <a:t>There are two stripping foils: a main stripping foil and a secondary stripping foil. </a:t>
            </a:r>
          </a:p>
          <a:p>
            <a:pPr algn="just">
              <a:lnSpc>
                <a:spcPct val="120000"/>
              </a:lnSpc>
              <a:spcBef>
                <a:spcPts val="200"/>
              </a:spcBef>
              <a:spcAft>
                <a:spcPts val="1500"/>
              </a:spcAft>
              <a:defRPr/>
            </a:pPr>
            <a:r>
              <a:rPr lang="en-US" altLang="zh-CN" sz="1600" b="0" dirty="0" smtClean="0">
                <a:solidFill>
                  <a:schemeClr val="tx1"/>
                </a:solidFill>
              </a:rPr>
              <a:t>For the CSNS-II, the foil stripping is also selected as the design scheme. The stripping foil system also consists of two stripping foils.</a:t>
            </a:r>
            <a:endParaRPr lang="zh-CN" altLang="en-US" sz="1600" b="0" dirty="0" smtClean="0">
              <a:solidFill>
                <a:schemeClr val="tx1"/>
              </a:solidFill>
            </a:endParaRPr>
          </a:p>
        </p:txBody>
      </p:sp>
      <p:sp>
        <p:nvSpPr>
          <p:cNvPr id="5" name="标题 1"/>
          <p:cNvSpPr>
            <a:spLocks noGrp="1"/>
          </p:cNvSpPr>
          <p:nvPr>
            <p:ph type="title"/>
          </p:nvPr>
        </p:nvSpPr>
        <p:spPr>
          <a:xfrm>
            <a:off x="642910" y="428610"/>
            <a:ext cx="7772400" cy="642942"/>
          </a:xfrm>
        </p:spPr>
        <p:txBody>
          <a:bodyPr>
            <a:noAutofit/>
          </a:bodyPr>
          <a:lstStyle/>
          <a:p>
            <a:pPr>
              <a:defRPr/>
            </a:pPr>
            <a:r>
              <a:rPr lang="en-US" altLang="zh-CN" sz="2400" dirty="0" smtClean="0">
                <a:solidFill>
                  <a:schemeClr val="tx1"/>
                </a:solidFill>
                <a:latin typeface="Times New Roman" pitchFamily="18" charset="0"/>
                <a:ea typeface="+mn-ea"/>
                <a:cs typeface="Times New Roman" pitchFamily="18" charset="0"/>
              </a:rPr>
              <a:t>H</a:t>
            </a:r>
            <a:r>
              <a:rPr lang="en-US" altLang="zh-CN" sz="2400" baseline="30000" dirty="0" smtClean="0">
                <a:solidFill>
                  <a:schemeClr val="tx1"/>
                </a:solidFill>
                <a:latin typeface="Times New Roman" pitchFamily="18" charset="0"/>
                <a:ea typeface="+mn-ea"/>
                <a:cs typeface="Times New Roman" pitchFamily="18" charset="0"/>
              </a:rPr>
              <a:t>-</a:t>
            </a:r>
            <a:r>
              <a:rPr lang="en-US" altLang="zh-CN" sz="2400" dirty="0" smtClean="0">
                <a:solidFill>
                  <a:schemeClr val="tx1"/>
                </a:solidFill>
                <a:latin typeface="Times New Roman" pitchFamily="18" charset="0"/>
                <a:ea typeface="+mn-ea"/>
                <a:cs typeface="Times New Roman" pitchFamily="18" charset="0"/>
              </a:rPr>
              <a:t> stripping scheme</a:t>
            </a:r>
            <a:endParaRPr lang="zh-CN" altLang="en-US" sz="2400" dirty="0" smtClean="0">
              <a:solidFill>
                <a:schemeClr val="tx1"/>
              </a:solidFill>
              <a:effectLst/>
              <a:latin typeface="Times New Roman" pitchFamily="18" charset="0"/>
              <a:ea typeface="+mn-ea"/>
              <a:cs typeface="Times New Roman" pitchFamily="18" charset="0"/>
            </a:endParaRPr>
          </a:p>
        </p:txBody>
      </p:sp>
      <p:pic>
        <p:nvPicPr>
          <p:cNvPr id="2253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495300" cy="180975"/>
          </a:xfrm>
          <a:prstGeom prst="rect">
            <a:avLst/>
          </a:prstGeom>
          <a:noFill/>
        </p:spPr>
      </p:pic>
      <p:pic>
        <p:nvPicPr>
          <p:cNvPr id="2252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495300" cy="180975"/>
          </a:xfrm>
          <a:prstGeom prst="rect">
            <a:avLst/>
          </a:prstGeom>
          <a:noFill/>
        </p:spPr>
      </p:pic>
      <p:pic>
        <p:nvPicPr>
          <p:cNvPr id="9" name="图片 8"/>
          <p:cNvPicPr/>
          <p:nvPr/>
        </p:nvPicPr>
        <p:blipFill>
          <a:blip r:embed="rId3" cstate="print"/>
          <a:srcRect/>
          <a:stretch>
            <a:fillRect/>
          </a:stretch>
        </p:blipFill>
        <p:spPr>
          <a:xfrm>
            <a:off x="142844" y="3071816"/>
            <a:ext cx="4429156" cy="1928826"/>
          </a:xfrm>
          <a:prstGeom prst="rect">
            <a:avLst/>
          </a:prstGeom>
          <a:noFill/>
          <a:ln w="9525">
            <a:noFill/>
            <a:miter lim="800000"/>
            <a:headEnd/>
            <a:tailEnd/>
          </a:ln>
        </p:spPr>
      </p:pic>
      <p:pic>
        <p:nvPicPr>
          <p:cNvPr id="2049" name="Picture 1"/>
          <p:cNvPicPr>
            <a:picLocks noChangeAspect="1" noChangeArrowheads="1"/>
          </p:cNvPicPr>
          <p:nvPr/>
        </p:nvPicPr>
        <p:blipFill>
          <a:blip r:embed="rId4"/>
          <a:srcRect/>
          <a:stretch>
            <a:fillRect/>
          </a:stretch>
        </p:blipFill>
        <p:spPr bwMode="auto">
          <a:xfrm>
            <a:off x="4643438" y="2786064"/>
            <a:ext cx="4360071" cy="2186353"/>
          </a:xfrm>
          <a:prstGeom prst="rect">
            <a:avLst/>
          </a:prstGeom>
          <a:noFill/>
          <a:ln w="9525">
            <a:noFill/>
            <a:miter lim="800000"/>
            <a:headEnd/>
            <a:tailEnd/>
          </a:ln>
          <a:effectLst/>
        </p:spPr>
      </p:pic>
      <p:sp>
        <p:nvSpPr>
          <p:cNvPr id="8" name="灯片编号占位符 3"/>
          <p:cNvSpPr>
            <a:spLocks noGrp="1"/>
          </p:cNvSpPr>
          <p:nvPr>
            <p:ph type="sldNum" sz="quarter" idx="10"/>
          </p:nvPr>
        </p:nvSpPr>
        <p:spPr>
          <a:xfrm>
            <a:off x="8786842" y="4857766"/>
            <a:ext cx="357158" cy="202424"/>
          </a:xfrm>
          <a:noFill/>
        </p:spPr>
        <p:txBody>
          <a:bodyPr/>
          <a:lstStyle/>
          <a:p>
            <a:fld id="{623F9AB0-2948-433A-A5A0-9A6B216243D7}" type="slidenum">
              <a:rPr lang="en-US" altLang="zh-CN" smtClean="0">
                <a:ea typeface="宋体" charset="-122"/>
              </a:rPr>
              <a:pPr/>
              <a:t>12</a:t>
            </a:fld>
            <a:endParaRPr lang="en-US" altLang="zh-CN" dirty="0" smtClean="0">
              <a:ea typeface="Arial Unicode MS" pitchFamily="34" charset="-122"/>
              <a:cs typeface="Arial Unicode MS" pitchFamily="34" charset="-122"/>
            </a:endParaRPr>
          </a:p>
        </p:txBody>
      </p:sp>
    </p:spTree>
    <p:extLst>
      <p:ext uri="{BB962C8B-B14F-4D97-AF65-F5344CB8AC3E}">
        <p14:creationId xmlns:p14="http://schemas.microsoft.com/office/powerpoint/2010/main" xmlns="" val="170496732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642910" y="357172"/>
            <a:ext cx="7772400" cy="714380"/>
          </a:xfrm>
        </p:spPr>
        <p:txBody>
          <a:bodyPr>
            <a:noAutofit/>
          </a:bodyPr>
          <a:lstStyle/>
          <a:p>
            <a:pPr>
              <a:defRPr/>
            </a:pPr>
            <a:r>
              <a:rPr lang="en-US" altLang="zh-CN" sz="2400" dirty="0" smtClean="0">
                <a:solidFill>
                  <a:schemeClr val="tx1"/>
                </a:solidFill>
                <a:latin typeface="Times New Roman" pitchFamily="18" charset="0"/>
                <a:ea typeface="+mn-ea"/>
                <a:cs typeface="Times New Roman" pitchFamily="18" charset="0"/>
              </a:rPr>
              <a:t>Study on the </a:t>
            </a:r>
            <a:r>
              <a:rPr lang="en-US" altLang="zh-CN" sz="2400" dirty="0" smtClean="0">
                <a:solidFill>
                  <a:schemeClr val="tx1"/>
                </a:solidFill>
                <a:latin typeface="Times New Roman" pitchFamily="18" charset="0"/>
                <a:cs typeface="Times New Roman" pitchFamily="18" charset="0"/>
              </a:rPr>
              <a:t>H</a:t>
            </a:r>
            <a:r>
              <a:rPr lang="en-US" altLang="zh-CN" sz="2400" baseline="30000" dirty="0" smtClean="0">
                <a:solidFill>
                  <a:schemeClr val="tx1"/>
                </a:solidFill>
                <a:latin typeface="Times New Roman" pitchFamily="18" charset="0"/>
                <a:cs typeface="Times New Roman" pitchFamily="18" charset="0"/>
              </a:rPr>
              <a:t>-  </a:t>
            </a:r>
            <a:r>
              <a:rPr lang="en-US" altLang="zh-CN" sz="2400" dirty="0" smtClean="0">
                <a:solidFill>
                  <a:schemeClr val="tx1"/>
                </a:solidFill>
                <a:latin typeface="Times New Roman" pitchFamily="18" charset="0"/>
                <a:ea typeface="+mn-ea"/>
                <a:cs typeface="Times New Roman" pitchFamily="18" charset="0"/>
              </a:rPr>
              <a:t>stripping</a:t>
            </a:r>
            <a:endParaRPr lang="zh-CN" altLang="en-US" sz="2400" dirty="0" smtClean="0">
              <a:solidFill>
                <a:schemeClr val="tx1"/>
              </a:solidFill>
              <a:effectLst/>
              <a:latin typeface="Times New Roman" pitchFamily="18" charset="0"/>
              <a:ea typeface="+mn-ea"/>
              <a:cs typeface="Times New Roman" pitchFamily="18" charset="0"/>
            </a:endParaRPr>
          </a:p>
        </p:txBody>
      </p:sp>
      <p:sp>
        <p:nvSpPr>
          <p:cNvPr id="7" name="内容占位符 2"/>
          <p:cNvSpPr>
            <a:spLocks noGrp="1"/>
          </p:cNvSpPr>
          <p:nvPr>
            <p:ph idx="1"/>
          </p:nvPr>
        </p:nvSpPr>
        <p:spPr>
          <a:xfrm>
            <a:off x="142844" y="1071552"/>
            <a:ext cx="8786874" cy="2286016"/>
          </a:xfrm>
        </p:spPr>
        <p:txBody>
          <a:bodyPr>
            <a:normAutofit/>
          </a:bodyPr>
          <a:lstStyle/>
          <a:p>
            <a:pPr algn="just">
              <a:lnSpc>
                <a:spcPct val="120000"/>
              </a:lnSpc>
              <a:spcBef>
                <a:spcPts val="200"/>
              </a:spcBef>
              <a:spcAft>
                <a:spcPts val="1000"/>
              </a:spcAft>
              <a:defRPr/>
            </a:pPr>
            <a:r>
              <a:rPr lang="en-US" altLang="zh-CN" sz="1600" b="0" dirty="0" smtClean="0">
                <a:solidFill>
                  <a:schemeClr val="tx1"/>
                </a:solidFill>
              </a:rPr>
              <a:t>A method to accurately measure the stripping efficiency has been proposed and the measurement results are consistent with the theoretical results. </a:t>
            </a:r>
          </a:p>
          <a:p>
            <a:pPr algn="just">
              <a:lnSpc>
                <a:spcPct val="120000"/>
              </a:lnSpc>
              <a:spcBef>
                <a:spcPts val="200"/>
              </a:spcBef>
              <a:spcAft>
                <a:spcPts val="1000"/>
              </a:spcAft>
              <a:defRPr/>
            </a:pPr>
            <a:r>
              <a:rPr lang="en-US" altLang="zh-CN" sz="1600" b="0" dirty="0" smtClean="0">
                <a:solidFill>
                  <a:schemeClr val="tx1"/>
                </a:solidFill>
              </a:rPr>
              <a:t>The foil lifetime decreases with the increase in the injection beam power and the foil lifetime under the design power is about 1.5 months.</a:t>
            </a:r>
          </a:p>
          <a:p>
            <a:pPr algn="just">
              <a:lnSpc>
                <a:spcPct val="120000"/>
              </a:lnSpc>
              <a:spcBef>
                <a:spcPts val="200"/>
              </a:spcBef>
              <a:spcAft>
                <a:spcPts val="1000"/>
              </a:spcAft>
              <a:defRPr/>
            </a:pPr>
            <a:r>
              <a:rPr lang="en-US" altLang="zh-CN" sz="1600" b="0" dirty="0" smtClean="0">
                <a:solidFill>
                  <a:schemeClr val="tx1"/>
                </a:solidFill>
              </a:rPr>
              <a:t>It can be confirmed that </a:t>
            </a:r>
            <a:r>
              <a:rPr lang="en-GB" altLang="zh-CN" sz="1600" b="0" dirty="0" smtClean="0">
                <a:solidFill>
                  <a:schemeClr val="tx1"/>
                </a:solidFill>
              </a:rPr>
              <a:t>the foil scattering is the most important source of the residual doses in the injection region</a:t>
            </a:r>
            <a:r>
              <a:rPr lang="en-US" altLang="zh-CN" sz="1600" b="0" dirty="0" smtClean="0">
                <a:solidFill>
                  <a:schemeClr val="tx1"/>
                </a:solidFill>
              </a:rPr>
              <a:t>.</a:t>
            </a:r>
          </a:p>
          <a:p>
            <a:pPr algn="just">
              <a:lnSpc>
                <a:spcPct val="120000"/>
              </a:lnSpc>
              <a:spcBef>
                <a:spcPts val="200"/>
              </a:spcBef>
              <a:spcAft>
                <a:spcPts val="500"/>
              </a:spcAft>
              <a:defRPr/>
            </a:pPr>
            <a:endParaRPr lang="zh-CN" altLang="en-US" sz="1600" b="0" dirty="0" smtClean="0">
              <a:solidFill>
                <a:schemeClr val="tx1"/>
              </a:solidFill>
            </a:endParaRPr>
          </a:p>
        </p:txBody>
      </p:sp>
      <p:pic>
        <p:nvPicPr>
          <p:cNvPr id="59394" name="Picture 2"/>
          <p:cNvPicPr>
            <a:picLocks noChangeAspect="1" noChangeArrowheads="1"/>
          </p:cNvPicPr>
          <p:nvPr/>
        </p:nvPicPr>
        <p:blipFill>
          <a:blip r:embed="rId2" cstate="print"/>
          <a:srcRect/>
          <a:stretch>
            <a:fillRect/>
          </a:stretch>
        </p:blipFill>
        <p:spPr bwMode="auto">
          <a:xfrm>
            <a:off x="0" y="3286130"/>
            <a:ext cx="2160000" cy="1742594"/>
          </a:xfrm>
          <a:prstGeom prst="rect">
            <a:avLst/>
          </a:prstGeom>
          <a:noFill/>
          <a:ln w="9525">
            <a:noFill/>
            <a:miter lim="800000"/>
            <a:headEnd/>
            <a:tailEnd/>
          </a:ln>
          <a:effectLst/>
        </p:spPr>
      </p:pic>
      <p:pic>
        <p:nvPicPr>
          <p:cNvPr id="59395" name="Picture 3"/>
          <p:cNvPicPr>
            <a:picLocks noChangeAspect="1" noChangeArrowheads="1"/>
          </p:cNvPicPr>
          <p:nvPr/>
        </p:nvPicPr>
        <p:blipFill>
          <a:blip r:embed="rId3" cstate="print"/>
          <a:srcRect/>
          <a:stretch>
            <a:fillRect/>
          </a:stretch>
        </p:blipFill>
        <p:spPr bwMode="auto">
          <a:xfrm>
            <a:off x="6984000" y="3357568"/>
            <a:ext cx="2160000" cy="1686341"/>
          </a:xfrm>
          <a:prstGeom prst="rect">
            <a:avLst/>
          </a:prstGeom>
          <a:noFill/>
          <a:ln w="9525">
            <a:noFill/>
            <a:miter lim="800000"/>
            <a:headEnd/>
            <a:tailEnd/>
          </a:ln>
          <a:effectLst/>
        </p:spPr>
      </p:pic>
      <p:pic>
        <p:nvPicPr>
          <p:cNvPr id="59396" name="Picture 4"/>
          <p:cNvPicPr>
            <a:picLocks noChangeAspect="1" noChangeArrowheads="1"/>
          </p:cNvPicPr>
          <p:nvPr/>
        </p:nvPicPr>
        <p:blipFill>
          <a:blip r:embed="rId4" cstate="print"/>
          <a:srcRect/>
          <a:stretch>
            <a:fillRect/>
          </a:stretch>
        </p:blipFill>
        <p:spPr bwMode="auto">
          <a:xfrm>
            <a:off x="2214546" y="3357568"/>
            <a:ext cx="2160000" cy="1664767"/>
          </a:xfrm>
          <a:prstGeom prst="rect">
            <a:avLst/>
          </a:prstGeom>
          <a:noFill/>
          <a:ln w="9525">
            <a:noFill/>
            <a:miter lim="800000"/>
            <a:headEnd/>
            <a:tailEnd/>
          </a:ln>
          <a:effectLst/>
        </p:spPr>
      </p:pic>
      <p:pic>
        <p:nvPicPr>
          <p:cNvPr id="59397" name="Picture 5"/>
          <p:cNvPicPr>
            <a:picLocks noChangeAspect="1" noChangeArrowheads="1"/>
          </p:cNvPicPr>
          <p:nvPr/>
        </p:nvPicPr>
        <p:blipFill>
          <a:blip r:embed="rId5" cstate="print"/>
          <a:srcRect/>
          <a:stretch>
            <a:fillRect/>
          </a:stretch>
        </p:blipFill>
        <p:spPr bwMode="auto">
          <a:xfrm>
            <a:off x="4429124" y="3286130"/>
            <a:ext cx="2385734" cy="1709135"/>
          </a:xfrm>
          <a:prstGeom prst="rect">
            <a:avLst/>
          </a:prstGeom>
          <a:noFill/>
          <a:ln w="9525">
            <a:noFill/>
            <a:miter lim="800000"/>
            <a:headEnd/>
            <a:tailEnd/>
          </a:ln>
          <a:effectLst/>
        </p:spPr>
      </p:pic>
      <p:sp>
        <p:nvSpPr>
          <p:cNvPr id="8" name="灯片编号占位符 3"/>
          <p:cNvSpPr>
            <a:spLocks noGrp="1"/>
          </p:cNvSpPr>
          <p:nvPr>
            <p:ph type="sldNum" sz="quarter" idx="10"/>
          </p:nvPr>
        </p:nvSpPr>
        <p:spPr>
          <a:xfrm>
            <a:off x="8786810" y="4857766"/>
            <a:ext cx="357190" cy="202424"/>
          </a:xfrm>
          <a:noFill/>
        </p:spPr>
        <p:txBody>
          <a:bodyPr/>
          <a:lstStyle/>
          <a:p>
            <a:fld id="{623F9AB0-2948-433A-A5A0-9A6B216243D7}" type="slidenum">
              <a:rPr lang="en-US" altLang="zh-CN" smtClean="0">
                <a:ea typeface="宋体" charset="-122"/>
              </a:rPr>
              <a:pPr/>
              <a:t>13</a:t>
            </a:fld>
            <a:endParaRPr lang="en-US" altLang="zh-CN" dirty="0" smtClean="0">
              <a:ea typeface="Arial Unicode MS" pitchFamily="34" charset="-122"/>
              <a:cs typeface="Arial Unicode MS" pitchFamily="34" charset="-122"/>
            </a:endParaRPr>
          </a:p>
        </p:txBody>
      </p:sp>
    </p:spTree>
    <p:extLst>
      <p:ext uri="{BB962C8B-B14F-4D97-AF65-F5344CB8AC3E}">
        <p14:creationId xmlns:p14="http://schemas.microsoft.com/office/powerpoint/2010/main" xmlns="" val="87093145"/>
      </p:ext>
    </p:extLst>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642910" y="357172"/>
            <a:ext cx="7772400" cy="714380"/>
          </a:xfrm>
        </p:spPr>
        <p:txBody>
          <a:bodyPr>
            <a:noAutofit/>
          </a:bodyPr>
          <a:lstStyle/>
          <a:p>
            <a:pPr>
              <a:defRPr/>
            </a:pPr>
            <a:r>
              <a:rPr lang="en-US" altLang="zh-CN" sz="2400" dirty="0" smtClean="0">
                <a:solidFill>
                  <a:schemeClr val="tx1"/>
                </a:solidFill>
                <a:latin typeface="Times New Roman" pitchFamily="18" charset="0"/>
                <a:ea typeface="+mn-ea"/>
                <a:cs typeface="Times New Roman" pitchFamily="18" charset="0"/>
              </a:rPr>
              <a:t>Injection beam loss</a:t>
            </a:r>
            <a:endParaRPr lang="zh-CN" altLang="en-US" sz="2400" dirty="0" smtClean="0">
              <a:solidFill>
                <a:schemeClr val="tx1"/>
              </a:solidFill>
              <a:effectLst/>
              <a:latin typeface="Times New Roman" pitchFamily="18" charset="0"/>
              <a:ea typeface="+mn-ea"/>
              <a:cs typeface="Times New Roman" pitchFamily="18" charset="0"/>
            </a:endParaRPr>
          </a:p>
        </p:txBody>
      </p:sp>
      <p:sp>
        <p:nvSpPr>
          <p:cNvPr id="10" name="内容占位符 2"/>
          <p:cNvSpPr>
            <a:spLocks noGrp="1"/>
          </p:cNvSpPr>
          <p:nvPr>
            <p:ph idx="1"/>
          </p:nvPr>
        </p:nvSpPr>
        <p:spPr>
          <a:xfrm>
            <a:off x="71406" y="928676"/>
            <a:ext cx="4214842" cy="2143141"/>
          </a:xfrm>
        </p:spPr>
        <p:txBody>
          <a:bodyPr>
            <a:normAutofit/>
          </a:bodyPr>
          <a:lstStyle/>
          <a:p>
            <a:pPr algn="just">
              <a:lnSpc>
                <a:spcPct val="120000"/>
              </a:lnSpc>
            </a:pPr>
            <a:r>
              <a:rPr lang="en-US" sz="1600" b="0" dirty="0" smtClean="0">
                <a:solidFill>
                  <a:schemeClr val="tx1"/>
                </a:solidFill>
                <a:latin typeface="Times New Roman" pitchFamily="18" charset="0"/>
                <a:cs typeface="Times New Roman" pitchFamily="18" charset="0"/>
              </a:rPr>
              <a:t>Main sources</a:t>
            </a:r>
            <a:r>
              <a:rPr lang="en-US" sz="1600" b="0" dirty="0" smtClean="0">
                <a:solidFill>
                  <a:schemeClr val="tx1"/>
                </a:solidFill>
              </a:rPr>
              <a:t>:</a:t>
            </a:r>
            <a:endParaRPr lang="en-US" altLang="zh-CN" sz="1600" b="0" dirty="0" smtClean="0">
              <a:solidFill>
                <a:schemeClr val="tx1"/>
              </a:solidFill>
              <a:latin typeface="Times New Roman" pitchFamily="18" charset="0"/>
            </a:endParaRPr>
          </a:p>
          <a:p>
            <a:pPr algn="just">
              <a:lnSpc>
                <a:spcPct val="120000"/>
              </a:lnSpc>
              <a:buNone/>
            </a:pPr>
            <a:r>
              <a:rPr lang="en-US" altLang="zh-CN" sz="1600" b="0" dirty="0" smtClean="0">
                <a:solidFill>
                  <a:schemeClr val="tx1"/>
                </a:solidFill>
                <a:latin typeface="Times New Roman" pitchFamily="18" charset="0"/>
              </a:rPr>
              <a:t>     (1) Injection parameter mismatch</a:t>
            </a:r>
          </a:p>
          <a:p>
            <a:pPr algn="just">
              <a:lnSpc>
                <a:spcPct val="120000"/>
              </a:lnSpc>
              <a:buNone/>
            </a:pPr>
            <a:r>
              <a:rPr lang="en-US" altLang="zh-CN" sz="1600" b="0" dirty="0" smtClean="0">
                <a:solidFill>
                  <a:schemeClr val="tx1"/>
                </a:solidFill>
                <a:latin typeface="Times New Roman" pitchFamily="18" charset="0"/>
              </a:rPr>
              <a:t>     (2) </a:t>
            </a:r>
            <a:r>
              <a:rPr lang="en-US" altLang="zh-CN" sz="1600" b="0" dirty="0" smtClean="0">
                <a:solidFill>
                  <a:schemeClr val="tx1"/>
                </a:solidFill>
              </a:rPr>
              <a:t>Unsuitable painting method</a:t>
            </a:r>
            <a:endParaRPr lang="en-US" altLang="zh-CN" sz="1600" b="0" dirty="0" smtClean="0">
              <a:solidFill>
                <a:schemeClr val="tx1"/>
              </a:solidFill>
              <a:latin typeface="Times New Roman" pitchFamily="18" charset="0"/>
            </a:endParaRPr>
          </a:p>
          <a:p>
            <a:pPr algn="just">
              <a:lnSpc>
                <a:spcPct val="120000"/>
              </a:lnSpc>
              <a:buNone/>
            </a:pPr>
            <a:r>
              <a:rPr lang="en-US" altLang="zh-CN" sz="1600" b="0" dirty="0" smtClean="0">
                <a:solidFill>
                  <a:schemeClr val="tx1"/>
                </a:solidFill>
                <a:latin typeface="Times New Roman" pitchFamily="18" charset="0"/>
              </a:rPr>
              <a:t>     (3) </a:t>
            </a:r>
            <a:r>
              <a:rPr lang="en-US" altLang="zh-CN" sz="1600" b="0" dirty="0" smtClean="0">
                <a:solidFill>
                  <a:schemeClr val="tx1"/>
                </a:solidFill>
              </a:rPr>
              <a:t>Unreasonable injection design scheme</a:t>
            </a:r>
          </a:p>
          <a:p>
            <a:pPr algn="just">
              <a:lnSpc>
                <a:spcPct val="120000"/>
              </a:lnSpc>
              <a:buNone/>
            </a:pPr>
            <a:r>
              <a:rPr lang="en-GB" altLang="zh-CN" sz="1600" b="0" dirty="0" smtClean="0">
                <a:solidFill>
                  <a:schemeClr val="tx1"/>
                </a:solidFill>
                <a:latin typeface="Times New Roman" pitchFamily="18" charset="0"/>
              </a:rPr>
              <a:t>     (4) </a:t>
            </a:r>
            <a:r>
              <a:rPr lang="en-US" altLang="zh-CN" sz="1600" b="0" dirty="0" smtClean="0">
                <a:solidFill>
                  <a:schemeClr val="tx1"/>
                </a:solidFill>
              </a:rPr>
              <a:t>Beam loss associated with foil stripping</a:t>
            </a:r>
            <a:endParaRPr lang="en-GB" altLang="zh-CN" sz="1600" b="0" dirty="0" smtClean="0">
              <a:solidFill>
                <a:schemeClr val="tx1"/>
              </a:solidFill>
            </a:endParaRPr>
          </a:p>
        </p:txBody>
      </p:sp>
      <p:pic>
        <p:nvPicPr>
          <p:cNvPr id="11" name="图片 10" descr="INBLM05.png"/>
          <p:cNvPicPr/>
          <p:nvPr/>
        </p:nvPicPr>
        <p:blipFill>
          <a:blip r:embed="rId2" cstate="print"/>
          <a:stretch>
            <a:fillRect/>
          </a:stretch>
        </p:blipFill>
        <p:spPr>
          <a:xfrm>
            <a:off x="4143372" y="1142990"/>
            <a:ext cx="2428892" cy="1785950"/>
          </a:xfrm>
          <a:prstGeom prst="rect">
            <a:avLst/>
          </a:prstGeom>
        </p:spPr>
      </p:pic>
      <p:pic>
        <p:nvPicPr>
          <p:cNvPr id="12" name="图片 11" descr="注入参数匹配束流损失比较.png"/>
          <p:cNvPicPr>
            <a:picLocks noChangeAspect="1"/>
          </p:cNvPicPr>
          <p:nvPr/>
        </p:nvPicPr>
        <p:blipFill>
          <a:blip r:embed="rId3" cstate="print"/>
          <a:stretch>
            <a:fillRect/>
          </a:stretch>
        </p:blipFill>
        <p:spPr>
          <a:xfrm>
            <a:off x="6572264" y="1142990"/>
            <a:ext cx="2571736" cy="1785950"/>
          </a:xfrm>
          <a:prstGeom prst="rect">
            <a:avLst/>
          </a:prstGeom>
        </p:spPr>
      </p:pic>
      <p:pic>
        <p:nvPicPr>
          <p:cNvPr id="13" name="图片 12" descr="涂抹范围优化束流损失比较.png"/>
          <p:cNvPicPr/>
          <p:nvPr/>
        </p:nvPicPr>
        <p:blipFill>
          <a:blip r:embed="rId4" cstate="print"/>
          <a:stretch>
            <a:fillRect/>
          </a:stretch>
        </p:blipFill>
        <p:spPr>
          <a:xfrm>
            <a:off x="4143372" y="3214692"/>
            <a:ext cx="2428892" cy="1785950"/>
          </a:xfrm>
          <a:prstGeom prst="rect">
            <a:avLst/>
          </a:prstGeom>
        </p:spPr>
      </p:pic>
      <p:sp>
        <p:nvSpPr>
          <p:cNvPr id="14" name="内容占位符 2"/>
          <p:cNvSpPr txBox="1"/>
          <p:nvPr/>
        </p:nvSpPr>
        <p:spPr bwMode="auto">
          <a:xfrm>
            <a:off x="6858016" y="1152000"/>
            <a:ext cx="2285984" cy="341352"/>
          </a:xfrm>
          <a:prstGeom prst="rect">
            <a:avLst/>
          </a:prstGeom>
          <a:noFill/>
          <a:ln w="9525">
            <a:noFill/>
            <a:miter lim="800000"/>
          </a:ln>
        </p:spPr>
        <p:txBody>
          <a:bodyPr vert="horz" wrap="square" lIns="91440" tIns="45720" rIns="91440" bIns="45720" numCol="1" anchor="t" anchorCtr="0" compatLnSpc="1"/>
          <a:lstStyle/>
          <a:p>
            <a:pPr marL="342900" lvl="0" indent="-342900" algn="ctr">
              <a:lnSpc>
                <a:spcPct val="130000"/>
              </a:lnSpc>
              <a:spcBef>
                <a:spcPts val="0"/>
              </a:spcBef>
              <a:spcAft>
                <a:spcPts val="0"/>
              </a:spcAft>
              <a:buSzPct val="70000"/>
              <a:defRPr/>
            </a:pPr>
            <a:r>
              <a:rPr lang="en-US" altLang="zh-CN" sz="1400" kern="0" dirty="0" smtClean="0">
                <a:latin typeface="Times New Roman" pitchFamily="18" charset="0"/>
                <a:ea typeface="微软雅黑" panose="020B0503020204020204" pitchFamily="34" charset="-122"/>
                <a:cs typeface="Times New Roman" pitchFamily="18" charset="0"/>
              </a:rPr>
              <a:t>Injection parameter matching</a:t>
            </a:r>
            <a:endParaRPr kumimoji="0" lang="zh-CN" altLang="en-US" sz="1400" i="0" u="none" strike="noStrike" kern="0" cap="none" spc="0" normalizeH="0" baseline="0" noProof="0" dirty="0" smtClean="0">
              <a:ln>
                <a:noFill/>
              </a:ln>
              <a:effectLst/>
              <a:uLnTx/>
              <a:uFillTx/>
              <a:latin typeface="Times New Roman" pitchFamily="18" charset="0"/>
              <a:ea typeface="微软雅黑" panose="020B0503020204020204" pitchFamily="34" charset="-122"/>
              <a:cs typeface="Times New Roman" pitchFamily="18" charset="0"/>
            </a:endParaRPr>
          </a:p>
        </p:txBody>
      </p:sp>
      <p:sp>
        <p:nvSpPr>
          <p:cNvPr id="16" name="内容占位符 2"/>
          <p:cNvSpPr txBox="1"/>
          <p:nvPr/>
        </p:nvSpPr>
        <p:spPr bwMode="auto">
          <a:xfrm>
            <a:off x="4392000" y="3222000"/>
            <a:ext cx="2285984" cy="285752"/>
          </a:xfrm>
          <a:prstGeom prst="rect">
            <a:avLst/>
          </a:prstGeom>
          <a:noFill/>
          <a:ln w="9525">
            <a:noFill/>
            <a:miter lim="800000"/>
          </a:ln>
        </p:spPr>
        <p:txBody>
          <a:bodyPr vert="horz" wrap="square" lIns="91440" tIns="45720" rIns="91440" bIns="45720" numCol="1" anchor="t" anchorCtr="0" compatLnSpc="1"/>
          <a:lstStyle/>
          <a:p>
            <a:pPr marL="342900" lvl="0" indent="-342900" algn="ctr">
              <a:lnSpc>
                <a:spcPct val="130000"/>
              </a:lnSpc>
              <a:spcBef>
                <a:spcPts val="0"/>
              </a:spcBef>
              <a:spcAft>
                <a:spcPts val="0"/>
              </a:spcAft>
              <a:buSzPct val="70000"/>
              <a:defRPr/>
            </a:pPr>
            <a:r>
              <a:rPr lang="en-US" altLang="zh-CN" sz="1400" kern="0" dirty="0" smtClean="0">
                <a:latin typeface="Times New Roman" pitchFamily="18" charset="0"/>
                <a:ea typeface="微软雅黑" panose="020B0503020204020204" pitchFamily="34" charset="-122"/>
                <a:cs typeface="Times New Roman" pitchFamily="18" charset="0"/>
              </a:rPr>
              <a:t>Painting range optimization</a:t>
            </a:r>
            <a:endParaRPr kumimoji="0" lang="zh-CN" altLang="en-US" sz="1400" i="0" u="none" strike="noStrike" kern="0" cap="none" spc="0" normalizeH="0" baseline="0" noProof="0" dirty="0" smtClean="0">
              <a:ln>
                <a:noFill/>
              </a:ln>
              <a:effectLst/>
              <a:uLnTx/>
              <a:uFillTx/>
              <a:latin typeface="Times New Roman" pitchFamily="18" charset="0"/>
              <a:ea typeface="微软雅黑" panose="020B0503020204020204" pitchFamily="34" charset="-122"/>
              <a:cs typeface="Times New Roman" pitchFamily="18" charset="0"/>
            </a:endParaRPr>
          </a:p>
        </p:txBody>
      </p:sp>
      <p:pic>
        <p:nvPicPr>
          <p:cNvPr id="17" name="图片 16" descr="不同剥离膜束流损失.png"/>
          <p:cNvPicPr>
            <a:picLocks noChangeAspect="1"/>
          </p:cNvPicPr>
          <p:nvPr/>
        </p:nvPicPr>
        <p:blipFill>
          <a:blip r:embed="rId5" cstate="print"/>
          <a:stretch>
            <a:fillRect/>
          </a:stretch>
        </p:blipFill>
        <p:spPr>
          <a:xfrm>
            <a:off x="6572264" y="3214692"/>
            <a:ext cx="2571736" cy="1785950"/>
          </a:xfrm>
          <a:prstGeom prst="rect">
            <a:avLst/>
          </a:prstGeom>
        </p:spPr>
      </p:pic>
      <p:sp>
        <p:nvSpPr>
          <p:cNvPr id="18" name="内容占位符 2"/>
          <p:cNvSpPr txBox="1"/>
          <p:nvPr/>
        </p:nvSpPr>
        <p:spPr bwMode="auto">
          <a:xfrm>
            <a:off x="6858016" y="3222000"/>
            <a:ext cx="2285984" cy="285752"/>
          </a:xfrm>
          <a:prstGeom prst="rect">
            <a:avLst/>
          </a:prstGeom>
          <a:noFill/>
          <a:ln w="9525">
            <a:noFill/>
            <a:miter lim="800000"/>
          </a:ln>
        </p:spPr>
        <p:txBody>
          <a:bodyPr vert="horz" wrap="square" lIns="91440" tIns="45720" rIns="91440" bIns="45720" numCol="1" anchor="t" anchorCtr="0" compatLnSpc="1"/>
          <a:lstStyle/>
          <a:p>
            <a:pPr marL="342900" lvl="0" indent="-342900" algn="ctr">
              <a:lnSpc>
                <a:spcPct val="130000"/>
              </a:lnSpc>
              <a:spcBef>
                <a:spcPts val="0"/>
              </a:spcBef>
              <a:spcAft>
                <a:spcPts val="0"/>
              </a:spcAft>
              <a:buSzPct val="70000"/>
              <a:defRPr/>
            </a:pPr>
            <a:r>
              <a:rPr lang="en-US" altLang="zh-CN" sz="1400" kern="0" dirty="0" smtClean="0">
                <a:latin typeface="Times New Roman" pitchFamily="18" charset="0"/>
                <a:ea typeface="微软雅黑" panose="020B0503020204020204" pitchFamily="34" charset="-122"/>
                <a:cs typeface="Times New Roman" pitchFamily="18" charset="0"/>
              </a:rPr>
              <a:t>Different stripping foil</a:t>
            </a:r>
            <a:endParaRPr kumimoji="0" lang="zh-CN" altLang="en-US" sz="1400" i="0" u="none" strike="noStrike" kern="0" cap="none" spc="0" normalizeH="0" baseline="0" noProof="0" dirty="0" smtClean="0">
              <a:ln>
                <a:noFill/>
              </a:ln>
              <a:effectLst/>
              <a:uLnTx/>
              <a:uFillTx/>
              <a:latin typeface="Times New Roman" pitchFamily="18" charset="0"/>
              <a:ea typeface="微软雅黑" panose="020B0503020204020204" pitchFamily="34" charset="-122"/>
              <a:cs typeface="Times New Roman" pitchFamily="18" charset="0"/>
            </a:endParaRPr>
          </a:p>
        </p:txBody>
      </p:sp>
      <p:sp>
        <p:nvSpPr>
          <p:cNvPr id="20" name="内容占位符 2"/>
          <p:cNvSpPr txBox="1">
            <a:spLocks/>
          </p:cNvSpPr>
          <p:nvPr/>
        </p:nvSpPr>
        <p:spPr bwMode="auto">
          <a:xfrm>
            <a:off x="71406" y="3000378"/>
            <a:ext cx="4143404" cy="2000269"/>
          </a:xfrm>
          <a:prstGeom prst="rect">
            <a:avLst/>
          </a:prstGeom>
          <a:noFill/>
          <a:ln w="9525">
            <a:noFill/>
            <a:miter lim="800000"/>
          </a:ln>
        </p:spPr>
        <p:txBody>
          <a:bodyPr vert="horz" wrap="square" lIns="91440" tIns="45720" rIns="91440" bIns="45720" numCol="1" anchor="t" anchorCtr="0" compatLnSpc="1">
            <a:normAutofit/>
          </a:bodyPr>
          <a:lstStyle/>
          <a:p>
            <a:pPr marL="342900" marR="0" lvl="0" indent="-342900" algn="just" defTabSz="914400" rtl="0" eaLnBrk="0" fontAlgn="base" latinLnBrk="0" hangingPunct="0">
              <a:lnSpc>
                <a:spcPct val="120000"/>
              </a:lnSpc>
              <a:spcBef>
                <a:spcPct val="10000"/>
              </a:spcBef>
              <a:spcAft>
                <a:spcPct val="30000"/>
              </a:spcAft>
              <a:buClrTx/>
              <a:buSzPct val="70000"/>
              <a:buFont typeface="Wingdings" panose="05000000000000000000" pitchFamily="2" charset="2"/>
              <a:buChar char="u"/>
              <a:tabLst/>
              <a:defRPr/>
            </a:pPr>
            <a:r>
              <a:rPr kumimoji="0" lang="en-US" sz="16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Main solutions:</a:t>
            </a:r>
            <a:endParaRPr kumimoji="0" lang="en-US" altLang="zh-CN" sz="16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anose="02020603050405020304" pitchFamily="18" charset="0"/>
            </a:endParaRPr>
          </a:p>
          <a:p>
            <a:pPr marL="342900" lvl="0" indent="-342900" algn="just" eaLnBrk="0" hangingPunct="0">
              <a:lnSpc>
                <a:spcPct val="120000"/>
              </a:lnSpc>
              <a:spcBef>
                <a:spcPct val="10000"/>
              </a:spcBef>
              <a:spcAft>
                <a:spcPct val="30000"/>
              </a:spcAft>
              <a:buSzPct val="70000"/>
            </a:pPr>
            <a:r>
              <a:rPr kumimoji="0" lang="en-US" altLang="zh-CN" sz="16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anose="02020603050405020304" pitchFamily="18" charset="0"/>
              </a:rPr>
              <a:t>     (1) </a:t>
            </a:r>
            <a:r>
              <a:rPr lang="en-US" altLang="zh-CN" sz="1600" dirty="0" smtClean="0">
                <a:latin typeface="Times New Roman" panose="02020603050405020304" pitchFamily="18" charset="0"/>
                <a:ea typeface="+mn-ea"/>
                <a:cs typeface="Times New Roman" panose="02020603050405020304" pitchFamily="18" charset="0"/>
              </a:rPr>
              <a:t>Injection beam parameters matching</a:t>
            </a:r>
            <a:endParaRPr kumimoji="0" lang="en-US" altLang="zh-CN" sz="16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anose="02020603050405020304" pitchFamily="18" charset="0"/>
            </a:endParaRPr>
          </a:p>
          <a:p>
            <a:pPr marL="342900" lvl="0" indent="-342900" algn="just" eaLnBrk="0" hangingPunct="0">
              <a:lnSpc>
                <a:spcPct val="120000"/>
              </a:lnSpc>
              <a:spcBef>
                <a:spcPct val="10000"/>
              </a:spcBef>
              <a:spcAft>
                <a:spcPct val="30000"/>
              </a:spcAft>
              <a:buSzPct val="70000"/>
            </a:pPr>
            <a:r>
              <a:rPr kumimoji="0" lang="en-US" altLang="zh-CN" sz="16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anose="02020603050405020304" pitchFamily="18" charset="0"/>
              </a:rPr>
              <a:t>     (2) </a:t>
            </a:r>
            <a:r>
              <a:rPr lang="en-US" altLang="zh-CN" sz="1600" dirty="0" smtClean="0">
                <a:latin typeface="Times New Roman" panose="02020603050405020304" pitchFamily="18" charset="0"/>
                <a:ea typeface="+mn-ea"/>
                <a:cs typeface="Times New Roman" panose="02020603050405020304" pitchFamily="18" charset="0"/>
              </a:rPr>
              <a:t>Painting optimization</a:t>
            </a:r>
            <a:endParaRPr kumimoji="0" lang="en-US" altLang="zh-CN" sz="16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anose="02020603050405020304" pitchFamily="18" charset="0"/>
            </a:endParaRPr>
          </a:p>
          <a:p>
            <a:pPr marL="342900" lvl="0" indent="-342900" algn="just" eaLnBrk="0" hangingPunct="0">
              <a:lnSpc>
                <a:spcPct val="120000"/>
              </a:lnSpc>
              <a:spcBef>
                <a:spcPct val="10000"/>
              </a:spcBef>
              <a:spcAft>
                <a:spcPct val="30000"/>
              </a:spcAft>
              <a:buSzPct val="70000"/>
            </a:pPr>
            <a:r>
              <a:rPr kumimoji="0" lang="en-US" altLang="zh-CN" sz="16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anose="02020603050405020304" pitchFamily="18" charset="0"/>
              </a:rPr>
              <a:t>     (3</a:t>
            </a:r>
            <a:r>
              <a:rPr lang="en-US" altLang="zh-CN" sz="1600" dirty="0" smtClean="0">
                <a:latin typeface="Times New Roman" panose="02020603050405020304" pitchFamily="18" charset="0"/>
                <a:ea typeface="+mn-ea"/>
                <a:cs typeface="Times New Roman" panose="02020603050405020304" pitchFamily="18" charset="0"/>
              </a:rPr>
              <a:t>) Slight modification of injection system</a:t>
            </a:r>
            <a:endParaRPr kumimoji="0" lang="en-US" altLang="zh-CN" sz="16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anose="02020603050405020304" pitchFamily="18" charset="0"/>
            </a:endParaRPr>
          </a:p>
          <a:p>
            <a:pPr marL="342900" lvl="0" indent="-342900" algn="just" eaLnBrk="0" hangingPunct="0">
              <a:lnSpc>
                <a:spcPct val="120000"/>
              </a:lnSpc>
              <a:spcBef>
                <a:spcPct val="10000"/>
              </a:spcBef>
              <a:spcAft>
                <a:spcPct val="30000"/>
              </a:spcAft>
              <a:buSzPct val="70000"/>
            </a:pPr>
            <a:r>
              <a:rPr kumimoji="0" lang="en-GB" altLang="zh-CN" sz="16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anose="02020603050405020304" pitchFamily="18" charset="0"/>
              </a:rPr>
              <a:t>     (4) </a:t>
            </a:r>
            <a:r>
              <a:rPr lang="en-US" altLang="zh-CN" sz="1600" kern="0" dirty="0" smtClean="0">
                <a:latin typeface="Times New Roman" pitchFamily="18" charset="0"/>
                <a:ea typeface="+mn-ea"/>
                <a:cs typeface="Times New Roman" panose="02020603050405020304" pitchFamily="18" charset="0"/>
              </a:rPr>
              <a:t>Optimization of the stripping foil</a:t>
            </a:r>
            <a:endParaRPr kumimoji="0" lang="en-GB" altLang="zh-CN" sz="1600" b="0"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5" name="灯片编号占位符 3"/>
          <p:cNvSpPr>
            <a:spLocks noGrp="1"/>
          </p:cNvSpPr>
          <p:nvPr>
            <p:ph type="sldNum" sz="quarter" idx="10"/>
          </p:nvPr>
        </p:nvSpPr>
        <p:spPr>
          <a:xfrm>
            <a:off x="8786842" y="4857766"/>
            <a:ext cx="357158" cy="202424"/>
          </a:xfrm>
          <a:noFill/>
        </p:spPr>
        <p:txBody>
          <a:bodyPr/>
          <a:lstStyle/>
          <a:p>
            <a:pPr algn="r"/>
            <a:fld id="{623F9AB0-2948-433A-A5A0-9A6B216243D7}" type="slidenum">
              <a:rPr lang="en-US" altLang="zh-CN" smtClean="0">
                <a:ea typeface="宋体" charset="-122"/>
              </a:rPr>
              <a:pPr algn="r"/>
              <a:t>14</a:t>
            </a:fld>
            <a:endParaRPr lang="en-US" altLang="zh-CN" dirty="0" smtClean="0">
              <a:ea typeface="Arial Unicode MS" pitchFamily="34" charset="-122"/>
              <a:cs typeface="Arial Unicode MS" pitchFamily="34" charset="-122"/>
            </a:endParaRPr>
          </a:p>
        </p:txBody>
      </p:sp>
    </p:spTree>
    <p:extLst>
      <p:ext uri="{BB962C8B-B14F-4D97-AF65-F5344CB8AC3E}">
        <p14:creationId xmlns:p14="http://schemas.microsoft.com/office/powerpoint/2010/main" xmlns="" val="2838183043"/>
      </p:ext>
    </p:extLst>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52400" cy="152400"/>
          </a:xfrm>
          <a:prstGeom prst="rect">
            <a:avLst/>
          </a:prstGeom>
          <a:noFill/>
        </p:spPr>
      </p:pic>
      <p:pic>
        <p:nvPicPr>
          <p:cNvPr id="3072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33350" cy="152400"/>
          </a:xfrm>
          <a:prstGeom prst="rect">
            <a:avLst/>
          </a:prstGeom>
          <a:noFill/>
        </p:spPr>
      </p:pic>
      <p:pic>
        <p:nvPicPr>
          <p:cNvPr id="30724"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52400" cy="152400"/>
          </a:xfrm>
          <a:prstGeom prst="rect">
            <a:avLst/>
          </a:prstGeom>
          <a:noFill/>
        </p:spPr>
      </p:pic>
      <p:pic>
        <p:nvPicPr>
          <p:cNvPr id="3072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33350" cy="152400"/>
          </a:xfrm>
          <a:prstGeom prst="rect">
            <a:avLst/>
          </a:prstGeom>
          <a:noFill/>
        </p:spPr>
      </p:pic>
      <p:pic>
        <p:nvPicPr>
          <p:cNvPr id="30726"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52400" cy="152400"/>
          </a:xfrm>
          <a:prstGeom prst="rect">
            <a:avLst/>
          </a:prstGeom>
          <a:noFill/>
        </p:spPr>
      </p:pic>
      <p:pic>
        <p:nvPicPr>
          <p:cNvPr id="30725"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33350" cy="152400"/>
          </a:xfrm>
          <a:prstGeom prst="rect">
            <a:avLst/>
          </a:prstGeom>
          <a:noFill/>
        </p:spPr>
      </p:pic>
      <p:pic>
        <p:nvPicPr>
          <p:cNvPr id="30728" name="Picture 8"/>
          <p:cNvPicPr>
            <a:picLocks noChangeAspect="1" noChangeArrowheads="1"/>
          </p:cNvPicPr>
          <p:nvPr/>
        </p:nvPicPr>
        <p:blipFill>
          <a:blip r:embed="rId4" cstate="print"/>
          <a:srcRect/>
          <a:stretch>
            <a:fillRect/>
          </a:stretch>
        </p:blipFill>
        <p:spPr bwMode="auto">
          <a:xfrm>
            <a:off x="3643306" y="2857502"/>
            <a:ext cx="2643206" cy="2071702"/>
          </a:xfrm>
          <a:prstGeom prst="rect">
            <a:avLst/>
          </a:prstGeom>
          <a:noFill/>
          <a:ln w="9525">
            <a:noFill/>
            <a:miter lim="800000"/>
            <a:headEnd/>
            <a:tailEnd/>
          </a:ln>
          <a:effectLst/>
        </p:spPr>
      </p:pic>
      <p:sp>
        <p:nvSpPr>
          <p:cNvPr id="17" name="TextBox 16"/>
          <p:cNvSpPr txBox="1"/>
          <p:nvPr/>
        </p:nvSpPr>
        <p:spPr>
          <a:xfrm>
            <a:off x="4643438" y="2928940"/>
            <a:ext cx="981807" cy="276999"/>
          </a:xfrm>
          <a:prstGeom prst="rect">
            <a:avLst/>
          </a:prstGeom>
          <a:noFill/>
        </p:spPr>
        <p:txBody>
          <a:bodyPr wrap="none" rtlCol="0">
            <a:spAutoFit/>
          </a:bodyPr>
          <a:lstStyle/>
          <a:p>
            <a:r>
              <a:rPr lang="en-US" altLang="zh-CN" sz="1200" b="1" dirty="0" smtClean="0">
                <a:solidFill>
                  <a:srgbClr val="9900FF"/>
                </a:solidFill>
                <a:latin typeface="Times New Roman" pitchFamily="18" charset="0"/>
                <a:cs typeface="Times New Roman" pitchFamily="18" charset="0"/>
              </a:rPr>
              <a:t>T </a:t>
            </a:r>
            <a:r>
              <a:rPr lang="zh-CN" altLang="en-US" sz="1200" b="1" dirty="0" smtClean="0">
                <a:solidFill>
                  <a:srgbClr val="9900FF"/>
                </a:solidFill>
                <a:latin typeface="Times New Roman" pitchFamily="18" charset="0"/>
                <a:cs typeface="Times New Roman" pitchFamily="18" charset="0"/>
              </a:rPr>
              <a:t>～ </a:t>
            </a:r>
            <a:r>
              <a:rPr lang="en-US" altLang="zh-CN" sz="1200" b="1" dirty="0" smtClean="0">
                <a:solidFill>
                  <a:srgbClr val="9900FF"/>
                </a:solidFill>
                <a:latin typeface="Times New Roman" pitchFamily="18" charset="0"/>
                <a:cs typeface="Times New Roman" pitchFamily="18" charset="0"/>
              </a:rPr>
              <a:t>3000 K</a:t>
            </a:r>
            <a:endParaRPr lang="zh-CN" altLang="en-US" sz="1200" b="1" baseline="30000" dirty="0">
              <a:solidFill>
                <a:srgbClr val="9900FF"/>
              </a:solidFill>
              <a:latin typeface="Times New Roman" pitchFamily="18" charset="0"/>
              <a:cs typeface="Times New Roman" pitchFamily="18" charset="0"/>
            </a:endParaRPr>
          </a:p>
        </p:txBody>
      </p:sp>
      <p:sp>
        <p:nvSpPr>
          <p:cNvPr id="14" name="TextBox 13"/>
          <p:cNvSpPr txBox="1"/>
          <p:nvPr/>
        </p:nvSpPr>
        <p:spPr>
          <a:xfrm>
            <a:off x="428596" y="966338"/>
            <a:ext cx="8429684" cy="400110"/>
          </a:xfrm>
          <a:prstGeom prst="rect">
            <a:avLst/>
          </a:prstGeom>
          <a:noFill/>
        </p:spPr>
        <p:txBody>
          <a:bodyPr wrap="square" rtlCol="0">
            <a:spAutoFit/>
          </a:bodyPr>
          <a:lstStyle/>
          <a:p>
            <a:pPr algn="ctr"/>
            <a:r>
              <a:rPr lang="en-US" altLang="zh-CN" sz="2000" b="1" dirty="0" smtClean="0">
                <a:latin typeface="微软雅黑" pitchFamily="34" charset="-122"/>
                <a:ea typeface="微软雅黑" pitchFamily="34" charset="-122"/>
                <a:cs typeface="+mj-cs"/>
              </a:rPr>
              <a:t>Problems for the CSNS-II beam injection</a:t>
            </a:r>
            <a:endParaRPr lang="zh-CN" altLang="en-US" sz="2000" b="1" dirty="0">
              <a:latin typeface="微软雅黑" pitchFamily="34" charset="-122"/>
              <a:ea typeface="微软雅黑" pitchFamily="34" charset="-122"/>
              <a:cs typeface="+mj-cs"/>
            </a:endParaRPr>
          </a:p>
        </p:txBody>
      </p:sp>
      <p:sp>
        <p:nvSpPr>
          <p:cNvPr id="5" name="内容占位符 2"/>
          <p:cNvSpPr>
            <a:spLocks noGrp="1" noChangeArrowheads="1"/>
          </p:cNvSpPr>
          <p:nvPr>
            <p:ph sz="quarter" idx="1"/>
          </p:nvPr>
        </p:nvSpPr>
        <p:spPr>
          <a:xfrm>
            <a:off x="142844" y="1428742"/>
            <a:ext cx="8858312" cy="1214446"/>
          </a:xfrm>
        </p:spPr>
        <p:txBody>
          <a:bodyPr/>
          <a:lstStyle/>
          <a:p>
            <a:pPr algn="just" eaLnBrk="1" hangingPunct="1">
              <a:lnSpc>
                <a:spcPct val="120000"/>
              </a:lnSpc>
            </a:pPr>
            <a:r>
              <a:rPr lang="en-US" altLang="zh-CN" sz="1400" u="sng" dirty="0" smtClean="0">
                <a:solidFill>
                  <a:srgbClr val="C00000"/>
                </a:solidFill>
                <a:ea typeface="微软雅黑" pitchFamily="34" charset="-122"/>
              </a:rPr>
              <a:t>Key Problems</a:t>
            </a:r>
            <a:r>
              <a:rPr lang="en-US" altLang="zh-CN" sz="1400" dirty="0" smtClean="0">
                <a:solidFill>
                  <a:srgbClr val="C00000"/>
                </a:solidFill>
                <a:ea typeface="微软雅黑" pitchFamily="34" charset="-122"/>
              </a:rPr>
              <a:t>: </a:t>
            </a:r>
            <a:r>
              <a:rPr lang="en-US" altLang="zh-CN" sz="1400" b="0" dirty="0" smtClean="0">
                <a:solidFill>
                  <a:schemeClr val="tx1"/>
                </a:solidFill>
                <a:ea typeface="微软雅黑" pitchFamily="34" charset="-122"/>
              </a:rPr>
              <a:t>(1) The peak temperature of the stripping foil is too high (close to or beyond the melting point).</a:t>
            </a:r>
          </a:p>
          <a:p>
            <a:pPr algn="just" eaLnBrk="1" hangingPunct="1">
              <a:lnSpc>
                <a:spcPct val="120000"/>
              </a:lnSpc>
              <a:buNone/>
            </a:pPr>
            <a:r>
              <a:rPr lang="en-US" altLang="zh-CN" sz="1400" b="0" dirty="0" smtClean="0">
                <a:solidFill>
                  <a:schemeClr val="tx1"/>
                </a:solidFill>
                <a:ea typeface="微软雅黑" pitchFamily="34" charset="-122"/>
              </a:rPr>
              <a:t>                                  (2) The single fixed painting mode may not be consistent with the future actual beam state. </a:t>
            </a:r>
          </a:p>
          <a:p>
            <a:pPr algn="just" eaLnBrk="1" hangingPunct="1">
              <a:lnSpc>
                <a:spcPct val="120000"/>
              </a:lnSpc>
              <a:buNone/>
            </a:pPr>
            <a:r>
              <a:rPr lang="en-US" altLang="zh-CN" sz="1400" b="0" dirty="0" smtClean="0">
                <a:solidFill>
                  <a:schemeClr val="tx1"/>
                </a:solidFill>
                <a:ea typeface="微软雅黑" pitchFamily="34" charset="-122"/>
              </a:rPr>
              <a:t>                                  (3) The beam dynamics is greatly affected by the edge focusing effect of horizontal chicane bump.</a:t>
            </a:r>
            <a:endParaRPr lang="zh-CN" altLang="en-US" sz="1400" b="0" dirty="0" smtClean="0">
              <a:solidFill>
                <a:schemeClr val="tx1"/>
              </a:solidFill>
              <a:ea typeface="微软雅黑" pitchFamily="34" charset="-122"/>
            </a:endParaRPr>
          </a:p>
        </p:txBody>
      </p:sp>
      <p:pic>
        <p:nvPicPr>
          <p:cNvPr id="15" name="图片 14" descr="BC-EF-X.png"/>
          <p:cNvPicPr>
            <a:picLocks noChangeAspect="1"/>
          </p:cNvPicPr>
          <p:nvPr/>
        </p:nvPicPr>
        <p:blipFill>
          <a:blip r:embed="rId5" cstate="print"/>
          <a:stretch>
            <a:fillRect/>
          </a:stretch>
        </p:blipFill>
        <p:spPr>
          <a:xfrm>
            <a:off x="6357950" y="2714626"/>
            <a:ext cx="1357322" cy="1110552"/>
          </a:xfrm>
          <a:prstGeom prst="rect">
            <a:avLst/>
          </a:prstGeom>
        </p:spPr>
      </p:pic>
      <p:pic>
        <p:nvPicPr>
          <p:cNvPr id="16" name="图片 15" descr="BC-EF-Y.png"/>
          <p:cNvPicPr>
            <a:picLocks noChangeAspect="1"/>
          </p:cNvPicPr>
          <p:nvPr/>
        </p:nvPicPr>
        <p:blipFill>
          <a:blip r:embed="rId6" cstate="print"/>
          <a:stretch>
            <a:fillRect/>
          </a:stretch>
        </p:blipFill>
        <p:spPr>
          <a:xfrm>
            <a:off x="7715272" y="2714626"/>
            <a:ext cx="1428728" cy="1143008"/>
          </a:xfrm>
          <a:prstGeom prst="rect">
            <a:avLst/>
          </a:prstGeom>
        </p:spPr>
      </p:pic>
      <p:pic>
        <p:nvPicPr>
          <p:cNvPr id="19" name="图片 18" descr="边缘聚焦效应对全环轨道影响-n.png"/>
          <p:cNvPicPr/>
          <p:nvPr/>
        </p:nvPicPr>
        <p:blipFill>
          <a:blip r:embed="rId7" cstate="print"/>
          <a:stretch>
            <a:fillRect/>
          </a:stretch>
        </p:blipFill>
        <p:spPr>
          <a:xfrm>
            <a:off x="7715272" y="3929072"/>
            <a:ext cx="1357322" cy="1071570"/>
          </a:xfrm>
          <a:prstGeom prst="rect">
            <a:avLst/>
          </a:prstGeom>
        </p:spPr>
      </p:pic>
      <p:pic>
        <p:nvPicPr>
          <p:cNvPr id="20" name="图片 19" descr="边缘聚焦效应1.png"/>
          <p:cNvPicPr/>
          <p:nvPr/>
        </p:nvPicPr>
        <p:blipFill>
          <a:blip r:embed="rId8" cstate="print"/>
          <a:stretch>
            <a:fillRect/>
          </a:stretch>
        </p:blipFill>
        <p:spPr>
          <a:xfrm>
            <a:off x="6286512" y="3929072"/>
            <a:ext cx="1428760" cy="1116000"/>
          </a:xfrm>
          <a:prstGeom prst="rect">
            <a:avLst/>
          </a:prstGeom>
        </p:spPr>
      </p:pic>
      <p:sp>
        <p:nvSpPr>
          <p:cNvPr id="21" name="TextBox 20"/>
          <p:cNvSpPr txBox="1"/>
          <p:nvPr/>
        </p:nvSpPr>
        <p:spPr>
          <a:xfrm>
            <a:off x="7072330" y="2428874"/>
            <a:ext cx="1502334" cy="276999"/>
          </a:xfrm>
          <a:prstGeom prst="rect">
            <a:avLst/>
          </a:prstGeom>
          <a:noFill/>
        </p:spPr>
        <p:txBody>
          <a:bodyPr wrap="none" rtlCol="0">
            <a:spAutoFit/>
          </a:bodyPr>
          <a:lstStyle/>
          <a:p>
            <a:r>
              <a:rPr lang="en-US" altLang="zh-CN" sz="1200" b="1" dirty="0" smtClean="0">
                <a:solidFill>
                  <a:srgbClr val="9900FF"/>
                </a:solidFill>
                <a:latin typeface="Times New Roman" pitchFamily="18" charset="0"/>
                <a:cs typeface="Times New Roman" pitchFamily="18" charset="0"/>
              </a:rPr>
              <a:t>Edge focusing effect</a:t>
            </a:r>
            <a:endParaRPr lang="zh-CN" altLang="en-US" sz="1200" b="1" baseline="30000" dirty="0">
              <a:solidFill>
                <a:srgbClr val="9900FF"/>
              </a:solidFill>
              <a:latin typeface="Times New Roman" pitchFamily="18" charset="0"/>
              <a:cs typeface="Times New Roman" pitchFamily="18" charset="0"/>
            </a:endParaRPr>
          </a:p>
        </p:txBody>
      </p:sp>
      <p:pic>
        <p:nvPicPr>
          <p:cNvPr id="22" name="Picture 2"/>
          <p:cNvPicPr>
            <a:picLocks noChangeAspect="1" noChangeArrowheads="1"/>
          </p:cNvPicPr>
          <p:nvPr/>
        </p:nvPicPr>
        <p:blipFill>
          <a:blip r:embed="rId9"/>
          <a:srcRect/>
          <a:stretch>
            <a:fillRect/>
          </a:stretch>
        </p:blipFill>
        <p:spPr bwMode="auto">
          <a:xfrm>
            <a:off x="71405" y="2714626"/>
            <a:ext cx="3643339" cy="2214578"/>
          </a:xfrm>
          <a:prstGeom prst="rect">
            <a:avLst/>
          </a:prstGeom>
          <a:noFill/>
          <a:ln w="9525">
            <a:noFill/>
            <a:miter lim="800000"/>
            <a:headEnd/>
            <a:tailEnd/>
          </a:ln>
          <a:effectLst/>
        </p:spPr>
      </p:pic>
      <p:sp>
        <p:nvSpPr>
          <p:cNvPr id="23" name="灯片编号占位符 3"/>
          <p:cNvSpPr txBox="1">
            <a:spLocks/>
          </p:cNvSpPr>
          <p:nvPr/>
        </p:nvSpPr>
        <p:spPr bwMode="auto">
          <a:xfrm>
            <a:off x="8786842" y="4857766"/>
            <a:ext cx="357158" cy="202424"/>
          </a:xfrm>
          <a:prstGeom prst="rect">
            <a:avLst/>
          </a:prstGeom>
          <a:noFill/>
          <a:ln w="9525">
            <a:noFill/>
            <a:miter lim="800000"/>
          </a:ln>
          <a:effec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23F9AB0-2948-433A-A5A0-9A6B216243D7}" type="slidenum">
              <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15</a:t>
            </a:fld>
            <a:endPar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Arial Unicode MS" pitchFamily="34" charset="-122"/>
              <a:cs typeface="Arial Unicode MS" pitchFamily="34" charset="-122"/>
            </a:endParaRPr>
          </a:p>
        </p:txBody>
      </p:sp>
      <p:sp>
        <p:nvSpPr>
          <p:cNvPr id="24" name="标题 1"/>
          <p:cNvSpPr>
            <a:spLocks noGrp="1" noChangeArrowheads="1"/>
          </p:cNvSpPr>
          <p:nvPr>
            <p:ph type="title"/>
          </p:nvPr>
        </p:nvSpPr>
        <p:spPr>
          <a:xfrm>
            <a:off x="0" y="357172"/>
            <a:ext cx="9144000" cy="571504"/>
          </a:xfrm>
        </p:spPr>
        <p:txBody>
          <a:bodyPr/>
          <a:lstStyle/>
          <a:p>
            <a:pPr eaLnBrk="1" hangingPunct="1"/>
            <a:r>
              <a:rPr lang="en-US" altLang="zh-CN" sz="2800" b="1" dirty="0" smtClean="0">
                <a:solidFill>
                  <a:srgbClr val="0000FF"/>
                </a:solidFill>
                <a:latin typeface="Times New Roman" panose="02020603050405020304" pitchFamily="18" charset="0"/>
                <a:ea typeface="微软雅黑" pitchFamily="34" charset="-122"/>
                <a:cs typeface="Times New Roman" panose="02020603050405020304" pitchFamily="18" charset="0"/>
              </a:rPr>
              <a:t>III. New </a:t>
            </a:r>
            <a:r>
              <a:rPr lang="en-US" altLang="zh-CN" sz="2800" dirty="0" smtClean="0">
                <a:solidFill>
                  <a:srgbClr val="0000FF"/>
                </a:solidFill>
                <a:latin typeface="Times New Roman" panose="02020603050405020304" pitchFamily="18" charset="0"/>
                <a:ea typeface="微软雅黑" pitchFamily="34" charset="-122"/>
                <a:cs typeface="Times New Roman" panose="02020603050405020304" pitchFamily="18" charset="0"/>
              </a:rPr>
              <a:t>injection </a:t>
            </a:r>
            <a:r>
              <a:rPr lang="en-US" altLang="zh-CN" sz="2800" dirty="0">
                <a:solidFill>
                  <a:srgbClr val="0000FF"/>
                </a:solidFill>
                <a:latin typeface="Times New Roman" panose="02020603050405020304" pitchFamily="18" charset="0"/>
                <a:ea typeface="微软雅黑" pitchFamily="34" charset="-122"/>
                <a:cs typeface="Times New Roman" panose="02020603050405020304" pitchFamily="18" charset="0"/>
              </a:rPr>
              <a:t>system for the </a:t>
            </a:r>
            <a:r>
              <a:rPr lang="en-US" altLang="zh-CN" sz="2800" dirty="0" smtClean="0">
                <a:solidFill>
                  <a:srgbClr val="0000FF"/>
                </a:solidFill>
                <a:latin typeface="Times New Roman" panose="02020603050405020304" pitchFamily="18" charset="0"/>
                <a:ea typeface="微软雅黑" pitchFamily="34" charset="-122"/>
                <a:cs typeface="Times New Roman" panose="02020603050405020304" pitchFamily="18" charset="0"/>
              </a:rPr>
              <a:t>CSNS-II</a:t>
            </a:r>
            <a:r>
              <a:rPr lang="en-US" altLang="zh-CN" sz="2800" b="1" dirty="0" smtClean="0">
                <a:solidFill>
                  <a:srgbClr val="0000FF"/>
                </a:solidFill>
                <a:latin typeface="Times New Roman" panose="02020603050405020304" pitchFamily="18" charset="0"/>
                <a:ea typeface="微软雅黑" pitchFamily="34" charset="-122"/>
                <a:cs typeface="Times New Roman" panose="02020603050405020304" pitchFamily="18" charset="0"/>
              </a:rPr>
              <a:t>  </a:t>
            </a:r>
            <a:endParaRPr lang="zh-CN" altLang="en-US" sz="2800" b="1" dirty="0" smtClean="0">
              <a:solidFill>
                <a:srgbClr val="0000FF"/>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xmlns="" val="225597260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noChangeArrowheads="1"/>
          </p:cNvSpPr>
          <p:nvPr>
            <p:ph sz="quarter" idx="1"/>
          </p:nvPr>
        </p:nvSpPr>
        <p:spPr>
          <a:xfrm>
            <a:off x="142844" y="928676"/>
            <a:ext cx="8786874" cy="2214578"/>
          </a:xfrm>
        </p:spPr>
        <p:txBody>
          <a:bodyPr/>
          <a:lstStyle/>
          <a:p>
            <a:pPr algn="just" eaLnBrk="1" hangingPunct="1">
              <a:lnSpc>
                <a:spcPct val="140000"/>
              </a:lnSpc>
              <a:spcBef>
                <a:spcPts val="0"/>
              </a:spcBef>
              <a:spcAft>
                <a:spcPts val="0"/>
              </a:spcAft>
            </a:pPr>
            <a:r>
              <a:rPr lang="en-US" altLang="zh-CN" sz="1400" dirty="0" smtClean="0">
                <a:solidFill>
                  <a:srgbClr val="C00000"/>
                </a:solidFill>
                <a:ea typeface="微软雅黑" pitchFamily="34" charset="-122"/>
              </a:rPr>
              <a:t>Goals: </a:t>
            </a:r>
          </a:p>
          <a:p>
            <a:pPr algn="just" eaLnBrk="1" hangingPunct="1">
              <a:lnSpc>
                <a:spcPct val="140000"/>
              </a:lnSpc>
              <a:spcBef>
                <a:spcPts val="0"/>
              </a:spcBef>
              <a:spcAft>
                <a:spcPts val="0"/>
              </a:spcAft>
              <a:buNone/>
            </a:pPr>
            <a:r>
              <a:rPr lang="en-US" altLang="zh-CN" sz="1400" b="0" dirty="0" smtClean="0">
                <a:solidFill>
                  <a:schemeClr val="tx1"/>
                </a:solidFill>
                <a:ea typeface="微软雅黑" pitchFamily="34" charset="-122"/>
              </a:rPr>
              <a:t>             (1) The peak temperature of the stripping foil need to be further reduced. </a:t>
            </a:r>
          </a:p>
          <a:p>
            <a:pPr algn="just" eaLnBrk="1" hangingPunct="1">
              <a:lnSpc>
                <a:spcPct val="140000"/>
              </a:lnSpc>
              <a:spcBef>
                <a:spcPts val="0"/>
              </a:spcBef>
              <a:spcAft>
                <a:spcPts val="0"/>
              </a:spcAft>
              <a:buNone/>
            </a:pPr>
            <a:r>
              <a:rPr lang="en-US" altLang="zh-CN" sz="1400" b="0" dirty="0" smtClean="0">
                <a:solidFill>
                  <a:schemeClr val="tx1"/>
                </a:solidFill>
                <a:ea typeface="微软雅黑" pitchFamily="34" charset="-122"/>
              </a:rPr>
              <a:t>             (2) Both correlated and anti-correlated painting can be performed. </a:t>
            </a:r>
          </a:p>
          <a:p>
            <a:pPr algn="just" eaLnBrk="1" hangingPunct="1">
              <a:lnSpc>
                <a:spcPct val="140000"/>
              </a:lnSpc>
              <a:spcBef>
                <a:spcPts val="0"/>
              </a:spcBef>
              <a:spcAft>
                <a:spcPts val="0"/>
              </a:spcAft>
              <a:buNone/>
            </a:pPr>
            <a:r>
              <a:rPr lang="en-US" altLang="zh-CN" sz="1400" b="0" dirty="0" smtClean="0">
                <a:solidFill>
                  <a:schemeClr val="tx1"/>
                </a:solidFill>
                <a:ea typeface="微软雅黑" pitchFamily="34" charset="-122"/>
              </a:rPr>
              <a:t>             (3) The edge focusing effect of the chicane bump should be reduced.</a:t>
            </a:r>
          </a:p>
          <a:p>
            <a:pPr algn="just" eaLnBrk="1" hangingPunct="1">
              <a:lnSpc>
                <a:spcPct val="140000"/>
              </a:lnSpc>
              <a:spcBef>
                <a:spcPts val="0"/>
              </a:spcBef>
              <a:spcAft>
                <a:spcPts val="0"/>
              </a:spcAft>
              <a:buNone/>
            </a:pPr>
            <a:endParaRPr lang="en-US" altLang="zh-CN" sz="1400" b="0" dirty="0" smtClean="0">
              <a:solidFill>
                <a:schemeClr val="tx1"/>
              </a:solidFill>
              <a:ea typeface="微软雅黑" pitchFamily="34" charset="-122"/>
            </a:endParaRPr>
          </a:p>
          <a:p>
            <a:pPr algn="just" eaLnBrk="1" hangingPunct="1">
              <a:lnSpc>
                <a:spcPct val="140000"/>
              </a:lnSpc>
              <a:spcBef>
                <a:spcPts val="0"/>
              </a:spcBef>
              <a:spcAft>
                <a:spcPts val="0"/>
              </a:spcAft>
            </a:pPr>
            <a:r>
              <a:rPr lang="en-US" altLang="zh-CN" sz="1400" dirty="0" smtClean="0">
                <a:solidFill>
                  <a:srgbClr val="C00000"/>
                </a:solidFill>
                <a:ea typeface="微软雅黑" pitchFamily="34" charset="-122"/>
              </a:rPr>
              <a:t>New idea: </a:t>
            </a:r>
            <a:r>
              <a:rPr lang="en-US" altLang="zh-CN" sz="1400" b="0" dirty="0" smtClean="0">
                <a:solidFill>
                  <a:schemeClr val="tx1"/>
                </a:solidFill>
                <a:ea typeface="微软雅黑" pitchFamily="34" charset="-122"/>
              </a:rPr>
              <a:t>The chicane bump and horizontal painting bump are combined into one bump which make the chicane bump "move", and the horizontal painting is performed by using the position and angular scanning at the same time. </a:t>
            </a:r>
            <a:endParaRPr lang="zh-CN" altLang="en-US" sz="1400" b="0" dirty="0" smtClean="0">
              <a:solidFill>
                <a:schemeClr val="tx1"/>
              </a:solidFill>
              <a:ea typeface="微软雅黑" pitchFamily="34" charset="-122"/>
            </a:endParaRPr>
          </a:p>
          <a:p>
            <a:pPr algn="just" eaLnBrk="1" hangingPunct="1">
              <a:lnSpc>
                <a:spcPct val="140000"/>
              </a:lnSpc>
              <a:buNone/>
            </a:pPr>
            <a:endParaRPr lang="zh-CN" altLang="en-US" sz="1400" b="0" dirty="0" smtClean="0">
              <a:solidFill>
                <a:schemeClr val="tx1"/>
              </a:solidFill>
              <a:ea typeface="微软雅黑" pitchFamily="34" charset="-122"/>
            </a:endParaRPr>
          </a:p>
        </p:txBody>
      </p:sp>
      <p:pic>
        <p:nvPicPr>
          <p:cNvPr id="3072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52400" cy="152400"/>
          </a:xfrm>
          <a:prstGeom prst="rect">
            <a:avLst/>
          </a:prstGeom>
          <a:noFill/>
        </p:spPr>
      </p:pic>
      <p:pic>
        <p:nvPicPr>
          <p:cNvPr id="3072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33350" cy="152400"/>
          </a:xfrm>
          <a:prstGeom prst="rect">
            <a:avLst/>
          </a:prstGeom>
          <a:noFill/>
        </p:spPr>
      </p:pic>
      <p:pic>
        <p:nvPicPr>
          <p:cNvPr id="30724"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52400" cy="152400"/>
          </a:xfrm>
          <a:prstGeom prst="rect">
            <a:avLst/>
          </a:prstGeom>
          <a:noFill/>
        </p:spPr>
      </p:pic>
      <p:pic>
        <p:nvPicPr>
          <p:cNvPr id="3072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33350" cy="152400"/>
          </a:xfrm>
          <a:prstGeom prst="rect">
            <a:avLst/>
          </a:prstGeom>
          <a:noFill/>
        </p:spPr>
      </p:pic>
      <p:pic>
        <p:nvPicPr>
          <p:cNvPr id="30726"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52400" cy="152400"/>
          </a:xfrm>
          <a:prstGeom prst="rect">
            <a:avLst/>
          </a:prstGeom>
          <a:noFill/>
        </p:spPr>
      </p:pic>
      <p:pic>
        <p:nvPicPr>
          <p:cNvPr id="30725"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33350" cy="152400"/>
          </a:xfrm>
          <a:prstGeom prst="rect">
            <a:avLst/>
          </a:prstGeom>
          <a:noFill/>
        </p:spPr>
      </p:pic>
      <p:sp>
        <p:nvSpPr>
          <p:cNvPr id="15" name="标题 1"/>
          <p:cNvSpPr>
            <a:spLocks noGrp="1" noChangeArrowheads="1"/>
          </p:cNvSpPr>
          <p:nvPr>
            <p:ph type="title"/>
          </p:nvPr>
        </p:nvSpPr>
        <p:spPr>
          <a:xfrm>
            <a:off x="142844" y="357172"/>
            <a:ext cx="8839200" cy="623888"/>
          </a:xfrm>
        </p:spPr>
        <p:txBody>
          <a:bodyPr/>
          <a:lstStyle/>
          <a:p>
            <a:pPr eaLnBrk="1" hangingPunct="1"/>
            <a:r>
              <a:rPr lang="en-US" altLang="zh-CN" sz="2400" dirty="0" smtClean="0">
                <a:solidFill>
                  <a:schemeClr val="tx1"/>
                </a:solidFill>
                <a:latin typeface="微软雅黑" pitchFamily="34" charset="-122"/>
                <a:ea typeface="微软雅黑" pitchFamily="34" charset="-122"/>
              </a:rPr>
              <a:t>New idea for the CSNS-II painting injection</a:t>
            </a:r>
            <a:endParaRPr lang="zh-CN" altLang="en-US" sz="2400" b="1" dirty="0" smtClean="0">
              <a:solidFill>
                <a:schemeClr val="tx1"/>
              </a:solidFill>
              <a:latin typeface="微软雅黑" pitchFamily="34" charset="-122"/>
              <a:ea typeface="微软雅黑" pitchFamily="34" charset="-122"/>
            </a:endParaRPr>
          </a:p>
        </p:txBody>
      </p:sp>
      <p:sp>
        <p:nvSpPr>
          <p:cNvPr id="16" name="内容占位符 2"/>
          <p:cNvSpPr txBox="1"/>
          <p:nvPr/>
        </p:nvSpPr>
        <p:spPr bwMode="auto">
          <a:xfrm>
            <a:off x="5929322" y="3357568"/>
            <a:ext cx="2857520" cy="1000132"/>
          </a:xfrm>
          <a:prstGeom prst="rect">
            <a:avLst/>
          </a:prstGeom>
          <a:noFill/>
          <a:ln w="9525">
            <a:noFill/>
            <a:miter lim="800000"/>
          </a:ln>
        </p:spPr>
        <p:txBody>
          <a:bodyPr vert="horz" wrap="square" lIns="91440" tIns="45720" rIns="91440" bIns="45720" numCol="1" anchor="t" anchorCtr="0" compatLnSpc="1">
            <a:noAutofit/>
          </a:bodyPr>
          <a:lstStyle/>
          <a:p>
            <a:pPr lvl="0" algn="just" eaLnBrk="0" hangingPunct="0">
              <a:lnSpc>
                <a:spcPct val="145000"/>
              </a:lnSpc>
              <a:spcBef>
                <a:spcPts val="0"/>
              </a:spcBef>
              <a:spcAft>
                <a:spcPts val="0"/>
              </a:spcAft>
              <a:buSzPct val="70000"/>
              <a:defRPr/>
            </a:pPr>
            <a:r>
              <a:rPr kumimoji="0" lang="en-US" altLang="en-US" sz="1400" b="1" i="0" u="none" strike="noStrike" kern="0" cap="none" spc="0" normalizeH="0" baseline="0" noProof="0" dirty="0" smtClean="0">
                <a:ln>
                  <a:noFill/>
                </a:ln>
                <a:solidFill>
                  <a:srgbClr val="5F2987"/>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SNS: B (1-4)  </a:t>
            </a:r>
            <a:r>
              <a:rPr lang="en-US" altLang="en-US" sz="1400" b="1" kern="0" dirty="0" smtClean="0">
                <a:solidFill>
                  <a:srgbClr val="5F2987"/>
                </a:solidFill>
                <a:latin typeface="Times New Roman" panose="02020603050405020304" pitchFamily="18" charset="0"/>
                <a:ea typeface="微软雅黑" panose="020B0503020204020204" pitchFamily="34" charset="-122"/>
                <a:cs typeface="Times New Roman" panose="02020603050405020304" pitchFamily="18" charset="0"/>
              </a:rPr>
              <a:t>+  HK (1-4) </a:t>
            </a:r>
            <a:endParaRPr kumimoji="0" lang="en-US" altLang="zh-CN" sz="1400" b="1" i="0" u="none" strike="noStrike" kern="0" cap="none" spc="0" normalizeH="0" baseline="0" noProof="0" dirty="0" smtClean="0">
              <a:ln>
                <a:noFill/>
              </a:ln>
              <a:solidFill>
                <a:srgbClr val="5F2987"/>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lvl="0" algn="just" eaLnBrk="0" hangingPunct="0">
              <a:lnSpc>
                <a:spcPct val="145000"/>
              </a:lnSpc>
              <a:spcBef>
                <a:spcPts val="0"/>
              </a:spcBef>
              <a:spcAft>
                <a:spcPts val="0"/>
              </a:spcAft>
              <a:buSzPct val="70000"/>
              <a:defRPr/>
            </a:pPr>
            <a:r>
              <a:rPr kumimoji="0" lang="en-US" altLang="zh-CN" sz="1400" b="1" i="0" u="none" strike="noStrike" kern="0" cap="none" spc="0" normalizeH="0" baseline="0" noProof="0" dirty="0" smtClean="0">
                <a:ln>
                  <a:noFill/>
                </a:ln>
                <a:solidFill>
                  <a:srgbClr val="5F2987"/>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J-PARC:  S</a:t>
            </a:r>
            <a:r>
              <a:rPr lang="en-US" altLang="en-US" sz="1400" b="1" kern="0" dirty="0" smtClean="0">
                <a:solidFill>
                  <a:srgbClr val="5F2987"/>
                </a:solidFill>
                <a:latin typeface="Times New Roman" panose="02020603050405020304" pitchFamily="18" charset="0"/>
                <a:ea typeface="微软雅黑" panose="020B0503020204020204" pitchFamily="34" charset="-122"/>
                <a:cs typeface="Times New Roman" panose="02020603050405020304" pitchFamily="18" charset="0"/>
              </a:rPr>
              <a:t>B (1-4)   +  PBH (1-4)</a:t>
            </a:r>
          </a:p>
          <a:p>
            <a:pPr lvl="0" algn="just" eaLnBrk="0" hangingPunct="0">
              <a:lnSpc>
                <a:spcPct val="145000"/>
              </a:lnSpc>
              <a:spcBef>
                <a:spcPts val="0"/>
              </a:spcBef>
              <a:spcAft>
                <a:spcPts val="0"/>
              </a:spcAft>
              <a:buSzPct val="70000"/>
              <a:defRPr/>
            </a:pPr>
            <a:r>
              <a:rPr lang="en-US" altLang="en-US" sz="1400" b="1" kern="0" dirty="0" smtClean="0">
                <a:solidFill>
                  <a:srgbClr val="5F2987"/>
                </a:solidFill>
                <a:latin typeface="Times New Roman" panose="02020603050405020304" pitchFamily="18" charset="0"/>
                <a:ea typeface="微软雅黑" panose="020B0503020204020204" pitchFamily="34" charset="-122"/>
                <a:cs typeface="Times New Roman" panose="02020603050405020304" pitchFamily="18" charset="0"/>
              </a:rPr>
              <a:t>CSNS:  </a:t>
            </a:r>
            <a:r>
              <a:rPr lang="en-US" altLang="zh-CN" sz="1400" b="1" kern="0" dirty="0" smtClean="0">
                <a:solidFill>
                  <a:srgbClr val="5F2987"/>
                </a:solidFill>
                <a:latin typeface="Times New Roman" panose="02020603050405020304" pitchFamily="18" charset="0"/>
                <a:ea typeface="微软雅黑" panose="020B0503020204020204" pitchFamily="34" charset="-122"/>
                <a:cs typeface="Times New Roman" panose="02020603050405020304" pitchFamily="18" charset="0"/>
              </a:rPr>
              <a:t>BC</a:t>
            </a:r>
            <a:r>
              <a:rPr lang="en-US" altLang="en-US" sz="1400" b="1" kern="0" dirty="0" smtClean="0">
                <a:solidFill>
                  <a:srgbClr val="5F2987"/>
                </a:solidFill>
                <a:latin typeface="Times New Roman" panose="02020603050405020304" pitchFamily="18" charset="0"/>
                <a:ea typeface="微软雅黑" panose="020B0503020204020204" pitchFamily="34" charset="-122"/>
                <a:cs typeface="Times New Roman" panose="02020603050405020304" pitchFamily="18" charset="0"/>
              </a:rPr>
              <a:t> (1-4)  +  BH (1-4) </a:t>
            </a:r>
            <a:endParaRPr kumimoji="0" lang="en-US" altLang="zh-CN" sz="1400" b="1" i="0" u="none" strike="noStrike" kern="0" cap="none" spc="0" normalizeH="0" baseline="0" noProof="0" dirty="0" smtClean="0">
              <a:ln>
                <a:noFill/>
              </a:ln>
              <a:solidFill>
                <a:srgbClr val="5F2987"/>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lvl="0" algn="just" eaLnBrk="0" hangingPunct="0">
              <a:lnSpc>
                <a:spcPct val="145000"/>
              </a:lnSpc>
              <a:spcBef>
                <a:spcPts val="0"/>
              </a:spcBef>
              <a:spcAft>
                <a:spcPts val="0"/>
              </a:spcAft>
              <a:buSzPct val="70000"/>
              <a:defRPr/>
            </a:pPr>
            <a:endParaRPr kumimoji="0" lang="en-US" altLang="zh-CN" sz="1400" b="0" i="0" u="none" strike="noStrike" kern="0" cap="none" spc="0" normalizeH="0" baseline="0" noProof="0" dirty="0" smtClean="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流程图: 过程 18"/>
          <p:cNvSpPr/>
          <p:nvPr/>
        </p:nvSpPr>
        <p:spPr bwMode="auto">
          <a:xfrm>
            <a:off x="6429094" y="3429006"/>
            <a:ext cx="571500" cy="297503"/>
          </a:xfrm>
          <a:prstGeom prst="flowChartProcess">
            <a:avLst/>
          </a:prstGeom>
          <a:noFill/>
          <a:ln w="12700" cap="flat" cmpd="sng" algn="ctr">
            <a:solidFill>
              <a:srgbClr val="0000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rgbClr val="FFCC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20" name="流程图: 过程 19"/>
          <p:cNvSpPr/>
          <p:nvPr/>
        </p:nvSpPr>
        <p:spPr bwMode="auto">
          <a:xfrm>
            <a:off x="7205699" y="3429006"/>
            <a:ext cx="786130" cy="282263"/>
          </a:xfrm>
          <a:prstGeom prst="flowChartProcess">
            <a:avLst/>
          </a:prstGeom>
          <a:noFill/>
          <a:ln w="12700" cap="flat" cmpd="sng" algn="ctr">
            <a:solidFill>
              <a:srgbClr val="0000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rgbClr val="FFCC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21" name="流程图: 过程 20"/>
          <p:cNvSpPr/>
          <p:nvPr/>
        </p:nvSpPr>
        <p:spPr bwMode="auto">
          <a:xfrm>
            <a:off x="6777074" y="3763686"/>
            <a:ext cx="680085" cy="231140"/>
          </a:xfrm>
          <a:prstGeom prst="flowChartProcess">
            <a:avLst/>
          </a:prstGeom>
          <a:noFill/>
          <a:ln w="12700" cap="flat" cmpd="sng" algn="ctr">
            <a:solidFill>
              <a:srgbClr val="0000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rgbClr val="FFCC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22" name="流程图: 过程 21"/>
          <p:cNvSpPr/>
          <p:nvPr/>
        </p:nvSpPr>
        <p:spPr bwMode="auto">
          <a:xfrm>
            <a:off x="7714969" y="3763686"/>
            <a:ext cx="886460" cy="248285"/>
          </a:xfrm>
          <a:prstGeom prst="flowChartProcess">
            <a:avLst/>
          </a:prstGeom>
          <a:noFill/>
          <a:ln w="12700" cap="flat" cmpd="sng" algn="ctr">
            <a:solidFill>
              <a:srgbClr val="0000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rgbClr val="FFCC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23" name="流程图: 过程 22"/>
          <p:cNvSpPr/>
          <p:nvPr/>
        </p:nvSpPr>
        <p:spPr bwMode="auto">
          <a:xfrm>
            <a:off x="6571969" y="4062486"/>
            <a:ext cx="714375" cy="268605"/>
          </a:xfrm>
          <a:prstGeom prst="flowChartProcess">
            <a:avLst/>
          </a:prstGeom>
          <a:noFill/>
          <a:ln w="12700" cap="flat" cmpd="sng" algn="ctr">
            <a:solidFill>
              <a:srgbClr val="0000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rgbClr val="FFCC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24" name="流程图: 过程 23"/>
          <p:cNvSpPr/>
          <p:nvPr/>
        </p:nvSpPr>
        <p:spPr bwMode="auto">
          <a:xfrm>
            <a:off x="7490179" y="4062486"/>
            <a:ext cx="786130" cy="268605"/>
          </a:xfrm>
          <a:prstGeom prst="flowChartProcess">
            <a:avLst/>
          </a:prstGeom>
          <a:noFill/>
          <a:ln w="12700" cap="flat" cmpd="sng" algn="ctr">
            <a:solidFill>
              <a:srgbClr val="0000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rgbClr val="FFCC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25" name="左大括号 24"/>
          <p:cNvSpPr/>
          <p:nvPr/>
        </p:nvSpPr>
        <p:spPr bwMode="auto">
          <a:xfrm>
            <a:off x="5857884" y="3429006"/>
            <a:ext cx="214314" cy="928694"/>
          </a:xfrm>
          <a:prstGeom prst="leftBrace">
            <a:avLst/>
          </a:prstGeom>
          <a:noFill/>
          <a:ln w="25400" cap="flat" cmpd="sng" algn="ctr">
            <a:solidFill>
              <a:srgbClr val="5F2987"/>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smtClean="0">
              <a:ln>
                <a:noFill/>
              </a:ln>
              <a:solidFill>
                <a:srgbClr val="5F2987"/>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26" name="TextBox 25"/>
          <p:cNvSpPr txBox="1"/>
          <p:nvPr/>
        </p:nvSpPr>
        <p:spPr>
          <a:xfrm>
            <a:off x="642910" y="3571882"/>
            <a:ext cx="571504" cy="400110"/>
          </a:xfrm>
          <a:prstGeom prst="rect">
            <a:avLst/>
          </a:prstGeom>
          <a:noFill/>
        </p:spPr>
        <p:txBody>
          <a:bodyPr wrap="square" rtlCol="0">
            <a:spAutoFit/>
          </a:bodyPr>
          <a:lstStyle/>
          <a:p>
            <a:r>
              <a:rPr lang="en-US" altLang="zh-CN" sz="2000" b="1" kern="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BC</a:t>
            </a:r>
            <a:endPar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流程图: 过程 26"/>
          <p:cNvSpPr/>
          <p:nvPr/>
        </p:nvSpPr>
        <p:spPr bwMode="auto">
          <a:xfrm>
            <a:off x="642910" y="3643320"/>
            <a:ext cx="500066" cy="285752"/>
          </a:xfrm>
          <a:prstGeom prst="flowChartProcess">
            <a:avLst/>
          </a:prstGeom>
          <a:noFill/>
          <a:ln w="25400" cap="flat" cmpd="sng" algn="ctr">
            <a:solidFill>
              <a:srgbClr val="0000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rgbClr val="FFCC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28" name="TextBox 27"/>
          <p:cNvSpPr txBox="1"/>
          <p:nvPr/>
        </p:nvSpPr>
        <p:spPr>
          <a:xfrm>
            <a:off x="1571604" y="3571882"/>
            <a:ext cx="571504" cy="400110"/>
          </a:xfrm>
          <a:prstGeom prst="rect">
            <a:avLst/>
          </a:prstGeom>
          <a:noFill/>
        </p:spPr>
        <p:txBody>
          <a:bodyPr wrap="square" rtlCol="0">
            <a:spAutoFit/>
          </a:bodyPr>
          <a:lstStyle/>
          <a:p>
            <a:r>
              <a:rPr lang="en-US" altLang="zh-CN" sz="2000" b="1" kern="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BH</a:t>
            </a:r>
            <a:endPar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流程图: 过程 28"/>
          <p:cNvSpPr/>
          <p:nvPr/>
        </p:nvSpPr>
        <p:spPr bwMode="auto">
          <a:xfrm>
            <a:off x="1571604" y="3643320"/>
            <a:ext cx="500066" cy="285752"/>
          </a:xfrm>
          <a:prstGeom prst="flowChartProcess">
            <a:avLst/>
          </a:prstGeom>
          <a:noFill/>
          <a:ln w="25400" cap="flat" cmpd="sng" algn="ctr">
            <a:solidFill>
              <a:srgbClr val="0000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rgbClr val="FFCC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30" name="TextBox 29"/>
          <p:cNvSpPr txBox="1"/>
          <p:nvPr/>
        </p:nvSpPr>
        <p:spPr>
          <a:xfrm>
            <a:off x="2500298" y="3571882"/>
            <a:ext cx="785818" cy="400110"/>
          </a:xfrm>
          <a:prstGeom prst="rect">
            <a:avLst/>
          </a:prstGeom>
          <a:noFill/>
        </p:spPr>
        <p:txBody>
          <a:bodyPr wrap="square" rtlCol="0">
            <a:spAutoFit/>
          </a:bodyPr>
          <a:lstStyle/>
          <a:p>
            <a:r>
              <a:rPr lang="en-US" altLang="zh-CN" sz="2000" b="1" kern="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BCH</a:t>
            </a:r>
            <a:endParaRPr lang="zh-CN" altLang="en-US"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 name="流程图: 过程 30"/>
          <p:cNvSpPr/>
          <p:nvPr/>
        </p:nvSpPr>
        <p:spPr bwMode="auto">
          <a:xfrm>
            <a:off x="2500298" y="3643320"/>
            <a:ext cx="714380" cy="285752"/>
          </a:xfrm>
          <a:prstGeom prst="flowChartProcess">
            <a:avLst/>
          </a:prstGeom>
          <a:noFill/>
          <a:ln w="25400" cap="flat" cmpd="sng" algn="ctr">
            <a:solidFill>
              <a:srgbClr val="0000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rgbClr val="FFCC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32" name="加号 31"/>
          <p:cNvSpPr/>
          <p:nvPr/>
        </p:nvSpPr>
        <p:spPr bwMode="auto">
          <a:xfrm>
            <a:off x="1184718" y="3585950"/>
            <a:ext cx="360000" cy="360000"/>
          </a:xfrm>
          <a:prstGeom prst="mathPlus">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rgbClr val="FFCC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cxnSp>
        <p:nvCxnSpPr>
          <p:cNvPr id="33" name="直接箭头连接符 32"/>
          <p:cNvCxnSpPr>
            <a:endCxn id="26" idx="2"/>
          </p:cNvCxnSpPr>
          <p:nvPr/>
        </p:nvCxnSpPr>
        <p:spPr bwMode="auto">
          <a:xfrm rot="5400000" flipH="1" flipV="1">
            <a:off x="771527" y="4129127"/>
            <a:ext cx="314270" cy="1588"/>
          </a:xfrm>
          <a:prstGeom prst="straightConnector1">
            <a:avLst/>
          </a:prstGeom>
          <a:solidFill>
            <a:schemeClr val="accent1"/>
          </a:solidFill>
          <a:ln w="12700" cap="flat" cmpd="sng" algn="ctr">
            <a:solidFill>
              <a:schemeClr val="tx1"/>
            </a:solidFill>
            <a:prstDash val="solid"/>
            <a:round/>
            <a:headEnd type="none" w="med" len="med"/>
            <a:tailEnd type="arrow"/>
          </a:ln>
        </p:spPr>
      </p:cxnSp>
      <p:sp>
        <p:nvSpPr>
          <p:cNvPr id="34" name="TextBox 33"/>
          <p:cNvSpPr txBox="1"/>
          <p:nvPr/>
        </p:nvSpPr>
        <p:spPr>
          <a:xfrm>
            <a:off x="500034" y="4286262"/>
            <a:ext cx="785818" cy="523220"/>
          </a:xfrm>
          <a:prstGeom prst="rect">
            <a:avLst/>
          </a:prstGeom>
          <a:noFill/>
        </p:spPr>
        <p:txBody>
          <a:bodyPr wrap="square" rtlCol="0">
            <a:spAutoFit/>
          </a:bodyPr>
          <a:lstStyle/>
          <a:p>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Chicane bump</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35" name="直接箭头连接符 34"/>
          <p:cNvCxnSpPr/>
          <p:nvPr/>
        </p:nvCxnSpPr>
        <p:spPr bwMode="auto">
          <a:xfrm rot="5400000" flipH="1" flipV="1">
            <a:off x="1700221" y="4129127"/>
            <a:ext cx="314270" cy="1588"/>
          </a:xfrm>
          <a:prstGeom prst="straightConnector1">
            <a:avLst/>
          </a:prstGeom>
          <a:solidFill>
            <a:schemeClr val="accent1"/>
          </a:solidFill>
          <a:ln w="12700" cap="flat" cmpd="sng" algn="ctr">
            <a:solidFill>
              <a:schemeClr val="tx1"/>
            </a:solidFill>
            <a:prstDash val="solid"/>
            <a:round/>
            <a:headEnd type="none" w="med" len="med"/>
            <a:tailEnd type="arrow"/>
          </a:ln>
        </p:spPr>
      </p:cxnSp>
      <p:sp>
        <p:nvSpPr>
          <p:cNvPr id="36" name="TextBox 35"/>
          <p:cNvSpPr txBox="1"/>
          <p:nvPr/>
        </p:nvSpPr>
        <p:spPr>
          <a:xfrm>
            <a:off x="1285852" y="4286262"/>
            <a:ext cx="1285884" cy="523220"/>
          </a:xfrm>
          <a:prstGeom prst="rect">
            <a:avLst/>
          </a:prstGeom>
          <a:noFill/>
        </p:spPr>
        <p:txBody>
          <a:bodyPr wrap="square" rtlCol="0">
            <a:spAutoFit/>
          </a:bodyPr>
          <a:lstStyle/>
          <a:p>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Horizontal painting bump</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37" name="直接箭头连接符 36"/>
          <p:cNvCxnSpPr/>
          <p:nvPr/>
        </p:nvCxnSpPr>
        <p:spPr bwMode="auto">
          <a:xfrm flipV="1">
            <a:off x="3214678" y="3571882"/>
            <a:ext cx="500066" cy="214314"/>
          </a:xfrm>
          <a:prstGeom prst="straightConnector1">
            <a:avLst/>
          </a:prstGeom>
          <a:solidFill>
            <a:schemeClr val="accent1"/>
          </a:solidFill>
          <a:ln w="12700" cap="flat" cmpd="sng" algn="ctr">
            <a:solidFill>
              <a:schemeClr val="tx1"/>
            </a:solidFill>
            <a:prstDash val="solid"/>
            <a:round/>
            <a:headEnd type="none" w="med" len="med"/>
            <a:tailEnd type="arrow"/>
          </a:ln>
        </p:spPr>
      </p:cxnSp>
      <p:cxnSp>
        <p:nvCxnSpPr>
          <p:cNvPr id="38" name="直接箭头连接符 37"/>
          <p:cNvCxnSpPr/>
          <p:nvPr/>
        </p:nvCxnSpPr>
        <p:spPr bwMode="auto">
          <a:xfrm>
            <a:off x="3214678" y="3786196"/>
            <a:ext cx="500066" cy="214314"/>
          </a:xfrm>
          <a:prstGeom prst="straightConnector1">
            <a:avLst/>
          </a:prstGeom>
          <a:solidFill>
            <a:schemeClr val="accent1"/>
          </a:solidFill>
          <a:ln w="12700" cap="flat" cmpd="sng" algn="ctr">
            <a:solidFill>
              <a:schemeClr val="tx1"/>
            </a:solidFill>
            <a:prstDash val="solid"/>
            <a:round/>
            <a:headEnd type="none" w="med" len="med"/>
            <a:tailEnd type="arrow"/>
          </a:ln>
        </p:spPr>
      </p:cxnSp>
      <p:sp>
        <p:nvSpPr>
          <p:cNvPr id="39" name="TextBox 38"/>
          <p:cNvSpPr txBox="1"/>
          <p:nvPr/>
        </p:nvSpPr>
        <p:spPr>
          <a:xfrm>
            <a:off x="3714744" y="3429006"/>
            <a:ext cx="1643074" cy="307777"/>
          </a:xfrm>
          <a:prstGeom prst="rect">
            <a:avLst/>
          </a:prstGeom>
          <a:noFill/>
        </p:spPr>
        <p:txBody>
          <a:bodyPr wrap="square" rtlCol="0">
            <a:spAutoFit/>
          </a:bodyPr>
          <a:lstStyle/>
          <a:p>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Angular scanning</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 name="TextBox 39"/>
          <p:cNvSpPr txBox="1"/>
          <p:nvPr/>
        </p:nvSpPr>
        <p:spPr>
          <a:xfrm>
            <a:off x="3714744" y="3857634"/>
            <a:ext cx="1500198" cy="307777"/>
          </a:xfrm>
          <a:prstGeom prst="rect">
            <a:avLst/>
          </a:prstGeom>
          <a:noFill/>
        </p:spPr>
        <p:txBody>
          <a:bodyPr wrap="square" rtlCol="0">
            <a:spAutoFit/>
          </a:bodyPr>
          <a:lstStyle/>
          <a:p>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Position scanning</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1" name="矩形 40"/>
          <p:cNvSpPr/>
          <p:nvPr/>
        </p:nvSpPr>
        <p:spPr bwMode="auto">
          <a:xfrm>
            <a:off x="357158" y="3429006"/>
            <a:ext cx="4857784" cy="1428760"/>
          </a:xfrm>
          <a:prstGeom prst="rect">
            <a:avLst/>
          </a:prstGeom>
          <a:noFill/>
          <a:ln w="9525" cap="flat" cmpd="sng" algn="ctr">
            <a:solidFill>
              <a:srgbClr val="5C0000"/>
            </a:solidFill>
            <a:prstDash val="lgDash"/>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rgbClr val="FFCC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42" name="右箭头 41"/>
          <p:cNvSpPr/>
          <p:nvPr/>
        </p:nvSpPr>
        <p:spPr bwMode="auto">
          <a:xfrm>
            <a:off x="2143108" y="3674826"/>
            <a:ext cx="285752" cy="214314"/>
          </a:xfrm>
          <a:prstGeom prst="rightArrow">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rgbClr val="FFCC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44" name="灯片编号占位符 3"/>
          <p:cNvSpPr txBox="1">
            <a:spLocks/>
          </p:cNvSpPr>
          <p:nvPr/>
        </p:nvSpPr>
        <p:spPr bwMode="auto">
          <a:xfrm>
            <a:off x="8786842" y="4857766"/>
            <a:ext cx="357158" cy="202424"/>
          </a:xfrm>
          <a:prstGeom prst="rect">
            <a:avLst/>
          </a:prstGeom>
          <a:noFill/>
          <a:ln w="9525">
            <a:noFill/>
            <a:miter lim="800000"/>
          </a:ln>
          <a:effec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23F9AB0-2948-433A-A5A0-9A6B216243D7}" type="slidenum">
              <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16</a:t>
            </a:fld>
            <a:endPar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Arial Unicode MS" pitchFamily="34" charset="-122"/>
              <a:cs typeface="Arial Unicode MS" pitchFamily="34" charset="-122"/>
            </a:endParaRPr>
          </a:p>
        </p:txBody>
      </p:sp>
    </p:spTree>
    <p:extLst>
      <p:ext uri="{BB962C8B-B14F-4D97-AF65-F5344CB8AC3E}">
        <p14:creationId xmlns:p14="http://schemas.microsoft.com/office/powerpoint/2010/main" xmlns="" val="162145068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noChangeArrowheads="1"/>
          </p:cNvSpPr>
          <p:nvPr>
            <p:ph type="title"/>
          </p:nvPr>
        </p:nvSpPr>
        <p:spPr>
          <a:xfrm>
            <a:off x="0" y="428610"/>
            <a:ext cx="9144000" cy="552450"/>
          </a:xfrm>
        </p:spPr>
        <p:txBody>
          <a:bodyPr/>
          <a:lstStyle/>
          <a:p>
            <a:pPr algn="ctr" eaLnBrk="1" hangingPunct="1"/>
            <a:r>
              <a:rPr lang="en-US" altLang="zh-CN" sz="2400" b="1" dirty="0" smtClean="0">
                <a:solidFill>
                  <a:schemeClr val="tx1"/>
                </a:solidFill>
                <a:latin typeface="微软雅黑" pitchFamily="34" charset="-122"/>
                <a:ea typeface="微软雅黑" pitchFamily="34" charset="-122"/>
              </a:rPr>
              <a:t>Layout of the</a:t>
            </a:r>
            <a:r>
              <a:rPr lang="zh-CN" altLang="en-US" sz="2400" b="1" dirty="0" smtClean="0">
                <a:solidFill>
                  <a:schemeClr val="tx1"/>
                </a:solidFill>
                <a:latin typeface="微软雅黑" pitchFamily="34" charset="-122"/>
                <a:ea typeface="微软雅黑" pitchFamily="34" charset="-122"/>
              </a:rPr>
              <a:t> </a:t>
            </a:r>
            <a:r>
              <a:rPr lang="en-US" altLang="zh-CN" sz="2400" b="1" dirty="0" smtClean="0">
                <a:solidFill>
                  <a:schemeClr val="tx1"/>
                </a:solidFill>
                <a:latin typeface="微软雅黑" pitchFamily="34" charset="-122"/>
                <a:ea typeface="微软雅黑" pitchFamily="34" charset="-122"/>
              </a:rPr>
              <a:t>new injection system</a:t>
            </a:r>
            <a:endParaRPr lang="zh-CN" altLang="en-US" sz="2400" b="1" dirty="0" smtClean="0">
              <a:solidFill>
                <a:schemeClr val="tx1"/>
              </a:solidFill>
              <a:latin typeface="微软雅黑" pitchFamily="34" charset="-122"/>
              <a:ea typeface="微软雅黑" pitchFamily="34" charset="-122"/>
            </a:endParaRPr>
          </a:p>
        </p:txBody>
      </p:sp>
      <p:sp>
        <p:nvSpPr>
          <p:cNvPr id="4" name="内容占位符 2"/>
          <p:cNvSpPr txBox="1">
            <a:spLocks noChangeArrowheads="1"/>
          </p:cNvSpPr>
          <p:nvPr/>
        </p:nvSpPr>
        <p:spPr bwMode="auto">
          <a:xfrm>
            <a:off x="71406" y="4143386"/>
            <a:ext cx="8786874" cy="857256"/>
          </a:xfrm>
          <a:prstGeom prst="rect">
            <a:avLst/>
          </a:prstGeom>
          <a:noFill/>
          <a:ln w="9525">
            <a:noFill/>
            <a:miter lim="800000"/>
          </a:ln>
        </p:spPr>
        <p:txBody>
          <a:bodyPr vert="horz" wrap="square" lIns="91440" tIns="45720" rIns="91440" bIns="45720" numCol="1" anchor="t" anchorCtr="0" compatLnSpc="1"/>
          <a:lstStyle/>
          <a:p>
            <a:pPr marL="342900" lvl="0" indent="-342900" algn="just">
              <a:lnSpc>
                <a:spcPct val="120000"/>
              </a:lnSpc>
              <a:spcAft>
                <a:spcPts val="900"/>
              </a:spcAft>
              <a:buSzPct val="70000"/>
              <a:buFont typeface="Wingdings" panose="05000000000000000000" pitchFamily="2" charset="2"/>
              <a:buChar char="u"/>
              <a:defRPr/>
            </a:pPr>
            <a:r>
              <a:rPr kumimoji="0" lang="en-US" altLang="zh-CN" sz="1400" b="1" i="0" strike="noStrike" kern="0" cap="none" spc="0" normalizeH="0" baseline="0" noProof="0" dirty="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Key magnets</a:t>
            </a:r>
            <a:r>
              <a:rPr lang="en-US" altLang="zh-CN" sz="1400" b="1" kern="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kern="0" dirty="0" smtClean="0">
                <a:latin typeface="Times New Roman" panose="02020603050405020304" pitchFamily="18" charset="0"/>
                <a:ea typeface="微软雅黑" panose="020B0503020204020204" pitchFamily="34" charset="-122"/>
                <a:cs typeface="Times New Roman" panose="02020603050405020304" pitchFamily="18" charset="0"/>
              </a:rPr>
              <a:t>4 horizontal painting magnets, 4 vertical painting magnets, 2 septum magnets, 1 pulse septum magnet, 2 DC dipole magnets (compensation), 4 vertical DC bump magnets (one of which with auxiliary winding), 1 DC quadrupole magnet. </a:t>
            </a:r>
          </a:p>
        </p:txBody>
      </p:sp>
      <p:pic>
        <p:nvPicPr>
          <p:cNvPr id="5" name="图片 4"/>
          <p:cNvPicPr/>
          <p:nvPr/>
        </p:nvPicPr>
        <p:blipFill>
          <a:blip r:embed="rId2" cstate="print"/>
          <a:srcRect/>
          <a:stretch>
            <a:fillRect/>
          </a:stretch>
        </p:blipFill>
        <p:spPr bwMode="auto">
          <a:xfrm>
            <a:off x="1643042" y="1000114"/>
            <a:ext cx="5786478" cy="3143272"/>
          </a:xfrm>
          <a:prstGeom prst="rect">
            <a:avLst/>
          </a:prstGeom>
          <a:noFill/>
          <a:ln w="9525">
            <a:noFill/>
            <a:miter lim="800000"/>
            <a:headEnd/>
            <a:tailEnd/>
          </a:ln>
          <a:effectLst/>
        </p:spPr>
      </p:pic>
      <p:sp>
        <p:nvSpPr>
          <p:cNvPr id="6" name="灯片编号占位符 3"/>
          <p:cNvSpPr txBox="1">
            <a:spLocks/>
          </p:cNvSpPr>
          <p:nvPr/>
        </p:nvSpPr>
        <p:spPr bwMode="auto">
          <a:xfrm>
            <a:off x="8786842" y="4857766"/>
            <a:ext cx="357158" cy="202424"/>
          </a:xfrm>
          <a:prstGeom prst="rect">
            <a:avLst/>
          </a:prstGeom>
          <a:noFill/>
          <a:ln w="9525">
            <a:noFill/>
            <a:miter lim="800000"/>
          </a:ln>
          <a:effec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23F9AB0-2948-433A-A5A0-9A6B216243D7}" type="slidenum">
              <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17</a:t>
            </a:fld>
            <a:endPar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Arial Unicode MS" pitchFamily="34" charset="-122"/>
              <a:cs typeface="Arial Unicode MS" pitchFamily="34" charset="-122"/>
            </a:endParaRPr>
          </a:p>
        </p:txBody>
      </p:sp>
    </p:spTree>
    <p:extLst>
      <p:ext uri="{BB962C8B-B14F-4D97-AF65-F5344CB8AC3E}">
        <p14:creationId xmlns:p14="http://schemas.microsoft.com/office/powerpoint/2010/main" xmlns="" val="350396060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noChangeArrowheads="1"/>
          </p:cNvSpPr>
          <p:nvPr>
            <p:ph type="title"/>
          </p:nvPr>
        </p:nvSpPr>
        <p:spPr>
          <a:xfrm>
            <a:off x="142844" y="428610"/>
            <a:ext cx="8839200" cy="571504"/>
          </a:xfrm>
        </p:spPr>
        <p:txBody>
          <a:bodyPr/>
          <a:lstStyle/>
          <a:p>
            <a:pPr eaLnBrk="1" hangingPunct="1"/>
            <a:r>
              <a:rPr lang="en-US" altLang="zh-CN" sz="2400" dirty="0" smtClean="0">
                <a:solidFill>
                  <a:schemeClr val="tx1"/>
                </a:solidFill>
                <a:latin typeface="微软雅黑" pitchFamily="34" charset="-122"/>
                <a:ea typeface="微软雅黑" pitchFamily="34" charset="-122"/>
              </a:rPr>
              <a:t>Description for the new painting scheme</a:t>
            </a:r>
            <a:endParaRPr lang="zh-CN" altLang="en-US" sz="2400" b="1" dirty="0" smtClean="0">
              <a:solidFill>
                <a:schemeClr val="tx1"/>
              </a:solidFill>
              <a:latin typeface="微软雅黑" pitchFamily="34" charset="-122"/>
              <a:ea typeface="微软雅黑" pitchFamily="34" charset="-122"/>
            </a:endParaRPr>
          </a:p>
        </p:txBody>
      </p:sp>
      <p:pic>
        <p:nvPicPr>
          <p:cNvPr id="50178" name="Picture 2"/>
          <p:cNvPicPr>
            <a:picLocks noChangeAspect="1" noChangeArrowheads="1"/>
          </p:cNvPicPr>
          <p:nvPr/>
        </p:nvPicPr>
        <p:blipFill>
          <a:blip r:embed="rId2"/>
          <a:srcRect/>
          <a:stretch>
            <a:fillRect/>
          </a:stretch>
        </p:blipFill>
        <p:spPr bwMode="auto">
          <a:xfrm>
            <a:off x="71406" y="1258536"/>
            <a:ext cx="5429288" cy="3670667"/>
          </a:xfrm>
          <a:prstGeom prst="rect">
            <a:avLst/>
          </a:prstGeom>
          <a:noFill/>
          <a:ln w="9525">
            <a:noFill/>
            <a:miter lim="800000"/>
            <a:headEnd/>
            <a:tailEnd/>
          </a:ln>
          <a:effectLst/>
        </p:spPr>
      </p:pic>
      <p:sp>
        <p:nvSpPr>
          <p:cNvPr id="7" name="内容占位符 2"/>
          <p:cNvSpPr txBox="1"/>
          <p:nvPr/>
        </p:nvSpPr>
        <p:spPr bwMode="auto">
          <a:xfrm>
            <a:off x="2500298" y="4143386"/>
            <a:ext cx="714380" cy="642942"/>
          </a:xfrm>
          <a:prstGeom prst="rect">
            <a:avLst/>
          </a:prstGeom>
          <a:noFill/>
          <a:ln w="9525">
            <a:noFill/>
            <a:miter lim="800000"/>
          </a:ln>
        </p:spPr>
        <p:txBody>
          <a:bodyPr/>
          <a:lstStyle/>
          <a:p>
            <a:pPr indent="-273050" algn="ctr">
              <a:buClr>
                <a:schemeClr val="accent1"/>
              </a:buClr>
              <a:buSzPct val="85000"/>
              <a:buFont typeface="Wingdings 2" panose="05020102010507070707" pitchFamily="18" charset="2"/>
              <a:buNone/>
            </a:pPr>
            <a:r>
              <a:rPr lang="el-GR" altLang="zh-CN" sz="1400" dirty="0">
                <a:solidFill>
                  <a:srgbClr val="4C0000"/>
                </a:solidFill>
                <a:latin typeface="Times New Roman" pitchFamily="18" charset="0"/>
                <a:ea typeface="微软雅黑" panose="020B0503020204020204" pitchFamily="34" charset="-122"/>
                <a:cs typeface="Times New Roman" pitchFamily="18" charset="0"/>
              </a:rPr>
              <a:t>α</a:t>
            </a:r>
            <a:r>
              <a:rPr lang="en-US" altLang="zh-CN" sz="1400" baseline="-25000" dirty="0">
                <a:solidFill>
                  <a:srgbClr val="4C0000"/>
                </a:solidFill>
                <a:latin typeface="Times New Roman" pitchFamily="18" charset="0"/>
                <a:ea typeface="微软雅黑" panose="020B0503020204020204" pitchFamily="34" charset="-122"/>
                <a:cs typeface="Times New Roman" pitchFamily="18" charset="0"/>
              </a:rPr>
              <a:t>x</a:t>
            </a:r>
            <a:r>
              <a:rPr lang="en-US" altLang="zh-CN" sz="1400" dirty="0">
                <a:solidFill>
                  <a:srgbClr val="4C0000"/>
                </a:solidFill>
                <a:latin typeface="Times New Roman" pitchFamily="18" charset="0"/>
                <a:ea typeface="微软雅黑" panose="020B0503020204020204" pitchFamily="34" charset="-122"/>
                <a:cs typeface="Times New Roman" pitchFamily="18" charset="0"/>
              </a:rPr>
              <a:t>~0</a:t>
            </a:r>
          </a:p>
          <a:p>
            <a:pPr indent="-273050" algn="ctr">
              <a:buClr>
                <a:schemeClr val="accent1"/>
              </a:buClr>
              <a:buSzPct val="85000"/>
            </a:pPr>
            <a:r>
              <a:rPr lang="el-GR" altLang="zh-CN" sz="1400" dirty="0">
                <a:solidFill>
                  <a:srgbClr val="4C0000"/>
                </a:solidFill>
                <a:latin typeface="Times New Roman" pitchFamily="18" charset="0"/>
                <a:ea typeface="微软雅黑" panose="020B0503020204020204" pitchFamily="34" charset="-122"/>
                <a:cs typeface="Times New Roman" pitchFamily="18" charset="0"/>
              </a:rPr>
              <a:t>α</a:t>
            </a:r>
            <a:r>
              <a:rPr lang="en-US" altLang="zh-CN" sz="1400" baseline="-25000" dirty="0" smtClean="0">
                <a:solidFill>
                  <a:srgbClr val="4C0000"/>
                </a:solidFill>
                <a:latin typeface="Times New Roman" pitchFamily="18" charset="0"/>
                <a:ea typeface="微软雅黑" panose="020B0503020204020204" pitchFamily="34" charset="-122"/>
                <a:cs typeface="Times New Roman" pitchFamily="18" charset="0"/>
              </a:rPr>
              <a:t>y</a:t>
            </a:r>
            <a:r>
              <a:rPr lang="en-US" altLang="zh-CN" sz="1400" dirty="0" smtClean="0">
                <a:solidFill>
                  <a:srgbClr val="4C0000"/>
                </a:solidFill>
                <a:latin typeface="Times New Roman" pitchFamily="18" charset="0"/>
                <a:ea typeface="微软雅黑" panose="020B0503020204020204" pitchFamily="34" charset="-122"/>
                <a:cs typeface="Times New Roman" pitchFamily="18" charset="0"/>
              </a:rPr>
              <a:t>~0</a:t>
            </a:r>
            <a:endParaRPr lang="zh-CN" altLang="en-US" sz="1400" dirty="0">
              <a:solidFill>
                <a:srgbClr val="4C0000"/>
              </a:solidFill>
              <a:latin typeface="Times New Roman" pitchFamily="18" charset="0"/>
              <a:ea typeface="微软雅黑" panose="020B0503020204020204" pitchFamily="34" charset="-122"/>
              <a:cs typeface="Times New Roman" pitchFamily="18" charset="0"/>
            </a:endParaRPr>
          </a:p>
        </p:txBody>
      </p:sp>
      <p:sp>
        <p:nvSpPr>
          <p:cNvPr id="12" name="内容占位符 2"/>
          <p:cNvSpPr txBox="1">
            <a:spLocks noChangeArrowheads="1"/>
          </p:cNvSpPr>
          <p:nvPr/>
        </p:nvSpPr>
        <p:spPr bwMode="auto">
          <a:xfrm>
            <a:off x="5429256" y="1071552"/>
            <a:ext cx="3643338" cy="3929090"/>
          </a:xfrm>
          <a:prstGeom prst="rect">
            <a:avLst/>
          </a:prstGeom>
          <a:noFill/>
          <a:ln w="9525">
            <a:noFill/>
            <a:miter lim="800000"/>
          </a:ln>
        </p:spPr>
        <p:txBody>
          <a:bodyPr vert="horz" wrap="square" lIns="91440" tIns="45720" rIns="91440" bIns="45720" numCol="1" anchor="t" anchorCtr="0" compatLnSpc="1"/>
          <a:lstStyle/>
          <a:p>
            <a:pPr marL="342900" lvl="0" indent="-342900" algn="just">
              <a:lnSpc>
                <a:spcPct val="130000"/>
              </a:lnSpc>
              <a:spcAft>
                <a:spcPts val="1500"/>
              </a:spcAft>
              <a:buSzPct val="70000"/>
              <a:buFont typeface="Wingdings" panose="05000000000000000000" pitchFamily="2" charset="2"/>
              <a:buChar char="u"/>
              <a:defRPr/>
            </a:pPr>
            <a:r>
              <a:rPr kumimoji="0" lang="en-US" altLang="zh-CN" sz="1100" b="1" i="0" strike="noStrike" kern="0" cap="none" spc="0" normalizeH="0" baseline="0" noProof="0" dirty="0" smtClean="0">
                <a:ln>
                  <a:noFill/>
                </a:ln>
                <a:solidFill>
                  <a:srgbClr val="C00000"/>
                </a:solidFill>
                <a:effectLst/>
                <a:uLnTx/>
                <a:uFillTx/>
                <a:latin typeface="Times New Roman" pitchFamily="18" charset="0"/>
                <a:ea typeface="微软雅黑" panose="020B0503020204020204" pitchFamily="34" charset="-122"/>
                <a:cs typeface="Times New Roman" pitchFamily="18" charset="0"/>
              </a:rPr>
              <a:t>Injection beam</a:t>
            </a:r>
            <a:r>
              <a:rPr lang="en-US" altLang="zh-CN" sz="1100" b="1" kern="0" dirty="0" smtClean="0">
                <a:solidFill>
                  <a:srgbClr val="C00000"/>
                </a:solidFill>
                <a:latin typeface="Times New Roman" pitchFamily="18" charset="0"/>
                <a:ea typeface="微软雅黑" panose="020B0503020204020204" pitchFamily="34" charset="-122"/>
                <a:cs typeface="Times New Roman" pitchFamily="18" charset="0"/>
              </a:rPr>
              <a:t>: </a:t>
            </a:r>
            <a:r>
              <a:rPr lang="en-US" sz="1100" dirty="0" smtClean="0">
                <a:latin typeface="Times New Roman" pitchFamily="18" charset="0"/>
                <a:cs typeface="Times New Roman" pitchFamily="18" charset="0"/>
              </a:rPr>
              <a:t>BCH is used for horizontal angular scanning, while the horizontal position is also scanned in a small range</a:t>
            </a:r>
            <a:r>
              <a:rPr kumimoji="0" lang="en-US" altLang="zh-CN" sz="1100" b="0" i="0" u="none" strike="noStrike" kern="0" cap="none" spc="0" normalizeH="0" baseline="0" noProof="0" dirty="0" smtClean="0">
                <a:ln>
                  <a:noFill/>
                </a:ln>
                <a:solidFill>
                  <a:schemeClr val="tx1"/>
                </a:solidFill>
                <a:effectLst/>
                <a:uLnTx/>
                <a:uFillTx/>
                <a:latin typeface="Times New Roman" pitchFamily="18" charset="0"/>
                <a:ea typeface="微软雅黑" panose="020B0503020204020204" pitchFamily="34" charset="-122"/>
                <a:cs typeface="Times New Roman" pitchFamily="18" charset="0"/>
              </a:rPr>
              <a:t>. </a:t>
            </a:r>
          </a:p>
          <a:p>
            <a:pPr marL="342900" lvl="0" indent="-342900" algn="just">
              <a:lnSpc>
                <a:spcPct val="130000"/>
              </a:lnSpc>
              <a:spcAft>
                <a:spcPts val="1500"/>
              </a:spcAft>
              <a:buSzPct val="70000"/>
              <a:buFont typeface="Wingdings" panose="05000000000000000000" pitchFamily="2" charset="2"/>
              <a:buChar char="u"/>
              <a:defRPr/>
            </a:pPr>
            <a:r>
              <a:rPr kumimoji="0" lang="en-US" altLang="zh-CN" sz="1100" b="1" i="0" strike="noStrike" kern="0" cap="none" spc="0" normalizeH="0" baseline="0" noProof="0" dirty="0" smtClean="0">
                <a:ln>
                  <a:noFill/>
                </a:ln>
                <a:solidFill>
                  <a:srgbClr val="C00000"/>
                </a:solidFill>
                <a:effectLst/>
                <a:uLnTx/>
                <a:uFillTx/>
                <a:latin typeface="Times New Roman" pitchFamily="18" charset="0"/>
                <a:ea typeface="微软雅黑" panose="020B0503020204020204" pitchFamily="34" charset="-122"/>
                <a:cs typeface="Times New Roman" pitchFamily="18" charset="0"/>
              </a:rPr>
              <a:t>Circulating beam</a:t>
            </a:r>
            <a:r>
              <a:rPr kumimoji="0" lang="en-US" altLang="zh-CN" sz="1100" b="1" i="0" u="none" strike="noStrike" kern="0" cap="none" spc="0" normalizeH="0" baseline="0" noProof="0" dirty="0" smtClean="0">
                <a:ln>
                  <a:noFill/>
                </a:ln>
                <a:solidFill>
                  <a:srgbClr val="C00000"/>
                </a:solidFill>
                <a:effectLst/>
                <a:uLnTx/>
                <a:uFillTx/>
                <a:latin typeface="Times New Roman" pitchFamily="18" charset="0"/>
                <a:ea typeface="微软雅黑" panose="020B0503020204020204" pitchFamily="34" charset="-122"/>
                <a:cs typeface="Times New Roman" pitchFamily="18" charset="0"/>
              </a:rPr>
              <a:t>: </a:t>
            </a:r>
            <a:r>
              <a:rPr lang="en-US" altLang="zh-CN" sz="1100" kern="0" dirty="0" smtClean="0">
                <a:latin typeface="Times New Roman" pitchFamily="18" charset="0"/>
                <a:ea typeface="微软雅黑" panose="020B0503020204020204" pitchFamily="34" charset="-122"/>
                <a:cs typeface="Times New Roman" pitchFamily="18" charset="0"/>
              </a:rPr>
              <a:t>horizontal and vertical position scanning can be performed with BCH and BV magnets.</a:t>
            </a:r>
            <a:endParaRPr kumimoji="0" lang="en-US" altLang="zh-CN" sz="1100" b="0" i="0" u="none" strike="noStrike" kern="0" cap="none" spc="0" normalizeH="0" baseline="0" noProof="0" dirty="0" smtClean="0">
              <a:ln>
                <a:noFill/>
              </a:ln>
              <a:solidFill>
                <a:schemeClr val="tx1"/>
              </a:solidFill>
              <a:effectLst/>
              <a:uLnTx/>
              <a:uFillTx/>
              <a:latin typeface="Times New Roman" pitchFamily="18" charset="0"/>
              <a:ea typeface="微软雅黑" panose="020B0503020204020204" pitchFamily="34" charset="-122"/>
              <a:cs typeface="Times New Roman" pitchFamily="18" charset="0"/>
            </a:endParaRPr>
          </a:p>
          <a:p>
            <a:pPr marL="342900" lvl="0" indent="-342900" algn="just">
              <a:lnSpc>
                <a:spcPct val="130000"/>
              </a:lnSpc>
              <a:spcAft>
                <a:spcPts val="1500"/>
              </a:spcAft>
              <a:buSzPct val="70000"/>
              <a:buFont typeface="Wingdings" panose="05000000000000000000" pitchFamily="2" charset="2"/>
              <a:buChar char="u"/>
              <a:defRPr/>
            </a:pPr>
            <a:r>
              <a:rPr lang="en-US" altLang="zh-CN" sz="1100" b="1" kern="0" dirty="0" smtClean="0">
                <a:solidFill>
                  <a:srgbClr val="C00000"/>
                </a:solidFill>
                <a:latin typeface="Times New Roman" pitchFamily="18" charset="0"/>
                <a:ea typeface="微软雅黑" panose="020B0503020204020204" pitchFamily="34" charset="-122"/>
                <a:cs typeface="Times New Roman" pitchFamily="18" charset="0"/>
              </a:rPr>
              <a:t>Residual H</a:t>
            </a:r>
            <a:r>
              <a:rPr lang="en-US" altLang="zh-CN" sz="1100" b="1" kern="0" baseline="30000" dirty="0" smtClean="0">
                <a:solidFill>
                  <a:srgbClr val="C00000"/>
                </a:solidFill>
                <a:latin typeface="Times New Roman" pitchFamily="18" charset="0"/>
                <a:ea typeface="微软雅黑" panose="020B0503020204020204" pitchFamily="34" charset="-122"/>
                <a:cs typeface="Times New Roman" pitchFamily="18" charset="0"/>
              </a:rPr>
              <a:t>0</a:t>
            </a:r>
            <a:r>
              <a:rPr lang="en-US" altLang="zh-CN" sz="1100" b="1" kern="0" dirty="0" smtClean="0">
                <a:solidFill>
                  <a:srgbClr val="C00000"/>
                </a:solidFill>
                <a:latin typeface="Times New Roman" pitchFamily="18" charset="0"/>
                <a:ea typeface="微软雅黑" panose="020B0503020204020204" pitchFamily="34" charset="-122"/>
                <a:cs typeface="Times New Roman" pitchFamily="18" charset="0"/>
              </a:rPr>
              <a:t> beam</a:t>
            </a:r>
            <a:r>
              <a:rPr kumimoji="0" lang="en-US" altLang="zh-CN" sz="1100" b="1" i="0" u="none" strike="noStrike" kern="0" cap="none" spc="0" normalizeH="0" baseline="0" noProof="0" dirty="0" smtClean="0">
                <a:ln>
                  <a:noFill/>
                </a:ln>
                <a:solidFill>
                  <a:srgbClr val="C00000"/>
                </a:solidFill>
                <a:effectLst/>
                <a:uLnTx/>
                <a:uFillTx/>
                <a:latin typeface="Times New Roman" pitchFamily="18" charset="0"/>
                <a:ea typeface="微软雅黑" panose="020B0503020204020204" pitchFamily="34" charset="-122"/>
                <a:cs typeface="Times New Roman" pitchFamily="18" charset="0"/>
              </a:rPr>
              <a:t>:</a:t>
            </a:r>
            <a:r>
              <a:rPr lang="en-US" altLang="zh-CN" sz="1100" kern="0" dirty="0" smtClean="0">
                <a:latin typeface="Times New Roman" pitchFamily="18" charset="0"/>
                <a:ea typeface="微软雅黑" panose="020B0503020204020204" pitchFamily="34" charset="-122"/>
                <a:cs typeface="Times New Roman" pitchFamily="18" charset="0"/>
              </a:rPr>
              <a:t> </a:t>
            </a:r>
            <a:r>
              <a:rPr lang="en-US" altLang="zh-CN" sz="1100" dirty="0" smtClean="0">
                <a:latin typeface="Times New Roman" pitchFamily="18" charset="0"/>
                <a:cs typeface="Times New Roman" pitchFamily="18" charset="0"/>
              </a:rPr>
              <a:t>H</a:t>
            </a:r>
            <a:r>
              <a:rPr lang="en-US" altLang="zh-CN" sz="1100" baseline="30000" dirty="0" smtClean="0">
                <a:latin typeface="Times New Roman" pitchFamily="18" charset="0"/>
                <a:cs typeface="Times New Roman" pitchFamily="18" charset="0"/>
              </a:rPr>
              <a:t>0</a:t>
            </a:r>
            <a:r>
              <a:rPr lang="en-US" altLang="zh-CN" sz="1100" dirty="0" smtClean="0">
                <a:latin typeface="Times New Roman" pitchFamily="18" charset="0"/>
                <a:cs typeface="Times New Roman" pitchFamily="18" charset="0"/>
              </a:rPr>
              <a:t> beam at the waste beam outlet has an angular distribution with time. </a:t>
            </a:r>
            <a:r>
              <a:rPr lang="en-US" sz="1100" dirty="0" smtClean="0">
                <a:latin typeface="Times New Roman" pitchFamily="18" charset="0"/>
                <a:cs typeface="Times New Roman" pitchFamily="18" charset="0"/>
              </a:rPr>
              <a:t>A small pulse magnet is installed for angular scanning compensation. </a:t>
            </a:r>
            <a:endParaRPr lang="en-US" altLang="zh-CN" sz="1100" dirty="0" smtClean="0">
              <a:latin typeface="Times New Roman" pitchFamily="18" charset="0"/>
              <a:cs typeface="Times New Roman" pitchFamily="18" charset="0"/>
            </a:endParaRPr>
          </a:p>
          <a:p>
            <a:pPr marL="342900" lvl="0" indent="-342900" algn="just">
              <a:lnSpc>
                <a:spcPct val="130000"/>
              </a:lnSpc>
              <a:spcAft>
                <a:spcPts val="1500"/>
              </a:spcAft>
              <a:buSzPct val="70000"/>
              <a:buFont typeface="Wingdings" panose="05000000000000000000" pitchFamily="2" charset="2"/>
              <a:buChar char="u"/>
              <a:defRPr/>
            </a:pPr>
            <a:r>
              <a:rPr lang="en-US" altLang="zh-CN" sz="1100" b="1" kern="0" dirty="0" smtClean="0">
                <a:solidFill>
                  <a:srgbClr val="C00000"/>
                </a:solidFill>
                <a:latin typeface="Times New Roman" pitchFamily="18" charset="0"/>
                <a:ea typeface="微软雅黑" panose="020B0503020204020204" pitchFamily="34" charset="-122"/>
                <a:cs typeface="Times New Roman" pitchFamily="18" charset="0"/>
              </a:rPr>
              <a:t>Compatibility mode for correlated and anti-correlated painting: </a:t>
            </a:r>
            <a:r>
              <a:rPr lang="en-US" altLang="zh-CN" sz="1100" kern="0" dirty="0" smtClean="0">
                <a:latin typeface="Times New Roman" pitchFamily="18" charset="0"/>
                <a:ea typeface="微软雅黑" panose="020B0503020204020204" pitchFamily="34" charset="-122"/>
                <a:cs typeface="Times New Roman" pitchFamily="18" charset="0"/>
              </a:rPr>
              <a:t>match the angles of SEP and BCH magnets. </a:t>
            </a:r>
          </a:p>
          <a:p>
            <a:pPr marL="342900" lvl="0" indent="-342900" algn="just">
              <a:lnSpc>
                <a:spcPct val="130000"/>
              </a:lnSpc>
              <a:spcAft>
                <a:spcPts val="1500"/>
              </a:spcAft>
              <a:buSzPct val="70000"/>
              <a:buFont typeface="Wingdings" panose="05000000000000000000" pitchFamily="2" charset="2"/>
              <a:buChar char="u"/>
              <a:defRPr/>
            </a:pPr>
            <a:r>
              <a:rPr lang="en-US" altLang="zh-CN" sz="1100" b="1" kern="0" dirty="0" smtClean="0">
                <a:solidFill>
                  <a:srgbClr val="C00000"/>
                </a:solidFill>
                <a:latin typeface="Times New Roman" pitchFamily="18" charset="0"/>
                <a:ea typeface="微软雅黑" panose="020B0503020204020204" pitchFamily="34" charset="-122"/>
                <a:cs typeface="Times New Roman" pitchFamily="18" charset="0"/>
              </a:rPr>
              <a:t>Spatial optimization: </a:t>
            </a:r>
            <a:r>
              <a:rPr lang="en-US" altLang="zh-CN" sz="1100" kern="0" dirty="0" smtClean="0">
                <a:latin typeface="Times New Roman" pitchFamily="18" charset="0"/>
                <a:ea typeface="微软雅黑" panose="020B0503020204020204" pitchFamily="34" charset="-122"/>
                <a:cs typeface="Times New Roman" pitchFamily="18" charset="0"/>
              </a:rPr>
              <a:t>BCH bump is irregularly shaped to allow the waste beam line to move a short distance along outside the RCS.</a:t>
            </a:r>
            <a:endParaRPr lang="zh-CN" altLang="en-US" sz="1100" kern="0" dirty="0" smtClean="0">
              <a:latin typeface="Times New Roman" pitchFamily="18" charset="0"/>
              <a:ea typeface="微软雅黑" panose="020B0503020204020204" pitchFamily="34" charset="-122"/>
              <a:cs typeface="Times New Roman" pitchFamily="18" charset="0"/>
            </a:endParaRPr>
          </a:p>
        </p:txBody>
      </p:sp>
      <p:sp>
        <p:nvSpPr>
          <p:cNvPr id="6" name="灯片编号占位符 3"/>
          <p:cNvSpPr txBox="1">
            <a:spLocks/>
          </p:cNvSpPr>
          <p:nvPr/>
        </p:nvSpPr>
        <p:spPr bwMode="auto">
          <a:xfrm>
            <a:off x="8786842" y="4857766"/>
            <a:ext cx="357158" cy="202424"/>
          </a:xfrm>
          <a:prstGeom prst="rect">
            <a:avLst/>
          </a:prstGeom>
          <a:noFill/>
          <a:ln w="9525">
            <a:noFill/>
            <a:miter lim="800000"/>
          </a:ln>
          <a:effec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23F9AB0-2948-433A-A5A0-9A6B216243D7}" type="slidenum">
              <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18</a:t>
            </a:fld>
            <a:endPar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Arial Unicode MS" pitchFamily="34" charset="-122"/>
              <a:cs typeface="Arial Unicode MS" pitchFamily="34" charset="-122"/>
            </a:endParaRPr>
          </a:p>
        </p:txBody>
      </p:sp>
    </p:spTree>
    <p:extLst>
      <p:ext uri="{BB962C8B-B14F-4D97-AF65-F5344CB8AC3E}">
        <p14:creationId xmlns:p14="http://schemas.microsoft.com/office/powerpoint/2010/main" xmlns="" val="425190008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noChangeArrowheads="1"/>
          </p:cNvSpPr>
          <p:nvPr>
            <p:ph type="title"/>
          </p:nvPr>
        </p:nvSpPr>
        <p:spPr>
          <a:xfrm>
            <a:off x="0" y="428610"/>
            <a:ext cx="9144000" cy="552450"/>
          </a:xfrm>
        </p:spPr>
        <p:txBody>
          <a:bodyPr/>
          <a:lstStyle/>
          <a:p>
            <a:r>
              <a:rPr lang="en-US" altLang="zh-CN" sz="2000" dirty="0" smtClean="0">
                <a:solidFill>
                  <a:schemeClr val="tx1"/>
                </a:solidFill>
                <a:latin typeface="微软雅黑" pitchFamily="34" charset="-122"/>
                <a:ea typeface="微软雅黑" pitchFamily="34" charset="-122"/>
              </a:rPr>
              <a:t>BCH bump and key magnets</a:t>
            </a:r>
            <a:endParaRPr lang="zh-CN" altLang="en-US" sz="2000" dirty="0" smtClean="0">
              <a:solidFill>
                <a:schemeClr val="tx1"/>
              </a:solidFill>
              <a:latin typeface="微软雅黑" pitchFamily="34" charset="-122"/>
              <a:ea typeface="微软雅黑" pitchFamily="34" charset="-122"/>
            </a:endParaRPr>
          </a:p>
        </p:txBody>
      </p:sp>
      <p:pic>
        <p:nvPicPr>
          <p:cNvPr id="47109" name="Picture 2"/>
          <p:cNvPicPr>
            <a:picLocks noChangeAspect="1" noChangeArrowheads="1"/>
          </p:cNvPicPr>
          <p:nvPr/>
        </p:nvPicPr>
        <p:blipFill>
          <a:blip r:embed="rId2" cstate="print"/>
          <a:srcRect/>
          <a:stretch>
            <a:fillRect/>
          </a:stretch>
        </p:blipFill>
        <p:spPr bwMode="auto">
          <a:xfrm>
            <a:off x="714348" y="928676"/>
            <a:ext cx="2971800" cy="1698625"/>
          </a:xfrm>
          <a:prstGeom prst="rect">
            <a:avLst/>
          </a:prstGeom>
          <a:noFill/>
          <a:ln w="9525">
            <a:noFill/>
            <a:miter lim="800000"/>
            <a:headEnd/>
            <a:tailEnd/>
          </a:ln>
        </p:spPr>
      </p:pic>
      <p:pic>
        <p:nvPicPr>
          <p:cNvPr id="47112" name="Picture 3"/>
          <p:cNvPicPr>
            <a:picLocks noChangeAspect="1" noChangeArrowheads="1"/>
          </p:cNvPicPr>
          <p:nvPr/>
        </p:nvPicPr>
        <p:blipFill>
          <a:blip r:embed="rId3" cstate="print"/>
          <a:srcRect/>
          <a:stretch>
            <a:fillRect/>
          </a:stretch>
        </p:blipFill>
        <p:spPr bwMode="auto">
          <a:xfrm>
            <a:off x="5072066" y="1000114"/>
            <a:ext cx="2895600" cy="1663700"/>
          </a:xfrm>
          <a:prstGeom prst="rect">
            <a:avLst/>
          </a:prstGeom>
          <a:noFill/>
          <a:ln w="9525">
            <a:noFill/>
            <a:miter lim="800000"/>
            <a:headEnd/>
            <a:tailEnd/>
          </a:ln>
        </p:spPr>
      </p:pic>
      <p:graphicFrame>
        <p:nvGraphicFramePr>
          <p:cNvPr id="10" name="表格 9"/>
          <p:cNvGraphicFramePr>
            <a:graphicFrameLocks noGrp="1"/>
          </p:cNvGraphicFramePr>
          <p:nvPr/>
        </p:nvGraphicFramePr>
        <p:xfrm>
          <a:off x="71402" y="3143254"/>
          <a:ext cx="9001187" cy="1857387"/>
        </p:xfrm>
        <a:graphic>
          <a:graphicData uri="http://schemas.openxmlformats.org/drawingml/2006/table">
            <a:tbl>
              <a:tblPr/>
              <a:tblGrid>
                <a:gridCol w="1357326">
                  <a:extLst>
                    <a:ext uri="{9D8B030D-6E8A-4147-A177-3AD203B41FA5}">
                      <a16:colId xmlns:a16="http://schemas.microsoft.com/office/drawing/2014/main" xmlns="" val="20000"/>
                    </a:ext>
                  </a:extLst>
                </a:gridCol>
                <a:gridCol w="714380">
                  <a:extLst>
                    <a:ext uri="{9D8B030D-6E8A-4147-A177-3AD203B41FA5}">
                      <a16:colId xmlns:a16="http://schemas.microsoft.com/office/drawing/2014/main" xmlns="" val="20001"/>
                    </a:ext>
                  </a:extLst>
                </a:gridCol>
                <a:gridCol w="785818">
                  <a:extLst>
                    <a:ext uri="{9D8B030D-6E8A-4147-A177-3AD203B41FA5}">
                      <a16:colId xmlns:a16="http://schemas.microsoft.com/office/drawing/2014/main" xmlns="" val="20002"/>
                    </a:ext>
                  </a:extLst>
                </a:gridCol>
                <a:gridCol w="785818">
                  <a:extLst>
                    <a:ext uri="{9D8B030D-6E8A-4147-A177-3AD203B41FA5}">
                      <a16:colId xmlns:a16="http://schemas.microsoft.com/office/drawing/2014/main" xmlns="" val="20003"/>
                    </a:ext>
                  </a:extLst>
                </a:gridCol>
                <a:gridCol w="857256">
                  <a:extLst>
                    <a:ext uri="{9D8B030D-6E8A-4147-A177-3AD203B41FA5}">
                      <a16:colId xmlns:a16="http://schemas.microsoft.com/office/drawing/2014/main" xmlns="" val="20004"/>
                    </a:ext>
                  </a:extLst>
                </a:gridCol>
                <a:gridCol w="785818">
                  <a:extLst>
                    <a:ext uri="{9D8B030D-6E8A-4147-A177-3AD203B41FA5}">
                      <a16:colId xmlns:a16="http://schemas.microsoft.com/office/drawing/2014/main" xmlns="" val="20005"/>
                    </a:ext>
                  </a:extLst>
                </a:gridCol>
                <a:gridCol w="714380">
                  <a:extLst>
                    <a:ext uri="{9D8B030D-6E8A-4147-A177-3AD203B41FA5}">
                      <a16:colId xmlns:a16="http://schemas.microsoft.com/office/drawing/2014/main" xmlns="" val="20006"/>
                    </a:ext>
                  </a:extLst>
                </a:gridCol>
                <a:gridCol w="785818">
                  <a:extLst>
                    <a:ext uri="{9D8B030D-6E8A-4147-A177-3AD203B41FA5}">
                      <a16:colId xmlns:a16="http://schemas.microsoft.com/office/drawing/2014/main" xmlns="" val="20007"/>
                    </a:ext>
                  </a:extLst>
                </a:gridCol>
                <a:gridCol w="714380">
                  <a:extLst>
                    <a:ext uri="{9D8B030D-6E8A-4147-A177-3AD203B41FA5}">
                      <a16:colId xmlns:a16="http://schemas.microsoft.com/office/drawing/2014/main" xmlns="" val="20008"/>
                    </a:ext>
                  </a:extLst>
                </a:gridCol>
                <a:gridCol w="772161">
                  <a:extLst>
                    <a:ext uri="{9D8B030D-6E8A-4147-A177-3AD203B41FA5}">
                      <a16:colId xmlns:a16="http://schemas.microsoft.com/office/drawing/2014/main" xmlns="" val="20009"/>
                    </a:ext>
                  </a:extLst>
                </a:gridCol>
                <a:gridCol w="728032">
                  <a:extLst>
                    <a:ext uri="{9D8B030D-6E8A-4147-A177-3AD203B41FA5}">
                      <a16:colId xmlns:a16="http://schemas.microsoft.com/office/drawing/2014/main" xmlns="" val="20010"/>
                    </a:ext>
                  </a:extLst>
                </a:gridCol>
              </a:tblGrid>
              <a:tr h="494419">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Painting</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Time</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SEP1</a:t>
                      </a:r>
                    </a:p>
                    <a:p>
                      <a:pPr algn="ctr">
                        <a:spcAft>
                          <a:spcPts val="0"/>
                        </a:spcAft>
                      </a:pPr>
                      <a:r>
                        <a:rPr lang="en-US" altLang="zh-CN" sz="1200" kern="100" dirty="0" smtClean="0">
                          <a:latin typeface="微软雅黑" pitchFamily="34" charset="-122"/>
                          <a:ea typeface="微软雅黑" pitchFamily="34" charset="-122"/>
                          <a:cs typeface="Times New Roman"/>
                        </a:rPr>
                        <a:t>(mrad)</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BCH2</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latin typeface="微软雅黑" pitchFamily="34" charset="-122"/>
                          <a:ea typeface="微软雅黑" pitchFamily="34" charset="-122"/>
                          <a:cs typeface="Times New Roman"/>
                        </a:rPr>
                        <a:t>(mrad)</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BCH3</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latin typeface="微软雅黑" pitchFamily="34" charset="-122"/>
                          <a:ea typeface="微软雅黑" pitchFamily="34" charset="-122"/>
                          <a:cs typeface="Times New Roman"/>
                        </a:rPr>
                        <a:t>(mrad)</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BCH4</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latin typeface="微软雅黑" pitchFamily="34" charset="-122"/>
                          <a:ea typeface="微软雅黑" pitchFamily="34" charset="-122"/>
                          <a:cs typeface="Times New Roman"/>
                        </a:rPr>
                        <a:t>(mrad)</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LRBD</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latin typeface="微软雅黑" pitchFamily="34" charset="-122"/>
                          <a:ea typeface="微软雅黑" pitchFamily="34" charset="-122"/>
                          <a:cs typeface="Times New Roman"/>
                        </a:rPr>
                        <a:t>(mrad)</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SEP2</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latin typeface="微软雅黑" pitchFamily="34" charset="-122"/>
                          <a:ea typeface="微软雅黑" pitchFamily="34" charset="-122"/>
                          <a:cs typeface="Times New Roman"/>
                        </a:rPr>
                        <a:t>(mrad)</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INDB1</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latin typeface="微软雅黑" pitchFamily="34" charset="-122"/>
                          <a:ea typeface="微软雅黑" pitchFamily="34" charset="-122"/>
                          <a:cs typeface="Times New Roman"/>
                        </a:rPr>
                        <a:t>(mrad)</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INDB2</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latin typeface="微软雅黑" pitchFamily="34" charset="-122"/>
                          <a:ea typeface="微软雅黑" pitchFamily="34" charset="-122"/>
                          <a:cs typeface="Times New Roman"/>
                        </a:rPr>
                        <a:t>(mrad)</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BCH1</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latin typeface="微软雅黑" pitchFamily="34" charset="-122"/>
                          <a:ea typeface="微软雅黑" pitchFamily="34" charset="-122"/>
                          <a:cs typeface="Times New Roman"/>
                        </a:rPr>
                        <a:t>(mrad)</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35592">
                <a:tc rowSpan="2">
                  <a:txBody>
                    <a:bodyPr/>
                    <a:lstStyle/>
                    <a:p>
                      <a:pPr algn="ctr">
                        <a:spcAft>
                          <a:spcPts val="0"/>
                        </a:spcAft>
                      </a:pPr>
                      <a:r>
                        <a:rPr lang="en-US" altLang="zh-CN" sz="1200" kern="100" dirty="0" smtClean="0">
                          <a:latin typeface="微软雅黑" pitchFamily="34" charset="-122"/>
                          <a:ea typeface="微软雅黑" pitchFamily="34" charset="-122"/>
                          <a:cs typeface="Times New Roman"/>
                        </a:rPr>
                        <a:t>Correlated</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Begin</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latin typeface="微软雅黑" pitchFamily="34" charset="-122"/>
                          <a:ea typeface="微软雅黑" pitchFamily="34" charset="-122"/>
                          <a:cs typeface="Times New Roman"/>
                        </a:rPr>
                        <a:t>226.713</a:t>
                      </a:r>
                      <a:endParaRPr lang="zh-CN" sz="1200" kern="100" dirty="0">
                        <a:solidFill>
                          <a:schemeClr val="tx1"/>
                        </a:solidFill>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latin typeface="微软雅黑" pitchFamily="34" charset="-122"/>
                          <a:ea typeface="微软雅黑" pitchFamily="34" charset="-122"/>
                          <a:cs typeface="Times New Roman"/>
                        </a:rPr>
                        <a:t>53.549</a:t>
                      </a:r>
                      <a:endParaRPr lang="zh-CN" sz="1200" kern="100" dirty="0">
                        <a:solidFill>
                          <a:schemeClr val="tx1"/>
                        </a:solidFill>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latin typeface="微软雅黑" pitchFamily="34" charset="-122"/>
                          <a:ea typeface="微软雅黑" pitchFamily="34" charset="-122"/>
                          <a:cs typeface="Times New Roman"/>
                        </a:rPr>
                        <a:t>64.681</a:t>
                      </a:r>
                      <a:endParaRPr lang="zh-CN" sz="1200" kern="100" dirty="0">
                        <a:solidFill>
                          <a:schemeClr val="tx1"/>
                        </a:solidFill>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latin typeface="微软雅黑" pitchFamily="34" charset="-122"/>
                          <a:ea typeface="微软雅黑" pitchFamily="34" charset="-122"/>
                          <a:cs typeface="Times New Roman"/>
                        </a:rPr>
                        <a:t>60.181</a:t>
                      </a:r>
                      <a:endParaRPr lang="zh-CN" sz="1200" kern="100" dirty="0">
                        <a:solidFill>
                          <a:schemeClr val="tx1"/>
                        </a:solidFill>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latin typeface="微软雅黑" pitchFamily="34" charset="-122"/>
                          <a:ea typeface="微软雅黑" pitchFamily="34" charset="-122"/>
                          <a:cs typeface="Times New Roman"/>
                        </a:rPr>
                        <a:t>-4.5</a:t>
                      </a:r>
                      <a:endParaRPr lang="zh-CN" sz="1200" kern="100" dirty="0">
                        <a:solidFill>
                          <a:schemeClr val="tx1"/>
                        </a:solidFill>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latin typeface="微软雅黑" pitchFamily="34" charset="-122"/>
                          <a:ea typeface="微软雅黑" pitchFamily="34" charset="-122"/>
                          <a:cs typeface="Times New Roman"/>
                        </a:rPr>
                        <a:t>349.82</a:t>
                      </a:r>
                      <a:endParaRPr lang="zh-CN" sz="1200" kern="100" dirty="0">
                        <a:solidFill>
                          <a:schemeClr val="tx1"/>
                        </a:solidFill>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latin typeface="微软雅黑" pitchFamily="34" charset="-122"/>
                          <a:ea typeface="微软雅黑" pitchFamily="34" charset="-122"/>
                          <a:cs typeface="Times New Roman"/>
                        </a:rPr>
                        <a:t>-13.419</a:t>
                      </a:r>
                      <a:endParaRPr lang="zh-CN" sz="1200" kern="100" dirty="0">
                        <a:solidFill>
                          <a:schemeClr val="tx1"/>
                        </a:solidFill>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latin typeface="微软雅黑" pitchFamily="34" charset="-122"/>
                          <a:ea typeface="微软雅黑" pitchFamily="34" charset="-122"/>
                          <a:cs typeface="Times New Roman"/>
                        </a:rPr>
                        <a:t>-34.356</a:t>
                      </a:r>
                      <a:endParaRPr lang="zh-CN" sz="1200" kern="100" dirty="0">
                        <a:solidFill>
                          <a:schemeClr val="tx1"/>
                        </a:solidFill>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latin typeface="微软雅黑" pitchFamily="34" charset="-122"/>
                          <a:ea typeface="微软雅黑" pitchFamily="34" charset="-122"/>
                          <a:cs typeface="Times New Roman"/>
                        </a:rPr>
                        <a:t>58.049</a:t>
                      </a:r>
                      <a:endParaRPr lang="zh-CN" sz="1200" kern="100" dirty="0">
                        <a:solidFill>
                          <a:schemeClr val="tx1"/>
                        </a:solidFill>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45892">
                <a:tc vMerge="1">
                  <a:txBody>
                    <a:bodyPr/>
                    <a:lstStyle/>
                    <a:p>
                      <a:pPr algn="ctr">
                        <a:spcAft>
                          <a:spcPts val="0"/>
                        </a:spcAft>
                      </a:pP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End</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latin typeface="微软雅黑" pitchFamily="34" charset="-122"/>
                          <a:ea typeface="微软雅黑" pitchFamily="34" charset="-122"/>
                          <a:cs typeface="Times New Roman"/>
                        </a:rPr>
                        <a:t>226.713</a:t>
                      </a:r>
                      <a:endParaRPr lang="zh-CN" sz="1200" kern="100" dirty="0">
                        <a:solidFill>
                          <a:schemeClr val="tx1"/>
                        </a:solidFill>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latin typeface="微软雅黑" pitchFamily="34" charset="-122"/>
                          <a:ea typeface="微软雅黑" pitchFamily="34" charset="-122"/>
                          <a:cs typeface="Times New Roman"/>
                        </a:rPr>
                        <a:t>49.049</a:t>
                      </a:r>
                      <a:endParaRPr lang="zh-CN" sz="1200" kern="100" dirty="0">
                        <a:solidFill>
                          <a:schemeClr val="tx1"/>
                        </a:solidFill>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latin typeface="微软雅黑" pitchFamily="34" charset="-122"/>
                          <a:ea typeface="微软雅黑" pitchFamily="34" charset="-122"/>
                          <a:cs typeface="Times New Roman"/>
                        </a:rPr>
                        <a:t>60.181</a:t>
                      </a:r>
                      <a:endParaRPr lang="zh-CN" sz="1200" kern="100" dirty="0">
                        <a:solidFill>
                          <a:schemeClr val="tx1"/>
                        </a:solidFill>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latin typeface="微软雅黑" pitchFamily="34" charset="-122"/>
                          <a:ea typeface="微软雅黑" pitchFamily="34" charset="-122"/>
                          <a:cs typeface="Times New Roman"/>
                        </a:rPr>
                        <a:t>55.681</a:t>
                      </a:r>
                      <a:endParaRPr lang="zh-CN" sz="1200" kern="100" dirty="0">
                        <a:solidFill>
                          <a:schemeClr val="tx1"/>
                        </a:solidFill>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latin typeface="微软雅黑" pitchFamily="34" charset="-122"/>
                          <a:ea typeface="微软雅黑" pitchFamily="34" charset="-122"/>
                          <a:cs typeface="Times New Roman"/>
                        </a:rPr>
                        <a:t>+4.5</a:t>
                      </a:r>
                      <a:endParaRPr lang="zh-CN" sz="1200" kern="100" dirty="0">
                        <a:solidFill>
                          <a:schemeClr val="tx1"/>
                        </a:solidFill>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latin typeface="微软雅黑" pitchFamily="34" charset="-122"/>
                          <a:ea typeface="微软雅黑" pitchFamily="34" charset="-122"/>
                          <a:cs typeface="Times New Roman"/>
                        </a:rPr>
                        <a:t>349.82</a:t>
                      </a:r>
                      <a:endParaRPr lang="zh-CN" sz="1200" kern="100" dirty="0">
                        <a:solidFill>
                          <a:schemeClr val="tx1"/>
                        </a:solidFill>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latin typeface="微软雅黑" pitchFamily="34" charset="-122"/>
                          <a:ea typeface="微软雅黑" pitchFamily="34" charset="-122"/>
                          <a:cs typeface="Times New Roman"/>
                        </a:rPr>
                        <a:t>-13.419</a:t>
                      </a:r>
                      <a:endParaRPr lang="zh-CN" sz="1200" kern="100" dirty="0">
                        <a:solidFill>
                          <a:schemeClr val="tx1"/>
                        </a:solidFill>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latin typeface="微软雅黑" pitchFamily="34" charset="-122"/>
                          <a:ea typeface="微软雅黑" pitchFamily="34" charset="-122"/>
                          <a:cs typeface="Times New Roman"/>
                        </a:rPr>
                        <a:t>-34.356</a:t>
                      </a:r>
                      <a:endParaRPr lang="zh-CN" sz="1200" kern="100" dirty="0">
                        <a:solidFill>
                          <a:schemeClr val="tx1"/>
                        </a:solidFill>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latin typeface="微软雅黑" pitchFamily="34" charset="-122"/>
                          <a:ea typeface="微软雅黑" pitchFamily="34" charset="-122"/>
                          <a:cs typeface="Times New Roman"/>
                        </a:rPr>
                        <a:t>53.549</a:t>
                      </a:r>
                      <a:endParaRPr lang="zh-CN" sz="1200" kern="100" dirty="0">
                        <a:solidFill>
                          <a:schemeClr val="tx1"/>
                        </a:solidFill>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35592">
                <a:tc rowSpan="2">
                  <a:txBody>
                    <a:bodyPr/>
                    <a:lstStyle/>
                    <a:p>
                      <a:pPr algn="ctr">
                        <a:spcAft>
                          <a:spcPts val="0"/>
                        </a:spcAft>
                      </a:pPr>
                      <a:r>
                        <a:rPr lang="en-US" altLang="zh-CN" sz="1200" kern="100" dirty="0" smtClean="0">
                          <a:latin typeface="微软雅黑" pitchFamily="34" charset="-122"/>
                          <a:ea typeface="微软雅黑" pitchFamily="34" charset="-122"/>
                          <a:cs typeface="Times New Roman"/>
                        </a:rPr>
                        <a:t>Anti-correlated</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Begin</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222.32</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58. 442</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58. 442</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58. 442</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-5</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351.558</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-13.066</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-34.708</a:t>
                      </a:r>
                      <a:endParaRPr lang="zh-CN" alt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58.442</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45892">
                <a:tc vMerge="1">
                  <a:txBody>
                    <a:bodyPr/>
                    <a:lstStyle/>
                    <a:p>
                      <a:pPr algn="ctr">
                        <a:spcAft>
                          <a:spcPts val="0"/>
                        </a:spcAft>
                      </a:pP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End</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222.32</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53. 442</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53. 442</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53. 442</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+5</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latin typeface="微软雅黑" pitchFamily="34" charset="-122"/>
                          <a:ea typeface="微软雅黑" pitchFamily="34" charset="-122"/>
                          <a:cs typeface="Times New Roman"/>
                        </a:rPr>
                        <a:t>351.558</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-13.066</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-34.708</a:t>
                      </a:r>
                      <a:endParaRPr lang="zh-CN" alt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latin typeface="微软雅黑" pitchFamily="34" charset="-122"/>
                          <a:ea typeface="微软雅黑" pitchFamily="34" charset="-122"/>
                          <a:cs typeface="Times New Roman"/>
                        </a:rPr>
                        <a:t>53.442</a:t>
                      </a: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2" name="内容占位符 2"/>
          <p:cNvSpPr txBox="1">
            <a:spLocks noChangeArrowheads="1"/>
          </p:cNvSpPr>
          <p:nvPr/>
        </p:nvSpPr>
        <p:spPr bwMode="auto">
          <a:xfrm>
            <a:off x="928662" y="2571750"/>
            <a:ext cx="2714644" cy="285752"/>
          </a:xfrm>
          <a:prstGeom prst="rect">
            <a:avLst/>
          </a:prstGeom>
          <a:noFill/>
          <a:ln w="9525">
            <a:noFill/>
            <a:miter lim="800000"/>
          </a:ln>
        </p:spPr>
        <p:txBody>
          <a:bodyPr/>
          <a:lstStyle/>
          <a:p>
            <a:pPr marL="273050" indent="-273050">
              <a:lnSpc>
                <a:spcPct val="130000"/>
              </a:lnSpc>
              <a:spcBef>
                <a:spcPts val="575"/>
              </a:spcBef>
              <a:buClr>
                <a:srgbClr val="C00000"/>
              </a:buClr>
              <a:buSzPct val="85000"/>
            </a:pPr>
            <a:r>
              <a:rPr lang="en-US" altLang="zh-CN" sz="1400" b="1" dirty="0" smtClean="0">
                <a:solidFill>
                  <a:srgbClr val="5F2987"/>
                </a:solidFill>
                <a:latin typeface="微软雅黑" panose="020B0503020204020204" pitchFamily="34" charset="-122"/>
                <a:ea typeface="微软雅黑" panose="020B0503020204020204" pitchFamily="34" charset="-122"/>
              </a:rPr>
              <a:t>Scanning angle : 4.5 mrad</a:t>
            </a:r>
            <a:endParaRPr lang="en-US" altLang="zh-CN" sz="1400" b="1" dirty="0">
              <a:solidFill>
                <a:srgbClr val="5F2987"/>
              </a:solidFill>
              <a:latin typeface="微软雅黑" panose="020B0503020204020204" pitchFamily="34" charset="-122"/>
              <a:ea typeface="微软雅黑" panose="020B0503020204020204" pitchFamily="34" charset="-122"/>
            </a:endParaRPr>
          </a:p>
        </p:txBody>
      </p:sp>
      <p:sp>
        <p:nvSpPr>
          <p:cNvPr id="13" name="内容占位符 2"/>
          <p:cNvSpPr txBox="1">
            <a:spLocks noChangeArrowheads="1"/>
          </p:cNvSpPr>
          <p:nvPr/>
        </p:nvSpPr>
        <p:spPr bwMode="auto">
          <a:xfrm>
            <a:off x="5429256" y="2643188"/>
            <a:ext cx="2714644" cy="285752"/>
          </a:xfrm>
          <a:prstGeom prst="rect">
            <a:avLst/>
          </a:prstGeom>
          <a:noFill/>
          <a:ln w="9525">
            <a:noFill/>
            <a:miter lim="800000"/>
          </a:ln>
        </p:spPr>
        <p:txBody>
          <a:bodyPr/>
          <a:lstStyle/>
          <a:p>
            <a:pPr marL="273050" indent="-273050">
              <a:lnSpc>
                <a:spcPct val="130000"/>
              </a:lnSpc>
              <a:spcBef>
                <a:spcPts val="575"/>
              </a:spcBef>
              <a:buClr>
                <a:srgbClr val="C00000"/>
              </a:buClr>
              <a:buSzPct val="85000"/>
            </a:pPr>
            <a:r>
              <a:rPr lang="en-US" altLang="zh-CN" sz="1400" b="1" dirty="0" smtClean="0">
                <a:solidFill>
                  <a:srgbClr val="5F2987"/>
                </a:solidFill>
                <a:latin typeface="微软雅黑" panose="020B0503020204020204" pitchFamily="34" charset="-122"/>
                <a:ea typeface="微软雅黑" panose="020B0503020204020204" pitchFamily="34" charset="-122"/>
              </a:rPr>
              <a:t>Scanning angle : 5.0 mrad</a:t>
            </a:r>
            <a:endParaRPr lang="en-US" altLang="zh-CN" sz="1400" b="1" dirty="0">
              <a:solidFill>
                <a:srgbClr val="5F2987"/>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43699304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内容占位符 2"/>
          <p:cNvSpPr>
            <a:spLocks noGrp="1" noChangeArrowheads="1"/>
          </p:cNvSpPr>
          <p:nvPr>
            <p:ph sz="quarter" idx="1"/>
          </p:nvPr>
        </p:nvSpPr>
        <p:spPr>
          <a:xfrm>
            <a:off x="304800" y="1275606"/>
            <a:ext cx="8553480" cy="3168352"/>
          </a:xfrm>
        </p:spPr>
        <p:txBody>
          <a:bodyPr/>
          <a:lstStyle/>
          <a:p>
            <a:pPr algn="just" eaLnBrk="1" hangingPunct="1">
              <a:lnSpc>
                <a:spcPct val="150000"/>
              </a:lnSpc>
              <a:spcBef>
                <a:spcPct val="0"/>
              </a:spcBef>
            </a:pPr>
            <a:r>
              <a:rPr lang="en-US" altLang="zh-CN" sz="2400" b="0" dirty="0" smtClean="0">
                <a:solidFill>
                  <a:schemeClr val="tx1"/>
                </a:solidFill>
                <a:ea typeface="微软雅黑" pitchFamily="34" charset="-122"/>
              </a:rPr>
              <a:t>Introduction</a:t>
            </a:r>
          </a:p>
          <a:p>
            <a:pPr algn="just" eaLnBrk="1" hangingPunct="1">
              <a:lnSpc>
                <a:spcPct val="150000"/>
              </a:lnSpc>
              <a:spcBef>
                <a:spcPct val="0"/>
              </a:spcBef>
            </a:pPr>
            <a:r>
              <a:rPr lang="en-US" altLang="zh-CN" sz="2400" b="0" dirty="0" smtClean="0">
                <a:solidFill>
                  <a:schemeClr val="tx1"/>
                </a:solidFill>
                <a:ea typeface="微软雅黑" pitchFamily="34" charset="-122"/>
              </a:rPr>
              <a:t>Painting injection for the CSNS </a:t>
            </a:r>
          </a:p>
          <a:p>
            <a:pPr algn="just" eaLnBrk="1" hangingPunct="1">
              <a:lnSpc>
                <a:spcPct val="150000"/>
              </a:lnSpc>
              <a:spcBef>
                <a:spcPct val="0"/>
              </a:spcBef>
            </a:pPr>
            <a:r>
              <a:rPr lang="en-US" altLang="zh-CN" sz="2400" b="0" dirty="0" smtClean="0">
                <a:solidFill>
                  <a:schemeClr val="tx1"/>
                </a:solidFill>
                <a:ea typeface="微软雅黑" pitchFamily="34" charset="-122"/>
              </a:rPr>
              <a:t>New injection system for the CSNS-II</a:t>
            </a:r>
          </a:p>
          <a:p>
            <a:pPr algn="just" eaLnBrk="1" hangingPunct="1">
              <a:lnSpc>
                <a:spcPct val="150000"/>
              </a:lnSpc>
              <a:spcBef>
                <a:spcPct val="0"/>
              </a:spcBef>
            </a:pPr>
            <a:r>
              <a:rPr lang="en-US" altLang="zh-CN" sz="2400" b="0" dirty="0">
                <a:solidFill>
                  <a:schemeClr val="tx1"/>
                </a:solidFill>
                <a:ea typeface="微软雅黑" pitchFamily="34" charset="-122"/>
              </a:rPr>
              <a:t>Transverse </a:t>
            </a:r>
            <a:r>
              <a:rPr lang="en-US" altLang="zh-CN" sz="2400" b="0" dirty="0" smtClean="0">
                <a:solidFill>
                  <a:schemeClr val="tx1"/>
                </a:solidFill>
                <a:ea typeface="微软雅黑" pitchFamily="34" charset="-122"/>
              </a:rPr>
              <a:t>coupling driven </a:t>
            </a:r>
            <a:r>
              <a:rPr lang="en-US" altLang="zh-CN" sz="2400" b="0" dirty="0">
                <a:solidFill>
                  <a:schemeClr val="tx1"/>
                </a:solidFill>
                <a:ea typeface="微软雅黑" pitchFamily="34" charset="-122"/>
              </a:rPr>
              <a:t>by </a:t>
            </a:r>
            <a:r>
              <a:rPr lang="en-US" altLang="zh-CN" sz="2400" b="0" dirty="0" smtClean="0">
                <a:solidFill>
                  <a:schemeClr val="tx1"/>
                </a:solidFill>
                <a:ea typeface="微软雅黑" pitchFamily="34" charset="-122"/>
              </a:rPr>
              <a:t>the space charge effects</a:t>
            </a:r>
          </a:p>
          <a:p>
            <a:pPr algn="just" eaLnBrk="1" hangingPunct="1">
              <a:lnSpc>
                <a:spcPct val="150000"/>
              </a:lnSpc>
              <a:spcBef>
                <a:spcPct val="0"/>
              </a:spcBef>
            </a:pPr>
            <a:r>
              <a:rPr lang="en-US" altLang="zh-CN" sz="2400" b="0" dirty="0" smtClean="0">
                <a:solidFill>
                  <a:schemeClr val="tx1"/>
                </a:solidFill>
                <a:ea typeface="微软雅黑" pitchFamily="34" charset="-122"/>
              </a:rPr>
              <a:t>Summary</a:t>
            </a:r>
            <a:endParaRPr lang="zh-CN" altLang="en-US" sz="2400" b="0" dirty="0" smtClean="0">
              <a:solidFill>
                <a:schemeClr val="tx1"/>
              </a:solidFill>
              <a:ea typeface="微软雅黑" pitchFamily="34" charset="-122"/>
            </a:endParaRPr>
          </a:p>
        </p:txBody>
      </p:sp>
      <p:sp>
        <p:nvSpPr>
          <p:cNvPr id="39939" name="标题 1"/>
          <p:cNvSpPr>
            <a:spLocks noGrp="1" noChangeArrowheads="1"/>
          </p:cNvSpPr>
          <p:nvPr>
            <p:ph type="title"/>
          </p:nvPr>
        </p:nvSpPr>
        <p:spPr>
          <a:xfrm>
            <a:off x="142844" y="428610"/>
            <a:ext cx="8839200" cy="552450"/>
          </a:xfrm>
        </p:spPr>
        <p:txBody>
          <a:bodyPr/>
          <a:lstStyle/>
          <a:p>
            <a:pPr algn="ctr" eaLnBrk="1" hangingPunct="1"/>
            <a:r>
              <a:rPr lang="en-US" altLang="zh-CN" sz="3200" b="1" dirty="0" smtClean="0">
                <a:solidFill>
                  <a:srgbClr val="0000FF"/>
                </a:solidFill>
                <a:latin typeface="Times New Roman" pitchFamily="18" charset="0"/>
                <a:ea typeface="微软雅黑" pitchFamily="34" charset="-122"/>
                <a:cs typeface="Times New Roman" pitchFamily="18" charset="0"/>
              </a:rPr>
              <a:t>Content</a:t>
            </a:r>
            <a:endParaRPr lang="zh-CN" altLang="en-US" sz="3200" b="1" dirty="0" smtClean="0">
              <a:solidFill>
                <a:srgbClr val="0000FF"/>
              </a:solidFill>
              <a:latin typeface="Times New Roman" pitchFamily="18" charset="0"/>
              <a:ea typeface="微软雅黑" pitchFamily="34" charset="-122"/>
              <a:cs typeface="Times New Roman" pitchFamily="18" charset="0"/>
            </a:endParaRPr>
          </a:p>
        </p:txBody>
      </p:sp>
      <p:sp>
        <p:nvSpPr>
          <p:cNvPr id="5" name="灯片编号占位符 3"/>
          <p:cNvSpPr>
            <a:spLocks noGrp="1"/>
          </p:cNvSpPr>
          <p:nvPr>
            <p:ph type="sldNum" sz="quarter" idx="10"/>
          </p:nvPr>
        </p:nvSpPr>
        <p:spPr>
          <a:xfrm>
            <a:off x="8858280" y="4857766"/>
            <a:ext cx="285720" cy="202424"/>
          </a:xfrm>
          <a:noFill/>
        </p:spPr>
        <p:txBody>
          <a:bodyPr/>
          <a:lstStyle/>
          <a:p>
            <a:fld id="{623F9AB0-2948-433A-A5A0-9A6B216243D7}" type="slidenum">
              <a:rPr lang="en-US" altLang="zh-CN" smtClean="0">
                <a:ea typeface="宋体" charset="-122"/>
              </a:rPr>
              <a:pPr/>
              <a:t>2</a:t>
            </a:fld>
            <a:endParaRPr lang="en-US" altLang="zh-CN" dirty="0" smtClean="0">
              <a:ea typeface="Arial Unicode MS" pitchFamily="34" charset="-122"/>
              <a:cs typeface="Arial Unicode MS" pitchFamily="34" charset="-122"/>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noChangeArrowheads="1"/>
          </p:cNvSpPr>
          <p:nvPr>
            <p:ph type="title"/>
          </p:nvPr>
        </p:nvSpPr>
        <p:spPr>
          <a:xfrm>
            <a:off x="142844" y="428610"/>
            <a:ext cx="8839200" cy="552450"/>
          </a:xfrm>
        </p:spPr>
        <p:txBody>
          <a:bodyPr/>
          <a:lstStyle/>
          <a:p>
            <a:pPr eaLnBrk="1" hangingPunct="1"/>
            <a:r>
              <a:rPr lang="en-US" altLang="zh-CN" sz="2400" dirty="0" smtClean="0">
                <a:solidFill>
                  <a:schemeClr val="tx1"/>
                </a:solidFill>
                <a:latin typeface="微软雅黑" pitchFamily="34" charset="-122"/>
                <a:ea typeface="微软雅黑" pitchFamily="34" charset="-122"/>
              </a:rPr>
              <a:t>Advantages for the new painting scheme</a:t>
            </a:r>
            <a:endParaRPr lang="zh-CN" altLang="en-US" sz="2400" b="1" dirty="0" smtClean="0">
              <a:solidFill>
                <a:schemeClr val="tx1"/>
              </a:solidFill>
              <a:latin typeface="微软雅黑" pitchFamily="34" charset="-122"/>
              <a:ea typeface="微软雅黑" pitchFamily="34" charset="-122"/>
            </a:endParaRPr>
          </a:p>
        </p:txBody>
      </p:sp>
      <p:sp>
        <p:nvSpPr>
          <p:cNvPr id="6" name="内容占位符 2"/>
          <p:cNvSpPr>
            <a:spLocks noGrp="1" noChangeArrowheads="1"/>
          </p:cNvSpPr>
          <p:nvPr>
            <p:ph sz="quarter" idx="1"/>
          </p:nvPr>
        </p:nvSpPr>
        <p:spPr>
          <a:xfrm>
            <a:off x="214282" y="1000114"/>
            <a:ext cx="8715436" cy="4000528"/>
          </a:xfrm>
        </p:spPr>
        <p:txBody>
          <a:bodyPr/>
          <a:lstStyle/>
          <a:p>
            <a:pPr algn="just" eaLnBrk="1" hangingPunct="1">
              <a:lnSpc>
                <a:spcPct val="140000"/>
              </a:lnSpc>
              <a:spcBef>
                <a:spcPts val="0"/>
              </a:spcBef>
              <a:spcAft>
                <a:spcPts val="1500"/>
              </a:spcAft>
            </a:pPr>
            <a:r>
              <a:rPr lang="en-US" altLang="zh-CN" sz="1400" b="0" dirty="0" smtClean="0">
                <a:solidFill>
                  <a:schemeClr val="tx1"/>
                </a:solidFill>
                <a:ea typeface="微软雅黑" pitchFamily="34" charset="-122"/>
              </a:rPr>
              <a:t>The advantages of position scanning and angular scanning have been combined. The peak temperature of the stripping foil has been obviously reduced. </a:t>
            </a:r>
          </a:p>
          <a:p>
            <a:pPr algn="just" eaLnBrk="1" hangingPunct="1">
              <a:lnSpc>
                <a:spcPct val="140000"/>
              </a:lnSpc>
              <a:spcBef>
                <a:spcPts val="0"/>
              </a:spcBef>
              <a:spcAft>
                <a:spcPts val="1500"/>
              </a:spcAft>
            </a:pPr>
            <a:r>
              <a:rPr lang="en-US" altLang="zh-CN" sz="1400" b="0" dirty="0" smtClean="0">
                <a:solidFill>
                  <a:schemeClr val="tx1"/>
                </a:solidFill>
                <a:ea typeface="微软雅黑" pitchFamily="34" charset="-122"/>
              </a:rPr>
              <a:t>Both correlated and anti-correlated painting can be performed.</a:t>
            </a:r>
          </a:p>
          <a:p>
            <a:pPr algn="just" eaLnBrk="1" hangingPunct="1">
              <a:lnSpc>
                <a:spcPct val="140000"/>
              </a:lnSpc>
              <a:spcBef>
                <a:spcPts val="0"/>
              </a:spcBef>
              <a:spcAft>
                <a:spcPts val="1500"/>
              </a:spcAft>
            </a:pPr>
            <a:r>
              <a:rPr lang="en-US" altLang="zh-CN" sz="1400" b="0" dirty="0" smtClean="0">
                <a:solidFill>
                  <a:schemeClr val="tx1"/>
                </a:solidFill>
                <a:ea typeface="微软雅黑" pitchFamily="34" charset="-122"/>
              </a:rPr>
              <a:t>Since the BCHs are pulse magnets, their edge focusing effects are obviously reduced.</a:t>
            </a:r>
          </a:p>
          <a:p>
            <a:pPr algn="just" eaLnBrk="1" hangingPunct="1">
              <a:lnSpc>
                <a:spcPct val="140000"/>
              </a:lnSpc>
              <a:spcBef>
                <a:spcPts val="0"/>
              </a:spcBef>
              <a:spcAft>
                <a:spcPts val="1500"/>
              </a:spcAft>
            </a:pPr>
            <a:r>
              <a:rPr lang="en-US" altLang="zh-CN" sz="1400" b="0" dirty="0" smtClean="0">
                <a:solidFill>
                  <a:schemeClr val="tx1"/>
                </a:solidFill>
                <a:ea typeface="微软雅黑" pitchFamily="34" charset="-122"/>
              </a:rPr>
              <a:t>Since the bump magnet BCH2 which is used for angular scanning is very close to the injection point, the difficulty of large aperture of the injection port and transport line required by angular scanning is solved. </a:t>
            </a:r>
          </a:p>
          <a:p>
            <a:pPr algn="just" eaLnBrk="1" hangingPunct="1">
              <a:lnSpc>
                <a:spcPct val="140000"/>
              </a:lnSpc>
              <a:spcBef>
                <a:spcPts val="0"/>
              </a:spcBef>
              <a:spcAft>
                <a:spcPts val="1500"/>
              </a:spcAft>
            </a:pPr>
            <a:r>
              <a:rPr lang="en-US" altLang="zh-CN" sz="1400" b="0" dirty="0" smtClean="0">
                <a:solidFill>
                  <a:schemeClr val="tx1"/>
                </a:solidFill>
                <a:ea typeface="微软雅黑" pitchFamily="34" charset="-122"/>
              </a:rPr>
              <a:t>Compared with the traditional painting scheme, it saves a set of bump magnets. The space of the injection area is more loose which is of great significance to the traditional injection area where space is tight.</a:t>
            </a:r>
          </a:p>
          <a:p>
            <a:pPr algn="just" eaLnBrk="1" hangingPunct="1">
              <a:lnSpc>
                <a:spcPct val="140000"/>
              </a:lnSpc>
              <a:spcBef>
                <a:spcPts val="0"/>
              </a:spcBef>
              <a:spcAft>
                <a:spcPts val="1500"/>
              </a:spcAft>
            </a:pPr>
            <a:r>
              <a:rPr lang="en-US" altLang="zh-CN" sz="1400" b="0" dirty="0" smtClean="0">
                <a:solidFill>
                  <a:schemeClr val="tx1"/>
                </a:solidFill>
                <a:ea typeface="微软雅黑" pitchFamily="34" charset="-122"/>
              </a:rPr>
              <a:t>As a result of the angular scanning, the residual H</a:t>
            </a:r>
            <a:r>
              <a:rPr lang="en-US" altLang="zh-CN" sz="1400" b="0" baseline="30000" dirty="0" smtClean="0">
                <a:solidFill>
                  <a:schemeClr val="tx1"/>
                </a:solidFill>
                <a:ea typeface="微软雅黑" pitchFamily="34" charset="-122"/>
              </a:rPr>
              <a:t>-</a:t>
            </a:r>
            <a:r>
              <a:rPr lang="en-US" altLang="zh-CN" sz="1400" b="0" dirty="0" smtClean="0">
                <a:solidFill>
                  <a:schemeClr val="tx1"/>
                </a:solidFill>
                <a:ea typeface="微软雅黑" pitchFamily="34" charset="-122"/>
              </a:rPr>
              <a:t> beam hits an increased area on the vacuum chamber, and the radiation dose caused by it decreases obviously.</a:t>
            </a:r>
            <a:endParaRPr lang="zh-CN" altLang="en-US" sz="1400" b="0" dirty="0" smtClean="0">
              <a:solidFill>
                <a:schemeClr val="tx1"/>
              </a:solidFill>
              <a:ea typeface="微软雅黑" pitchFamily="34" charset="-122"/>
            </a:endParaRPr>
          </a:p>
        </p:txBody>
      </p:sp>
      <p:sp>
        <p:nvSpPr>
          <p:cNvPr id="4" name="灯片编号占位符 3"/>
          <p:cNvSpPr txBox="1">
            <a:spLocks/>
          </p:cNvSpPr>
          <p:nvPr/>
        </p:nvSpPr>
        <p:spPr bwMode="auto">
          <a:xfrm>
            <a:off x="8786842" y="4857766"/>
            <a:ext cx="357158" cy="202424"/>
          </a:xfrm>
          <a:prstGeom prst="rect">
            <a:avLst/>
          </a:prstGeom>
          <a:noFill/>
          <a:ln w="9525">
            <a:noFill/>
            <a:miter lim="800000"/>
          </a:ln>
          <a:effec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23F9AB0-2948-433A-A5A0-9A6B216243D7}" type="slidenum">
              <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20</a:t>
            </a:fld>
            <a:endPar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Arial Unicode MS" pitchFamily="34" charset="-122"/>
              <a:cs typeface="Arial Unicode MS" pitchFamily="34" charset="-122"/>
            </a:endParaRPr>
          </a:p>
        </p:txBody>
      </p:sp>
    </p:spTree>
    <p:extLst>
      <p:ext uri="{BB962C8B-B14F-4D97-AF65-F5344CB8AC3E}">
        <p14:creationId xmlns:p14="http://schemas.microsoft.com/office/powerpoint/2010/main" xmlns="" val="410587514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标题 1"/>
          <p:cNvSpPr>
            <a:spLocks noGrp="1" noChangeArrowheads="1"/>
          </p:cNvSpPr>
          <p:nvPr>
            <p:ph type="title"/>
          </p:nvPr>
        </p:nvSpPr>
        <p:spPr>
          <a:xfrm>
            <a:off x="0" y="357172"/>
            <a:ext cx="9144000" cy="642942"/>
          </a:xfrm>
        </p:spPr>
        <p:txBody>
          <a:bodyPr/>
          <a:lstStyle/>
          <a:p>
            <a:pPr eaLnBrk="1" hangingPunct="1"/>
            <a:r>
              <a:rPr lang="en-US" altLang="zh-CN" sz="2400" dirty="0">
                <a:solidFill>
                  <a:schemeClr val="tx1"/>
                </a:solidFill>
                <a:latin typeface="微软雅黑" pitchFamily="34" charset="-122"/>
                <a:ea typeface="微软雅黑" pitchFamily="34" charset="-122"/>
              </a:rPr>
              <a:t>Simulations of the new painting scheme</a:t>
            </a:r>
            <a:endParaRPr lang="zh-CN" altLang="en-US" sz="2400" dirty="0">
              <a:solidFill>
                <a:schemeClr val="tx1"/>
              </a:solidFill>
              <a:latin typeface="微软雅黑" pitchFamily="34" charset="-122"/>
              <a:ea typeface="微软雅黑" pitchFamily="34" charset="-122"/>
            </a:endParaRPr>
          </a:p>
        </p:txBody>
      </p:sp>
      <p:sp>
        <p:nvSpPr>
          <p:cNvPr id="5" name="内容占位符 2"/>
          <p:cNvSpPr>
            <a:spLocks noGrp="1" noChangeArrowheads="1"/>
          </p:cNvSpPr>
          <p:nvPr>
            <p:ph sz="quarter" idx="1"/>
          </p:nvPr>
        </p:nvSpPr>
        <p:spPr>
          <a:xfrm>
            <a:off x="142844" y="928676"/>
            <a:ext cx="8643998" cy="1785950"/>
          </a:xfrm>
        </p:spPr>
        <p:txBody>
          <a:bodyPr/>
          <a:lstStyle/>
          <a:p>
            <a:pPr algn="just" eaLnBrk="1" hangingPunct="1">
              <a:lnSpc>
                <a:spcPct val="140000"/>
              </a:lnSpc>
              <a:spcAft>
                <a:spcPts val="500"/>
              </a:spcAft>
            </a:pPr>
            <a:r>
              <a:rPr lang="en-US" altLang="zh-CN" sz="1600" dirty="0" smtClean="0">
                <a:solidFill>
                  <a:srgbClr val="C00000"/>
                </a:solidFill>
                <a:ea typeface="微软雅黑" pitchFamily="34" charset="-122"/>
              </a:rPr>
              <a:t>Codes:</a:t>
            </a:r>
            <a:r>
              <a:rPr lang="en-US" altLang="zh-CN" sz="1600" b="0" dirty="0" smtClean="0">
                <a:solidFill>
                  <a:schemeClr val="tx1"/>
                </a:solidFill>
                <a:ea typeface="微软雅黑" pitchFamily="34" charset="-122"/>
              </a:rPr>
              <a:t> The new painting scheme has been simulated by using Py-ORBIT and ANSYS.</a:t>
            </a:r>
          </a:p>
          <a:p>
            <a:pPr algn="just" eaLnBrk="1" hangingPunct="1">
              <a:lnSpc>
                <a:spcPct val="140000"/>
              </a:lnSpc>
              <a:spcAft>
                <a:spcPts val="500"/>
              </a:spcAft>
            </a:pPr>
            <a:r>
              <a:rPr lang="en-US" altLang="zh-CN" sz="1600" dirty="0" smtClean="0">
                <a:solidFill>
                  <a:srgbClr val="C00000"/>
                </a:solidFill>
                <a:ea typeface="微软雅黑" pitchFamily="34" charset="-122"/>
              </a:rPr>
              <a:t>Typical tunes: </a:t>
            </a:r>
            <a:r>
              <a:rPr lang="en-US" altLang="zh-CN" sz="1600" b="0" dirty="0" smtClean="0">
                <a:solidFill>
                  <a:schemeClr val="tx1"/>
                </a:solidFill>
                <a:ea typeface="微软雅黑" pitchFamily="34" charset="-122"/>
              </a:rPr>
              <a:t>(4.86, 4.80) , (4.80, 4.87) , (4.33, 5.30).</a:t>
            </a:r>
          </a:p>
          <a:p>
            <a:pPr lvl="0" algn="just" eaLnBrk="1" hangingPunct="1">
              <a:lnSpc>
                <a:spcPct val="140000"/>
              </a:lnSpc>
              <a:spcAft>
                <a:spcPts val="500"/>
              </a:spcAft>
            </a:pPr>
            <a:r>
              <a:rPr lang="en-US" altLang="zh-CN" sz="1600" b="0" dirty="0" smtClean="0">
                <a:solidFill>
                  <a:schemeClr val="tx1"/>
                </a:solidFill>
                <a:ea typeface="微软雅黑" pitchFamily="34" charset="-122"/>
              </a:rPr>
              <a:t>After the optimization of the painting curve, the horizontal and vertical painting ranges differ greatly under different tunes.</a:t>
            </a:r>
            <a:endParaRPr lang="zh-CN" altLang="en-US" sz="1600" b="0" dirty="0" smtClean="0">
              <a:solidFill>
                <a:schemeClr val="tx1"/>
              </a:solidFill>
              <a:ea typeface="微软雅黑" pitchFamily="34" charset="-122"/>
            </a:endParaRPr>
          </a:p>
        </p:txBody>
      </p:sp>
      <p:pic>
        <p:nvPicPr>
          <p:cNvPr id="3072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52400" cy="152400"/>
          </a:xfrm>
          <a:prstGeom prst="rect">
            <a:avLst/>
          </a:prstGeom>
          <a:noFill/>
        </p:spPr>
      </p:pic>
      <p:pic>
        <p:nvPicPr>
          <p:cNvPr id="3072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33350" cy="152400"/>
          </a:xfrm>
          <a:prstGeom prst="rect">
            <a:avLst/>
          </a:prstGeom>
          <a:noFill/>
        </p:spPr>
      </p:pic>
      <p:pic>
        <p:nvPicPr>
          <p:cNvPr id="30724"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52400" cy="152400"/>
          </a:xfrm>
          <a:prstGeom prst="rect">
            <a:avLst/>
          </a:prstGeom>
          <a:noFill/>
        </p:spPr>
      </p:pic>
      <p:pic>
        <p:nvPicPr>
          <p:cNvPr id="3072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33350" cy="152400"/>
          </a:xfrm>
          <a:prstGeom prst="rect">
            <a:avLst/>
          </a:prstGeom>
          <a:noFill/>
        </p:spPr>
      </p:pic>
      <p:pic>
        <p:nvPicPr>
          <p:cNvPr id="30726"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52400" cy="152400"/>
          </a:xfrm>
          <a:prstGeom prst="rect">
            <a:avLst/>
          </a:prstGeom>
          <a:noFill/>
        </p:spPr>
      </p:pic>
      <p:pic>
        <p:nvPicPr>
          <p:cNvPr id="30725"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33350" cy="152400"/>
          </a:xfrm>
          <a:prstGeom prst="rect">
            <a:avLst/>
          </a:prstGeom>
          <a:noFill/>
        </p:spPr>
      </p:pic>
      <p:graphicFrame>
        <p:nvGraphicFramePr>
          <p:cNvPr id="13" name="表格 12"/>
          <p:cNvGraphicFramePr>
            <a:graphicFrameLocks noGrp="1"/>
          </p:cNvGraphicFramePr>
          <p:nvPr/>
        </p:nvGraphicFramePr>
        <p:xfrm>
          <a:off x="142844" y="2714626"/>
          <a:ext cx="8858315" cy="2143139"/>
        </p:xfrm>
        <a:graphic>
          <a:graphicData uri="http://schemas.openxmlformats.org/drawingml/2006/table">
            <a:tbl>
              <a:tblPr/>
              <a:tblGrid>
                <a:gridCol w="1417334">
                  <a:extLst>
                    <a:ext uri="{9D8B030D-6E8A-4147-A177-3AD203B41FA5}">
                      <a16:colId xmlns:a16="http://schemas.microsoft.com/office/drawing/2014/main" xmlns="" val="20000"/>
                    </a:ext>
                  </a:extLst>
                </a:gridCol>
                <a:gridCol w="1984262">
                  <a:extLst>
                    <a:ext uri="{9D8B030D-6E8A-4147-A177-3AD203B41FA5}">
                      <a16:colId xmlns:a16="http://schemas.microsoft.com/office/drawing/2014/main" xmlns="" val="20001"/>
                    </a:ext>
                  </a:extLst>
                </a:gridCol>
                <a:gridCol w="2905526">
                  <a:extLst>
                    <a:ext uri="{9D8B030D-6E8A-4147-A177-3AD203B41FA5}">
                      <a16:colId xmlns:a16="http://schemas.microsoft.com/office/drawing/2014/main" xmlns="" val="20002"/>
                    </a:ext>
                  </a:extLst>
                </a:gridCol>
                <a:gridCol w="2551193">
                  <a:extLst>
                    <a:ext uri="{9D8B030D-6E8A-4147-A177-3AD203B41FA5}">
                      <a16:colId xmlns:a16="http://schemas.microsoft.com/office/drawing/2014/main" xmlns="" val="20003"/>
                    </a:ext>
                  </a:extLst>
                </a:gridCol>
              </a:tblGrid>
              <a:tr h="419053">
                <a:tc>
                  <a:txBody>
                    <a:bodyPr/>
                    <a:lstStyle/>
                    <a:p>
                      <a:pPr algn="ctr">
                        <a:spcAft>
                          <a:spcPts val="0"/>
                        </a:spcAft>
                      </a:pPr>
                      <a:r>
                        <a:rPr lang="en-US" altLang="zh-CN" sz="1400" b="0" kern="100" dirty="0" smtClean="0">
                          <a:solidFill>
                            <a:schemeClr val="tx1"/>
                          </a:solidFill>
                          <a:latin typeface="Times New Roman" pitchFamily="18" charset="0"/>
                          <a:ea typeface="微软雅黑" pitchFamily="34" charset="-122"/>
                          <a:cs typeface="Times New Roman" pitchFamily="18" charset="0"/>
                        </a:rPr>
                        <a:t>Painting</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b="0" kern="100" dirty="0" smtClean="0">
                          <a:solidFill>
                            <a:schemeClr val="tx1"/>
                          </a:solidFill>
                          <a:latin typeface="Times New Roman" pitchFamily="18" charset="0"/>
                          <a:ea typeface="微软雅黑" pitchFamily="34" charset="-122"/>
                          <a:cs typeface="Times New Roman" pitchFamily="18" charset="0"/>
                        </a:rPr>
                        <a:t>Tune</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b="0" kern="100" dirty="0" smtClean="0">
                          <a:solidFill>
                            <a:schemeClr val="tx1"/>
                          </a:solidFill>
                          <a:latin typeface="Times New Roman" pitchFamily="18" charset="0"/>
                          <a:ea typeface="微软雅黑" pitchFamily="34" charset="-122"/>
                          <a:cs typeface="Times New Roman" pitchFamily="18" charset="0"/>
                        </a:rPr>
                        <a:t>Optimum horizontal sweep angle</a:t>
                      </a: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b="0" kern="100" dirty="0" smtClean="0">
                          <a:solidFill>
                            <a:schemeClr val="tx1"/>
                          </a:solidFill>
                          <a:latin typeface="Times New Roman" pitchFamily="18" charset="0"/>
                          <a:ea typeface="微软雅黑" pitchFamily="34" charset="-122"/>
                          <a:cs typeface="Times New Roman" pitchFamily="18" charset="0"/>
                        </a:rPr>
                        <a:t>Optimum vertical painting range</a:t>
                      </a: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4438">
                <a:tc rowSpan="3">
                  <a:txBody>
                    <a:bodyPr/>
                    <a:lstStyle/>
                    <a:p>
                      <a:pPr algn="ctr">
                        <a:spcAft>
                          <a:spcPts val="0"/>
                        </a:spcAft>
                      </a:pPr>
                      <a:r>
                        <a:rPr lang="en-US" altLang="zh-CN" sz="1400" b="0" kern="100" dirty="0" smtClean="0">
                          <a:solidFill>
                            <a:schemeClr val="tx1"/>
                          </a:solidFill>
                          <a:latin typeface="Times New Roman" pitchFamily="18" charset="0"/>
                          <a:ea typeface="微软雅黑" pitchFamily="34" charset="-122"/>
                          <a:cs typeface="Times New Roman" pitchFamily="18" charset="0"/>
                        </a:rPr>
                        <a:t>Correlated</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(4.86, 4.80)</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l-GR" altLang="zh-CN" sz="1400" b="0" kern="1200" dirty="0" smtClean="0">
                          <a:solidFill>
                            <a:schemeClr val="tx1"/>
                          </a:solidFill>
                          <a:latin typeface="Times New Roman" pitchFamily="18" charset="0"/>
                          <a:ea typeface="微软雅黑" pitchFamily="34" charset="-122"/>
                          <a:cs typeface="Times New Roman" pitchFamily="18" charset="0"/>
                        </a:rPr>
                        <a:t>θ</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=4.5 mrad</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y</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max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=25 mm</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84438">
                <a:tc vMerge="1">
                  <a:txBody>
                    <a:bodyPr/>
                    <a:lstStyle/>
                    <a:p>
                      <a:endParaRPr lang="zh-CN"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(4.80, 4.87)</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l-GR" altLang="zh-CN" sz="1400" b="0" kern="1200" dirty="0" smtClean="0">
                          <a:solidFill>
                            <a:schemeClr val="tx1"/>
                          </a:solidFill>
                          <a:latin typeface="Times New Roman" pitchFamily="18" charset="0"/>
                          <a:ea typeface="微软雅黑" pitchFamily="34" charset="-122"/>
                          <a:cs typeface="Times New Roman" pitchFamily="18" charset="0"/>
                        </a:rPr>
                        <a:t>θ</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=3.0 mrad</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y</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max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=30 mm</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93167">
                <a:tc vMerge="1">
                  <a:txBody>
                    <a:bodyPr/>
                    <a:lstStyle/>
                    <a:p>
                      <a:pPr algn="ctr">
                        <a:spcAft>
                          <a:spcPts val="0"/>
                        </a:spcAft>
                      </a:pP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(4.33, 5.30)</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l-GR" altLang="zh-CN" sz="1400" b="0" kern="1200" dirty="0" smtClean="0">
                          <a:solidFill>
                            <a:schemeClr val="tx1"/>
                          </a:solidFill>
                          <a:latin typeface="Times New Roman" pitchFamily="18" charset="0"/>
                          <a:ea typeface="微软雅黑" pitchFamily="34" charset="-122"/>
                          <a:cs typeface="Times New Roman" pitchFamily="18" charset="0"/>
                        </a:rPr>
                        <a:t>θ</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=2.5 mrad</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y</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max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=30 mm</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84438">
                <a:tc rowSpan="3">
                  <a:txBody>
                    <a:bodyPr/>
                    <a:lstStyle/>
                    <a:p>
                      <a:pPr algn="ctr">
                        <a:spcAft>
                          <a:spcPts val="0"/>
                        </a:spcAft>
                      </a:pPr>
                      <a:r>
                        <a:rPr lang="en-US" altLang="zh-CN" sz="1400" b="0" kern="100" dirty="0" smtClean="0">
                          <a:solidFill>
                            <a:schemeClr val="tx1"/>
                          </a:solidFill>
                          <a:latin typeface="Times New Roman" pitchFamily="18" charset="0"/>
                          <a:ea typeface="微软雅黑" pitchFamily="34" charset="-122"/>
                          <a:cs typeface="Times New Roman" pitchFamily="18" charset="0"/>
                        </a:rPr>
                        <a:t>Anti-correlated</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(4.86, 4.80)</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l-GR" altLang="zh-CN" sz="1400" b="0" kern="1200" dirty="0" smtClean="0">
                          <a:solidFill>
                            <a:schemeClr val="tx1"/>
                          </a:solidFill>
                          <a:latin typeface="Times New Roman" pitchFamily="18" charset="0"/>
                          <a:ea typeface="微软雅黑" pitchFamily="34" charset="-122"/>
                          <a:cs typeface="Times New Roman" pitchFamily="18" charset="0"/>
                        </a:rPr>
                        <a:t>θ</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=5.0 mrad</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y</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max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=30 mm</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84438">
                <a:tc vMerge="1">
                  <a:txBody>
                    <a:bodyPr/>
                    <a:lstStyle/>
                    <a:p>
                      <a:endParaRPr lang="zh-CN"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(4.80, 4.87)</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l-GR" altLang="zh-CN" sz="1400" b="0" kern="1200" dirty="0" smtClean="0">
                          <a:solidFill>
                            <a:schemeClr val="tx1"/>
                          </a:solidFill>
                          <a:latin typeface="Times New Roman" pitchFamily="18" charset="0"/>
                          <a:ea typeface="微软雅黑" pitchFamily="34" charset="-122"/>
                          <a:cs typeface="Times New Roman" pitchFamily="18" charset="0"/>
                        </a:rPr>
                        <a:t>θ</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=3.75 mrad</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y</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max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=30 mm</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93167">
                <a:tc vMerge="1">
                  <a:txBody>
                    <a:bodyPr/>
                    <a:lstStyle/>
                    <a:p>
                      <a:pPr algn="ctr">
                        <a:spcAft>
                          <a:spcPts val="0"/>
                        </a:spcAft>
                      </a:pP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(4.33, 5.30)</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l-GR" altLang="zh-CN" sz="1400" b="0" kern="1200" dirty="0" smtClean="0">
                          <a:solidFill>
                            <a:schemeClr val="tx1"/>
                          </a:solidFill>
                          <a:latin typeface="Times New Roman" pitchFamily="18" charset="0"/>
                          <a:ea typeface="微软雅黑" pitchFamily="34" charset="-122"/>
                          <a:cs typeface="Times New Roman" pitchFamily="18" charset="0"/>
                        </a:rPr>
                        <a:t>θ</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=2.5 mrad</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y</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max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=30 mm</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11" name="灯片编号占位符 3"/>
          <p:cNvSpPr txBox="1">
            <a:spLocks/>
          </p:cNvSpPr>
          <p:nvPr/>
        </p:nvSpPr>
        <p:spPr bwMode="auto">
          <a:xfrm>
            <a:off x="8786842" y="4857766"/>
            <a:ext cx="357158" cy="202424"/>
          </a:xfrm>
          <a:prstGeom prst="rect">
            <a:avLst/>
          </a:prstGeom>
          <a:noFill/>
          <a:ln w="9525">
            <a:noFill/>
            <a:miter lim="800000"/>
          </a:ln>
          <a:effec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23F9AB0-2948-433A-A5A0-9A6B216243D7}" type="slidenum">
              <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21</a:t>
            </a:fld>
            <a:endPar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Arial Unicode MS" pitchFamily="34" charset="-122"/>
              <a:cs typeface="Arial Unicode MS" pitchFamily="34" charset="-122"/>
            </a:endParaRPr>
          </a:p>
        </p:txBody>
      </p:sp>
    </p:spTree>
    <p:extLst>
      <p:ext uri="{BB962C8B-B14F-4D97-AF65-F5344CB8AC3E}">
        <p14:creationId xmlns:p14="http://schemas.microsoft.com/office/powerpoint/2010/main" xmlns="" val="245818504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a:spLocks noGrp="1" noChangeArrowheads="1"/>
          </p:cNvSpPr>
          <p:nvPr>
            <p:ph type="title"/>
          </p:nvPr>
        </p:nvSpPr>
        <p:spPr>
          <a:xfrm>
            <a:off x="142844" y="357172"/>
            <a:ext cx="8839200" cy="714380"/>
          </a:xfrm>
        </p:spPr>
        <p:txBody>
          <a:bodyPr/>
          <a:lstStyle/>
          <a:p>
            <a:r>
              <a:rPr lang="en-US" altLang="zh-CN" sz="2400" dirty="0" smtClean="0">
                <a:solidFill>
                  <a:schemeClr val="tx1"/>
                </a:solidFill>
                <a:latin typeface="Times New Roman" pitchFamily="18" charset="0"/>
                <a:ea typeface="微软雅黑" pitchFamily="34" charset="-122"/>
                <a:cs typeface="Times New Roman" pitchFamily="18" charset="0"/>
              </a:rPr>
              <a:t>Beam distribution after the correlated painting</a:t>
            </a:r>
            <a:endParaRPr lang="zh-CN" altLang="en-US" sz="2400" dirty="0" smtClean="0">
              <a:solidFill>
                <a:schemeClr val="tx1"/>
              </a:solidFill>
              <a:latin typeface="Times New Roman" pitchFamily="18" charset="0"/>
              <a:ea typeface="微软雅黑" pitchFamily="34" charset="-122"/>
              <a:cs typeface="Times New Roman" pitchFamily="18" charset="0"/>
            </a:endParaRPr>
          </a:p>
        </p:txBody>
      </p:sp>
      <p:sp>
        <p:nvSpPr>
          <p:cNvPr id="10" name="内容占位符 2"/>
          <p:cNvSpPr txBox="1">
            <a:spLocks noChangeArrowheads="1"/>
          </p:cNvSpPr>
          <p:nvPr/>
        </p:nvSpPr>
        <p:spPr bwMode="auto">
          <a:xfrm>
            <a:off x="500034" y="1142990"/>
            <a:ext cx="2214578" cy="571504"/>
          </a:xfrm>
          <a:prstGeom prst="rect">
            <a:avLst/>
          </a:prstGeom>
          <a:noFill/>
          <a:ln w="9525">
            <a:noFill/>
            <a:miter lim="800000"/>
            <a:headEnd/>
            <a:tailEnd/>
          </a:ln>
        </p:spPr>
        <p:txBody>
          <a:bodyPr/>
          <a:lstStyle/>
          <a:p>
            <a:pPr marL="273050" indent="-273050" algn="ctr">
              <a:lnSpc>
                <a:spcPct val="140000"/>
              </a:lnSpc>
              <a:spcBef>
                <a:spcPts val="575"/>
              </a:spcBef>
              <a:buClr>
                <a:schemeClr val="accent1"/>
              </a:buClr>
              <a:buSzPct val="85000"/>
              <a:buFont typeface="Wingdings 2" pitchFamily="18" charset="2"/>
              <a:buNone/>
            </a:pPr>
            <a:r>
              <a:rPr lang="zh-CN" altLang="en-US" sz="1400" b="1" dirty="0" smtClean="0">
                <a:solidFill>
                  <a:srgbClr val="7030A0"/>
                </a:solidFill>
                <a:latin typeface="微软雅黑" pitchFamily="34" charset="-122"/>
                <a:ea typeface="微软雅黑" pitchFamily="34" charset="-122"/>
                <a:cs typeface="Times New Roman" pitchFamily="18" charset="0"/>
              </a:rPr>
              <a:t>（</a:t>
            </a:r>
            <a:r>
              <a:rPr lang="en-US" altLang="zh-CN" sz="1400" b="1" dirty="0" smtClean="0">
                <a:solidFill>
                  <a:srgbClr val="7030A0"/>
                </a:solidFill>
                <a:latin typeface="微软雅黑" pitchFamily="34" charset="-122"/>
                <a:ea typeface="微软雅黑" pitchFamily="34" charset="-122"/>
                <a:cs typeface="Times New Roman" pitchFamily="18" charset="0"/>
              </a:rPr>
              <a:t>4.86,4.80</a:t>
            </a:r>
            <a:r>
              <a:rPr lang="zh-CN" altLang="en-US" sz="1400" b="1" dirty="0" smtClean="0">
                <a:solidFill>
                  <a:srgbClr val="7030A0"/>
                </a:solidFill>
                <a:latin typeface="微软雅黑" pitchFamily="34" charset="-122"/>
                <a:ea typeface="微软雅黑" pitchFamily="34" charset="-122"/>
                <a:cs typeface="Times New Roman" pitchFamily="18" charset="0"/>
              </a:rPr>
              <a:t>）</a:t>
            </a:r>
            <a:endParaRPr lang="zh-CN" altLang="en-US" sz="1400" b="1" dirty="0">
              <a:solidFill>
                <a:srgbClr val="7030A0"/>
              </a:solidFill>
              <a:latin typeface="微软雅黑" pitchFamily="34" charset="-122"/>
              <a:ea typeface="微软雅黑" pitchFamily="34" charset="-122"/>
              <a:cs typeface="Times New Roman" pitchFamily="18" charset="0"/>
            </a:endParaRPr>
          </a:p>
        </p:txBody>
      </p:sp>
      <p:sp>
        <p:nvSpPr>
          <p:cNvPr id="11" name="内容占位符 2"/>
          <p:cNvSpPr txBox="1">
            <a:spLocks noChangeArrowheads="1"/>
          </p:cNvSpPr>
          <p:nvPr/>
        </p:nvSpPr>
        <p:spPr bwMode="auto">
          <a:xfrm>
            <a:off x="3500430" y="1214428"/>
            <a:ext cx="2214578" cy="571504"/>
          </a:xfrm>
          <a:prstGeom prst="rect">
            <a:avLst/>
          </a:prstGeom>
          <a:noFill/>
          <a:ln w="9525">
            <a:noFill/>
            <a:miter lim="800000"/>
            <a:headEnd/>
            <a:tailEnd/>
          </a:ln>
        </p:spPr>
        <p:txBody>
          <a:bodyPr/>
          <a:lstStyle/>
          <a:p>
            <a:pPr marL="273050" indent="-273050" algn="ctr">
              <a:lnSpc>
                <a:spcPct val="140000"/>
              </a:lnSpc>
              <a:spcBef>
                <a:spcPts val="575"/>
              </a:spcBef>
              <a:buClr>
                <a:schemeClr val="accent1"/>
              </a:buClr>
              <a:buSzPct val="85000"/>
              <a:buFont typeface="Wingdings 2" pitchFamily="18" charset="2"/>
              <a:buNone/>
            </a:pPr>
            <a:r>
              <a:rPr lang="zh-CN" altLang="en-US" sz="1400" b="1" dirty="0" smtClean="0">
                <a:solidFill>
                  <a:srgbClr val="7030A0"/>
                </a:solidFill>
                <a:latin typeface="微软雅黑" pitchFamily="34" charset="-122"/>
                <a:ea typeface="微软雅黑" pitchFamily="34" charset="-122"/>
                <a:cs typeface="Times New Roman" pitchFamily="18" charset="0"/>
              </a:rPr>
              <a:t>（</a:t>
            </a:r>
            <a:r>
              <a:rPr lang="en-US" altLang="zh-CN" sz="1400" b="1" dirty="0" smtClean="0">
                <a:solidFill>
                  <a:srgbClr val="7030A0"/>
                </a:solidFill>
                <a:latin typeface="微软雅黑" pitchFamily="34" charset="-122"/>
                <a:ea typeface="微软雅黑" pitchFamily="34" charset="-122"/>
                <a:cs typeface="Times New Roman" pitchFamily="18" charset="0"/>
              </a:rPr>
              <a:t>4.80,4.87</a:t>
            </a:r>
            <a:r>
              <a:rPr lang="zh-CN" altLang="en-US" sz="1400" b="1" dirty="0" smtClean="0">
                <a:solidFill>
                  <a:srgbClr val="7030A0"/>
                </a:solidFill>
                <a:latin typeface="微软雅黑" pitchFamily="34" charset="-122"/>
                <a:ea typeface="微软雅黑" pitchFamily="34" charset="-122"/>
                <a:cs typeface="Times New Roman" pitchFamily="18" charset="0"/>
              </a:rPr>
              <a:t>）</a:t>
            </a:r>
            <a:endParaRPr lang="zh-CN" altLang="en-US" sz="1400" b="1" dirty="0">
              <a:solidFill>
                <a:srgbClr val="7030A0"/>
              </a:solidFill>
              <a:latin typeface="微软雅黑" pitchFamily="34" charset="-122"/>
              <a:ea typeface="微软雅黑" pitchFamily="34" charset="-122"/>
              <a:cs typeface="Times New Roman" pitchFamily="18" charset="0"/>
            </a:endParaRPr>
          </a:p>
        </p:txBody>
      </p:sp>
      <p:sp>
        <p:nvSpPr>
          <p:cNvPr id="12" name="内容占位符 2"/>
          <p:cNvSpPr txBox="1">
            <a:spLocks noChangeArrowheads="1"/>
          </p:cNvSpPr>
          <p:nvPr/>
        </p:nvSpPr>
        <p:spPr bwMode="auto">
          <a:xfrm>
            <a:off x="6643702" y="1214428"/>
            <a:ext cx="2214578" cy="571504"/>
          </a:xfrm>
          <a:prstGeom prst="rect">
            <a:avLst/>
          </a:prstGeom>
          <a:noFill/>
          <a:ln w="9525">
            <a:noFill/>
            <a:miter lim="800000"/>
            <a:headEnd/>
            <a:tailEnd/>
          </a:ln>
        </p:spPr>
        <p:txBody>
          <a:bodyPr/>
          <a:lstStyle/>
          <a:p>
            <a:pPr marL="273050" indent="-273050" algn="ctr">
              <a:lnSpc>
                <a:spcPct val="140000"/>
              </a:lnSpc>
              <a:spcBef>
                <a:spcPts val="575"/>
              </a:spcBef>
              <a:buClr>
                <a:schemeClr val="accent1"/>
              </a:buClr>
              <a:buSzPct val="85000"/>
              <a:buFont typeface="Wingdings 2" pitchFamily="18" charset="2"/>
              <a:buNone/>
            </a:pPr>
            <a:r>
              <a:rPr lang="zh-CN" altLang="en-US" sz="1400" b="1" dirty="0" smtClean="0">
                <a:solidFill>
                  <a:srgbClr val="7030A0"/>
                </a:solidFill>
                <a:latin typeface="微软雅黑" pitchFamily="34" charset="-122"/>
                <a:ea typeface="微软雅黑" pitchFamily="34" charset="-122"/>
                <a:cs typeface="Times New Roman" pitchFamily="18" charset="0"/>
              </a:rPr>
              <a:t>（</a:t>
            </a:r>
            <a:r>
              <a:rPr lang="en-US" altLang="zh-CN" sz="1400" b="1" dirty="0" smtClean="0">
                <a:solidFill>
                  <a:srgbClr val="7030A0"/>
                </a:solidFill>
                <a:latin typeface="微软雅黑" pitchFamily="34" charset="-122"/>
                <a:ea typeface="微软雅黑" pitchFamily="34" charset="-122"/>
                <a:cs typeface="Times New Roman" pitchFamily="18" charset="0"/>
              </a:rPr>
              <a:t>4.33,5.30</a:t>
            </a:r>
            <a:r>
              <a:rPr lang="zh-CN" altLang="en-US" sz="1400" b="1" dirty="0" smtClean="0">
                <a:solidFill>
                  <a:srgbClr val="7030A0"/>
                </a:solidFill>
                <a:latin typeface="微软雅黑" pitchFamily="34" charset="-122"/>
                <a:ea typeface="微软雅黑" pitchFamily="34" charset="-122"/>
                <a:cs typeface="Times New Roman" pitchFamily="18" charset="0"/>
              </a:rPr>
              <a:t>）</a:t>
            </a:r>
            <a:endParaRPr lang="zh-CN" altLang="en-US" sz="1400" b="1" dirty="0">
              <a:solidFill>
                <a:srgbClr val="7030A0"/>
              </a:solidFill>
              <a:latin typeface="微软雅黑" pitchFamily="34" charset="-122"/>
              <a:ea typeface="微软雅黑" pitchFamily="34" charset="-122"/>
              <a:cs typeface="Times New Roman" pitchFamily="18" charset="0"/>
            </a:endParaRPr>
          </a:p>
        </p:txBody>
      </p:sp>
      <p:sp>
        <p:nvSpPr>
          <p:cNvPr id="16" name="内容占位符 2"/>
          <p:cNvSpPr txBox="1">
            <a:spLocks noChangeArrowheads="1"/>
          </p:cNvSpPr>
          <p:nvPr/>
        </p:nvSpPr>
        <p:spPr bwMode="auto">
          <a:xfrm>
            <a:off x="428596" y="4286262"/>
            <a:ext cx="2214578" cy="571504"/>
          </a:xfrm>
          <a:prstGeom prst="rect">
            <a:avLst/>
          </a:prstGeom>
          <a:noFill/>
          <a:ln w="9525">
            <a:noFill/>
            <a:miter lim="800000"/>
            <a:headEnd/>
            <a:tailEnd/>
          </a:ln>
        </p:spPr>
        <p:txBody>
          <a:bodyPr/>
          <a:lstStyle/>
          <a:p>
            <a:pPr algn="ctr" fontAlgn="auto">
              <a:spcBef>
                <a:spcPts val="0"/>
              </a:spcBef>
              <a:spcAft>
                <a:spcPts val="0"/>
              </a:spcAft>
              <a:defRPr/>
            </a:pPr>
            <a:r>
              <a:rPr lang="el-GR" altLang="zh-CN" sz="1400" b="1" dirty="0" smtClean="0">
                <a:solidFill>
                  <a:srgbClr val="7030A0"/>
                </a:solidFill>
                <a:latin typeface="微软雅黑" pitchFamily="34" charset="-122"/>
                <a:ea typeface="微软雅黑" pitchFamily="34" charset="-122"/>
                <a:cs typeface="Times New Roman" pitchFamily="18" charset="0"/>
              </a:rPr>
              <a:t>θ</a:t>
            </a:r>
            <a:r>
              <a:rPr lang="en-US" altLang="zh-CN" sz="1400" b="1" baseline="-25000" dirty="0" smtClean="0">
                <a:solidFill>
                  <a:srgbClr val="7030A0"/>
                </a:solidFill>
                <a:latin typeface="微软雅黑" pitchFamily="34" charset="-122"/>
                <a:ea typeface="微软雅黑" pitchFamily="34" charset="-122"/>
                <a:cs typeface="Times New Roman" pitchFamily="18" charset="0"/>
              </a:rPr>
              <a:t>x</a:t>
            </a:r>
            <a:r>
              <a:rPr lang="en-US" altLang="zh-CN" sz="1400" b="1" dirty="0" smtClean="0">
                <a:solidFill>
                  <a:srgbClr val="7030A0"/>
                </a:solidFill>
                <a:latin typeface="微软雅黑" pitchFamily="34" charset="-122"/>
                <a:ea typeface="微软雅黑" pitchFamily="34" charset="-122"/>
                <a:cs typeface="Times New Roman" pitchFamily="18" charset="0"/>
              </a:rPr>
              <a:t>=4.5 mrad</a:t>
            </a:r>
          </a:p>
          <a:p>
            <a:pPr algn="ctr" fontAlgn="auto">
              <a:spcBef>
                <a:spcPts val="0"/>
              </a:spcBef>
              <a:spcAft>
                <a:spcPts val="0"/>
              </a:spcAft>
              <a:defRPr/>
            </a:pPr>
            <a:r>
              <a:rPr lang="en-US" altLang="zh-CN" sz="1400" b="1" dirty="0" smtClean="0">
                <a:solidFill>
                  <a:srgbClr val="7030A0"/>
                </a:solidFill>
                <a:latin typeface="微软雅黑" pitchFamily="34" charset="-122"/>
                <a:ea typeface="微软雅黑" pitchFamily="34" charset="-122"/>
                <a:cs typeface="Times New Roman" pitchFamily="18" charset="0"/>
              </a:rPr>
              <a:t>y</a:t>
            </a:r>
            <a:r>
              <a:rPr lang="en-US" altLang="zh-CN" sz="1400" b="1" baseline="-25000" dirty="0" smtClean="0">
                <a:solidFill>
                  <a:srgbClr val="7030A0"/>
                </a:solidFill>
                <a:latin typeface="微软雅黑" pitchFamily="34" charset="-122"/>
                <a:ea typeface="微软雅黑" pitchFamily="34" charset="-122"/>
                <a:cs typeface="Times New Roman" pitchFamily="18" charset="0"/>
              </a:rPr>
              <a:t>max</a:t>
            </a:r>
            <a:r>
              <a:rPr lang="en-US" altLang="zh-CN" sz="1400" b="1" dirty="0" smtClean="0">
                <a:solidFill>
                  <a:srgbClr val="7030A0"/>
                </a:solidFill>
                <a:latin typeface="微软雅黑" pitchFamily="34" charset="-122"/>
                <a:ea typeface="微软雅黑" pitchFamily="34" charset="-122"/>
                <a:cs typeface="Times New Roman" pitchFamily="18" charset="0"/>
              </a:rPr>
              <a:t>=25 mm</a:t>
            </a:r>
            <a:endParaRPr lang="zh-CN" altLang="en-US" sz="1400" b="1" dirty="0" smtClean="0">
              <a:solidFill>
                <a:srgbClr val="7030A0"/>
              </a:solidFill>
              <a:latin typeface="微软雅黑" pitchFamily="34" charset="-122"/>
              <a:ea typeface="微软雅黑" pitchFamily="34" charset="-122"/>
              <a:cs typeface="Times New Roman" pitchFamily="18" charset="0"/>
            </a:endParaRPr>
          </a:p>
        </p:txBody>
      </p:sp>
      <p:sp>
        <p:nvSpPr>
          <p:cNvPr id="18" name="内容占位符 2"/>
          <p:cNvSpPr txBox="1">
            <a:spLocks noChangeArrowheads="1"/>
          </p:cNvSpPr>
          <p:nvPr/>
        </p:nvSpPr>
        <p:spPr bwMode="auto">
          <a:xfrm>
            <a:off x="3643306" y="4286262"/>
            <a:ext cx="2214578" cy="571504"/>
          </a:xfrm>
          <a:prstGeom prst="rect">
            <a:avLst/>
          </a:prstGeom>
          <a:noFill/>
          <a:ln w="9525">
            <a:noFill/>
            <a:miter lim="800000"/>
            <a:headEnd/>
            <a:tailEnd/>
          </a:ln>
        </p:spPr>
        <p:txBody>
          <a:bodyPr/>
          <a:lstStyle/>
          <a:p>
            <a:pPr algn="ctr" fontAlgn="auto">
              <a:spcBef>
                <a:spcPts val="0"/>
              </a:spcBef>
              <a:spcAft>
                <a:spcPts val="0"/>
              </a:spcAft>
              <a:defRPr/>
            </a:pPr>
            <a:r>
              <a:rPr lang="el-GR" altLang="zh-CN" sz="1400" b="1" dirty="0" smtClean="0">
                <a:solidFill>
                  <a:srgbClr val="7030A0"/>
                </a:solidFill>
                <a:latin typeface="微软雅黑" pitchFamily="34" charset="-122"/>
                <a:ea typeface="微软雅黑" pitchFamily="34" charset="-122"/>
                <a:cs typeface="Times New Roman" pitchFamily="18" charset="0"/>
              </a:rPr>
              <a:t>θ</a:t>
            </a:r>
            <a:r>
              <a:rPr lang="en-US" altLang="zh-CN" sz="1400" b="1" baseline="-25000" dirty="0" smtClean="0">
                <a:solidFill>
                  <a:srgbClr val="7030A0"/>
                </a:solidFill>
                <a:latin typeface="微软雅黑" pitchFamily="34" charset="-122"/>
                <a:ea typeface="微软雅黑" pitchFamily="34" charset="-122"/>
                <a:cs typeface="Times New Roman" pitchFamily="18" charset="0"/>
              </a:rPr>
              <a:t>x</a:t>
            </a:r>
            <a:r>
              <a:rPr lang="en-US" altLang="zh-CN" sz="1400" b="1" dirty="0" smtClean="0">
                <a:solidFill>
                  <a:srgbClr val="7030A0"/>
                </a:solidFill>
                <a:latin typeface="微软雅黑" pitchFamily="34" charset="-122"/>
                <a:ea typeface="微软雅黑" pitchFamily="34" charset="-122"/>
                <a:cs typeface="Times New Roman" pitchFamily="18" charset="0"/>
              </a:rPr>
              <a:t>=3.0 mrad</a:t>
            </a:r>
          </a:p>
          <a:p>
            <a:pPr algn="ctr" fontAlgn="auto">
              <a:spcBef>
                <a:spcPts val="0"/>
              </a:spcBef>
              <a:spcAft>
                <a:spcPts val="0"/>
              </a:spcAft>
              <a:defRPr/>
            </a:pPr>
            <a:r>
              <a:rPr lang="en-US" altLang="zh-CN" sz="1400" b="1" dirty="0" smtClean="0">
                <a:solidFill>
                  <a:srgbClr val="7030A0"/>
                </a:solidFill>
                <a:latin typeface="微软雅黑" pitchFamily="34" charset="-122"/>
                <a:ea typeface="微软雅黑" pitchFamily="34" charset="-122"/>
                <a:cs typeface="Times New Roman" pitchFamily="18" charset="0"/>
              </a:rPr>
              <a:t>y</a:t>
            </a:r>
            <a:r>
              <a:rPr lang="en-US" altLang="zh-CN" sz="1400" b="1" baseline="-25000" dirty="0" smtClean="0">
                <a:solidFill>
                  <a:srgbClr val="7030A0"/>
                </a:solidFill>
                <a:latin typeface="微软雅黑" pitchFamily="34" charset="-122"/>
                <a:ea typeface="微软雅黑" pitchFamily="34" charset="-122"/>
                <a:cs typeface="Times New Roman" pitchFamily="18" charset="0"/>
              </a:rPr>
              <a:t>max</a:t>
            </a:r>
            <a:r>
              <a:rPr lang="en-US" altLang="zh-CN" sz="1400" b="1" dirty="0" smtClean="0">
                <a:solidFill>
                  <a:srgbClr val="7030A0"/>
                </a:solidFill>
                <a:latin typeface="微软雅黑" pitchFamily="34" charset="-122"/>
                <a:ea typeface="微软雅黑" pitchFamily="34" charset="-122"/>
                <a:cs typeface="Times New Roman" pitchFamily="18" charset="0"/>
              </a:rPr>
              <a:t>=30 mm</a:t>
            </a:r>
            <a:endParaRPr lang="zh-CN" altLang="en-US" sz="1400" b="1" dirty="0" smtClean="0">
              <a:solidFill>
                <a:srgbClr val="7030A0"/>
              </a:solidFill>
              <a:latin typeface="微软雅黑" pitchFamily="34" charset="-122"/>
              <a:ea typeface="微软雅黑" pitchFamily="34" charset="-122"/>
              <a:cs typeface="Times New Roman" pitchFamily="18" charset="0"/>
            </a:endParaRPr>
          </a:p>
        </p:txBody>
      </p:sp>
      <p:sp>
        <p:nvSpPr>
          <p:cNvPr id="19" name="内容占位符 2"/>
          <p:cNvSpPr txBox="1">
            <a:spLocks noChangeArrowheads="1"/>
          </p:cNvSpPr>
          <p:nvPr/>
        </p:nvSpPr>
        <p:spPr bwMode="auto">
          <a:xfrm>
            <a:off x="6572264" y="4286262"/>
            <a:ext cx="2214578" cy="571504"/>
          </a:xfrm>
          <a:prstGeom prst="rect">
            <a:avLst/>
          </a:prstGeom>
          <a:noFill/>
          <a:ln w="9525">
            <a:noFill/>
            <a:miter lim="800000"/>
            <a:headEnd/>
            <a:tailEnd/>
          </a:ln>
        </p:spPr>
        <p:txBody>
          <a:bodyPr/>
          <a:lstStyle/>
          <a:p>
            <a:pPr algn="ctr" fontAlgn="auto">
              <a:spcBef>
                <a:spcPts val="0"/>
              </a:spcBef>
              <a:spcAft>
                <a:spcPts val="0"/>
              </a:spcAft>
              <a:defRPr/>
            </a:pPr>
            <a:r>
              <a:rPr lang="el-GR" altLang="zh-CN" sz="1400" b="1" dirty="0" smtClean="0">
                <a:solidFill>
                  <a:srgbClr val="7030A0"/>
                </a:solidFill>
                <a:latin typeface="微软雅黑" pitchFamily="34" charset="-122"/>
                <a:ea typeface="微软雅黑" pitchFamily="34" charset="-122"/>
                <a:cs typeface="Times New Roman" pitchFamily="18" charset="0"/>
              </a:rPr>
              <a:t>θ</a:t>
            </a:r>
            <a:r>
              <a:rPr lang="en-US" altLang="zh-CN" sz="1400" b="1" baseline="-25000" dirty="0" smtClean="0">
                <a:solidFill>
                  <a:srgbClr val="7030A0"/>
                </a:solidFill>
                <a:latin typeface="微软雅黑" pitchFamily="34" charset="-122"/>
                <a:ea typeface="微软雅黑" pitchFamily="34" charset="-122"/>
                <a:cs typeface="Times New Roman" pitchFamily="18" charset="0"/>
              </a:rPr>
              <a:t>x</a:t>
            </a:r>
            <a:r>
              <a:rPr lang="en-US" altLang="zh-CN" sz="1400" b="1" dirty="0" smtClean="0">
                <a:solidFill>
                  <a:srgbClr val="7030A0"/>
                </a:solidFill>
                <a:latin typeface="微软雅黑" pitchFamily="34" charset="-122"/>
                <a:ea typeface="微软雅黑" pitchFamily="34" charset="-122"/>
                <a:cs typeface="Times New Roman" pitchFamily="18" charset="0"/>
              </a:rPr>
              <a:t>=2.5 mrad</a:t>
            </a:r>
          </a:p>
          <a:p>
            <a:pPr algn="ctr" fontAlgn="auto">
              <a:spcBef>
                <a:spcPts val="0"/>
              </a:spcBef>
              <a:spcAft>
                <a:spcPts val="0"/>
              </a:spcAft>
              <a:defRPr/>
            </a:pPr>
            <a:r>
              <a:rPr lang="en-US" altLang="zh-CN" sz="1400" b="1" dirty="0" smtClean="0">
                <a:solidFill>
                  <a:srgbClr val="7030A0"/>
                </a:solidFill>
                <a:latin typeface="微软雅黑" pitchFamily="34" charset="-122"/>
                <a:ea typeface="微软雅黑" pitchFamily="34" charset="-122"/>
                <a:cs typeface="Times New Roman" pitchFamily="18" charset="0"/>
              </a:rPr>
              <a:t>y</a:t>
            </a:r>
            <a:r>
              <a:rPr lang="en-US" altLang="zh-CN" sz="1400" b="1" baseline="-25000" dirty="0" smtClean="0">
                <a:solidFill>
                  <a:srgbClr val="7030A0"/>
                </a:solidFill>
                <a:latin typeface="微软雅黑" pitchFamily="34" charset="-122"/>
                <a:ea typeface="微软雅黑" pitchFamily="34" charset="-122"/>
                <a:cs typeface="Times New Roman" pitchFamily="18" charset="0"/>
              </a:rPr>
              <a:t>max</a:t>
            </a:r>
            <a:r>
              <a:rPr lang="en-US" altLang="zh-CN" sz="1400" b="1" dirty="0" smtClean="0">
                <a:solidFill>
                  <a:srgbClr val="7030A0"/>
                </a:solidFill>
                <a:latin typeface="微软雅黑" pitchFamily="34" charset="-122"/>
                <a:ea typeface="微软雅黑" pitchFamily="34" charset="-122"/>
                <a:cs typeface="Times New Roman" pitchFamily="18" charset="0"/>
              </a:rPr>
              <a:t>=30 mm</a:t>
            </a:r>
            <a:endParaRPr lang="zh-CN" altLang="en-US" sz="1400" b="1" dirty="0" smtClean="0">
              <a:solidFill>
                <a:srgbClr val="7030A0"/>
              </a:solidFill>
              <a:latin typeface="微软雅黑" pitchFamily="34" charset="-122"/>
              <a:ea typeface="微软雅黑" pitchFamily="34" charset="-122"/>
              <a:cs typeface="Times New Roman" pitchFamily="18" charset="0"/>
            </a:endParaRPr>
          </a:p>
        </p:txBody>
      </p:sp>
      <p:pic>
        <p:nvPicPr>
          <p:cNvPr id="14" name="Picture 2"/>
          <p:cNvPicPr preferRelativeResize="0">
            <a:picLocks noChangeArrowheads="1"/>
          </p:cNvPicPr>
          <p:nvPr/>
        </p:nvPicPr>
        <p:blipFill>
          <a:blip r:embed="rId2"/>
          <a:srcRect/>
          <a:stretch>
            <a:fillRect/>
          </a:stretch>
        </p:blipFill>
        <p:spPr bwMode="auto">
          <a:xfrm>
            <a:off x="2998800" y="1713600"/>
            <a:ext cx="3057390" cy="2278800"/>
          </a:xfrm>
          <a:prstGeom prst="rect">
            <a:avLst/>
          </a:prstGeom>
          <a:noFill/>
          <a:ln w="9525">
            <a:noFill/>
            <a:miter lim="800000"/>
            <a:headEnd/>
            <a:tailEnd/>
          </a:ln>
          <a:effectLst/>
        </p:spPr>
      </p:pic>
      <p:pic>
        <p:nvPicPr>
          <p:cNvPr id="15" name="Picture 3"/>
          <p:cNvPicPr>
            <a:picLocks noChangeAspect="1" noChangeArrowheads="1"/>
          </p:cNvPicPr>
          <p:nvPr/>
        </p:nvPicPr>
        <p:blipFill>
          <a:blip r:embed="rId3"/>
          <a:srcRect/>
          <a:stretch>
            <a:fillRect/>
          </a:stretch>
        </p:blipFill>
        <p:spPr bwMode="auto">
          <a:xfrm>
            <a:off x="6001200" y="1713600"/>
            <a:ext cx="3098982" cy="2278800"/>
          </a:xfrm>
          <a:prstGeom prst="rect">
            <a:avLst/>
          </a:prstGeom>
          <a:noFill/>
          <a:ln w="9525">
            <a:noFill/>
            <a:miter lim="800000"/>
            <a:headEnd/>
            <a:tailEnd/>
          </a:ln>
          <a:effectLst/>
        </p:spPr>
      </p:pic>
      <p:pic>
        <p:nvPicPr>
          <p:cNvPr id="17" name="Picture 2"/>
          <p:cNvPicPr>
            <a:picLocks noChangeAspect="1" noChangeArrowheads="1"/>
          </p:cNvPicPr>
          <p:nvPr/>
        </p:nvPicPr>
        <p:blipFill>
          <a:blip r:embed="rId4"/>
          <a:srcRect/>
          <a:stretch>
            <a:fillRect/>
          </a:stretch>
        </p:blipFill>
        <p:spPr bwMode="auto">
          <a:xfrm>
            <a:off x="0" y="1713600"/>
            <a:ext cx="3038400" cy="2239816"/>
          </a:xfrm>
          <a:prstGeom prst="rect">
            <a:avLst/>
          </a:prstGeom>
          <a:noFill/>
          <a:ln w="9525">
            <a:noFill/>
            <a:miter lim="800000"/>
            <a:headEnd/>
            <a:tailEnd/>
          </a:ln>
          <a:effectLst/>
        </p:spPr>
      </p:pic>
      <p:sp>
        <p:nvSpPr>
          <p:cNvPr id="20" name="灯片编号占位符 3"/>
          <p:cNvSpPr txBox="1">
            <a:spLocks/>
          </p:cNvSpPr>
          <p:nvPr/>
        </p:nvSpPr>
        <p:spPr bwMode="auto">
          <a:xfrm>
            <a:off x="8786842" y="4857766"/>
            <a:ext cx="357158" cy="202424"/>
          </a:xfrm>
          <a:prstGeom prst="rect">
            <a:avLst/>
          </a:prstGeom>
          <a:noFill/>
          <a:ln w="9525">
            <a:noFill/>
            <a:miter lim="800000"/>
          </a:ln>
          <a:effec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23F9AB0-2948-433A-A5A0-9A6B216243D7}" type="slidenum">
              <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22</a:t>
            </a:fld>
            <a:endPar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Arial Unicode MS" pitchFamily="34" charset="-122"/>
              <a:cs typeface="Arial Unicode MS" pitchFamily="34" charset="-122"/>
            </a:endParaRPr>
          </a:p>
        </p:txBody>
      </p:sp>
    </p:spTree>
    <p:extLst>
      <p:ext uri="{BB962C8B-B14F-4D97-AF65-F5344CB8AC3E}">
        <p14:creationId xmlns:p14="http://schemas.microsoft.com/office/powerpoint/2010/main" xmlns="" val="335967694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a:spLocks noGrp="1" noChangeArrowheads="1"/>
          </p:cNvSpPr>
          <p:nvPr>
            <p:ph type="title"/>
          </p:nvPr>
        </p:nvSpPr>
        <p:spPr>
          <a:xfrm>
            <a:off x="142844" y="357172"/>
            <a:ext cx="8839200" cy="714380"/>
          </a:xfrm>
        </p:spPr>
        <p:txBody>
          <a:bodyPr/>
          <a:lstStyle/>
          <a:p>
            <a:r>
              <a:rPr lang="en-US" altLang="zh-CN" sz="2400" dirty="0" smtClean="0">
                <a:solidFill>
                  <a:schemeClr val="tx1"/>
                </a:solidFill>
                <a:latin typeface="Times New Roman" pitchFamily="18" charset="0"/>
                <a:ea typeface="微软雅黑" pitchFamily="34" charset="-122"/>
                <a:cs typeface="Times New Roman" pitchFamily="18" charset="0"/>
              </a:rPr>
              <a:t>99.9% emittance evolution for the correlated painting</a:t>
            </a:r>
            <a:endParaRPr lang="zh-CN" altLang="en-US" sz="2400" dirty="0" smtClean="0">
              <a:solidFill>
                <a:schemeClr val="tx1"/>
              </a:solidFill>
              <a:latin typeface="Times New Roman" pitchFamily="18" charset="0"/>
              <a:ea typeface="微软雅黑" pitchFamily="34" charset="-122"/>
              <a:cs typeface="Times New Roman" pitchFamily="18" charset="0"/>
            </a:endParaRPr>
          </a:p>
        </p:txBody>
      </p:sp>
      <p:sp>
        <p:nvSpPr>
          <p:cNvPr id="10" name="内容占位符 2"/>
          <p:cNvSpPr txBox="1">
            <a:spLocks noChangeArrowheads="1"/>
          </p:cNvSpPr>
          <p:nvPr/>
        </p:nvSpPr>
        <p:spPr bwMode="auto">
          <a:xfrm>
            <a:off x="500034" y="1142990"/>
            <a:ext cx="2214578" cy="571504"/>
          </a:xfrm>
          <a:prstGeom prst="rect">
            <a:avLst/>
          </a:prstGeom>
          <a:noFill/>
          <a:ln w="9525">
            <a:noFill/>
            <a:miter lim="800000"/>
            <a:headEnd/>
            <a:tailEnd/>
          </a:ln>
        </p:spPr>
        <p:txBody>
          <a:bodyPr/>
          <a:lstStyle/>
          <a:p>
            <a:pPr marL="273050" indent="-273050" algn="ctr">
              <a:lnSpc>
                <a:spcPct val="140000"/>
              </a:lnSpc>
              <a:spcBef>
                <a:spcPts val="575"/>
              </a:spcBef>
              <a:buClr>
                <a:schemeClr val="accent1"/>
              </a:buClr>
              <a:buSzPct val="85000"/>
              <a:buFont typeface="Wingdings 2" pitchFamily="18" charset="2"/>
              <a:buNone/>
            </a:pPr>
            <a:r>
              <a:rPr lang="zh-CN" altLang="en-US" sz="1400" b="1" dirty="0" smtClean="0">
                <a:solidFill>
                  <a:srgbClr val="7030A0"/>
                </a:solidFill>
                <a:latin typeface="微软雅黑" pitchFamily="34" charset="-122"/>
                <a:ea typeface="微软雅黑" pitchFamily="34" charset="-122"/>
                <a:cs typeface="Times New Roman" pitchFamily="18" charset="0"/>
              </a:rPr>
              <a:t>（</a:t>
            </a:r>
            <a:r>
              <a:rPr lang="en-US" altLang="zh-CN" sz="1400" b="1" dirty="0" smtClean="0">
                <a:solidFill>
                  <a:srgbClr val="7030A0"/>
                </a:solidFill>
                <a:latin typeface="微软雅黑" pitchFamily="34" charset="-122"/>
                <a:ea typeface="微软雅黑" pitchFamily="34" charset="-122"/>
                <a:cs typeface="Times New Roman" pitchFamily="18" charset="0"/>
              </a:rPr>
              <a:t>4.86,4.80</a:t>
            </a:r>
            <a:r>
              <a:rPr lang="zh-CN" altLang="en-US" sz="1400" b="1" dirty="0" smtClean="0">
                <a:solidFill>
                  <a:srgbClr val="7030A0"/>
                </a:solidFill>
                <a:latin typeface="微软雅黑" pitchFamily="34" charset="-122"/>
                <a:ea typeface="微软雅黑" pitchFamily="34" charset="-122"/>
                <a:cs typeface="Times New Roman" pitchFamily="18" charset="0"/>
              </a:rPr>
              <a:t>）</a:t>
            </a:r>
            <a:endParaRPr lang="zh-CN" altLang="en-US" sz="1400" b="1" dirty="0">
              <a:solidFill>
                <a:srgbClr val="7030A0"/>
              </a:solidFill>
              <a:latin typeface="微软雅黑" pitchFamily="34" charset="-122"/>
              <a:ea typeface="微软雅黑" pitchFamily="34" charset="-122"/>
              <a:cs typeface="Times New Roman" pitchFamily="18" charset="0"/>
            </a:endParaRPr>
          </a:p>
        </p:txBody>
      </p:sp>
      <p:sp>
        <p:nvSpPr>
          <p:cNvPr id="11" name="内容占位符 2"/>
          <p:cNvSpPr txBox="1">
            <a:spLocks noChangeArrowheads="1"/>
          </p:cNvSpPr>
          <p:nvPr/>
        </p:nvSpPr>
        <p:spPr bwMode="auto">
          <a:xfrm>
            <a:off x="3500430" y="1214428"/>
            <a:ext cx="2214578" cy="571504"/>
          </a:xfrm>
          <a:prstGeom prst="rect">
            <a:avLst/>
          </a:prstGeom>
          <a:noFill/>
          <a:ln w="9525">
            <a:noFill/>
            <a:miter lim="800000"/>
            <a:headEnd/>
            <a:tailEnd/>
          </a:ln>
        </p:spPr>
        <p:txBody>
          <a:bodyPr/>
          <a:lstStyle/>
          <a:p>
            <a:pPr marL="273050" indent="-273050" algn="ctr">
              <a:lnSpc>
                <a:spcPct val="140000"/>
              </a:lnSpc>
              <a:spcBef>
                <a:spcPts val="575"/>
              </a:spcBef>
              <a:buClr>
                <a:schemeClr val="accent1"/>
              </a:buClr>
              <a:buSzPct val="85000"/>
              <a:buFont typeface="Wingdings 2" pitchFamily="18" charset="2"/>
              <a:buNone/>
            </a:pPr>
            <a:r>
              <a:rPr lang="zh-CN" altLang="en-US" sz="1400" b="1" dirty="0" smtClean="0">
                <a:solidFill>
                  <a:srgbClr val="7030A0"/>
                </a:solidFill>
                <a:latin typeface="微软雅黑" pitchFamily="34" charset="-122"/>
                <a:ea typeface="微软雅黑" pitchFamily="34" charset="-122"/>
                <a:cs typeface="Times New Roman" pitchFamily="18" charset="0"/>
              </a:rPr>
              <a:t>（</a:t>
            </a:r>
            <a:r>
              <a:rPr lang="en-US" altLang="zh-CN" sz="1400" b="1" dirty="0" smtClean="0">
                <a:solidFill>
                  <a:srgbClr val="7030A0"/>
                </a:solidFill>
                <a:latin typeface="微软雅黑" pitchFamily="34" charset="-122"/>
                <a:ea typeface="微软雅黑" pitchFamily="34" charset="-122"/>
                <a:cs typeface="Times New Roman" pitchFamily="18" charset="0"/>
              </a:rPr>
              <a:t>4.80,4.87</a:t>
            </a:r>
            <a:r>
              <a:rPr lang="zh-CN" altLang="en-US" sz="1400" b="1" dirty="0" smtClean="0">
                <a:solidFill>
                  <a:srgbClr val="7030A0"/>
                </a:solidFill>
                <a:latin typeface="微软雅黑" pitchFamily="34" charset="-122"/>
                <a:ea typeface="微软雅黑" pitchFamily="34" charset="-122"/>
                <a:cs typeface="Times New Roman" pitchFamily="18" charset="0"/>
              </a:rPr>
              <a:t>）</a:t>
            </a:r>
            <a:endParaRPr lang="zh-CN" altLang="en-US" sz="1400" b="1" dirty="0">
              <a:solidFill>
                <a:srgbClr val="7030A0"/>
              </a:solidFill>
              <a:latin typeface="微软雅黑" pitchFamily="34" charset="-122"/>
              <a:ea typeface="微软雅黑" pitchFamily="34" charset="-122"/>
              <a:cs typeface="Times New Roman" pitchFamily="18" charset="0"/>
            </a:endParaRPr>
          </a:p>
        </p:txBody>
      </p:sp>
      <p:sp>
        <p:nvSpPr>
          <p:cNvPr id="12" name="内容占位符 2"/>
          <p:cNvSpPr txBox="1">
            <a:spLocks noChangeArrowheads="1"/>
          </p:cNvSpPr>
          <p:nvPr/>
        </p:nvSpPr>
        <p:spPr bwMode="auto">
          <a:xfrm>
            <a:off x="6643702" y="1214428"/>
            <a:ext cx="2214578" cy="571504"/>
          </a:xfrm>
          <a:prstGeom prst="rect">
            <a:avLst/>
          </a:prstGeom>
          <a:noFill/>
          <a:ln w="9525">
            <a:noFill/>
            <a:miter lim="800000"/>
            <a:headEnd/>
            <a:tailEnd/>
          </a:ln>
        </p:spPr>
        <p:txBody>
          <a:bodyPr/>
          <a:lstStyle/>
          <a:p>
            <a:pPr marL="273050" indent="-273050" algn="ctr">
              <a:lnSpc>
                <a:spcPct val="140000"/>
              </a:lnSpc>
              <a:spcBef>
                <a:spcPts val="575"/>
              </a:spcBef>
              <a:buClr>
                <a:schemeClr val="accent1"/>
              </a:buClr>
              <a:buSzPct val="85000"/>
              <a:buFont typeface="Wingdings 2" pitchFamily="18" charset="2"/>
              <a:buNone/>
            </a:pPr>
            <a:r>
              <a:rPr lang="zh-CN" altLang="en-US" sz="1400" b="1" dirty="0" smtClean="0">
                <a:solidFill>
                  <a:srgbClr val="7030A0"/>
                </a:solidFill>
                <a:latin typeface="微软雅黑" pitchFamily="34" charset="-122"/>
                <a:ea typeface="微软雅黑" pitchFamily="34" charset="-122"/>
                <a:cs typeface="Times New Roman" pitchFamily="18" charset="0"/>
              </a:rPr>
              <a:t>（</a:t>
            </a:r>
            <a:r>
              <a:rPr lang="en-US" altLang="zh-CN" sz="1400" b="1" dirty="0" smtClean="0">
                <a:solidFill>
                  <a:srgbClr val="7030A0"/>
                </a:solidFill>
                <a:latin typeface="微软雅黑" pitchFamily="34" charset="-122"/>
                <a:ea typeface="微软雅黑" pitchFamily="34" charset="-122"/>
                <a:cs typeface="Times New Roman" pitchFamily="18" charset="0"/>
              </a:rPr>
              <a:t>4.33,5.30</a:t>
            </a:r>
            <a:r>
              <a:rPr lang="zh-CN" altLang="en-US" sz="1400" b="1" dirty="0" smtClean="0">
                <a:solidFill>
                  <a:srgbClr val="7030A0"/>
                </a:solidFill>
                <a:latin typeface="微软雅黑" pitchFamily="34" charset="-122"/>
                <a:ea typeface="微软雅黑" pitchFamily="34" charset="-122"/>
                <a:cs typeface="Times New Roman" pitchFamily="18" charset="0"/>
              </a:rPr>
              <a:t>）</a:t>
            </a:r>
            <a:endParaRPr lang="zh-CN" altLang="en-US" sz="1400" b="1" dirty="0">
              <a:solidFill>
                <a:srgbClr val="7030A0"/>
              </a:solidFill>
              <a:latin typeface="微软雅黑" pitchFamily="34" charset="-122"/>
              <a:ea typeface="微软雅黑" pitchFamily="34" charset="-122"/>
              <a:cs typeface="Times New Roman" pitchFamily="18" charset="0"/>
            </a:endParaRPr>
          </a:p>
        </p:txBody>
      </p:sp>
      <p:sp>
        <p:nvSpPr>
          <p:cNvPr id="16" name="内容占位符 2"/>
          <p:cNvSpPr txBox="1">
            <a:spLocks noChangeArrowheads="1"/>
          </p:cNvSpPr>
          <p:nvPr/>
        </p:nvSpPr>
        <p:spPr bwMode="auto">
          <a:xfrm>
            <a:off x="428596" y="4286262"/>
            <a:ext cx="2214578" cy="571504"/>
          </a:xfrm>
          <a:prstGeom prst="rect">
            <a:avLst/>
          </a:prstGeom>
          <a:noFill/>
          <a:ln w="9525">
            <a:noFill/>
            <a:miter lim="800000"/>
            <a:headEnd/>
            <a:tailEnd/>
          </a:ln>
        </p:spPr>
        <p:txBody>
          <a:bodyPr/>
          <a:lstStyle/>
          <a:p>
            <a:pPr algn="ctr" fontAlgn="auto">
              <a:spcBef>
                <a:spcPts val="0"/>
              </a:spcBef>
              <a:spcAft>
                <a:spcPts val="0"/>
              </a:spcAft>
              <a:defRPr/>
            </a:pPr>
            <a:r>
              <a:rPr lang="el-GR" altLang="zh-CN" sz="1400" b="1" dirty="0" smtClean="0">
                <a:solidFill>
                  <a:srgbClr val="7030A0"/>
                </a:solidFill>
                <a:latin typeface="微软雅黑" pitchFamily="34" charset="-122"/>
                <a:ea typeface="微软雅黑" pitchFamily="34" charset="-122"/>
                <a:cs typeface="Times New Roman" pitchFamily="18" charset="0"/>
              </a:rPr>
              <a:t>θ</a:t>
            </a:r>
            <a:r>
              <a:rPr lang="en-US" altLang="zh-CN" sz="1400" b="1" baseline="-25000" dirty="0" smtClean="0">
                <a:solidFill>
                  <a:srgbClr val="7030A0"/>
                </a:solidFill>
                <a:latin typeface="微软雅黑" pitchFamily="34" charset="-122"/>
                <a:ea typeface="微软雅黑" pitchFamily="34" charset="-122"/>
                <a:cs typeface="Times New Roman" pitchFamily="18" charset="0"/>
              </a:rPr>
              <a:t>x</a:t>
            </a:r>
            <a:r>
              <a:rPr lang="en-US" altLang="zh-CN" sz="1400" b="1" dirty="0" smtClean="0">
                <a:solidFill>
                  <a:srgbClr val="7030A0"/>
                </a:solidFill>
                <a:latin typeface="微软雅黑" pitchFamily="34" charset="-122"/>
                <a:ea typeface="微软雅黑" pitchFamily="34" charset="-122"/>
                <a:cs typeface="Times New Roman" pitchFamily="18" charset="0"/>
              </a:rPr>
              <a:t>=4.5 mrad</a:t>
            </a:r>
          </a:p>
          <a:p>
            <a:pPr algn="ctr" fontAlgn="auto">
              <a:spcBef>
                <a:spcPts val="0"/>
              </a:spcBef>
              <a:spcAft>
                <a:spcPts val="0"/>
              </a:spcAft>
              <a:defRPr/>
            </a:pPr>
            <a:r>
              <a:rPr lang="en-US" altLang="zh-CN" sz="1400" b="1" dirty="0" smtClean="0">
                <a:solidFill>
                  <a:srgbClr val="7030A0"/>
                </a:solidFill>
                <a:latin typeface="微软雅黑" pitchFamily="34" charset="-122"/>
                <a:ea typeface="微软雅黑" pitchFamily="34" charset="-122"/>
                <a:cs typeface="Times New Roman" pitchFamily="18" charset="0"/>
              </a:rPr>
              <a:t>y</a:t>
            </a:r>
            <a:r>
              <a:rPr lang="en-US" altLang="zh-CN" sz="1400" b="1" baseline="-25000" dirty="0" smtClean="0">
                <a:solidFill>
                  <a:srgbClr val="7030A0"/>
                </a:solidFill>
                <a:latin typeface="微软雅黑" pitchFamily="34" charset="-122"/>
                <a:ea typeface="微软雅黑" pitchFamily="34" charset="-122"/>
                <a:cs typeface="Times New Roman" pitchFamily="18" charset="0"/>
              </a:rPr>
              <a:t>max</a:t>
            </a:r>
            <a:r>
              <a:rPr lang="en-US" altLang="zh-CN" sz="1400" b="1" dirty="0" smtClean="0">
                <a:solidFill>
                  <a:srgbClr val="7030A0"/>
                </a:solidFill>
                <a:latin typeface="微软雅黑" pitchFamily="34" charset="-122"/>
                <a:ea typeface="微软雅黑" pitchFamily="34" charset="-122"/>
                <a:cs typeface="Times New Roman" pitchFamily="18" charset="0"/>
              </a:rPr>
              <a:t>=25 mm</a:t>
            </a:r>
            <a:endParaRPr lang="zh-CN" altLang="en-US" sz="1400" b="1" dirty="0" smtClean="0">
              <a:solidFill>
                <a:srgbClr val="7030A0"/>
              </a:solidFill>
              <a:latin typeface="微软雅黑" pitchFamily="34" charset="-122"/>
              <a:ea typeface="微软雅黑" pitchFamily="34" charset="-122"/>
              <a:cs typeface="Times New Roman" pitchFamily="18" charset="0"/>
            </a:endParaRPr>
          </a:p>
        </p:txBody>
      </p:sp>
      <p:sp>
        <p:nvSpPr>
          <p:cNvPr id="18" name="内容占位符 2"/>
          <p:cNvSpPr txBox="1">
            <a:spLocks noChangeArrowheads="1"/>
          </p:cNvSpPr>
          <p:nvPr/>
        </p:nvSpPr>
        <p:spPr bwMode="auto">
          <a:xfrm>
            <a:off x="3643306" y="4286262"/>
            <a:ext cx="2214578" cy="571504"/>
          </a:xfrm>
          <a:prstGeom prst="rect">
            <a:avLst/>
          </a:prstGeom>
          <a:noFill/>
          <a:ln w="9525">
            <a:noFill/>
            <a:miter lim="800000"/>
            <a:headEnd/>
            <a:tailEnd/>
          </a:ln>
        </p:spPr>
        <p:txBody>
          <a:bodyPr/>
          <a:lstStyle/>
          <a:p>
            <a:pPr algn="ctr" fontAlgn="auto">
              <a:spcBef>
                <a:spcPts val="0"/>
              </a:spcBef>
              <a:spcAft>
                <a:spcPts val="0"/>
              </a:spcAft>
              <a:defRPr/>
            </a:pPr>
            <a:r>
              <a:rPr lang="el-GR" altLang="zh-CN" sz="1400" b="1" dirty="0" smtClean="0">
                <a:solidFill>
                  <a:srgbClr val="7030A0"/>
                </a:solidFill>
                <a:latin typeface="微软雅黑" pitchFamily="34" charset="-122"/>
                <a:ea typeface="微软雅黑" pitchFamily="34" charset="-122"/>
                <a:cs typeface="Times New Roman" pitchFamily="18" charset="0"/>
              </a:rPr>
              <a:t>θ</a:t>
            </a:r>
            <a:r>
              <a:rPr lang="en-US" altLang="zh-CN" sz="1400" b="1" baseline="-25000" dirty="0" smtClean="0">
                <a:solidFill>
                  <a:srgbClr val="7030A0"/>
                </a:solidFill>
                <a:latin typeface="微软雅黑" pitchFamily="34" charset="-122"/>
                <a:ea typeface="微软雅黑" pitchFamily="34" charset="-122"/>
                <a:cs typeface="Times New Roman" pitchFamily="18" charset="0"/>
              </a:rPr>
              <a:t>x</a:t>
            </a:r>
            <a:r>
              <a:rPr lang="en-US" altLang="zh-CN" sz="1400" b="1" dirty="0" smtClean="0">
                <a:solidFill>
                  <a:srgbClr val="7030A0"/>
                </a:solidFill>
                <a:latin typeface="微软雅黑" pitchFamily="34" charset="-122"/>
                <a:ea typeface="微软雅黑" pitchFamily="34" charset="-122"/>
                <a:cs typeface="Times New Roman" pitchFamily="18" charset="0"/>
              </a:rPr>
              <a:t>=3.0 mrad</a:t>
            </a:r>
          </a:p>
          <a:p>
            <a:pPr algn="ctr" fontAlgn="auto">
              <a:spcBef>
                <a:spcPts val="0"/>
              </a:spcBef>
              <a:spcAft>
                <a:spcPts val="0"/>
              </a:spcAft>
              <a:defRPr/>
            </a:pPr>
            <a:r>
              <a:rPr lang="en-US" altLang="zh-CN" sz="1400" b="1" dirty="0" smtClean="0">
                <a:solidFill>
                  <a:srgbClr val="7030A0"/>
                </a:solidFill>
                <a:latin typeface="微软雅黑" pitchFamily="34" charset="-122"/>
                <a:ea typeface="微软雅黑" pitchFamily="34" charset="-122"/>
                <a:cs typeface="Times New Roman" pitchFamily="18" charset="0"/>
              </a:rPr>
              <a:t>y</a:t>
            </a:r>
            <a:r>
              <a:rPr lang="en-US" altLang="zh-CN" sz="1400" b="1" baseline="-25000" dirty="0" smtClean="0">
                <a:solidFill>
                  <a:srgbClr val="7030A0"/>
                </a:solidFill>
                <a:latin typeface="微软雅黑" pitchFamily="34" charset="-122"/>
                <a:ea typeface="微软雅黑" pitchFamily="34" charset="-122"/>
                <a:cs typeface="Times New Roman" pitchFamily="18" charset="0"/>
              </a:rPr>
              <a:t>max</a:t>
            </a:r>
            <a:r>
              <a:rPr lang="en-US" altLang="zh-CN" sz="1400" b="1" dirty="0" smtClean="0">
                <a:solidFill>
                  <a:srgbClr val="7030A0"/>
                </a:solidFill>
                <a:latin typeface="微软雅黑" pitchFamily="34" charset="-122"/>
                <a:ea typeface="微软雅黑" pitchFamily="34" charset="-122"/>
                <a:cs typeface="Times New Roman" pitchFamily="18" charset="0"/>
              </a:rPr>
              <a:t>=30 mm</a:t>
            </a:r>
            <a:endParaRPr lang="zh-CN" altLang="en-US" sz="1400" b="1" dirty="0" smtClean="0">
              <a:solidFill>
                <a:srgbClr val="7030A0"/>
              </a:solidFill>
              <a:latin typeface="微软雅黑" pitchFamily="34" charset="-122"/>
              <a:ea typeface="微软雅黑" pitchFamily="34" charset="-122"/>
              <a:cs typeface="Times New Roman" pitchFamily="18" charset="0"/>
            </a:endParaRPr>
          </a:p>
        </p:txBody>
      </p:sp>
      <p:sp>
        <p:nvSpPr>
          <p:cNvPr id="19" name="内容占位符 2"/>
          <p:cNvSpPr txBox="1">
            <a:spLocks noChangeArrowheads="1"/>
          </p:cNvSpPr>
          <p:nvPr/>
        </p:nvSpPr>
        <p:spPr bwMode="auto">
          <a:xfrm>
            <a:off x="6572264" y="4286262"/>
            <a:ext cx="2214578" cy="571504"/>
          </a:xfrm>
          <a:prstGeom prst="rect">
            <a:avLst/>
          </a:prstGeom>
          <a:noFill/>
          <a:ln w="9525">
            <a:noFill/>
            <a:miter lim="800000"/>
            <a:headEnd/>
            <a:tailEnd/>
          </a:ln>
        </p:spPr>
        <p:txBody>
          <a:bodyPr/>
          <a:lstStyle/>
          <a:p>
            <a:pPr algn="ctr" fontAlgn="auto">
              <a:spcBef>
                <a:spcPts val="0"/>
              </a:spcBef>
              <a:spcAft>
                <a:spcPts val="0"/>
              </a:spcAft>
              <a:defRPr/>
            </a:pPr>
            <a:r>
              <a:rPr lang="el-GR" altLang="zh-CN" sz="1400" b="1" dirty="0" smtClean="0">
                <a:solidFill>
                  <a:srgbClr val="7030A0"/>
                </a:solidFill>
                <a:latin typeface="微软雅黑" pitchFamily="34" charset="-122"/>
                <a:ea typeface="微软雅黑" pitchFamily="34" charset="-122"/>
                <a:cs typeface="Times New Roman" pitchFamily="18" charset="0"/>
              </a:rPr>
              <a:t>θ</a:t>
            </a:r>
            <a:r>
              <a:rPr lang="en-US" altLang="zh-CN" sz="1400" b="1" baseline="-25000" dirty="0" smtClean="0">
                <a:solidFill>
                  <a:srgbClr val="7030A0"/>
                </a:solidFill>
                <a:latin typeface="微软雅黑" pitchFamily="34" charset="-122"/>
                <a:ea typeface="微软雅黑" pitchFamily="34" charset="-122"/>
                <a:cs typeface="Times New Roman" pitchFamily="18" charset="0"/>
              </a:rPr>
              <a:t>x</a:t>
            </a:r>
            <a:r>
              <a:rPr lang="en-US" altLang="zh-CN" sz="1400" b="1" dirty="0" smtClean="0">
                <a:solidFill>
                  <a:srgbClr val="7030A0"/>
                </a:solidFill>
                <a:latin typeface="微软雅黑" pitchFamily="34" charset="-122"/>
                <a:ea typeface="微软雅黑" pitchFamily="34" charset="-122"/>
                <a:cs typeface="Times New Roman" pitchFamily="18" charset="0"/>
              </a:rPr>
              <a:t>=2.5 mrad</a:t>
            </a:r>
          </a:p>
          <a:p>
            <a:pPr algn="ctr" fontAlgn="auto">
              <a:spcBef>
                <a:spcPts val="0"/>
              </a:spcBef>
              <a:spcAft>
                <a:spcPts val="0"/>
              </a:spcAft>
              <a:defRPr/>
            </a:pPr>
            <a:r>
              <a:rPr lang="en-US" altLang="zh-CN" sz="1400" b="1" dirty="0" smtClean="0">
                <a:solidFill>
                  <a:srgbClr val="7030A0"/>
                </a:solidFill>
                <a:latin typeface="微软雅黑" pitchFamily="34" charset="-122"/>
                <a:ea typeface="微软雅黑" pitchFamily="34" charset="-122"/>
                <a:cs typeface="Times New Roman" pitchFamily="18" charset="0"/>
              </a:rPr>
              <a:t>y</a:t>
            </a:r>
            <a:r>
              <a:rPr lang="en-US" altLang="zh-CN" sz="1400" b="1" baseline="-25000" dirty="0" smtClean="0">
                <a:solidFill>
                  <a:srgbClr val="7030A0"/>
                </a:solidFill>
                <a:latin typeface="微软雅黑" pitchFamily="34" charset="-122"/>
                <a:ea typeface="微软雅黑" pitchFamily="34" charset="-122"/>
                <a:cs typeface="Times New Roman" pitchFamily="18" charset="0"/>
              </a:rPr>
              <a:t>max</a:t>
            </a:r>
            <a:r>
              <a:rPr lang="en-US" altLang="zh-CN" sz="1400" b="1" dirty="0" smtClean="0">
                <a:solidFill>
                  <a:srgbClr val="7030A0"/>
                </a:solidFill>
                <a:latin typeface="微软雅黑" pitchFamily="34" charset="-122"/>
                <a:ea typeface="微软雅黑" pitchFamily="34" charset="-122"/>
                <a:cs typeface="Times New Roman" pitchFamily="18" charset="0"/>
              </a:rPr>
              <a:t>=30 mm</a:t>
            </a:r>
            <a:endParaRPr lang="zh-CN" altLang="en-US" sz="1400" b="1" dirty="0" smtClean="0">
              <a:solidFill>
                <a:srgbClr val="7030A0"/>
              </a:solidFill>
              <a:latin typeface="微软雅黑" pitchFamily="34" charset="-122"/>
              <a:ea typeface="微软雅黑" pitchFamily="34" charset="-122"/>
              <a:cs typeface="Times New Roman" pitchFamily="18" charset="0"/>
            </a:endParaRPr>
          </a:p>
        </p:txBody>
      </p:sp>
      <p:pic>
        <p:nvPicPr>
          <p:cNvPr id="15" name="Picture 2"/>
          <p:cNvPicPr>
            <a:picLocks noChangeAspect="1" noChangeArrowheads="1"/>
          </p:cNvPicPr>
          <p:nvPr/>
        </p:nvPicPr>
        <p:blipFill>
          <a:blip r:embed="rId2"/>
          <a:srcRect/>
          <a:stretch>
            <a:fillRect/>
          </a:stretch>
        </p:blipFill>
        <p:spPr bwMode="auto">
          <a:xfrm>
            <a:off x="3070800" y="1713600"/>
            <a:ext cx="3060000" cy="2590000"/>
          </a:xfrm>
          <a:prstGeom prst="rect">
            <a:avLst/>
          </a:prstGeom>
          <a:noFill/>
          <a:ln w="9525">
            <a:noFill/>
            <a:miter lim="800000"/>
            <a:headEnd/>
            <a:tailEnd/>
          </a:ln>
          <a:effectLst/>
        </p:spPr>
      </p:pic>
      <p:pic>
        <p:nvPicPr>
          <p:cNvPr id="17" name="Picture 3"/>
          <p:cNvPicPr>
            <a:picLocks noChangeAspect="1" noChangeArrowheads="1"/>
          </p:cNvPicPr>
          <p:nvPr/>
        </p:nvPicPr>
        <p:blipFill>
          <a:blip r:embed="rId3"/>
          <a:srcRect/>
          <a:stretch>
            <a:fillRect/>
          </a:stretch>
        </p:blipFill>
        <p:spPr bwMode="auto">
          <a:xfrm>
            <a:off x="6084000" y="1713600"/>
            <a:ext cx="3060000" cy="2572662"/>
          </a:xfrm>
          <a:prstGeom prst="rect">
            <a:avLst/>
          </a:prstGeom>
          <a:noFill/>
          <a:ln w="9525">
            <a:noFill/>
            <a:miter lim="800000"/>
            <a:headEnd/>
            <a:tailEnd/>
          </a:ln>
          <a:effectLst/>
        </p:spPr>
      </p:pic>
      <p:pic>
        <p:nvPicPr>
          <p:cNvPr id="20" name="Picture 2"/>
          <p:cNvPicPr>
            <a:picLocks noChangeAspect="1" noChangeArrowheads="1"/>
          </p:cNvPicPr>
          <p:nvPr/>
        </p:nvPicPr>
        <p:blipFill>
          <a:blip r:embed="rId4"/>
          <a:srcRect/>
          <a:stretch>
            <a:fillRect/>
          </a:stretch>
        </p:blipFill>
        <p:spPr bwMode="auto">
          <a:xfrm>
            <a:off x="0" y="1713600"/>
            <a:ext cx="3071802" cy="2498505"/>
          </a:xfrm>
          <a:prstGeom prst="rect">
            <a:avLst/>
          </a:prstGeom>
          <a:noFill/>
          <a:ln w="9525">
            <a:noFill/>
            <a:miter lim="800000"/>
            <a:headEnd/>
            <a:tailEnd/>
          </a:ln>
          <a:effectLst/>
        </p:spPr>
      </p:pic>
      <p:sp>
        <p:nvSpPr>
          <p:cNvPr id="14" name="灯片编号占位符 3"/>
          <p:cNvSpPr txBox="1">
            <a:spLocks/>
          </p:cNvSpPr>
          <p:nvPr/>
        </p:nvSpPr>
        <p:spPr bwMode="auto">
          <a:xfrm>
            <a:off x="8786842" y="4857766"/>
            <a:ext cx="357158" cy="202424"/>
          </a:xfrm>
          <a:prstGeom prst="rect">
            <a:avLst/>
          </a:prstGeom>
          <a:noFill/>
          <a:ln w="9525">
            <a:noFill/>
            <a:miter lim="800000"/>
          </a:ln>
          <a:effec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23F9AB0-2948-433A-A5A0-9A6B216243D7}" type="slidenum">
              <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23</a:t>
            </a:fld>
            <a:endPar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Arial Unicode MS" pitchFamily="34" charset="-122"/>
              <a:cs typeface="Arial Unicode MS" pitchFamily="34" charset="-122"/>
            </a:endParaRPr>
          </a:p>
        </p:txBody>
      </p:sp>
    </p:spTree>
    <p:extLst>
      <p:ext uri="{BB962C8B-B14F-4D97-AF65-F5344CB8AC3E}">
        <p14:creationId xmlns:p14="http://schemas.microsoft.com/office/powerpoint/2010/main" xmlns="" val="297424972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a:spLocks noGrp="1" noChangeArrowheads="1"/>
          </p:cNvSpPr>
          <p:nvPr>
            <p:ph type="title"/>
          </p:nvPr>
        </p:nvSpPr>
        <p:spPr>
          <a:xfrm>
            <a:off x="142844" y="357172"/>
            <a:ext cx="8839200" cy="714380"/>
          </a:xfrm>
        </p:spPr>
        <p:txBody>
          <a:bodyPr/>
          <a:lstStyle/>
          <a:p>
            <a:r>
              <a:rPr lang="en-US" altLang="zh-CN" sz="2400" dirty="0" smtClean="0">
                <a:solidFill>
                  <a:schemeClr val="tx1"/>
                </a:solidFill>
                <a:latin typeface="Times New Roman" pitchFamily="18" charset="0"/>
                <a:ea typeface="微软雅黑" pitchFamily="34" charset="-122"/>
                <a:cs typeface="Times New Roman" pitchFamily="18" charset="0"/>
              </a:rPr>
              <a:t>Beam distribution after the anti-correlated painting</a:t>
            </a:r>
            <a:endParaRPr lang="zh-CN" altLang="en-US" sz="2400" dirty="0" smtClean="0">
              <a:solidFill>
                <a:schemeClr val="tx1"/>
              </a:solidFill>
              <a:latin typeface="Times New Roman" pitchFamily="18" charset="0"/>
              <a:ea typeface="微软雅黑" pitchFamily="34" charset="-122"/>
              <a:cs typeface="Times New Roman" pitchFamily="18" charset="0"/>
            </a:endParaRPr>
          </a:p>
        </p:txBody>
      </p:sp>
      <p:sp>
        <p:nvSpPr>
          <p:cNvPr id="10" name="内容占位符 2"/>
          <p:cNvSpPr txBox="1">
            <a:spLocks noChangeArrowheads="1"/>
          </p:cNvSpPr>
          <p:nvPr/>
        </p:nvSpPr>
        <p:spPr bwMode="auto">
          <a:xfrm>
            <a:off x="500034" y="1142990"/>
            <a:ext cx="2214578" cy="571504"/>
          </a:xfrm>
          <a:prstGeom prst="rect">
            <a:avLst/>
          </a:prstGeom>
          <a:noFill/>
          <a:ln w="9525">
            <a:noFill/>
            <a:miter lim="800000"/>
            <a:headEnd/>
            <a:tailEnd/>
          </a:ln>
        </p:spPr>
        <p:txBody>
          <a:bodyPr/>
          <a:lstStyle/>
          <a:p>
            <a:pPr marL="273050" indent="-273050" algn="ctr">
              <a:lnSpc>
                <a:spcPct val="140000"/>
              </a:lnSpc>
              <a:spcBef>
                <a:spcPts val="575"/>
              </a:spcBef>
              <a:buClr>
                <a:schemeClr val="accent1"/>
              </a:buClr>
              <a:buSzPct val="85000"/>
              <a:buFont typeface="Wingdings 2" pitchFamily="18" charset="2"/>
              <a:buNone/>
            </a:pPr>
            <a:r>
              <a:rPr lang="zh-CN" altLang="en-US" sz="1400" b="1" dirty="0" smtClean="0">
                <a:solidFill>
                  <a:srgbClr val="7030A0"/>
                </a:solidFill>
                <a:latin typeface="微软雅黑" pitchFamily="34" charset="-122"/>
                <a:ea typeface="微软雅黑" pitchFamily="34" charset="-122"/>
                <a:cs typeface="Times New Roman" pitchFamily="18" charset="0"/>
              </a:rPr>
              <a:t>（</a:t>
            </a:r>
            <a:r>
              <a:rPr lang="en-US" altLang="zh-CN" sz="1400" b="1" dirty="0" smtClean="0">
                <a:solidFill>
                  <a:srgbClr val="7030A0"/>
                </a:solidFill>
                <a:latin typeface="微软雅黑" pitchFamily="34" charset="-122"/>
                <a:ea typeface="微软雅黑" pitchFamily="34" charset="-122"/>
                <a:cs typeface="Times New Roman" pitchFamily="18" charset="0"/>
              </a:rPr>
              <a:t>4.86,4.80</a:t>
            </a:r>
            <a:r>
              <a:rPr lang="zh-CN" altLang="en-US" sz="1400" b="1" dirty="0" smtClean="0">
                <a:solidFill>
                  <a:srgbClr val="7030A0"/>
                </a:solidFill>
                <a:latin typeface="微软雅黑" pitchFamily="34" charset="-122"/>
                <a:ea typeface="微软雅黑" pitchFamily="34" charset="-122"/>
                <a:cs typeface="Times New Roman" pitchFamily="18" charset="0"/>
              </a:rPr>
              <a:t>）</a:t>
            </a:r>
            <a:endParaRPr lang="zh-CN" altLang="en-US" sz="1400" b="1" dirty="0">
              <a:solidFill>
                <a:srgbClr val="7030A0"/>
              </a:solidFill>
              <a:latin typeface="微软雅黑" pitchFamily="34" charset="-122"/>
              <a:ea typeface="微软雅黑" pitchFamily="34" charset="-122"/>
              <a:cs typeface="Times New Roman" pitchFamily="18" charset="0"/>
            </a:endParaRPr>
          </a:p>
        </p:txBody>
      </p:sp>
      <p:sp>
        <p:nvSpPr>
          <p:cNvPr id="11" name="内容占位符 2"/>
          <p:cNvSpPr txBox="1">
            <a:spLocks noChangeArrowheads="1"/>
          </p:cNvSpPr>
          <p:nvPr/>
        </p:nvSpPr>
        <p:spPr bwMode="auto">
          <a:xfrm>
            <a:off x="3500430" y="1214428"/>
            <a:ext cx="2214578" cy="571504"/>
          </a:xfrm>
          <a:prstGeom prst="rect">
            <a:avLst/>
          </a:prstGeom>
          <a:noFill/>
          <a:ln w="9525">
            <a:noFill/>
            <a:miter lim="800000"/>
            <a:headEnd/>
            <a:tailEnd/>
          </a:ln>
        </p:spPr>
        <p:txBody>
          <a:bodyPr/>
          <a:lstStyle/>
          <a:p>
            <a:pPr marL="273050" indent="-273050" algn="ctr">
              <a:lnSpc>
                <a:spcPct val="140000"/>
              </a:lnSpc>
              <a:spcBef>
                <a:spcPts val="575"/>
              </a:spcBef>
              <a:buClr>
                <a:schemeClr val="accent1"/>
              </a:buClr>
              <a:buSzPct val="85000"/>
              <a:buFont typeface="Wingdings 2" pitchFamily="18" charset="2"/>
              <a:buNone/>
            </a:pPr>
            <a:r>
              <a:rPr lang="zh-CN" altLang="en-US" sz="1400" b="1" dirty="0" smtClean="0">
                <a:solidFill>
                  <a:srgbClr val="7030A0"/>
                </a:solidFill>
                <a:latin typeface="微软雅黑" pitchFamily="34" charset="-122"/>
                <a:ea typeface="微软雅黑" pitchFamily="34" charset="-122"/>
                <a:cs typeface="Times New Roman" pitchFamily="18" charset="0"/>
              </a:rPr>
              <a:t>（</a:t>
            </a:r>
            <a:r>
              <a:rPr lang="en-US" altLang="zh-CN" sz="1400" b="1" dirty="0" smtClean="0">
                <a:solidFill>
                  <a:srgbClr val="7030A0"/>
                </a:solidFill>
                <a:latin typeface="微软雅黑" pitchFamily="34" charset="-122"/>
                <a:ea typeface="微软雅黑" pitchFamily="34" charset="-122"/>
                <a:cs typeface="Times New Roman" pitchFamily="18" charset="0"/>
              </a:rPr>
              <a:t>4.80,4.87</a:t>
            </a:r>
            <a:r>
              <a:rPr lang="zh-CN" altLang="en-US" sz="1400" b="1" dirty="0" smtClean="0">
                <a:solidFill>
                  <a:srgbClr val="7030A0"/>
                </a:solidFill>
                <a:latin typeface="微软雅黑" pitchFamily="34" charset="-122"/>
                <a:ea typeface="微软雅黑" pitchFamily="34" charset="-122"/>
                <a:cs typeface="Times New Roman" pitchFamily="18" charset="0"/>
              </a:rPr>
              <a:t>）</a:t>
            </a:r>
            <a:endParaRPr lang="zh-CN" altLang="en-US" sz="1400" b="1" dirty="0">
              <a:solidFill>
                <a:srgbClr val="7030A0"/>
              </a:solidFill>
              <a:latin typeface="微软雅黑" pitchFamily="34" charset="-122"/>
              <a:ea typeface="微软雅黑" pitchFamily="34" charset="-122"/>
              <a:cs typeface="Times New Roman" pitchFamily="18" charset="0"/>
            </a:endParaRPr>
          </a:p>
        </p:txBody>
      </p:sp>
      <p:sp>
        <p:nvSpPr>
          <p:cNvPr id="12" name="内容占位符 2"/>
          <p:cNvSpPr txBox="1">
            <a:spLocks noChangeArrowheads="1"/>
          </p:cNvSpPr>
          <p:nvPr/>
        </p:nvSpPr>
        <p:spPr bwMode="auto">
          <a:xfrm>
            <a:off x="6643702" y="1214428"/>
            <a:ext cx="2214578" cy="571504"/>
          </a:xfrm>
          <a:prstGeom prst="rect">
            <a:avLst/>
          </a:prstGeom>
          <a:noFill/>
          <a:ln w="9525">
            <a:noFill/>
            <a:miter lim="800000"/>
            <a:headEnd/>
            <a:tailEnd/>
          </a:ln>
        </p:spPr>
        <p:txBody>
          <a:bodyPr/>
          <a:lstStyle/>
          <a:p>
            <a:pPr marL="273050" indent="-273050" algn="ctr">
              <a:lnSpc>
                <a:spcPct val="140000"/>
              </a:lnSpc>
              <a:spcBef>
                <a:spcPts val="575"/>
              </a:spcBef>
              <a:buClr>
                <a:schemeClr val="accent1"/>
              </a:buClr>
              <a:buSzPct val="85000"/>
              <a:buFont typeface="Wingdings 2" pitchFamily="18" charset="2"/>
              <a:buNone/>
            </a:pPr>
            <a:r>
              <a:rPr lang="zh-CN" altLang="en-US" sz="1400" b="1" dirty="0" smtClean="0">
                <a:solidFill>
                  <a:srgbClr val="7030A0"/>
                </a:solidFill>
                <a:latin typeface="微软雅黑" pitchFamily="34" charset="-122"/>
                <a:ea typeface="微软雅黑" pitchFamily="34" charset="-122"/>
                <a:cs typeface="Times New Roman" pitchFamily="18" charset="0"/>
              </a:rPr>
              <a:t>（</a:t>
            </a:r>
            <a:r>
              <a:rPr lang="en-US" altLang="zh-CN" sz="1400" b="1" dirty="0" smtClean="0">
                <a:solidFill>
                  <a:srgbClr val="7030A0"/>
                </a:solidFill>
                <a:latin typeface="微软雅黑" pitchFamily="34" charset="-122"/>
                <a:ea typeface="微软雅黑" pitchFamily="34" charset="-122"/>
                <a:cs typeface="Times New Roman" pitchFamily="18" charset="0"/>
              </a:rPr>
              <a:t>4.33,5.30</a:t>
            </a:r>
            <a:r>
              <a:rPr lang="zh-CN" altLang="en-US" sz="1400" b="1" dirty="0" smtClean="0">
                <a:solidFill>
                  <a:srgbClr val="7030A0"/>
                </a:solidFill>
                <a:latin typeface="微软雅黑" pitchFamily="34" charset="-122"/>
                <a:ea typeface="微软雅黑" pitchFamily="34" charset="-122"/>
                <a:cs typeface="Times New Roman" pitchFamily="18" charset="0"/>
              </a:rPr>
              <a:t>）</a:t>
            </a:r>
            <a:endParaRPr lang="zh-CN" altLang="en-US" sz="1400" b="1" dirty="0">
              <a:solidFill>
                <a:srgbClr val="7030A0"/>
              </a:solidFill>
              <a:latin typeface="微软雅黑" pitchFamily="34" charset="-122"/>
              <a:ea typeface="微软雅黑" pitchFamily="34" charset="-122"/>
              <a:cs typeface="Times New Roman" pitchFamily="18" charset="0"/>
            </a:endParaRPr>
          </a:p>
        </p:txBody>
      </p:sp>
      <p:sp>
        <p:nvSpPr>
          <p:cNvPr id="14" name="内容占位符 2"/>
          <p:cNvSpPr txBox="1">
            <a:spLocks noChangeArrowheads="1"/>
          </p:cNvSpPr>
          <p:nvPr/>
        </p:nvSpPr>
        <p:spPr bwMode="auto">
          <a:xfrm>
            <a:off x="428596" y="4286262"/>
            <a:ext cx="2214578" cy="571504"/>
          </a:xfrm>
          <a:prstGeom prst="rect">
            <a:avLst/>
          </a:prstGeom>
          <a:noFill/>
          <a:ln w="9525">
            <a:noFill/>
            <a:miter lim="800000"/>
            <a:headEnd/>
            <a:tailEnd/>
          </a:ln>
        </p:spPr>
        <p:txBody>
          <a:bodyPr/>
          <a:lstStyle/>
          <a:p>
            <a:pPr algn="ctr" fontAlgn="auto">
              <a:spcBef>
                <a:spcPts val="0"/>
              </a:spcBef>
              <a:spcAft>
                <a:spcPts val="0"/>
              </a:spcAft>
              <a:defRPr/>
            </a:pPr>
            <a:r>
              <a:rPr lang="el-GR" altLang="zh-CN" sz="1400" b="1" dirty="0" smtClean="0">
                <a:solidFill>
                  <a:srgbClr val="7030A0"/>
                </a:solidFill>
                <a:latin typeface="微软雅黑" pitchFamily="34" charset="-122"/>
                <a:ea typeface="微软雅黑" pitchFamily="34" charset="-122"/>
                <a:cs typeface="Times New Roman" pitchFamily="18" charset="0"/>
              </a:rPr>
              <a:t>θ</a:t>
            </a:r>
            <a:r>
              <a:rPr lang="en-US" altLang="zh-CN" sz="1400" b="1" baseline="-25000" dirty="0" smtClean="0">
                <a:solidFill>
                  <a:srgbClr val="7030A0"/>
                </a:solidFill>
                <a:latin typeface="微软雅黑" pitchFamily="34" charset="-122"/>
                <a:ea typeface="微软雅黑" pitchFamily="34" charset="-122"/>
                <a:cs typeface="Times New Roman" pitchFamily="18" charset="0"/>
              </a:rPr>
              <a:t>x</a:t>
            </a:r>
            <a:r>
              <a:rPr lang="en-US" altLang="zh-CN" sz="1400" b="1" dirty="0" smtClean="0">
                <a:solidFill>
                  <a:srgbClr val="7030A0"/>
                </a:solidFill>
                <a:latin typeface="微软雅黑" pitchFamily="34" charset="-122"/>
                <a:ea typeface="微软雅黑" pitchFamily="34" charset="-122"/>
                <a:cs typeface="Times New Roman" pitchFamily="18" charset="0"/>
              </a:rPr>
              <a:t>=5.0 mrad</a:t>
            </a:r>
          </a:p>
          <a:p>
            <a:pPr algn="ctr" fontAlgn="auto">
              <a:spcBef>
                <a:spcPts val="0"/>
              </a:spcBef>
              <a:spcAft>
                <a:spcPts val="0"/>
              </a:spcAft>
              <a:defRPr/>
            </a:pPr>
            <a:r>
              <a:rPr lang="en-US" altLang="zh-CN" sz="1400" b="1" dirty="0" smtClean="0">
                <a:solidFill>
                  <a:srgbClr val="7030A0"/>
                </a:solidFill>
                <a:latin typeface="微软雅黑" pitchFamily="34" charset="-122"/>
                <a:ea typeface="微软雅黑" pitchFamily="34" charset="-122"/>
                <a:cs typeface="Times New Roman" pitchFamily="18" charset="0"/>
              </a:rPr>
              <a:t>y</a:t>
            </a:r>
            <a:r>
              <a:rPr lang="en-US" altLang="zh-CN" sz="1400" b="1" baseline="-25000" dirty="0" smtClean="0">
                <a:solidFill>
                  <a:srgbClr val="7030A0"/>
                </a:solidFill>
                <a:latin typeface="微软雅黑" pitchFamily="34" charset="-122"/>
                <a:ea typeface="微软雅黑" pitchFamily="34" charset="-122"/>
                <a:cs typeface="Times New Roman" pitchFamily="18" charset="0"/>
              </a:rPr>
              <a:t>max</a:t>
            </a:r>
            <a:r>
              <a:rPr lang="en-US" altLang="zh-CN" sz="1400" b="1" dirty="0" smtClean="0">
                <a:solidFill>
                  <a:srgbClr val="7030A0"/>
                </a:solidFill>
                <a:latin typeface="微软雅黑" pitchFamily="34" charset="-122"/>
                <a:ea typeface="微软雅黑" pitchFamily="34" charset="-122"/>
                <a:cs typeface="Times New Roman" pitchFamily="18" charset="0"/>
              </a:rPr>
              <a:t>=30 mm</a:t>
            </a:r>
            <a:endParaRPr lang="zh-CN" altLang="en-US" sz="1400" b="1" dirty="0" smtClean="0">
              <a:solidFill>
                <a:srgbClr val="7030A0"/>
              </a:solidFill>
              <a:latin typeface="微软雅黑" pitchFamily="34" charset="-122"/>
              <a:ea typeface="微软雅黑" pitchFamily="34" charset="-122"/>
              <a:cs typeface="Times New Roman" pitchFamily="18" charset="0"/>
            </a:endParaRPr>
          </a:p>
        </p:txBody>
      </p:sp>
      <p:sp>
        <p:nvSpPr>
          <p:cNvPr id="15" name="内容占位符 2"/>
          <p:cNvSpPr txBox="1">
            <a:spLocks noChangeArrowheads="1"/>
          </p:cNvSpPr>
          <p:nvPr/>
        </p:nvSpPr>
        <p:spPr bwMode="auto">
          <a:xfrm>
            <a:off x="3643306" y="4357700"/>
            <a:ext cx="2214578" cy="571504"/>
          </a:xfrm>
          <a:prstGeom prst="rect">
            <a:avLst/>
          </a:prstGeom>
          <a:noFill/>
          <a:ln w="9525">
            <a:noFill/>
            <a:miter lim="800000"/>
            <a:headEnd/>
            <a:tailEnd/>
          </a:ln>
        </p:spPr>
        <p:txBody>
          <a:bodyPr/>
          <a:lstStyle/>
          <a:p>
            <a:pPr algn="ctr" fontAlgn="auto">
              <a:spcBef>
                <a:spcPts val="0"/>
              </a:spcBef>
              <a:spcAft>
                <a:spcPts val="0"/>
              </a:spcAft>
              <a:defRPr/>
            </a:pPr>
            <a:r>
              <a:rPr lang="el-GR" altLang="zh-CN" sz="1400" b="1" dirty="0" smtClean="0">
                <a:solidFill>
                  <a:srgbClr val="7030A0"/>
                </a:solidFill>
                <a:latin typeface="微软雅黑" pitchFamily="34" charset="-122"/>
                <a:ea typeface="微软雅黑" pitchFamily="34" charset="-122"/>
                <a:cs typeface="Times New Roman" pitchFamily="18" charset="0"/>
              </a:rPr>
              <a:t>θ</a:t>
            </a:r>
            <a:r>
              <a:rPr lang="en-US" altLang="zh-CN" sz="1400" b="1" baseline="-25000" dirty="0" smtClean="0">
                <a:solidFill>
                  <a:srgbClr val="7030A0"/>
                </a:solidFill>
                <a:latin typeface="微软雅黑" pitchFamily="34" charset="-122"/>
                <a:ea typeface="微软雅黑" pitchFamily="34" charset="-122"/>
                <a:cs typeface="Times New Roman" pitchFamily="18" charset="0"/>
              </a:rPr>
              <a:t>x</a:t>
            </a:r>
            <a:r>
              <a:rPr lang="en-US" altLang="zh-CN" sz="1400" b="1" dirty="0" smtClean="0">
                <a:solidFill>
                  <a:srgbClr val="7030A0"/>
                </a:solidFill>
                <a:latin typeface="微软雅黑" pitchFamily="34" charset="-122"/>
                <a:ea typeface="微软雅黑" pitchFamily="34" charset="-122"/>
                <a:cs typeface="Times New Roman" pitchFamily="18" charset="0"/>
              </a:rPr>
              <a:t>=3.75 mrad</a:t>
            </a:r>
          </a:p>
          <a:p>
            <a:pPr algn="ctr" fontAlgn="auto">
              <a:spcBef>
                <a:spcPts val="0"/>
              </a:spcBef>
              <a:spcAft>
                <a:spcPts val="0"/>
              </a:spcAft>
              <a:defRPr/>
            </a:pPr>
            <a:r>
              <a:rPr lang="en-US" altLang="zh-CN" sz="1400" b="1" dirty="0" smtClean="0">
                <a:solidFill>
                  <a:srgbClr val="7030A0"/>
                </a:solidFill>
                <a:latin typeface="微软雅黑" pitchFamily="34" charset="-122"/>
                <a:ea typeface="微软雅黑" pitchFamily="34" charset="-122"/>
                <a:cs typeface="Times New Roman" pitchFamily="18" charset="0"/>
              </a:rPr>
              <a:t>y</a:t>
            </a:r>
            <a:r>
              <a:rPr lang="en-US" altLang="zh-CN" sz="1400" b="1" baseline="-25000" dirty="0" smtClean="0">
                <a:solidFill>
                  <a:srgbClr val="7030A0"/>
                </a:solidFill>
                <a:latin typeface="微软雅黑" pitchFamily="34" charset="-122"/>
                <a:ea typeface="微软雅黑" pitchFamily="34" charset="-122"/>
                <a:cs typeface="Times New Roman" pitchFamily="18" charset="0"/>
              </a:rPr>
              <a:t>max</a:t>
            </a:r>
            <a:r>
              <a:rPr lang="en-US" altLang="zh-CN" sz="1400" b="1" dirty="0" smtClean="0">
                <a:solidFill>
                  <a:srgbClr val="7030A0"/>
                </a:solidFill>
                <a:latin typeface="微软雅黑" pitchFamily="34" charset="-122"/>
                <a:ea typeface="微软雅黑" pitchFamily="34" charset="-122"/>
                <a:cs typeface="Times New Roman" pitchFamily="18" charset="0"/>
              </a:rPr>
              <a:t>=30 mm</a:t>
            </a:r>
            <a:endParaRPr lang="zh-CN" altLang="en-US" sz="1400" b="1" dirty="0" smtClean="0">
              <a:solidFill>
                <a:srgbClr val="7030A0"/>
              </a:solidFill>
              <a:latin typeface="微软雅黑" pitchFamily="34" charset="-122"/>
              <a:ea typeface="微软雅黑" pitchFamily="34" charset="-122"/>
              <a:cs typeface="Times New Roman" pitchFamily="18" charset="0"/>
            </a:endParaRPr>
          </a:p>
        </p:txBody>
      </p:sp>
      <p:sp>
        <p:nvSpPr>
          <p:cNvPr id="17" name="内容占位符 2"/>
          <p:cNvSpPr txBox="1">
            <a:spLocks noChangeArrowheads="1"/>
          </p:cNvSpPr>
          <p:nvPr/>
        </p:nvSpPr>
        <p:spPr bwMode="auto">
          <a:xfrm>
            <a:off x="6572264" y="4357700"/>
            <a:ext cx="2214578" cy="642942"/>
          </a:xfrm>
          <a:prstGeom prst="rect">
            <a:avLst/>
          </a:prstGeom>
          <a:noFill/>
          <a:ln w="9525">
            <a:noFill/>
            <a:miter lim="800000"/>
            <a:headEnd/>
            <a:tailEnd/>
          </a:ln>
        </p:spPr>
        <p:txBody>
          <a:bodyPr/>
          <a:lstStyle/>
          <a:p>
            <a:pPr algn="ctr" fontAlgn="auto">
              <a:spcBef>
                <a:spcPts val="0"/>
              </a:spcBef>
              <a:spcAft>
                <a:spcPts val="0"/>
              </a:spcAft>
              <a:defRPr/>
            </a:pPr>
            <a:r>
              <a:rPr lang="el-GR" altLang="zh-CN" sz="1400" b="1" dirty="0" smtClean="0">
                <a:solidFill>
                  <a:srgbClr val="7030A0"/>
                </a:solidFill>
                <a:latin typeface="微软雅黑" pitchFamily="34" charset="-122"/>
                <a:ea typeface="微软雅黑" pitchFamily="34" charset="-122"/>
                <a:cs typeface="Times New Roman" pitchFamily="18" charset="0"/>
              </a:rPr>
              <a:t>θ</a:t>
            </a:r>
            <a:r>
              <a:rPr lang="en-US" altLang="zh-CN" sz="1400" b="1" baseline="-25000" dirty="0" smtClean="0">
                <a:solidFill>
                  <a:srgbClr val="7030A0"/>
                </a:solidFill>
                <a:latin typeface="微软雅黑" pitchFamily="34" charset="-122"/>
                <a:ea typeface="微软雅黑" pitchFamily="34" charset="-122"/>
                <a:cs typeface="Times New Roman" pitchFamily="18" charset="0"/>
              </a:rPr>
              <a:t>x</a:t>
            </a:r>
            <a:r>
              <a:rPr lang="en-US" altLang="zh-CN" sz="1400" b="1" dirty="0" smtClean="0">
                <a:solidFill>
                  <a:srgbClr val="7030A0"/>
                </a:solidFill>
                <a:latin typeface="微软雅黑" pitchFamily="34" charset="-122"/>
                <a:ea typeface="微软雅黑" pitchFamily="34" charset="-122"/>
                <a:cs typeface="Times New Roman" pitchFamily="18" charset="0"/>
              </a:rPr>
              <a:t>=2.5 mrad</a:t>
            </a:r>
          </a:p>
          <a:p>
            <a:pPr algn="ctr" fontAlgn="auto">
              <a:spcBef>
                <a:spcPts val="0"/>
              </a:spcBef>
              <a:spcAft>
                <a:spcPts val="0"/>
              </a:spcAft>
              <a:defRPr/>
            </a:pPr>
            <a:r>
              <a:rPr lang="en-US" altLang="zh-CN" sz="1400" b="1" dirty="0" smtClean="0">
                <a:solidFill>
                  <a:srgbClr val="7030A0"/>
                </a:solidFill>
                <a:latin typeface="微软雅黑" pitchFamily="34" charset="-122"/>
                <a:ea typeface="微软雅黑" pitchFamily="34" charset="-122"/>
                <a:cs typeface="Times New Roman" pitchFamily="18" charset="0"/>
              </a:rPr>
              <a:t>y</a:t>
            </a:r>
            <a:r>
              <a:rPr lang="en-US" altLang="zh-CN" sz="1400" b="1" baseline="-25000" dirty="0" smtClean="0">
                <a:solidFill>
                  <a:srgbClr val="7030A0"/>
                </a:solidFill>
                <a:latin typeface="微软雅黑" pitchFamily="34" charset="-122"/>
                <a:ea typeface="微软雅黑" pitchFamily="34" charset="-122"/>
                <a:cs typeface="Times New Roman" pitchFamily="18" charset="0"/>
              </a:rPr>
              <a:t>max</a:t>
            </a:r>
            <a:r>
              <a:rPr lang="en-US" altLang="zh-CN" sz="1400" b="1" dirty="0" smtClean="0">
                <a:solidFill>
                  <a:srgbClr val="7030A0"/>
                </a:solidFill>
                <a:latin typeface="微软雅黑" pitchFamily="34" charset="-122"/>
                <a:ea typeface="微软雅黑" pitchFamily="34" charset="-122"/>
                <a:cs typeface="Times New Roman" pitchFamily="18" charset="0"/>
              </a:rPr>
              <a:t>=30 mm</a:t>
            </a:r>
            <a:endParaRPr lang="zh-CN" altLang="en-US" sz="1400" b="1" dirty="0" smtClean="0">
              <a:solidFill>
                <a:srgbClr val="7030A0"/>
              </a:solidFill>
              <a:latin typeface="微软雅黑" pitchFamily="34" charset="-122"/>
              <a:ea typeface="微软雅黑" pitchFamily="34" charset="-122"/>
              <a:cs typeface="Times New Roman" pitchFamily="18" charset="0"/>
            </a:endParaRPr>
          </a:p>
        </p:txBody>
      </p:sp>
      <p:pic>
        <p:nvPicPr>
          <p:cNvPr id="16" name="Picture 2"/>
          <p:cNvPicPr>
            <a:picLocks noChangeAspect="1" noChangeArrowheads="1"/>
          </p:cNvPicPr>
          <p:nvPr/>
        </p:nvPicPr>
        <p:blipFill>
          <a:blip r:embed="rId2"/>
          <a:srcRect/>
          <a:stretch>
            <a:fillRect/>
          </a:stretch>
        </p:blipFill>
        <p:spPr bwMode="auto">
          <a:xfrm>
            <a:off x="0" y="1713600"/>
            <a:ext cx="3038914" cy="2239200"/>
          </a:xfrm>
          <a:prstGeom prst="rect">
            <a:avLst/>
          </a:prstGeom>
          <a:noFill/>
          <a:ln w="9525">
            <a:noFill/>
            <a:miter lim="800000"/>
            <a:headEnd/>
            <a:tailEnd/>
          </a:ln>
          <a:effectLst/>
        </p:spPr>
      </p:pic>
      <p:pic>
        <p:nvPicPr>
          <p:cNvPr id="18" name="Picture 3"/>
          <p:cNvPicPr>
            <a:picLocks noChangeAspect="1" noChangeArrowheads="1"/>
          </p:cNvPicPr>
          <p:nvPr/>
        </p:nvPicPr>
        <p:blipFill>
          <a:blip r:embed="rId3"/>
          <a:srcRect/>
          <a:stretch>
            <a:fillRect/>
          </a:stretch>
        </p:blipFill>
        <p:spPr bwMode="auto">
          <a:xfrm>
            <a:off x="6001200" y="1713600"/>
            <a:ext cx="3098410" cy="2278800"/>
          </a:xfrm>
          <a:prstGeom prst="rect">
            <a:avLst/>
          </a:prstGeom>
          <a:noFill/>
          <a:ln w="9525">
            <a:noFill/>
            <a:miter lim="800000"/>
            <a:headEnd/>
            <a:tailEnd/>
          </a:ln>
          <a:effectLst/>
        </p:spPr>
      </p:pic>
      <p:pic>
        <p:nvPicPr>
          <p:cNvPr id="19" name="Picture 2"/>
          <p:cNvPicPr>
            <a:picLocks noChangeAspect="1" noChangeArrowheads="1"/>
          </p:cNvPicPr>
          <p:nvPr/>
        </p:nvPicPr>
        <p:blipFill>
          <a:blip r:embed="rId4"/>
          <a:srcRect/>
          <a:stretch>
            <a:fillRect/>
          </a:stretch>
        </p:blipFill>
        <p:spPr bwMode="auto">
          <a:xfrm>
            <a:off x="2998800" y="1713600"/>
            <a:ext cx="3056400" cy="2217296"/>
          </a:xfrm>
          <a:prstGeom prst="rect">
            <a:avLst/>
          </a:prstGeom>
          <a:noFill/>
          <a:ln w="9525">
            <a:noFill/>
            <a:miter lim="800000"/>
            <a:headEnd/>
            <a:tailEnd/>
          </a:ln>
          <a:effectLst/>
        </p:spPr>
      </p:pic>
      <p:sp>
        <p:nvSpPr>
          <p:cNvPr id="20" name="灯片编号占位符 3"/>
          <p:cNvSpPr txBox="1">
            <a:spLocks/>
          </p:cNvSpPr>
          <p:nvPr/>
        </p:nvSpPr>
        <p:spPr bwMode="auto">
          <a:xfrm>
            <a:off x="8786842" y="4857766"/>
            <a:ext cx="357158" cy="202424"/>
          </a:xfrm>
          <a:prstGeom prst="rect">
            <a:avLst/>
          </a:prstGeom>
          <a:noFill/>
          <a:ln w="9525">
            <a:noFill/>
            <a:miter lim="800000"/>
          </a:ln>
          <a:effec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23F9AB0-2948-433A-A5A0-9A6B216243D7}" type="slidenum">
              <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24</a:t>
            </a:fld>
            <a:endPar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Arial Unicode MS" pitchFamily="34" charset="-122"/>
              <a:cs typeface="Arial Unicode MS" pitchFamily="34" charset="-122"/>
            </a:endParaRPr>
          </a:p>
        </p:txBody>
      </p:sp>
    </p:spTree>
    <p:extLst>
      <p:ext uri="{BB962C8B-B14F-4D97-AF65-F5344CB8AC3E}">
        <p14:creationId xmlns:p14="http://schemas.microsoft.com/office/powerpoint/2010/main" xmlns="" val="43284442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a:spLocks noChangeArrowheads="1"/>
          </p:cNvSpPr>
          <p:nvPr/>
        </p:nvSpPr>
        <p:spPr bwMode="auto">
          <a:xfrm>
            <a:off x="500034" y="1142990"/>
            <a:ext cx="2214578" cy="571504"/>
          </a:xfrm>
          <a:prstGeom prst="rect">
            <a:avLst/>
          </a:prstGeom>
          <a:noFill/>
          <a:ln w="9525">
            <a:noFill/>
            <a:miter lim="800000"/>
            <a:headEnd/>
            <a:tailEnd/>
          </a:ln>
        </p:spPr>
        <p:txBody>
          <a:bodyPr/>
          <a:lstStyle/>
          <a:p>
            <a:pPr marL="273050" indent="-273050" algn="ctr">
              <a:lnSpc>
                <a:spcPct val="140000"/>
              </a:lnSpc>
              <a:spcBef>
                <a:spcPts val="575"/>
              </a:spcBef>
              <a:buClr>
                <a:schemeClr val="accent1"/>
              </a:buClr>
              <a:buSzPct val="85000"/>
              <a:buFont typeface="Wingdings 2" pitchFamily="18" charset="2"/>
              <a:buNone/>
            </a:pPr>
            <a:r>
              <a:rPr lang="zh-CN" altLang="en-US" sz="1400" b="1" dirty="0" smtClean="0">
                <a:solidFill>
                  <a:srgbClr val="7030A0"/>
                </a:solidFill>
                <a:latin typeface="微软雅黑" pitchFamily="34" charset="-122"/>
                <a:ea typeface="微软雅黑" pitchFamily="34" charset="-122"/>
                <a:cs typeface="Times New Roman" pitchFamily="18" charset="0"/>
              </a:rPr>
              <a:t>（</a:t>
            </a:r>
            <a:r>
              <a:rPr lang="en-US" altLang="zh-CN" sz="1400" b="1" dirty="0" smtClean="0">
                <a:solidFill>
                  <a:srgbClr val="7030A0"/>
                </a:solidFill>
                <a:latin typeface="微软雅黑" pitchFamily="34" charset="-122"/>
                <a:ea typeface="微软雅黑" pitchFamily="34" charset="-122"/>
                <a:cs typeface="Times New Roman" pitchFamily="18" charset="0"/>
              </a:rPr>
              <a:t>4.86,4.80</a:t>
            </a:r>
            <a:r>
              <a:rPr lang="zh-CN" altLang="en-US" sz="1400" b="1" dirty="0" smtClean="0">
                <a:solidFill>
                  <a:srgbClr val="7030A0"/>
                </a:solidFill>
                <a:latin typeface="微软雅黑" pitchFamily="34" charset="-122"/>
                <a:ea typeface="微软雅黑" pitchFamily="34" charset="-122"/>
                <a:cs typeface="Times New Roman" pitchFamily="18" charset="0"/>
              </a:rPr>
              <a:t>）</a:t>
            </a:r>
            <a:endParaRPr lang="zh-CN" altLang="en-US" sz="1400" b="1" dirty="0">
              <a:solidFill>
                <a:srgbClr val="7030A0"/>
              </a:solidFill>
              <a:latin typeface="微软雅黑" pitchFamily="34" charset="-122"/>
              <a:ea typeface="微软雅黑" pitchFamily="34" charset="-122"/>
              <a:cs typeface="Times New Roman" pitchFamily="18" charset="0"/>
            </a:endParaRPr>
          </a:p>
        </p:txBody>
      </p:sp>
      <p:sp>
        <p:nvSpPr>
          <p:cNvPr id="11" name="内容占位符 2"/>
          <p:cNvSpPr txBox="1">
            <a:spLocks noChangeArrowheads="1"/>
          </p:cNvSpPr>
          <p:nvPr/>
        </p:nvSpPr>
        <p:spPr bwMode="auto">
          <a:xfrm>
            <a:off x="3500430" y="1214428"/>
            <a:ext cx="2214578" cy="571504"/>
          </a:xfrm>
          <a:prstGeom prst="rect">
            <a:avLst/>
          </a:prstGeom>
          <a:noFill/>
          <a:ln w="9525">
            <a:noFill/>
            <a:miter lim="800000"/>
            <a:headEnd/>
            <a:tailEnd/>
          </a:ln>
        </p:spPr>
        <p:txBody>
          <a:bodyPr/>
          <a:lstStyle/>
          <a:p>
            <a:pPr marL="273050" indent="-273050" algn="ctr">
              <a:lnSpc>
                <a:spcPct val="140000"/>
              </a:lnSpc>
              <a:spcBef>
                <a:spcPts val="575"/>
              </a:spcBef>
              <a:buClr>
                <a:schemeClr val="accent1"/>
              </a:buClr>
              <a:buSzPct val="85000"/>
              <a:buFont typeface="Wingdings 2" pitchFamily="18" charset="2"/>
              <a:buNone/>
            </a:pPr>
            <a:r>
              <a:rPr lang="zh-CN" altLang="en-US" sz="1400" b="1" dirty="0" smtClean="0">
                <a:solidFill>
                  <a:srgbClr val="7030A0"/>
                </a:solidFill>
                <a:latin typeface="微软雅黑" pitchFamily="34" charset="-122"/>
                <a:ea typeface="微软雅黑" pitchFamily="34" charset="-122"/>
                <a:cs typeface="Times New Roman" pitchFamily="18" charset="0"/>
              </a:rPr>
              <a:t>（</a:t>
            </a:r>
            <a:r>
              <a:rPr lang="en-US" altLang="zh-CN" sz="1400" b="1" dirty="0" smtClean="0">
                <a:solidFill>
                  <a:srgbClr val="7030A0"/>
                </a:solidFill>
                <a:latin typeface="微软雅黑" pitchFamily="34" charset="-122"/>
                <a:ea typeface="微软雅黑" pitchFamily="34" charset="-122"/>
                <a:cs typeface="Times New Roman" pitchFamily="18" charset="0"/>
              </a:rPr>
              <a:t>4.80,4.87</a:t>
            </a:r>
            <a:r>
              <a:rPr lang="zh-CN" altLang="en-US" sz="1400" b="1" dirty="0" smtClean="0">
                <a:solidFill>
                  <a:srgbClr val="7030A0"/>
                </a:solidFill>
                <a:latin typeface="微软雅黑" pitchFamily="34" charset="-122"/>
                <a:ea typeface="微软雅黑" pitchFamily="34" charset="-122"/>
                <a:cs typeface="Times New Roman" pitchFamily="18" charset="0"/>
              </a:rPr>
              <a:t>）</a:t>
            </a:r>
            <a:endParaRPr lang="zh-CN" altLang="en-US" sz="1400" b="1" dirty="0">
              <a:solidFill>
                <a:srgbClr val="7030A0"/>
              </a:solidFill>
              <a:latin typeface="微软雅黑" pitchFamily="34" charset="-122"/>
              <a:ea typeface="微软雅黑" pitchFamily="34" charset="-122"/>
              <a:cs typeface="Times New Roman" pitchFamily="18" charset="0"/>
            </a:endParaRPr>
          </a:p>
        </p:txBody>
      </p:sp>
      <p:sp>
        <p:nvSpPr>
          <p:cNvPr id="12" name="内容占位符 2"/>
          <p:cNvSpPr txBox="1">
            <a:spLocks noChangeArrowheads="1"/>
          </p:cNvSpPr>
          <p:nvPr/>
        </p:nvSpPr>
        <p:spPr bwMode="auto">
          <a:xfrm>
            <a:off x="6643702" y="1214428"/>
            <a:ext cx="2214578" cy="571504"/>
          </a:xfrm>
          <a:prstGeom prst="rect">
            <a:avLst/>
          </a:prstGeom>
          <a:noFill/>
          <a:ln w="9525">
            <a:noFill/>
            <a:miter lim="800000"/>
            <a:headEnd/>
            <a:tailEnd/>
          </a:ln>
        </p:spPr>
        <p:txBody>
          <a:bodyPr/>
          <a:lstStyle/>
          <a:p>
            <a:pPr marL="273050" indent="-273050" algn="ctr">
              <a:lnSpc>
                <a:spcPct val="140000"/>
              </a:lnSpc>
              <a:spcBef>
                <a:spcPts val="575"/>
              </a:spcBef>
              <a:buClr>
                <a:schemeClr val="accent1"/>
              </a:buClr>
              <a:buSzPct val="85000"/>
              <a:buFont typeface="Wingdings 2" pitchFamily="18" charset="2"/>
              <a:buNone/>
            </a:pPr>
            <a:r>
              <a:rPr lang="zh-CN" altLang="en-US" sz="1400" b="1" dirty="0" smtClean="0">
                <a:solidFill>
                  <a:srgbClr val="7030A0"/>
                </a:solidFill>
                <a:latin typeface="微软雅黑" pitchFamily="34" charset="-122"/>
                <a:ea typeface="微软雅黑" pitchFamily="34" charset="-122"/>
                <a:cs typeface="Times New Roman" pitchFamily="18" charset="0"/>
              </a:rPr>
              <a:t>（</a:t>
            </a:r>
            <a:r>
              <a:rPr lang="en-US" altLang="zh-CN" sz="1400" b="1" dirty="0" smtClean="0">
                <a:solidFill>
                  <a:srgbClr val="7030A0"/>
                </a:solidFill>
                <a:latin typeface="微软雅黑" pitchFamily="34" charset="-122"/>
                <a:ea typeface="微软雅黑" pitchFamily="34" charset="-122"/>
                <a:cs typeface="Times New Roman" pitchFamily="18" charset="0"/>
              </a:rPr>
              <a:t>4.33,5.30</a:t>
            </a:r>
            <a:r>
              <a:rPr lang="zh-CN" altLang="en-US" sz="1400" b="1" dirty="0" smtClean="0">
                <a:solidFill>
                  <a:srgbClr val="7030A0"/>
                </a:solidFill>
                <a:latin typeface="微软雅黑" pitchFamily="34" charset="-122"/>
                <a:ea typeface="微软雅黑" pitchFamily="34" charset="-122"/>
                <a:cs typeface="Times New Roman" pitchFamily="18" charset="0"/>
              </a:rPr>
              <a:t>）</a:t>
            </a:r>
            <a:endParaRPr lang="zh-CN" altLang="en-US" sz="1400" b="1" dirty="0">
              <a:solidFill>
                <a:srgbClr val="7030A0"/>
              </a:solidFill>
              <a:latin typeface="微软雅黑" pitchFamily="34" charset="-122"/>
              <a:ea typeface="微软雅黑" pitchFamily="34" charset="-122"/>
              <a:cs typeface="Times New Roman" pitchFamily="18" charset="0"/>
            </a:endParaRPr>
          </a:p>
        </p:txBody>
      </p:sp>
      <p:sp>
        <p:nvSpPr>
          <p:cNvPr id="16" name="内容占位符 2"/>
          <p:cNvSpPr txBox="1">
            <a:spLocks noChangeArrowheads="1"/>
          </p:cNvSpPr>
          <p:nvPr/>
        </p:nvSpPr>
        <p:spPr bwMode="auto">
          <a:xfrm>
            <a:off x="428596" y="4286262"/>
            <a:ext cx="2214578" cy="571504"/>
          </a:xfrm>
          <a:prstGeom prst="rect">
            <a:avLst/>
          </a:prstGeom>
          <a:noFill/>
          <a:ln w="9525">
            <a:noFill/>
            <a:miter lim="800000"/>
            <a:headEnd/>
            <a:tailEnd/>
          </a:ln>
        </p:spPr>
        <p:txBody>
          <a:bodyPr/>
          <a:lstStyle/>
          <a:p>
            <a:pPr algn="ctr" fontAlgn="auto">
              <a:spcBef>
                <a:spcPts val="0"/>
              </a:spcBef>
              <a:spcAft>
                <a:spcPts val="0"/>
              </a:spcAft>
              <a:defRPr/>
            </a:pPr>
            <a:r>
              <a:rPr lang="el-GR" altLang="zh-CN" sz="1400" b="1" dirty="0" smtClean="0">
                <a:solidFill>
                  <a:srgbClr val="7030A0"/>
                </a:solidFill>
                <a:latin typeface="微软雅黑" pitchFamily="34" charset="-122"/>
                <a:ea typeface="微软雅黑" pitchFamily="34" charset="-122"/>
                <a:cs typeface="Times New Roman" pitchFamily="18" charset="0"/>
              </a:rPr>
              <a:t>θ</a:t>
            </a:r>
            <a:r>
              <a:rPr lang="en-US" altLang="zh-CN" sz="1400" b="1" baseline="-25000" dirty="0" smtClean="0">
                <a:solidFill>
                  <a:srgbClr val="7030A0"/>
                </a:solidFill>
                <a:latin typeface="微软雅黑" pitchFamily="34" charset="-122"/>
                <a:ea typeface="微软雅黑" pitchFamily="34" charset="-122"/>
                <a:cs typeface="Times New Roman" pitchFamily="18" charset="0"/>
              </a:rPr>
              <a:t>x</a:t>
            </a:r>
            <a:r>
              <a:rPr lang="en-US" altLang="zh-CN" sz="1400" b="1" dirty="0" smtClean="0">
                <a:solidFill>
                  <a:srgbClr val="7030A0"/>
                </a:solidFill>
                <a:latin typeface="微软雅黑" pitchFamily="34" charset="-122"/>
                <a:ea typeface="微软雅黑" pitchFamily="34" charset="-122"/>
                <a:cs typeface="Times New Roman" pitchFamily="18" charset="0"/>
              </a:rPr>
              <a:t>=5.0 mrad</a:t>
            </a:r>
          </a:p>
          <a:p>
            <a:pPr algn="ctr" fontAlgn="auto">
              <a:spcBef>
                <a:spcPts val="0"/>
              </a:spcBef>
              <a:spcAft>
                <a:spcPts val="0"/>
              </a:spcAft>
              <a:defRPr/>
            </a:pPr>
            <a:r>
              <a:rPr lang="en-US" altLang="zh-CN" sz="1400" b="1" dirty="0" smtClean="0">
                <a:solidFill>
                  <a:srgbClr val="7030A0"/>
                </a:solidFill>
                <a:latin typeface="微软雅黑" pitchFamily="34" charset="-122"/>
                <a:ea typeface="微软雅黑" pitchFamily="34" charset="-122"/>
                <a:cs typeface="Times New Roman" pitchFamily="18" charset="0"/>
              </a:rPr>
              <a:t>y</a:t>
            </a:r>
            <a:r>
              <a:rPr lang="en-US" altLang="zh-CN" sz="1400" b="1" baseline="-25000" dirty="0" smtClean="0">
                <a:solidFill>
                  <a:srgbClr val="7030A0"/>
                </a:solidFill>
                <a:latin typeface="微软雅黑" pitchFamily="34" charset="-122"/>
                <a:ea typeface="微软雅黑" pitchFamily="34" charset="-122"/>
                <a:cs typeface="Times New Roman" pitchFamily="18" charset="0"/>
              </a:rPr>
              <a:t>max</a:t>
            </a:r>
            <a:r>
              <a:rPr lang="en-US" altLang="zh-CN" sz="1400" b="1" dirty="0" smtClean="0">
                <a:solidFill>
                  <a:srgbClr val="7030A0"/>
                </a:solidFill>
                <a:latin typeface="微软雅黑" pitchFamily="34" charset="-122"/>
                <a:ea typeface="微软雅黑" pitchFamily="34" charset="-122"/>
                <a:cs typeface="Times New Roman" pitchFamily="18" charset="0"/>
              </a:rPr>
              <a:t>=30 mm</a:t>
            </a:r>
            <a:endParaRPr lang="zh-CN" altLang="en-US" sz="1400" b="1" dirty="0" smtClean="0">
              <a:solidFill>
                <a:srgbClr val="7030A0"/>
              </a:solidFill>
              <a:latin typeface="微软雅黑" pitchFamily="34" charset="-122"/>
              <a:ea typeface="微软雅黑" pitchFamily="34" charset="-122"/>
              <a:cs typeface="Times New Roman" pitchFamily="18" charset="0"/>
            </a:endParaRPr>
          </a:p>
        </p:txBody>
      </p:sp>
      <p:sp>
        <p:nvSpPr>
          <p:cNvPr id="18" name="内容占位符 2"/>
          <p:cNvSpPr txBox="1">
            <a:spLocks noChangeArrowheads="1"/>
          </p:cNvSpPr>
          <p:nvPr/>
        </p:nvSpPr>
        <p:spPr bwMode="auto">
          <a:xfrm>
            <a:off x="3643306" y="4357700"/>
            <a:ext cx="2214578" cy="571504"/>
          </a:xfrm>
          <a:prstGeom prst="rect">
            <a:avLst/>
          </a:prstGeom>
          <a:noFill/>
          <a:ln w="9525">
            <a:noFill/>
            <a:miter lim="800000"/>
            <a:headEnd/>
            <a:tailEnd/>
          </a:ln>
        </p:spPr>
        <p:txBody>
          <a:bodyPr/>
          <a:lstStyle/>
          <a:p>
            <a:pPr algn="ctr" fontAlgn="auto">
              <a:spcBef>
                <a:spcPts val="0"/>
              </a:spcBef>
              <a:spcAft>
                <a:spcPts val="0"/>
              </a:spcAft>
              <a:defRPr/>
            </a:pPr>
            <a:r>
              <a:rPr lang="el-GR" altLang="zh-CN" sz="1400" b="1" dirty="0" smtClean="0">
                <a:solidFill>
                  <a:srgbClr val="7030A0"/>
                </a:solidFill>
                <a:latin typeface="微软雅黑" pitchFamily="34" charset="-122"/>
                <a:ea typeface="微软雅黑" pitchFamily="34" charset="-122"/>
                <a:cs typeface="Times New Roman" pitchFamily="18" charset="0"/>
              </a:rPr>
              <a:t>θ</a:t>
            </a:r>
            <a:r>
              <a:rPr lang="en-US" altLang="zh-CN" sz="1400" b="1" baseline="-25000" dirty="0" smtClean="0">
                <a:solidFill>
                  <a:srgbClr val="7030A0"/>
                </a:solidFill>
                <a:latin typeface="微软雅黑" pitchFamily="34" charset="-122"/>
                <a:ea typeface="微软雅黑" pitchFamily="34" charset="-122"/>
                <a:cs typeface="Times New Roman" pitchFamily="18" charset="0"/>
              </a:rPr>
              <a:t>x</a:t>
            </a:r>
            <a:r>
              <a:rPr lang="en-US" altLang="zh-CN" sz="1400" b="1" dirty="0" smtClean="0">
                <a:solidFill>
                  <a:srgbClr val="7030A0"/>
                </a:solidFill>
                <a:latin typeface="微软雅黑" pitchFamily="34" charset="-122"/>
                <a:ea typeface="微软雅黑" pitchFamily="34" charset="-122"/>
                <a:cs typeface="Times New Roman" pitchFamily="18" charset="0"/>
              </a:rPr>
              <a:t>=3.75 mrad</a:t>
            </a:r>
          </a:p>
          <a:p>
            <a:pPr algn="ctr" fontAlgn="auto">
              <a:spcBef>
                <a:spcPts val="0"/>
              </a:spcBef>
              <a:spcAft>
                <a:spcPts val="0"/>
              </a:spcAft>
              <a:defRPr/>
            </a:pPr>
            <a:r>
              <a:rPr lang="en-US" altLang="zh-CN" sz="1400" b="1" dirty="0" smtClean="0">
                <a:solidFill>
                  <a:srgbClr val="7030A0"/>
                </a:solidFill>
                <a:latin typeface="微软雅黑" pitchFamily="34" charset="-122"/>
                <a:ea typeface="微软雅黑" pitchFamily="34" charset="-122"/>
                <a:cs typeface="Times New Roman" pitchFamily="18" charset="0"/>
              </a:rPr>
              <a:t>y</a:t>
            </a:r>
            <a:r>
              <a:rPr lang="en-US" altLang="zh-CN" sz="1400" b="1" baseline="-25000" dirty="0" smtClean="0">
                <a:solidFill>
                  <a:srgbClr val="7030A0"/>
                </a:solidFill>
                <a:latin typeface="微软雅黑" pitchFamily="34" charset="-122"/>
                <a:ea typeface="微软雅黑" pitchFamily="34" charset="-122"/>
                <a:cs typeface="Times New Roman" pitchFamily="18" charset="0"/>
              </a:rPr>
              <a:t>max</a:t>
            </a:r>
            <a:r>
              <a:rPr lang="en-US" altLang="zh-CN" sz="1400" b="1" dirty="0" smtClean="0">
                <a:solidFill>
                  <a:srgbClr val="7030A0"/>
                </a:solidFill>
                <a:latin typeface="微软雅黑" pitchFamily="34" charset="-122"/>
                <a:ea typeface="微软雅黑" pitchFamily="34" charset="-122"/>
                <a:cs typeface="Times New Roman" pitchFamily="18" charset="0"/>
              </a:rPr>
              <a:t>=30 mm</a:t>
            </a:r>
            <a:endParaRPr lang="zh-CN" altLang="en-US" sz="1400" b="1" dirty="0" smtClean="0">
              <a:solidFill>
                <a:srgbClr val="7030A0"/>
              </a:solidFill>
              <a:latin typeface="微软雅黑" pitchFamily="34" charset="-122"/>
              <a:ea typeface="微软雅黑" pitchFamily="34" charset="-122"/>
              <a:cs typeface="Times New Roman" pitchFamily="18" charset="0"/>
            </a:endParaRPr>
          </a:p>
        </p:txBody>
      </p:sp>
      <p:sp>
        <p:nvSpPr>
          <p:cNvPr id="19" name="内容占位符 2"/>
          <p:cNvSpPr txBox="1">
            <a:spLocks noChangeArrowheads="1"/>
          </p:cNvSpPr>
          <p:nvPr/>
        </p:nvSpPr>
        <p:spPr bwMode="auto">
          <a:xfrm>
            <a:off x="6572264" y="4357700"/>
            <a:ext cx="2214578" cy="642942"/>
          </a:xfrm>
          <a:prstGeom prst="rect">
            <a:avLst/>
          </a:prstGeom>
          <a:noFill/>
          <a:ln w="9525">
            <a:noFill/>
            <a:miter lim="800000"/>
            <a:headEnd/>
            <a:tailEnd/>
          </a:ln>
        </p:spPr>
        <p:txBody>
          <a:bodyPr/>
          <a:lstStyle/>
          <a:p>
            <a:pPr algn="ctr" fontAlgn="auto">
              <a:spcBef>
                <a:spcPts val="0"/>
              </a:spcBef>
              <a:spcAft>
                <a:spcPts val="0"/>
              </a:spcAft>
              <a:defRPr/>
            </a:pPr>
            <a:r>
              <a:rPr lang="el-GR" altLang="zh-CN" sz="1400" b="1" dirty="0" smtClean="0">
                <a:solidFill>
                  <a:srgbClr val="7030A0"/>
                </a:solidFill>
                <a:latin typeface="微软雅黑" pitchFamily="34" charset="-122"/>
                <a:ea typeface="微软雅黑" pitchFamily="34" charset="-122"/>
                <a:cs typeface="Times New Roman" pitchFamily="18" charset="0"/>
              </a:rPr>
              <a:t>θ</a:t>
            </a:r>
            <a:r>
              <a:rPr lang="en-US" altLang="zh-CN" sz="1400" b="1" baseline="-25000" dirty="0" smtClean="0">
                <a:solidFill>
                  <a:srgbClr val="7030A0"/>
                </a:solidFill>
                <a:latin typeface="微软雅黑" pitchFamily="34" charset="-122"/>
                <a:ea typeface="微软雅黑" pitchFamily="34" charset="-122"/>
                <a:cs typeface="Times New Roman" pitchFamily="18" charset="0"/>
              </a:rPr>
              <a:t>x</a:t>
            </a:r>
            <a:r>
              <a:rPr lang="en-US" altLang="zh-CN" sz="1400" b="1" dirty="0" smtClean="0">
                <a:solidFill>
                  <a:srgbClr val="7030A0"/>
                </a:solidFill>
                <a:latin typeface="微软雅黑" pitchFamily="34" charset="-122"/>
                <a:ea typeface="微软雅黑" pitchFamily="34" charset="-122"/>
                <a:cs typeface="Times New Roman" pitchFamily="18" charset="0"/>
              </a:rPr>
              <a:t>=2.5 mrad</a:t>
            </a:r>
          </a:p>
          <a:p>
            <a:pPr algn="ctr" fontAlgn="auto">
              <a:spcBef>
                <a:spcPts val="0"/>
              </a:spcBef>
              <a:spcAft>
                <a:spcPts val="0"/>
              </a:spcAft>
              <a:defRPr/>
            </a:pPr>
            <a:r>
              <a:rPr lang="en-US" altLang="zh-CN" sz="1400" b="1" dirty="0" smtClean="0">
                <a:solidFill>
                  <a:srgbClr val="7030A0"/>
                </a:solidFill>
                <a:latin typeface="微软雅黑" pitchFamily="34" charset="-122"/>
                <a:ea typeface="微软雅黑" pitchFamily="34" charset="-122"/>
                <a:cs typeface="Times New Roman" pitchFamily="18" charset="0"/>
              </a:rPr>
              <a:t>y</a:t>
            </a:r>
            <a:r>
              <a:rPr lang="en-US" altLang="zh-CN" sz="1400" b="1" baseline="-25000" dirty="0" smtClean="0">
                <a:solidFill>
                  <a:srgbClr val="7030A0"/>
                </a:solidFill>
                <a:latin typeface="微软雅黑" pitchFamily="34" charset="-122"/>
                <a:ea typeface="微软雅黑" pitchFamily="34" charset="-122"/>
                <a:cs typeface="Times New Roman" pitchFamily="18" charset="0"/>
              </a:rPr>
              <a:t>max</a:t>
            </a:r>
            <a:r>
              <a:rPr lang="en-US" altLang="zh-CN" sz="1400" b="1" dirty="0" smtClean="0">
                <a:solidFill>
                  <a:srgbClr val="7030A0"/>
                </a:solidFill>
                <a:latin typeface="微软雅黑" pitchFamily="34" charset="-122"/>
                <a:ea typeface="微软雅黑" pitchFamily="34" charset="-122"/>
                <a:cs typeface="Times New Roman" pitchFamily="18" charset="0"/>
              </a:rPr>
              <a:t>=30 mm</a:t>
            </a:r>
            <a:endParaRPr lang="zh-CN" altLang="en-US" sz="1400" b="1" dirty="0" smtClean="0">
              <a:solidFill>
                <a:srgbClr val="7030A0"/>
              </a:solidFill>
              <a:latin typeface="微软雅黑" pitchFamily="34" charset="-122"/>
              <a:ea typeface="微软雅黑" pitchFamily="34" charset="-122"/>
              <a:cs typeface="Times New Roman" pitchFamily="18" charset="0"/>
            </a:endParaRPr>
          </a:p>
        </p:txBody>
      </p:sp>
      <p:sp>
        <p:nvSpPr>
          <p:cNvPr id="21" name="标题 1"/>
          <p:cNvSpPr>
            <a:spLocks noGrp="1" noChangeArrowheads="1"/>
          </p:cNvSpPr>
          <p:nvPr>
            <p:ph type="title"/>
          </p:nvPr>
        </p:nvSpPr>
        <p:spPr>
          <a:xfrm>
            <a:off x="142844" y="357172"/>
            <a:ext cx="8839200" cy="714380"/>
          </a:xfrm>
        </p:spPr>
        <p:txBody>
          <a:bodyPr/>
          <a:lstStyle/>
          <a:p>
            <a:r>
              <a:rPr lang="en-US" altLang="zh-CN" sz="2400" dirty="0" smtClean="0">
                <a:solidFill>
                  <a:schemeClr val="tx1"/>
                </a:solidFill>
                <a:latin typeface="Times New Roman" pitchFamily="18" charset="0"/>
                <a:ea typeface="微软雅黑" pitchFamily="34" charset="-122"/>
                <a:cs typeface="Times New Roman" pitchFamily="18" charset="0"/>
              </a:rPr>
              <a:t>99.9% emittance evolution for the anti-correlated painting</a:t>
            </a:r>
            <a:endParaRPr lang="zh-CN" altLang="en-US" sz="2400" dirty="0" smtClean="0">
              <a:solidFill>
                <a:schemeClr val="tx1"/>
              </a:solidFill>
              <a:latin typeface="Times New Roman" pitchFamily="18" charset="0"/>
              <a:ea typeface="微软雅黑" pitchFamily="34" charset="-122"/>
              <a:cs typeface="Times New Roman" pitchFamily="18" charset="0"/>
            </a:endParaRPr>
          </a:p>
        </p:txBody>
      </p:sp>
      <p:pic>
        <p:nvPicPr>
          <p:cNvPr id="13" name="Picture 2"/>
          <p:cNvPicPr>
            <a:picLocks noChangeAspect="1" noChangeArrowheads="1"/>
          </p:cNvPicPr>
          <p:nvPr/>
        </p:nvPicPr>
        <p:blipFill>
          <a:blip r:embed="rId2"/>
          <a:srcRect/>
          <a:stretch>
            <a:fillRect/>
          </a:stretch>
        </p:blipFill>
        <p:spPr bwMode="auto">
          <a:xfrm>
            <a:off x="0" y="1713600"/>
            <a:ext cx="3132717" cy="2412000"/>
          </a:xfrm>
          <a:prstGeom prst="rect">
            <a:avLst/>
          </a:prstGeom>
          <a:noFill/>
          <a:ln w="9525">
            <a:noFill/>
            <a:miter lim="800000"/>
            <a:headEnd/>
            <a:tailEnd/>
          </a:ln>
          <a:effectLst/>
        </p:spPr>
      </p:pic>
      <p:pic>
        <p:nvPicPr>
          <p:cNvPr id="20" name="Picture 3"/>
          <p:cNvPicPr preferRelativeResize="0">
            <a:picLocks noChangeArrowheads="1"/>
          </p:cNvPicPr>
          <p:nvPr/>
        </p:nvPicPr>
        <p:blipFill>
          <a:blip r:embed="rId3"/>
          <a:srcRect/>
          <a:stretch>
            <a:fillRect/>
          </a:stretch>
        </p:blipFill>
        <p:spPr bwMode="auto">
          <a:xfrm>
            <a:off x="6084000" y="1713600"/>
            <a:ext cx="3060000" cy="2574000"/>
          </a:xfrm>
          <a:prstGeom prst="rect">
            <a:avLst/>
          </a:prstGeom>
          <a:noFill/>
          <a:ln w="9525">
            <a:noFill/>
            <a:miter lim="800000"/>
            <a:headEnd/>
            <a:tailEnd/>
          </a:ln>
          <a:effectLst/>
        </p:spPr>
      </p:pic>
      <p:pic>
        <p:nvPicPr>
          <p:cNvPr id="22" name="Picture 2"/>
          <p:cNvPicPr>
            <a:picLocks noChangeAspect="1" noChangeArrowheads="1"/>
          </p:cNvPicPr>
          <p:nvPr/>
        </p:nvPicPr>
        <p:blipFill>
          <a:blip r:embed="rId4"/>
          <a:srcRect/>
          <a:stretch>
            <a:fillRect/>
          </a:stretch>
        </p:blipFill>
        <p:spPr bwMode="auto">
          <a:xfrm>
            <a:off x="3143240" y="1762700"/>
            <a:ext cx="2928958" cy="2391418"/>
          </a:xfrm>
          <a:prstGeom prst="rect">
            <a:avLst/>
          </a:prstGeom>
          <a:noFill/>
          <a:ln w="9525">
            <a:noFill/>
            <a:miter lim="800000"/>
            <a:headEnd/>
            <a:tailEnd/>
          </a:ln>
          <a:effectLst/>
        </p:spPr>
      </p:pic>
      <p:sp>
        <p:nvSpPr>
          <p:cNvPr id="14" name="灯片编号占位符 3"/>
          <p:cNvSpPr txBox="1">
            <a:spLocks/>
          </p:cNvSpPr>
          <p:nvPr/>
        </p:nvSpPr>
        <p:spPr bwMode="auto">
          <a:xfrm>
            <a:off x="8786842" y="4857766"/>
            <a:ext cx="357158" cy="202424"/>
          </a:xfrm>
          <a:prstGeom prst="rect">
            <a:avLst/>
          </a:prstGeom>
          <a:noFill/>
          <a:ln w="9525">
            <a:noFill/>
            <a:miter lim="800000"/>
          </a:ln>
          <a:effec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23F9AB0-2948-433A-A5A0-9A6B216243D7}" type="slidenum">
              <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25</a:t>
            </a:fld>
            <a:endPar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Arial Unicode MS" pitchFamily="34" charset="-122"/>
              <a:cs typeface="Arial Unicode MS" pitchFamily="34" charset="-122"/>
            </a:endParaRPr>
          </a:p>
        </p:txBody>
      </p:sp>
    </p:spTree>
    <p:extLst>
      <p:ext uri="{BB962C8B-B14F-4D97-AF65-F5344CB8AC3E}">
        <p14:creationId xmlns:p14="http://schemas.microsoft.com/office/powerpoint/2010/main" xmlns="" val="358079362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a:spLocks noGrp="1" noChangeArrowheads="1"/>
          </p:cNvSpPr>
          <p:nvPr>
            <p:ph type="title"/>
          </p:nvPr>
        </p:nvSpPr>
        <p:spPr>
          <a:xfrm>
            <a:off x="142844" y="357172"/>
            <a:ext cx="8839200" cy="695326"/>
          </a:xfrm>
        </p:spPr>
        <p:txBody>
          <a:bodyPr/>
          <a:lstStyle/>
          <a:p>
            <a:r>
              <a:rPr lang="en-US" sz="2400" dirty="0" smtClean="0">
                <a:solidFill>
                  <a:schemeClr val="tx1"/>
                </a:solidFill>
                <a:latin typeface="Times New Roman" pitchFamily="18" charset="0"/>
                <a:cs typeface="Times New Roman" pitchFamily="18" charset="0"/>
              </a:rPr>
              <a:t>Beam loss, average traversal number, peak temperature</a:t>
            </a:r>
            <a:endParaRPr lang="zh-CN" altLang="en-US" sz="2400" kern="1200" dirty="0" smtClean="0">
              <a:solidFill>
                <a:schemeClr val="tx1"/>
              </a:solidFill>
              <a:latin typeface="Times New Roman" pitchFamily="18" charset="0"/>
              <a:ea typeface="微软雅黑" panose="020B0503020204020204" pitchFamily="34" charset="-122"/>
              <a:cs typeface="Times New Roman" pitchFamily="18" charset="0"/>
            </a:endParaRPr>
          </a:p>
        </p:txBody>
      </p:sp>
      <p:graphicFrame>
        <p:nvGraphicFramePr>
          <p:cNvPr id="14" name="表格 13"/>
          <p:cNvGraphicFramePr>
            <a:graphicFrameLocks noGrp="1"/>
          </p:cNvGraphicFramePr>
          <p:nvPr/>
        </p:nvGraphicFramePr>
        <p:xfrm>
          <a:off x="71406" y="2000246"/>
          <a:ext cx="9001187" cy="2857522"/>
        </p:xfrm>
        <a:graphic>
          <a:graphicData uri="http://schemas.openxmlformats.org/drawingml/2006/table">
            <a:tbl>
              <a:tblPr/>
              <a:tblGrid>
                <a:gridCol w="1071570">
                  <a:extLst>
                    <a:ext uri="{9D8B030D-6E8A-4147-A177-3AD203B41FA5}">
                      <a16:colId xmlns:a16="http://schemas.microsoft.com/office/drawing/2014/main" xmlns="" val="20000"/>
                    </a:ext>
                  </a:extLst>
                </a:gridCol>
                <a:gridCol w="1071570">
                  <a:extLst>
                    <a:ext uri="{9D8B030D-6E8A-4147-A177-3AD203B41FA5}">
                      <a16:colId xmlns:a16="http://schemas.microsoft.com/office/drawing/2014/main" xmlns="" val="20001"/>
                    </a:ext>
                  </a:extLst>
                </a:gridCol>
                <a:gridCol w="1643074">
                  <a:extLst>
                    <a:ext uri="{9D8B030D-6E8A-4147-A177-3AD203B41FA5}">
                      <a16:colId xmlns:a16="http://schemas.microsoft.com/office/drawing/2014/main" xmlns="" val="20002"/>
                    </a:ext>
                  </a:extLst>
                </a:gridCol>
                <a:gridCol w="1398466">
                  <a:extLst>
                    <a:ext uri="{9D8B030D-6E8A-4147-A177-3AD203B41FA5}">
                      <a16:colId xmlns:a16="http://schemas.microsoft.com/office/drawing/2014/main" xmlns="" val="20003"/>
                    </a:ext>
                  </a:extLst>
                </a:gridCol>
                <a:gridCol w="887550">
                  <a:extLst>
                    <a:ext uri="{9D8B030D-6E8A-4147-A177-3AD203B41FA5}">
                      <a16:colId xmlns:a16="http://schemas.microsoft.com/office/drawing/2014/main" xmlns="" val="20004"/>
                    </a:ext>
                  </a:extLst>
                </a:gridCol>
                <a:gridCol w="1857388">
                  <a:extLst>
                    <a:ext uri="{9D8B030D-6E8A-4147-A177-3AD203B41FA5}">
                      <a16:colId xmlns:a16="http://schemas.microsoft.com/office/drawing/2014/main" xmlns="" val="20005"/>
                    </a:ext>
                  </a:extLst>
                </a:gridCol>
                <a:gridCol w="1071569">
                  <a:extLst>
                    <a:ext uri="{9D8B030D-6E8A-4147-A177-3AD203B41FA5}">
                      <a16:colId xmlns:a16="http://schemas.microsoft.com/office/drawing/2014/main" xmlns="" val="20006"/>
                    </a:ext>
                  </a:extLst>
                </a:gridCol>
              </a:tblGrid>
              <a:tr h="558738">
                <a:tc>
                  <a:txBody>
                    <a:bodyPr/>
                    <a:lstStyle/>
                    <a:p>
                      <a:pPr algn="ctr">
                        <a:spcAft>
                          <a:spcPts val="0"/>
                        </a:spcAft>
                      </a:pPr>
                      <a:r>
                        <a:rPr lang="en-US" altLang="zh-CN" sz="1400" b="0" kern="100" dirty="0" smtClean="0">
                          <a:solidFill>
                            <a:schemeClr val="tx1"/>
                          </a:solidFill>
                          <a:latin typeface="Times New Roman" pitchFamily="18" charset="0"/>
                          <a:ea typeface="微软雅黑" pitchFamily="34" charset="-122"/>
                          <a:cs typeface="Times New Roman" pitchFamily="18" charset="0"/>
                        </a:rPr>
                        <a:t>Painting</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b="0" kern="100" dirty="0" smtClean="0">
                          <a:solidFill>
                            <a:schemeClr val="tx1"/>
                          </a:solidFill>
                          <a:latin typeface="Times New Roman" pitchFamily="18" charset="0"/>
                          <a:ea typeface="微软雅黑" pitchFamily="34" charset="-122"/>
                          <a:cs typeface="Times New Roman" pitchFamily="18" charset="0"/>
                        </a:rPr>
                        <a:t>Tune</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b="0" kern="100" dirty="0" smtClean="0">
                          <a:solidFill>
                            <a:schemeClr val="tx1"/>
                          </a:solidFill>
                          <a:latin typeface="Times New Roman" pitchFamily="18" charset="0"/>
                          <a:ea typeface="微软雅黑" pitchFamily="34" charset="-122"/>
                          <a:cs typeface="Times New Roman" pitchFamily="18" charset="0"/>
                        </a:rPr>
                        <a:t>Optimum  horizontal sweep angle</a:t>
                      </a: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b="0" kern="100" dirty="0" smtClean="0">
                          <a:solidFill>
                            <a:schemeClr val="tx1"/>
                          </a:solidFill>
                          <a:latin typeface="Times New Roman" pitchFamily="18" charset="0"/>
                          <a:ea typeface="微软雅黑" pitchFamily="34" charset="-122"/>
                          <a:cs typeface="Times New Roman" pitchFamily="18" charset="0"/>
                        </a:rPr>
                        <a:t>Optimum vertical painting range</a:t>
                      </a: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b="0" kern="100" dirty="0" smtClean="0">
                          <a:solidFill>
                            <a:schemeClr val="tx1"/>
                          </a:solidFill>
                          <a:latin typeface="Times New Roman" pitchFamily="18" charset="0"/>
                          <a:ea typeface="微软雅黑" pitchFamily="34" charset="-122"/>
                          <a:cs typeface="Times New Roman" pitchFamily="18" charset="0"/>
                        </a:rPr>
                        <a:t>Beam loss</a:t>
                      </a: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b="0" kern="100" dirty="0" smtClean="0">
                          <a:solidFill>
                            <a:schemeClr val="tx1"/>
                          </a:solidFill>
                          <a:latin typeface="Times New Roman" pitchFamily="18" charset="0"/>
                          <a:ea typeface="微软雅黑" pitchFamily="34" charset="-122"/>
                          <a:cs typeface="Times New Roman" pitchFamily="18" charset="0"/>
                        </a:rPr>
                        <a:t>Average traversal</a:t>
                      </a:r>
                      <a:r>
                        <a:rPr lang="en-US" altLang="zh-CN" sz="1400" b="0" kern="100" baseline="0" dirty="0" smtClean="0">
                          <a:solidFill>
                            <a:schemeClr val="tx1"/>
                          </a:solidFill>
                          <a:latin typeface="Times New Roman" pitchFamily="18" charset="0"/>
                          <a:ea typeface="微软雅黑" pitchFamily="34" charset="-122"/>
                          <a:cs typeface="Times New Roman" pitchFamily="18" charset="0"/>
                        </a:rPr>
                        <a:t> number of stripping foil</a:t>
                      </a:r>
                      <a:endParaRPr lang="en-US" altLang="zh-CN" sz="1400" b="0" kern="100" dirty="0" smtClean="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400" b="0" kern="100" dirty="0" smtClean="0">
                          <a:solidFill>
                            <a:schemeClr val="tx1"/>
                          </a:solidFill>
                          <a:latin typeface="Times New Roman" pitchFamily="18" charset="0"/>
                          <a:ea typeface="微软雅黑" pitchFamily="34" charset="-122"/>
                          <a:cs typeface="Times New Roman" pitchFamily="18" charset="0"/>
                        </a:rPr>
                        <a:t>Peak temperature</a:t>
                      </a: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79251">
                <a:tc rowSpan="3">
                  <a:txBody>
                    <a:bodyPr/>
                    <a:lstStyle/>
                    <a:p>
                      <a:pPr algn="ctr">
                        <a:spcAft>
                          <a:spcPts val="0"/>
                        </a:spcAft>
                      </a:pPr>
                      <a:r>
                        <a:rPr lang="en-US" altLang="zh-CN" sz="1400" b="0" kern="100" dirty="0" smtClean="0">
                          <a:solidFill>
                            <a:schemeClr val="tx1"/>
                          </a:solidFill>
                          <a:latin typeface="Times New Roman" pitchFamily="18" charset="0"/>
                          <a:ea typeface="微软雅黑" pitchFamily="34" charset="-122"/>
                          <a:cs typeface="Times New Roman" pitchFamily="18" charset="0"/>
                        </a:rPr>
                        <a:t>Correlated</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(4.86, 4.80)</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l-GR" altLang="zh-CN" sz="1400" b="0" kern="1200" dirty="0" smtClean="0">
                          <a:solidFill>
                            <a:schemeClr val="tx1"/>
                          </a:solidFill>
                          <a:latin typeface="Times New Roman" pitchFamily="18" charset="0"/>
                          <a:ea typeface="微软雅黑" pitchFamily="34" charset="-122"/>
                          <a:cs typeface="Times New Roman" pitchFamily="18" charset="0"/>
                        </a:rPr>
                        <a:t>θ</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=4.5 mrad</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y</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max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=25 mm</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chemeClr val="tx1"/>
                          </a:solidFill>
                          <a:latin typeface="Times New Roman" pitchFamily="18" charset="0"/>
                          <a:ea typeface="微软雅黑" pitchFamily="34" charset="-122"/>
                          <a:cs typeface="Times New Roman" pitchFamily="18" charset="0"/>
                        </a:rPr>
                        <a:t>0.0</a:t>
                      </a:r>
                      <a:endParaRPr lang="zh-CN" altLang="en-US"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chemeClr val="tx1"/>
                          </a:solidFill>
                          <a:latin typeface="Times New Roman" pitchFamily="18" charset="0"/>
                          <a:ea typeface="微软雅黑" pitchFamily="34" charset="-122"/>
                          <a:cs typeface="Times New Roman" pitchFamily="18" charset="0"/>
                        </a:rPr>
                        <a:t>20</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chemeClr val="tx1"/>
                          </a:solidFill>
                          <a:latin typeface="Times New Roman" pitchFamily="18" charset="0"/>
                          <a:ea typeface="微软雅黑" pitchFamily="34" charset="-122"/>
                          <a:cs typeface="Times New Roman" pitchFamily="18" charset="0"/>
                        </a:rPr>
                        <a:t>1727 K</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79251">
                <a:tc vMerge="1">
                  <a:txBody>
                    <a:bodyPr/>
                    <a:lstStyle/>
                    <a:p>
                      <a:endParaRPr lang="zh-CN"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(4.80, 4.87)</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l-GR" altLang="zh-CN" sz="1400" b="0" kern="1200" dirty="0" smtClean="0">
                          <a:solidFill>
                            <a:schemeClr val="tx1"/>
                          </a:solidFill>
                          <a:latin typeface="Times New Roman" pitchFamily="18" charset="0"/>
                          <a:ea typeface="微软雅黑" pitchFamily="34" charset="-122"/>
                          <a:cs typeface="Times New Roman" pitchFamily="18" charset="0"/>
                        </a:rPr>
                        <a:t>θ</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=3.0 mrad</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y</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max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=30 mm</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chemeClr val="tx1"/>
                          </a:solidFill>
                          <a:latin typeface="Times New Roman" pitchFamily="18" charset="0"/>
                          <a:ea typeface="微软雅黑" pitchFamily="34" charset="-122"/>
                          <a:cs typeface="Times New Roman" pitchFamily="18" charset="0"/>
                        </a:rPr>
                        <a:t>0.0</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chemeClr val="tx1"/>
                          </a:solidFill>
                          <a:latin typeface="Times New Roman" pitchFamily="18" charset="0"/>
                          <a:ea typeface="微软雅黑" pitchFamily="34" charset="-122"/>
                          <a:cs typeface="Times New Roman" pitchFamily="18" charset="0"/>
                        </a:rPr>
                        <a:t>13</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chemeClr val="tx1"/>
                          </a:solidFill>
                          <a:latin typeface="Times New Roman" pitchFamily="18" charset="0"/>
                          <a:ea typeface="微软雅黑" pitchFamily="34" charset="-122"/>
                          <a:cs typeface="Times New Roman" pitchFamily="18" charset="0"/>
                        </a:rPr>
                        <a:t>1416 K</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90890">
                <a:tc vMerge="1">
                  <a:txBody>
                    <a:bodyPr/>
                    <a:lstStyle/>
                    <a:p>
                      <a:pPr algn="ctr">
                        <a:spcAft>
                          <a:spcPts val="0"/>
                        </a:spcAft>
                      </a:pP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(4.33, 5.30)</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l-GR" altLang="zh-CN" sz="1400" b="0" kern="1200" dirty="0" smtClean="0">
                          <a:solidFill>
                            <a:schemeClr val="tx1"/>
                          </a:solidFill>
                          <a:latin typeface="Times New Roman" pitchFamily="18" charset="0"/>
                          <a:ea typeface="微软雅黑" pitchFamily="34" charset="-122"/>
                          <a:cs typeface="Times New Roman" pitchFamily="18" charset="0"/>
                        </a:rPr>
                        <a:t>θ</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=2.5 mrad</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y</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max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=30 mm</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chemeClr val="tx1"/>
                          </a:solidFill>
                          <a:latin typeface="Times New Roman" pitchFamily="18" charset="0"/>
                          <a:ea typeface="微软雅黑" pitchFamily="34" charset="-122"/>
                          <a:cs typeface="Times New Roman" pitchFamily="18" charset="0"/>
                        </a:rPr>
                        <a:t>0.02%</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chemeClr val="tx1"/>
                          </a:solidFill>
                          <a:latin typeface="Times New Roman" pitchFamily="18" charset="0"/>
                          <a:ea typeface="微软雅黑" pitchFamily="34" charset="-122"/>
                          <a:cs typeface="Times New Roman" pitchFamily="18" charset="0"/>
                        </a:rPr>
                        <a:t>11</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chemeClr val="tx1"/>
                          </a:solidFill>
                          <a:latin typeface="Times New Roman" pitchFamily="18" charset="0"/>
                          <a:ea typeface="微软雅黑" pitchFamily="34" charset="-122"/>
                          <a:cs typeface="Times New Roman" pitchFamily="18" charset="0"/>
                        </a:rPr>
                        <a:t>1320 K</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79251">
                <a:tc rowSpan="3">
                  <a:txBody>
                    <a:bodyPr/>
                    <a:lstStyle/>
                    <a:p>
                      <a:pPr algn="ctr">
                        <a:spcAft>
                          <a:spcPts val="0"/>
                        </a:spcAft>
                      </a:pPr>
                      <a:r>
                        <a:rPr lang="en-US" altLang="zh-CN" sz="1400" b="0" kern="100" dirty="0" smtClean="0">
                          <a:solidFill>
                            <a:schemeClr val="tx1"/>
                          </a:solidFill>
                          <a:latin typeface="Times New Roman" pitchFamily="18" charset="0"/>
                          <a:ea typeface="微软雅黑" pitchFamily="34" charset="-122"/>
                          <a:cs typeface="Times New Roman" pitchFamily="18" charset="0"/>
                        </a:rPr>
                        <a:t>Anti-correlated</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(4.86, 4.80)</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l-GR" altLang="zh-CN" sz="1400" b="0" kern="1200" dirty="0" smtClean="0">
                          <a:solidFill>
                            <a:schemeClr val="tx1"/>
                          </a:solidFill>
                          <a:latin typeface="Times New Roman" pitchFamily="18" charset="0"/>
                          <a:ea typeface="微软雅黑" pitchFamily="34" charset="-122"/>
                          <a:cs typeface="Times New Roman" pitchFamily="18" charset="0"/>
                        </a:rPr>
                        <a:t>θ</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=5.0 mrad</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y</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max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=30 mm</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chemeClr val="tx1"/>
                          </a:solidFill>
                          <a:latin typeface="Times New Roman" pitchFamily="18" charset="0"/>
                          <a:ea typeface="微软雅黑" pitchFamily="34" charset="-122"/>
                          <a:cs typeface="Times New Roman" pitchFamily="18" charset="0"/>
                        </a:rPr>
                        <a:t>0.0005%</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chemeClr val="tx1"/>
                          </a:solidFill>
                          <a:latin typeface="Times New Roman" pitchFamily="18" charset="0"/>
                          <a:ea typeface="微软雅黑" pitchFamily="34" charset="-122"/>
                          <a:cs typeface="Times New Roman" pitchFamily="18" charset="0"/>
                        </a:rPr>
                        <a:t>10</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chemeClr val="tx1"/>
                          </a:solidFill>
                          <a:latin typeface="Times New Roman" pitchFamily="18" charset="0"/>
                          <a:ea typeface="微软雅黑" pitchFamily="34" charset="-122"/>
                          <a:cs typeface="Times New Roman" pitchFamily="18" charset="0"/>
                        </a:rPr>
                        <a:t>1269 K</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79251">
                <a:tc vMerge="1">
                  <a:txBody>
                    <a:bodyPr/>
                    <a:lstStyle/>
                    <a:p>
                      <a:endParaRPr lang="zh-CN"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(4.80, 4.87)</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l-GR" altLang="zh-CN" sz="1400" b="0" kern="1200" dirty="0" smtClean="0">
                          <a:solidFill>
                            <a:schemeClr val="tx1"/>
                          </a:solidFill>
                          <a:latin typeface="Times New Roman" pitchFamily="18" charset="0"/>
                          <a:ea typeface="微软雅黑" pitchFamily="34" charset="-122"/>
                          <a:cs typeface="Times New Roman" pitchFamily="18" charset="0"/>
                        </a:rPr>
                        <a:t>θ</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=3.75 mrad</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y</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max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=30 mm</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chemeClr val="tx1"/>
                          </a:solidFill>
                          <a:latin typeface="Times New Roman" pitchFamily="18" charset="0"/>
                          <a:ea typeface="微软雅黑" pitchFamily="34" charset="-122"/>
                          <a:cs typeface="Times New Roman" pitchFamily="18" charset="0"/>
                        </a:rPr>
                        <a:t>0.0</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chemeClr val="tx1"/>
                          </a:solidFill>
                          <a:latin typeface="Times New Roman" pitchFamily="18" charset="0"/>
                          <a:ea typeface="微软雅黑" pitchFamily="34" charset="-122"/>
                          <a:cs typeface="Times New Roman" pitchFamily="18" charset="0"/>
                        </a:rPr>
                        <a:t>13</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chemeClr val="tx1"/>
                          </a:solidFill>
                          <a:latin typeface="Times New Roman" pitchFamily="18" charset="0"/>
                          <a:ea typeface="微软雅黑" pitchFamily="34" charset="-122"/>
                          <a:cs typeface="Times New Roman" pitchFamily="18" charset="0"/>
                        </a:rPr>
                        <a:t>1416 K</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90890">
                <a:tc vMerge="1">
                  <a:txBody>
                    <a:bodyPr/>
                    <a:lstStyle/>
                    <a:p>
                      <a:pPr algn="ctr">
                        <a:spcAft>
                          <a:spcPts val="0"/>
                        </a:spcAft>
                      </a:pPr>
                      <a:endParaRPr lang="zh-CN" sz="1200" kern="100" dirty="0">
                        <a:latin typeface="微软雅黑" pitchFamily="34" charset="-122"/>
                        <a:ea typeface="微软雅黑" pitchFamily="34" charset="-122"/>
                        <a:cs typeface="Times New Roman"/>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(4.33, 5.30)</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l-GR" altLang="zh-CN" sz="1400" b="0" kern="1200" dirty="0" smtClean="0">
                          <a:solidFill>
                            <a:schemeClr val="tx1"/>
                          </a:solidFill>
                          <a:latin typeface="Times New Roman" pitchFamily="18" charset="0"/>
                          <a:ea typeface="微软雅黑" pitchFamily="34" charset="-122"/>
                          <a:cs typeface="Times New Roman" pitchFamily="18" charset="0"/>
                        </a:rPr>
                        <a:t>θ</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=2.5 mrad</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kern="1200" dirty="0" smtClean="0">
                          <a:solidFill>
                            <a:schemeClr val="tx1"/>
                          </a:solidFill>
                          <a:latin typeface="Times New Roman" pitchFamily="18" charset="0"/>
                          <a:ea typeface="微软雅黑" pitchFamily="34" charset="-122"/>
                          <a:cs typeface="Times New Roman" pitchFamily="18" charset="0"/>
                        </a:rPr>
                        <a:t>y</a:t>
                      </a:r>
                      <a:r>
                        <a:rPr kumimoji="0" lang="en-US" altLang="zh-CN" sz="1400" b="0" kern="1200" baseline="-25000" dirty="0" smtClean="0">
                          <a:solidFill>
                            <a:schemeClr val="tx1"/>
                          </a:solidFill>
                          <a:latin typeface="Times New Roman" pitchFamily="18" charset="0"/>
                          <a:ea typeface="微软雅黑" pitchFamily="34" charset="-122"/>
                          <a:cs typeface="Times New Roman" pitchFamily="18" charset="0"/>
                        </a:rPr>
                        <a:t>max</a:t>
                      </a:r>
                      <a:r>
                        <a:rPr kumimoji="0" lang="en-US" altLang="zh-CN" sz="1400" b="0" kern="1200" dirty="0" smtClean="0">
                          <a:solidFill>
                            <a:schemeClr val="tx1"/>
                          </a:solidFill>
                          <a:latin typeface="Times New Roman" pitchFamily="18" charset="0"/>
                          <a:ea typeface="微软雅黑" pitchFamily="34" charset="-122"/>
                          <a:cs typeface="Times New Roman" pitchFamily="18" charset="0"/>
                        </a:rPr>
                        <a:t>=30 mm</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chemeClr val="tx1"/>
                          </a:solidFill>
                          <a:latin typeface="Times New Roman" pitchFamily="18" charset="0"/>
                          <a:ea typeface="微软雅黑" pitchFamily="34" charset="-122"/>
                          <a:cs typeface="Times New Roman" pitchFamily="18" charset="0"/>
                        </a:rPr>
                        <a:t>0.002%</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chemeClr val="tx1"/>
                          </a:solidFill>
                          <a:latin typeface="Times New Roman" pitchFamily="18" charset="0"/>
                          <a:ea typeface="微软雅黑" pitchFamily="34" charset="-122"/>
                          <a:cs typeface="Times New Roman" pitchFamily="18" charset="0"/>
                        </a:rPr>
                        <a:t>13</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solidFill>
                            <a:schemeClr val="tx1"/>
                          </a:solidFill>
                          <a:latin typeface="Times New Roman" pitchFamily="18" charset="0"/>
                          <a:ea typeface="微软雅黑" pitchFamily="34" charset="-122"/>
                          <a:cs typeface="Times New Roman" pitchFamily="18" charset="0"/>
                        </a:rPr>
                        <a:t>1416 K</a:t>
                      </a:r>
                      <a:endParaRPr lang="zh-CN" sz="1400" b="0" kern="100" dirty="0">
                        <a:solidFill>
                          <a:schemeClr val="tx1"/>
                        </a:solidFill>
                        <a:latin typeface="Times New Roman" pitchFamily="18" charset="0"/>
                        <a:ea typeface="微软雅黑" pitchFamily="34" charset="-122"/>
                        <a:cs typeface="Times New Roman" pitchFamily="18" charset="0"/>
                      </a:endParaRPr>
                    </a:p>
                  </a:txBody>
                  <a:tcPr marL="68080" marR="68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6" name="内容占位符 2"/>
          <p:cNvSpPr txBox="1">
            <a:spLocks noChangeArrowheads="1"/>
          </p:cNvSpPr>
          <p:nvPr/>
        </p:nvSpPr>
        <p:spPr bwMode="auto">
          <a:xfrm>
            <a:off x="71406" y="1142990"/>
            <a:ext cx="8929750" cy="857256"/>
          </a:xfrm>
          <a:prstGeom prst="rect">
            <a:avLst/>
          </a:prstGeom>
          <a:noFill/>
          <a:ln w="9525">
            <a:noFill/>
            <a:miter lim="800000"/>
          </a:ln>
        </p:spPr>
        <p:txBody>
          <a:bodyPr vert="horz" wrap="square" lIns="91440" tIns="45720" rIns="91440" bIns="45720" numCol="1" anchor="t" anchorCtr="0" compatLnSpc="1"/>
          <a:lstStyle/>
          <a:p>
            <a:pPr marL="342900" lvl="0" indent="-342900" algn="just">
              <a:lnSpc>
                <a:spcPct val="120000"/>
              </a:lnSpc>
              <a:spcAft>
                <a:spcPts val="900"/>
              </a:spcAft>
              <a:buSzPct val="70000"/>
              <a:buFont typeface="Wingdings" panose="05000000000000000000" pitchFamily="2" charset="2"/>
              <a:buChar char="u"/>
              <a:defRPr/>
            </a:pPr>
            <a:r>
              <a:rPr lang="en-US" altLang="zh-CN" sz="1600" kern="0" dirty="0" smtClean="0">
                <a:latin typeface="Times New Roman" panose="02020603050405020304" pitchFamily="18" charset="0"/>
                <a:ea typeface="微软雅黑" panose="020B0503020204020204" pitchFamily="34" charset="-122"/>
                <a:cs typeface="Times New Roman" panose="02020603050405020304" pitchFamily="18" charset="0"/>
              </a:rPr>
              <a:t>After the painting optimization, the beam loss, average number of times that each particle passes through the main stripping foil, peak temperature of the main stripping foil can be given below:</a:t>
            </a:r>
          </a:p>
        </p:txBody>
      </p:sp>
      <p:sp>
        <p:nvSpPr>
          <p:cNvPr id="7" name="灯片编号占位符 3"/>
          <p:cNvSpPr txBox="1">
            <a:spLocks/>
          </p:cNvSpPr>
          <p:nvPr/>
        </p:nvSpPr>
        <p:spPr bwMode="auto">
          <a:xfrm>
            <a:off x="8786842" y="4857766"/>
            <a:ext cx="357158" cy="202424"/>
          </a:xfrm>
          <a:prstGeom prst="rect">
            <a:avLst/>
          </a:prstGeom>
          <a:noFill/>
          <a:ln w="9525">
            <a:noFill/>
            <a:miter lim="800000"/>
          </a:ln>
          <a:effec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23F9AB0-2948-433A-A5A0-9A6B216243D7}" type="slidenum">
              <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26</a:t>
            </a:fld>
            <a:endPar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Arial Unicode MS" pitchFamily="34" charset="-122"/>
              <a:cs typeface="Arial Unicode MS" pitchFamily="34" charset="-122"/>
            </a:endParaRPr>
          </a:p>
        </p:txBody>
      </p:sp>
    </p:spTree>
    <p:extLst>
      <p:ext uri="{BB962C8B-B14F-4D97-AF65-F5344CB8AC3E}">
        <p14:creationId xmlns:p14="http://schemas.microsoft.com/office/powerpoint/2010/main" xmlns="" val="211364433"/>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a:spLocks noGrp="1" noChangeArrowheads="1"/>
          </p:cNvSpPr>
          <p:nvPr>
            <p:ph type="title"/>
          </p:nvPr>
        </p:nvSpPr>
        <p:spPr>
          <a:xfrm>
            <a:off x="142844" y="357172"/>
            <a:ext cx="8839200" cy="695326"/>
          </a:xfrm>
        </p:spPr>
        <p:txBody>
          <a:bodyPr/>
          <a:lstStyle/>
          <a:p>
            <a:r>
              <a:rPr lang="en-US" altLang="zh-CN" sz="2400" kern="1200" dirty="0" smtClean="0">
                <a:solidFill>
                  <a:schemeClr val="tx1"/>
                </a:solidFill>
                <a:latin typeface="Times New Roman" pitchFamily="18" charset="0"/>
                <a:ea typeface="微软雅黑" panose="020B0503020204020204" pitchFamily="34" charset="-122"/>
                <a:cs typeface="Times New Roman" pitchFamily="18" charset="0"/>
              </a:rPr>
              <a:t>Three key problems have been solved</a:t>
            </a:r>
            <a:endParaRPr lang="zh-CN" altLang="en-US" sz="2400" kern="1200" dirty="0" smtClean="0">
              <a:solidFill>
                <a:schemeClr val="tx1"/>
              </a:solidFill>
              <a:latin typeface="Times New Roman" pitchFamily="18" charset="0"/>
              <a:ea typeface="微软雅黑" panose="020B0503020204020204" pitchFamily="34" charset="-122"/>
              <a:cs typeface="Times New Roman" pitchFamily="18" charset="0"/>
            </a:endParaRPr>
          </a:p>
        </p:txBody>
      </p:sp>
      <p:sp>
        <p:nvSpPr>
          <p:cNvPr id="6" name="内容占位符 2"/>
          <p:cNvSpPr txBox="1">
            <a:spLocks noChangeArrowheads="1"/>
          </p:cNvSpPr>
          <p:nvPr/>
        </p:nvSpPr>
        <p:spPr bwMode="auto">
          <a:xfrm>
            <a:off x="142844" y="1285866"/>
            <a:ext cx="3714776" cy="3571900"/>
          </a:xfrm>
          <a:prstGeom prst="rect">
            <a:avLst/>
          </a:prstGeom>
          <a:noFill/>
          <a:ln w="9525">
            <a:noFill/>
            <a:miter lim="800000"/>
          </a:ln>
        </p:spPr>
        <p:txBody>
          <a:bodyPr vert="horz" wrap="square" lIns="91440" tIns="45720" rIns="91440" bIns="45720" numCol="1" anchor="t" anchorCtr="0" compatLnSpc="1"/>
          <a:lstStyle/>
          <a:p>
            <a:pPr marL="342900" lvl="0" indent="-342900" algn="just">
              <a:lnSpc>
                <a:spcPct val="120000"/>
              </a:lnSpc>
              <a:spcAft>
                <a:spcPts val="900"/>
              </a:spcAft>
              <a:buSzPct val="70000"/>
              <a:buFont typeface="Wingdings" panose="05000000000000000000" pitchFamily="2" charset="2"/>
              <a:buChar char="u"/>
              <a:defRPr/>
            </a:pPr>
            <a:r>
              <a:rPr lang="en-US" altLang="zh-CN" sz="1600" b="1" kern="0" dirty="0" smtClean="0">
                <a:latin typeface="Times New Roman" panose="02020603050405020304" pitchFamily="18" charset="0"/>
                <a:ea typeface="微软雅黑" panose="020B0503020204020204" pitchFamily="34" charset="-122"/>
                <a:cs typeface="Times New Roman" panose="02020603050405020304" pitchFamily="18" charset="0"/>
              </a:rPr>
              <a:t>The difficulty of too high peak temperature for the main stripping foil has been solved.</a:t>
            </a:r>
          </a:p>
          <a:p>
            <a:pPr marL="342900" lvl="0" indent="-342900" algn="just">
              <a:lnSpc>
                <a:spcPct val="120000"/>
              </a:lnSpc>
              <a:spcAft>
                <a:spcPts val="900"/>
              </a:spcAft>
              <a:buSzPct val="70000"/>
              <a:buFont typeface="Wingdings" panose="05000000000000000000" pitchFamily="2" charset="2"/>
              <a:buChar char="u"/>
              <a:defRPr/>
            </a:pPr>
            <a:endParaRPr lang="en-US" altLang="zh-CN" sz="1600" b="1" kern="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just">
              <a:lnSpc>
                <a:spcPct val="120000"/>
              </a:lnSpc>
              <a:spcAft>
                <a:spcPts val="900"/>
              </a:spcAft>
              <a:buSzPct val="70000"/>
              <a:buFont typeface="Wingdings" panose="05000000000000000000" pitchFamily="2" charset="2"/>
              <a:buChar char="u"/>
              <a:defRPr/>
            </a:pPr>
            <a:r>
              <a:rPr lang="en-US" altLang="zh-CN" sz="1600" b="1" kern="0" dirty="0" smtClean="0">
                <a:latin typeface="Times New Roman" panose="02020603050405020304" pitchFamily="18" charset="0"/>
                <a:ea typeface="微软雅黑" panose="020B0503020204020204" pitchFamily="34" charset="-122"/>
                <a:cs typeface="Times New Roman" panose="02020603050405020304" pitchFamily="18" charset="0"/>
              </a:rPr>
              <a:t>Both correlated and anti-correlated painting can be performed.</a:t>
            </a:r>
          </a:p>
          <a:p>
            <a:pPr marL="342900" lvl="0" indent="-342900" algn="just">
              <a:lnSpc>
                <a:spcPct val="120000"/>
              </a:lnSpc>
              <a:spcAft>
                <a:spcPts val="900"/>
              </a:spcAft>
              <a:buSzPct val="70000"/>
              <a:buFont typeface="Wingdings" panose="05000000000000000000" pitchFamily="2" charset="2"/>
              <a:buChar char="u"/>
              <a:defRPr/>
            </a:pPr>
            <a:endParaRPr lang="en-US" altLang="zh-CN" sz="1600" b="1" kern="0" dirty="0" smtClean="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just">
              <a:lnSpc>
                <a:spcPct val="120000"/>
              </a:lnSpc>
              <a:spcAft>
                <a:spcPts val="900"/>
              </a:spcAft>
              <a:buSzPct val="70000"/>
              <a:buFont typeface="Wingdings" panose="05000000000000000000" pitchFamily="2" charset="2"/>
              <a:buChar char="u"/>
              <a:defRPr/>
            </a:pPr>
            <a:r>
              <a:rPr lang="en-US" altLang="zh-CN" sz="1600" b="1" kern="0" dirty="0" smtClean="0">
                <a:latin typeface="Times New Roman" panose="02020603050405020304" pitchFamily="18" charset="0"/>
                <a:ea typeface="微软雅黑" panose="020B0503020204020204" pitchFamily="34" charset="-122"/>
                <a:cs typeface="Times New Roman" panose="02020603050405020304" pitchFamily="18" charset="0"/>
              </a:rPr>
              <a:t>The edge focusing effects of the injection bump magnets have been obviously reduced.</a:t>
            </a:r>
          </a:p>
        </p:txBody>
      </p:sp>
      <p:pic>
        <p:nvPicPr>
          <p:cNvPr id="7" name="Picture 8"/>
          <p:cNvPicPr>
            <a:picLocks noChangeAspect="1" noChangeArrowheads="1"/>
          </p:cNvPicPr>
          <p:nvPr/>
        </p:nvPicPr>
        <p:blipFill>
          <a:blip r:embed="rId2" cstate="print"/>
          <a:srcRect/>
          <a:stretch>
            <a:fillRect/>
          </a:stretch>
        </p:blipFill>
        <p:spPr bwMode="auto">
          <a:xfrm>
            <a:off x="3857620" y="1357304"/>
            <a:ext cx="2398546" cy="1708299"/>
          </a:xfrm>
          <a:prstGeom prst="rect">
            <a:avLst/>
          </a:prstGeom>
          <a:noFill/>
          <a:ln w="9525">
            <a:noFill/>
            <a:miter lim="800000"/>
            <a:headEnd/>
            <a:tailEnd/>
          </a:ln>
          <a:effectLst/>
        </p:spPr>
      </p:pic>
      <p:sp>
        <p:nvSpPr>
          <p:cNvPr id="8" name="TextBox 7"/>
          <p:cNvSpPr txBox="1"/>
          <p:nvPr/>
        </p:nvSpPr>
        <p:spPr>
          <a:xfrm>
            <a:off x="4714876" y="1428742"/>
            <a:ext cx="981807" cy="276999"/>
          </a:xfrm>
          <a:prstGeom prst="rect">
            <a:avLst/>
          </a:prstGeom>
          <a:noFill/>
        </p:spPr>
        <p:txBody>
          <a:bodyPr wrap="none" rtlCol="0">
            <a:spAutoFit/>
          </a:bodyPr>
          <a:lstStyle/>
          <a:p>
            <a:r>
              <a:rPr lang="en-US" altLang="zh-CN" sz="1200" b="1" dirty="0" smtClean="0">
                <a:solidFill>
                  <a:srgbClr val="9900FF"/>
                </a:solidFill>
                <a:latin typeface="Times New Roman" pitchFamily="18" charset="0"/>
                <a:cs typeface="Times New Roman" pitchFamily="18" charset="0"/>
              </a:rPr>
              <a:t>T</a:t>
            </a:r>
            <a:r>
              <a:rPr lang="zh-CN" altLang="en-US" sz="1200" b="1" dirty="0" smtClean="0">
                <a:solidFill>
                  <a:srgbClr val="9900FF"/>
                </a:solidFill>
                <a:latin typeface="Times New Roman" pitchFamily="18" charset="0"/>
                <a:cs typeface="Times New Roman" pitchFamily="18" charset="0"/>
              </a:rPr>
              <a:t> ～ </a:t>
            </a:r>
            <a:r>
              <a:rPr lang="en-US" altLang="zh-CN" sz="1200" b="1" dirty="0" smtClean="0">
                <a:solidFill>
                  <a:srgbClr val="9900FF"/>
                </a:solidFill>
                <a:latin typeface="Times New Roman" pitchFamily="18" charset="0"/>
                <a:cs typeface="Times New Roman" pitchFamily="18" charset="0"/>
              </a:rPr>
              <a:t>3000 K</a:t>
            </a:r>
            <a:endParaRPr lang="zh-CN" altLang="en-US" sz="1200" b="1" baseline="30000" dirty="0">
              <a:solidFill>
                <a:srgbClr val="9900FF"/>
              </a:solidFill>
              <a:latin typeface="Times New Roman" pitchFamily="18" charset="0"/>
              <a:cs typeface="Times New Roman" pitchFamily="18" charset="0"/>
            </a:endParaRPr>
          </a:p>
        </p:txBody>
      </p:sp>
      <p:sp>
        <p:nvSpPr>
          <p:cNvPr id="12" name="TextBox 11"/>
          <p:cNvSpPr txBox="1"/>
          <p:nvPr/>
        </p:nvSpPr>
        <p:spPr>
          <a:xfrm>
            <a:off x="4143372" y="1142990"/>
            <a:ext cx="2355132" cy="276999"/>
          </a:xfrm>
          <a:prstGeom prst="rect">
            <a:avLst/>
          </a:prstGeom>
          <a:noFill/>
        </p:spPr>
        <p:txBody>
          <a:bodyPr wrap="none" rtlCol="0">
            <a:spAutoFit/>
          </a:bodyPr>
          <a:lstStyle/>
          <a:p>
            <a:r>
              <a:rPr lang="en-US" altLang="zh-CN" sz="1200" b="1" dirty="0" smtClean="0">
                <a:solidFill>
                  <a:srgbClr val="9900FF"/>
                </a:solidFill>
                <a:ea typeface="微软雅黑" pitchFamily="34" charset="-122"/>
              </a:rPr>
              <a:t>Pre-selected painting scheme</a:t>
            </a:r>
            <a:endParaRPr lang="zh-CN" altLang="en-US" sz="1200" b="1" baseline="30000" dirty="0">
              <a:solidFill>
                <a:srgbClr val="9900FF"/>
              </a:solidFill>
              <a:latin typeface="Times New Roman" pitchFamily="18" charset="0"/>
              <a:cs typeface="Times New Roman" pitchFamily="18" charset="0"/>
            </a:endParaRPr>
          </a:p>
        </p:txBody>
      </p:sp>
      <p:sp>
        <p:nvSpPr>
          <p:cNvPr id="15" name="TextBox 14"/>
          <p:cNvSpPr txBox="1"/>
          <p:nvPr/>
        </p:nvSpPr>
        <p:spPr>
          <a:xfrm>
            <a:off x="7143768" y="1071552"/>
            <a:ext cx="1785950" cy="276999"/>
          </a:xfrm>
          <a:prstGeom prst="rect">
            <a:avLst/>
          </a:prstGeom>
          <a:noFill/>
        </p:spPr>
        <p:txBody>
          <a:bodyPr wrap="square" rtlCol="0">
            <a:spAutoFit/>
          </a:bodyPr>
          <a:lstStyle/>
          <a:p>
            <a:r>
              <a:rPr lang="en-US" altLang="zh-CN" sz="1200" b="1" dirty="0" smtClean="0">
                <a:solidFill>
                  <a:srgbClr val="9900FF"/>
                </a:solidFill>
                <a:ea typeface="微软雅黑" pitchFamily="34" charset="-122"/>
              </a:rPr>
              <a:t>New painting scheme</a:t>
            </a:r>
            <a:endParaRPr lang="zh-CN" altLang="en-US" sz="1200" b="1" baseline="30000" dirty="0">
              <a:solidFill>
                <a:srgbClr val="9900FF"/>
              </a:solidFill>
              <a:latin typeface="Times New Roman" pitchFamily="18" charset="0"/>
              <a:cs typeface="Times New Roman" pitchFamily="18" charset="0"/>
            </a:endParaRPr>
          </a:p>
        </p:txBody>
      </p:sp>
      <p:pic>
        <p:nvPicPr>
          <p:cNvPr id="14" name="Picture 2"/>
          <p:cNvPicPr>
            <a:picLocks noChangeAspect="1" noChangeArrowheads="1"/>
          </p:cNvPicPr>
          <p:nvPr/>
        </p:nvPicPr>
        <p:blipFill>
          <a:blip r:embed="rId3" cstate="print"/>
          <a:srcRect/>
          <a:stretch>
            <a:fillRect/>
          </a:stretch>
        </p:blipFill>
        <p:spPr bwMode="auto">
          <a:xfrm>
            <a:off x="6643670" y="1285866"/>
            <a:ext cx="2500330" cy="1795325"/>
          </a:xfrm>
          <a:prstGeom prst="rect">
            <a:avLst/>
          </a:prstGeom>
          <a:noFill/>
          <a:ln w="9525">
            <a:noFill/>
            <a:miter lim="800000"/>
            <a:headEnd/>
            <a:tailEnd/>
          </a:ln>
          <a:effectLst/>
        </p:spPr>
      </p:pic>
      <p:sp>
        <p:nvSpPr>
          <p:cNvPr id="10" name="TextBox 9"/>
          <p:cNvSpPr txBox="1"/>
          <p:nvPr/>
        </p:nvSpPr>
        <p:spPr>
          <a:xfrm>
            <a:off x="7572396" y="1357304"/>
            <a:ext cx="981807" cy="276999"/>
          </a:xfrm>
          <a:prstGeom prst="rect">
            <a:avLst/>
          </a:prstGeom>
          <a:noFill/>
        </p:spPr>
        <p:txBody>
          <a:bodyPr wrap="none" rtlCol="0">
            <a:spAutoFit/>
          </a:bodyPr>
          <a:lstStyle/>
          <a:p>
            <a:r>
              <a:rPr lang="en-US" altLang="zh-CN" sz="1200" b="1" dirty="0" smtClean="0">
                <a:solidFill>
                  <a:srgbClr val="9900FF"/>
                </a:solidFill>
                <a:latin typeface="Times New Roman" pitchFamily="18" charset="0"/>
                <a:cs typeface="Times New Roman" pitchFamily="18" charset="0"/>
              </a:rPr>
              <a:t>T </a:t>
            </a:r>
            <a:r>
              <a:rPr lang="zh-CN" altLang="en-US" sz="1200" b="1" dirty="0" smtClean="0">
                <a:solidFill>
                  <a:srgbClr val="9900FF"/>
                </a:solidFill>
                <a:latin typeface="Times New Roman" pitchFamily="18" charset="0"/>
                <a:cs typeface="Times New Roman" pitchFamily="18" charset="0"/>
              </a:rPr>
              <a:t>～ </a:t>
            </a:r>
            <a:r>
              <a:rPr lang="en-US" altLang="zh-CN" sz="1200" b="1" dirty="0" smtClean="0">
                <a:solidFill>
                  <a:srgbClr val="9900FF"/>
                </a:solidFill>
                <a:latin typeface="Times New Roman" pitchFamily="18" charset="0"/>
                <a:cs typeface="Times New Roman" pitchFamily="18" charset="0"/>
              </a:rPr>
              <a:t>1700 K</a:t>
            </a:r>
            <a:endParaRPr lang="zh-CN" altLang="en-US" sz="1200" b="1" baseline="30000" dirty="0">
              <a:solidFill>
                <a:srgbClr val="9900FF"/>
              </a:solidFill>
              <a:latin typeface="Times New Roman" pitchFamily="18" charset="0"/>
              <a:cs typeface="Times New Roman" pitchFamily="18" charset="0"/>
            </a:endParaRPr>
          </a:p>
        </p:txBody>
      </p:sp>
      <p:pic>
        <p:nvPicPr>
          <p:cNvPr id="16" name="图片 15" descr="Compare-DC-AC-8087-cor-X.png"/>
          <p:cNvPicPr>
            <a:picLocks noChangeAspect="1"/>
          </p:cNvPicPr>
          <p:nvPr/>
        </p:nvPicPr>
        <p:blipFill>
          <a:blip r:embed="rId4"/>
          <a:stretch>
            <a:fillRect/>
          </a:stretch>
        </p:blipFill>
        <p:spPr>
          <a:xfrm>
            <a:off x="4071934" y="3071816"/>
            <a:ext cx="2357454" cy="1923567"/>
          </a:xfrm>
          <a:prstGeom prst="rect">
            <a:avLst/>
          </a:prstGeom>
        </p:spPr>
      </p:pic>
      <p:pic>
        <p:nvPicPr>
          <p:cNvPr id="19" name="图片 18" descr="Compare-DC-AC-8087-cor-Y.png"/>
          <p:cNvPicPr>
            <a:picLocks noChangeAspect="1"/>
          </p:cNvPicPr>
          <p:nvPr/>
        </p:nvPicPr>
        <p:blipFill>
          <a:blip r:embed="rId5"/>
          <a:stretch>
            <a:fillRect/>
          </a:stretch>
        </p:blipFill>
        <p:spPr>
          <a:xfrm>
            <a:off x="6766011" y="3071816"/>
            <a:ext cx="2377989" cy="1932985"/>
          </a:xfrm>
          <a:prstGeom prst="rect">
            <a:avLst/>
          </a:prstGeom>
        </p:spPr>
      </p:pic>
      <p:sp>
        <p:nvSpPr>
          <p:cNvPr id="11" name="右箭头 10"/>
          <p:cNvSpPr/>
          <p:nvPr/>
        </p:nvSpPr>
        <p:spPr bwMode="auto">
          <a:xfrm>
            <a:off x="6143636" y="1928808"/>
            <a:ext cx="500066" cy="285752"/>
          </a:xfrm>
          <a:prstGeom prst="rightArrow">
            <a:avLst/>
          </a:prstGeom>
          <a:solidFill>
            <a:srgbClr val="C000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rgbClr val="FFCC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17" name="灯片编号占位符 3"/>
          <p:cNvSpPr txBox="1">
            <a:spLocks/>
          </p:cNvSpPr>
          <p:nvPr/>
        </p:nvSpPr>
        <p:spPr bwMode="auto">
          <a:xfrm>
            <a:off x="8786842" y="4857766"/>
            <a:ext cx="357158" cy="202424"/>
          </a:xfrm>
          <a:prstGeom prst="rect">
            <a:avLst/>
          </a:prstGeom>
          <a:noFill/>
          <a:ln w="9525">
            <a:noFill/>
            <a:miter lim="800000"/>
          </a:ln>
          <a:effec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23F9AB0-2948-433A-A5A0-9A6B216243D7}" type="slidenum">
              <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27</a:t>
            </a:fld>
            <a:endPar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Arial Unicode MS" pitchFamily="34" charset="-122"/>
              <a:cs typeface="Arial Unicode MS" pitchFamily="34" charset="-122"/>
            </a:endParaRPr>
          </a:p>
        </p:txBody>
      </p:sp>
    </p:spTree>
    <p:extLst>
      <p:ext uri="{BB962C8B-B14F-4D97-AF65-F5344CB8AC3E}">
        <p14:creationId xmlns:p14="http://schemas.microsoft.com/office/powerpoint/2010/main" xmlns="" val="90444819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3"/>
          <p:cNvSpPr txBox="1">
            <a:spLocks/>
          </p:cNvSpPr>
          <p:nvPr/>
        </p:nvSpPr>
        <p:spPr bwMode="auto">
          <a:xfrm>
            <a:off x="8786842" y="4857766"/>
            <a:ext cx="357158" cy="202424"/>
          </a:xfrm>
          <a:prstGeom prst="rect">
            <a:avLst/>
          </a:prstGeom>
          <a:noFill/>
          <a:ln w="9525">
            <a:noFill/>
            <a:miter lim="800000"/>
          </a:ln>
          <a:effec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23F9AB0-2948-433A-A5A0-9A6B216243D7}" type="slidenum">
              <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28</a:t>
            </a:fld>
            <a:endPar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Arial Unicode MS" pitchFamily="34" charset="-122"/>
              <a:cs typeface="Arial Unicode MS" pitchFamily="34" charset="-122"/>
            </a:endParaRPr>
          </a:p>
        </p:txBody>
      </p:sp>
      <p:sp>
        <p:nvSpPr>
          <p:cNvPr id="11" name="标题 1"/>
          <p:cNvSpPr>
            <a:spLocks noGrp="1" noChangeArrowheads="1"/>
          </p:cNvSpPr>
          <p:nvPr>
            <p:ph type="title"/>
          </p:nvPr>
        </p:nvSpPr>
        <p:spPr>
          <a:xfrm>
            <a:off x="0" y="357172"/>
            <a:ext cx="9144000" cy="519802"/>
          </a:xfrm>
        </p:spPr>
        <p:txBody>
          <a:bodyPr/>
          <a:lstStyle/>
          <a:p>
            <a:pPr eaLnBrk="1" hangingPunct="1"/>
            <a:r>
              <a:rPr lang="en-US" altLang="zh-CN" sz="2800" b="1" dirty="0" smtClean="0">
                <a:solidFill>
                  <a:srgbClr val="0000FF"/>
                </a:solidFill>
                <a:latin typeface="Times New Roman" panose="02020603050405020304" pitchFamily="18" charset="0"/>
                <a:ea typeface="微软雅黑" pitchFamily="34" charset="-122"/>
                <a:cs typeface="Times New Roman" panose="02020603050405020304" pitchFamily="18" charset="0"/>
              </a:rPr>
              <a:t>IV. </a:t>
            </a:r>
            <a:r>
              <a:rPr lang="en-US" altLang="zh-CN" sz="2800" dirty="0" smtClean="0">
                <a:solidFill>
                  <a:srgbClr val="0000FF"/>
                </a:solidFill>
                <a:latin typeface="Times New Roman" panose="02020603050405020304" pitchFamily="18" charset="0"/>
                <a:ea typeface="微软雅黑" pitchFamily="34" charset="-122"/>
                <a:cs typeface="Times New Roman" panose="02020603050405020304" pitchFamily="18" charset="0"/>
              </a:rPr>
              <a:t>Transverse </a:t>
            </a:r>
            <a:r>
              <a:rPr lang="en-US" altLang="zh-CN" sz="2800" dirty="0">
                <a:solidFill>
                  <a:srgbClr val="0000FF"/>
                </a:solidFill>
                <a:latin typeface="Times New Roman" panose="02020603050405020304" pitchFamily="18" charset="0"/>
                <a:ea typeface="微软雅黑" pitchFamily="34" charset="-122"/>
                <a:cs typeface="Times New Roman" panose="02020603050405020304" pitchFamily="18" charset="0"/>
              </a:rPr>
              <a:t>coupling driven by the space charge </a:t>
            </a:r>
            <a:r>
              <a:rPr lang="en-US" altLang="zh-CN" sz="2800" dirty="0" smtClean="0">
                <a:solidFill>
                  <a:srgbClr val="0000FF"/>
                </a:solidFill>
                <a:latin typeface="Times New Roman" panose="02020603050405020304" pitchFamily="18" charset="0"/>
                <a:ea typeface="微软雅黑" pitchFamily="34" charset="-122"/>
                <a:cs typeface="Times New Roman" panose="02020603050405020304" pitchFamily="18" charset="0"/>
              </a:rPr>
              <a:t>effects</a:t>
            </a:r>
            <a:r>
              <a:rPr lang="en-US" altLang="zh-CN" sz="2800" b="1" dirty="0" smtClean="0">
                <a:solidFill>
                  <a:srgbClr val="0000FF"/>
                </a:solidFill>
                <a:latin typeface="微软雅黑" pitchFamily="34" charset="-122"/>
                <a:ea typeface="微软雅黑" pitchFamily="34" charset="-122"/>
              </a:rPr>
              <a:t>  </a:t>
            </a:r>
            <a:endParaRPr lang="zh-CN" altLang="en-US" sz="2800" b="1" dirty="0" smtClean="0">
              <a:solidFill>
                <a:srgbClr val="0000FF"/>
              </a:solidFill>
              <a:latin typeface="微软雅黑" pitchFamily="34" charset="-122"/>
              <a:ea typeface="微软雅黑" pitchFamily="34" charset="-122"/>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1594" y="1361471"/>
            <a:ext cx="1930897" cy="1710049"/>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68144" y="1246306"/>
            <a:ext cx="2403365" cy="2128478"/>
          </a:xfrm>
          <a:prstGeom prst="rect">
            <a:avLst/>
          </a:prstGeom>
        </p:spPr>
      </p:pic>
      <p:sp>
        <p:nvSpPr>
          <p:cNvPr id="17" name="文本框 16"/>
          <p:cNvSpPr txBox="1"/>
          <p:nvPr/>
        </p:nvSpPr>
        <p:spPr>
          <a:xfrm>
            <a:off x="2929673" y="3475326"/>
            <a:ext cx="6106823" cy="1451679"/>
          </a:xfrm>
          <a:prstGeom prst="rect">
            <a:avLst/>
          </a:prstGeom>
          <a:noFill/>
        </p:spPr>
        <p:txBody>
          <a:bodyPr wrap="square" rtlCol="0">
            <a:spAutoFit/>
          </a:bodyPr>
          <a:lstStyle/>
          <a:p>
            <a:pPr marL="257175" indent="-257175" algn="just">
              <a:spcAft>
                <a:spcPts val="800"/>
              </a:spcAft>
              <a:buFont typeface="Wingdings" panose="05000000000000000000" pitchFamily="2" charset="2"/>
              <a:buChar char="Ø"/>
            </a:pPr>
            <a:r>
              <a:rPr lang="en-US" altLang="zh-CN" sz="1500" dirty="0">
                <a:latin typeface="Times New Roman" panose="02020603050405020304" pitchFamily="18" charset="0"/>
                <a:cs typeface="Times New Roman" panose="02020603050405020304" pitchFamily="18" charset="0"/>
              </a:rPr>
              <a:t>Harmonic compensation on magnets was used for the tune </a:t>
            </a:r>
            <a:r>
              <a:rPr lang="en-US" altLang="zh-CN" sz="1500" dirty="0" smtClean="0">
                <a:latin typeface="Times New Roman" panose="02020603050405020304" pitchFamily="18" charset="0"/>
                <a:cs typeface="Times New Roman" panose="02020603050405020304" pitchFamily="18" charset="0"/>
              </a:rPr>
              <a:t>optimization.</a:t>
            </a:r>
            <a:endParaRPr lang="en-US" altLang="zh-CN" sz="1500" dirty="0">
              <a:latin typeface="Times New Roman" panose="02020603050405020304" pitchFamily="18" charset="0"/>
              <a:cs typeface="Times New Roman" panose="02020603050405020304" pitchFamily="18" charset="0"/>
            </a:endParaRPr>
          </a:p>
          <a:p>
            <a:pPr marL="257175" indent="-257175" algn="just">
              <a:spcAft>
                <a:spcPts val="800"/>
              </a:spcAft>
              <a:buFont typeface="Wingdings" panose="05000000000000000000" pitchFamily="2" charset="2"/>
              <a:buChar char="Ø"/>
            </a:pPr>
            <a:r>
              <a:rPr lang="en-US" altLang="zh-CN" sz="1500" dirty="0">
                <a:latin typeface="Times New Roman" panose="02020603050405020304" pitchFamily="18" charset="0"/>
                <a:cs typeface="Times New Roman" panose="02020603050405020304" pitchFamily="18" charset="0"/>
              </a:rPr>
              <a:t>The tune variation during the beam acceleration process was well </a:t>
            </a:r>
            <a:r>
              <a:rPr lang="en-US" altLang="zh-CN" sz="1500" dirty="0" smtClean="0">
                <a:latin typeface="Times New Roman" panose="02020603050405020304" pitchFamily="18" charset="0"/>
                <a:cs typeface="Times New Roman" panose="02020603050405020304" pitchFamily="18" charset="0"/>
              </a:rPr>
              <a:t>controlled.</a:t>
            </a:r>
            <a:endParaRPr lang="en-US" altLang="zh-CN" sz="1500" dirty="0">
              <a:latin typeface="Times New Roman" panose="02020603050405020304" pitchFamily="18" charset="0"/>
              <a:cs typeface="Times New Roman" panose="02020603050405020304" pitchFamily="18" charset="0"/>
            </a:endParaRPr>
          </a:p>
          <a:p>
            <a:pPr marL="257175" indent="-257175" algn="just">
              <a:spcAft>
                <a:spcPts val="800"/>
              </a:spcAft>
              <a:buFont typeface="Wingdings" panose="05000000000000000000" pitchFamily="2" charset="2"/>
              <a:buChar char="Ø"/>
            </a:pPr>
            <a:r>
              <a:rPr lang="en-US" altLang="zh-CN" sz="1500" dirty="0">
                <a:latin typeface="Times New Roman" panose="02020603050405020304" pitchFamily="18" charset="0"/>
                <a:cs typeface="Times New Roman" panose="02020603050405020304" pitchFamily="18" charset="0"/>
              </a:rPr>
              <a:t>The design </a:t>
            </a:r>
            <a:r>
              <a:rPr lang="en-US" altLang="zh-CN" sz="1500" dirty="0" smtClean="0">
                <a:latin typeface="Times New Roman" panose="02020603050405020304" pitchFamily="18" charset="0"/>
                <a:cs typeface="Times New Roman" panose="02020603050405020304" pitchFamily="18" charset="0"/>
              </a:rPr>
              <a:t>tune </a:t>
            </a:r>
            <a:r>
              <a:rPr lang="en-US" altLang="zh-CN" sz="1500" dirty="0">
                <a:latin typeface="Times New Roman" panose="02020603050405020304" pitchFamily="18" charset="0"/>
                <a:cs typeface="Times New Roman" panose="02020603050405020304" pitchFamily="18" charset="0"/>
              </a:rPr>
              <a:t>(</a:t>
            </a:r>
            <a:r>
              <a:rPr lang="en-US" altLang="zh-CN" sz="1500" dirty="0" smtClean="0">
                <a:latin typeface="Times New Roman" panose="02020603050405020304" pitchFamily="18" charset="0"/>
                <a:cs typeface="Times New Roman" panose="02020603050405020304" pitchFamily="18" charset="0"/>
              </a:rPr>
              <a:t>4.86, 4.78</a:t>
            </a:r>
            <a:r>
              <a:rPr lang="en-US" altLang="zh-CN" sz="1500" dirty="0">
                <a:latin typeface="Times New Roman" panose="02020603050405020304" pitchFamily="18" charset="0"/>
                <a:cs typeface="Times New Roman" panose="02020603050405020304" pitchFamily="18" charset="0"/>
              </a:rPr>
              <a:t>) </a:t>
            </a:r>
            <a:r>
              <a:rPr lang="en-US" altLang="zh-CN" sz="1500" dirty="0" smtClean="0">
                <a:latin typeface="Times New Roman" panose="02020603050405020304" pitchFamily="18" charset="0"/>
                <a:cs typeface="Times New Roman" panose="02020603050405020304" pitchFamily="18" charset="0"/>
              </a:rPr>
              <a:t>was </a:t>
            </a:r>
            <a:r>
              <a:rPr lang="en-US" altLang="zh-CN" sz="1500" dirty="0">
                <a:latin typeface="Times New Roman" panose="02020603050405020304" pitchFamily="18" charset="0"/>
                <a:cs typeface="Times New Roman" panose="02020603050405020304" pitchFamily="18" charset="0"/>
              </a:rPr>
              <a:t>adopted at low-intensity beam </a:t>
            </a:r>
            <a:r>
              <a:rPr lang="en-US" altLang="zh-CN" sz="1500" dirty="0" smtClean="0">
                <a:latin typeface="Times New Roman" panose="02020603050405020304" pitchFamily="18" charset="0"/>
                <a:cs typeface="Times New Roman" panose="02020603050405020304" pitchFamily="18" charset="0"/>
              </a:rPr>
              <a:t>commissioning.</a:t>
            </a:r>
            <a:endParaRPr lang="zh-CN" altLang="en-US" sz="1500" dirty="0">
              <a:latin typeface="Times New Roman" panose="02020603050405020304" pitchFamily="18" charset="0"/>
              <a:cs typeface="Times New Roman" panose="02020603050405020304" pitchFamily="18" charset="0"/>
            </a:endParaRPr>
          </a:p>
        </p:txBody>
      </p:sp>
      <p:pic>
        <p:nvPicPr>
          <p:cNvPr id="18" name="图片 1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0230" y="3001429"/>
            <a:ext cx="1913627" cy="1694754"/>
          </a:xfrm>
          <a:prstGeom prst="rect">
            <a:avLst/>
          </a:prstGeom>
        </p:spPr>
      </p:pic>
      <p:sp>
        <p:nvSpPr>
          <p:cNvPr id="19" name="文本框 18"/>
          <p:cNvSpPr txBox="1"/>
          <p:nvPr/>
        </p:nvSpPr>
        <p:spPr>
          <a:xfrm>
            <a:off x="196337" y="876974"/>
            <a:ext cx="2880320"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zh-CN" b="1" dirty="0" smtClean="0">
                <a:solidFill>
                  <a:srgbClr val="C00000"/>
                </a:solidFill>
                <a:latin typeface="Times New Roman" panose="02020603050405020304" pitchFamily="18" charset="0"/>
                <a:cs typeface="Times New Roman" panose="02020603050405020304" pitchFamily="18" charset="0"/>
              </a:rPr>
              <a:t>Tune </a:t>
            </a:r>
            <a:r>
              <a:rPr lang="en-US" altLang="zh-CN" b="1" dirty="0">
                <a:solidFill>
                  <a:srgbClr val="C00000"/>
                </a:solidFill>
                <a:latin typeface="Times New Roman" panose="02020603050405020304" pitchFamily="18" charset="0"/>
                <a:cs typeface="Times New Roman" panose="02020603050405020304" pitchFamily="18" charset="0"/>
              </a:rPr>
              <a:t>optimization</a:t>
            </a:r>
            <a:endParaRPr lang="zh-CN" altLang="en-US" b="1" dirty="0">
              <a:solidFill>
                <a:srgbClr val="C00000"/>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343320" y="4696183"/>
            <a:ext cx="2586353" cy="323165"/>
          </a:xfrm>
          <a:prstGeom prst="rect">
            <a:avLst/>
          </a:prstGeom>
          <a:noFill/>
        </p:spPr>
        <p:txBody>
          <a:bodyPr wrap="square" rtlCol="0">
            <a:spAutoFit/>
          </a:bodyPr>
          <a:lstStyle/>
          <a:p>
            <a:pPr algn="ctr"/>
            <a:r>
              <a:rPr lang="en-US" altLang="zh-CN" sz="1500" dirty="0">
                <a:latin typeface="Times New Roman" panose="02020603050405020304" pitchFamily="18" charset="0"/>
                <a:cs typeface="Times New Roman" panose="02020603050405020304" pitchFamily="18" charset="0"/>
              </a:rPr>
              <a:t>Before harmonic compensation</a:t>
            </a:r>
            <a:endParaRPr lang="zh-CN" altLang="en-US" sz="1500" dirty="0">
              <a:latin typeface="Times New Roman" panose="02020603050405020304" pitchFamily="18" charset="0"/>
              <a:cs typeface="Times New Roman" panose="02020603050405020304" pitchFamily="18" charset="0"/>
            </a:endParaRPr>
          </a:p>
        </p:txBody>
      </p:sp>
      <p:sp>
        <p:nvSpPr>
          <p:cNvPr id="21" name="文本框 20"/>
          <p:cNvSpPr txBox="1"/>
          <p:nvPr/>
        </p:nvSpPr>
        <p:spPr>
          <a:xfrm>
            <a:off x="2984763" y="1634591"/>
            <a:ext cx="2673059"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Harmonic compensation</a:t>
            </a:r>
          </a:p>
        </p:txBody>
      </p:sp>
      <p:sp>
        <p:nvSpPr>
          <p:cNvPr id="22" name="右箭头 21"/>
          <p:cNvSpPr/>
          <p:nvPr/>
        </p:nvSpPr>
        <p:spPr>
          <a:xfrm>
            <a:off x="3076657" y="2095423"/>
            <a:ext cx="2531035" cy="24214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249894037"/>
      </p:ext>
    </p:extLst>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xmlns="" id="{E5593122-1347-4F43-A33D-C00CA4DAF8AF}"/>
              </a:ext>
            </a:extLst>
          </p:cNvPr>
          <p:cNvSpPr txBox="1">
            <a:spLocks noChangeArrowheads="1"/>
          </p:cNvSpPr>
          <p:nvPr/>
        </p:nvSpPr>
        <p:spPr>
          <a:xfrm>
            <a:off x="323528" y="451219"/>
            <a:ext cx="8501089" cy="500066"/>
          </a:xfrm>
          <a:prstGeom prst="rect">
            <a:avLst/>
          </a:prstGeom>
        </p:spPr>
        <p:txBody>
          <a:bodyPr tIns="0" bIns="0"/>
          <a:lstStyle/>
          <a:p>
            <a:pPr algn="ctr" defTabSz="761970" eaLnBrk="1" fontAlgn="auto" hangingPunct="1">
              <a:lnSpc>
                <a:spcPct val="90000"/>
              </a:lnSpc>
              <a:spcAft>
                <a:spcPts val="0"/>
              </a:spcAft>
            </a:pPr>
            <a:r>
              <a:rPr lang="en-US" altLang="zh-CN" sz="2400" b="1" dirty="0" smtClean="0">
                <a:ea typeface="微软雅黑" panose="020B0503020204020204" charset="-122"/>
              </a:rPr>
              <a:t>Tune pattern optimization</a:t>
            </a:r>
            <a:endParaRPr lang="en-US" altLang="zh-CN" sz="2400" b="1" dirty="0">
              <a:ea typeface="微软雅黑" panose="020B0503020204020204" charset="-122"/>
            </a:endParaRPr>
          </a:p>
        </p:txBody>
      </p:sp>
      <p:sp>
        <p:nvSpPr>
          <p:cNvPr id="20" name="矩形 19">
            <a:extLst>
              <a:ext uri="{FF2B5EF4-FFF2-40B4-BE49-F238E27FC236}">
                <a16:creationId xmlns:a16="http://schemas.microsoft.com/office/drawing/2014/main" xmlns="" id="{49460503-A0D0-49A5-B080-BE551A21B6F0}"/>
              </a:ext>
            </a:extLst>
          </p:cNvPr>
          <p:cNvSpPr/>
          <p:nvPr/>
        </p:nvSpPr>
        <p:spPr>
          <a:xfrm>
            <a:off x="73572" y="3650348"/>
            <a:ext cx="9001000" cy="1338828"/>
          </a:xfrm>
          <a:prstGeom prst="rect">
            <a:avLst/>
          </a:prstGeom>
        </p:spPr>
        <p:txBody>
          <a:bodyPr wrap="square" lIns="82296" tIns="41148" rIns="82296" bIns="41148">
            <a:spAutoFit/>
          </a:bodyPr>
          <a:lstStyle/>
          <a:p>
            <a:pPr marL="285750" indent="-285750" defTabSz="342887" fontAlgn="auto">
              <a:lnSpc>
                <a:spcPct val="130000"/>
              </a:lnSpc>
              <a:spcBef>
                <a:spcPts val="0"/>
              </a:spcBef>
              <a:spcAft>
                <a:spcPts val="0"/>
              </a:spcAft>
              <a:buFont typeface="Wingdings" panose="05000000000000000000" pitchFamily="2" charset="2"/>
              <a:buChar char="Ø"/>
            </a:pPr>
            <a:r>
              <a:rPr lang="en-US" altLang="zh-CN" sz="1600" dirty="0">
                <a:solidFill>
                  <a:srgbClr val="353740"/>
                </a:solidFill>
                <a:latin typeface="Times New Roman" panose="02020603050405020304" pitchFamily="18" charset="0"/>
                <a:ea typeface="等线" panose="02010600030101010101" pitchFamily="2" charset="-122"/>
                <a:cs typeface="Times New Roman" panose="02020603050405020304" pitchFamily="18" charset="0"/>
              </a:rPr>
              <a:t>Tune pattern plays an import role in the control </a:t>
            </a:r>
            <a:r>
              <a:rPr lang="en-US" altLang="zh-CN" sz="1600" dirty="0" smtClean="0">
                <a:solidFill>
                  <a:srgbClr val="353740"/>
                </a:solidFill>
                <a:latin typeface="Times New Roman" panose="02020603050405020304" pitchFamily="18" charset="0"/>
                <a:ea typeface="等线" panose="02010600030101010101" pitchFamily="2" charset="-122"/>
                <a:cs typeface="Times New Roman" panose="02020603050405020304" pitchFamily="18" charset="0"/>
              </a:rPr>
              <a:t>of the </a:t>
            </a:r>
            <a:r>
              <a:rPr lang="en-US" altLang="zh-CN" sz="1600" dirty="0">
                <a:solidFill>
                  <a:srgbClr val="353740"/>
                </a:solidFill>
                <a:latin typeface="Times New Roman" panose="02020603050405020304" pitchFamily="18" charset="0"/>
                <a:ea typeface="等线" panose="02010600030101010101" pitchFamily="2" charset="-122"/>
                <a:cs typeface="Times New Roman" panose="02020603050405020304" pitchFamily="18" charset="0"/>
              </a:rPr>
              <a:t>intense beam </a:t>
            </a:r>
            <a:r>
              <a:rPr lang="en-US" altLang="zh-CN" sz="1600" dirty="0" smtClean="0">
                <a:solidFill>
                  <a:srgbClr val="353740"/>
                </a:solidFill>
                <a:latin typeface="Times New Roman" panose="02020603050405020304" pitchFamily="18" charset="0"/>
                <a:ea typeface="等线" panose="02010600030101010101" pitchFamily="2" charset="-122"/>
                <a:cs typeface="Times New Roman" panose="02020603050405020304" pitchFamily="18" charset="0"/>
              </a:rPr>
              <a:t>effects.</a:t>
            </a:r>
          </a:p>
          <a:p>
            <a:pPr marL="285750" indent="-285750" defTabSz="342887" fontAlgn="auto">
              <a:lnSpc>
                <a:spcPct val="130000"/>
              </a:lnSpc>
              <a:spcBef>
                <a:spcPts val="0"/>
              </a:spcBef>
              <a:spcAft>
                <a:spcPts val="0"/>
              </a:spcAft>
              <a:buFont typeface="Wingdings" panose="05000000000000000000" pitchFamily="2" charset="2"/>
              <a:buChar char="Ø"/>
            </a:pPr>
            <a:r>
              <a:rPr lang="en-US" altLang="zh-CN" sz="1600" dirty="0">
                <a:latin typeface="Times New Roman" panose="02020603050405020304" pitchFamily="18" charset="0"/>
              </a:rPr>
              <a:t>The tune requirements for reducing space charge induced beam loss and suppressing beam instability are </a:t>
            </a:r>
            <a:r>
              <a:rPr lang="en-US" altLang="zh-CN" sz="1600" dirty="0" smtClean="0">
                <a:latin typeface="Times New Roman" panose="02020603050405020304" pitchFamily="18" charset="0"/>
              </a:rPr>
              <a:t>different.</a:t>
            </a:r>
            <a:endParaRPr lang="en-US" altLang="zh-CN" sz="1600" dirty="0">
              <a:latin typeface="Times New Roman" panose="02020603050405020304" pitchFamily="18" charset="0"/>
            </a:endParaRPr>
          </a:p>
          <a:p>
            <a:pPr marL="257175" indent="-257175">
              <a:lnSpc>
                <a:spcPct val="120000"/>
              </a:lnSpc>
              <a:buFont typeface="Wingdings" panose="05000000000000000000" pitchFamily="2" charset="2"/>
              <a:buChar char="Ø"/>
            </a:pPr>
            <a:r>
              <a:rPr lang="en-US" altLang="zh-CN" sz="1600" dirty="0" smtClean="0">
                <a:latin typeface="Times New Roman" panose="02020603050405020304" pitchFamily="18" charset="0"/>
              </a:rPr>
              <a:t>A </a:t>
            </a:r>
            <a:r>
              <a:rPr lang="en-US" altLang="zh-CN" sz="1600" dirty="0">
                <a:latin typeface="Times New Roman" panose="02020603050405020304" pitchFamily="18" charset="0"/>
              </a:rPr>
              <a:t>pattern of tune </a:t>
            </a:r>
            <a:r>
              <a:rPr lang="en-US" altLang="zh-CN" sz="1600" dirty="0" smtClean="0">
                <a:latin typeface="Times New Roman" panose="02020603050405020304" pitchFamily="18" charset="0"/>
              </a:rPr>
              <a:t>variation is proposed : </a:t>
            </a:r>
            <a:r>
              <a:rPr lang="en-US" altLang="zh-CN" sz="1600" dirty="0">
                <a:latin typeface="Times New Roman" panose="02020603050405020304" pitchFamily="18" charset="0"/>
              </a:rPr>
              <a:t>the tune varies depending on space charge effects and </a:t>
            </a:r>
            <a:r>
              <a:rPr lang="en-US" altLang="zh-CN" sz="1600" dirty="0" smtClean="0">
                <a:latin typeface="Times New Roman" panose="02020603050405020304" pitchFamily="18" charset="0"/>
              </a:rPr>
              <a:t>instability.</a:t>
            </a:r>
            <a:endParaRPr lang="zh-CN" altLang="en-US" sz="1600" dirty="0">
              <a:latin typeface="Times New Roman" panose="02020603050405020304" pitchFamily="18" charset="0"/>
            </a:endParaRPr>
          </a:p>
        </p:txBody>
      </p:sp>
      <p:sp>
        <p:nvSpPr>
          <p:cNvPr id="22" name="灯片编号占位符 3"/>
          <p:cNvSpPr>
            <a:spLocks noGrp="1"/>
          </p:cNvSpPr>
          <p:nvPr>
            <p:ph type="sldNum" sz="quarter" idx="10"/>
          </p:nvPr>
        </p:nvSpPr>
        <p:spPr>
          <a:xfrm>
            <a:off x="8786842" y="4857766"/>
            <a:ext cx="357158" cy="202424"/>
          </a:xfrm>
          <a:noFill/>
        </p:spPr>
        <p:txBody>
          <a:bodyPr/>
          <a:lstStyle/>
          <a:p>
            <a:fld id="{623F9AB0-2948-433A-A5A0-9A6B216243D7}" type="slidenum">
              <a:rPr lang="en-US" altLang="zh-CN" smtClean="0">
                <a:ea typeface="宋体" charset="-122"/>
              </a:rPr>
              <a:pPr/>
              <a:t>29</a:t>
            </a:fld>
            <a:endParaRPr lang="en-US" altLang="zh-CN" dirty="0" smtClean="0">
              <a:ea typeface="Arial Unicode MS" pitchFamily="34" charset="-122"/>
              <a:cs typeface="Arial Unicode MS" pitchFamily="34" charset="-122"/>
            </a:endParaRPr>
          </a:p>
        </p:txBody>
      </p:sp>
      <p:pic>
        <p:nvPicPr>
          <p:cNvPr id="2" name="图片 1"/>
          <p:cNvPicPr>
            <a:picLocks noChangeAspect="1"/>
          </p:cNvPicPr>
          <p:nvPr/>
        </p:nvPicPr>
        <p:blipFill>
          <a:blip r:embed="rId2"/>
          <a:stretch>
            <a:fillRect/>
          </a:stretch>
        </p:blipFill>
        <p:spPr>
          <a:xfrm>
            <a:off x="721644" y="949834"/>
            <a:ext cx="7704856" cy="2763762"/>
          </a:xfrm>
          <a:prstGeom prst="rect">
            <a:avLst/>
          </a:prstGeom>
        </p:spPr>
      </p:pic>
    </p:spTree>
    <p:extLst>
      <p:ext uri="{BB962C8B-B14F-4D97-AF65-F5344CB8AC3E}">
        <p14:creationId xmlns:p14="http://schemas.microsoft.com/office/powerpoint/2010/main" xmlns="" val="1094454955"/>
      </p:ext>
    </p:extLst>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内容占位符 2"/>
          <p:cNvSpPr>
            <a:spLocks noGrp="1"/>
          </p:cNvSpPr>
          <p:nvPr>
            <p:ph idx="1"/>
          </p:nvPr>
        </p:nvSpPr>
        <p:spPr>
          <a:xfrm>
            <a:off x="71406" y="928676"/>
            <a:ext cx="9001188" cy="2000264"/>
          </a:xfrm>
        </p:spPr>
        <p:txBody>
          <a:bodyPr>
            <a:normAutofit/>
          </a:bodyPr>
          <a:lstStyle/>
          <a:p>
            <a:pPr algn="just">
              <a:lnSpc>
                <a:spcPct val="120000"/>
              </a:lnSpc>
              <a:spcBef>
                <a:spcPts val="100"/>
              </a:spcBef>
              <a:spcAft>
                <a:spcPts val="100"/>
              </a:spcAft>
            </a:pPr>
            <a:r>
              <a:rPr lang="en-US" altLang="zh-CN" sz="1600" b="0" dirty="0" smtClean="0">
                <a:solidFill>
                  <a:schemeClr val="tx1"/>
                </a:solidFill>
                <a:latin typeface="Times New Roman" pitchFamily="18" charset="0"/>
                <a:cs typeface="Times New Roman" pitchFamily="18" charset="0"/>
              </a:rPr>
              <a:t>The CSNS facility consists of an 80 MeV H</a:t>
            </a:r>
            <a:r>
              <a:rPr lang="en-US" altLang="zh-CN" sz="1600" b="0" baseline="30000" dirty="0" smtClean="0">
                <a:solidFill>
                  <a:schemeClr val="tx1"/>
                </a:solidFill>
                <a:latin typeface="Times New Roman" pitchFamily="18" charset="0"/>
                <a:cs typeface="Times New Roman" pitchFamily="18" charset="0"/>
              </a:rPr>
              <a:t>-</a:t>
            </a:r>
            <a:r>
              <a:rPr lang="en-US" altLang="zh-CN" sz="1600" b="0" dirty="0" smtClean="0">
                <a:solidFill>
                  <a:schemeClr val="tx1"/>
                </a:solidFill>
                <a:latin typeface="Times New Roman" pitchFamily="18" charset="0"/>
                <a:cs typeface="Times New Roman" pitchFamily="18" charset="0"/>
              </a:rPr>
              <a:t> Linac, a 1.6 GeV RCS,  two beam transport lines, a target station, and several instruments. </a:t>
            </a:r>
          </a:p>
          <a:p>
            <a:pPr algn="just">
              <a:lnSpc>
                <a:spcPct val="120000"/>
              </a:lnSpc>
              <a:spcBef>
                <a:spcPts val="100"/>
              </a:spcBef>
              <a:spcAft>
                <a:spcPts val="100"/>
              </a:spcAft>
            </a:pPr>
            <a:r>
              <a:rPr lang="en-US" altLang="zh-CN" sz="1600" dirty="0" smtClean="0">
                <a:solidFill>
                  <a:srgbClr val="C00000"/>
                </a:solidFill>
              </a:rPr>
              <a:t>Main goal of CSNS-II accelerator</a:t>
            </a:r>
            <a:r>
              <a:rPr lang="en-US" altLang="zh-CN" sz="1600" b="0" dirty="0" smtClean="0">
                <a:solidFill>
                  <a:schemeClr val="tx1"/>
                </a:solidFill>
              </a:rPr>
              <a:t>: increase the beam power on the target from 100 kW to 500 kW.</a:t>
            </a:r>
          </a:p>
          <a:p>
            <a:pPr algn="just">
              <a:lnSpc>
                <a:spcPct val="120000"/>
              </a:lnSpc>
              <a:spcBef>
                <a:spcPts val="100"/>
              </a:spcBef>
              <a:spcAft>
                <a:spcPts val="100"/>
              </a:spcAft>
            </a:pPr>
            <a:r>
              <a:rPr lang="en-US" altLang="zh-CN" sz="1600" dirty="0" smtClean="0">
                <a:solidFill>
                  <a:srgbClr val="C00000"/>
                </a:solidFill>
              </a:rPr>
              <a:t>Main contents of accelerator upgrade</a:t>
            </a:r>
            <a:r>
              <a:rPr lang="en-US" altLang="zh-CN" sz="1600" b="0" dirty="0" smtClean="0">
                <a:solidFill>
                  <a:schemeClr val="tx1"/>
                </a:solidFill>
              </a:rPr>
              <a:t>: </a:t>
            </a:r>
            <a:r>
              <a:rPr lang="en-US" altLang="zh-CN" sz="1600" b="0" dirty="0" err="1" smtClean="0">
                <a:solidFill>
                  <a:schemeClr val="tx1"/>
                </a:solidFill>
              </a:rPr>
              <a:t>linac</a:t>
            </a:r>
            <a:r>
              <a:rPr lang="en-US" altLang="zh-CN" sz="1600" b="0" dirty="0" smtClean="0">
                <a:solidFill>
                  <a:schemeClr val="tx1"/>
                </a:solidFill>
              </a:rPr>
              <a:t> upgrade; injection system upgrade; three dual harmonic cavities would be added to the RCS; beam lines for the proton and muon experimental station.</a:t>
            </a:r>
          </a:p>
          <a:p>
            <a:pPr eaLnBrk="1" hangingPunct="1">
              <a:buFontTx/>
              <a:buNone/>
            </a:pPr>
            <a:endParaRPr lang="en-US" altLang="zh-CN" sz="1600" dirty="0" smtClean="0"/>
          </a:p>
        </p:txBody>
      </p:sp>
      <p:pic>
        <p:nvPicPr>
          <p:cNvPr id="7" name="图片 3" descr="CSNS-fig"/>
          <p:cNvPicPr>
            <a:picLocks noChangeAspect="1" noChangeArrowheads="1"/>
          </p:cNvPicPr>
          <p:nvPr/>
        </p:nvPicPr>
        <p:blipFill>
          <a:blip r:embed="rId3" cstate="print"/>
          <a:srcRect/>
          <a:stretch>
            <a:fillRect/>
          </a:stretch>
        </p:blipFill>
        <p:spPr bwMode="auto">
          <a:xfrm>
            <a:off x="571472" y="2714626"/>
            <a:ext cx="3571900" cy="1951888"/>
          </a:xfrm>
          <a:prstGeom prst="rect">
            <a:avLst/>
          </a:prstGeom>
          <a:noFill/>
          <a:ln w="9525">
            <a:noFill/>
            <a:miter lim="800000"/>
            <a:headEnd/>
            <a:tailEnd/>
          </a:ln>
        </p:spPr>
      </p:pic>
      <p:sp>
        <p:nvSpPr>
          <p:cNvPr id="8" name="TextBox 7"/>
          <p:cNvSpPr txBox="1"/>
          <p:nvPr/>
        </p:nvSpPr>
        <p:spPr>
          <a:xfrm>
            <a:off x="500034" y="4143386"/>
            <a:ext cx="774571" cy="369332"/>
          </a:xfrm>
          <a:prstGeom prst="rect">
            <a:avLst/>
          </a:prstGeom>
          <a:noFill/>
        </p:spPr>
        <p:txBody>
          <a:bodyPr wrap="none" rtlCol="0">
            <a:spAutoFit/>
          </a:bodyPr>
          <a:lstStyle/>
          <a:p>
            <a:r>
              <a:rPr lang="en-US" altLang="zh-CN" b="1" dirty="0" smtClean="0">
                <a:solidFill>
                  <a:srgbClr val="5F2987"/>
                </a:solidFill>
                <a:latin typeface="Times New Roman" panose="02020603050405020304" pitchFamily="18" charset="0"/>
                <a:cs typeface="Times New Roman" panose="02020603050405020304" pitchFamily="18" charset="0"/>
              </a:rPr>
              <a:t>CSNS</a:t>
            </a:r>
            <a:endParaRPr lang="zh-CN" altLang="en-US" b="1" dirty="0">
              <a:solidFill>
                <a:srgbClr val="5F2987"/>
              </a:solidFill>
              <a:latin typeface="Times New Roman" panose="02020603050405020304" pitchFamily="18" charset="0"/>
              <a:cs typeface="Times New Roman" panose="02020603050405020304" pitchFamily="18" charset="0"/>
            </a:endParaRPr>
          </a:p>
        </p:txBody>
      </p:sp>
      <p:sp>
        <p:nvSpPr>
          <p:cNvPr id="12" name="灯片编号占位符 3"/>
          <p:cNvSpPr>
            <a:spLocks noGrp="1"/>
          </p:cNvSpPr>
          <p:nvPr>
            <p:ph type="sldNum" sz="quarter" idx="10"/>
          </p:nvPr>
        </p:nvSpPr>
        <p:spPr>
          <a:xfrm>
            <a:off x="8858280" y="4857766"/>
            <a:ext cx="285720" cy="202424"/>
          </a:xfrm>
          <a:noFill/>
        </p:spPr>
        <p:txBody>
          <a:bodyPr/>
          <a:lstStyle/>
          <a:p>
            <a:fld id="{623F9AB0-2948-433A-A5A0-9A6B216243D7}" type="slidenum">
              <a:rPr lang="en-US" altLang="zh-CN" smtClean="0">
                <a:ea typeface="宋体" charset="-122"/>
              </a:rPr>
              <a:pPr/>
              <a:t>3</a:t>
            </a:fld>
            <a:endParaRPr lang="en-US" altLang="zh-CN" dirty="0" smtClean="0">
              <a:ea typeface="Arial Unicode MS" pitchFamily="34" charset="-122"/>
              <a:cs typeface="Arial Unicode MS" pitchFamily="34" charset="-122"/>
            </a:endParaRPr>
          </a:p>
        </p:txBody>
      </p:sp>
      <p:pic>
        <p:nvPicPr>
          <p:cNvPr id="11" name="Picture 2"/>
          <p:cNvPicPr>
            <a:picLocks noChangeAspect="1" noChangeArrowheads="1"/>
          </p:cNvPicPr>
          <p:nvPr/>
        </p:nvPicPr>
        <p:blipFill>
          <a:blip r:embed="rId4" cstate="print"/>
          <a:srcRect/>
          <a:stretch>
            <a:fillRect/>
          </a:stretch>
        </p:blipFill>
        <p:spPr bwMode="auto">
          <a:xfrm>
            <a:off x="4857752" y="2571751"/>
            <a:ext cx="3643338" cy="2428892"/>
          </a:xfrm>
          <a:prstGeom prst="rect">
            <a:avLst/>
          </a:prstGeom>
          <a:noFill/>
        </p:spPr>
      </p:pic>
      <p:sp>
        <p:nvSpPr>
          <p:cNvPr id="13" name="TextBox 12"/>
          <p:cNvSpPr txBox="1"/>
          <p:nvPr/>
        </p:nvSpPr>
        <p:spPr>
          <a:xfrm>
            <a:off x="4572000" y="4143386"/>
            <a:ext cx="1031051" cy="369332"/>
          </a:xfrm>
          <a:prstGeom prst="rect">
            <a:avLst/>
          </a:prstGeom>
          <a:noFill/>
        </p:spPr>
        <p:txBody>
          <a:bodyPr wrap="none" rtlCol="0">
            <a:spAutoFit/>
          </a:bodyPr>
          <a:lstStyle/>
          <a:p>
            <a:r>
              <a:rPr lang="en-US" altLang="zh-CN" b="1" dirty="0" smtClean="0">
                <a:solidFill>
                  <a:srgbClr val="5F2987"/>
                </a:solidFill>
                <a:latin typeface="Times New Roman" panose="02020603050405020304" pitchFamily="18" charset="0"/>
                <a:cs typeface="Times New Roman" panose="02020603050405020304" pitchFamily="18" charset="0"/>
              </a:rPr>
              <a:t>CSNS-II</a:t>
            </a:r>
            <a:endParaRPr lang="zh-CN" altLang="en-US" b="1" dirty="0">
              <a:solidFill>
                <a:srgbClr val="5F2987"/>
              </a:solidFill>
              <a:latin typeface="Times New Roman" panose="02020603050405020304" pitchFamily="18" charset="0"/>
              <a:cs typeface="Times New Roman" panose="02020603050405020304" pitchFamily="18" charset="0"/>
            </a:endParaRPr>
          </a:p>
        </p:txBody>
      </p:sp>
      <p:sp>
        <p:nvSpPr>
          <p:cNvPr id="14" name="文本框 1"/>
          <p:cNvSpPr txBox="1"/>
          <p:nvPr/>
        </p:nvSpPr>
        <p:spPr>
          <a:xfrm>
            <a:off x="4643438" y="3000378"/>
            <a:ext cx="2860976" cy="27699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fontAlgn="auto">
              <a:spcBef>
                <a:spcPts val="0"/>
              </a:spcBef>
              <a:spcAft>
                <a:spcPts val="0"/>
              </a:spcAft>
              <a:defRPr/>
            </a:pPr>
            <a:r>
              <a:rPr kumimoji="1" lang="en-US" altLang="zh-CN" sz="1200" b="1" dirty="0">
                <a:solidFill>
                  <a:srgbClr val="3366FF"/>
                </a:solidFill>
                <a:latin typeface="Times New Roman" pitchFamily="18" charset="0"/>
                <a:ea typeface="微软雅黑" panose="020B0503020204020204" charset="-122"/>
                <a:cs typeface="Times New Roman" pitchFamily="18" charset="0"/>
              </a:rPr>
              <a:t>Linac upgrade from </a:t>
            </a:r>
            <a:r>
              <a:rPr kumimoji="1" lang="en-US" altLang="zh-CN" sz="1200" b="1" dirty="0" smtClean="0">
                <a:solidFill>
                  <a:srgbClr val="3366FF"/>
                </a:solidFill>
                <a:latin typeface="Times New Roman" pitchFamily="18" charset="0"/>
                <a:ea typeface="微软雅黑" panose="020B0503020204020204" charset="-122"/>
                <a:cs typeface="Times New Roman" pitchFamily="18" charset="0"/>
              </a:rPr>
              <a:t>80 MeV </a:t>
            </a:r>
            <a:r>
              <a:rPr kumimoji="1" lang="en-US" altLang="zh-CN" sz="1200" b="1" dirty="0">
                <a:solidFill>
                  <a:srgbClr val="3366FF"/>
                </a:solidFill>
                <a:latin typeface="Times New Roman" pitchFamily="18" charset="0"/>
                <a:ea typeface="微软雅黑" panose="020B0503020204020204" charset="-122"/>
                <a:cs typeface="Times New Roman" pitchFamily="18" charset="0"/>
              </a:rPr>
              <a:t>to </a:t>
            </a:r>
            <a:r>
              <a:rPr kumimoji="1" lang="en-US" altLang="zh-CN" sz="1200" b="1" dirty="0" smtClean="0">
                <a:solidFill>
                  <a:srgbClr val="C00000"/>
                </a:solidFill>
                <a:latin typeface="Times New Roman" pitchFamily="18" charset="0"/>
                <a:ea typeface="微软雅黑" panose="020B0503020204020204" charset="-122"/>
                <a:cs typeface="Times New Roman" pitchFamily="18" charset="0"/>
              </a:rPr>
              <a:t>300 MeV</a:t>
            </a:r>
            <a:endParaRPr kumimoji="1" lang="zh-CN" altLang="en-US" sz="1200" b="1" dirty="0">
              <a:solidFill>
                <a:srgbClr val="C00000"/>
              </a:solidFill>
              <a:latin typeface="Times New Roman" pitchFamily="18" charset="0"/>
              <a:ea typeface="微软雅黑" panose="020B0503020204020204" charset="-122"/>
              <a:cs typeface="Times New Roman" pitchFamily="18" charset="0"/>
            </a:endParaRPr>
          </a:p>
        </p:txBody>
      </p:sp>
      <p:sp>
        <p:nvSpPr>
          <p:cNvPr id="15" name="TextBox 19"/>
          <p:cNvSpPr txBox="1"/>
          <p:nvPr/>
        </p:nvSpPr>
        <p:spPr bwMode="auto">
          <a:xfrm>
            <a:off x="5786446" y="2500312"/>
            <a:ext cx="857256" cy="276999"/>
          </a:xfrm>
          <a:prstGeom prst="rect">
            <a:avLst/>
          </a:prstGeom>
          <a:noFill/>
          <a:ln w="9525">
            <a:noFill/>
            <a:miter lim="800000"/>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985" indent="-380985" algn="ctr" defTabSz="761970" eaLnBrk="0" fontAlgn="auto" hangingPunct="0">
              <a:spcBef>
                <a:spcPts val="667"/>
              </a:spcBef>
              <a:spcAft>
                <a:spcPts val="0"/>
              </a:spcAft>
              <a:buClr>
                <a:prstClr val="black"/>
              </a:buClr>
              <a:defRPr/>
            </a:pPr>
            <a:r>
              <a:rPr lang="en-US" altLang="zh-CN" sz="1200" b="1" dirty="0">
                <a:solidFill>
                  <a:srgbClr val="002060"/>
                </a:solidFill>
                <a:latin typeface="Times New Roman" pitchFamily="18" charset="0"/>
                <a:ea typeface="微软雅黑" panose="020B0503020204020204" charset="-122"/>
                <a:cs typeface="Times New Roman" pitchFamily="18" charset="0"/>
              </a:rPr>
              <a:t>Linac</a:t>
            </a:r>
            <a:endParaRPr lang="zh-CN" altLang="en-US" sz="1200" b="1" dirty="0">
              <a:solidFill>
                <a:srgbClr val="002060"/>
              </a:solidFill>
              <a:latin typeface="Times New Roman" pitchFamily="18" charset="0"/>
              <a:ea typeface="微软雅黑" panose="020B0503020204020204" charset="-122"/>
              <a:cs typeface="Times New Roman" pitchFamily="18" charset="0"/>
            </a:endParaRPr>
          </a:p>
        </p:txBody>
      </p:sp>
      <p:sp>
        <p:nvSpPr>
          <p:cNvPr id="16" name="文本框 1"/>
          <p:cNvSpPr txBox="1"/>
          <p:nvPr/>
        </p:nvSpPr>
        <p:spPr>
          <a:xfrm>
            <a:off x="7858148" y="2571750"/>
            <a:ext cx="114300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61970" fontAlgn="auto">
              <a:spcBef>
                <a:spcPts val="0"/>
              </a:spcBef>
              <a:spcAft>
                <a:spcPts val="0"/>
              </a:spcAft>
              <a:defRPr/>
            </a:pPr>
            <a:r>
              <a:rPr kumimoji="1" lang="en-US" altLang="zh-CN" sz="1200" b="1" dirty="0" smtClean="0">
                <a:solidFill>
                  <a:srgbClr val="3366FF"/>
                </a:solidFill>
                <a:latin typeface="Times New Roman" pitchFamily="18" charset="0"/>
                <a:ea typeface="微软雅黑" panose="020B0503020204020204" charset="-122"/>
                <a:cs typeface="Times New Roman" pitchFamily="18" charset="0"/>
              </a:rPr>
              <a:t>New injection system</a:t>
            </a:r>
            <a:endParaRPr kumimoji="1" lang="zh-CN" altLang="en-US" sz="1200" b="1" dirty="0">
              <a:solidFill>
                <a:srgbClr val="C00000"/>
              </a:solidFill>
              <a:latin typeface="Times New Roman" pitchFamily="18" charset="0"/>
              <a:ea typeface="微软雅黑" panose="020B0503020204020204" charset="-122"/>
              <a:cs typeface="Times New Roman" pitchFamily="18" charset="0"/>
            </a:endParaRPr>
          </a:p>
        </p:txBody>
      </p:sp>
      <p:cxnSp>
        <p:nvCxnSpPr>
          <p:cNvPr id="18" name="直接箭头连接符 17"/>
          <p:cNvCxnSpPr/>
          <p:nvPr/>
        </p:nvCxnSpPr>
        <p:spPr bwMode="auto">
          <a:xfrm rot="5400000">
            <a:off x="7965305" y="2964659"/>
            <a:ext cx="214314" cy="142876"/>
          </a:xfrm>
          <a:prstGeom prst="straightConnector1">
            <a:avLst/>
          </a:prstGeom>
          <a:solidFill>
            <a:schemeClr val="accent1"/>
          </a:solidFill>
          <a:ln w="12700" cap="flat" cmpd="sng" algn="ctr">
            <a:solidFill>
              <a:srgbClr val="C00000"/>
            </a:solidFill>
            <a:prstDash val="solid"/>
            <a:round/>
            <a:headEnd type="none" w="med" len="med"/>
            <a:tailEnd type="arrow"/>
          </a:ln>
        </p:spPr>
      </p:cxnSp>
      <p:cxnSp>
        <p:nvCxnSpPr>
          <p:cNvPr id="22" name="直接箭头连接符 21"/>
          <p:cNvCxnSpPr/>
          <p:nvPr/>
        </p:nvCxnSpPr>
        <p:spPr bwMode="auto">
          <a:xfrm rot="5400000" flipH="1" flipV="1">
            <a:off x="6215074" y="3000378"/>
            <a:ext cx="142876" cy="1588"/>
          </a:xfrm>
          <a:prstGeom prst="straightConnector1">
            <a:avLst/>
          </a:prstGeom>
          <a:solidFill>
            <a:schemeClr val="accent1"/>
          </a:solidFill>
          <a:ln w="12700" cap="flat" cmpd="sng" algn="ctr">
            <a:solidFill>
              <a:srgbClr val="C00000"/>
            </a:solidFill>
            <a:prstDash val="solid"/>
            <a:round/>
            <a:headEnd type="none" w="med" len="med"/>
            <a:tailEnd type="arrow"/>
          </a:ln>
        </p:spPr>
      </p:cxnSp>
      <p:sp>
        <p:nvSpPr>
          <p:cNvPr id="25" name="文本框 1"/>
          <p:cNvSpPr txBox="1"/>
          <p:nvPr/>
        </p:nvSpPr>
        <p:spPr>
          <a:xfrm>
            <a:off x="7786710" y="3929072"/>
            <a:ext cx="121441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61970" fontAlgn="auto">
              <a:spcBef>
                <a:spcPts val="0"/>
              </a:spcBef>
              <a:spcAft>
                <a:spcPts val="0"/>
              </a:spcAft>
              <a:defRPr/>
            </a:pPr>
            <a:r>
              <a:rPr kumimoji="1" lang="en-US" altLang="zh-CN" sz="1200" b="1" dirty="0" smtClean="0">
                <a:solidFill>
                  <a:srgbClr val="3366FF"/>
                </a:solidFill>
                <a:latin typeface="Times New Roman" pitchFamily="18" charset="0"/>
                <a:ea typeface="微软雅黑" panose="020B0503020204020204" charset="-122"/>
                <a:cs typeface="Times New Roman" pitchFamily="18" charset="0"/>
              </a:rPr>
              <a:t>Dual harmonic cavity</a:t>
            </a:r>
            <a:endParaRPr kumimoji="1" lang="zh-CN" altLang="en-US" sz="1200" b="1" dirty="0">
              <a:solidFill>
                <a:srgbClr val="3366FF"/>
              </a:solidFill>
              <a:latin typeface="Times New Roman" pitchFamily="18" charset="0"/>
              <a:ea typeface="微软雅黑" panose="020B0503020204020204" charset="-122"/>
              <a:cs typeface="Times New Roman" pitchFamily="18" charset="0"/>
            </a:endParaRPr>
          </a:p>
        </p:txBody>
      </p:sp>
      <p:cxnSp>
        <p:nvCxnSpPr>
          <p:cNvPr id="26" name="直接箭头连接符 25"/>
          <p:cNvCxnSpPr/>
          <p:nvPr/>
        </p:nvCxnSpPr>
        <p:spPr bwMode="auto">
          <a:xfrm rot="5400000" flipH="1" flipV="1">
            <a:off x="8251057" y="3821915"/>
            <a:ext cx="285752" cy="71438"/>
          </a:xfrm>
          <a:prstGeom prst="straightConnector1">
            <a:avLst/>
          </a:prstGeom>
          <a:solidFill>
            <a:schemeClr val="accent1"/>
          </a:solidFill>
          <a:ln w="12700" cap="flat" cmpd="sng" algn="ctr">
            <a:solidFill>
              <a:srgbClr val="C00000"/>
            </a:solidFill>
            <a:prstDash val="solid"/>
            <a:round/>
            <a:headEnd type="none" w="med" len="med"/>
            <a:tailEnd type="arrow"/>
          </a:ln>
        </p:spPr>
      </p:cxnSp>
      <p:sp>
        <p:nvSpPr>
          <p:cNvPr id="28" name="文本框 1"/>
          <p:cNvSpPr txBox="1"/>
          <p:nvPr/>
        </p:nvSpPr>
        <p:spPr>
          <a:xfrm>
            <a:off x="6286512" y="4698000"/>
            <a:ext cx="1714512" cy="4247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985" indent="-380985" algn="ctr" defTabSz="761970" eaLnBrk="0" fontAlgn="auto" hangingPunct="0">
              <a:lnSpc>
                <a:spcPct val="90000"/>
              </a:lnSpc>
              <a:spcBef>
                <a:spcPts val="0"/>
              </a:spcBef>
              <a:spcAft>
                <a:spcPts val="0"/>
              </a:spcAft>
              <a:buClr>
                <a:prstClr val="black"/>
              </a:buClr>
              <a:defRPr/>
            </a:pPr>
            <a:r>
              <a:rPr kumimoji="1" lang="en-US" altLang="zh-CN" sz="1200" b="1" dirty="0" smtClean="0">
                <a:solidFill>
                  <a:srgbClr val="3366FF"/>
                </a:solidFill>
                <a:latin typeface="Times New Roman" pitchFamily="18" charset="0"/>
                <a:ea typeface="微软雅黑" panose="020B0503020204020204" charset="-122"/>
                <a:cs typeface="Times New Roman" pitchFamily="18" charset="0"/>
              </a:rPr>
              <a:t>Proton</a:t>
            </a:r>
            <a:r>
              <a:rPr kumimoji="1" lang="zh-CN" altLang="en-US" sz="1200" b="1" dirty="0" smtClean="0">
                <a:solidFill>
                  <a:srgbClr val="3366FF"/>
                </a:solidFill>
                <a:latin typeface="Times New Roman" pitchFamily="18" charset="0"/>
                <a:ea typeface="微软雅黑" panose="020B0503020204020204" charset="-122"/>
                <a:cs typeface="Times New Roman" pitchFamily="18" charset="0"/>
              </a:rPr>
              <a:t> </a:t>
            </a:r>
            <a:r>
              <a:rPr kumimoji="1" lang="en-US" altLang="zh-CN" sz="1200" b="1" dirty="0" smtClean="0">
                <a:solidFill>
                  <a:srgbClr val="3366FF"/>
                </a:solidFill>
                <a:latin typeface="Times New Roman" pitchFamily="18" charset="0"/>
                <a:ea typeface="微软雅黑" panose="020B0503020204020204" charset="-122"/>
                <a:cs typeface="Times New Roman" pitchFamily="18" charset="0"/>
              </a:rPr>
              <a:t>&amp;</a:t>
            </a:r>
            <a:r>
              <a:rPr kumimoji="1" lang="zh-CN" altLang="en-US" sz="1200" b="1" dirty="0" smtClean="0">
                <a:solidFill>
                  <a:srgbClr val="3366FF"/>
                </a:solidFill>
                <a:latin typeface="Times New Roman" pitchFamily="18" charset="0"/>
                <a:ea typeface="微软雅黑" panose="020B0503020204020204" charset="-122"/>
                <a:cs typeface="Times New Roman" pitchFamily="18" charset="0"/>
              </a:rPr>
              <a:t> </a:t>
            </a:r>
            <a:r>
              <a:rPr kumimoji="1" lang="en-US" altLang="zh-CN" sz="1200" b="1" dirty="0" smtClean="0">
                <a:solidFill>
                  <a:srgbClr val="3366FF"/>
                </a:solidFill>
                <a:latin typeface="Times New Roman" pitchFamily="18" charset="0"/>
                <a:ea typeface="微软雅黑" panose="020B0503020204020204" charset="-122"/>
                <a:cs typeface="Times New Roman" pitchFamily="18" charset="0"/>
              </a:rPr>
              <a:t>muon</a:t>
            </a:r>
          </a:p>
          <a:p>
            <a:pPr marL="380985" indent="-380985" algn="ctr" defTabSz="761970" eaLnBrk="0" fontAlgn="auto" hangingPunct="0">
              <a:lnSpc>
                <a:spcPct val="90000"/>
              </a:lnSpc>
              <a:spcBef>
                <a:spcPts val="0"/>
              </a:spcBef>
              <a:spcAft>
                <a:spcPts val="0"/>
              </a:spcAft>
              <a:buClr>
                <a:prstClr val="black"/>
              </a:buClr>
              <a:defRPr/>
            </a:pPr>
            <a:r>
              <a:rPr kumimoji="1" lang="en-GB" altLang="zh-CN" sz="1200" b="1" dirty="0" smtClean="0">
                <a:solidFill>
                  <a:srgbClr val="3366FF"/>
                </a:solidFill>
                <a:latin typeface="Times New Roman" pitchFamily="18" charset="0"/>
                <a:ea typeface="微软雅黑" panose="020B0503020204020204" charset="-122"/>
                <a:cs typeface="Times New Roman" pitchFamily="18" charset="0"/>
              </a:rPr>
              <a:t>Experimental station</a:t>
            </a:r>
            <a:endParaRPr kumimoji="1" lang="zh-CN" altLang="en-US" sz="1200" b="1" dirty="0">
              <a:solidFill>
                <a:srgbClr val="3366FF"/>
              </a:solidFill>
              <a:latin typeface="Times New Roman" pitchFamily="18" charset="0"/>
              <a:ea typeface="微软雅黑" panose="020B0503020204020204" charset="-122"/>
              <a:cs typeface="Times New Roman" pitchFamily="18" charset="0"/>
            </a:endParaRPr>
          </a:p>
        </p:txBody>
      </p:sp>
      <p:cxnSp>
        <p:nvCxnSpPr>
          <p:cNvPr id="29" name="直接箭头连接符 28"/>
          <p:cNvCxnSpPr/>
          <p:nvPr/>
        </p:nvCxnSpPr>
        <p:spPr bwMode="auto">
          <a:xfrm rot="5400000" flipH="1" flipV="1">
            <a:off x="7214412" y="4643452"/>
            <a:ext cx="215108" cy="72232"/>
          </a:xfrm>
          <a:prstGeom prst="straightConnector1">
            <a:avLst/>
          </a:prstGeom>
          <a:solidFill>
            <a:schemeClr val="accent1"/>
          </a:solidFill>
          <a:ln w="12700" cap="flat" cmpd="sng" algn="ctr">
            <a:solidFill>
              <a:srgbClr val="C00000"/>
            </a:solidFill>
            <a:prstDash val="solid"/>
            <a:round/>
            <a:headEnd type="none" w="med" len="med"/>
            <a:tailEnd type="arrow"/>
          </a:ln>
        </p:spPr>
      </p:cxnSp>
      <p:sp>
        <p:nvSpPr>
          <p:cNvPr id="34" name="文本框 2"/>
          <p:cNvSpPr txBox="1"/>
          <p:nvPr/>
        </p:nvSpPr>
        <p:spPr>
          <a:xfrm>
            <a:off x="4929190" y="3357568"/>
            <a:ext cx="2286016"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fontAlgn="auto">
              <a:spcBef>
                <a:spcPts val="0"/>
              </a:spcBef>
              <a:spcAft>
                <a:spcPts val="0"/>
              </a:spcAft>
              <a:defRPr/>
            </a:pPr>
            <a:r>
              <a:rPr kumimoji="1" lang="en-US" altLang="zh-CN" sz="1200" b="1" dirty="0">
                <a:solidFill>
                  <a:srgbClr val="3366FF"/>
                </a:solidFill>
                <a:latin typeface="Times New Roman" pitchFamily="18" charset="0"/>
                <a:ea typeface="微软雅黑" panose="020B0503020204020204" charset="-122"/>
                <a:cs typeface="Times New Roman" pitchFamily="18" charset="0"/>
              </a:rPr>
              <a:t>Beam power upgrade to </a:t>
            </a:r>
            <a:r>
              <a:rPr kumimoji="1" lang="en-US" altLang="zh-CN" sz="1200" b="1" dirty="0" smtClean="0">
                <a:solidFill>
                  <a:srgbClr val="C00000"/>
                </a:solidFill>
                <a:latin typeface="Times New Roman" pitchFamily="18" charset="0"/>
                <a:ea typeface="微软雅黑" panose="020B0503020204020204" charset="-122"/>
                <a:cs typeface="Times New Roman" pitchFamily="18" charset="0"/>
              </a:rPr>
              <a:t>500 kW</a:t>
            </a:r>
            <a:endParaRPr kumimoji="1" lang="zh-CN" altLang="en-US" sz="1200" b="1" dirty="0">
              <a:solidFill>
                <a:srgbClr val="C00000"/>
              </a:solidFill>
              <a:latin typeface="Times New Roman" pitchFamily="18" charset="0"/>
              <a:ea typeface="微软雅黑" panose="020B0503020204020204" charset="-122"/>
              <a:cs typeface="Times New Roman" pitchFamily="18" charset="0"/>
            </a:endParaRPr>
          </a:p>
        </p:txBody>
      </p:sp>
      <p:sp>
        <p:nvSpPr>
          <p:cNvPr id="35" name="文本框 1"/>
          <p:cNvSpPr txBox="1"/>
          <p:nvPr/>
        </p:nvSpPr>
        <p:spPr>
          <a:xfrm>
            <a:off x="4714876" y="4643452"/>
            <a:ext cx="114300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61970" fontAlgn="auto">
              <a:spcBef>
                <a:spcPts val="0"/>
              </a:spcBef>
              <a:spcAft>
                <a:spcPts val="0"/>
              </a:spcAft>
              <a:defRPr/>
            </a:pPr>
            <a:r>
              <a:rPr kumimoji="1" lang="en-US" altLang="zh-CN" sz="1200" b="1" dirty="0" smtClean="0">
                <a:solidFill>
                  <a:srgbClr val="3366FF"/>
                </a:solidFill>
                <a:latin typeface="Times New Roman" pitchFamily="18" charset="0"/>
                <a:ea typeface="微软雅黑" panose="020B0503020204020204" charset="-122"/>
                <a:cs typeface="Times New Roman" pitchFamily="18" charset="0"/>
              </a:rPr>
              <a:t>9 new neutron instruments</a:t>
            </a:r>
          </a:p>
        </p:txBody>
      </p:sp>
      <p:cxnSp>
        <p:nvCxnSpPr>
          <p:cNvPr id="36" name="直接箭头连接符 35"/>
          <p:cNvCxnSpPr/>
          <p:nvPr/>
        </p:nvCxnSpPr>
        <p:spPr bwMode="auto">
          <a:xfrm flipV="1">
            <a:off x="5429256" y="4500576"/>
            <a:ext cx="357190" cy="214314"/>
          </a:xfrm>
          <a:prstGeom prst="straightConnector1">
            <a:avLst/>
          </a:prstGeom>
          <a:solidFill>
            <a:schemeClr val="accent1"/>
          </a:solidFill>
          <a:ln w="12700" cap="flat" cmpd="sng" algn="ctr">
            <a:solidFill>
              <a:srgbClr val="C00000"/>
            </a:solidFill>
            <a:prstDash val="solid"/>
            <a:round/>
            <a:headEnd type="none" w="med" len="med"/>
            <a:tailEnd type="arrow"/>
          </a:ln>
        </p:spPr>
      </p:cxnSp>
      <p:sp>
        <p:nvSpPr>
          <p:cNvPr id="21" name="文本框 1"/>
          <p:cNvSpPr txBox="1"/>
          <p:nvPr/>
        </p:nvSpPr>
        <p:spPr>
          <a:xfrm>
            <a:off x="6500826" y="4071948"/>
            <a:ext cx="114300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61970" fontAlgn="auto">
              <a:spcBef>
                <a:spcPts val="0"/>
              </a:spcBef>
              <a:spcAft>
                <a:spcPts val="0"/>
              </a:spcAft>
              <a:defRPr/>
            </a:pPr>
            <a:r>
              <a:rPr kumimoji="1" lang="en-US" altLang="zh-CN" sz="1200" b="1" dirty="0" smtClean="0">
                <a:solidFill>
                  <a:srgbClr val="3366FF"/>
                </a:solidFill>
                <a:latin typeface="Times New Roman" pitchFamily="18" charset="0"/>
                <a:ea typeface="微软雅黑" panose="020B0503020204020204" charset="-122"/>
                <a:cs typeface="Times New Roman" pitchFamily="18" charset="0"/>
              </a:rPr>
              <a:t>Replacement of target</a:t>
            </a:r>
          </a:p>
        </p:txBody>
      </p:sp>
      <p:cxnSp>
        <p:nvCxnSpPr>
          <p:cNvPr id="23" name="直接箭头连接符 22"/>
          <p:cNvCxnSpPr/>
          <p:nvPr/>
        </p:nvCxnSpPr>
        <p:spPr bwMode="auto">
          <a:xfrm rot="10800000">
            <a:off x="6357950" y="4143386"/>
            <a:ext cx="285752" cy="71438"/>
          </a:xfrm>
          <a:prstGeom prst="straightConnector1">
            <a:avLst/>
          </a:prstGeom>
          <a:solidFill>
            <a:schemeClr val="accent1"/>
          </a:solidFill>
          <a:ln w="12700" cap="flat" cmpd="sng" algn="ctr">
            <a:solidFill>
              <a:srgbClr val="C00000"/>
            </a:solidFill>
            <a:prstDash val="solid"/>
            <a:round/>
            <a:headEnd type="none" w="med" len="med"/>
            <a:tailEnd type="arrow"/>
          </a:ln>
        </p:spPr>
      </p:cxnSp>
      <p:sp>
        <p:nvSpPr>
          <p:cNvPr id="24" name="标题 1"/>
          <p:cNvSpPr txBox="1">
            <a:spLocks/>
          </p:cNvSpPr>
          <p:nvPr/>
        </p:nvSpPr>
        <p:spPr>
          <a:xfrm>
            <a:off x="357158" y="357172"/>
            <a:ext cx="8677276" cy="627534"/>
          </a:xfrm>
          <a:prstGeom prst="rect">
            <a:avLst/>
          </a:prstGeom>
        </p:spPr>
        <p:txBody>
          <a:bodyPr vert="horz" lIns="91440" tIns="45720" rIns="91440" bIns="45720" rtlCol="0" anchor="ctr">
            <a:noAutofit/>
          </a:bodyPr>
          <a:lstStyle/>
          <a:p>
            <a:pPr algn="ctr">
              <a:spcBef>
                <a:spcPct val="0"/>
              </a:spcBef>
              <a:defRPr/>
            </a:pPr>
            <a:r>
              <a:rPr lang="en-US" altLang="zh-CN" sz="2800" b="1" dirty="0" smtClean="0">
                <a:solidFill>
                  <a:srgbClr val="0000FF"/>
                </a:solidFill>
                <a:latin typeface="Times New Roman" pitchFamily="18" charset="0"/>
                <a:ea typeface="微软雅黑" pitchFamily="34" charset="-122"/>
                <a:cs typeface="Times New Roman" pitchFamily="18" charset="0"/>
              </a:rPr>
              <a:t>I.  Introduction</a:t>
            </a:r>
            <a:endParaRPr lang="en-US" altLang="zh-CN" sz="2800" b="1" dirty="0" smtClean="0">
              <a:solidFill>
                <a:srgbClr val="0000FF"/>
              </a:solidFill>
              <a:latin typeface="Times New Roman" pitchFamily="18" charset="0"/>
              <a:cs typeface="Times New Roman" pitchFamily="18" charset="0"/>
            </a:endParaRPr>
          </a:p>
        </p:txBody>
      </p:sp>
      <p:sp>
        <p:nvSpPr>
          <p:cNvPr id="27" name="TextBox 19"/>
          <p:cNvSpPr txBox="1"/>
          <p:nvPr/>
        </p:nvSpPr>
        <p:spPr bwMode="auto">
          <a:xfrm>
            <a:off x="7628319" y="3398181"/>
            <a:ext cx="857256" cy="276999"/>
          </a:xfrm>
          <a:prstGeom prst="rect">
            <a:avLst/>
          </a:prstGeom>
          <a:noFill/>
          <a:ln w="9525">
            <a:noFill/>
            <a:miter lim="800000"/>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985" indent="-380985" algn="ctr" defTabSz="761970" eaLnBrk="0" fontAlgn="auto" hangingPunct="0">
              <a:spcBef>
                <a:spcPts val="667"/>
              </a:spcBef>
              <a:spcAft>
                <a:spcPts val="0"/>
              </a:spcAft>
              <a:buClr>
                <a:prstClr val="black"/>
              </a:buClr>
              <a:defRPr/>
            </a:pPr>
            <a:r>
              <a:rPr lang="en-US" altLang="zh-CN" sz="1200" b="1" dirty="0" smtClean="0">
                <a:solidFill>
                  <a:srgbClr val="002060"/>
                </a:solidFill>
                <a:latin typeface="Times New Roman" pitchFamily="18" charset="0"/>
                <a:ea typeface="微软雅黑" panose="020B0503020204020204" charset="-122"/>
                <a:cs typeface="Times New Roman" pitchFamily="18" charset="0"/>
              </a:rPr>
              <a:t>RCS</a:t>
            </a:r>
            <a:endParaRPr lang="zh-CN" altLang="en-US" sz="1200" b="1" dirty="0">
              <a:solidFill>
                <a:srgbClr val="002060"/>
              </a:solidFill>
              <a:latin typeface="Times New Roman" pitchFamily="18" charset="0"/>
              <a:ea typeface="微软雅黑" panose="020B0503020204020204" charset="-122"/>
              <a:cs typeface="Times New Roman" pitchFamily="18" charset="0"/>
            </a:endParaRPr>
          </a:p>
        </p:txBody>
      </p:sp>
    </p:spTree>
    <p:extLst>
      <p:ext uri="{BB962C8B-B14F-4D97-AF65-F5344CB8AC3E}">
        <p14:creationId xmlns:p14="http://schemas.microsoft.com/office/powerpoint/2010/main" xmlns="" val="1697891433"/>
      </p:ext>
    </p:extLst>
  </p:cSld>
  <p:clrMapOvr>
    <a:masterClrMapping/>
  </p:clrMapOvr>
  <p:transition spd="med" advTm="40631"/>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xmlns="" id="{E5593122-1347-4F43-A33D-C00CA4DAF8AF}"/>
              </a:ext>
            </a:extLst>
          </p:cNvPr>
          <p:cNvSpPr txBox="1">
            <a:spLocks noChangeArrowheads="1"/>
          </p:cNvSpPr>
          <p:nvPr/>
        </p:nvSpPr>
        <p:spPr>
          <a:xfrm>
            <a:off x="323528" y="451219"/>
            <a:ext cx="8501089" cy="500066"/>
          </a:xfrm>
          <a:prstGeom prst="rect">
            <a:avLst/>
          </a:prstGeom>
        </p:spPr>
        <p:txBody>
          <a:bodyPr tIns="0" bIns="0"/>
          <a:lstStyle/>
          <a:p>
            <a:pPr algn="ctr" defTabSz="761970" eaLnBrk="1" fontAlgn="auto" hangingPunct="1">
              <a:lnSpc>
                <a:spcPct val="90000"/>
              </a:lnSpc>
              <a:spcAft>
                <a:spcPts val="0"/>
              </a:spcAft>
            </a:pPr>
            <a:r>
              <a:rPr lang="en-US" altLang="zh-CN" sz="2400" b="1" dirty="0" smtClean="0">
                <a:ea typeface="微软雅黑" panose="020B0503020204020204" charset="-122"/>
              </a:rPr>
              <a:t>Tune pattern optimization</a:t>
            </a:r>
            <a:endParaRPr lang="en-US" altLang="zh-CN" sz="2400" b="1" dirty="0">
              <a:ea typeface="微软雅黑" panose="020B0503020204020204" charset="-122"/>
            </a:endParaRPr>
          </a:p>
        </p:txBody>
      </p:sp>
      <p:pic>
        <p:nvPicPr>
          <p:cNvPr id="4" name="图片 3">
            <a:extLst>
              <a:ext uri="{FF2B5EF4-FFF2-40B4-BE49-F238E27FC236}">
                <a16:creationId xmlns:a16="http://schemas.microsoft.com/office/drawing/2014/main" xmlns="" id="{25828086-3382-4D06-875B-C1B9F2608ADB}"/>
              </a:ext>
            </a:extLst>
          </p:cNvPr>
          <p:cNvPicPr>
            <a:picLocks noChangeAspect="1"/>
          </p:cNvPicPr>
          <p:nvPr/>
        </p:nvPicPr>
        <p:blipFill>
          <a:blip r:embed="rId2" cstate="print"/>
          <a:stretch>
            <a:fillRect/>
          </a:stretch>
        </p:blipFill>
        <p:spPr>
          <a:xfrm>
            <a:off x="2796575" y="946268"/>
            <a:ext cx="2855546" cy="2506435"/>
          </a:xfrm>
          <a:prstGeom prst="rect">
            <a:avLst/>
          </a:prstGeom>
        </p:spPr>
      </p:pic>
      <p:sp>
        <p:nvSpPr>
          <p:cNvPr id="20" name="矩形 19">
            <a:extLst>
              <a:ext uri="{FF2B5EF4-FFF2-40B4-BE49-F238E27FC236}">
                <a16:creationId xmlns:a16="http://schemas.microsoft.com/office/drawing/2014/main" xmlns="" id="{49460503-A0D0-49A5-B080-BE551A21B6F0}"/>
              </a:ext>
            </a:extLst>
          </p:cNvPr>
          <p:cNvSpPr/>
          <p:nvPr/>
        </p:nvSpPr>
        <p:spPr>
          <a:xfrm>
            <a:off x="-16915" y="3527783"/>
            <a:ext cx="5652121" cy="1483483"/>
          </a:xfrm>
          <a:prstGeom prst="rect">
            <a:avLst/>
          </a:prstGeom>
        </p:spPr>
        <p:txBody>
          <a:bodyPr wrap="square" lIns="82296" tIns="41148" rIns="82296" bIns="41148">
            <a:spAutoFit/>
          </a:bodyPr>
          <a:lstStyle/>
          <a:p>
            <a:pPr marL="285750" indent="-285750" algn="just" defTabSz="342887" fontAlgn="auto">
              <a:lnSpc>
                <a:spcPct val="130000"/>
              </a:lnSpc>
              <a:spcBef>
                <a:spcPts val="0"/>
              </a:spcBef>
              <a:spcAft>
                <a:spcPts val="0"/>
              </a:spcAft>
              <a:buFont typeface="Wingdings" panose="05000000000000000000" pitchFamily="2" charset="2"/>
              <a:buChar char="Ø"/>
            </a:pPr>
            <a:r>
              <a:rPr lang="en-US" altLang="zh-CN" sz="1400" dirty="0">
                <a:latin typeface="Times New Roman" panose="02020603050405020304" pitchFamily="18" charset="0"/>
              </a:rPr>
              <a:t>Instability growth rates increase rapidly as the tune approaches </a:t>
            </a:r>
            <a:r>
              <a:rPr lang="en-US" altLang="zh-CN" sz="1400" dirty="0" smtClean="0">
                <a:latin typeface="Times New Roman" panose="02020603050405020304" pitchFamily="18" charset="0"/>
              </a:rPr>
              <a:t>integer</a:t>
            </a:r>
            <a:r>
              <a:rPr lang="en-US" altLang="zh-CN" sz="1400" dirty="0" smtClean="0">
                <a:solidFill>
                  <a:srgbClr val="353740"/>
                </a:solidFill>
                <a:latin typeface="Times New Roman" panose="02020603050405020304" pitchFamily="18" charset="0"/>
                <a:ea typeface="等线" panose="02010600030101010101" pitchFamily="2" charset="-122"/>
                <a:cs typeface="Times New Roman" panose="02020603050405020304" pitchFamily="18" charset="0"/>
              </a:rPr>
              <a:t>.</a:t>
            </a:r>
          </a:p>
          <a:p>
            <a:pPr marL="285750" indent="-285750" algn="just" defTabSz="342887" fontAlgn="auto">
              <a:lnSpc>
                <a:spcPct val="130000"/>
              </a:lnSpc>
              <a:spcBef>
                <a:spcPts val="0"/>
              </a:spcBef>
              <a:spcAft>
                <a:spcPts val="0"/>
              </a:spcAft>
              <a:buFont typeface="Wingdings" panose="05000000000000000000" pitchFamily="2" charset="2"/>
              <a:buChar char="Ø"/>
            </a:pPr>
            <a:r>
              <a:rPr lang="en-US" altLang="zh-CN" sz="1400" dirty="0" smtClean="0">
                <a:latin typeface="Times New Roman" panose="02020603050405020304" pitchFamily="18" charset="0"/>
                <a:cs typeface="Times New Roman" panose="02020603050405020304" pitchFamily="18" charset="0"/>
              </a:rPr>
              <a:t>In </a:t>
            </a:r>
            <a:r>
              <a:rPr lang="en-US" altLang="zh-CN" sz="1400" dirty="0">
                <a:latin typeface="Times New Roman" panose="02020603050405020304" pitchFamily="18" charset="0"/>
                <a:cs typeface="Times New Roman" panose="02020603050405020304" pitchFamily="18" charset="0"/>
              </a:rPr>
              <a:t>order to </a:t>
            </a:r>
            <a:r>
              <a:rPr lang="en-US" altLang="zh-CN" sz="1400" dirty="0" smtClean="0">
                <a:latin typeface="Times New Roman" panose="02020603050405020304" pitchFamily="18" charset="0"/>
                <a:cs typeface="Times New Roman" panose="02020603050405020304" pitchFamily="18" charset="0"/>
              </a:rPr>
              <a:t>suppress </a:t>
            </a:r>
            <a:r>
              <a:rPr lang="en-US" altLang="zh-CN" sz="1400" dirty="0">
                <a:latin typeface="Times New Roman" panose="02020603050405020304" pitchFamily="18" charset="0"/>
                <a:cs typeface="Times New Roman" panose="02020603050405020304" pitchFamily="18" charset="0"/>
              </a:rPr>
              <a:t>the beam </a:t>
            </a:r>
            <a:r>
              <a:rPr lang="en-US" altLang="zh-CN" sz="1400" dirty="0" smtClean="0">
                <a:latin typeface="Times New Roman" panose="02020603050405020304" pitchFamily="18" charset="0"/>
                <a:cs typeface="Times New Roman" panose="02020603050405020304" pitchFamily="18" charset="0"/>
              </a:rPr>
              <a:t>instability, the tune </a:t>
            </a:r>
            <a:r>
              <a:rPr lang="en-US" altLang="zh-CN" sz="1400" dirty="0">
                <a:latin typeface="Times New Roman" panose="02020603050405020304" pitchFamily="18" charset="0"/>
                <a:cs typeface="Times New Roman" panose="02020603050405020304" pitchFamily="18" charset="0"/>
              </a:rPr>
              <a:t>(</a:t>
            </a:r>
            <a:r>
              <a:rPr lang="en-US" altLang="zh-CN" sz="1400" dirty="0" smtClean="0">
                <a:latin typeface="Times New Roman" panose="02020603050405020304" pitchFamily="18" charset="0"/>
                <a:cs typeface="Times New Roman" panose="02020603050405020304" pitchFamily="18" charset="0"/>
              </a:rPr>
              <a:t>4.86, 4.78) was changed to (4.81</a:t>
            </a:r>
            <a:r>
              <a:rPr lang="en-US" altLang="zh-CN" sz="1400" dirty="0">
                <a:latin typeface="Times New Roman" panose="02020603050405020304" pitchFamily="18" charset="0"/>
                <a:cs typeface="Times New Roman" panose="02020603050405020304" pitchFamily="18" charset="0"/>
              </a:rPr>
              <a:t>, 4.87</a:t>
            </a:r>
            <a:r>
              <a:rPr lang="en-US" altLang="zh-CN" sz="1400" dirty="0" smtClean="0">
                <a:latin typeface="Times New Roman" panose="02020603050405020304" pitchFamily="18" charset="0"/>
                <a:cs typeface="Times New Roman" panose="02020603050405020304" pitchFamily="18" charset="0"/>
              </a:rPr>
              <a:t>).</a:t>
            </a:r>
          </a:p>
          <a:p>
            <a:pPr marL="285750" indent="-285750" algn="just" defTabSz="342887" fontAlgn="auto">
              <a:lnSpc>
                <a:spcPct val="130000"/>
              </a:lnSpc>
              <a:spcBef>
                <a:spcPts val="0"/>
              </a:spcBef>
              <a:spcAft>
                <a:spcPts val="0"/>
              </a:spcAft>
              <a:buFont typeface="Wingdings" panose="05000000000000000000" pitchFamily="2" charset="2"/>
              <a:buChar char="Ø"/>
            </a:pPr>
            <a:r>
              <a:rPr lang="en-US" altLang="zh-CN" sz="1400" dirty="0">
                <a:latin typeface="Times New Roman" panose="02020603050405020304" pitchFamily="18" charset="0"/>
              </a:rPr>
              <a:t>By </a:t>
            </a:r>
            <a:r>
              <a:rPr lang="en-US" altLang="zh-CN" sz="1400" dirty="0" smtClean="0">
                <a:latin typeface="Times New Roman" panose="02020603050405020304" pitchFamily="18" charset="0"/>
              </a:rPr>
              <a:t>using the </a:t>
            </a:r>
            <a:r>
              <a:rPr lang="en-US" altLang="zh-CN" sz="1400" dirty="0">
                <a:latin typeface="Times New Roman" panose="02020603050405020304" pitchFamily="18" charset="0"/>
              </a:rPr>
              <a:t>optimized variable tune pattern, the beam transmission rate achieves a remarkable </a:t>
            </a:r>
            <a:r>
              <a:rPr lang="en-US" altLang="zh-CN" sz="1400" dirty="0" smtClean="0">
                <a:latin typeface="Times New Roman" panose="02020603050405020304" pitchFamily="18" charset="0"/>
              </a:rPr>
              <a:t>value.</a:t>
            </a:r>
            <a:endParaRPr lang="en-US" altLang="zh-CN" sz="1400" dirty="0">
              <a:latin typeface="Times New Roman" panose="02020603050405020304" pitchFamily="18" charset="0"/>
            </a:endParaRPr>
          </a:p>
        </p:txBody>
      </p:sp>
      <p:sp>
        <p:nvSpPr>
          <p:cNvPr id="22" name="灯片编号占位符 3"/>
          <p:cNvSpPr>
            <a:spLocks noGrp="1"/>
          </p:cNvSpPr>
          <p:nvPr>
            <p:ph type="sldNum" sz="quarter" idx="10"/>
          </p:nvPr>
        </p:nvSpPr>
        <p:spPr>
          <a:xfrm>
            <a:off x="8786842" y="4857766"/>
            <a:ext cx="357158" cy="202424"/>
          </a:xfrm>
          <a:noFill/>
        </p:spPr>
        <p:txBody>
          <a:bodyPr/>
          <a:lstStyle/>
          <a:p>
            <a:fld id="{623F9AB0-2948-433A-A5A0-9A6B216243D7}" type="slidenum">
              <a:rPr lang="en-US" altLang="zh-CN" smtClean="0">
                <a:ea typeface="宋体" charset="-122"/>
              </a:rPr>
              <a:pPr/>
              <a:t>30</a:t>
            </a:fld>
            <a:endParaRPr lang="en-US" altLang="zh-CN" dirty="0" smtClean="0">
              <a:ea typeface="Arial Unicode MS" pitchFamily="34" charset="-122"/>
              <a:cs typeface="Arial Unicode MS" pitchFamily="34" charset="-122"/>
            </a:endParaRPr>
          </a:p>
        </p:txBody>
      </p:sp>
      <p:pic>
        <p:nvPicPr>
          <p:cNvPr id="2" name="图片 1"/>
          <p:cNvPicPr>
            <a:picLocks noChangeAspect="1"/>
          </p:cNvPicPr>
          <p:nvPr/>
        </p:nvPicPr>
        <p:blipFill>
          <a:blip r:embed="rId3"/>
          <a:stretch>
            <a:fillRect/>
          </a:stretch>
        </p:blipFill>
        <p:spPr>
          <a:xfrm>
            <a:off x="5635206" y="1002024"/>
            <a:ext cx="3472710" cy="3852614"/>
          </a:xfrm>
          <a:prstGeom prst="rect">
            <a:avLst/>
          </a:prstGeom>
        </p:spPr>
      </p:pic>
      <p:pic>
        <p:nvPicPr>
          <p:cNvPr id="21" name="图片 20">
            <a:extLst>
              <a:ext uri="{FF2B5EF4-FFF2-40B4-BE49-F238E27FC236}">
                <a16:creationId xmlns:a16="http://schemas.microsoft.com/office/drawing/2014/main" xmlns="" id="{B5204860-EFB8-4EDB-B03A-66AB5A8EA739}"/>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79381" y="1210313"/>
            <a:ext cx="1891574" cy="747161"/>
          </a:xfrm>
          <a:prstGeom prst="rect">
            <a:avLst/>
          </a:prstGeom>
          <a:noFill/>
          <a:ln>
            <a:noFill/>
          </a:ln>
        </p:spPr>
      </p:pic>
      <p:pic>
        <p:nvPicPr>
          <p:cNvPr id="28" name="图片 27"/>
          <p:cNvPicPr>
            <a:picLocks noChangeAspect="1"/>
          </p:cNvPicPr>
          <p:nvPr/>
        </p:nvPicPr>
        <p:blipFill>
          <a:blip r:embed="rId5"/>
          <a:stretch>
            <a:fillRect/>
          </a:stretch>
        </p:blipFill>
        <p:spPr>
          <a:xfrm>
            <a:off x="98654" y="921327"/>
            <a:ext cx="2660960" cy="2531377"/>
          </a:xfrm>
          <a:prstGeom prst="rect">
            <a:avLst/>
          </a:prstGeom>
        </p:spPr>
      </p:pic>
    </p:spTree>
    <p:extLst>
      <p:ext uri="{BB962C8B-B14F-4D97-AF65-F5344CB8AC3E}">
        <p14:creationId xmlns:p14="http://schemas.microsoft.com/office/powerpoint/2010/main" xmlns="" val="1036337198"/>
      </p:ext>
    </p:extLst>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内容占位符 2"/>
          <p:cNvSpPr>
            <a:spLocks noGrp="1"/>
          </p:cNvSpPr>
          <p:nvPr>
            <p:ph idx="1"/>
          </p:nvPr>
        </p:nvSpPr>
        <p:spPr>
          <a:xfrm>
            <a:off x="107109" y="1000114"/>
            <a:ext cx="8858312" cy="1143008"/>
          </a:xfrm>
        </p:spPr>
        <p:txBody>
          <a:bodyPr>
            <a:noAutofit/>
          </a:bodyPr>
          <a:lstStyle/>
          <a:p>
            <a:pPr algn="just">
              <a:spcBef>
                <a:spcPts val="0"/>
              </a:spcBef>
              <a:spcAft>
                <a:spcPts val="1300"/>
              </a:spcAft>
              <a:defRPr/>
            </a:pPr>
            <a:r>
              <a:rPr lang="en-US" altLang="zh-CN" sz="1600" b="0" dirty="0" smtClean="0">
                <a:solidFill>
                  <a:schemeClr val="tx1"/>
                </a:solidFill>
                <a:ea typeface="微软雅黑" panose="020B0503020204020204" pitchFamily="34" charset="-122"/>
              </a:rPr>
              <a:t>The </a:t>
            </a:r>
            <a:r>
              <a:rPr lang="en-US" altLang="zh-CN" sz="1600" b="0" dirty="0">
                <a:solidFill>
                  <a:schemeClr val="tx1"/>
                </a:solidFill>
                <a:ea typeface="微软雅黑" panose="020B0503020204020204" pitchFamily="34" charset="-122"/>
              </a:rPr>
              <a:t>transverse coupling effect on the beam distribution is small for the nominal </a:t>
            </a:r>
            <a:r>
              <a:rPr lang="en-US" altLang="zh-CN" sz="1600" b="0" dirty="0" smtClean="0">
                <a:solidFill>
                  <a:schemeClr val="tx1"/>
                </a:solidFill>
                <a:ea typeface="微软雅黑" panose="020B0503020204020204" pitchFamily="34" charset="-122"/>
              </a:rPr>
              <a:t>tune (4.86</a:t>
            </a:r>
            <a:r>
              <a:rPr lang="en-US" altLang="zh-CN" sz="1600" b="0" dirty="0">
                <a:solidFill>
                  <a:schemeClr val="tx1"/>
                </a:solidFill>
                <a:ea typeface="微软雅黑" panose="020B0503020204020204" pitchFamily="34" charset="-122"/>
              </a:rPr>
              <a:t>, 4.78) while it is serious for the actual </a:t>
            </a:r>
            <a:r>
              <a:rPr lang="en-US" altLang="zh-CN" sz="1600" b="0" dirty="0" smtClean="0">
                <a:solidFill>
                  <a:schemeClr val="tx1"/>
                </a:solidFill>
                <a:ea typeface="微软雅黑" panose="020B0503020204020204" pitchFamily="34" charset="-122"/>
              </a:rPr>
              <a:t>tune (4.81</a:t>
            </a:r>
            <a:r>
              <a:rPr lang="en-US" altLang="zh-CN" sz="1600" b="0" dirty="0">
                <a:solidFill>
                  <a:schemeClr val="tx1"/>
                </a:solidFill>
                <a:ea typeface="微软雅黑" panose="020B0503020204020204" pitchFamily="34" charset="-122"/>
              </a:rPr>
              <a:t>,</a:t>
            </a:r>
            <a:r>
              <a:rPr lang="zh-CN" altLang="en-US" sz="1600" b="0" dirty="0">
                <a:solidFill>
                  <a:schemeClr val="tx1"/>
                </a:solidFill>
                <a:ea typeface="微软雅黑" panose="020B0503020204020204" pitchFamily="34" charset="-122"/>
              </a:rPr>
              <a:t> </a:t>
            </a:r>
            <a:r>
              <a:rPr lang="en-US" altLang="zh-CN" sz="1600" b="0" dirty="0">
                <a:solidFill>
                  <a:schemeClr val="tx1"/>
                </a:solidFill>
                <a:ea typeface="微软雅黑" panose="020B0503020204020204" pitchFamily="34" charset="-122"/>
              </a:rPr>
              <a:t>4.87</a:t>
            </a:r>
            <a:r>
              <a:rPr lang="en-US" altLang="zh-CN" sz="1600" b="0" dirty="0" smtClean="0">
                <a:solidFill>
                  <a:schemeClr val="tx1"/>
                </a:solidFill>
                <a:ea typeface="微软雅黑" panose="020B0503020204020204" pitchFamily="34" charset="-122"/>
              </a:rPr>
              <a:t>).</a:t>
            </a:r>
          </a:p>
          <a:p>
            <a:pPr algn="just">
              <a:lnSpc>
                <a:spcPct val="110000"/>
              </a:lnSpc>
              <a:spcBef>
                <a:spcPts val="0"/>
              </a:spcBef>
              <a:spcAft>
                <a:spcPts val="1500"/>
              </a:spcAft>
              <a:defRPr/>
            </a:pPr>
            <a:r>
              <a:rPr lang="en-US" altLang="zh-CN" sz="1600" b="0" dirty="0" smtClean="0">
                <a:solidFill>
                  <a:schemeClr val="tx1"/>
                </a:solidFill>
                <a:ea typeface="微软雅黑" panose="020B0503020204020204" pitchFamily="34" charset="-122"/>
              </a:rPr>
              <a:t>Different tunes can </a:t>
            </a:r>
            <a:r>
              <a:rPr lang="en-US" altLang="zh-CN" sz="1600" b="0" dirty="0">
                <a:solidFill>
                  <a:schemeClr val="tx1"/>
                </a:solidFill>
                <a:ea typeface="微软雅黑" panose="020B0503020204020204" pitchFamily="34" charset="-122"/>
              </a:rPr>
              <a:t>result in different transverse coupling </a:t>
            </a:r>
            <a:r>
              <a:rPr lang="en-US" altLang="zh-CN" sz="1600" b="0" dirty="0" smtClean="0">
                <a:solidFill>
                  <a:schemeClr val="tx1"/>
                </a:solidFill>
                <a:ea typeface="微软雅黑" panose="020B0503020204020204" pitchFamily="34" charset="-122"/>
              </a:rPr>
              <a:t>effects.</a:t>
            </a:r>
            <a:endParaRPr lang="en-US" altLang="zh-CN" sz="1500" b="0" dirty="0" smtClean="0">
              <a:solidFill>
                <a:schemeClr val="tx1"/>
              </a:solidFill>
              <a:ea typeface="微软雅黑" panose="020B0503020204020204" pitchFamily="34" charset="-122"/>
            </a:endParaRPr>
          </a:p>
        </p:txBody>
      </p:sp>
      <p:sp>
        <p:nvSpPr>
          <p:cNvPr id="10" name="灯片编号占位符 3"/>
          <p:cNvSpPr txBox="1">
            <a:spLocks/>
          </p:cNvSpPr>
          <p:nvPr/>
        </p:nvSpPr>
        <p:spPr bwMode="auto">
          <a:xfrm>
            <a:off x="8786842" y="4857766"/>
            <a:ext cx="357158" cy="202424"/>
          </a:xfrm>
          <a:prstGeom prst="rect">
            <a:avLst/>
          </a:prstGeom>
          <a:noFill/>
          <a:ln w="9525">
            <a:noFill/>
            <a:miter lim="800000"/>
          </a:ln>
          <a:effec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23F9AB0-2948-433A-A5A0-9A6B216243D7}" type="slidenum">
              <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31</a:t>
            </a:fld>
            <a:endPar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Arial Unicode MS" pitchFamily="34" charset="-122"/>
              <a:cs typeface="Arial Unicode MS" pitchFamily="34" charset="-122"/>
            </a:endParaRPr>
          </a:p>
        </p:txBody>
      </p:sp>
      <p:sp>
        <p:nvSpPr>
          <p:cNvPr id="11" name="标题 1"/>
          <p:cNvSpPr>
            <a:spLocks noGrp="1" noChangeArrowheads="1"/>
          </p:cNvSpPr>
          <p:nvPr>
            <p:ph type="title"/>
          </p:nvPr>
        </p:nvSpPr>
        <p:spPr>
          <a:xfrm>
            <a:off x="0" y="357172"/>
            <a:ext cx="9144000" cy="500066"/>
          </a:xfrm>
        </p:spPr>
        <p:txBody>
          <a:bodyPr/>
          <a:lstStyle/>
          <a:p>
            <a:pPr eaLnBrk="1" hangingPunct="1"/>
            <a:r>
              <a:rPr lang="en-US" altLang="zh-CN" sz="2400" kern="1200" dirty="0">
                <a:solidFill>
                  <a:schemeClr val="tx1"/>
                </a:solidFill>
                <a:latin typeface="Times New Roman" pitchFamily="18" charset="0"/>
                <a:ea typeface="微软雅黑" panose="020B0503020204020204" pitchFamily="34" charset="-122"/>
                <a:cs typeface="Times New Roman" pitchFamily="18" charset="0"/>
              </a:rPr>
              <a:t>Transverse coupling </a:t>
            </a:r>
            <a:r>
              <a:rPr lang="en-US" altLang="zh-CN" sz="2400" kern="1200" dirty="0" smtClean="0">
                <a:solidFill>
                  <a:schemeClr val="tx1"/>
                </a:solidFill>
                <a:latin typeface="Times New Roman" pitchFamily="18" charset="0"/>
                <a:ea typeface="微软雅黑" panose="020B0503020204020204" pitchFamily="34" charset="-122"/>
                <a:cs typeface="Times New Roman" pitchFamily="18" charset="0"/>
              </a:rPr>
              <a:t>effects for different tunes  </a:t>
            </a:r>
            <a:endParaRPr lang="zh-CN" altLang="en-US" sz="2400" kern="1200" dirty="0">
              <a:solidFill>
                <a:schemeClr val="tx1"/>
              </a:solidFill>
              <a:latin typeface="Times New Roman" pitchFamily="18" charset="0"/>
              <a:ea typeface="微软雅黑" panose="020B0503020204020204" pitchFamily="34" charset="-122"/>
              <a:cs typeface="Times New Roman" pitchFamily="18" charset="0"/>
            </a:endParaRPr>
          </a:p>
        </p:txBody>
      </p:sp>
      <p:pic>
        <p:nvPicPr>
          <p:cNvPr id="15" name="Picture 2"/>
          <p:cNvPicPr>
            <a:picLocks noChangeAspect="1" noChangeArrowheads="1"/>
          </p:cNvPicPr>
          <p:nvPr/>
        </p:nvPicPr>
        <p:blipFill>
          <a:blip r:embed="rId3" cstate="print"/>
          <a:srcRect/>
          <a:stretch>
            <a:fillRect/>
          </a:stretch>
        </p:blipFill>
        <p:spPr bwMode="auto">
          <a:xfrm>
            <a:off x="2428860" y="1984168"/>
            <a:ext cx="4500594" cy="3075379"/>
          </a:xfrm>
          <a:prstGeom prst="rect">
            <a:avLst/>
          </a:prstGeom>
          <a:noFill/>
          <a:ln w="9525">
            <a:noFill/>
            <a:miter lim="800000"/>
            <a:headEnd/>
            <a:tailEnd/>
          </a:ln>
          <a:effectLst/>
        </p:spPr>
      </p:pic>
    </p:spTree>
    <p:extLst>
      <p:ext uri="{BB962C8B-B14F-4D97-AF65-F5344CB8AC3E}">
        <p14:creationId xmlns:p14="http://schemas.microsoft.com/office/powerpoint/2010/main" xmlns="" val="3064957254"/>
      </p:ext>
    </p:extLst>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Coupling-cor-anti-compare.png"/>
          <p:cNvPicPr/>
          <p:nvPr/>
        </p:nvPicPr>
        <p:blipFill>
          <a:blip r:embed="rId3" cstate="print"/>
          <a:stretch>
            <a:fillRect/>
          </a:stretch>
        </p:blipFill>
        <p:spPr>
          <a:xfrm>
            <a:off x="142844" y="2357436"/>
            <a:ext cx="4500562" cy="2643206"/>
          </a:xfrm>
          <a:prstGeom prst="rect">
            <a:avLst/>
          </a:prstGeom>
        </p:spPr>
      </p:pic>
      <p:pic>
        <p:nvPicPr>
          <p:cNvPr id="9" name="图片 8" descr="coupling.png"/>
          <p:cNvPicPr/>
          <p:nvPr/>
        </p:nvPicPr>
        <p:blipFill>
          <a:blip r:embed="rId4" cstate="print"/>
          <a:stretch>
            <a:fillRect/>
          </a:stretch>
        </p:blipFill>
        <p:spPr>
          <a:xfrm>
            <a:off x="4786314" y="2428874"/>
            <a:ext cx="4000528" cy="2607486"/>
          </a:xfrm>
          <a:prstGeom prst="rect">
            <a:avLst/>
          </a:prstGeom>
        </p:spPr>
      </p:pic>
      <p:sp>
        <p:nvSpPr>
          <p:cNvPr id="12" name="内容占位符 2"/>
          <p:cNvSpPr>
            <a:spLocks noGrp="1"/>
          </p:cNvSpPr>
          <p:nvPr>
            <p:ph idx="1"/>
          </p:nvPr>
        </p:nvSpPr>
        <p:spPr>
          <a:xfrm>
            <a:off x="142844" y="1000114"/>
            <a:ext cx="8858312" cy="1285884"/>
          </a:xfrm>
        </p:spPr>
        <p:txBody>
          <a:bodyPr>
            <a:noAutofit/>
          </a:bodyPr>
          <a:lstStyle/>
          <a:p>
            <a:pPr algn="just">
              <a:spcBef>
                <a:spcPts val="0"/>
              </a:spcBef>
              <a:spcAft>
                <a:spcPts val="1300"/>
              </a:spcAft>
              <a:defRPr/>
            </a:pPr>
            <a:r>
              <a:rPr lang="en-US" altLang="zh-CN" sz="1500" u="sng" dirty="0" smtClean="0">
                <a:solidFill>
                  <a:srgbClr val="C00000"/>
                </a:solidFill>
                <a:ea typeface="微软雅黑" panose="020B0503020204020204" pitchFamily="34" charset="-122"/>
              </a:rPr>
              <a:t>Simulation</a:t>
            </a:r>
            <a:r>
              <a:rPr lang="en-US" altLang="zh-CN" sz="1500" dirty="0" smtClean="0">
                <a:solidFill>
                  <a:srgbClr val="C00000"/>
                </a:solidFill>
                <a:ea typeface="微软雅黑" panose="020B0503020204020204" pitchFamily="34" charset="-122"/>
              </a:rPr>
              <a:t>: </a:t>
            </a:r>
            <a:r>
              <a:rPr lang="en-US" altLang="zh-CN" sz="1500" b="0" dirty="0" smtClean="0">
                <a:solidFill>
                  <a:schemeClr val="tx1"/>
                </a:solidFill>
                <a:ea typeface="微软雅黑" panose="020B0503020204020204" pitchFamily="34" charset="-122"/>
              </a:rPr>
              <a:t>For the anti-correlated painting, the variation of vertical painting range causes obvious changes in the horizontal painting distribution. These changes can be reduced by using the correlated painting.</a:t>
            </a:r>
          </a:p>
          <a:p>
            <a:pPr algn="just">
              <a:lnSpc>
                <a:spcPct val="110000"/>
              </a:lnSpc>
              <a:spcBef>
                <a:spcPts val="0"/>
              </a:spcBef>
              <a:spcAft>
                <a:spcPts val="1500"/>
              </a:spcAft>
              <a:defRPr/>
            </a:pPr>
            <a:r>
              <a:rPr lang="en-US" altLang="zh-CN" sz="1500" u="sng" dirty="0" smtClean="0">
                <a:solidFill>
                  <a:srgbClr val="C00000"/>
                </a:solidFill>
                <a:ea typeface="微软雅黑" panose="020B0503020204020204" pitchFamily="34" charset="-122"/>
              </a:rPr>
              <a:t>Beam commissioning</a:t>
            </a:r>
            <a:r>
              <a:rPr lang="en-US" altLang="zh-CN" sz="1500" dirty="0" smtClean="0">
                <a:solidFill>
                  <a:srgbClr val="C00000"/>
                </a:solidFill>
                <a:ea typeface="微软雅黑" panose="020B0503020204020204" pitchFamily="34" charset="-122"/>
              </a:rPr>
              <a:t>: </a:t>
            </a:r>
            <a:r>
              <a:rPr lang="en-US" altLang="zh-CN" sz="1500" b="0" dirty="0" smtClean="0">
                <a:solidFill>
                  <a:schemeClr val="tx1"/>
                </a:solidFill>
                <a:ea typeface="微软雅黑" panose="020B0503020204020204" pitchFamily="34" charset="-122"/>
              </a:rPr>
              <a:t>The beam commissioning results of the transverse coupling effect are somewhat different from the simulation results, but the trend is the same. </a:t>
            </a:r>
          </a:p>
        </p:txBody>
      </p:sp>
      <p:sp>
        <p:nvSpPr>
          <p:cNvPr id="13" name="TextBox 12"/>
          <p:cNvSpPr txBox="1"/>
          <p:nvPr/>
        </p:nvSpPr>
        <p:spPr>
          <a:xfrm>
            <a:off x="2000232" y="2143122"/>
            <a:ext cx="1144865" cy="338554"/>
          </a:xfrm>
          <a:prstGeom prst="rect">
            <a:avLst/>
          </a:prstGeom>
          <a:noFill/>
        </p:spPr>
        <p:txBody>
          <a:bodyPr wrap="none" rtlCol="0">
            <a:spAutoFit/>
          </a:bodyPr>
          <a:lstStyle/>
          <a:p>
            <a:r>
              <a:rPr lang="en-US" altLang="zh-CN" sz="1600" b="1" dirty="0" smtClean="0">
                <a:solidFill>
                  <a:srgbClr val="5F2987"/>
                </a:solidFill>
                <a:latin typeface="Times New Roman" pitchFamily="18" charset="0"/>
                <a:ea typeface="微软雅黑" panose="020B0503020204020204" pitchFamily="34" charset="-122"/>
                <a:cs typeface="Times New Roman" pitchFamily="18" charset="0"/>
              </a:rPr>
              <a:t>Simulation</a:t>
            </a:r>
            <a:endParaRPr lang="zh-CN" altLang="en-US" sz="1600" b="1" dirty="0">
              <a:solidFill>
                <a:srgbClr val="5F2987"/>
              </a:solidFill>
              <a:latin typeface="Times New Roman" pitchFamily="18" charset="0"/>
              <a:ea typeface="微软雅黑" panose="020B0503020204020204" pitchFamily="34" charset="-122"/>
              <a:cs typeface="Times New Roman" pitchFamily="18" charset="0"/>
            </a:endParaRPr>
          </a:p>
        </p:txBody>
      </p:sp>
      <p:sp>
        <p:nvSpPr>
          <p:cNvPr id="14" name="TextBox 13"/>
          <p:cNvSpPr txBox="1"/>
          <p:nvPr/>
        </p:nvSpPr>
        <p:spPr>
          <a:xfrm>
            <a:off x="5429256" y="2143122"/>
            <a:ext cx="2928958" cy="338554"/>
          </a:xfrm>
          <a:prstGeom prst="rect">
            <a:avLst/>
          </a:prstGeom>
          <a:noFill/>
        </p:spPr>
        <p:txBody>
          <a:bodyPr wrap="square" rtlCol="0">
            <a:spAutoFit/>
          </a:bodyPr>
          <a:lstStyle/>
          <a:p>
            <a:pPr algn="ctr"/>
            <a:r>
              <a:rPr lang="en-US" altLang="zh-CN" sz="1600" b="1" dirty="0" smtClean="0">
                <a:solidFill>
                  <a:srgbClr val="5F2987"/>
                </a:solidFill>
                <a:latin typeface="Times New Roman" pitchFamily="18" charset="0"/>
                <a:ea typeface="微软雅黑" panose="020B0503020204020204" pitchFamily="34" charset="-122"/>
                <a:cs typeface="Times New Roman" pitchFamily="18" charset="0"/>
              </a:rPr>
              <a:t>Beam commissioning</a:t>
            </a:r>
            <a:endParaRPr lang="zh-CN" altLang="en-US" sz="1600" b="1" dirty="0">
              <a:solidFill>
                <a:srgbClr val="5F2987"/>
              </a:solidFill>
              <a:latin typeface="Times New Roman" pitchFamily="18" charset="0"/>
              <a:ea typeface="微软雅黑" panose="020B0503020204020204" pitchFamily="34" charset="-122"/>
              <a:cs typeface="Times New Roman" pitchFamily="18" charset="0"/>
            </a:endParaRPr>
          </a:p>
        </p:txBody>
      </p:sp>
      <p:sp>
        <p:nvSpPr>
          <p:cNvPr id="10" name="灯片编号占位符 3"/>
          <p:cNvSpPr txBox="1">
            <a:spLocks/>
          </p:cNvSpPr>
          <p:nvPr/>
        </p:nvSpPr>
        <p:spPr bwMode="auto">
          <a:xfrm>
            <a:off x="8786842" y="4857766"/>
            <a:ext cx="357158" cy="202424"/>
          </a:xfrm>
          <a:prstGeom prst="rect">
            <a:avLst/>
          </a:prstGeom>
          <a:noFill/>
          <a:ln w="9525">
            <a:noFill/>
            <a:miter lim="800000"/>
          </a:ln>
          <a:effec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23F9AB0-2948-433A-A5A0-9A6B216243D7}" type="slidenum">
              <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32</a:t>
            </a:fld>
            <a:endParaRPr kumimoji="0" lang="en-US" altLang="zh-CN" sz="1000" b="0" i="0" u="none" strike="noStrike" kern="1200" cap="none" spc="0" normalizeH="0" baseline="0" noProof="1" smtClean="0">
              <a:ln>
                <a:noFill/>
              </a:ln>
              <a:solidFill>
                <a:srgbClr val="000000"/>
              </a:solidFill>
              <a:effectLst/>
              <a:uLnTx/>
              <a:uFillTx/>
              <a:latin typeface="Times New Roman" panose="02020603050405020304" pitchFamily="18" charset="0"/>
              <a:ea typeface="Arial Unicode MS" pitchFamily="34" charset="-122"/>
              <a:cs typeface="Arial Unicode MS" pitchFamily="34" charset="-122"/>
            </a:endParaRPr>
          </a:p>
        </p:txBody>
      </p:sp>
      <p:sp>
        <p:nvSpPr>
          <p:cNvPr id="15" name="标题 1"/>
          <p:cNvSpPr>
            <a:spLocks noGrp="1" noChangeArrowheads="1"/>
          </p:cNvSpPr>
          <p:nvPr>
            <p:ph type="title"/>
          </p:nvPr>
        </p:nvSpPr>
        <p:spPr>
          <a:xfrm>
            <a:off x="0" y="357172"/>
            <a:ext cx="9144000" cy="500066"/>
          </a:xfrm>
        </p:spPr>
        <p:txBody>
          <a:bodyPr/>
          <a:lstStyle/>
          <a:p>
            <a:pPr eaLnBrk="1" hangingPunct="1"/>
            <a:r>
              <a:rPr lang="en-US" altLang="zh-CN" sz="2400" kern="1200" dirty="0">
                <a:solidFill>
                  <a:schemeClr val="tx1"/>
                </a:solidFill>
                <a:latin typeface="Times New Roman" pitchFamily="18" charset="0"/>
                <a:ea typeface="微软雅黑" panose="020B0503020204020204" pitchFamily="34" charset="-122"/>
                <a:cs typeface="Times New Roman" pitchFamily="18" charset="0"/>
              </a:rPr>
              <a:t>Transverse coupling </a:t>
            </a:r>
            <a:r>
              <a:rPr lang="en-US" altLang="zh-CN" sz="2400" kern="1200" dirty="0" smtClean="0">
                <a:solidFill>
                  <a:schemeClr val="tx1"/>
                </a:solidFill>
                <a:latin typeface="Times New Roman" pitchFamily="18" charset="0"/>
                <a:ea typeface="微软雅黑" panose="020B0503020204020204" pitchFamily="34" charset="-122"/>
                <a:cs typeface="Times New Roman" pitchFamily="18" charset="0"/>
              </a:rPr>
              <a:t>effects for different painting methods  </a:t>
            </a:r>
            <a:endParaRPr lang="zh-CN" altLang="en-US" sz="2400" kern="1200" dirty="0">
              <a:solidFill>
                <a:schemeClr val="tx1"/>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xmlns="" val="204003167"/>
      </p:ext>
    </p:extLst>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918144"/>
            <a:ext cx="4248472" cy="3045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5" name="内容占位符 2"/>
          <p:cNvSpPr txBox="1">
            <a:spLocks noChangeArrowheads="1"/>
          </p:cNvSpPr>
          <p:nvPr/>
        </p:nvSpPr>
        <p:spPr bwMode="auto">
          <a:xfrm>
            <a:off x="467544" y="3953036"/>
            <a:ext cx="3751244" cy="872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indent="-228600">
              <a:defRPr sz="1400">
                <a:solidFill>
                  <a:schemeClr val="tx1"/>
                </a:solidFill>
                <a:latin typeface="Arial" panose="020B0604020202020204" pitchFamily="34" charset="0"/>
                <a:ea typeface="宋体" panose="02010600030101010101" pitchFamily="2" charset="-122"/>
              </a:defRPr>
            </a:lvl1pPr>
            <a:lvl2pPr>
              <a:defRPr sz="1400">
                <a:solidFill>
                  <a:schemeClr val="tx1"/>
                </a:solidFill>
                <a:latin typeface="Arial" panose="020B0604020202020204" pitchFamily="34" charset="0"/>
                <a:ea typeface="宋体" panose="02010600030101010101" pitchFamily="2" charset="-122"/>
              </a:defRPr>
            </a:lvl2pPr>
            <a:lvl3pPr>
              <a:defRPr sz="1400">
                <a:solidFill>
                  <a:schemeClr val="tx1"/>
                </a:solidFill>
                <a:latin typeface="Arial" panose="020B0604020202020204" pitchFamily="34" charset="0"/>
                <a:ea typeface="宋体" panose="02010600030101010101" pitchFamily="2" charset="-122"/>
              </a:defRPr>
            </a:lvl3pPr>
            <a:lvl4pPr>
              <a:defRPr sz="1400">
                <a:solidFill>
                  <a:schemeClr val="tx1"/>
                </a:solidFill>
                <a:latin typeface="Arial" panose="020B0604020202020204" pitchFamily="34" charset="0"/>
                <a:ea typeface="宋体" panose="02010600030101010101" pitchFamily="2" charset="-122"/>
              </a:defRPr>
            </a:lvl4pPr>
            <a:lvl5pPr>
              <a:defRPr sz="14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algn="ctr" eaLnBrk="0" hangingPunct="0">
              <a:spcBef>
                <a:spcPts val="300"/>
              </a:spcBef>
              <a:buClr>
                <a:schemeClr val="accent1"/>
              </a:buClr>
              <a:buSzPct val="85000"/>
              <a:buFont typeface="Wingdings 2" panose="05020102010507070707" pitchFamily="18" charset="2"/>
              <a:buNone/>
            </a:pPr>
            <a:r>
              <a:rPr lang="en-US" altLang="zh-CN" sz="1500" dirty="0" smtClean="0">
                <a:latin typeface="Times New Roman" panose="02020603050405020304" pitchFamily="18" charset="0"/>
                <a:cs typeface="Times New Roman" panose="02020603050405020304" pitchFamily="18" charset="0"/>
              </a:rPr>
              <a:t>Beam power: 100kW</a:t>
            </a:r>
          </a:p>
          <a:p>
            <a:pPr algn="ctr" eaLnBrk="0" hangingPunct="0">
              <a:spcBef>
                <a:spcPts val="300"/>
              </a:spcBef>
              <a:buClr>
                <a:schemeClr val="accent1"/>
              </a:buClr>
              <a:buSzPct val="85000"/>
              <a:buFont typeface="Wingdings 2" panose="05020102010507070707" pitchFamily="18" charset="2"/>
              <a:buNone/>
            </a:pPr>
            <a:r>
              <a:rPr lang="en-US" altLang="zh-CN" sz="1500" dirty="0" smtClean="0">
                <a:latin typeface="Times New Roman" panose="02020603050405020304" pitchFamily="18" charset="0"/>
                <a:cs typeface="Times New Roman" panose="02020603050405020304" pitchFamily="18" charset="0"/>
              </a:rPr>
              <a:t>Tune: (4.81, 4.87)</a:t>
            </a:r>
          </a:p>
          <a:p>
            <a:pPr algn="ctr" eaLnBrk="0" hangingPunct="0">
              <a:spcBef>
                <a:spcPts val="300"/>
              </a:spcBef>
              <a:buClr>
                <a:schemeClr val="accent1"/>
              </a:buClr>
              <a:buSzPct val="85000"/>
              <a:buFont typeface="Wingdings 2" panose="05020102010507070707" pitchFamily="18" charset="2"/>
              <a:buNone/>
            </a:pPr>
            <a:r>
              <a:rPr lang="en-US" altLang="zh-CN" sz="1500" dirty="0" smtClean="0">
                <a:latin typeface="Times New Roman" panose="02020603050405020304" pitchFamily="18" charset="0"/>
                <a:cs typeface="Times New Roman" panose="02020603050405020304" pitchFamily="18" charset="0"/>
              </a:rPr>
              <a:t>Vertical painting range: from 13mm to 25mm</a:t>
            </a:r>
            <a:endParaRPr lang="zh-CN" altLang="en-US" sz="1500" dirty="0">
              <a:latin typeface="Times New Roman" panose="02020603050405020304" pitchFamily="18" charset="0"/>
              <a:cs typeface="Times New Roman" panose="02020603050405020304" pitchFamily="18" charset="0"/>
            </a:endParaRPr>
          </a:p>
        </p:txBody>
      </p:sp>
      <p:sp>
        <p:nvSpPr>
          <p:cNvPr id="13" name="标题 1"/>
          <p:cNvSpPr>
            <a:spLocks noGrp="1" noChangeArrowheads="1"/>
          </p:cNvSpPr>
          <p:nvPr>
            <p:ph type="title"/>
          </p:nvPr>
        </p:nvSpPr>
        <p:spPr>
          <a:xfrm>
            <a:off x="0" y="431943"/>
            <a:ext cx="9144000" cy="500066"/>
          </a:xfrm>
        </p:spPr>
        <p:txBody>
          <a:bodyPr/>
          <a:lstStyle/>
          <a:p>
            <a:pPr eaLnBrk="1" hangingPunct="1"/>
            <a:r>
              <a:rPr lang="en-US" altLang="zh-CN" sz="2400" kern="1200" dirty="0">
                <a:solidFill>
                  <a:schemeClr val="tx1"/>
                </a:solidFill>
                <a:latin typeface="Times New Roman" pitchFamily="18" charset="0"/>
                <a:ea typeface="微软雅黑" panose="020B0503020204020204" pitchFamily="34" charset="-122"/>
                <a:cs typeface="Times New Roman" pitchFamily="18" charset="0"/>
              </a:rPr>
              <a:t>Transverse coupling </a:t>
            </a:r>
            <a:r>
              <a:rPr lang="en-US" altLang="zh-CN" sz="2400" kern="1200" dirty="0" smtClean="0">
                <a:solidFill>
                  <a:schemeClr val="tx1"/>
                </a:solidFill>
                <a:latin typeface="Times New Roman" pitchFamily="18" charset="0"/>
                <a:ea typeface="微软雅黑" panose="020B0503020204020204" pitchFamily="34" charset="-122"/>
                <a:cs typeface="Times New Roman" pitchFamily="18" charset="0"/>
              </a:rPr>
              <a:t>effects for different beam modes</a:t>
            </a:r>
            <a:endParaRPr lang="zh-CN" altLang="en-US" sz="2400" kern="1200" dirty="0">
              <a:solidFill>
                <a:schemeClr val="tx1"/>
              </a:solidFill>
              <a:latin typeface="Times New Roman" pitchFamily="18" charset="0"/>
              <a:ea typeface="微软雅黑" panose="020B0503020204020204" pitchFamily="34" charset="-122"/>
              <a:cs typeface="Times New Roman" pitchFamily="18" charset="0"/>
            </a:endParaRPr>
          </a:p>
        </p:txBody>
      </p:sp>
      <p:sp>
        <p:nvSpPr>
          <p:cNvPr id="15" name="内容占位符 2"/>
          <p:cNvSpPr txBox="1">
            <a:spLocks noChangeArrowheads="1"/>
          </p:cNvSpPr>
          <p:nvPr/>
        </p:nvSpPr>
        <p:spPr bwMode="auto">
          <a:xfrm>
            <a:off x="5007147" y="3958944"/>
            <a:ext cx="3751244" cy="936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indent="-228600">
              <a:defRPr sz="1400">
                <a:solidFill>
                  <a:schemeClr val="tx1"/>
                </a:solidFill>
                <a:latin typeface="Arial" panose="020B0604020202020204" pitchFamily="34" charset="0"/>
                <a:ea typeface="宋体" panose="02010600030101010101" pitchFamily="2" charset="-122"/>
              </a:defRPr>
            </a:lvl1pPr>
            <a:lvl2pPr>
              <a:defRPr sz="1400">
                <a:solidFill>
                  <a:schemeClr val="tx1"/>
                </a:solidFill>
                <a:latin typeface="Arial" panose="020B0604020202020204" pitchFamily="34" charset="0"/>
                <a:ea typeface="宋体" panose="02010600030101010101" pitchFamily="2" charset="-122"/>
              </a:defRPr>
            </a:lvl2pPr>
            <a:lvl3pPr>
              <a:defRPr sz="1400">
                <a:solidFill>
                  <a:schemeClr val="tx1"/>
                </a:solidFill>
                <a:latin typeface="Arial" panose="020B0604020202020204" pitchFamily="34" charset="0"/>
                <a:ea typeface="宋体" panose="02010600030101010101" pitchFamily="2" charset="-122"/>
              </a:defRPr>
            </a:lvl3pPr>
            <a:lvl4pPr>
              <a:defRPr sz="1400">
                <a:solidFill>
                  <a:schemeClr val="tx1"/>
                </a:solidFill>
                <a:latin typeface="Arial" panose="020B0604020202020204" pitchFamily="34" charset="0"/>
                <a:ea typeface="宋体" panose="02010600030101010101" pitchFamily="2" charset="-122"/>
              </a:defRPr>
            </a:lvl4pPr>
            <a:lvl5pPr>
              <a:defRPr sz="14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algn="ctr" eaLnBrk="0" hangingPunct="0">
              <a:spcBef>
                <a:spcPts val="300"/>
              </a:spcBef>
              <a:buClr>
                <a:schemeClr val="accent1"/>
              </a:buClr>
              <a:buSzPct val="85000"/>
            </a:pPr>
            <a:r>
              <a:rPr lang="en-US" altLang="zh-CN" sz="1500" dirty="0" smtClean="0">
                <a:latin typeface="Times New Roman" panose="02020603050405020304" pitchFamily="18" charset="0"/>
                <a:cs typeface="Times New Roman" panose="02020603050405020304" pitchFamily="18" charset="0"/>
              </a:rPr>
              <a:t>Beam power: 130kW</a:t>
            </a:r>
          </a:p>
          <a:p>
            <a:pPr algn="ctr" eaLnBrk="0" hangingPunct="0">
              <a:spcBef>
                <a:spcPts val="300"/>
              </a:spcBef>
              <a:buClr>
                <a:schemeClr val="accent1"/>
              </a:buClr>
              <a:buSzPct val="85000"/>
            </a:pPr>
            <a:r>
              <a:rPr lang="en-US" altLang="zh-CN" sz="1500" dirty="0" smtClean="0">
                <a:latin typeface="Times New Roman" panose="02020603050405020304" pitchFamily="18" charset="0"/>
                <a:cs typeface="Times New Roman" panose="02020603050405020304" pitchFamily="18" charset="0"/>
              </a:rPr>
              <a:t>Tune</a:t>
            </a:r>
            <a:r>
              <a:rPr lang="en-US" altLang="zh-CN" sz="1500" dirty="0">
                <a:latin typeface="Times New Roman" panose="02020603050405020304" pitchFamily="18" charset="0"/>
                <a:cs typeface="Times New Roman" panose="02020603050405020304" pitchFamily="18" charset="0"/>
              </a:rPr>
              <a:t>: (</a:t>
            </a:r>
            <a:r>
              <a:rPr lang="en-US" altLang="zh-CN" sz="1500" dirty="0" smtClean="0">
                <a:latin typeface="Times New Roman" panose="02020603050405020304" pitchFamily="18" charset="0"/>
                <a:cs typeface="Times New Roman" panose="02020603050405020304" pitchFamily="18" charset="0"/>
              </a:rPr>
              <a:t>4.80, 4.88)</a:t>
            </a:r>
          </a:p>
          <a:p>
            <a:pPr algn="ctr" eaLnBrk="0" hangingPunct="0">
              <a:spcBef>
                <a:spcPts val="300"/>
              </a:spcBef>
              <a:buClr>
                <a:schemeClr val="accent1"/>
              </a:buClr>
              <a:buSzPct val="85000"/>
              <a:buFont typeface="Wingdings 2" panose="05020102010507070707" pitchFamily="18" charset="2"/>
              <a:buNone/>
            </a:pPr>
            <a:r>
              <a:rPr lang="en-US" altLang="zh-CN" sz="1500" dirty="0" smtClean="0">
                <a:latin typeface="Times New Roman" panose="02020603050405020304" pitchFamily="18" charset="0"/>
                <a:cs typeface="Times New Roman" panose="02020603050405020304" pitchFamily="18" charset="0"/>
              </a:rPr>
              <a:t>Vertical painting range: from 7mm to 28mm</a:t>
            </a:r>
            <a:endParaRPr lang="zh-CN" altLang="en-US" sz="1500"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4758534" y="1156854"/>
            <a:ext cx="4248471" cy="2674794"/>
          </a:xfrm>
          <a:prstGeom prst="rect">
            <a:avLst/>
          </a:prstGeom>
        </p:spPr>
      </p:pic>
      <p:sp>
        <p:nvSpPr>
          <p:cNvPr id="10" name="标题 1"/>
          <p:cNvSpPr txBox="1">
            <a:spLocks/>
          </p:cNvSpPr>
          <p:nvPr/>
        </p:nvSpPr>
        <p:spPr>
          <a:xfrm>
            <a:off x="7879901" y="1354977"/>
            <a:ext cx="1130615" cy="519168"/>
          </a:xfrm>
          <a:prstGeom prst="rect">
            <a:avLst/>
          </a:prstGeom>
        </p:spPr>
        <p:txBody>
          <a:bodyPr anchor="ctr">
            <a:noAutofit/>
          </a:bodyPr>
          <a:lstStyle/>
          <a:p>
            <a:pPr algn="ctr" fontAlgn="auto">
              <a:spcAft>
                <a:spcPts val="0"/>
              </a:spcAft>
              <a:defRPr/>
            </a:pPr>
            <a:r>
              <a:rPr lang="en-US" altLang="zh-CN" sz="900" b="1" dirty="0" smtClean="0">
                <a:latin typeface="微软雅黑" pitchFamily="34" charset="-122"/>
                <a:ea typeface="微软雅黑" pitchFamily="34" charset="-122"/>
                <a:cs typeface="+mj-cs"/>
              </a:rPr>
              <a:t>Vertical</a:t>
            </a:r>
          </a:p>
          <a:p>
            <a:pPr algn="ctr" fontAlgn="auto">
              <a:spcAft>
                <a:spcPts val="0"/>
              </a:spcAft>
              <a:defRPr/>
            </a:pPr>
            <a:r>
              <a:rPr lang="en-US" altLang="zh-CN" sz="900" b="1" dirty="0" smtClean="0">
                <a:latin typeface="微软雅黑" pitchFamily="34" charset="-122"/>
                <a:ea typeface="微软雅黑" pitchFamily="34" charset="-122"/>
                <a:cs typeface="+mj-cs"/>
              </a:rPr>
              <a:t>painting range changed</a:t>
            </a:r>
            <a:endParaRPr lang="zh-CN" altLang="en-US" sz="900" b="1" dirty="0">
              <a:latin typeface="微软雅黑" pitchFamily="34" charset="-122"/>
              <a:ea typeface="微软雅黑" pitchFamily="34" charset="-122"/>
              <a:cs typeface="+mj-cs"/>
            </a:endParaRPr>
          </a:p>
        </p:txBody>
      </p:sp>
      <p:sp>
        <p:nvSpPr>
          <p:cNvPr id="9" name="标题 1"/>
          <p:cNvSpPr txBox="1">
            <a:spLocks/>
          </p:cNvSpPr>
          <p:nvPr/>
        </p:nvSpPr>
        <p:spPr>
          <a:xfrm>
            <a:off x="7879901" y="2720082"/>
            <a:ext cx="1130615" cy="519168"/>
          </a:xfrm>
          <a:prstGeom prst="rect">
            <a:avLst/>
          </a:prstGeom>
        </p:spPr>
        <p:txBody>
          <a:bodyPr anchor="ctr">
            <a:noAutofit/>
          </a:bodyPr>
          <a:lstStyle/>
          <a:p>
            <a:pPr algn="ctr" fontAlgn="auto">
              <a:spcAft>
                <a:spcPts val="0"/>
              </a:spcAft>
              <a:defRPr/>
            </a:pPr>
            <a:r>
              <a:rPr lang="en-US" altLang="zh-CN" sz="900" b="1" dirty="0" smtClean="0">
                <a:latin typeface="微软雅黑" pitchFamily="34" charset="-122"/>
                <a:ea typeface="微软雅黑" pitchFamily="34" charset="-122"/>
                <a:cs typeface="+mj-cs"/>
              </a:rPr>
              <a:t>Vertical</a:t>
            </a:r>
          </a:p>
          <a:p>
            <a:pPr algn="ctr" fontAlgn="auto">
              <a:spcAft>
                <a:spcPts val="0"/>
              </a:spcAft>
              <a:defRPr/>
            </a:pPr>
            <a:r>
              <a:rPr lang="en-US" altLang="zh-CN" sz="900" b="1" dirty="0" smtClean="0">
                <a:latin typeface="微软雅黑" pitchFamily="34" charset="-122"/>
                <a:ea typeface="微软雅黑" pitchFamily="34" charset="-122"/>
                <a:cs typeface="+mj-cs"/>
              </a:rPr>
              <a:t>painting range changed</a:t>
            </a:r>
            <a:endParaRPr lang="zh-CN" altLang="en-US" sz="900" b="1" dirty="0">
              <a:latin typeface="微软雅黑" pitchFamily="34" charset="-122"/>
              <a:ea typeface="微软雅黑" pitchFamily="34" charset="-122"/>
              <a:cs typeface="+mj-cs"/>
            </a:endParaRPr>
          </a:p>
        </p:txBody>
      </p:sp>
      <p:sp>
        <p:nvSpPr>
          <p:cNvPr id="11" name="灯片编号占位符 3"/>
          <p:cNvSpPr>
            <a:spLocks noGrp="1"/>
          </p:cNvSpPr>
          <p:nvPr>
            <p:ph type="sldNum" sz="quarter" idx="10"/>
          </p:nvPr>
        </p:nvSpPr>
        <p:spPr>
          <a:xfrm>
            <a:off x="8786842" y="4857766"/>
            <a:ext cx="357158" cy="202424"/>
          </a:xfrm>
          <a:noFill/>
        </p:spPr>
        <p:txBody>
          <a:bodyPr/>
          <a:lstStyle/>
          <a:p>
            <a:fld id="{623F9AB0-2948-433A-A5A0-9A6B216243D7}" type="slidenum">
              <a:rPr lang="en-US" altLang="zh-CN" smtClean="0">
                <a:ea typeface="宋体" charset="-122"/>
              </a:rPr>
              <a:pPr/>
              <a:t>33</a:t>
            </a:fld>
            <a:endParaRPr lang="en-US" altLang="zh-CN" dirty="0" smtClean="0">
              <a:ea typeface="Arial Unicode MS" pitchFamily="34" charset="-122"/>
              <a:cs typeface="Arial Unicode MS" pitchFamily="34" charset="-122"/>
            </a:endParaRPr>
          </a:p>
        </p:txBody>
      </p:sp>
    </p:spTree>
    <p:extLst>
      <p:ext uri="{BB962C8B-B14F-4D97-AF65-F5344CB8AC3E}">
        <p14:creationId xmlns:p14="http://schemas.microsoft.com/office/powerpoint/2010/main" xmlns="" val="3057063728"/>
      </p:ext>
    </p:extLst>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p:cNvSpPr>
            <a:spLocks noGrp="1" noChangeArrowheads="1"/>
          </p:cNvSpPr>
          <p:nvPr>
            <p:ph type="title"/>
          </p:nvPr>
        </p:nvSpPr>
        <p:spPr>
          <a:xfrm>
            <a:off x="1331640" y="464062"/>
            <a:ext cx="6480720" cy="609600"/>
          </a:xfrm>
        </p:spPr>
        <p:txBody>
          <a:bodyPr/>
          <a:lstStyle/>
          <a:p>
            <a:pPr algn="ctr" eaLnBrk="1" hangingPunct="1"/>
            <a:r>
              <a:rPr lang="en-US" altLang="zh-CN" sz="2400" kern="1200" dirty="0">
                <a:solidFill>
                  <a:schemeClr val="tx1"/>
                </a:solidFill>
                <a:latin typeface="Times New Roman" pitchFamily="18" charset="0"/>
                <a:ea typeface="微软雅黑" panose="020B0503020204020204" pitchFamily="34" charset="-122"/>
                <a:cs typeface="Times New Roman" pitchFamily="18" charset="0"/>
              </a:rPr>
              <a:t>Discussion</a:t>
            </a:r>
            <a:endParaRPr lang="zh-CN" altLang="en-US" sz="2400" kern="1200" dirty="0">
              <a:solidFill>
                <a:schemeClr val="tx1"/>
              </a:solidFill>
              <a:latin typeface="Times New Roman" pitchFamily="18" charset="0"/>
              <a:ea typeface="微软雅黑" panose="020B0503020204020204" pitchFamily="34" charset="-122"/>
              <a:cs typeface="Times New Roman" pitchFamily="18" charset="0"/>
            </a:endParaRPr>
          </a:p>
        </p:txBody>
      </p:sp>
      <p:sp>
        <p:nvSpPr>
          <p:cNvPr id="41987" name="内容占位符 2"/>
          <p:cNvSpPr txBox="1">
            <a:spLocks noChangeArrowheads="1"/>
          </p:cNvSpPr>
          <p:nvPr/>
        </p:nvSpPr>
        <p:spPr bwMode="auto">
          <a:xfrm>
            <a:off x="179512" y="1419622"/>
            <a:ext cx="8686800" cy="259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indent="-228600">
              <a:defRPr sz="1400">
                <a:solidFill>
                  <a:schemeClr val="tx1"/>
                </a:solidFill>
                <a:latin typeface="Arial" panose="020B0604020202020204" pitchFamily="34" charset="0"/>
                <a:ea typeface="宋体" panose="02010600030101010101" pitchFamily="2" charset="-122"/>
              </a:defRPr>
            </a:lvl1pPr>
            <a:lvl2pPr>
              <a:defRPr sz="1400">
                <a:solidFill>
                  <a:schemeClr val="tx1"/>
                </a:solidFill>
                <a:latin typeface="Arial" panose="020B0604020202020204" pitchFamily="34" charset="0"/>
                <a:ea typeface="宋体" panose="02010600030101010101" pitchFamily="2" charset="-122"/>
              </a:defRPr>
            </a:lvl2pPr>
            <a:lvl3pPr>
              <a:defRPr sz="1400">
                <a:solidFill>
                  <a:schemeClr val="tx1"/>
                </a:solidFill>
                <a:latin typeface="Arial" panose="020B0604020202020204" pitchFamily="34" charset="0"/>
                <a:ea typeface="宋体" panose="02010600030101010101" pitchFamily="2" charset="-122"/>
              </a:defRPr>
            </a:lvl3pPr>
            <a:lvl4pPr>
              <a:defRPr sz="1400">
                <a:solidFill>
                  <a:schemeClr val="tx1"/>
                </a:solidFill>
                <a:latin typeface="Arial" panose="020B0604020202020204" pitchFamily="34" charset="0"/>
                <a:ea typeface="宋体" panose="02010600030101010101" pitchFamily="2" charset="-122"/>
              </a:defRPr>
            </a:lvl4pPr>
            <a:lvl5pPr>
              <a:defRPr sz="14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marL="342900" indent="-342900" algn="just">
              <a:lnSpc>
                <a:spcPct val="110000"/>
              </a:lnSpc>
              <a:spcBef>
                <a:spcPts val="1000"/>
              </a:spcBef>
              <a:buFont typeface="Wingdings" panose="05000000000000000000" pitchFamily="2" charset="2"/>
              <a:buChar char="Ø"/>
            </a:pPr>
            <a:r>
              <a:rPr lang="en-US" altLang="zh-CN" sz="1800" dirty="0">
                <a:latin typeface="Times New Roman" pitchFamily="18" charset="0"/>
                <a:ea typeface="微软雅黑" panose="020B0503020204020204" pitchFamily="34" charset="-122"/>
                <a:cs typeface="Times New Roman" pitchFamily="18" charset="0"/>
              </a:rPr>
              <a:t>For the beam power more than 130kW, the </a:t>
            </a:r>
            <a:r>
              <a:rPr lang="en-US" altLang="zh-CN" sz="1800" dirty="0" smtClean="0">
                <a:latin typeface="Times New Roman" pitchFamily="18" charset="0"/>
                <a:ea typeface="微软雅黑" panose="020B0503020204020204" pitchFamily="34" charset="-122"/>
                <a:cs typeface="Times New Roman" pitchFamily="18" charset="0"/>
              </a:rPr>
              <a:t>tune </a:t>
            </a:r>
            <a:r>
              <a:rPr lang="en-US" altLang="zh-CN" sz="1800" dirty="0">
                <a:latin typeface="Times New Roman" pitchFamily="18" charset="0"/>
                <a:ea typeface="微软雅黑" panose="020B0503020204020204" pitchFamily="34" charset="-122"/>
                <a:cs typeface="Times New Roman" pitchFamily="18" charset="0"/>
              </a:rPr>
              <a:t>(4.80, 4.88) has </a:t>
            </a:r>
            <a:r>
              <a:rPr lang="en-US" altLang="zh-CN" sz="1800" dirty="0" smtClean="0">
                <a:latin typeface="Times New Roman" pitchFamily="18" charset="0"/>
                <a:ea typeface="微软雅黑" panose="020B0503020204020204" pitchFamily="34" charset="-122"/>
                <a:cs typeface="Times New Roman" pitchFamily="18" charset="0"/>
              </a:rPr>
              <a:t>very </a:t>
            </a:r>
            <a:r>
              <a:rPr lang="en-US" altLang="zh-CN" sz="1800" dirty="0">
                <a:latin typeface="Times New Roman" pitchFamily="18" charset="0"/>
                <a:ea typeface="微软雅黑" panose="020B0503020204020204" pitchFamily="34" charset="-122"/>
                <a:cs typeface="Times New Roman" pitchFamily="18" charset="0"/>
              </a:rPr>
              <a:t>strong transverse </a:t>
            </a:r>
            <a:r>
              <a:rPr lang="en-US" altLang="zh-CN" sz="1800" dirty="0" smtClean="0">
                <a:latin typeface="Times New Roman" pitchFamily="18" charset="0"/>
                <a:ea typeface="微软雅黑" panose="020B0503020204020204" pitchFamily="34" charset="-122"/>
                <a:cs typeface="Times New Roman" pitchFamily="18" charset="0"/>
              </a:rPr>
              <a:t>coupling effects, </a:t>
            </a:r>
            <a:r>
              <a:rPr lang="en-US" altLang="zh-CN" sz="1800" dirty="0">
                <a:latin typeface="Times New Roman" pitchFamily="18" charset="0"/>
                <a:ea typeface="微软雅黑" panose="020B0503020204020204" pitchFamily="34" charset="-122"/>
                <a:cs typeface="Times New Roman" pitchFamily="18" charset="0"/>
              </a:rPr>
              <a:t>and it is difficult to optimize the vertical painting alone to reduce the bunch size</a:t>
            </a:r>
            <a:r>
              <a:rPr lang="en-US" altLang="zh-CN" sz="1800" dirty="0" smtClean="0">
                <a:latin typeface="Times New Roman" pitchFamily="18" charset="0"/>
                <a:ea typeface="微软雅黑" panose="020B0503020204020204" pitchFamily="34" charset="-122"/>
                <a:cs typeface="Times New Roman" pitchFamily="18" charset="0"/>
              </a:rPr>
              <a:t>.</a:t>
            </a:r>
            <a:endParaRPr lang="en-US" altLang="zh-CN" sz="1800" dirty="0">
              <a:latin typeface="Times New Roman" pitchFamily="18" charset="0"/>
              <a:ea typeface="微软雅黑" panose="020B0503020204020204" pitchFamily="34" charset="-122"/>
              <a:cs typeface="Times New Roman" pitchFamily="18" charset="0"/>
            </a:endParaRPr>
          </a:p>
          <a:p>
            <a:pPr marL="342900" indent="-342900" algn="just">
              <a:lnSpc>
                <a:spcPct val="110000"/>
              </a:lnSpc>
              <a:spcBef>
                <a:spcPts val="1000"/>
              </a:spcBef>
              <a:buFont typeface="Wingdings" panose="05000000000000000000" pitchFamily="2" charset="2"/>
              <a:buChar char="Ø"/>
            </a:pPr>
            <a:endParaRPr lang="en-US" altLang="zh-CN" sz="1800" dirty="0">
              <a:latin typeface="Times New Roman" pitchFamily="18" charset="0"/>
              <a:ea typeface="微软雅黑" panose="020B0503020204020204" pitchFamily="34" charset="-122"/>
              <a:cs typeface="Times New Roman" pitchFamily="18" charset="0"/>
            </a:endParaRPr>
          </a:p>
          <a:p>
            <a:pPr marL="342900" indent="-342900" algn="just">
              <a:lnSpc>
                <a:spcPct val="110000"/>
              </a:lnSpc>
              <a:spcBef>
                <a:spcPts val="1000"/>
              </a:spcBef>
              <a:buFont typeface="Wingdings" panose="05000000000000000000" pitchFamily="2" charset="2"/>
              <a:buChar char="Ø"/>
            </a:pPr>
            <a:r>
              <a:rPr lang="en-US" altLang="zh-CN" sz="1800" dirty="0">
                <a:latin typeface="Times New Roman" pitchFamily="18" charset="0"/>
                <a:ea typeface="微软雅黑" panose="020B0503020204020204" pitchFamily="34" charset="-122"/>
                <a:cs typeface="Times New Roman" pitchFamily="18" charset="0"/>
              </a:rPr>
              <a:t>The tune optimization can improve the transverse coupling effects and thus provide more space for the transverse </a:t>
            </a:r>
            <a:r>
              <a:rPr lang="en-US" altLang="zh-CN" sz="1800" dirty="0" smtClean="0">
                <a:latin typeface="Times New Roman" pitchFamily="18" charset="0"/>
                <a:ea typeface="微软雅黑" panose="020B0503020204020204" pitchFamily="34" charset="-122"/>
                <a:cs typeface="Times New Roman" pitchFamily="18" charset="0"/>
              </a:rPr>
              <a:t>painting (the </a:t>
            </a:r>
            <a:r>
              <a:rPr lang="en-US" altLang="zh-CN" sz="1800" dirty="0">
                <a:latin typeface="Times New Roman" pitchFamily="18" charset="0"/>
                <a:ea typeface="微软雅黑" panose="020B0503020204020204" pitchFamily="34" charset="-122"/>
                <a:cs typeface="Times New Roman" pitchFamily="18" charset="0"/>
              </a:rPr>
              <a:t>beam instability </a:t>
            </a:r>
            <a:r>
              <a:rPr lang="en-US" altLang="zh-CN" sz="1800" dirty="0" smtClean="0">
                <a:latin typeface="Times New Roman" pitchFamily="18" charset="0"/>
                <a:ea typeface="微软雅黑" panose="020B0503020204020204" pitchFamily="34" charset="-122"/>
                <a:cs typeface="Times New Roman" pitchFamily="18" charset="0"/>
              </a:rPr>
              <a:t>needs </a:t>
            </a:r>
            <a:r>
              <a:rPr lang="en-US" altLang="zh-CN" sz="1800" dirty="0">
                <a:latin typeface="Times New Roman" pitchFamily="18" charset="0"/>
                <a:ea typeface="微软雅黑" panose="020B0503020204020204" pitchFamily="34" charset="-122"/>
                <a:cs typeface="Times New Roman" pitchFamily="18" charset="0"/>
              </a:rPr>
              <a:t>to be </a:t>
            </a:r>
            <a:r>
              <a:rPr lang="en-US" altLang="zh-CN" sz="1800" dirty="0" smtClean="0">
                <a:latin typeface="Times New Roman" pitchFamily="18" charset="0"/>
                <a:ea typeface="微软雅黑" panose="020B0503020204020204" pitchFamily="34" charset="-122"/>
                <a:cs typeface="Times New Roman" pitchFamily="18" charset="0"/>
              </a:rPr>
              <a:t>considered at the same time).</a:t>
            </a:r>
            <a:endParaRPr lang="zh-CN" altLang="en-US" sz="1800" dirty="0">
              <a:latin typeface="Times New Roman" pitchFamily="18" charset="0"/>
              <a:cs typeface="Times New Roman" pitchFamily="18" charset="0"/>
            </a:endParaRPr>
          </a:p>
        </p:txBody>
      </p:sp>
      <p:sp>
        <p:nvSpPr>
          <p:cNvPr id="5" name="灯片编号占位符 3"/>
          <p:cNvSpPr>
            <a:spLocks noGrp="1"/>
          </p:cNvSpPr>
          <p:nvPr>
            <p:ph type="sldNum" sz="quarter" idx="10"/>
          </p:nvPr>
        </p:nvSpPr>
        <p:spPr>
          <a:xfrm>
            <a:off x="8786842" y="4857766"/>
            <a:ext cx="357158" cy="202424"/>
          </a:xfrm>
          <a:noFill/>
        </p:spPr>
        <p:txBody>
          <a:bodyPr/>
          <a:lstStyle/>
          <a:p>
            <a:fld id="{623F9AB0-2948-433A-A5A0-9A6B216243D7}" type="slidenum">
              <a:rPr lang="en-US" altLang="zh-CN" smtClean="0">
                <a:ea typeface="宋体" charset="-122"/>
              </a:rPr>
              <a:pPr/>
              <a:t>34</a:t>
            </a:fld>
            <a:endParaRPr lang="en-US" altLang="zh-CN" dirty="0" smtClean="0">
              <a:ea typeface="Arial Unicode MS" pitchFamily="34" charset="-122"/>
              <a:cs typeface="Arial Unicode MS" pitchFamily="34" charset="-122"/>
            </a:endParaRPr>
          </a:p>
        </p:txBody>
      </p:sp>
    </p:spTree>
    <p:extLst>
      <p:ext uri="{BB962C8B-B14F-4D97-AF65-F5344CB8AC3E}">
        <p14:creationId xmlns:p14="http://schemas.microsoft.com/office/powerpoint/2010/main" xmlns="" val="45366100"/>
      </p:ext>
    </p:extLst>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标题 1"/>
          <p:cNvSpPr>
            <a:spLocks noGrp="1" noChangeArrowheads="1"/>
          </p:cNvSpPr>
          <p:nvPr>
            <p:ph type="title"/>
          </p:nvPr>
        </p:nvSpPr>
        <p:spPr>
          <a:xfrm>
            <a:off x="0" y="411510"/>
            <a:ext cx="9144000" cy="571504"/>
          </a:xfrm>
        </p:spPr>
        <p:txBody>
          <a:bodyPr/>
          <a:lstStyle/>
          <a:p>
            <a:pPr eaLnBrk="1" hangingPunct="1"/>
            <a:r>
              <a:rPr lang="en-US" altLang="zh-CN" sz="2800" b="1" dirty="0" smtClean="0">
                <a:solidFill>
                  <a:srgbClr val="0000FF"/>
                </a:solidFill>
                <a:latin typeface="微软雅黑" pitchFamily="34" charset="-122"/>
                <a:ea typeface="微软雅黑" pitchFamily="34" charset="-122"/>
              </a:rPr>
              <a:t>V. </a:t>
            </a:r>
            <a:r>
              <a:rPr lang="en-US" altLang="zh-CN" sz="2800" dirty="0" smtClean="0">
                <a:solidFill>
                  <a:srgbClr val="0000FF"/>
                </a:solidFill>
                <a:latin typeface="微软雅黑" pitchFamily="34" charset="-122"/>
                <a:ea typeface="微软雅黑" pitchFamily="34" charset="-122"/>
              </a:rPr>
              <a:t>Summary</a:t>
            </a:r>
            <a:endParaRPr lang="zh-CN" altLang="en-US" sz="2800" dirty="0" smtClean="0">
              <a:solidFill>
                <a:srgbClr val="0000FF"/>
              </a:solidFill>
              <a:latin typeface="微软雅黑" pitchFamily="34" charset="-122"/>
              <a:ea typeface="微软雅黑" pitchFamily="34" charset="-122"/>
            </a:endParaRPr>
          </a:p>
        </p:txBody>
      </p:sp>
      <p:pic>
        <p:nvPicPr>
          <p:cNvPr id="3072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52400" cy="152400"/>
          </a:xfrm>
          <a:prstGeom prst="rect">
            <a:avLst/>
          </a:prstGeom>
          <a:noFill/>
        </p:spPr>
      </p:pic>
      <p:pic>
        <p:nvPicPr>
          <p:cNvPr id="3072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33350" cy="152400"/>
          </a:xfrm>
          <a:prstGeom prst="rect">
            <a:avLst/>
          </a:prstGeom>
          <a:noFill/>
        </p:spPr>
      </p:pic>
      <p:pic>
        <p:nvPicPr>
          <p:cNvPr id="30724"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52400" cy="152400"/>
          </a:xfrm>
          <a:prstGeom prst="rect">
            <a:avLst/>
          </a:prstGeom>
          <a:noFill/>
        </p:spPr>
      </p:pic>
      <p:pic>
        <p:nvPicPr>
          <p:cNvPr id="3072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33350" cy="152400"/>
          </a:xfrm>
          <a:prstGeom prst="rect">
            <a:avLst/>
          </a:prstGeom>
          <a:noFill/>
        </p:spPr>
      </p:pic>
      <p:pic>
        <p:nvPicPr>
          <p:cNvPr id="30726"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52400" cy="152400"/>
          </a:xfrm>
          <a:prstGeom prst="rect">
            <a:avLst/>
          </a:prstGeom>
          <a:noFill/>
        </p:spPr>
      </p:pic>
      <p:pic>
        <p:nvPicPr>
          <p:cNvPr id="30725"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33350" cy="152400"/>
          </a:xfrm>
          <a:prstGeom prst="rect">
            <a:avLst/>
          </a:prstGeom>
          <a:noFill/>
        </p:spPr>
      </p:pic>
      <p:sp>
        <p:nvSpPr>
          <p:cNvPr id="17" name="内容占位符 2"/>
          <p:cNvSpPr txBox="1">
            <a:spLocks noChangeArrowheads="1"/>
          </p:cNvSpPr>
          <p:nvPr/>
        </p:nvSpPr>
        <p:spPr bwMode="auto">
          <a:xfrm>
            <a:off x="142844" y="983014"/>
            <a:ext cx="8858312" cy="3929090"/>
          </a:xfrm>
          <a:prstGeom prst="rect">
            <a:avLst/>
          </a:prstGeom>
          <a:noFill/>
          <a:ln w="9525">
            <a:noFill/>
            <a:miter lim="800000"/>
            <a:headEnd/>
            <a:tailEnd/>
          </a:ln>
        </p:spPr>
        <p:txBody>
          <a:bodyPr/>
          <a:lstStyle/>
          <a:p>
            <a:pPr marL="273050" indent="-273050" algn="just">
              <a:lnSpc>
                <a:spcPct val="140000"/>
              </a:lnSpc>
              <a:spcBef>
                <a:spcPts val="575"/>
              </a:spcBef>
              <a:spcAft>
                <a:spcPts val="1000"/>
              </a:spcAft>
              <a:buClr>
                <a:schemeClr val="tx1"/>
              </a:buClr>
              <a:buSzPct val="85000"/>
              <a:buFont typeface="Wingdings" pitchFamily="2" charset="2"/>
              <a:buChar char="Ø"/>
            </a:pPr>
            <a:r>
              <a:rPr lang="en-US" altLang="zh-CN" sz="1500" dirty="0" smtClean="0">
                <a:latin typeface="Times New Roman" pitchFamily="18" charset="0"/>
                <a:ea typeface="微软雅黑" pitchFamily="34" charset="-122"/>
                <a:cs typeface="Times New Roman" pitchFamily="18" charset="0"/>
              </a:rPr>
              <a:t>The CSNS accelerator has been introduced and its beam commissioning has been studied.</a:t>
            </a:r>
          </a:p>
          <a:p>
            <a:pPr marL="273050" indent="-273050" algn="just">
              <a:lnSpc>
                <a:spcPct val="140000"/>
              </a:lnSpc>
              <a:spcBef>
                <a:spcPts val="575"/>
              </a:spcBef>
              <a:spcAft>
                <a:spcPts val="1000"/>
              </a:spcAft>
              <a:buClr>
                <a:schemeClr val="tx1"/>
              </a:buClr>
              <a:buSzPct val="85000"/>
              <a:buFont typeface="Wingdings" pitchFamily="2" charset="2"/>
              <a:buChar char="Ø"/>
            </a:pPr>
            <a:r>
              <a:rPr lang="en-US" altLang="zh-CN" sz="1500" dirty="0" smtClean="0">
                <a:latin typeface="Times New Roman" pitchFamily="18" charset="0"/>
                <a:ea typeface="微软雅黑" pitchFamily="34" charset="-122"/>
                <a:cs typeface="Times New Roman" pitchFamily="18" charset="0"/>
              </a:rPr>
              <a:t>In order to solve the difficulties when the beam power exceeds 50 kW, a new method has been proposed based on the mechanical structure of the anti-correlated painting scheme. </a:t>
            </a:r>
            <a:r>
              <a:rPr lang="en-US" altLang="zh-CN" sz="1500" dirty="0" smtClean="0">
                <a:latin typeface="Times New Roman" pitchFamily="18" charset="0"/>
                <a:cs typeface="Times New Roman" pitchFamily="18" charset="0"/>
              </a:rPr>
              <a:t>By using the correlated painting, the beam power on the target has successfully risen from 50 kW to the design value of 100 kW.</a:t>
            </a:r>
            <a:endParaRPr lang="en-US" altLang="zh-CN" sz="1500" dirty="0" smtClean="0">
              <a:latin typeface="Times New Roman" pitchFamily="18" charset="0"/>
              <a:ea typeface="微软雅黑" pitchFamily="34" charset="-122"/>
              <a:cs typeface="Times New Roman" pitchFamily="18" charset="0"/>
            </a:endParaRPr>
          </a:p>
          <a:p>
            <a:pPr marL="273050" indent="-273050" algn="just">
              <a:lnSpc>
                <a:spcPct val="140000"/>
              </a:lnSpc>
              <a:spcBef>
                <a:spcPts val="575"/>
              </a:spcBef>
              <a:spcAft>
                <a:spcPts val="1000"/>
              </a:spcAft>
              <a:buClr>
                <a:schemeClr val="tx1"/>
              </a:buClr>
              <a:buSzPct val="85000"/>
              <a:buFont typeface="Wingdings" pitchFamily="2" charset="2"/>
              <a:buChar char="Ø"/>
            </a:pPr>
            <a:r>
              <a:rPr lang="en-US" altLang="zh-CN" sz="1500" dirty="0" smtClean="0">
                <a:latin typeface="Times New Roman" pitchFamily="18" charset="0"/>
                <a:ea typeface="微软雅黑" pitchFamily="34" charset="-122"/>
                <a:cs typeface="Times New Roman" pitchFamily="18" charset="0"/>
              </a:rPr>
              <a:t>A new painting scheme for the CSNS-II has been proposed. It not only realizes the compatibility of correlated and anti-correlated painting, but also greatly reduces the peak temperature of the main stripping foil and the edge focusing effect of the chicane bump. </a:t>
            </a:r>
          </a:p>
          <a:p>
            <a:pPr marL="273050" indent="-273050" algn="just">
              <a:lnSpc>
                <a:spcPct val="140000"/>
              </a:lnSpc>
              <a:spcBef>
                <a:spcPts val="575"/>
              </a:spcBef>
              <a:spcAft>
                <a:spcPts val="1000"/>
              </a:spcAft>
              <a:buClr>
                <a:schemeClr val="tx1"/>
              </a:buClr>
              <a:buSzPct val="85000"/>
              <a:buFont typeface="Wingdings" pitchFamily="2" charset="2"/>
              <a:buChar char="Ø"/>
            </a:pPr>
            <a:r>
              <a:rPr lang="en-US" altLang="zh-CN" sz="1500" dirty="0" smtClean="0">
                <a:latin typeface="Times New Roman" pitchFamily="18" charset="0"/>
                <a:ea typeface="微软雅黑" pitchFamily="34" charset="-122"/>
                <a:cs typeface="Times New Roman" pitchFamily="18" charset="0"/>
              </a:rPr>
              <a:t>For the beam power more than 130 kW, the </a:t>
            </a:r>
            <a:r>
              <a:rPr lang="en-US" altLang="zh-CN" sz="1500" dirty="0" smtClean="0">
                <a:latin typeface="Times New Roman" pitchFamily="18" charset="0"/>
                <a:ea typeface="微软雅黑" pitchFamily="34" charset="-122"/>
                <a:cs typeface="Times New Roman" pitchFamily="18" charset="0"/>
              </a:rPr>
              <a:t>tune </a:t>
            </a:r>
            <a:r>
              <a:rPr lang="en-US" altLang="zh-CN" sz="1500" dirty="0" smtClean="0">
                <a:latin typeface="Times New Roman" pitchFamily="18" charset="0"/>
                <a:ea typeface="微软雅黑" pitchFamily="34" charset="-122"/>
                <a:cs typeface="Times New Roman" pitchFamily="18" charset="0"/>
              </a:rPr>
              <a:t>(4.80, 4.88) has very strong transverse coupling effects. The tune optimization can improve the transverse coupling effects and thus provide more space for the transverse painting.</a:t>
            </a:r>
            <a:endParaRPr lang="zh-CN" altLang="en-US" sz="1500" dirty="0">
              <a:latin typeface="Times New Roman" pitchFamily="18" charset="0"/>
              <a:ea typeface="微软雅黑" pitchFamily="34" charset="-122"/>
              <a:cs typeface="Times New Roman" pitchFamily="18" charset="0"/>
            </a:endParaRPr>
          </a:p>
        </p:txBody>
      </p:sp>
      <p:sp>
        <p:nvSpPr>
          <p:cNvPr id="11" name="灯片编号占位符 3"/>
          <p:cNvSpPr>
            <a:spLocks noGrp="1"/>
          </p:cNvSpPr>
          <p:nvPr>
            <p:ph type="sldNum" sz="quarter" idx="10"/>
          </p:nvPr>
        </p:nvSpPr>
        <p:spPr>
          <a:xfrm>
            <a:off x="8786842" y="4857766"/>
            <a:ext cx="357158" cy="202424"/>
          </a:xfrm>
          <a:noFill/>
        </p:spPr>
        <p:txBody>
          <a:bodyPr/>
          <a:lstStyle/>
          <a:p>
            <a:fld id="{623F9AB0-2948-433A-A5A0-9A6B216243D7}" type="slidenum">
              <a:rPr lang="en-US" altLang="zh-CN" smtClean="0">
                <a:ea typeface="宋体" charset="-122"/>
              </a:rPr>
              <a:pPr/>
              <a:t>35</a:t>
            </a:fld>
            <a:endParaRPr lang="en-US" altLang="zh-CN" dirty="0" smtClean="0">
              <a:ea typeface="Arial Unicode MS" pitchFamily="34" charset="-122"/>
              <a:cs typeface="Arial Unicode MS" pitchFamily="34" charset="-122"/>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png"/>
          <p:cNvPicPr preferRelativeResize="0">
            <a:picLocks/>
          </p:cNvPicPr>
          <p:nvPr/>
        </p:nvPicPr>
        <p:blipFill>
          <a:blip r:embed="rId2" cstate="print"/>
          <a:stretch>
            <a:fillRect/>
          </a:stretch>
        </p:blipFill>
        <p:spPr>
          <a:xfrm>
            <a:off x="-18000" y="342000"/>
            <a:ext cx="9180000" cy="4734000"/>
          </a:xfrm>
          <a:prstGeom prst="rect">
            <a:avLst/>
          </a:prstGeom>
        </p:spPr>
      </p:pic>
      <p:sp>
        <p:nvSpPr>
          <p:cNvPr id="5" name="Rectangle 3"/>
          <p:cNvSpPr txBox="1">
            <a:spLocks noChangeArrowheads="1"/>
          </p:cNvSpPr>
          <p:nvPr/>
        </p:nvSpPr>
        <p:spPr>
          <a:xfrm>
            <a:off x="714348" y="571486"/>
            <a:ext cx="7715304" cy="1571636"/>
          </a:xfrm>
          <a:prstGeom prst="rect">
            <a:avLst/>
          </a:prstGeom>
        </p:spPr>
        <p:txBody>
          <a:bodyPr vert="horz" lIns="91440" tIns="45720" rIns="91440" bIns="45720" rtlCol="0">
            <a:normAutofit fontScale="62500" lnSpcReduction="20000"/>
          </a:bodyPr>
          <a:lstStyle/>
          <a:p>
            <a:pPr marL="342900" marR="0" lvl="0" indent="-342900" algn="ctr" defTabSz="914400" rtl="0" eaLnBrk="1" fontAlgn="auto" latinLnBrk="0" hangingPunct="1">
              <a:lnSpc>
                <a:spcPct val="110000"/>
              </a:lnSpc>
              <a:spcBef>
                <a:spcPts val="0"/>
              </a:spcBef>
              <a:spcAft>
                <a:spcPts val="2000"/>
              </a:spcAft>
              <a:buClr>
                <a:srgbClr val="FFC000"/>
              </a:buClr>
              <a:buSzPct val="80000"/>
              <a:buFont typeface="Wingdings" pitchFamily="2" charset="2"/>
              <a:buNone/>
              <a:tabLst/>
              <a:defRPr/>
            </a:pPr>
            <a:r>
              <a:rPr kumimoji="0" lang="zh-CN" altLang="en-US" sz="28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itchFamily="34" charset="-122"/>
                <a:cs typeface="+mn-cs"/>
              </a:rPr>
              <a:t>  </a:t>
            </a:r>
            <a:r>
              <a:rPr kumimoji="0" lang="en-US" altLang="zh-CN" sz="7300" b="1" i="0" u="none" strike="noStrike" kern="1200" cap="none" spc="0" normalizeH="0" baseline="0" noProof="0" dirty="0" smtClean="0">
                <a:ln>
                  <a:noFill/>
                </a:ln>
                <a:effectLst/>
                <a:uLnTx/>
                <a:uFillTx/>
                <a:latin typeface="Times New Roman" pitchFamily="18" charset="0"/>
                <a:ea typeface="微软雅黑" pitchFamily="34" charset="-122"/>
                <a:cs typeface="Times New Roman" pitchFamily="18" charset="0"/>
              </a:rPr>
              <a:t>Thank you for your attention!</a:t>
            </a:r>
          </a:p>
          <a:p>
            <a:pPr marL="342900" lvl="0" indent="-342900" algn="ctr" fontAlgn="auto">
              <a:lnSpc>
                <a:spcPct val="110000"/>
              </a:lnSpc>
              <a:spcBef>
                <a:spcPts val="0"/>
              </a:spcBef>
              <a:spcAft>
                <a:spcPts val="2000"/>
              </a:spcAft>
              <a:buClr>
                <a:srgbClr val="FFC000"/>
              </a:buClr>
              <a:buSzPct val="80000"/>
              <a:defRPr/>
            </a:pPr>
            <a:r>
              <a:rPr kumimoji="0" lang="en-US" altLang="zh-CN" sz="3800" b="1" i="0" u="none" strike="noStrike" kern="1200" cap="none" spc="0" normalizeH="0" baseline="0" noProof="0" dirty="0" smtClean="0">
                <a:ln>
                  <a:noFill/>
                </a:ln>
                <a:effectLst/>
                <a:uLnTx/>
                <a:uFillTx/>
                <a:latin typeface="Times New Roman" pitchFamily="18" charset="0"/>
                <a:ea typeface="微软雅黑" pitchFamily="34" charset="-122"/>
                <a:cs typeface="Times New Roman" pitchFamily="18" charset="0"/>
              </a:rPr>
              <a:t>(</a:t>
            </a:r>
            <a:r>
              <a:rPr lang="en-US" altLang="zh-CN" sz="3800" b="1" dirty="0" smtClean="0">
                <a:latin typeface="Times New Roman" panose="02020603050405020304" pitchFamily="18" charset="0"/>
              </a:rPr>
              <a:t>huangmy@ihep.ac.cn </a:t>
            </a:r>
            <a:r>
              <a:rPr kumimoji="0" lang="en-US" altLang="zh-CN" sz="3800" b="1" i="0" u="none" strike="noStrike" kern="1200" cap="none" spc="0" normalizeH="0" baseline="0" noProof="0" dirty="0" smtClean="0">
                <a:ln>
                  <a:noFill/>
                </a:ln>
                <a:effectLst/>
                <a:uLnTx/>
                <a:uFillTx/>
                <a:latin typeface="Times New Roman" pitchFamily="18" charset="0"/>
                <a:ea typeface="微软雅黑" pitchFamily="34" charset="-122"/>
                <a:cs typeface="Times New Roman" pitchFamily="18" charset="0"/>
              </a:rPr>
              <a:t>)</a:t>
            </a:r>
            <a:endParaRPr kumimoji="0" lang="zh-CN" altLang="en-US" sz="3800" b="1" i="0" u="none" strike="noStrike" kern="1200" cap="none" spc="0" normalizeH="0" baseline="0" noProof="0" dirty="0" smtClean="0">
              <a:ln>
                <a:noFill/>
              </a:ln>
              <a:effectLst/>
              <a:uLnTx/>
              <a:uFillTx/>
              <a:latin typeface="Times New Roman" pitchFamily="18" charset="0"/>
              <a:ea typeface="微软雅黑" pitchFamily="34" charset="-122"/>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683568" y="411510"/>
            <a:ext cx="7859456" cy="500066"/>
          </a:xfrm>
        </p:spPr>
        <p:txBody>
          <a:bodyPr>
            <a:noAutofit/>
          </a:bodyPr>
          <a:lstStyle/>
          <a:p>
            <a:pPr>
              <a:defRPr/>
            </a:pPr>
            <a:r>
              <a:rPr lang="en-US" altLang="zh-CN" sz="2400" kern="1200" dirty="0">
                <a:solidFill>
                  <a:schemeClr val="tx1"/>
                </a:solidFill>
                <a:latin typeface="Arial" panose="020B0604020202020204" pitchFamily="34" charset="0"/>
                <a:ea typeface="微软雅黑" panose="020B0503020204020204" charset="-122"/>
                <a:cs typeface="+mn-cs"/>
              </a:rPr>
              <a:t>Historical Curve of CSNS Beam Power</a:t>
            </a:r>
            <a:endParaRPr lang="zh-CN" altLang="en-US" sz="2400" kern="1200" dirty="0">
              <a:solidFill>
                <a:schemeClr val="tx1"/>
              </a:solidFill>
              <a:latin typeface="Arial" panose="020B0604020202020204" pitchFamily="34" charset="0"/>
              <a:ea typeface="微软雅黑" panose="020B0503020204020204" charset="-122"/>
              <a:cs typeface="+mn-cs"/>
            </a:endParaRPr>
          </a:p>
        </p:txBody>
      </p:sp>
      <p:sp>
        <p:nvSpPr>
          <p:cNvPr id="10" name="内容占位符 2"/>
          <p:cNvSpPr>
            <a:spLocks noGrp="1"/>
          </p:cNvSpPr>
          <p:nvPr>
            <p:ph idx="1"/>
          </p:nvPr>
        </p:nvSpPr>
        <p:spPr>
          <a:xfrm>
            <a:off x="4211960" y="926816"/>
            <a:ext cx="4913556" cy="4133373"/>
          </a:xfrm>
        </p:spPr>
        <p:txBody>
          <a:bodyPr>
            <a:noAutofit/>
          </a:bodyPr>
          <a:lstStyle/>
          <a:p>
            <a:pPr algn="just">
              <a:lnSpc>
                <a:spcPct val="120000"/>
              </a:lnSpc>
              <a:spcAft>
                <a:spcPts val="200"/>
              </a:spcAft>
              <a:buClr>
                <a:srgbClr val="C00000"/>
              </a:buClr>
              <a:buFont typeface="Wingdings" panose="05000000000000000000" pitchFamily="2" charset="2"/>
              <a:buChar char="Ø"/>
            </a:pPr>
            <a:r>
              <a:rPr kumimoji="1" lang="en-US" altLang="zh-CN" sz="1400" b="0" dirty="0" smtClean="0">
                <a:solidFill>
                  <a:schemeClr val="tx1"/>
                </a:solidFill>
                <a:latin typeface="Times New Roman"/>
                <a:cs typeface="Times New Roman"/>
              </a:rPr>
              <a:t>Sep. 2019, </a:t>
            </a:r>
            <a:r>
              <a:rPr lang="en-US" altLang="zh-CN" sz="1400" dirty="0" smtClean="0">
                <a:solidFill>
                  <a:srgbClr val="C00000"/>
                </a:solidFill>
                <a:ea typeface="微软雅黑" panose="020B0503020204020204" pitchFamily="34" charset="-122"/>
              </a:rPr>
              <a:t>by </a:t>
            </a:r>
            <a:r>
              <a:rPr lang="en-US" altLang="zh-CN" sz="1400" dirty="0">
                <a:solidFill>
                  <a:srgbClr val="C00000"/>
                </a:solidFill>
                <a:ea typeface="微软雅黑" panose="020B0503020204020204" pitchFamily="34" charset="-122"/>
              </a:rPr>
              <a:t>using the correlated painting instead of the anti-correlated </a:t>
            </a:r>
            <a:r>
              <a:rPr lang="en-US" altLang="zh-CN" sz="1400" dirty="0" smtClean="0">
                <a:solidFill>
                  <a:srgbClr val="C00000"/>
                </a:solidFill>
                <a:ea typeface="微软雅黑" panose="020B0503020204020204" pitchFamily="34" charset="-122"/>
              </a:rPr>
              <a:t>painting</a:t>
            </a:r>
            <a:r>
              <a:rPr lang="en-US" altLang="zh-CN" sz="1400" b="0" dirty="0" smtClean="0">
                <a:solidFill>
                  <a:schemeClr val="tx1"/>
                </a:solidFill>
                <a:ea typeface="微软雅黑" panose="020B0503020204020204" pitchFamily="34" charset="-122"/>
              </a:rPr>
              <a:t>, the </a:t>
            </a:r>
            <a:r>
              <a:rPr kumimoji="1" lang="en-US" altLang="zh-CN" sz="1400" b="0" dirty="0" smtClean="0">
                <a:solidFill>
                  <a:schemeClr val="tx1"/>
                </a:solidFill>
                <a:latin typeface="Times New Roman"/>
                <a:cs typeface="Times New Roman"/>
              </a:rPr>
              <a:t>beam power was increased to 80 kW;</a:t>
            </a:r>
          </a:p>
          <a:p>
            <a:pPr algn="just">
              <a:lnSpc>
                <a:spcPct val="120000"/>
              </a:lnSpc>
              <a:spcAft>
                <a:spcPts val="200"/>
              </a:spcAft>
              <a:buClr>
                <a:srgbClr val="C00000"/>
              </a:buClr>
              <a:buFont typeface="Wingdings" panose="05000000000000000000" pitchFamily="2" charset="2"/>
              <a:buChar char="Ø"/>
            </a:pPr>
            <a:r>
              <a:rPr kumimoji="1" lang="en-US" altLang="zh-CN" sz="1400" b="0" dirty="0">
                <a:solidFill>
                  <a:schemeClr val="tx1"/>
                </a:solidFill>
                <a:latin typeface="Times New Roman"/>
                <a:cs typeface="Times New Roman"/>
              </a:rPr>
              <a:t>Feb. 2020, </a:t>
            </a:r>
            <a:r>
              <a:rPr kumimoji="1" lang="en-US" altLang="zh-CN" sz="1400" b="0" dirty="0" smtClean="0">
                <a:solidFill>
                  <a:schemeClr val="tx1"/>
                </a:solidFill>
                <a:latin typeface="Times New Roman"/>
                <a:cs typeface="Times New Roman"/>
              </a:rPr>
              <a:t>with the </a:t>
            </a:r>
            <a:r>
              <a:rPr lang="en-US" altLang="zh-CN" sz="1400" dirty="0" smtClean="0">
                <a:solidFill>
                  <a:srgbClr val="C00000"/>
                </a:solidFill>
                <a:ea typeface="微软雅黑" panose="020B0503020204020204" pitchFamily="34" charset="-122"/>
              </a:rPr>
              <a:t>optimization </a:t>
            </a:r>
            <a:r>
              <a:rPr lang="en-US" altLang="zh-CN" sz="1400" dirty="0">
                <a:solidFill>
                  <a:srgbClr val="C00000"/>
                </a:solidFill>
                <a:ea typeface="微软雅黑" panose="020B0503020204020204" pitchFamily="34" charset="-122"/>
              </a:rPr>
              <a:t>of </a:t>
            </a:r>
            <a:r>
              <a:rPr lang="en-US" altLang="zh-CN" sz="1400" dirty="0" smtClean="0">
                <a:solidFill>
                  <a:srgbClr val="C00000"/>
                </a:solidFill>
                <a:ea typeface="微软雅黑" panose="020B0503020204020204" pitchFamily="34" charset="-122"/>
              </a:rPr>
              <a:t>tune </a:t>
            </a:r>
            <a:r>
              <a:rPr lang="en-US" altLang="zh-CN" sz="1400" dirty="0">
                <a:solidFill>
                  <a:srgbClr val="C00000"/>
                </a:solidFill>
                <a:ea typeface="微软雅黑" panose="020B0503020204020204" pitchFamily="34" charset="-122"/>
              </a:rPr>
              <a:t>and </a:t>
            </a:r>
            <a:r>
              <a:rPr lang="en-US" altLang="zh-CN" sz="1400" dirty="0" smtClean="0">
                <a:solidFill>
                  <a:srgbClr val="C00000"/>
                </a:solidFill>
                <a:ea typeface="微软雅黑" panose="020B0503020204020204" pitchFamily="34" charset="-122"/>
              </a:rPr>
              <a:t>chromaticity</a:t>
            </a:r>
            <a:r>
              <a:rPr lang="en-US" altLang="zh-CN" sz="1400" b="0" dirty="0" smtClean="0">
                <a:solidFill>
                  <a:schemeClr val="tx1"/>
                </a:solidFill>
                <a:ea typeface="微软雅黑" panose="020B0503020204020204" pitchFamily="34" charset="-122"/>
              </a:rPr>
              <a:t>, the </a:t>
            </a:r>
            <a:r>
              <a:rPr kumimoji="1" lang="en-US" altLang="zh-CN" sz="1400" b="0" dirty="0" smtClean="0">
                <a:solidFill>
                  <a:schemeClr val="tx1"/>
                </a:solidFill>
                <a:latin typeface="Times New Roman"/>
                <a:cs typeface="Times New Roman"/>
              </a:rPr>
              <a:t>beam </a:t>
            </a:r>
            <a:r>
              <a:rPr kumimoji="1" lang="en-US" altLang="zh-CN" sz="1400" b="0" dirty="0">
                <a:solidFill>
                  <a:schemeClr val="tx1"/>
                </a:solidFill>
                <a:latin typeface="Times New Roman"/>
                <a:cs typeface="Times New Roman"/>
              </a:rPr>
              <a:t>power was increased to 100 kW to achieve the design goal;</a:t>
            </a:r>
          </a:p>
          <a:p>
            <a:pPr algn="just">
              <a:lnSpc>
                <a:spcPct val="120000"/>
              </a:lnSpc>
              <a:spcAft>
                <a:spcPts val="200"/>
              </a:spcAft>
              <a:buClr>
                <a:srgbClr val="C00000"/>
              </a:buClr>
              <a:buFont typeface="Wingdings" panose="05000000000000000000" pitchFamily="2" charset="2"/>
              <a:buChar char="Ø"/>
            </a:pPr>
            <a:r>
              <a:rPr kumimoji="1" lang="en-US" altLang="zh-CN" sz="1400" b="0" dirty="0" smtClean="0">
                <a:solidFill>
                  <a:schemeClr val="tx1"/>
                </a:solidFill>
                <a:latin typeface="Times New Roman"/>
                <a:cs typeface="Times New Roman"/>
              </a:rPr>
              <a:t>Feb. 2022, with the </a:t>
            </a:r>
            <a:r>
              <a:rPr kumimoji="1" lang="en-US" altLang="zh-CN" sz="1400" dirty="0" smtClean="0">
                <a:solidFill>
                  <a:srgbClr val="C00000"/>
                </a:solidFill>
                <a:latin typeface="Times New Roman"/>
                <a:cs typeface="Times New Roman"/>
              </a:rPr>
              <a:t>s</a:t>
            </a:r>
            <a:r>
              <a:rPr lang="en-US" altLang="zh-CN" sz="1400" dirty="0" smtClean="0">
                <a:solidFill>
                  <a:srgbClr val="C00000"/>
                </a:solidFill>
                <a:ea typeface="微软雅黑" panose="020B0503020204020204" pitchFamily="34" charset="-122"/>
              </a:rPr>
              <a:t>light </a:t>
            </a:r>
            <a:r>
              <a:rPr lang="en-US" altLang="zh-CN" sz="1400" dirty="0">
                <a:solidFill>
                  <a:srgbClr val="C00000"/>
                </a:solidFill>
                <a:ea typeface="微软雅黑" panose="020B0503020204020204" pitchFamily="34" charset="-122"/>
              </a:rPr>
              <a:t>modification of injection </a:t>
            </a:r>
            <a:r>
              <a:rPr lang="en-US" altLang="zh-CN" sz="1400" dirty="0" smtClean="0">
                <a:solidFill>
                  <a:srgbClr val="C00000"/>
                </a:solidFill>
                <a:ea typeface="微软雅黑" panose="020B0503020204020204" pitchFamily="34" charset="-122"/>
              </a:rPr>
              <a:t>system and installation </a:t>
            </a:r>
            <a:r>
              <a:rPr lang="en-US" altLang="zh-CN" sz="1400" dirty="0">
                <a:solidFill>
                  <a:srgbClr val="C00000"/>
                </a:solidFill>
                <a:ea typeface="微软雅黑" panose="020B0503020204020204" pitchFamily="34" charset="-122"/>
              </a:rPr>
              <a:t>of </a:t>
            </a:r>
            <a:r>
              <a:rPr lang="en-US" altLang="zh-CN" sz="1400" dirty="0" smtClean="0">
                <a:solidFill>
                  <a:srgbClr val="C00000"/>
                </a:solidFill>
                <a:ea typeface="微软雅黑" panose="020B0503020204020204" pitchFamily="34" charset="-122"/>
              </a:rPr>
              <a:t>new AC </a:t>
            </a:r>
            <a:r>
              <a:rPr lang="en-US" altLang="zh-CN" sz="1400" dirty="0">
                <a:solidFill>
                  <a:srgbClr val="C00000"/>
                </a:solidFill>
                <a:ea typeface="微软雅黑" panose="020B0503020204020204" pitchFamily="34" charset="-122"/>
              </a:rPr>
              <a:t>trim quadrupoles </a:t>
            </a:r>
            <a:r>
              <a:rPr lang="en-US" altLang="zh-CN" sz="1400" dirty="0" smtClean="0">
                <a:solidFill>
                  <a:srgbClr val="C00000"/>
                </a:solidFill>
                <a:ea typeface="微软雅黑" panose="020B0503020204020204" pitchFamily="34" charset="-122"/>
              </a:rPr>
              <a:t>and AC sextupoles</a:t>
            </a:r>
            <a:r>
              <a:rPr lang="en-US" altLang="zh-CN" sz="1400" b="0" dirty="0" smtClean="0">
                <a:solidFill>
                  <a:schemeClr val="tx1"/>
                </a:solidFill>
                <a:ea typeface="微软雅黑" panose="020B0503020204020204" pitchFamily="34" charset="-122"/>
              </a:rPr>
              <a:t>, the </a:t>
            </a:r>
            <a:r>
              <a:rPr kumimoji="1" lang="en-US" altLang="zh-CN" sz="1400" b="0" dirty="0" smtClean="0">
                <a:solidFill>
                  <a:schemeClr val="tx1"/>
                </a:solidFill>
                <a:latin typeface="Times New Roman"/>
                <a:cs typeface="Times New Roman"/>
              </a:rPr>
              <a:t>beam </a:t>
            </a:r>
            <a:r>
              <a:rPr kumimoji="1" lang="en-US" altLang="zh-CN" sz="1400" b="0" dirty="0">
                <a:solidFill>
                  <a:schemeClr val="tx1"/>
                </a:solidFill>
                <a:latin typeface="Times New Roman"/>
                <a:cs typeface="Times New Roman"/>
              </a:rPr>
              <a:t>power was increased to </a:t>
            </a:r>
            <a:r>
              <a:rPr kumimoji="1" lang="en-US" altLang="zh-CN" sz="1400" b="0" dirty="0" smtClean="0">
                <a:solidFill>
                  <a:schemeClr val="tx1"/>
                </a:solidFill>
                <a:latin typeface="Times New Roman"/>
                <a:cs typeface="Times New Roman"/>
              </a:rPr>
              <a:t>125 </a:t>
            </a:r>
            <a:r>
              <a:rPr kumimoji="1" lang="en-US" altLang="zh-CN" sz="1400" b="0" dirty="0">
                <a:solidFill>
                  <a:schemeClr val="tx1"/>
                </a:solidFill>
                <a:latin typeface="Times New Roman"/>
                <a:cs typeface="Times New Roman"/>
              </a:rPr>
              <a:t>kW;</a:t>
            </a:r>
          </a:p>
          <a:p>
            <a:pPr algn="just">
              <a:lnSpc>
                <a:spcPct val="120000"/>
              </a:lnSpc>
              <a:spcAft>
                <a:spcPts val="200"/>
              </a:spcAft>
              <a:buClr>
                <a:srgbClr val="C00000"/>
              </a:buClr>
              <a:buFont typeface="Wingdings" panose="05000000000000000000" pitchFamily="2" charset="2"/>
              <a:buChar char="Ø"/>
            </a:pPr>
            <a:r>
              <a:rPr kumimoji="1" lang="en-US" altLang="zh-CN" sz="1400" b="0" dirty="0">
                <a:solidFill>
                  <a:schemeClr val="tx1"/>
                </a:solidFill>
                <a:latin typeface="Times New Roman"/>
                <a:cs typeface="Times New Roman"/>
              </a:rPr>
              <a:t>Oct. 2022</a:t>
            </a:r>
            <a:r>
              <a:rPr kumimoji="1" lang="en-US" altLang="zh-CN" sz="1400" b="0" dirty="0" smtClean="0">
                <a:solidFill>
                  <a:schemeClr val="tx1"/>
                </a:solidFill>
                <a:latin typeface="Times New Roman"/>
                <a:cs typeface="Times New Roman"/>
              </a:rPr>
              <a:t>, with the</a:t>
            </a:r>
            <a:r>
              <a:rPr kumimoji="1" lang="en-US" altLang="zh-CN" sz="1400" dirty="0" smtClean="0">
                <a:solidFill>
                  <a:srgbClr val="C00000"/>
                </a:solidFill>
                <a:latin typeface="Times New Roman"/>
                <a:cs typeface="Times New Roman"/>
              </a:rPr>
              <a:t> </a:t>
            </a:r>
            <a:r>
              <a:rPr lang="en-US" altLang="zh-CN" sz="1400" dirty="0" smtClean="0">
                <a:solidFill>
                  <a:srgbClr val="C00000"/>
                </a:solidFill>
                <a:ea typeface="微软雅黑" panose="020B0503020204020204" pitchFamily="34" charset="-122"/>
              </a:rPr>
              <a:t>installation </a:t>
            </a:r>
            <a:r>
              <a:rPr lang="en-US" altLang="zh-CN" sz="1400" dirty="0">
                <a:solidFill>
                  <a:srgbClr val="C00000"/>
                </a:solidFill>
                <a:ea typeface="微软雅黑" panose="020B0503020204020204" pitchFamily="34" charset="-122"/>
              </a:rPr>
              <a:t>of  a </a:t>
            </a:r>
            <a:r>
              <a:rPr lang="en-US" altLang="zh-CN" sz="1400" dirty="0" smtClean="0">
                <a:solidFill>
                  <a:srgbClr val="C00000"/>
                </a:solidFill>
                <a:ea typeface="微软雅黑" panose="020B0503020204020204" pitchFamily="34" charset="-122"/>
              </a:rPr>
              <a:t>new dual </a:t>
            </a:r>
            <a:r>
              <a:rPr lang="en-US" altLang="zh-CN" sz="1400" dirty="0">
                <a:solidFill>
                  <a:srgbClr val="C00000"/>
                </a:solidFill>
                <a:ea typeface="微软雅黑" panose="020B0503020204020204" pitchFamily="34" charset="-122"/>
              </a:rPr>
              <a:t>harmonic RF </a:t>
            </a:r>
            <a:r>
              <a:rPr lang="en-US" altLang="zh-CN" sz="1400" dirty="0" smtClean="0">
                <a:solidFill>
                  <a:srgbClr val="C00000"/>
                </a:solidFill>
                <a:ea typeface="微软雅黑" panose="020B0503020204020204" pitchFamily="34" charset="-122"/>
              </a:rPr>
              <a:t>cavity</a:t>
            </a:r>
            <a:r>
              <a:rPr lang="en-US" altLang="zh-CN" sz="1400" b="0" dirty="0" smtClean="0">
                <a:solidFill>
                  <a:schemeClr val="tx1"/>
                </a:solidFill>
                <a:ea typeface="微软雅黑" panose="020B0503020204020204" pitchFamily="34" charset="-122"/>
              </a:rPr>
              <a:t>, the</a:t>
            </a:r>
            <a:r>
              <a:rPr kumimoji="1" lang="en-US" altLang="zh-CN" sz="1400" b="0" dirty="0" smtClean="0">
                <a:solidFill>
                  <a:schemeClr val="tx1"/>
                </a:solidFill>
                <a:latin typeface="Times New Roman"/>
                <a:cs typeface="Times New Roman"/>
              </a:rPr>
              <a:t> </a:t>
            </a:r>
            <a:r>
              <a:rPr kumimoji="1" lang="en-US" altLang="zh-CN" sz="1400" b="0" dirty="0">
                <a:solidFill>
                  <a:schemeClr val="tx1"/>
                </a:solidFill>
                <a:latin typeface="Times New Roman"/>
                <a:cs typeface="Times New Roman"/>
              </a:rPr>
              <a:t>beam power was increased to 140 </a:t>
            </a:r>
            <a:r>
              <a:rPr kumimoji="1" lang="en-US" altLang="zh-CN" sz="1400" b="0" dirty="0" smtClean="0">
                <a:solidFill>
                  <a:schemeClr val="tx1"/>
                </a:solidFill>
                <a:latin typeface="Times New Roman"/>
                <a:cs typeface="Times New Roman"/>
              </a:rPr>
              <a:t>kW;</a:t>
            </a:r>
          </a:p>
          <a:p>
            <a:pPr algn="just">
              <a:lnSpc>
                <a:spcPct val="120000"/>
              </a:lnSpc>
              <a:spcAft>
                <a:spcPts val="200"/>
              </a:spcAft>
              <a:buClr>
                <a:srgbClr val="C00000"/>
              </a:buClr>
              <a:buFont typeface="Wingdings" panose="05000000000000000000" pitchFamily="2" charset="2"/>
              <a:buChar char="Ø"/>
            </a:pPr>
            <a:r>
              <a:rPr kumimoji="1" lang="en-US" altLang="zh-CN" sz="1400" b="0" dirty="0" smtClean="0">
                <a:solidFill>
                  <a:schemeClr val="tx1"/>
                </a:solidFill>
                <a:latin typeface="Times New Roman"/>
                <a:cs typeface="Times New Roman"/>
              </a:rPr>
              <a:t>Mar. 2024, after detail optimizations </a:t>
            </a:r>
            <a:r>
              <a:rPr kumimoji="1" lang="en-US" altLang="zh-CN" sz="1400" b="0" dirty="0">
                <a:solidFill>
                  <a:schemeClr val="tx1"/>
                </a:solidFill>
                <a:latin typeface="Times New Roman"/>
                <a:cs typeface="Times New Roman"/>
              </a:rPr>
              <a:t>in many </a:t>
            </a:r>
            <a:r>
              <a:rPr kumimoji="1" lang="en-US" altLang="zh-CN" sz="1400" b="0" dirty="0" smtClean="0">
                <a:solidFill>
                  <a:schemeClr val="tx1"/>
                </a:solidFill>
                <a:latin typeface="Times New Roman"/>
                <a:cs typeface="Times New Roman"/>
              </a:rPr>
              <a:t>aspects (</a:t>
            </a:r>
            <a:r>
              <a:rPr kumimoji="1" lang="en-US" altLang="zh-CN" sz="1400" dirty="0" smtClean="0">
                <a:solidFill>
                  <a:srgbClr val="C00000"/>
                </a:solidFill>
                <a:latin typeface="Times New Roman"/>
                <a:cs typeface="Times New Roman"/>
              </a:rPr>
              <a:t>injection, new </a:t>
            </a:r>
            <a:r>
              <a:rPr lang="en-US" altLang="zh-CN" sz="1400" dirty="0" smtClean="0">
                <a:solidFill>
                  <a:srgbClr val="C00000"/>
                </a:solidFill>
                <a:ea typeface="微软雅黑" panose="020B0503020204020204" pitchFamily="34" charset="-122"/>
              </a:rPr>
              <a:t>dual </a:t>
            </a:r>
            <a:r>
              <a:rPr lang="en-US" altLang="zh-CN" sz="1400" dirty="0">
                <a:solidFill>
                  <a:srgbClr val="C00000"/>
                </a:solidFill>
                <a:ea typeface="微软雅黑" panose="020B0503020204020204" pitchFamily="34" charset="-122"/>
              </a:rPr>
              <a:t>harmonic RF </a:t>
            </a:r>
            <a:r>
              <a:rPr lang="en-US" altLang="zh-CN" sz="1400" dirty="0" smtClean="0">
                <a:solidFill>
                  <a:srgbClr val="C00000"/>
                </a:solidFill>
                <a:ea typeface="微软雅黑" panose="020B0503020204020204" pitchFamily="34" charset="-122"/>
              </a:rPr>
              <a:t>cavity,</a:t>
            </a:r>
            <a:r>
              <a:rPr kumimoji="1" lang="en-US" altLang="zh-CN" sz="1400" dirty="0" smtClean="0">
                <a:solidFill>
                  <a:srgbClr val="C00000"/>
                </a:solidFill>
                <a:latin typeface="Times New Roman"/>
                <a:cs typeface="Times New Roman"/>
              </a:rPr>
              <a:t> </a:t>
            </a:r>
            <a:r>
              <a:rPr lang="en-US" altLang="zh-CN" sz="1400" dirty="0" smtClean="0">
                <a:solidFill>
                  <a:srgbClr val="C00000"/>
                </a:solidFill>
                <a:ea typeface="微软雅黑" panose="020B0503020204020204" pitchFamily="34" charset="-122"/>
              </a:rPr>
              <a:t>new octupoles, </a:t>
            </a:r>
            <a:r>
              <a:rPr lang="en-US" altLang="zh-CN" sz="1400" dirty="0">
                <a:solidFill>
                  <a:srgbClr val="C00000"/>
                </a:solidFill>
                <a:ea typeface="微软雅黑" panose="020B0503020204020204" pitchFamily="34" charset="-122"/>
              </a:rPr>
              <a:t>new momentum </a:t>
            </a:r>
            <a:r>
              <a:rPr lang="en-US" altLang="zh-CN" sz="1400" dirty="0" smtClean="0">
                <a:solidFill>
                  <a:srgbClr val="C00000"/>
                </a:solidFill>
                <a:ea typeface="微软雅黑" panose="020B0503020204020204" pitchFamily="34" charset="-122"/>
              </a:rPr>
              <a:t>collimator, new </a:t>
            </a:r>
            <a:r>
              <a:rPr lang="en-US" altLang="zh-CN" sz="1400" dirty="0">
                <a:solidFill>
                  <a:srgbClr val="C00000"/>
                </a:solidFill>
                <a:ea typeface="微软雅黑" panose="020B0503020204020204" pitchFamily="34" charset="-122"/>
              </a:rPr>
              <a:t>correctors</a:t>
            </a:r>
            <a:r>
              <a:rPr kumimoji="1" lang="en-US" altLang="zh-CN" sz="1400" b="0" dirty="0" smtClean="0">
                <a:solidFill>
                  <a:schemeClr val="tx1"/>
                </a:solidFill>
                <a:latin typeface="Times New Roman"/>
                <a:cs typeface="Times New Roman"/>
              </a:rPr>
              <a:t>), the beam </a:t>
            </a:r>
            <a:r>
              <a:rPr kumimoji="1" lang="en-US" altLang="zh-CN" sz="1400" b="0" dirty="0">
                <a:solidFill>
                  <a:schemeClr val="tx1"/>
                </a:solidFill>
                <a:latin typeface="Times New Roman"/>
                <a:cs typeface="Times New Roman"/>
              </a:rPr>
              <a:t>power was increased to </a:t>
            </a:r>
            <a:r>
              <a:rPr kumimoji="1" lang="en-US" altLang="zh-CN" sz="1400" b="0" dirty="0" smtClean="0">
                <a:solidFill>
                  <a:schemeClr val="tx1"/>
                </a:solidFill>
                <a:latin typeface="Times New Roman"/>
                <a:cs typeface="Times New Roman"/>
              </a:rPr>
              <a:t>160 kW.</a:t>
            </a:r>
          </a:p>
        </p:txBody>
      </p:sp>
      <p:sp>
        <p:nvSpPr>
          <p:cNvPr id="8" name="灯片编号占位符 3"/>
          <p:cNvSpPr>
            <a:spLocks noGrp="1"/>
          </p:cNvSpPr>
          <p:nvPr>
            <p:ph type="sldNum" sz="quarter" idx="10"/>
          </p:nvPr>
        </p:nvSpPr>
        <p:spPr>
          <a:xfrm>
            <a:off x="8858280" y="4857766"/>
            <a:ext cx="285720" cy="202424"/>
          </a:xfrm>
          <a:noFill/>
        </p:spPr>
        <p:txBody>
          <a:bodyPr/>
          <a:lstStyle/>
          <a:p>
            <a:fld id="{623F9AB0-2948-433A-A5A0-9A6B216243D7}" type="slidenum">
              <a:rPr lang="en-US" altLang="zh-CN" smtClean="0">
                <a:ea typeface="宋体" charset="-122"/>
              </a:rPr>
              <a:pPr/>
              <a:t>4</a:t>
            </a:fld>
            <a:endParaRPr lang="en-US" altLang="zh-CN" dirty="0" smtClean="0">
              <a:ea typeface="Arial Unicode MS" pitchFamily="34" charset="-122"/>
              <a:cs typeface="Arial Unicode MS" pitchFamily="34"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288" y="1029573"/>
            <a:ext cx="4041918" cy="2304256"/>
          </a:xfrm>
          <a:prstGeom prst="rect">
            <a:avLst/>
          </a:prstGeom>
        </p:spPr>
      </p:pic>
      <p:sp>
        <p:nvSpPr>
          <p:cNvPr id="6" name="内容占位符 2"/>
          <p:cNvSpPr txBox="1">
            <a:spLocks/>
          </p:cNvSpPr>
          <p:nvPr/>
        </p:nvSpPr>
        <p:spPr bwMode="auto">
          <a:xfrm>
            <a:off x="35496" y="3333829"/>
            <a:ext cx="4121468" cy="1686193"/>
          </a:xfrm>
          <a:prstGeom prst="rect">
            <a:avLst/>
          </a:prstGeom>
          <a:noFill/>
          <a:ln w="9525">
            <a:noFill/>
            <a:miter lim="800000"/>
          </a:ln>
        </p:spPr>
        <p:txBody>
          <a:bodyPr vert="horz" wrap="square" lIns="91440" tIns="45720" rIns="91440" bIns="45720" numCol="1" anchor="t" anchorCtr="0" compatLnSpc="1">
            <a:noAutofit/>
          </a:bodyPr>
          <a:lstStyle>
            <a:lvl1pPr marL="342900" indent="-342900" algn="l" rtl="0" eaLnBrk="0" fontAlgn="base" hangingPunct="0">
              <a:spcBef>
                <a:spcPct val="10000"/>
              </a:spcBef>
              <a:spcAft>
                <a:spcPct val="30000"/>
              </a:spcAft>
              <a:buSzPct val="70000"/>
              <a:buFont typeface="Wingdings" panose="05000000000000000000" pitchFamily="2" charset="2"/>
              <a:buChar char="u"/>
              <a:defRPr sz="2600" b="1">
                <a:solidFill>
                  <a:srgbClr val="000099"/>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400" b="1">
                <a:solidFill>
                  <a:srgbClr val="009900"/>
                </a:solidFill>
                <a:latin typeface="Times New Roman" panose="02020603050405020304" pitchFamily="18" charset="0"/>
                <a:ea typeface="宋体" panose="02010600030101010101" pitchFamily="2" charset="-122"/>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fontAlgn="base">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fontAlgn="base">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fontAlgn="base">
              <a:spcBef>
                <a:spcPct val="20000"/>
              </a:spcBef>
              <a:spcAft>
                <a:spcPct val="0"/>
              </a:spcAft>
              <a:buChar char="»"/>
              <a:defRPr sz="2000">
                <a:solidFill>
                  <a:schemeClr val="tx1"/>
                </a:solidFill>
                <a:latin typeface="+mn-lt"/>
                <a:ea typeface="宋体" panose="02010600030101010101" pitchFamily="2" charset="-122"/>
              </a:defRPr>
            </a:lvl9pPr>
          </a:lstStyle>
          <a:p>
            <a:pPr algn="just">
              <a:lnSpc>
                <a:spcPct val="120000"/>
              </a:lnSpc>
              <a:spcAft>
                <a:spcPts val="200"/>
              </a:spcAft>
              <a:buClr>
                <a:srgbClr val="C00000"/>
              </a:buClr>
              <a:buFont typeface="Wingdings" panose="05000000000000000000" pitchFamily="2" charset="2"/>
              <a:buChar char="Ø"/>
            </a:pPr>
            <a:r>
              <a:rPr kumimoji="1" lang="en-US" altLang="zh-CN" sz="1400" b="0" kern="0" dirty="0" smtClean="0">
                <a:solidFill>
                  <a:schemeClr val="tx1"/>
                </a:solidFill>
                <a:latin typeface="Times New Roman"/>
                <a:cs typeface="Times New Roman"/>
              </a:rPr>
              <a:t>Nov. 2017, first 10 kW beam power on the target for a short while;</a:t>
            </a:r>
          </a:p>
          <a:p>
            <a:pPr algn="just">
              <a:lnSpc>
                <a:spcPct val="120000"/>
              </a:lnSpc>
              <a:spcAft>
                <a:spcPts val="200"/>
              </a:spcAft>
              <a:buClr>
                <a:srgbClr val="C00000"/>
              </a:buClr>
              <a:buFont typeface="Wingdings" panose="05000000000000000000" pitchFamily="2" charset="2"/>
              <a:buChar char="Ø"/>
            </a:pPr>
            <a:r>
              <a:rPr kumimoji="1" lang="en-US" altLang="zh-CN" sz="1400" b="0" kern="0" dirty="0" smtClean="0">
                <a:solidFill>
                  <a:schemeClr val="tx1"/>
                </a:solidFill>
                <a:latin typeface="Times New Roman"/>
                <a:cs typeface="Times New Roman"/>
              </a:rPr>
              <a:t>Mar. 2018, beam power over 20 kW in the test operation;</a:t>
            </a:r>
          </a:p>
          <a:p>
            <a:pPr algn="just">
              <a:lnSpc>
                <a:spcPct val="120000"/>
              </a:lnSpc>
              <a:spcAft>
                <a:spcPts val="200"/>
              </a:spcAft>
              <a:buClr>
                <a:srgbClr val="C00000"/>
              </a:buClr>
              <a:buFont typeface="Wingdings" panose="05000000000000000000" pitchFamily="2" charset="2"/>
              <a:buChar char="Ø"/>
            </a:pPr>
            <a:r>
              <a:rPr kumimoji="1" lang="en-US" altLang="zh-CN" sz="1400" b="0" kern="0" dirty="0" smtClean="0">
                <a:solidFill>
                  <a:schemeClr val="tx1"/>
                </a:solidFill>
                <a:latin typeface="Times New Roman"/>
                <a:cs typeface="Times New Roman"/>
              </a:rPr>
              <a:t>Jan. 2019, beam power was gradually increased to 50kW+ with well controlled beam loss;</a:t>
            </a:r>
          </a:p>
        </p:txBody>
      </p:sp>
    </p:spTree>
  </p:cSld>
  <p:clrMapOvr>
    <a:masterClrMapping/>
  </p:clrMapOvr>
  <p:transition spd="med" advTm="4063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xmlns="" id="{E5593122-1347-4F43-A33D-C00CA4DAF8AF}"/>
              </a:ext>
            </a:extLst>
          </p:cNvPr>
          <p:cNvSpPr txBox="1">
            <a:spLocks noChangeArrowheads="1"/>
          </p:cNvSpPr>
          <p:nvPr/>
        </p:nvSpPr>
        <p:spPr>
          <a:xfrm>
            <a:off x="357191" y="480210"/>
            <a:ext cx="8501089" cy="436562"/>
          </a:xfrm>
          <a:prstGeom prst="rect">
            <a:avLst/>
          </a:prstGeom>
        </p:spPr>
        <p:txBody>
          <a:bodyPr tIns="0" bIns="0"/>
          <a:lstStyle/>
          <a:p>
            <a:pPr algn="ctr" defTabSz="761970" fontAlgn="auto">
              <a:lnSpc>
                <a:spcPct val="90000"/>
              </a:lnSpc>
              <a:spcAft>
                <a:spcPts val="0"/>
              </a:spcAft>
              <a:defRPr/>
            </a:pPr>
            <a:r>
              <a:rPr lang="en-US" altLang="zh-CN" sz="2400" b="1" dirty="0">
                <a:ea typeface="微软雅黑" panose="020B0503020204020204" charset="-122"/>
              </a:rPr>
              <a:t>CSNS RCS</a:t>
            </a:r>
          </a:p>
          <a:p>
            <a:pPr algn="ctr" defTabSz="761970" eaLnBrk="1" hangingPunct="1">
              <a:lnSpc>
                <a:spcPct val="90000"/>
              </a:lnSpc>
              <a:defRPr/>
            </a:pPr>
            <a:endParaRPr lang="en-US" altLang="zh-CN" sz="2800" b="1" dirty="0">
              <a:latin typeface="Times New Roman" pitchFamily="18" charset="0"/>
              <a:ea typeface="微软雅黑" pitchFamily="34" charset="-122"/>
              <a:cs typeface="Times New Roman" pitchFamily="18" charset="0"/>
            </a:endParaRPr>
          </a:p>
        </p:txBody>
      </p:sp>
      <p:graphicFrame>
        <p:nvGraphicFramePr>
          <p:cNvPr id="6" name="表格 5">
            <a:extLst>
              <a:ext uri="{FF2B5EF4-FFF2-40B4-BE49-F238E27FC236}">
                <a16:creationId xmlns:a16="http://schemas.microsoft.com/office/drawing/2014/main" xmlns="" id="{0425D815-525E-409A-BFC6-A74F5DD56EC7}"/>
              </a:ext>
            </a:extLst>
          </p:cNvPr>
          <p:cNvGraphicFramePr>
            <a:graphicFrameLocks noGrp="1"/>
          </p:cNvGraphicFramePr>
          <p:nvPr>
            <p:extLst>
              <p:ext uri="{D42A27DB-BD31-4B8C-83A1-F6EECF244321}">
                <p14:modId xmlns:p14="http://schemas.microsoft.com/office/powerpoint/2010/main" xmlns="" val="749935825"/>
              </p:ext>
            </p:extLst>
          </p:nvPr>
        </p:nvGraphicFramePr>
        <p:xfrm>
          <a:off x="107505" y="916779"/>
          <a:ext cx="3888432" cy="3962160"/>
        </p:xfrm>
        <a:graphic>
          <a:graphicData uri="http://schemas.openxmlformats.org/drawingml/2006/table">
            <a:tbl>
              <a:tblPr firstRow="1" bandRow="1">
                <a:tableStyleId>{5940675A-B579-460E-94D1-54222C63F5DA}</a:tableStyleId>
              </a:tblPr>
              <a:tblGrid>
                <a:gridCol w="2376263">
                  <a:extLst>
                    <a:ext uri="{9D8B030D-6E8A-4147-A177-3AD203B41FA5}">
                      <a16:colId xmlns:a16="http://schemas.microsoft.com/office/drawing/2014/main" xmlns="" val="20000"/>
                    </a:ext>
                  </a:extLst>
                </a:gridCol>
                <a:gridCol w="1512169">
                  <a:extLst>
                    <a:ext uri="{9D8B030D-6E8A-4147-A177-3AD203B41FA5}">
                      <a16:colId xmlns:a16="http://schemas.microsoft.com/office/drawing/2014/main" xmlns="" val="20001"/>
                    </a:ext>
                  </a:extLst>
                </a:gridCol>
              </a:tblGrid>
              <a:tr h="251952">
                <a:tc>
                  <a:txBody>
                    <a:bodyPr/>
                    <a:lstStyle/>
                    <a:p>
                      <a:pPr algn="just">
                        <a:lnSpc>
                          <a:spcPct val="100000"/>
                        </a:lnSpc>
                        <a:spcAft>
                          <a:spcPts val="0"/>
                        </a:spcAft>
                      </a:pPr>
                      <a:r>
                        <a:rPr lang="en-US" sz="1200" kern="100" dirty="0">
                          <a:solidFill>
                            <a:schemeClr val="tx1"/>
                          </a:solidFill>
                          <a:effectLst/>
                          <a:latin typeface="Times New Roman" panose="02020603050405020304" pitchFamily="18" charset="0"/>
                          <a:cs typeface="Times New Roman" panose="02020603050405020304" pitchFamily="18" charset="0"/>
                        </a:rPr>
                        <a:t>Output Beam Power [kW]</a:t>
                      </a:r>
                      <a:endParaRPr lang="zh-CN"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tc>
                  <a:txBody>
                    <a:bodyPr/>
                    <a:lstStyle/>
                    <a:p>
                      <a:pPr marL="0" algn="just" defTabSz="914400" rtl="0" eaLnBrk="1" latinLnBrk="0" hangingPunct="1">
                        <a:lnSpc>
                          <a:spcPct val="100000"/>
                        </a:lnSpc>
                        <a:spcAft>
                          <a:spcPts val="0"/>
                        </a:spcAft>
                      </a:pPr>
                      <a:r>
                        <a:rPr lang="en-US" sz="1200" b="0" kern="100" dirty="0">
                          <a:solidFill>
                            <a:schemeClr val="tx1"/>
                          </a:solidFill>
                          <a:effectLst/>
                          <a:latin typeface="Times New Roman" panose="02020603050405020304" pitchFamily="18" charset="0"/>
                          <a:cs typeface="Times New Roman" panose="02020603050405020304" pitchFamily="18" charset="0"/>
                        </a:rPr>
                        <a:t>100</a:t>
                      </a:r>
                      <a:endParaRPr lang="zh-CN" altLang="en-US" sz="12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51435" marR="51435" marT="0" marB="0"/>
                </a:tc>
                <a:extLst>
                  <a:ext uri="{0D108BD9-81ED-4DB2-BD59-A6C34878D82A}">
                    <a16:rowId xmlns:a16="http://schemas.microsoft.com/office/drawing/2014/main" xmlns="" val="10000"/>
                  </a:ext>
                </a:extLst>
              </a:tr>
              <a:tr h="251952">
                <a:tc>
                  <a:txBody>
                    <a:bodyPr/>
                    <a:lstStyle/>
                    <a:p>
                      <a:pPr algn="just">
                        <a:lnSpc>
                          <a:spcPct val="100000"/>
                        </a:lnSpc>
                        <a:spcAft>
                          <a:spcPts val="0"/>
                        </a:spcAft>
                      </a:pPr>
                      <a:r>
                        <a:rPr lang="en-US" sz="1200" kern="100" dirty="0">
                          <a:solidFill>
                            <a:schemeClr val="tx1"/>
                          </a:solidFill>
                          <a:effectLst/>
                          <a:latin typeface="Times New Roman" panose="02020603050405020304" pitchFamily="18" charset="0"/>
                          <a:cs typeface="Times New Roman" panose="02020603050405020304" pitchFamily="18" charset="0"/>
                        </a:rPr>
                        <a:t>Injection Energy [MeV]</a:t>
                      </a:r>
                      <a:endParaRPr lang="zh-CN"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tc>
                  <a:txBody>
                    <a:bodyPr/>
                    <a:lstStyle/>
                    <a:p>
                      <a:pPr algn="just">
                        <a:lnSpc>
                          <a:spcPct val="100000"/>
                        </a:lnSpc>
                        <a:spcAft>
                          <a:spcPts val="0"/>
                        </a:spcAft>
                      </a:pPr>
                      <a:r>
                        <a:rPr lang="en-US" sz="1200" b="0" kern="100" dirty="0">
                          <a:solidFill>
                            <a:schemeClr val="tx1"/>
                          </a:solidFill>
                          <a:effectLst/>
                          <a:latin typeface="Times New Roman" panose="02020603050405020304" pitchFamily="18" charset="0"/>
                          <a:cs typeface="Times New Roman" panose="02020603050405020304" pitchFamily="18" charset="0"/>
                        </a:rPr>
                        <a:t>80</a:t>
                      </a:r>
                      <a:endParaRPr lang="zh-CN" sz="12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xmlns="" val="10001"/>
                  </a:ext>
                </a:extLst>
              </a:tr>
              <a:tr h="251952">
                <a:tc>
                  <a:txBody>
                    <a:bodyPr/>
                    <a:lstStyle/>
                    <a:p>
                      <a:pPr algn="just">
                        <a:lnSpc>
                          <a:spcPct val="100000"/>
                        </a:lnSpc>
                        <a:spcAft>
                          <a:spcPts val="0"/>
                        </a:spcAft>
                      </a:pPr>
                      <a:r>
                        <a:rPr lang="en-US" sz="1200" kern="100" dirty="0">
                          <a:solidFill>
                            <a:schemeClr val="tx1"/>
                          </a:solidFill>
                          <a:effectLst/>
                          <a:latin typeface="Times New Roman" panose="02020603050405020304" pitchFamily="18" charset="0"/>
                          <a:cs typeface="Times New Roman" panose="02020603050405020304" pitchFamily="18" charset="0"/>
                        </a:rPr>
                        <a:t>E</a:t>
                      </a:r>
                      <a:r>
                        <a:rPr lang="en-US" altLang="zh-CN" sz="1200" kern="100" dirty="0">
                          <a:solidFill>
                            <a:schemeClr val="tx1"/>
                          </a:solidFill>
                          <a:effectLst/>
                          <a:latin typeface="Times New Roman" panose="02020603050405020304" pitchFamily="18" charset="0"/>
                          <a:cs typeface="Times New Roman" panose="02020603050405020304" pitchFamily="18" charset="0"/>
                        </a:rPr>
                        <a:t>xtraction</a:t>
                      </a:r>
                      <a:r>
                        <a:rPr lang="en-US" sz="1200" kern="100" dirty="0">
                          <a:solidFill>
                            <a:schemeClr val="tx1"/>
                          </a:solidFill>
                          <a:effectLst/>
                          <a:latin typeface="Times New Roman" panose="02020603050405020304" pitchFamily="18" charset="0"/>
                          <a:cs typeface="Times New Roman" panose="02020603050405020304" pitchFamily="18" charset="0"/>
                        </a:rPr>
                        <a:t> Energy [GeV]</a:t>
                      </a:r>
                      <a:endParaRPr lang="zh-CN"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tc>
                  <a:txBody>
                    <a:bodyPr/>
                    <a:lstStyle/>
                    <a:p>
                      <a:pPr algn="just">
                        <a:lnSpc>
                          <a:spcPct val="100000"/>
                        </a:lnSpc>
                        <a:spcAft>
                          <a:spcPts val="0"/>
                        </a:spcAft>
                      </a:pPr>
                      <a:r>
                        <a:rPr lang="en-US" sz="1200" b="0" kern="100" dirty="0">
                          <a:solidFill>
                            <a:schemeClr val="tx1"/>
                          </a:solidFill>
                          <a:effectLst/>
                          <a:latin typeface="Times New Roman" panose="02020603050405020304" pitchFamily="18" charset="0"/>
                          <a:cs typeface="Times New Roman" panose="02020603050405020304" pitchFamily="18" charset="0"/>
                        </a:rPr>
                        <a:t>1.6</a:t>
                      </a:r>
                      <a:endParaRPr lang="zh-CN" sz="12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xmlns="" val="10002"/>
                  </a:ext>
                </a:extLst>
              </a:tr>
              <a:tr h="251952">
                <a:tc>
                  <a:txBody>
                    <a:bodyPr/>
                    <a:lstStyle/>
                    <a:p>
                      <a:pPr algn="just">
                        <a:lnSpc>
                          <a:spcPct val="100000"/>
                        </a:lnSpc>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Pulse repetition rate [Hz]</a:t>
                      </a:r>
                      <a:endParaRPr lang="zh-CN"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tc>
                  <a:txBody>
                    <a:bodyPr/>
                    <a:lstStyle/>
                    <a:p>
                      <a:pPr algn="just">
                        <a:lnSpc>
                          <a:spcPct val="100000"/>
                        </a:lnSpc>
                        <a:spcAft>
                          <a:spcPts val="0"/>
                        </a:spcAft>
                      </a:pPr>
                      <a:r>
                        <a:rPr lang="en-US" sz="1200" b="0" kern="100" dirty="0">
                          <a:solidFill>
                            <a:schemeClr val="tx1"/>
                          </a:solidFill>
                          <a:effectLst/>
                          <a:latin typeface="Times New Roman" panose="02020603050405020304" pitchFamily="18" charset="0"/>
                          <a:cs typeface="Times New Roman" panose="02020603050405020304" pitchFamily="18" charset="0"/>
                        </a:rPr>
                        <a:t>25</a:t>
                      </a:r>
                      <a:endParaRPr lang="zh-CN" sz="12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xmlns="" val="10003"/>
                  </a:ext>
                </a:extLst>
              </a:tr>
              <a:tr h="251952">
                <a:tc>
                  <a:txBody>
                    <a:bodyPr/>
                    <a:lstStyle/>
                    <a:p>
                      <a:pPr algn="just">
                        <a:lnSpc>
                          <a:spcPct val="100000"/>
                        </a:lnSpc>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Ramping Pattern</a:t>
                      </a:r>
                      <a:endParaRPr lang="zh-CN"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tc>
                  <a:txBody>
                    <a:bodyPr/>
                    <a:lstStyle/>
                    <a:p>
                      <a:pPr algn="just">
                        <a:lnSpc>
                          <a:spcPct val="100000"/>
                        </a:lnSpc>
                        <a:spcAft>
                          <a:spcPts val="0"/>
                        </a:spcAft>
                      </a:pPr>
                      <a:r>
                        <a:rPr lang="en-US" sz="1200" b="0" kern="100" dirty="0">
                          <a:solidFill>
                            <a:schemeClr val="tx1"/>
                          </a:solidFill>
                          <a:effectLst/>
                          <a:latin typeface="Times New Roman" panose="02020603050405020304" pitchFamily="18" charset="0"/>
                          <a:cs typeface="Times New Roman" panose="02020603050405020304" pitchFamily="18" charset="0"/>
                        </a:rPr>
                        <a:t>Sinusoidal</a:t>
                      </a:r>
                      <a:endParaRPr lang="zh-CN" sz="12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xmlns="" val="10004"/>
                  </a:ext>
                </a:extLst>
              </a:tr>
              <a:tr h="251952">
                <a:tc>
                  <a:txBody>
                    <a:bodyPr/>
                    <a:lstStyle/>
                    <a:p>
                      <a:pPr algn="just">
                        <a:lnSpc>
                          <a:spcPct val="100000"/>
                        </a:lnSpc>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Acceleration Time [ms]</a:t>
                      </a:r>
                      <a:endParaRPr lang="zh-CN"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tc>
                  <a:txBody>
                    <a:bodyPr/>
                    <a:lstStyle/>
                    <a:p>
                      <a:pPr algn="just">
                        <a:lnSpc>
                          <a:spcPct val="100000"/>
                        </a:lnSpc>
                        <a:spcAft>
                          <a:spcPts val="0"/>
                        </a:spcAft>
                      </a:pPr>
                      <a:r>
                        <a:rPr lang="en-US" sz="1200" b="0" kern="100" dirty="0">
                          <a:solidFill>
                            <a:schemeClr val="tx1"/>
                          </a:solidFill>
                          <a:effectLst/>
                          <a:latin typeface="Times New Roman" panose="02020603050405020304" pitchFamily="18" charset="0"/>
                          <a:cs typeface="Times New Roman" panose="02020603050405020304" pitchFamily="18" charset="0"/>
                        </a:rPr>
                        <a:t>20</a:t>
                      </a:r>
                      <a:endParaRPr lang="zh-CN" sz="12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xmlns="" val="10005"/>
                  </a:ext>
                </a:extLst>
              </a:tr>
              <a:tr h="251952">
                <a:tc>
                  <a:txBody>
                    <a:bodyPr/>
                    <a:lstStyle/>
                    <a:p>
                      <a:pPr algn="just">
                        <a:lnSpc>
                          <a:spcPct val="100000"/>
                        </a:lnSpc>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Circumference [m]</a:t>
                      </a:r>
                      <a:endParaRPr lang="zh-CN"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tc>
                  <a:txBody>
                    <a:bodyPr/>
                    <a:lstStyle/>
                    <a:p>
                      <a:pPr algn="just">
                        <a:lnSpc>
                          <a:spcPct val="100000"/>
                        </a:lnSpc>
                        <a:spcAft>
                          <a:spcPts val="0"/>
                        </a:spcAft>
                      </a:pPr>
                      <a:r>
                        <a:rPr lang="en-US" sz="1200" b="0" kern="100" dirty="0">
                          <a:solidFill>
                            <a:schemeClr val="tx1"/>
                          </a:solidFill>
                          <a:effectLst/>
                          <a:latin typeface="Times New Roman" panose="02020603050405020304" pitchFamily="18" charset="0"/>
                          <a:cs typeface="Times New Roman" panose="02020603050405020304" pitchFamily="18" charset="0"/>
                        </a:rPr>
                        <a:t>227.92</a:t>
                      </a:r>
                      <a:endParaRPr lang="zh-CN" sz="12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xmlns="" val="3718385806"/>
                  </a:ext>
                </a:extLst>
              </a:tr>
              <a:tr h="251952">
                <a:tc>
                  <a:txBody>
                    <a:bodyPr/>
                    <a:lstStyle/>
                    <a:p>
                      <a:pPr algn="just">
                        <a:lnSpc>
                          <a:spcPct val="100000"/>
                        </a:lnSpc>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Number of dipoles</a:t>
                      </a:r>
                      <a:endParaRPr lang="zh-CN"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tc>
                  <a:txBody>
                    <a:bodyPr/>
                    <a:lstStyle/>
                    <a:p>
                      <a:pPr algn="just">
                        <a:lnSpc>
                          <a:spcPct val="100000"/>
                        </a:lnSpc>
                        <a:spcAft>
                          <a:spcPts val="0"/>
                        </a:spcAft>
                      </a:pPr>
                      <a:r>
                        <a:rPr lang="en-US" sz="1200" b="0" kern="100" dirty="0">
                          <a:solidFill>
                            <a:schemeClr val="tx1"/>
                          </a:solidFill>
                          <a:effectLst/>
                          <a:latin typeface="Times New Roman" panose="02020603050405020304" pitchFamily="18" charset="0"/>
                          <a:cs typeface="Times New Roman" panose="02020603050405020304" pitchFamily="18" charset="0"/>
                        </a:rPr>
                        <a:t>24</a:t>
                      </a:r>
                      <a:endParaRPr lang="zh-CN" sz="12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xmlns="" val="613705387"/>
                  </a:ext>
                </a:extLst>
              </a:tr>
              <a:tr h="251952">
                <a:tc>
                  <a:txBody>
                    <a:bodyPr/>
                    <a:lstStyle/>
                    <a:p>
                      <a:pPr algn="just">
                        <a:lnSpc>
                          <a:spcPct val="100000"/>
                        </a:lnSpc>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Number of quadrupoles</a:t>
                      </a:r>
                      <a:endParaRPr lang="zh-CN"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tc>
                  <a:txBody>
                    <a:bodyPr/>
                    <a:lstStyle/>
                    <a:p>
                      <a:pPr algn="just">
                        <a:lnSpc>
                          <a:spcPct val="100000"/>
                        </a:lnSpc>
                        <a:spcAft>
                          <a:spcPts val="0"/>
                        </a:spcAft>
                      </a:pPr>
                      <a:r>
                        <a:rPr lang="en-US" sz="1200" b="0" kern="100" dirty="0">
                          <a:solidFill>
                            <a:schemeClr val="tx1"/>
                          </a:solidFill>
                          <a:effectLst/>
                          <a:latin typeface="Times New Roman" panose="02020603050405020304" pitchFamily="18" charset="0"/>
                          <a:cs typeface="Times New Roman" panose="02020603050405020304" pitchFamily="18" charset="0"/>
                        </a:rPr>
                        <a:t>48</a:t>
                      </a:r>
                      <a:endParaRPr lang="zh-CN" sz="12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xmlns="" val="2568058085"/>
                  </a:ext>
                </a:extLst>
              </a:tr>
              <a:tr h="251952">
                <a:tc>
                  <a:txBody>
                    <a:bodyPr/>
                    <a:lstStyle/>
                    <a:p>
                      <a:pPr algn="just">
                        <a:lnSpc>
                          <a:spcPct val="100000"/>
                        </a:lnSpc>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Lattice Structure</a:t>
                      </a:r>
                      <a:endParaRPr lang="zh-CN"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tc>
                  <a:txBody>
                    <a:bodyPr/>
                    <a:lstStyle/>
                    <a:p>
                      <a:pPr algn="just">
                        <a:lnSpc>
                          <a:spcPct val="100000"/>
                        </a:lnSpc>
                        <a:spcAft>
                          <a:spcPts val="0"/>
                        </a:spcAft>
                      </a:pPr>
                      <a:r>
                        <a:rPr lang="en-US" sz="1200" b="0" kern="100" dirty="0">
                          <a:solidFill>
                            <a:schemeClr val="tx1"/>
                          </a:solidFill>
                          <a:effectLst/>
                          <a:latin typeface="Times New Roman" panose="02020603050405020304" pitchFamily="18" charset="0"/>
                          <a:cs typeface="Times New Roman" panose="02020603050405020304" pitchFamily="18" charset="0"/>
                        </a:rPr>
                        <a:t>Triplet</a:t>
                      </a:r>
                      <a:endParaRPr lang="zh-CN" sz="12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xmlns="" val="3791903403"/>
                  </a:ext>
                </a:extLst>
              </a:tr>
              <a:tr h="251952">
                <a:tc>
                  <a:txBody>
                    <a:bodyPr/>
                    <a:lstStyle/>
                    <a:p>
                      <a:pPr algn="just">
                        <a:lnSpc>
                          <a:spcPct val="100000"/>
                        </a:lnSpc>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Nominal Betatron </a:t>
                      </a:r>
                      <a:r>
                        <a:rPr lang="en-US" sz="1200" kern="0" dirty="0" smtClean="0">
                          <a:solidFill>
                            <a:schemeClr val="tx1"/>
                          </a:solidFill>
                          <a:effectLst/>
                          <a:latin typeface="Times New Roman" panose="02020603050405020304" pitchFamily="18" charset="0"/>
                          <a:cs typeface="Times New Roman" panose="02020603050405020304" pitchFamily="18" charset="0"/>
                        </a:rPr>
                        <a:t>Tune </a:t>
                      </a:r>
                      <a:r>
                        <a:rPr lang="en-US" sz="1200" kern="0" dirty="0">
                          <a:solidFill>
                            <a:schemeClr val="tx1"/>
                          </a:solidFill>
                          <a:effectLst/>
                          <a:latin typeface="Times New Roman" panose="02020603050405020304" pitchFamily="18" charset="0"/>
                          <a:cs typeface="Times New Roman" panose="02020603050405020304" pitchFamily="18" charset="0"/>
                        </a:rPr>
                        <a:t>(H/V)</a:t>
                      </a:r>
                      <a:endParaRPr lang="zh-CN"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tc>
                  <a:txBody>
                    <a:bodyPr/>
                    <a:lstStyle/>
                    <a:p>
                      <a:pPr algn="just">
                        <a:lnSpc>
                          <a:spcPct val="100000"/>
                        </a:lnSpc>
                        <a:spcAft>
                          <a:spcPts val="0"/>
                        </a:spcAft>
                      </a:pPr>
                      <a:r>
                        <a:rPr lang="en-US" sz="1200" b="0" kern="100" dirty="0">
                          <a:solidFill>
                            <a:schemeClr val="tx1"/>
                          </a:solidFill>
                          <a:effectLst/>
                          <a:latin typeface="Times New Roman" panose="02020603050405020304" pitchFamily="18" charset="0"/>
                          <a:cs typeface="Times New Roman" panose="02020603050405020304" pitchFamily="18" charset="0"/>
                        </a:rPr>
                        <a:t>(4.86, 4.80)</a:t>
                      </a:r>
                      <a:endParaRPr lang="zh-CN" sz="12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xmlns="" val="3325167434"/>
                  </a:ext>
                </a:extLst>
              </a:tr>
              <a:tr h="251952">
                <a:tc>
                  <a:txBody>
                    <a:bodyPr/>
                    <a:lstStyle/>
                    <a:p>
                      <a:pPr algn="just">
                        <a:lnSpc>
                          <a:spcPct val="100000"/>
                        </a:lnSpc>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Natural Chromaticity</a:t>
                      </a:r>
                      <a:endParaRPr lang="zh-CN"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tc>
                  <a:txBody>
                    <a:bodyPr/>
                    <a:lstStyle/>
                    <a:p>
                      <a:pPr algn="just">
                        <a:lnSpc>
                          <a:spcPct val="100000"/>
                        </a:lnSpc>
                        <a:spcAft>
                          <a:spcPts val="0"/>
                        </a:spcAft>
                      </a:pPr>
                      <a:r>
                        <a:rPr lang="en-US" sz="1200" b="0" kern="100" dirty="0">
                          <a:solidFill>
                            <a:schemeClr val="tx1"/>
                          </a:solidFill>
                          <a:effectLst/>
                          <a:latin typeface="Times New Roman" panose="02020603050405020304" pitchFamily="18" charset="0"/>
                          <a:cs typeface="Times New Roman" panose="02020603050405020304" pitchFamily="18" charset="0"/>
                        </a:rPr>
                        <a:t>-4.0/-8.2</a:t>
                      </a:r>
                      <a:endParaRPr lang="zh-CN" sz="12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xmlns="" val="3209228689"/>
                  </a:ext>
                </a:extLst>
              </a:tr>
              <a:tr h="251952">
                <a:tc>
                  <a:txBody>
                    <a:bodyPr/>
                    <a:lstStyle/>
                    <a:p>
                      <a:pPr algn="just">
                        <a:lnSpc>
                          <a:spcPct val="100000"/>
                        </a:lnSpc>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Ring Acceptance [</a:t>
                      </a:r>
                      <a:r>
                        <a:rPr lang="en-US" sz="1200" kern="0" dirty="0" err="1">
                          <a:solidFill>
                            <a:schemeClr val="tx1"/>
                          </a:solidFill>
                          <a:effectLst/>
                          <a:latin typeface="Symbol" panose="05050102010706020507" pitchFamily="18" charset="2"/>
                          <a:cs typeface="Times New Roman" panose="02020603050405020304" pitchFamily="18" charset="0"/>
                        </a:rPr>
                        <a:t>p</a:t>
                      </a:r>
                      <a:r>
                        <a:rPr lang="en-US" sz="1200" kern="0" dirty="0" err="1">
                          <a:solidFill>
                            <a:schemeClr val="tx1"/>
                          </a:solidFill>
                          <a:effectLst/>
                          <a:latin typeface="Times New Roman" panose="02020603050405020304" pitchFamily="18" charset="0"/>
                          <a:cs typeface="Times New Roman" panose="02020603050405020304" pitchFamily="18" charset="0"/>
                        </a:rPr>
                        <a:t>mm-mrad</a:t>
                      </a:r>
                      <a:r>
                        <a:rPr lang="en-US" sz="1200" kern="0" dirty="0">
                          <a:solidFill>
                            <a:schemeClr val="tx1"/>
                          </a:solidFill>
                          <a:effectLst/>
                          <a:latin typeface="Times New Roman" panose="02020603050405020304" pitchFamily="18" charset="0"/>
                          <a:cs typeface="Times New Roman" panose="02020603050405020304" pitchFamily="18" charset="0"/>
                        </a:rPr>
                        <a:t>]</a:t>
                      </a:r>
                      <a:endParaRPr lang="zh-CN"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tc>
                  <a:txBody>
                    <a:bodyPr/>
                    <a:lstStyle/>
                    <a:p>
                      <a:pPr algn="just">
                        <a:lnSpc>
                          <a:spcPct val="100000"/>
                        </a:lnSpc>
                        <a:spcAft>
                          <a:spcPts val="0"/>
                        </a:spcAft>
                      </a:pPr>
                      <a:r>
                        <a:rPr lang="en-US" sz="1200" b="0" kern="100" dirty="0">
                          <a:solidFill>
                            <a:schemeClr val="tx1"/>
                          </a:solidFill>
                          <a:effectLst/>
                          <a:latin typeface="Times New Roman" panose="02020603050405020304" pitchFamily="18" charset="0"/>
                          <a:cs typeface="Times New Roman" panose="02020603050405020304" pitchFamily="18" charset="0"/>
                        </a:rPr>
                        <a:t>540</a:t>
                      </a:r>
                      <a:endParaRPr lang="zh-CN" sz="12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xmlns="" val="1308528231"/>
                  </a:ext>
                </a:extLst>
              </a:tr>
              <a:tr h="35779">
                <a:tc>
                  <a:txBody>
                    <a:bodyPr/>
                    <a:lstStyle/>
                    <a:p>
                      <a:pPr algn="just">
                        <a:lnSpc>
                          <a:spcPct val="100000"/>
                        </a:lnSpc>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Harmonic Number</a:t>
                      </a:r>
                      <a:endParaRPr lang="zh-CN"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tc>
                  <a:txBody>
                    <a:bodyPr/>
                    <a:lstStyle/>
                    <a:p>
                      <a:pPr algn="just">
                        <a:lnSpc>
                          <a:spcPct val="100000"/>
                        </a:lnSpc>
                        <a:spcAft>
                          <a:spcPts val="0"/>
                        </a:spcAft>
                      </a:pPr>
                      <a:r>
                        <a:rPr lang="en-US" sz="1200" b="0" kern="100" dirty="0">
                          <a:solidFill>
                            <a:schemeClr val="tx1"/>
                          </a:solidFill>
                          <a:effectLst/>
                          <a:latin typeface="Times New Roman" panose="02020603050405020304" pitchFamily="18" charset="0"/>
                          <a:cs typeface="Times New Roman" panose="02020603050405020304" pitchFamily="18" charset="0"/>
                        </a:rPr>
                        <a:t>2</a:t>
                      </a:r>
                      <a:endParaRPr lang="zh-CN" sz="12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xmlns="" val="2251065161"/>
                  </a:ext>
                </a:extLst>
              </a:tr>
              <a:tr h="251952">
                <a:tc>
                  <a:txBody>
                    <a:bodyPr/>
                    <a:lstStyle/>
                    <a:p>
                      <a:pPr algn="just">
                        <a:lnSpc>
                          <a:spcPct val="100000"/>
                        </a:lnSpc>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Number of Particles per Pulse</a:t>
                      </a:r>
                      <a:endParaRPr lang="zh-CN"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tc>
                  <a:txBody>
                    <a:bodyPr/>
                    <a:lstStyle/>
                    <a:p>
                      <a:pPr algn="just">
                        <a:lnSpc>
                          <a:spcPct val="100000"/>
                        </a:lnSpc>
                        <a:spcAft>
                          <a:spcPts val="0"/>
                        </a:spcAft>
                      </a:pPr>
                      <a:r>
                        <a:rPr lang="en-US" sz="1200" b="0" kern="100" dirty="0">
                          <a:solidFill>
                            <a:schemeClr val="tx1"/>
                          </a:solidFill>
                          <a:effectLst/>
                          <a:latin typeface="Times New Roman" panose="02020603050405020304" pitchFamily="18" charset="0"/>
                          <a:cs typeface="Times New Roman" panose="02020603050405020304" pitchFamily="18" charset="0"/>
                        </a:rPr>
                        <a:t>1.56×10</a:t>
                      </a:r>
                      <a:r>
                        <a:rPr lang="en-US" sz="1200" b="0" kern="100" baseline="30000" dirty="0">
                          <a:solidFill>
                            <a:schemeClr val="tx1"/>
                          </a:solidFill>
                          <a:effectLst/>
                          <a:latin typeface="Times New Roman" panose="02020603050405020304" pitchFamily="18" charset="0"/>
                          <a:cs typeface="Times New Roman" panose="02020603050405020304" pitchFamily="18" charset="0"/>
                        </a:rPr>
                        <a:t>13</a:t>
                      </a:r>
                      <a:endParaRPr lang="zh-CN" sz="12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xmlns="" val="50074322"/>
                  </a:ext>
                </a:extLst>
              </a:tr>
              <a:tr h="251952">
                <a:tc>
                  <a:txBody>
                    <a:bodyPr/>
                    <a:lstStyle/>
                    <a:p>
                      <a:pPr algn="just">
                        <a:lnSpc>
                          <a:spcPct val="100000"/>
                        </a:lnSpc>
                        <a:spcAft>
                          <a:spcPts val="0"/>
                        </a:spcAft>
                      </a:pPr>
                      <a:r>
                        <a:rPr lang="en-US" sz="1200" kern="0" dirty="0">
                          <a:solidFill>
                            <a:schemeClr val="tx1"/>
                          </a:solidFill>
                          <a:effectLst/>
                          <a:latin typeface="Times New Roman" panose="02020603050405020304" pitchFamily="18" charset="0"/>
                          <a:cs typeface="Times New Roman" panose="02020603050405020304" pitchFamily="18" charset="0"/>
                        </a:rPr>
                        <a:t>Space-Chare Tune Shift</a:t>
                      </a:r>
                      <a:endParaRPr lang="zh-CN"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tc>
                  <a:txBody>
                    <a:bodyPr/>
                    <a:lstStyle/>
                    <a:p>
                      <a:pPr algn="just">
                        <a:lnSpc>
                          <a:spcPct val="100000"/>
                        </a:lnSpc>
                        <a:spcAft>
                          <a:spcPts val="0"/>
                        </a:spcAft>
                      </a:pPr>
                      <a:r>
                        <a:rPr lang="en-US" sz="1200" b="0" kern="100" dirty="0">
                          <a:solidFill>
                            <a:schemeClr val="tx1"/>
                          </a:solidFill>
                          <a:effectLst/>
                          <a:latin typeface="Times New Roman" panose="02020603050405020304" pitchFamily="18" charset="0"/>
                          <a:cs typeface="Times New Roman" panose="02020603050405020304" pitchFamily="18" charset="0"/>
                        </a:rPr>
                        <a:t>-0.28</a:t>
                      </a:r>
                      <a:endParaRPr lang="zh-CN" sz="12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xmlns="" val="470122560"/>
                  </a:ext>
                </a:extLst>
              </a:tr>
            </a:tbl>
          </a:graphicData>
        </a:graphic>
      </p:graphicFrame>
      <p:pic>
        <p:nvPicPr>
          <p:cNvPr id="7" name="图片 6">
            <a:extLst>
              <a:ext uri="{FF2B5EF4-FFF2-40B4-BE49-F238E27FC236}">
                <a16:creationId xmlns:a16="http://schemas.microsoft.com/office/drawing/2014/main" xmlns="" id="{962467EF-336D-4AEF-BCE6-5D95136AB293}"/>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9992" y="2787774"/>
            <a:ext cx="1944216" cy="1825084"/>
          </a:xfrm>
          <a:prstGeom prst="rect">
            <a:avLst/>
          </a:prstGeom>
          <a:noFill/>
          <a:ln>
            <a:noFill/>
          </a:ln>
        </p:spPr>
      </p:pic>
      <p:sp>
        <p:nvSpPr>
          <p:cNvPr id="8" name="矩形 7">
            <a:extLst>
              <a:ext uri="{FF2B5EF4-FFF2-40B4-BE49-F238E27FC236}">
                <a16:creationId xmlns:a16="http://schemas.microsoft.com/office/drawing/2014/main" xmlns="" id="{7AC41D45-394A-4AB7-A8D6-58E3AE0E2A6E}"/>
              </a:ext>
            </a:extLst>
          </p:cNvPr>
          <p:cNvSpPr/>
          <p:nvPr/>
        </p:nvSpPr>
        <p:spPr>
          <a:xfrm>
            <a:off x="4932040" y="1830375"/>
            <a:ext cx="1368152" cy="323165"/>
          </a:xfrm>
          <a:prstGeom prst="rect">
            <a:avLst/>
          </a:prstGeom>
        </p:spPr>
        <p:txBody>
          <a:bodyPr wrap="square">
            <a:spAutoFit/>
          </a:bodyPr>
          <a:lstStyle/>
          <a:p>
            <a:r>
              <a:rPr lang="en-GB" altLang="zh-CN" sz="1500" dirty="0" smtClean="0">
                <a:latin typeface="Times" panose="02020603050405020304" pitchFamily="18" charset="0"/>
                <a:cs typeface="Times New Roman" panose="02020603050405020304" pitchFamily="18" charset="0"/>
              </a:rPr>
              <a:t>RCS layout</a:t>
            </a:r>
            <a:endParaRPr lang="zh-CN" altLang="en-US" sz="1500" dirty="0"/>
          </a:p>
        </p:txBody>
      </p:sp>
      <p:pic>
        <p:nvPicPr>
          <p:cNvPr id="11" name="图片 10">
            <a:extLst>
              <a:ext uri="{FF2B5EF4-FFF2-40B4-BE49-F238E27FC236}">
                <a16:creationId xmlns:a16="http://schemas.microsoft.com/office/drawing/2014/main" xmlns="" id="{7415DB1B-4F2B-4FC9-93E7-445845EE20D4}"/>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43519" y="954936"/>
            <a:ext cx="2857162" cy="1847324"/>
          </a:xfrm>
          <a:prstGeom prst="rect">
            <a:avLst/>
          </a:prstGeom>
          <a:noFill/>
          <a:ln>
            <a:noFill/>
          </a:ln>
        </p:spPr>
      </p:pic>
      <p:sp>
        <p:nvSpPr>
          <p:cNvPr id="13" name="矩形 12">
            <a:extLst>
              <a:ext uri="{FF2B5EF4-FFF2-40B4-BE49-F238E27FC236}">
                <a16:creationId xmlns:a16="http://schemas.microsoft.com/office/drawing/2014/main" xmlns="" id="{A3952C67-3C4C-4CBC-B717-C37989242782}"/>
              </a:ext>
            </a:extLst>
          </p:cNvPr>
          <p:cNvSpPr/>
          <p:nvPr/>
        </p:nvSpPr>
        <p:spPr>
          <a:xfrm>
            <a:off x="6876257" y="1611202"/>
            <a:ext cx="2267743" cy="523220"/>
          </a:xfrm>
          <a:prstGeom prst="rect">
            <a:avLst/>
          </a:prstGeom>
        </p:spPr>
        <p:txBody>
          <a:bodyPr wrap="square">
            <a:spAutoFit/>
          </a:bodyPr>
          <a:lstStyle/>
          <a:p>
            <a:pPr algn="just"/>
            <a:r>
              <a:rPr lang="en-US" altLang="zh-CN" sz="1400" dirty="0">
                <a:latin typeface="Times New Roman" panose="02020603050405020304" pitchFamily="18" charset="0"/>
              </a:rPr>
              <a:t>The schematic diagram of the magnetic field waveform</a:t>
            </a:r>
            <a:endParaRPr lang="zh-CN" altLang="en-US" sz="1400" dirty="0"/>
          </a:p>
        </p:txBody>
      </p:sp>
      <p:pic>
        <p:nvPicPr>
          <p:cNvPr id="14" name="图片 13">
            <a:extLst>
              <a:ext uri="{FF2B5EF4-FFF2-40B4-BE49-F238E27FC236}">
                <a16:creationId xmlns:a16="http://schemas.microsoft.com/office/drawing/2014/main" xmlns="" id="{F2850D29-A11B-41D9-81F0-D7E81C8C0451}"/>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82398" y="2715766"/>
            <a:ext cx="2054098" cy="1868605"/>
          </a:xfrm>
          <a:prstGeom prst="rect">
            <a:avLst/>
          </a:prstGeom>
          <a:noFill/>
          <a:ln>
            <a:noFill/>
          </a:ln>
        </p:spPr>
      </p:pic>
      <p:sp>
        <p:nvSpPr>
          <p:cNvPr id="15" name="矩形 14">
            <a:extLst>
              <a:ext uri="{FF2B5EF4-FFF2-40B4-BE49-F238E27FC236}">
                <a16:creationId xmlns:a16="http://schemas.microsoft.com/office/drawing/2014/main" xmlns="" id="{C52C0D87-09D2-42FC-878D-9A3AD86733ED}"/>
              </a:ext>
            </a:extLst>
          </p:cNvPr>
          <p:cNvSpPr/>
          <p:nvPr/>
        </p:nvSpPr>
        <p:spPr>
          <a:xfrm>
            <a:off x="6982398" y="4524662"/>
            <a:ext cx="2161602" cy="523220"/>
          </a:xfrm>
          <a:prstGeom prst="rect">
            <a:avLst/>
          </a:prstGeom>
        </p:spPr>
        <p:txBody>
          <a:bodyPr wrap="square">
            <a:spAutoFit/>
          </a:bodyPr>
          <a:lstStyle/>
          <a:p>
            <a:pPr algn="ctr"/>
            <a:r>
              <a:rPr lang="en-US" altLang="zh-CN" sz="1400" dirty="0">
                <a:latin typeface="Times New Roman" panose="02020603050405020304" pitchFamily="18" charset="0"/>
              </a:rPr>
              <a:t>The design tune location in the resonance map</a:t>
            </a:r>
            <a:endParaRPr lang="zh-CN" altLang="en-US" sz="1400" dirty="0">
              <a:latin typeface="Times New Roman" panose="02020603050405020304" pitchFamily="18" charset="0"/>
            </a:endParaRPr>
          </a:p>
        </p:txBody>
      </p:sp>
      <p:sp>
        <p:nvSpPr>
          <p:cNvPr id="16" name="矩形 15">
            <a:extLst>
              <a:ext uri="{FF2B5EF4-FFF2-40B4-BE49-F238E27FC236}">
                <a16:creationId xmlns:a16="http://schemas.microsoft.com/office/drawing/2014/main" xmlns="" id="{7AC41D45-394A-4AB7-A8D6-58E3AE0E2A6E}"/>
              </a:ext>
            </a:extLst>
          </p:cNvPr>
          <p:cNvSpPr/>
          <p:nvPr/>
        </p:nvSpPr>
        <p:spPr>
          <a:xfrm>
            <a:off x="4125653" y="4624846"/>
            <a:ext cx="2727029" cy="323165"/>
          </a:xfrm>
          <a:prstGeom prst="rect">
            <a:avLst/>
          </a:prstGeom>
        </p:spPr>
        <p:txBody>
          <a:bodyPr wrap="none">
            <a:spAutoFit/>
          </a:bodyPr>
          <a:lstStyle/>
          <a:p>
            <a:r>
              <a:rPr lang="en-GB" altLang="zh-CN" sz="1500" dirty="0">
                <a:latin typeface="Times" panose="02020603050405020304" pitchFamily="18" charset="0"/>
                <a:cs typeface="Times New Roman" panose="02020603050405020304" pitchFamily="18" charset="0"/>
              </a:rPr>
              <a:t>The schematic layout of the RCS</a:t>
            </a:r>
            <a:endParaRPr lang="zh-CN" altLang="en-US" sz="1500" dirty="0"/>
          </a:p>
        </p:txBody>
      </p:sp>
      <p:sp>
        <p:nvSpPr>
          <p:cNvPr id="17" name="灯片编号占位符 3"/>
          <p:cNvSpPr>
            <a:spLocks noGrp="1"/>
          </p:cNvSpPr>
          <p:nvPr>
            <p:ph type="sldNum" sz="quarter" idx="10"/>
          </p:nvPr>
        </p:nvSpPr>
        <p:spPr>
          <a:xfrm>
            <a:off x="8858280" y="4857766"/>
            <a:ext cx="285720" cy="202424"/>
          </a:xfrm>
          <a:noFill/>
        </p:spPr>
        <p:txBody>
          <a:bodyPr/>
          <a:lstStyle/>
          <a:p>
            <a:fld id="{623F9AB0-2948-433A-A5A0-9A6B216243D7}" type="slidenum">
              <a:rPr lang="en-US" altLang="zh-CN" smtClean="0">
                <a:ea typeface="宋体" charset="-122"/>
              </a:rPr>
              <a:pPr/>
              <a:t>5</a:t>
            </a:fld>
            <a:endParaRPr lang="en-US" altLang="zh-CN" dirty="0" smtClean="0">
              <a:ea typeface="Arial Unicode MS" pitchFamily="34" charset="-122"/>
              <a:cs typeface="Arial Unicode MS" pitchFamily="34" charset="-122"/>
            </a:endParaRPr>
          </a:p>
        </p:txBody>
      </p:sp>
    </p:spTree>
    <p:extLst>
      <p:ext uri="{BB962C8B-B14F-4D97-AF65-F5344CB8AC3E}">
        <p14:creationId xmlns:p14="http://schemas.microsoft.com/office/powerpoint/2010/main" xmlns="" val="2932260532"/>
      </p:ext>
    </p:extLst>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内容占位符 2"/>
          <p:cNvSpPr>
            <a:spLocks noGrp="1"/>
          </p:cNvSpPr>
          <p:nvPr>
            <p:ph idx="1"/>
          </p:nvPr>
        </p:nvSpPr>
        <p:spPr>
          <a:xfrm>
            <a:off x="285720" y="987574"/>
            <a:ext cx="8215370" cy="1727052"/>
          </a:xfrm>
        </p:spPr>
        <p:txBody>
          <a:bodyPr>
            <a:noAutofit/>
          </a:bodyPr>
          <a:lstStyle/>
          <a:p>
            <a:pPr algn="just">
              <a:lnSpc>
                <a:spcPct val="130000"/>
              </a:lnSpc>
            </a:pPr>
            <a:r>
              <a:rPr lang="en-US" altLang="zh-CN" sz="1600" b="0" dirty="0" smtClean="0">
                <a:solidFill>
                  <a:schemeClr val="tx1"/>
                </a:solidFill>
              </a:rPr>
              <a:t>For the CSNS, a combination of the H</a:t>
            </a:r>
            <a:r>
              <a:rPr lang="en-US" altLang="zh-CN" sz="1600" b="0" baseline="30000" dirty="0" smtClean="0">
                <a:solidFill>
                  <a:schemeClr val="tx1"/>
                </a:solidFill>
              </a:rPr>
              <a:t>-</a:t>
            </a:r>
            <a:r>
              <a:rPr lang="zh-CN" altLang="en-US" sz="1600" b="0" dirty="0" smtClean="0">
                <a:solidFill>
                  <a:schemeClr val="tx1"/>
                </a:solidFill>
              </a:rPr>
              <a:t> </a:t>
            </a:r>
            <a:r>
              <a:rPr lang="en-US" altLang="zh-CN" sz="1600" b="0" dirty="0" smtClean="0">
                <a:solidFill>
                  <a:schemeClr val="tx1"/>
                </a:solidFill>
              </a:rPr>
              <a:t>stripping and phase space painting method is used to accumulate a high intensity beam in the RCS.</a:t>
            </a:r>
          </a:p>
          <a:p>
            <a:pPr algn="just">
              <a:lnSpc>
                <a:spcPct val="130000"/>
              </a:lnSpc>
            </a:pPr>
            <a:r>
              <a:rPr lang="en-US" altLang="zh-CN" sz="1600" b="0" dirty="0" smtClean="0">
                <a:solidFill>
                  <a:schemeClr val="tx1"/>
                </a:solidFill>
              </a:rPr>
              <a:t>There are three kinds of orbit-bumps: a horizontal bump (BH1-BH4) for painting in x-x’ plane; a vertical bump (BV1-BV4) for painting in  y-y’ plane; a horizontal chicane bump (BC1-BC4) in the middle for an additional closed-orbit shift.</a:t>
            </a:r>
            <a:endParaRPr lang="zh-CN" altLang="en-US" sz="1600" b="0" dirty="0" smtClean="0">
              <a:solidFill>
                <a:schemeClr val="tx1"/>
              </a:solidFill>
            </a:endParaRPr>
          </a:p>
        </p:txBody>
      </p:sp>
      <p:pic>
        <p:nvPicPr>
          <p:cNvPr id="15364" name="Picture 4"/>
          <p:cNvPicPr>
            <a:picLocks noChangeAspect="1" noChangeArrowheads="1"/>
          </p:cNvPicPr>
          <p:nvPr/>
        </p:nvPicPr>
        <p:blipFill>
          <a:blip r:embed="rId3" cstate="print"/>
          <a:srcRect/>
          <a:stretch>
            <a:fillRect/>
          </a:stretch>
        </p:blipFill>
        <p:spPr bwMode="auto">
          <a:xfrm>
            <a:off x="369463" y="2834754"/>
            <a:ext cx="3925670" cy="2165887"/>
          </a:xfrm>
          <a:prstGeom prst="rect">
            <a:avLst/>
          </a:prstGeom>
          <a:noFill/>
          <a:ln w="9525">
            <a:noFill/>
            <a:miter lim="800000"/>
            <a:headEnd/>
            <a:tailEnd/>
          </a:ln>
        </p:spPr>
      </p:pic>
      <p:pic>
        <p:nvPicPr>
          <p:cNvPr id="7" name="Picture 2"/>
          <p:cNvPicPr>
            <a:picLocks noChangeAspect="1" noChangeArrowheads="1"/>
          </p:cNvPicPr>
          <p:nvPr/>
        </p:nvPicPr>
        <p:blipFill>
          <a:blip r:embed="rId4"/>
          <a:srcRect/>
          <a:stretch>
            <a:fillRect/>
          </a:stretch>
        </p:blipFill>
        <p:spPr bwMode="auto">
          <a:xfrm>
            <a:off x="5004048" y="2706349"/>
            <a:ext cx="3711356" cy="2294292"/>
          </a:xfrm>
          <a:prstGeom prst="rect">
            <a:avLst/>
          </a:prstGeom>
          <a:noFill/>
          <a:ln w="9525">
            <a:noFill/>
            <a:miter lim="800000"/>
            <a:headEnd/>
            <a:tailEnd/>
          </a:ln>
        </p:spPr>
      </p:pic>
      <p:sp>
        <p:nvSpPr>
          <p:cNvPr id="9" name="标题 1"/>
          <p:cNvSpPr txBox="1">
            <a:spLocks/>
          </p:cNvSpPr>
          <p:nvPr/>
        </p:nvSpPr>
        <p:spPr>
          <a:xfrm>
            <a:off x="351684" y="367380"/>
            <a:ext cx="8677276" cy="500066"/>
          </a:xfrm>
          <a:prstGeom prst="rect">
            <a:avLst/>
          </a:prstGeom>
        </p:spPr>
        <p:txBody>
          <a:bodyPr vert="horz" lIns="91440" tIns="45720" rIns="91440" bIns="45720" rtlCol="0" anchor="ctr">
            <a:noAutofit/>
          </a:bodyPr>
          <a:lstStyle/>
          <a:p>
            <a:pPr algn="ctr">
              <a:defRPr/>
            </a:pPr>
            <a:r>
              <a:rPr lang="en-US" altLang="zh-CN" sz="2800" b="1" dirty="0" smtClean="0">
                <a:solidFill>
                  <a:srgbClr val="0000FF"/>
                </a:solidFill>
                <a:latin typeface="Times New Roman" panose="02020603050405020304" pitchFamily="18" charset="0"/>
                <a:ea typeface="微软雅黑" pitchFamily="34" charset="-122"/>
                <a:cs typeface="Times New Roman" pitchFamily="18" charset="0"/>
              </a:rPr>
              <a:t>II.  Painting </a:t>
            </a:r>
            <a:r>
              <a:rPr lang="en-US" altLang="zh-CN" sz="2800" b="1" dirty="0">
                <a:solidFill>
                  <a:srgbClr val="0000FF"/>
                </a:solidFill>
                <a:latin typeface="Times New Roman" pitchFamily="18" charset="0"/>
                <a:ea typeface="微软雅黑" pitchFamily="34" charset="-122"/>
                <a:cs typeface="Times New Roman" pitchFamily="18" charset="0"/>
              </a:rPr>
              <a:t>injection for the </a:t>
            </a:r>
            <a:r>
              <a:rPr lang="en-US" altLang="zh-CN" sz="2800" b="1" dirty="0" smtClean="0">
                <a:solidFill>
                  <a:srgbClr val="0000FF"/>
                </a:solidFill>
                <a:latin typeface="Times New Roman" pitchFamily="18" charset="0"/>
                <a:ea typeface="微软雅黑" pitchFamily="34" charset="-122"/>
                <a:cs typeface="Times New Roman" pitchFamily="18" charset="0"/>
              </a:rPr>
              <a:t>CSNS</a:t>
            </a:r>
            <a:endParaRPr lang="en-US" altLang="zh-CN" sz="2800" b="1" dirty="0" smtClean="0">
              <a:solidFill>
                <a:srgbClr val="0000FF"/>
              </a:solidFill>
              <a:latin typeface="Times New Roman" pitchFamily="18" charset="0"/>
              <a:cs typeface="Times New Roman" pitchFamily="18" charset="0"/>
            </a:endParaRPr>
          </a:p>
        </p:txBody>
      </p:sp>
      <p:sp>
        <p:nvSpPr>
          <p:cNvPr id="8" name="灯片编号占位符 3"/>
          <p:cNvSpPr>
            <a:spLocks noGrp="1"/>
          </p:cNvSpPr>
          <p:nvPr>
            <p:ph type="sldNum" sz="quarter" idx="10"/>
          </p:nvPr>
        </p:nvSpPr>
        <p:spPr>
          <a:xfrm>
            <a:off x="8858280" y="4857766"/>
            <a:ext cx="285720" cy="202424"/>
          </a:xfrm>
          <a:noFill/>
        </p:spPr>
        <p:txBody>
          <a:bodyPr/>
          <a:lstStyle/>
          <a:p>
            <a:fld id="{623F9AB0-2948-433A-A5A0-9A6B216243D7}" type="slidenum">
              <a:rPr lang="en-US" altLang="zh-CN" smtClean="0">
                <a:ea typeface="宋体" charset="-122"/>
              </a:rPr>
              <a:pPr/>
              <a:t>6</a:t>
            </a:fld>
            <a:endParaRPr lang="en-US" altLang="zh-CN" dirty="0" smtClean="0">
              <a:ea typeface="Arial Unicode MS" pitchFamily="34" charset="-122"/>
              <a:cs typeface="Arial Unicode MS" pitchFamily="34" charset="-122"/>
            </a:endParaRPr>
          </a:p>
        </p:txBody>
      </p:sp>
    </p:spTree>
  </p:cSld>
  <p:clrMapOvr>
    <a:masterClrMapping/>
  </p:clrMapOvr>
  <p:transition spd="med" advTm="3359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2844" y="928676"/>
            <a:ext cx="8786874" cy="1785950"/>
          </a:xfrm>
        </p:spPr>
        <p:txBody>
          <a:bodyPr>
            <a:normAutofit/>
          </a:bodyPr>
          <a:lstStyle/>
          <a:p>
            <a:pPr algn="just">
              <a:lnSpc>
                <a:spcPct val="120000"/>
              </a:lnSpc>
              <a:spcBef>
                <a:spcPts val="200"/>
              </a:spcBef>
              <a:spcAft>
                <a:spcPts val="700"/>
              </a:spcAft>
              <a:defRPr/>
            </a:pPr>
            <a:r>
              <a:rPr lang="en-US" altLang="zh-CN" sz="1600" b="0" dirty="0" smtClean="0">
                <a:solidFill>
                  <a:schemeClr val="tx1"/>
                </a:solidFill>
              </a:rPr>
              <a:t>In order to control the strong space charge effects and reduce the average traversal number of the stripping foil, the phase space painting is used for injecting a small emittance beam from the Linac into the large acceptance of the RCS.</a:t>
            </a:r>
          </a:p>
          <a:p>
            <a:pPr algn="just">
              <a:lnSpc>
                <a:spcPct val="120000"/>
              </a:lnSpc>
              <a:spcBef>
                <a:spcPts val="200"/>
              </a:spcBef>
              <a:spcAft>
                <a:spcPts val="700"/>
              </a:spcAft>
              <a:defRPr/>
            </a:pPr>
            <a:r>
              <a:rPr lang="en-US" altLang="zh-CN" sz="1600" b="0" dirty="0" smtClean="0">
                <a:solidFill>
                  <a:schemeClr val="tx1"/>
                </a:solidFill>
              </a:rPr>
              <a:t>For the CSNS, the anti-correlated painting is adopted as the design scheme for the injection system.</a:t>
            </a:r>
            <a:r>
              <a:rPr lang="zh-CN" altLang="en-US" sz="1600" b="0" dirty="0" smtClean="0">
                <a:solidFill>
                  <a:schemeClr val="tx1"/>
                </a:solidFill>
              </a:rPr>
              <a:t> </a:t>
            </a:r>
            <a:endParaRPr lang="en-US" altLang="zh-CN" sz="1600" b="0" dirty="0" smtClean="0">
              <a:solidFill>
                <a:schemeClr val="tx1"/>
              </a:solidFill>
            </a:endParaRPr>
          </a:p>
        </p:txBody>
      </p:sp>
      <p:sp>
        <p:nvSpPr>
          <p:cNvPr id="5" name="标题 1"/>
          <p:cNvSpPr>
            <a:spLocks noGrp="1"/>
          </p:cNvSpPr>
          <p:nvPr>
            <p:ph type="title"/>
          </p:nvPr>
        </p:nvSpPr>
        <p:spPr>
          <a:xfrm>
            <a:off x="571472" y="357172"/>
            <a:ext cx="7848600" cy="627534"/>
          </a:xfrm>
        </p:spPr>
        <p:txBody>
          <a:bodyPr>
            <a:noAutofit/>
          </a:bodyPr>
          <a:lstStyle/>
          <a:p>
            <a:pPr algn="ctr">
              <a:defRPr/>
            </a:pPr>
            <a:r>
              <a:rPr lang="en-US" altLang="zh-CN" sz="2400" dirty="0" smtClean="0">
                <a:solidFill>
                  <a:schemeClr val="tx1"/>
                </a:solidFill>
                <a:effectLst/>
                <a:latin typeface="Times New Roman" pitchFamily="18" charset="0"/>
                <a:ea typeface="+mn-ea"/>
                <a:cs typeface="Times New Roman" pitchFamily="18" charset="0"/>
              </a:rPr>
              <a:t>Anti-correlated painting</a:t>
            </a:r>
            <a:endParaRPr lang="zh-CN" altLang="en-US" sz="2400" dirty="0" smtClean="0">
              <a:solidFill>
                <a:schemeClr val="tx1"/>
              </a:solidFill>
              <a:effectLst/>
              <a:latin typeface="Times New Roman" pitchFamily="18" charset="0"/>
              <a:ea typeface="+mn-ea"/>
              <a:cs typeface="Times New Roman" pitchFamily="18" charset="0"/>
            </a:endParaRPr>
          </a:p>
        </p:txBody>
      </p:sp>
      <p:pic>
        <p:nvPicPr>
          <p:cNvPr id="13" name="图片 12" descr="BH-BV-current-curve-new.png"/>
          <p:cNvPicPr/>
          <p:nvPr/>
        </p:nvPicPr>
        <p:blipFill>
          <a:blip r:embed="rId2" cstate="print"/>
          <a:stretch>
            <a:fillRect/>
          </a:stretch>
        </p:blipFill>
        <p:spPr>
          <a:xfrm>
            <a:off x="5286380" y="2285998"/>
            <a:ext cx="3071834" cy="2714644"/>
          </a:xfrm>
          <a:prstGeom prst="rect">
            <a:avLst/>
          </a:prstGeom>
        </p:spPr>
      </p:pic>
      <p:pic>
        <p:nvPicPr>
          <p:cNvPr id="8" name="图片 7"/>
          <p:cNvPicPr/>
          <p:nvPr/>
        </p:nvPicPr>
        <p:blipFill>
          <a:blip r:embed="rId3"/>
          <a:srcRect/>
          <a:stretch>
            <a:fillRect/>
          </a:stretch>
        </p:blipFill>
        <p:spPr bwMode="auto">
          <a:xfrm>
            <a:off x="642910" y="2357436"/>
            <a:ext cx="3929090" cy="2643206"/>
          </a:xfrm>
          <a:prstGeom prst="rect">
            <a:avLst/>
          </a:prstGeom>
          <a:noFill/>
          <a:ln w="9525">
            <a:noFill/>
            <a:miter lim="800000"/>
            <a:headEnd/>
            <a:tailEnd/>
          </a:ln>
        </p:spPr>
      </p:pic>
      <p:sp>
        <p:nvSpPr>
          <p:cNvPr id="9" name="灯片编号占位符 3"/>
          <p:cNvSpPr>
            <a:spLocks noGrp="1"/>
          </p:cNvSpPr>
          <p:nvPr>
            <p:ph type="sldNum" sz="quarter" idx="10"/>
          </p:nvPr>
        </p:nvSpPr>
        <p:spPr>
          <a:xfrm>
            <a:off x="8892480" y="4857766"/>
            <a:ext cx="251520" cy="202424"/>
          </a:xfrm>
          <a:noFill/>
        </p:spPr>
        <p:txBody>
          <a:bodyPr/>
          <a:lstStyle/>
          <a:p>
            <a:fld id="{623F9AB0-2948-433A-A5A0-9A6B216243D7}" type="slidenum">
              <a:rPr lang="en-US" altLang="zh-CN" smtClean="0">
                <a:ea typeface="宋体" charset="-122"/>
              </a:rPr>
              <a:pPr/>
              <a:t>7</a:t>
            </a:fld>
            <a:endParaRPr lang="en-US" altLang="zh-CN" dirty="0" smtClean="0">
              <a:ea typeface="Arial Unicode MS" pitchFamily="34" charset="-122"/>
              <a:cs typeface="Arial Unicode MS" pitchFamily="34" charset="-122"/>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a:xfrm>
            <a:off x="214282" y="357172"/>
            <a:ext cx="8686800" cy="428628"/>
          </a:xfrm>
        </p:spPr>
        <p:txBody>
          <a:bodyPr>
            <a:noAutofit/>
          </a:bodyPr>
          <a:lstStyle/>
          <a:p>
            <a:pPr>
              <a:defRPr/>
            </a:pPr>
            <a:r>
              <a:rPr lang="en-US" altLang="zh-CN" sz="2400" dirty="0" smtClean="0">
                <a:solidFill>
                  <a:schemeClr val="tx1"/>
                </a:solidFill>
                <a:latin typeface="Times New Roman" pitchFamily="18" charset="0"/>
                <a:ea typeface="+mn-ea"/>
                <a:cs typeface="Times New Roman" pitchFamily="18" charset="0"/>
              </a:rPr>
              <a:t>Beam commissioning for the anti-correlated painting </a:t>
            </a:r>
            <a:r>
              <a:rPr lang="en-US" altLang="zh-CN" sz="2400" dirty="0" smtClean="0">
                <a:solidFill>
                  <a:schemeClr val="tx1"/>
                </a:solidFill>
                <a:latin typeface="Times New Roman" pitchFamily="18" charset="0"/>
                <a:cs typeface="Times New Roman" pitchFamily="18" charset="0"/>
              </a:rPr>
              <a:t> (50kW)</a:t>
            </a:r>
            <a:endParaRPr lang="zh-CN" altLang="en-US" sz="2400" dirty="0" smtClean="0">
              <a:solidFill>
                <a:schemeClr val="tx1"/>
              </a:solidFill>
              <a:latin typeface="Times New Roman" pitchFamily="18" charset="0"/>
              <a:ea typeface="+mn-ea"/>
              <a:cs typeface="Times New Roman" pitchFamily="18" charset="0"/>
            </a:endParaRPr>
          </a:p>
        </p:txBody>
      </p:sp>
      <p:pic>
        <p:nvPicPr>
          <p:cNvPr id="14" name="图片 13" descr="Timing.png"/>
          <p:cNvPicPr/>
          <p:nvPr/>
        </p:nvPicPr>
        <p:blipFill>
          <a:blip r:embed="rId2" cstate="print"/>
          <a:stretch>
            <a:fillRect/>
          </a:stretch>
        </p:blipFill>
        <p:spPr>
          <a:xfrm>
            <a:off x="3357554" y="1142990"/>
            <a:ext cx="2357454" cy="1785950"/>
          </a:xfrm>
          <a:prstGeom prst="rect">
            <a:avLst/>
          </a:prstGeom>
        </p:spPr>
      </p:pic>
      <p:pic>
        <p:nvPicPr>
          <p:cNvPr id="15" name="图片 14"/>
          <p:cNvPicPr/>
          <p:nvPr/>
        </p:nvPicPr>
        <p:blipFill>
          <a:blip r:embed="rId3" cstate="print"/>
          <a:stretch>
            <a:fillRect/>
          </a:stretch>
        </p:blipFill>
        <p:spPr>
          <a:xfrm>
            <a:off x="0" y="1214429"/>
            <a:ext cx="2786082" cy="1500197"/>
          </a:xfrm>
          <a:prstGeom prst="rect">
            <a:avLst/>
          </a:prstGeom>
        </p:spPr>
      </p:pic>
      <p:pic>
        <p:nvPicPr>
          <p:cNvPr id="16" name="图片 15" descr="定点注入-2-new.png"/>
          <p:cNvPicPr/>
          <p:nvPr/>
        </p:nvPicPr>
        <p:blipFill>
          <a:blip r:embed="rId4" cstate="print"/>
          <a:stretch>
            <a:fillRect/>
          </a:stretch>
        </p:blipFill>
        <p:spPr>
          <a:xfrm>
            <a:off x="6215074" y="1142991"/>
            <a:ext cx="2928926" cy="1571636"/>
          </a:xfrm>
          <a:prstGeom prst="rect">
            <a:avLst/>
          </a:prstGeom>
        </p:spPr>
      </p:pic>
      <p:sp>
        <p:nvSpPr>
          <p:cNvPr id="18" name="右箭头 17"/>
          <p:cNvSpPr/>
          <p:nvPr/>
        </p:nvSpPr>
        <p:spPr>
          <a:xfrm>
            <a:off x="5786446" y="1714495"/>
            <a:ext cx="357190" cy="28575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a:off x="2928926" y="1714495"/>
            <a:ext cx="357190" cy="28575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3">
            <a:extLst>
              <a:ext uri="{FF2B5EF4-FFF2-40B4-BE49-F238E27FC236}">
                <a16:creationId xmlns:a16="http://schemas.microsoft.com/office/drawing/2014/main" xmlns="" id="{5F6D36C5-D277-43A5-B207-8021426B67AF}"/>
              </a:ext>
            </a:extLst>
          </p:cNvPr>
          <p:cNvSpPr txBox="1"/>
          <p:nvPr/>
        </p:nvSpPr>
        <p:spPr>
          <a:xfrm>
            <a:off x="357158" y="928676"/>
            <a:ext cx="2643206" cy="276999"/>
          </a:xfrm>
          <a:prstGeom prst="rect">
            <a:avLst/>
          </a:prstGeom>
          <a:noFill/>
        </p:spPr>
        <p:txBody>
          <a:bodyPr wrap="square" rtlCol="0">
            <a:spAutoFit/>
          </a:bodyPr>
          <a:lstStyle/>
          <a:p>
            <a:r>
              <a:rPr lang="en-US" altLang="zh-CN" sz="1200" b="1" dirty="0" smtClean="0">
                <a:solidFill>
                  <a:srgbClr val="6600CC"/>
                </a:solidFill>
                <a:latin typeface="Times New Roman" pitchFamily="18" charset="0"/>
                <a:ea typeface="微软雅黑" pitchFamily="34" charset="-122"/>
                <a:cs typeface="Times New Roman" pitchFamily="18" charset="0"/>
              </a:rPr>
              <a:t>Injection beam parameters matching</a:t>
            </a:r>
            <a:endParaRPr lang="zh-CN" altLang="en-US" sz="1200" b="1" dirty="0">
              <a:solidFill>
                <a:srgbClr val="6600CC"/>
              </a:solidFill>
              <a:latin typeface="Times New Roman" pitchFamily="18" charset="0"/>
              <a:ea typeface="微软雅黑" pitchFamily="34" charset="-122"/>
              <a:cs typeface="Times New Roman" pitchFamily="18" charset="0"/>
            </a:endParaRPr>
          </a:p>
        </p:txBody>
      </p:sp>
      <p:sp>
        <p:nvSpPr>
          <p:cNvPr id="22" name="文本框 13">
            <a:extLst>
              <a:ext uri="{FF2B5EF4-FFF2-40B4-BE49-F238E27FC236}">
                <a16:creationId xmlns:a16="http://schemas.microsoft.com/office/drawing/2014/main" xmlns="" id="{5F6D36C5-D277-43A5-B207-8021426B67AF}"/>
              </a:ext>
            </a:extLst>
          </p:cNvPr>
          <p:cNvSpPr txBox="1"/>
          <p:nvPr/>
        </p:nvSpPr>
        <p:spPr>
          <a:xfrm>
            <a:off x="3500430" y="928676"/>
            <a:ext cx="2143140" cy="276999"/>
          </a:xfrm>
          <a:prstGeom prst="rect">
            <a:avLst/>
          </a:prstGeom>
          <a:noFill/>
        </p:spPr>
        <p:txBody>
          <a:bodyPr wrap="square" rtlCol="0">
            <a:spAutoFit/>
          </a:bodyPr>
          <a:lstStyle/>
          <a:p>
            <a:r>
              <a:rPr lang="en-US" altLang="zh-CN" sz="1200" b="1" dirty="0" smtClean="0">
                <a:solidFill>
                  <a:srgbClr val="6600CC"/>
                </a:solidFill>
                <a:latin typeface="Times New Roman" pitchFamily="18" charset="0"/>
                <a:ea typeface="微软雅黑" pitchFamily="34" charset="-122"/>
                <a:cs typeface="Times New Roman" pitchFamily="18" charset="0"/>
              </a:rPr>
              <a:t>Injection timing calibration</a:t>
            </a:r>
            <a:endParaRPr lang="zh-CN" altLang="en-US" sz="1200" b="1" dirty="0">
              <a:solidFill>
                <a:srgbClr val="6600CC"/>
              </a:solidFill>
              <a:latin typeface="Times New Roman" pitchFamily="18" charset="0"/>
              <a:ea typeface="微软雅黑" pitchFamily="34" charset="-122"/>
              <a:cs typeface="Times New Roman" pitchFamily="18" charset="0"/>
            </a:endParaRPr>
          </a:p>
        </p:txBody>
      </p:sp>
      <p:sp>
        <p:nvSpPr>
          <p:cNvPr id="24" name="文本框 13">
            <a:extLst>
              <a:ext uri="{FF2B5EF4-FFF2-40B4-BE49-F238E27FC236}">
                <a16:creationId xmlns:a16="http://schemas.microsoft.com/office/drawing/2014/main" xmlns="" id="{5F6D36C5-D277-43A5-B207-8021426B67AF}"/>
              </a:ext>
            </a:extLst>
          </p:cNvPr>
          <p:cNvSpPr txBox="1"/>
          <p:nvPr/>
        </p:nvSpPr>
        <p:spPr>
          <a:xfrm>
            <a:off x="6286512" y="928676"/>
            <a:ext cx="2857488" cy="276999"/>
          </a:xfrm>
          <a:prstGeom prst="rect">
            <a:avLst/>
          </a:prstGeom>
          <a:noFill/>
        </p:spPr>
        <p:txBody>
          <a:bodyPr wrap="square" rtlCol="0">
            <a:spAutoFit/>
          </a:bodyPr>
          <a:lstStyle/>
          <a:p>
            <a:pPr algn="ctr"/>
            <a:r>
              <a:rPr lang="en-US" altLang="zh-CN" sz="1200" b="1" dirty="0" smtClean="0">
                <a:solidFill>
                  <a:srgbClr val="6600CC"/>
                </a:solidFill>
                <a:latin typeface="Times New Roman" pitchFamily="18" charset="0"/>
                <a:ea typeface="微软雅黑" pitchFamily="34" charset="-122"/>
                <a:cs typeface="Times New Roman" pitchFamily="18" charset="0"/>
              </a:rPr>
              <a:t>Painting mode optimization</a:t>
            </a:r>
            <a:endParaRPr lang="zh-CN" altLang="en-US" sz="1200" b="1" dirty="0">
              <a:solidFill>
                <a:srgbClr val="6600CC"/>
              </a:solidFill>
              <a:latin typeface="Times New Roman" pitchFamily="18" charset="0"/>
              <a:ea typeface="微软雅黑" pitchFamily="34" charset="-122"/>
              <a:cs typeface="Times New Roman" pitchFamily="18" charset="0"/>
            </a:endParaRPr>
          </a:p>
        </p:txBody>
      </p:sp>
      <p:pic>
        <p:nvPicPr>
          <p:cNvPr id="1026" name="Picture 2"/>
          <p:cNvPicPr>
            <a:picLocks noChangeAspect="1" noChangeArrowheads="1"/>
          </p:cNvPicPr>
          <p:nvPr/>
        </p:nvPicPr>
        <p:blipFill>
          <a:blip r:embed="rId5"/>
          <a:srcRect/>
          <a:stretch>
            <a:fillRect/>
          </a:stretch>
        </p:blipFill>
        <p:spPr bwMode="auto">
          <a:xfrm>
            <a:off x="6357950" y="3071816"/>
            <a:ext cx="2786050" cy="1714494"/>
          </a:xfrm>
          <a:prstGeom prst="rect">
            <a:avLst/>
          </a:prstGeom>
          <a:noFill/>
          <a:ln w="9525">
            <a:noFill/>
            <a:miter lim="800000"/>
            <a:headEnd/>
            <a:tailEnd/>
          </a:ln>
          <a:effectLst/>
        </p:spPr>
      </p:pic>
      <p:sp>
        <p:nvSpPr>
          <p:cNvPr id="25" name="下箭头 24"/>
          <p:cNvSpPr/>
          <p:nvPr/>
        </p:nvSpPr>
        <p:spPr>
          <a:xfrm>
            <a:off x="7643834" y="2786064"/>
            <a:ext cx="285752" cy="28575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13">
            <a:extLst>
              <a:ext uri="{FF2B5EF4-FFF2-40B4-BE49-F238E27FC236}">
                <a16:creationId xmlns:a16="http://schemas.microsoft.com/office/drawing/2014/main" xmlns="" id="{5F6D36C5-D277-43A5-B207-8021426B67AF}"/>
              </a:ext>
            </a:extLst>
          </p:cNvPr>
          <p:cNvSpPr txBox="1"/>
          <p:nvPr/>
        </p:nvSpPr>
        <p:spPr>
          <a:xfrm>
            <a:off x="6500826" y="4786330"/>
            <a:ext cx="2643174" cy="276999"/>
          </a:xfrm>
          <a:prstGeom prst="rect">
            <a:avLst/>
          </a:prstGeom>
          <a:noFill/>
        </p:spPr>
        <p:txBody>
          <a:bodyPr wrap="square" rtlCol="0">
            <a:spAutoFit/>
          </a:bodyPr>
          <a:lstStyle/>
          <a:p>
            <a:pPr algn="ctr"/>
            <a:r>
              <a:rPr lang="en-US" altLang="zh-CN" sz="1200" b="1" dirty="0" smtClean="0">
                <a:solidFill>
                  <a:srgbClr val="6600CC"/>
                </a:solidFill>
                <a:latin typeface="Times New Roman" pitchFamily="18" charset="0"/>
                <a:ea typeface="微软雅黑" pitchFamily="34" charset="-122"/>
                <a:cs typeface="Times New Roman" pitchFamily="18" charset="0"/>
              </a:rPr>
              <a:t>Painting range optimization</a:t>
            </a:r>
            <a:endParaRPr lang="zh-CN" altLang="en-US" sz="1200" b="1" dirty="0">
              <a:solidFill>
                <a:srgbClr val="6600CC"/>
              </a:solidFill>
              <a:latin typeface="Times New Roman" pitchFamily="18" charset="0"/>
              <a:ea typeface="微软雅黑" pitchFamily="34" charset="-122"/>
              <a:cs typeface="Times New Roman" pitchFamily="18" charset="0"/>
            </a:endParaRPr>
          </a:p>
        </p:txBody>
      </p:sp>
      <p:pic>
        <p:nvPicPr>
          <p:cNvPr id="1027" name="Picture 3"/>
          <p:cNvPicPr>
            <a:picLocks noChangeAspect="1" noChangeArrowheads="1"/>
          </p:cNvPicPr>
          <p:nvPr/>
        </p:nvPicPr>
        <p:blipFill>
          <a:blip r:embed="rId6" cstate="print"/>
          <a:srcRect/>
          <a:stretch>
            <a:fillRect/>
          </a:stretch>
        </p:blipFill>
        <p:spPr bwMode="auto">
          <a:xfrm>
            <a:off x="2428860" y="3214693"/>
            <a:ext cx="3515134" cy="1571636"/>
          </a:xfrm>
          <a:prstGeom prst="rect">
            <a:avLst/>
          </a:prstGeom>
          <a:noFill/>
          <a:ln w="9525">
            <a:noFill/>
            <a:miter lim="800000"/>
            <a:headEnd/>
            <a:tailEnd/>
          </a:ln>
          <a:effectLst/>
        </p:spPr>
      </p:pic>
      <p:sp>
        <p:nvSpPr>
          <p:cNvPr id="28" name="文本框 13">
            <a:extLst>
              <a:ext uri="{FF2B5EF4-FFF2-40B4-BE49-F238E27FC236}">
                <a16:creationId xmlns:a16="http://schemas.microsoft.com/office/drawing/2014/main" xmlns="" id="{5F6D36C5-D277-43A5-B207-8021426B67AF}"/>
              </a:ext>
            </a:extLst>
          </p:cNvPr>
          <p:cNvSpPr txBox="1"/>
          <p:nvPr/>
        </p:nvSpPr>
        <p:spPr>
          <a:xfrm>
            <a:off x="2866914" y="4768779"/>
            <a:ext cx="2428892" cy="276999"/>
          </a:xfrm>
          <a:prstGeom prst="rect">
            <a:avLst/>
          </a:prstGeom>
          <a:noFill/>
        </p:spPr>
        <p:txBody>
          <a:bodyPr wrap="square" rtlCol="0">
            <a:spAutoFit/>
          </a:bodyPr>
          <a:lstStyle/>
          <a:p>
            <a:pPr algn="ctr"/>
            <a:r>
              <a:rPr lang="en-US" altLang="zh-CN" sz="1200" b="1" dirty="0" smtClean="0">
                <a:solidFill>
                  <a:srgbClr val="6600CC"/>
                </a:solidFill>
                <a:latin typeface="Times New Roman" pitchFamily="18" charset="0"/>
                <a:ea typeface="微软雅黑" pitchFamily="34" charset="-122"/>
                <a:cs typeface="Times New Roman" pitchFamily="18" charset="0"/>
              </a:rPr>
              <a:t>Painting curve optimization</a:t>
            </a:r>
            <a:endParaRPr lang="zh-CN" altLang="en-US" sz="1200" b="1" dirty="0">
              <a:solidFill>
                <a:srgbClr val="6600CC"/>
              </a:solidFill>
              <a:latin typeface="Times New Roman" pitchFamily="18" charset="0"/>
              <a:ea typeface="微软雅黑" pitchFamily="34" charset="-122"/>
              <a:cs typeface="Times New Roman" pitchFamily="18" charset="0"/>
            </a:endParaRPr>
          </a:p>
        </p:txBody>
      </p:sp>
      <p:pic>
        <p:nvPicPr>
          <p:cNvPr id="1028" name="Picture 4"/>
          <p:cNvPicPr>
            <a:picLocks noChangeAspect="1" noChangeArrowheads="1"/>
          </p:cNvPicPr>
          <p:nvPr/>
        </p:nvPicPr>
        <p:blipFill>
          <a:blip r:embed="rId7" cstate="print"/>
          <a:srcRect/>
          <a:stretch>
            <a:fillRect/>
          </a:stretch>
        </p:blipFill>
        <p:spPr bwMode="auto">
          <a:xfrm>
            <a:off x="0" y="3357568"/>
            <a:ext cx="1857356" cy="1643074"/>
          </a:xfrm>
          <a:prstGeom prst="rect">
            <a:avLst/>
          </a:prstGeom>
          <a:noFill/>
          <a:ln w="9525">
            <a:noFill/>
            <a:miter lim="800000"/>
            <a:headEnd/>
            <a:tailEnd/>
          </a:ln>
          <a:effectLst/>
        </p:spPr>
      </p:pic>
      <p:sp>
        <p:nvSpPr>
          <p:cNvPr id="29" name="左箭头 28"/>
          <p:cNvSpPr/>
          <p:nvPr/>
        </p:nvSpPr>
        <p:spPr>
          <a:xfrm>
            <a:off x="1928794" y="3714759"/>
            <a:ext cx="357190" cy="285752"/>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13">
            <a:extLst>
              <a:ext uri="{FF2B5EF4-FFF2-40B4-BE49-F238E27FC236}">
                <a16:creationId xmlns:a16="http://schemas.microsoft.com/office/drawing/2014/main" xmlns="" id="{5F6D36C5-D277-43A5-B207-8021426B67AF}"/>
              </a:ext>
            </a:extLst>
          </p:cNvPr>
          <p:cNvSpPr txBox="1"/>
          <p:nvPr/>
        </p:nvSpPr>
        <p:spPr>
          <a:xfrm>
            <a:off x="142844" y="2887200"/>
            <a:ext cx="4429156" cy="338554"/>
          </a:xfrm>
          <a:prstGeom prst="rect">
            <a:avLst/>
          </a:prstGeom>
          <a:noFill/>
        </p:spPr>
        <p:txBody>
          <a:bodyPr wrap="square" rtlCol="0">
            <a:spAutoFit/>
          </a:bodyPr>
          <a:lstStyle/>
          <a:p>
            <a:r>
              <a:rPr lang="en-US" altLang="zh-CN" sz="1600" b="1" dirty="0" smtClean="0">
                <a:solidFill>
                  <a:srgbClr val="C00000"/>
                </a:solidFill>
                <a:latin typeface="Times New Roman" pitchFamily="18" charset="0"/>
                <a:cs typeface="Times New Roman" pitchFamily="18" charset="0"/>
              </a:rPr>
              <a:t>The beam power has successfully reached 50 kW.</a:t>
            </a:r>
            <a:endParaRPr lang="zh-CN" altLang="en-US" sz="1600" b="1" dirty="0">
              <a:solidFill>
                <a:srgbClr val="C00000"/>
              </a:solidFill>
              <a:latin typeface="Times New Roman" pitchFamily="18" charset="0"/>
              <a:ea typeface="微软雅黑" pitchFamily="34" charset="-122"/>
              <a:cs typeface="Times New Roman" pitchFamily="18" charset="0"/>
            </a:endParaRPr>
          </a:p>
        </p:txBody>
      </p:sp>
      <p:sp>
        <p:nvSpPr>
          <p:cNvPr id="31" name="左箭头 30"/>
          <p:cNvSpPr/>
          <p:nvPr/>
        </p:nvSpPr>
        <p:spPr>
          <a:xfrm>
            <a:off x="6000760" y="3643321"/>
            <a:ext cx="357190" cy="285752"/>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42844" y="2928940"/>
            <a:ext cx="4429156" cy="2857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灯片编号占位符 3"/>
          <p:cNvSpPr>
            <a:spLocks noGrp="1"/>
          </p:cNvSpPr>
          <p:nvPr>
            <p:ph type="sldNum" sz="quarter" idx="10"/>
          </p:nvPr>
        </p:nvSpPr>
        <p:spPr>
          <a:xfrm>
            <a:off x="8901082" y="4857766"/>
            <a:ext cx="242918" cy="202424"/>
          </a:xfrm>
          <a:noFill/>
        </p:spPr>
        <p:txBody>
          <a:bodyPr/>
          <a:lstStyle/>
          <a:p>
            <a:fld id="{623F9AB0-2948-433A-A5A0-9A6B216243D7}" type="slidenum">
              <a:rPr lang="en-US" altLang="zh-CN" smtClean="0">
                <a:ea typeface="宋体" charset="-122"/>
              </a:rPr>
              <a:pPr/>
              <a:t>8</a:t>
            </a:fld>
            <a:endParaRPr lang="en-US" altLang="zh-CN" dirty="0" smtClean="0">
              <a:ea typeface="Arial Unicode MS" pitchFamily="34" charset="-122"/>
              <a:cs typeface="Arial Unicode MS" pitchFamily="34" charset="-122"/>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184727" cy="369330"/>
          </a:xfrm>
          <a:prstGeom prst="rect">
            <a:avLst/>
          </a:prstGeom>
          <a:noFill/>
          <a:ln w="9525">
            <a:noFill/>
            <a:miter lim="800000"/>
          </a:ln>
          <a:effectLst/>
        </p:spPr>
        <p:txBody>
          <a:bodyPr vert="horz" wrap="none" lIns="91438" tIns="45719" rIns="91438" bIns="45719" numCol="1" anchor="ctr" anchorCtr="0" compatLnSpc="1">
            <a:spAutoFit/>
          </a:bodyPr>
          <a:lstStyle/>
          <a:p>
            <a:endParaRPr lang="zh-CN" altLang="en-US"/>
          </a:p>
        </p:txBody>
      </p:sp>
      <p:sp>
        <p:nvSpPr>
          <p:cNvPr id="8" name="标题 1"/>
          <p:cNvSpPr>
            <a:spLocks noGrp="1"/>
          </p:cNvSpPr>
          <p:nvPr>
            <p:ph type="title"/>
          </p:nvPr>
        </p:nvSpPr>
        <p:spPr>
          <a:xfrm>
            <a:off x="0" y="357172"/>
            <a:ext cx="9144000" cy="551323"/>
          </a:xfrm>
        </p:spPr>
        <p:txBody>
          <a:bodyPr>
            <a:noAutofit/>
          </a:bodyPr>
          <a:lstStyle/>
          <a:p>
            <a:pPr algn="ctr">
              <a:defRPr/>
            </a:pPr>
            <a:r>
              <a:rPr lang="en-US" altLang="zh-CN" sz="2400" dirty="0" smtClean="0">
                <a:solidFill>
                  <a:schemeClr val="tx1"/>
                </a:solidFill>
                <a:latin typeface="Times New Roman" pitchFamily="18" charset="0"/>
                <a:ea typeface="+mn-ea"/>
                <a:cs typeface="Times New Roman" pitchFamily="18" charset="0"/>
              </a:rPr>
              <a:t>Beam commissioning difficulties (&gt;50 kW)</a:t>
            </a:r>
          </a:p>
        </p:txBody>
      </p:sp>
      <p:sp>
        <p:nvSpPr>
          <p:cNvPr id="12" name="内容占位符 2"/>
          <p:cNvSpPr>
            <a:spLocks noGrp="1"/>
          </p:cNvSpPr>
          <p:nvPr>
            <p:ph idx="1"/>
          </p:nvPr>
        </p:nvSpPr>
        <p:spPr>
          <a:xfrm>
            <a:off x="142844" y="928676"/>
            <a:ext cx="8786874" cy="3990799"/>
          </a:xfrm>
        </p:spPr>
        <p:txBody>
          <a:bodyPr>
            <a:noAutofit/>
          </a:bodyPr>
          <a:lstStyle/>
          <a:p>
            <a:pPr algn="just">
              <a:lnSpc>
                <a:spcPct val="120000"/>
              </a:lnSpc>
              <a:spcAft>
                <a:spcPts val="2250"/>
              </a:spcAft>
              <a:defRPr/>
            </a:pPr>
            <a:r>
              <a:rPr lang="en-US" altLang="zh-CN" sz="1600" u="sng" dirty="0" smtClean="0">
                <a:solidFill>
                  <a:srgbClr val="C00000"/>
                </a:solidFill>
                <a:latin typeface="微软雅黑" pitchFamily="34" charset="-122"/>
              </a:rPr>
              <a:t>Beam commissioning:</a:t>
            </a:r>
            <a:r>
              <a:rPr lang="en-US" sz="1600" b="0" dirty="0" smtClean="0"/>
              <a:t> </a:t>
            </a:r>
            <a:r>
              <a:rPr lang="en-US" sz="1600" b="0" dirty="0" smtClean="0">
                <a:solidFill>
                  <a:schemeClr val="tx1"/>
                </a:solidFill>
              </a:rPr>
              <a:t>By using the design injection scheme of anti-correlated painting, the beam power has successfully reached 50% of the design value. However, after several rounds of long-term beam commissioning, the further improving of the beam power cannot be achieved.</a:t>
            </a:r>
          </a:p>
          <a:p>
            <a:pPr algn="just">
              <a:lnSpc>
                <a:spcPct val="120000"/>
              </a:lnSpc>
              <a:spcAft>
                <a:spcPts val="2250"/>
              </a:spcAft>
              <a:defRPr/>
            </a:pPr>
            <a:r>
              <a:rPr lang="en-US" altLang="zh-CN" sz="1600" u="sng" dirty="0" smtClean="0">
                <a:solidFill>
                  <a:srgbClr val="C00000"/>
                </a:solidFill>
                <a:latin typeface="微软雅黑" pitchFamily="34" charset="-122"/>
              </a:rPr>
              <a:t>Difficulties:</a:t>
            </a:r>
            <a:r>
              <a:rPr lang="en-US" sz="1600" b="0" dirty="0" smtClean="0"/>
              <a:t> </a:t>
            </a:r>
            <a:r>
              <a:rPr lang="en-US" sz="1600" b="0" dirty="0" smtClean="0">
                <a:solidFill>
                  <a:schemeClr val="tx1"/>
                </a:solidFill>
              </a:rPr>
              <a:t>Too large beam size after painting, non-uniform beam distribution, large transverse coupling effect, and so on, resulting in additional beam loss and making it difficult to satisfy the requirements of a stable high-power operation mode.</a:t>
            </a:r>
            <a:endParaRPr lang="en-US" altLang="zh-CN" sz="1600" b="0" dirty="0" smtClean="0">
              <a:solidFill>
                <a:schemeClr val="tx1"/>
              </a:solidFill>
              <a:latin typeface="微软雅黑" panose="020B0503020204020204" pitchFamily="34" charset="-122"/>
            </a:endParaRPr>
          </a:p>
          <a:p>
            <a:pPr algn="just">
              <a:lnSpc>
                <a:spcPct val="120000"/>
              </a:lnSpc>
              <a:spcAft>
                <a:spcPts val="2250"/>
              </a:spcAft>
              <a:defRPr/>
            </a:pPr>
            <a:r>
              <a:rPr lang="en-US" altLang="zh-CN" sz="1600" u="sng" dirty="0" smtClean="0">
                <a:solidFill>
                  <a:srgbClr val="C00000"/>
                </a:solidFill>
                <a:latin typeface="微软雅黑" pitchFamily="34" charset="-122"/>
              </a:rPr>
              <a:t>Reasons:</a:t>
            </a:r>
            <a:r>
              <a:rPr lang="en-US" sz="1600" b="0" dirty="0" smtClean="0">
                <a:solidFill>
                  <a:schemeClr val="tx1"/>
                </a:solidFill>
              </a:rPr>
              <a:t>  </a:t>
            </a:r>
            <a:r>
              <a:rPr lang="en-US" altLang="zh-CN" sz="1600" b="0" dirty="0" smtClean="0">
                <a:solidFill>
                  <a:schemeClr val="tx1"/>
                </a:solidFill>
              </a:rPr>
              <a:t>(1) In order to reduce the coherent oscillation effects, new betatron tune (4.81, 4.87) has been used to replace the nominal tune (4.86, 4.78). However, with the new tune (4.81, 4.87), the transverse coupling effect on the beam distribution is very strong.</a:t>
            </a:r>
            <a:r>
              <a:rPr lang="en-US" sz="1600" b="0" dirty="0" smtClean="0">
                <a:solidFill>
                  <a:schemeClr val="tx1"/>
                </a:solidFill>
              </a:rPr>
              <a:t> (2) </a:t>
            </a:r>
            <a:r>
              <a:rPr lang="en-US" altLang="zh-CN" sz="1600" b="0" dirty="0" smtClean="0">
                <a:solidFill>
                  <a:schemeClr val="tx1"/>
                </a:solidFill>
              </a:rPr>
              <a:t>Due to changes in operation mode, the actual vertical painting acceptance of the ceramic vacuum chamber at </a:t>
            </a:r>
            <a:r>
              <a:rPr lang="en-US" sz="1600" b="0" dirty="0" smtClean="0">
                <a:solidFill>
                  <a:schemeClr val="tx1"/>
                </a:solidFill>
              </a:rPr>
              <a:t>the painting magnet BH3 is much smaller, which is only about 70% of the design value. </a:t>
            </a:r>
            <a:endParaRPr lang="en-US" altLang="zh-CN" sz="1600" b="0" dirty="0" smtClean="0">
              <a:solidFill>
                <a:schemeClr val="tx1"/>
              </a:solidFill>
            </a:endParaRPr>
          </a:p>
        </p:txBody>
      </p:sp>
      <p:sp>
        <p:nvSpPr>
          <p:cNvPr id="6" name="灯片编号占位符 3"/>
          <p:cNvSpPr>
            <a:spLocks noGrp="1"/>
          </p:cNvSpPr>
          <p:nvPr>
            <p:ph type="sldNum" sz="quarter" idx="10"/>
          </p:nvPr>
        </p:nvSpPr>
        <p:spPr>
          <a:xfrm>
            <a:off x="8892480" y="4857766"/>
            <a:ext cx="251520" cy="202424"/>
          </a:xfrm>
          <a:noFill/>
        </p:spPr>
        <p:txBody>
          <a:bodyPr/>
          <a:lstStyle/>
          <a:p>
            <a:fld id="{623F9AB0-2948-433A-A5A0-9A6B216243D7}" type="slidenum">
              <a:rPr lang="en-US" altLang="zh-CN" smtClean="0">
                <a:ea typeface="宋体" charset="-122"/>
              </a:rPr>
              <a:pPr/>
              <a:t>9</a:t>
            </a:fld>
            <a:endParaRPr lang="en-US" altLang="zh-CN" dirty="0" smtClean="0">
              <a:ea typeface="Arial Unicode MS" pitchFamily="34" charset="-122"/>
              <a:cs typeface="Arial Unicode MS" pitchFamily="34" charset="-122"/>
            </a:endParaRPr>
          </a:p>
        </p:txBody>
      </p:sp>
    </p:spTree>
    <p:extLst>
      <p:ext uri="{BB962C8B-B14F-4D97-AF65-F5344CB8AC3E}">
        <p14:creationId xmlns:p14="http://schemas.microsoft.com/office/powerpoint/2010/main" xmlns="" val="1564756491"/>
      </p:ext>
    </p:extLst>
  </p:cSld>
  <p:clrMapOvr>
    <a:masterClrMapping/>
  </p:clrMapOvr>
  <mc:AlternateContent xmlns:mc="http://schemas.openxmlformats.org/markup-compatibility/2006">
    <mc:Choice xmlns:p14="http://schemas.microsoft.com/office/powerpoint/2010/main" xmlns="" Requires="p14">
      <p:transition spd="med"/>
    </mc:Choice>
    <mc:Fallback>
      <p:transition spd="med"/>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WFlYmRhMzYyYjU4NWUyMTljMWFmMGE2MmY5ZDRmZGYifQ=="/>
</p:tagLst>
</file>

<file path=ppt/theme/theme1.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rgbClr val="FFCC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solidFill>
          <a:schemeClr val="accent1"/>
        </a:solidFill>
        <a:ln w="9525" cap="flat" cmpd="sng" algn="ctr">
          <a:solidFill>
            <a:schemeClr val="tx1"/>
          </a:solidFill>
          <a:prstDash val="solid"/>
          <a:round/>
          <a:headEnd type="none" w="med" len="med"/>
          <a:tailEnd type="triangle"/>
        </a:ln>
      </a:spPr>
      <a:body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25204</TotalTime>
  <Words>2997</Words>
  <Application>Microsoft Office PowerPoint</Application>
  <PresentationFormat>全屏显示(16:9)</PresentationFormat>
  <Paragraphs>436</Paragraphs>
  <Slides>36</Slides>
  <Notes>10</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1_默认设计模板</vt:lpstr>
      <vt:lpstr>Study on the painting injection and transverse coupling under the strong space charge effect in the CSNS</vt:lpstr>
      <vt:lpstr>Content</vt:lpstr>
      <vt:lpstr>幻灯片 3</vt:lpstr>
      <vt:lpstr>Historical Curve of CSNS Beam Power</vt:lpstr>
      <vt:lpstr>幻灯片 5</vt:lpstr>
      <vt:lpstr>幻灯片 6</vt:lpstr>
      <vt:lpstr>Anti-correlated painting</vt:lpstr>
      <vt:lpstr>Beam commissioning for the anti-correlated painting  (50kW)</vt:lpstr>
      <vt:lpstr>Beam commissioning difficulties (&gt;50 kW)</vt:lpstr>
      <vt:lpstr>Achieve the correlated painting based on the mechanical structure of the anti-correlated painting scheme</vt:lpstr>
      <vt:lpstr>Beam commissioning and design goal</vt:lpstr>
      <vt:lpstr>H- stripping scheme</vt:lpstr>
      <vt:lpstr>Study on the H-  stripping</vt:lpstr>
      <vt:lpstr>Injection beam loss</vt:lpstr>
      <vt:lpstr>III. New injection system for the CSNS-II  </vt:lpstr>
      <vt:lpstr>New idea for the CSNS-II painting injection</vt:lpstr>
      <vt:lpstr>Layout of the new injection system</vt:lpstr>
      <vt:lpstr>Description for the new painting scheme</vt:lpstr>
      <vt:lpstr>BCH bump and key magnets</vt:lpstr>
      <vt:lpstr>Advantages for the new painting scheme</vt:lpstr>
      <vt:lpstr>Simulations of the new painting scheme</vt:lpstr>
      <vt:lpstr>Beam distribution after the correlated painting</vt:lpstr>
      <vt:lpstr>99.9% emittance evolution for the correlated painting</vt:lpstr>
      <vt:lpstr>Beam distribution after the anti-correlated painting</vt:lpstr>
      <vt:lpstr>99.9% emittance evolution for the anti-correlated painting</vt:lpstr>
      <vt:lpstr>Beam loss, average traversal number, peak temperature</vt:lpstr>
      <vt:lpstr>Three key problems have been solved</vt:lpstr>
      <vt:lpstr>IV. Transverse coupling driven by the space charge effects  </vt:lpstr>
      <vt:lpstr>幻灯片 29</vt:lpstr>
      <vt:lpstr>幻灯片 30</vt:lpstr>
      <vt:lpstr>Transverse coupling effects for different tunes  </vt:lpstr>
      <vt:lpstr>Transverse coupling effects for different painting methods  </vt:lpstr>
      <vt:lpstr>Transverse coupling effects for different beam modes</vt:lpstr>
      <vt:lpstr>Discussion</vt:lpstr>
      <vt:lpstr>V. Summary</vt:lpstr>
      <vt:lpstr>幻灯片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Previous HEPS designs accommodating off-axis injection</dc:title>
  <dc:creator>jiang</dc:creator>
  <cp:lastModifiedBy>huangmy</cp:lastModifiedBy>
  <cp:revision>2899</cp:revision>
  <dcterms:created xsi:type="dcterms:W3CDTF">2017-09-04T08:39:00Z</dcterms:created>
  <dcterms:modified xsi:type="dcterms:W3CDTF">2024-09-10T22:43:26Z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A804073273124DBDB16119B265BFA018</vt:lpwstr>
  </property>
</Properties>
</file>