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435" r:id="rId4"/>
    <p:sldId id="359" r:id="rId5"/>
    <p:sldId id="436" r:id="rId6"/>
    <p:sldId id="437" r:id="rId7"/>
    <p:sldId id="438" r:id="rId8"/>
    <p:sldId id="439" r:id="rId9"/>
    <p:sldId id="441" r:id="rId10"/>
    <p:sldId id="440" r:id="rId11"/>
    <p:sldId id="442" r:id="rId12"/>
    <p:sldId id="424" r:id="rId13"/>
    <p:sldId id="261" r:id="rId14"/>
    <p:sldId id="444" r:id="rId15"/>
    <p:sldId id="443" r:id="rId16"/>
    <p:sldId id="425" r:id="rId17"/>
    <p:sldId id="447" r:id="rId18"/>
    <p:sldId id="448" r:id="rId19"/>
    <p:sldId id="449" r:id="rId20"/>
    <p:sldId id="445" r:id="rId21"/>
    <p:sldId id="434" r:id="rId22"/>
    <p:sldId id="451" r:id="rId23"/>
    <p:sldId id="450" r:id="rId24"/>
    <p:sldId id="453" r:id="rId25"/>
    <p:sldId id="446" r:id="rId26"/>
    <p:sldId id="452" r:id="rId27"/>
    <p:sldId id="455" r:id="rId28"/>
    <p:sldId id="267" r:id="rId29"/>
    <p:sldId id="457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95884" autoAdjust="0"/>
  </p:normalViewPr>
  <p:slideViewPr>
    <p:cSldViewPr snapToGrid="0">
      <p:cViewPr varScale="1">
        <p:scale>
          <a:sx n="106" d="100"/>
          <a:sy n="106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6010C-5E20-45ED-B5CD-56CC22F0FF31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3C1D4-AA03-4706-8087-901AB79FD2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3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5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C1D4-AA03-4706-8087-901AB79FD24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27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C1D4-AA03-4706-8087-901AB79FD24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54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C1D4-AA03-4706-8087-901AB79FD24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63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C1D4-AA03-4706-8087-901AB79FD24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05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C1D4-AA03-4706-8087-901AB79FD24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2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2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1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25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5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2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9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AB5AE-B7AA-8D44-9A23-497C19DBE9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18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3C1D4-AA03-4706-8087-901AB79FD24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 flip="none" rotWithShape="1">
          <a:gsLst>
            <a:gs pos="1000">
              <a:schemeClr val="accent1">
                <a:lumMod val="50000"/>
              </a:schemeClr>
            </a:gs>
            <a:gs pos="22000">
              <a:srgbClr val="F9FCFE"/>
            </a:gs>
            <a:gs pos="29000">
              <a:schemeClr val="bg1"/>
            </a:gs>
            <a:gs pos="26000">
              <a:srgbClr val="1F4E79"/>
            </a:gs>
            <a:gs pos="4000">
              <a:schemeClr val="bg1"/>
            </a:gs>
            <a:gs pos="93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2296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557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B38C-0EB7-4FDD-8ACC-42C9427E6645}" type="datetime1">
              <a:rPr lang="en-US" smtClean="0"/>
              <a:t>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" y="314287"/>
            <a:ext cx="1164657" cy="1139513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060205" y="692669"/>
            <a:ext cx="6137710" cy="761131"/>
          </a:xfrm>
        </p:spPr>
        <p:txBody>
          <a:bodyPr>
            <a:normAutofit/>
          </a:bodyPr>
          <a:lstStyle>
            <a:lvl1pPr marL="0" indent="0" algn="ctr">
              <a:buNone/>
              <a:defRPr sz="2200" i="1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964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9" y="-171450"/>
            <a:ext cx="11001291" cy="1207008"/>
          </a:xfrm>
        </p:spPr>
        <p:txBody>
          <a:bodyPr anchor="b">
            <a:normAutofit/>
          </a:bodyPr>
          <a:lstStyle>
            <a:lvl1pPr>
              <a:lnSpc>
                <a:spcPct val="200000"/>
              </a:lnSpc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4500" y="141093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5408" y="187588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0B1C-9C61-4C7A-BEB5-4D8B72601FB7}" type="datetime1">
              <a:rPr lang="en-US" smtClean="0"/>
              <a:t>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1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F93D1-3CE9-49C3-91D2-CD68510F901C}" type="datetime1">
              <a:rPr lang="en-US" smtClean="0"/>
              <a:t>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06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FA90-F5CE-486F-94B1-75EEB14998CA}" type="datetime1">
              <a:rPr lang="en-US" smtClean="0"/>
              <a:t>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1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C592-DA2A-D2E6-1C98-503DAD0DB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C9EDC-85C9-53AF-FA24-F54000C26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EF54-E8AE-366E-3D2B-AC3F87CA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A8F02-E529-4A27-B8FB-186A2B5FC512}" type="datetime1">
              <a:rPr lang="en-US" smtClean="0"/>
              <a:t>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AE1A6-69F6-90E2-23F7-7ABF0365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27D59-A4CD-2127-6C30-53AC0520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36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496499"/>
            <a:ext cx="2743200" cy="365125"/>
          </a:xfrm>
        </p:spPr>
        <p:txBody>
          <a:bodyPr/>
          <a:lstStyle/>
          <a:p>
            <a:fld id="{782018B5-8211-41E2-B2BC-B109748324AC}" type="datetime1">
              <a:rPr lang="en-US" smtClean="0"/>
              <a:t>9/11/2024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96499"/>
            <a:ext cx="4114800" cy="365125"/>
          </a:xfrm>
        </p:spPr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96499"/>
            <a:ext cx="2743200" cy="365125"/>
          </a:xfrm>
        </p:spPr>
        <p:txBody>
          <a:bodyPr/>
          <a:lstStyle/>
          <a:p>
            <a:fld id="{6717908B-F69F-4153-8878-0AA338C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9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C69D4-D0A1-43C8-AFFB-56086800BF57}" type="datetime1">
              <a:rPr lang="en-US" smtClean="0"/>
              <a:t>9/11/2024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357812-70AD-A339-6C12-A7DE358B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650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B26E3-641F-4F9B-8024-ABA8E9A6C2B7}" type="datetime1">
              <a:rPr lang="en-US" smtClean="0"/>
              <a:t>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72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E3C-BD44-4F30-A351-2312ECC6E62F}" type="datetime1">
              <a:rPr lang="en-US" smtClean="0"/>
              <a:t>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6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E297-9E96-4EC4-9465-D2F0F2F58A29}" type="datetime1">
              <a:rPr lang="en-US" smtClean="0"/>
              <a:t>9/11/2024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8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8BDD-CF1C-4B85-9BB1-8ABBED9716E2}" type="datetime1">
              <a:rPr lang="en-US" smtClean="0"/>
              <a:t>9/11/2024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9EBD-1F7E-4F9F-92DB-A6FC17A3877C}" type="datetime1">
              <a:rPr lang="en-US" smtClean="0"/>
              <a:t>9/11/2024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19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03" y="-135907"/>
            <a:ext cx="11076997" cy="1206850"/>
          </a:xfrm>
        </p:spPr>
        <p:txBody>
          <a:bodyPr anchor="b">
            <a:normAutofit/>
          </a:bodyPr>
          <a:lstStyle>
            <a:lvl1pPr>
              <a:lnSpc>
                <a:spcPct val="200000"/>
              </a:lnSpc>
              <a:defRPr sz="44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0" y="1410937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03" y="1893577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6105-76F8-47C2-83BF-F2CE73FCE291}" type="datetime1">
              <a:rPr lang="en-US" smtClean="0"/>
              <a:t>9/11/2024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3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0"/>
              </a:schemeClr>
            </a:gs>
            <a:gs pos="13000">
              <a:srgbClr val="F9FCFE"/>
            </a:gs>
            <a:gs pos="15000">
              <a:schemeClr val="accent1">
                <a:lumMod val="50000"/>
              </a:schemeClr>
            </a:gs>
            <a:gs pos="17000">
              <a:schemeClr val="bg1"/>
            </a:gs>
            <a:gs pos="4000">
              <a:schemeClr val="bg1"/>
            </a:gs>
            <a:gs pos="95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70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88E7CD2-EBD7-465A-88EF-143B3A3E7DA5}" type="datetime1">
              <a:rPr lang="en-US" smtClean="0"/>
              <a:t>9/11/2024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70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/>
              <a:t>F. Asvesta et al.| Space charge Workshop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70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717908B-F69F-4153-8878-0AA338C63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9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hb2023/papers/thbp09.pdf" TargetMode="External"/><Relationship Id="rId2" Type="http://schemas.openxmlformats.org/officeDocument/2006/relationships/hyperlink" Target="https://conference.sns.gov/event/335/contributions/499/attachments/880/8154/resonanceCompensationHighBrightnessSCW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accelconf.web.cern.ch/ipac2022/papers/wepotk011.pdf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accelconf.web.cern.ch/hb2021/papers/mop0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indico.cern.ch/event/1435897/contributions/6042363/attachments/2898543/5082401/SC_PSB_GRC_GT.pdf" TargetMode="External"/><Relationship Id="rId4" Type="http://schemas.openxmlformats.org/officeDocument/2006/relationships/hyperlink" Target="https://accelconf.web.cern.ch/ipac2024/pdf/MOPS17.pdf" TargetMode="External"/><Relationship Id="rId9" Type="http://schemas.openxmlformats.org/officeDocument/2006/relationships/hyperlink" Target="https://indico.cern.ch/event/1306761/contributions/5496855/attachments/2687071/4662174/ResonanceCompensation_SC1907%20(1)%20(1)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ab/abstract/10.1103/PhysRevAccelBeams.23.091001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indico.cern.ch/event/1448179/https:/cds.cern.ch/record/839747/files/ab-2005-019.pdf" TargetMode="External"/><Relationship Id="rId4" Type="http://schemas.openxmlformats.org/officeDocument/2006/relationships/hyperlink" Target="https://indico.cern.ch/event/1448179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cern.ch/record/2696190/files/CERN-ACC-NOTE-2019-0046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indico.cern.ch/event/1448179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hyperlink" Target="https://indico.cern.ch/event/1448179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accelconf.web.cern.ch/hb2023/papers/wea1c1.pdf" TargetMode="External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447498/contributions/6095103/subcontributions/499571/attachments/2918611/5122325/2024.08.30_Impact_of_50_Hz_noise_on_LHC_beam_slow_losses_in_the_SPS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417755/contributions/5959776/subcontributions/484011/attachments/2863199/5009954/lhcBeamsSPS.pdf" TargetMode="Externa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441128/contributions/6064712/subcontributions/494883/attachments/2907071/5099849/IPP_LHCBCMS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1138716/contributions/5437761/attachments/2729405/4745460/MOA1I1-talk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accelconf.web.cern.ch/ipac2023/doi/jacow-ipac2023-wepl158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cern.ch/event/1337597/contributions/5634046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E4C715F-2C57-FADB-37AB-C7145D211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29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Beam quality challenges at the CERN injectors and impact for the LHC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DDFB7C2-61EB-FE57-D38F-20DB31F45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5574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F. Asvesta</a:t>
            </a:r>
          </a:p>
          <a:p>
            <a:r>
              <a:rPr lang="en-US" dirty="0"/>
              <a:t>S. Albright, H. Bartosik, C. Bracco, M. Bozatzis, D. Cotte, G.P. Di Giovanni, A. Huschauer, I. Karpov, S. Kostoglou, J.B. Lallement, E. Lamb, A. Lasheen, K. Li, E. Maclean, I. Mases, B. Mikulec, K. </a:t>
            </a:r>
            <a:r>
              <a:rPr lang="en-US" dirty="0" err="1"/>
              <a:t>Paraschou</a:t>
            </a:r>
            <a:r>
              <a:rPr lang="en-US" dirty="0"/>
              <a:t>, G. Papotti, T. Prebibaj, G. Rumolo, M. Schenk, G. Sterbini, P. Skowronski, G. </a:t>
            </a:r>
            <a:r>
              <a:rPr lang="en-US" dirty="0" err="1"/>
              <a:t>Tangari</a:t>
            </a:r>
            <a:r>
              <a:rPr lang="en-US" dirty="0"/>
              <a:t>, W. Van Goethem, C. </a:t>
            </a:r>
            <a:r>
              <a:rPr lang="en-US" dirty="0" err="1"/>
              <a:t>Zannini</a:t>
            </a:r>
            <a:r>
              <a:rPr lang="en-US" dirty="0"/>
              <a:t>, D. Zeitz, P. </a:t>
            </a:r>
            <a:r>
              <a:rPr lang="en-US" dirty="0" err="1"/>
              <a:t>Zisopoulos</a:t>
            </a:r>
            <a:endParaRPr lang="en-US" dirty="0"/>
          </a:p>
          <a:p>
            <a:r>
              <a:rPr lang="en-US" dirty="0"/>
              <a:t>Op Crews &amp; Equipment groups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326FFF6-EE87-D7F9-2F78-E315330DD37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60205" y="692669"/>
            <a:ext cx="6137710" cy="761131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dirty="0"/>
              <a:t>Space Charge Workshop 2024</a:t>
            </a:r>
          </a:p>
          <a:p>
            <a:pPr algn="r"/>
            <a:r>
              <a:rPr lang="en-US" dirty="0"/>
              <a:t>11-13/09/2024, Dong Guan, China</a:t>
            </a:r>
          </a:p>
        </p:txBody>
      </p:sp>
    </p:spTree>
    <p:extLst>
      <p:ext uri="{BB962C8B-B14F-4D97-AF65-F5344CB8AC3E}">
        <p14:creationId xmlns:p14="http://schemas.microsoft.com/office/powerpoint/2010/main" val="352376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555C-1346-1646-8CC3-3909EBE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LINAC4: </a:t>
            </a:r>
            <a:r>
              <a:rPr lang="en-US" sz="4400" i="1" dirty="0"/>
              <a:t>Monitoring the distribution 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7825DC-FEEE-08CF-175A-CB2E4CE5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7D9F8-1A24-4A09-AC65-90A63941DD6B}" type="datetime1">
              <a:rPr lang="en-US" smtClean="0"/>
              <a:t>9/11/2024</a:t>
            </a:fld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56E766D-12B7-455A-1BD6-B2C966B7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5FC1E8-A387-7E70-BCA2-18A450D9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10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C7719-38CA-692B-9665-6D22EBDA8AE4}"/>
              </a:ext>
            </a:extLst>
          </p:cNvPr>
          <p:cNvSpPr txBox="1"/>
          <p:nvPr/>
        </p:nvSpPr>
        <p:spPr>
          <a:xfrm>
            <a:off x="118229" y="1236077"/>
            <a:ext cx="119555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LINAC4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: 600us pulse can provide up to 150 turns (us) / PSB ring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Monitoring the distribution on a </a:t>
            </a:r>
            <a:r>
              <a:rPr lang="en-US" sz="2000" b="1" dirty="0">
                <a:solidFill>
                  <a:srgbClr val="C00000"/>
                </a:solidFill>
              </a:rPr>
              <a:t>single pass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machine can be rather challenging</a:t>
            </a:r>
            <a:endParaRPr lang="en-US" sz="2000" b="1" i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PSB is used as a means of monitoring the distribution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after it has been stored in the 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Tunes on a resonance free regime to limit PSB nonlinearity impact on results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Different parts of the LINAC4 pulse are injected and monitored to identify possible </a:t>
            </a:r>
            <a:r>
              <a:rPr lang="en-US" sz="2000" b="1" dirty="0">
                <a:solidFill>
                  <a:srgbClr val="C00000"/>
                </a:solidFill>
              </a:rPr>
              <a:t>trend along the pulse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CF433EF-40D8-E5E9-9BD1-D2832447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3771" y="2984952"/>
            <a:ext cx="3240000" cy="32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9F291C-75A9-F940-2E2A-10EA94AF8F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3771" y="2984952"/>
            <a:ext cx="3240000" cy="324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CE82122-DF57-87FB-E990-5DD30488F33B}"/>
              </a:ext>
            </a:extLst>
          </p:cNvPr>
          <p:cNvSpPr txBox="1"/>
          <p:nvPr/>
        </p:nvSpPr>
        <p:spPr>
          <a:xfrm>
            <a:off x="159457" y="3145202"/>
            <a:ext cx="5326943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i="1" u="sng" dirty="0">
                <a:solidFill>
                  <a:srgbClr val="4472C4">
                    <a:lumMod val="50000"/>
                  </a:srgbClr>
                </a:solidFill>
              </a:rPr>
              <a:t>Injecting 5 turns: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PSB effects (resonances {integer &amp; coupling}) start appearing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Tail in terms of q appears smaller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Emittances are blowing-up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i="1" u="sng" dirty="0">
                <a:solidFill>
                  <a:srgbClr val="4472C4">
                    <a:lumMod val="50000"/>
                  </a:srgbClr>
                </a:solidFill>
              </a:rPr>
              <a:t>Injecting 9 turns: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PSB effects (resonances {integer &amp; coupling}) dominate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Tail in terms of q appears smaller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Emittances are blowing-up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500" dirty="0">
              <a:solidFill>
                <a:srgbClr val="4472C4">
                  <a:lumMod val="50000"/>
                </a:srgb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555C-1346-1646-8CC3-3909EBE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LINAC4: </a:t>
            </a:r>
            <a:r>
              <a:rPr lang="en-US" sz="4400" i="1" dirty="0"/>
              <a:t>Monitoring the distribution 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7825DC-FEEE-08CF-175A-CB2E4CE5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0DC79-4FD2-4CEB-99ED-358A4C235E46}" type="datetime1">
              <a:rPr lang="en-US" smtClean="0"/>
              <a:t>9/11/2024</a:t>
            </a:fld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56E766D-12B7-455A-1BD6-B2C966B7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5FC1E8-A387-7E70-BCA2-18A450D9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11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C7719-38CA-692B-9665-6D22EBDA8AE4}"/>
              </a:ext>
            </a:extLst>
          </p:cNvPr>
          <p:cNvSpPr txBox="1"/>
          <p:nvPr/>
        </p:nvSpPr>
        <p:spPr>
          <a:xfrm>
            <a:off x="118229" y="1236077"/>
            <a:ext cx="119555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LINAC4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: 600us pulse can provide up to 150 turns (us) / PSB ring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Monitoring the distribution on a </a:t>
            </a:r>
            <a:r>
              <a:rPr lang="en-US" sz="2000" b="1" dirty="0">
                <a:solidFill>
                  <a:srgbClr val="C00000"/>
                </a:solidFill>
              </a:rPr>
              <a:t>single pass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machine can be rather challenging</a:t>
            </a:r>
            <a:endParaRPr lang="en-US" sz="2000" b="1" i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PSB is used as a means of monitoring the distribution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after it has been stored in the 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Tunes on a resonance free regime to limit PSB nonlinearity impact on results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Different parts of the LINAC4 pulse are injected and monitored to identify possible </a:t>
            </a:r>
            <a:r>
              <a:rPr lang="en-US" sz="2000" b="1" dirty="0">
                <a:solidFill>
                  <a:srgbClr val="C00000"/>
                </a:solidFill>
              </a:rPr>
              <a:t>trend along the pulse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E82122-DF57-87FB-E990-5DD30488F33B}"/>
              </a:ext>
            </a:extLst>
          </p:cNvPr>
          <p:cNvSpPr txBox="1"/>
          <p:nvPr/>
        </p:nvSpPr>
        <p:spPr>
          <a:xfrm>
            <a:off x="118229" y="3074769"/>
            <a:ext cx="6843886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500" dirty="0">
              <a:solidFill>
                <a:srgbClr val="4472C4">
                  <a:lumMod val="50000"/>
                </a:srgb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i="1" dirty="0">
                <a:solidFill>
                  <a:srgbClr val="4472C4">
                    <a:lumMod val="50000"/>
                  </a:srgbClr>
                </a:solidFill>
              </a:rPr>
              <a:t>A </a:t>
            </a:r>
            <a:r>
              <a:rPr lang="en-US" sz="2000" b="1" i="1" dirty="0">
                <a:solidFill>
                  <a:srgbClr val="C00000"/>
                </a:solidFill>
              </a:rPr>
              <a:t>trend along the pulse </a:t>
            </a:r>
            <a:r>
              <a:rPr lang="en-US" sz="2000" i="1" dirty="0">
                <a:solidFill>
                  <a:srgbClr val="4472C4">
                    <a:lumMod val="50000"/>
                  </a:srgbClr>
                </a:solidFill>
              </a:rPr>
              <a:t>is visible for different # of turns injected in the PSB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500" i="1" dirty="0">
              <a:solidFill>
                <a:srgbClr val="4472C4">
                  <a:lumMod val="50000"/>
                </a:srgb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en-US" sz="2000" i="1" dirty="0">
                <a:solidFill>
                  <a:srgbClr val="4472C4">
                    <a:lumMod val="50000"/>
                  </a:srgbClr>
                </a:solidFill>
              </a:rPr>
              <a:t>The </a:t>
            </a:r>
            <a:r>
              <a:rPr lang="en-US" sz="2000" b="1" i="1" dirty="0">
                <a:solidFill>
                  <a:srgbClr val="C00000"/>
                </a:solidFill>
              </a:rPr>
              <a:t>tail extent </a:t>
            </a:r>
            <a:r>
              <a:rPr lang="en-US" sz="2000" i="1" dirty="0">
                <a:solidFill>
                  <a:srgbClr val="4472C4">
                    <a:lumMod val="50000"/>
                  </a:srgbClr>
                </a:solidFill>
              </a:rPr>
              <a:t>always appears similar for the different cases even if the q-factor is modified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500" i="1" dirty="0">
              <a:solidFill>
                <a:srgbClr val="4472C4">
                  <a:lumMod val="50000"/>
                </a:srgbClr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Emittances &gt;1.5 </a:t>
            </a:r>
            <a:r>
              <a:rPr lang="en-US" sz="2000" i="1" dirty="0">
                <a:solidFill>
                  <a:srgbClr val="4472C4">
                    <a:lumMod val="50000"/>
                  </a:srgbClr>
                </a:solidFill>
              </a:rPr>
              <a:t>are needed to absorb the tails in the core </a:t>
            </a:r>
            <a:endParaRPr lang="en-US" sz="2000" i="1" dirty="0">
              <a:solidFill>
                <a:srgbClr val="4472C4">
                  <a:lumMod val="50000"/>
                </a:srgbClr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000" b="1" i="1" dirty="0">
                <a:solidFill>
                  <a:srgbClr val="C00000"/>
                </a:solidFill>
                <a:sym typeface="Wingdings" panose="05000000000000000000" pitchFamily="2" charset="2"/>
              </a:rPr>
              <a:t>Tails still relevant for LIU beams</a:t>
            </a:r>
          </a:p>
          <a:p>
            <a:pPr lvl="1">
              <a:defRPr/>
            </a:pPr>
            <a:endParaRPr lang="en-US" sz="2000" b="1" i="1" dirty="0">
              <a:solidFill>
                <a:srgbClr val="4472C4">
                  <a:lumMod val="50000"/>
                </a:srgbClr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b="1" i="1" dirty="0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Ongoing work to optimize the distribution manipulating the optics </a:t>
            </a:r>
            <a:endParaRPr lang="en-US" sz="2000" b="1" i="1" dirty="0">
              <a:solidFill>
                <a:srgbClr val="4472C4">
                  <a:lumMod val="50000"/>
                </a:srgb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25" name="Picture 24" descr="A graph of a function&#10;&#10;Description automatically generated">
            <a:extLst>
              <a:ext uri="{FF2B5EF4-FFF2-40B4-BE49-F238E27FC236}">
                <a16:creationId xmlns:a16="http://schemas.microsoft.com/office/drawing/2014/main" id="{670E5DC1-147B-5DFF-65D7-64F3348E7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38" y="2957791"/>
            <a:ext cx="4319999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0EF6-39A2-F162-6FE6-BA799D52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PSB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E6A6-1673-4F7C-95D9-A6046A84E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3568134" cy="15001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Space charge</a:t>
            </a:r>
          </a:p>
          <a:p>
            <a:pPr marL="0" indent="0">
              <a:buNone/>
            </a:pPr>
            <a:r>
              <a:rPr lang="en-US" sz="2400" dirty="0"/>
              <a:t>Resonances</a:t>
            </a:r>
          </a:p>
          <a:p>
            <a:r>
              <a:rPr lang="en-US" dirty="0"/>
              <a:t>Linac4 distribution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232D9-7500-4D42-DD19-9551DF6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861AF-0F37-41FE-BC13-4A0B2D35FD17}" type="datetime1">
              <a:rPr lang="en-US" smtClean="0"/>
              <a:t>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C883-4064-8245-EAAA-76AAE65A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8119C-EAAA-1300-A6D2-D1BAF915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AE0C330-4E60-0902-83D3-420F08EE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65" y="1253336"/>
            <a:ext cx="755409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9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C689-9ED9-FD11-1288-81F0835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PSB: </a:t>
            </a:r>
            <a:r>
              <a:rPr lang="en-GB" i="1" dirty="0"/>
              <a:t>Space charge “limit”</a:t>
            </a:r>
            <a:endParaRPr lang="en-GB" b="1" i="1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3C24251-B08C-029D-2990-14E5F23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3982-BAC0-453A-9E77-D125F46AE62F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87E52E-1FF1-EBDD-0A4A-82022E0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D4EE89-32B5-249C-D201-5A47AA62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6D2-60CC-4A2E-B499-99424633A368}" type="slidenum">
              <a:rPr lang="en-GB" smtClean="0"/>
              <a:t>13</a:t>
            </a:fld>
            <a:endParaRPr lang="en-GB"/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D113A3ED-962B-94AF-E6BB-E7E2DB151574}"/>
              </a:ext>
            </a:extLst>
          </p:cNvPr>
          <p:cNvSpPr txBox="1">
            <a:spLocks/>
          </p:cNvSpPr>
          <p:nvPr/>
        </p:nvSpPr>
        <p:spPr>
          <a:xfrm>
            <a:off x="48807" y="1874194"/>
            <a:ext cx="12192000" cy="94797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i="1" dirty="0">
                <a:solidFill>
                  <a:schemeClr val="accent5">
                    <a:lumMod val="50000"/>
                  </a:schemeClr>
                </a:solidFill>
              </a:rPr>
              <a:t>High Injection Tunes 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</a:rPr>
              <a:t>(4.4/4.45):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minimizing interaction with integer resonances for low energy that causes: </a:t>
            </a: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</a:rPr>
              <a:t>significant emittance </a:t>
            </a:r>
            <a:r>
              <a:rPr lang="en-GB" sz="1800" b="1" dirty="0">
                <a:solidFill>
                  <a:srgbClr val="C00000"/>
                </a:solidFill>
              </a:rPr>
              <a:t>blow-up</a:t>
            </a:r>
            <a:endParaRPr lang="en-GB" sz="2000" b="1" dirty="0">
              <a:solidFill>
                <a:srgbClr val="C00000"/>
              </a:solidFill>
            </a:endParaRPr>
          </a:p>
          <a:p>
            <a:r>
              <a:rPr lang="en-GB" sz="2000" b="1" i="1" dirty="0">
                <a:solidFill>
                  <a:schemeClr val="accent5">
                    <a:lumMod val="50000"/>
                  </a:schemeClr>
                </a:solidFill>
              </a:rPr>
              <a:t>Ramp to resonance free space 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</a:rPr>
              <a:t>(4.17/4.23)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:	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minimizing interaction with higher order resonances that can cause: </a:t>
            </a:r>
            <a:r>
              <a:rPr lang="en-GB" sz="1800" b="1" dirty="0">
                <a:solidFill>
                  <a:srgbClr val="C00000"/>
                </a:solidFill>
              </a:rPr>
              <a:t>Losses</a:t>
            </a: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</a:rPr>
              <a:t> | Emittance </a:t>
            </a:r>
            <a:r>
              <a:rPr lang="en-GB" sz="1800" b="1" dirty="0">
                <a:solidFill>
                  <a:srgbClr val="C00000"/>
                </a:solidFill>
              </a:rPr>
              <a:t>blow-up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</a:rPr>
              <a:t>|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</a:rPr>
              <a:t>Transverse </a:t>
            </a:r>
            <a:r>
              <a:rPr lang="en-GB" sz="1800" b="1" dirty="0">
                <a:solidFill>
                  <a:srgbClr val="C00000"/>
                </a:solidFill>
              </a:rPr>
              <a:t>tails</a:t>
            </a:r>
          </a:p>
          <a:p>
            <a:pPr lvl="1"/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736EF8-A491-2C79-3624-D6C567ABCF3A}"/>
              </a:ext>
            </a:extLst>
          </p:cNvPr>
          <p:cNvSpPr txBox="1"/>
          <p:nvPr/>
        </p:nvSpPr>
        <p:spPr>
          <a:xfrm>
            <a:off x="110904" y="1166308"/>
            <a:ext cx="11912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 charge remains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brightness limitation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PSB –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point evolution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defined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preserve the brightness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en-US" sz="2000" i="1" dirty="0">
                <a:sym typeface="Wingdings" panose="05000000000000000000" pitchFamily="2" charset="2"/>
                <a:hlinkClick r:id="rId2"/>
              </a:rPr>
              <a:t>SC2022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A41E6E-FF8C-36C2-9751-7473C9FDB763}"/>
              </a:ext>
            </a:extLst>
          </p:cNvPr>
          <p:cNvSpPr txBox="1"/>
          <p:nvPr/>
        </p:nvSpPr>
        <p:spPr>
          <a:xfrm>
            <a:off x="48807" y="3041338"/>
            <a:ext cx="4786069" cy="3379796"/>
          </a:xfrm>
          <a:prstGeom prst="rect">
            <a:avLst/>
          </a:prstGeom>
          <a:noFill/>
          <a:ln w="38100">
            <a:noFill/>
          </a:ln>
          <a:effectLst>
            <a:glow rad="127000">
              <a:schemeClr val="accent1">
                <a:lumMod val="75000"/>
                <a:alpha val="25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Space charge </a:t>
            </a:r>
            <a:r>
              <a:rPr lang="en-US" sz="2000" b="1" i="1" dirty="0">
                <a:solidFill>
                  <a:srgbClr val="C00000"/>
                </a:solidFill>
              </a:rPr>
              <a:t>mitigation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  <a:hlinkClick r:id="rId3"/>
              </a:rPr>
              <a:t>HB2023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20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Longitudinal line density reduces with the triple harmonic capture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Space charge tune spread reduces for the lower line density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4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Reduce blow-up 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Improve brightness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Flexibility for tune manipulations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Maintaining the same brightness reduce </a:t>
            </a:r>
            <a:r>
              <a:rPr lang="en-US" dirty="0">
                <a:solidFill>
                  <a:srgbClr val="C00000"/>
                </a:solidFill>
              </a:rPr>
              <a:t>Injection tunes </a:t>
            </a:r>
            <a:r>
              <a:rPr lang="en-US" dirty="0">
                <a:solidFill>
                  <a:srgbClr val="4472C4">
                    <a:lumMod val="50000"/>
                  </a:srgbClr>
                </a:solidFill>
              </a:rPr>
              <a:t>to avoid several high order resonances</a:t>
            </a:r>
          </a:p>
          <a:p>
            <a:pPr lvl="1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37CA7AE-83AD-AA46-F67B-243A99B50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349" t="41348" r="17803" b="11918"/>
          <a:stretch/>
        </p:blipFill>
        <p:spPr>
          <a:xfrm>
            <a:off x="5110064" y="3739054"/>
            <a:ext cx="3340635" cy="2520000"/>
          </a:xfrm>
          <a:prstGeom prst="rect">
            <a:avLst/>
          </a:prstGeom>
        </p:spPr>
      </p:pic>
      <p:pic>
        <p:nvPicPr>
          <p:cNvPr id="28" name="Picture 27" descr="A diagram of a graph&#10;&#10;Description automatically generated">
            <a:extLst>
              <a:ext uri="{FF2B5EF4-FFF2-40B4-BE49-F238E27FC236}">
                <a16:creationId xmlns:a16="http://schemas.microsoft.com/office/drawing/2014/main" id="{7A4DF68D-56BC-F237-69F9-28DBAC611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01" y="3235909"/>
            <a:ext cx="3240000" cy="3240000"/>
          </a:xfrm>
          <a:prstGeom prst="rect">
            <a:avLst/>
          </a:prstGeom>
        </p:spPr>
      </p:pic>
      <p:sp>
        <p:nvSpPr>
          <p:cNvPr id="31" name="Arrow: Curved Left 30">
            <a:extLst>
              <a:ext uri="{FF2B5EF4-FFF2-40B4-BE49-F238E27FC236}">
                <a16:creationId xmlns:a16="http://schemas.microsoft.com/office/drawing/2014/main" id="{FD82DAE3-E6F5-370B-D604-20B07863E99A}"/>
              </a:ext>
            </a:extLst>
          </p:cNvPr>
          <p:cNvSpPr/>
          <p:nvPr/>
        </p:nvSpPr>
        <p:spPr>
          <a:xfrm rot="15664233">
            <a:off x="8527054" y="2201227"/>
            <a:ext cx="767258" cy="2048773"/>
          </a:xfrm>
          <a:prstGeom prst="curvedLeftArrow">
            <a:avLst>
              <a:gd name="adj1" fmla="val 15591"/>
              <a:gd name="adj2" fmla="val 62186"/>
              <a:gd name="adj3" fmla="val 319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C689-9ED9-FD11-1288-81F0835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PSB: </a:t>
            </a:r>
            <a:r>
              <a:rPr lang="en-GB" i="1" dirty="0"/>
              <a:t>Resonances</a:t>
            </a:r>
            <a:endParaRPr lang="en-GB" b="1" i="1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3C24251-B08C-029D-2990-14E5F23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A7B5-CA5C-4E07-9287-A776CAC914E5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87E52E-1FF1-EBDD-0A4A-82022E0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D4EE89-32B5-249C-D201-5A47AA62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6D2-60CC-4A2E-B499-99424633A368}" type="slidenum">
              <a:rPr lang="en-GB" smtClean="0"/>
              <a:t>14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8861-1556-6FC6-790E-4BFBB4459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73" y="1324727"/>
            <a:ext cx="6140383" cy="50659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>
                <a:sym typeface="Wingdings" panose="05000000000000000000" pitchFamily="2" charset="2"/>
              </a:rPr>
              <a:t>All resonances up to 4</a:t>
            </a:r>
            <a:r>
              <a:rPr lang="en-US" sz="2200" baseline="30000" dirty="0">
                <a:sym typeface="Wingdings" panose="05000000000000000000" pitchFamily="2" charset="2"/>
              </a:rPr>
              <a:t>th</a:t>
            </a:r>
            <a:r>
              <a:rPr lang="en-US" sz="2200" dirty="0">
                <a:sym typeface="Wingdings" panose="05000000000000000000" pitchFamily="2" charset="2"/>
              </a:rPr>
              <a:t> order visible since </a:t>
            </a:r>
            <a:r>
              <a:rPr lang="en-US" sz="2200" b="1" dirty="0">
                <a:sym typeface="Wingdings" panose="05000000000000000000" pitchFamily="2" charset="2"/>
              </a:rPr>
              <a:t>2021</a:t>
            </a:r>
          </a:p>
          <a:p>
            <a:r>
              <a:rPr lang="en-US" sz="2000" dirty="0">
                <a:sym typeface="Wingdings" panose="05000000000000000000" pitchFamily="2" charset="2"/>
              </a:rPr>
              <a:t>Demonstrated </a:t>
            </a:r>
            <a:r>
              <a:rPr lang="en-US" sz="2000" b="1" i="1" dirty="0">
                <a:sym typeface="Wingdings" panose="05000000000000000000" pitchFamily="2" charset="2"/>
              </a:rPr>
              <a:t>significant suppression </a:t>
            </a:r>
            <a:r>
              <a:rPr lang="en-US" sz="2000" b="1" i="1" dirty="0">
                <a:solidFill>
                  <a:srgbClr val="C00000"/>
                </a:solidFill>
                <a:sym typeface="Wingdings" panose="05000000000000000000" pitchFamily="2" charset="2"/>
              </a:rPr>
              <a:t>@160MeV </a:t>
            </a:r>
            <a:r>
              <a:rPr lang="en-US" sz="2000" i="1" dirty="0">
                <a:sym typeface="Wingdings" panose="05000000000000000000" pitchFamily="2" charset="2"/>
              </a:rPr>
              <a:t>(</a:t>
            </a:r>
            <a:r>
              <a:rPr lang="en-US" sz="2000" i="1" dirty="0">
                <a:sym typeface="Wingdings" panose="05000000000000000000" pitchFamily="2" charset="2"/>
                <a:hlinkClick r:id="rId2"/>
              </a:rPr>
              <a:t>HB2021</a:t>
            </a:r>
            <a:r>
              <a:rPr lang="en-US" sz="2000" i="1" dirty="0">
                <a:sym typeface="Wingdings" panose="05000000000000000000" pitchFamily="2" charset="2"/>
              </a:rPr>
              <a:t>, </a:t>
            </a:r>
            <a:r>
              <a:rPr lang="en-US" sz="2000" i="1" dirty="0">
                <a:sym typeface="Wingdings" panose="05000000000000000000" pitchFamily="2" charset="2"/>
                <a:hlinkClick r:id="rId3"/>
              </a:rPr>
              <a:t>IPAC22</a:t>
            </a:r>
            <a:r>
              <a:rPr lang="en-US" sz="2000" i="1" dirty="0">
                <a:sym typeface="Wingdings" panose="05000000000000000000" pitchFamily="2" charset="2"/>
              </a:rPr>
              <a:t>, </a:t>
            </a:r>
            <a:r>
              <a:rPr lang="en-US" sz="2000" i="1" dirty="0">
                <a:sym typeface="Wingdings" panose="05000000000000000000" pitchFamily="2" charset="2"/>
                <a:hlinkClick r:id="rId4"/>
              </a:rPr>
              <a:t>IPAC24</a:t>
            </a:r>
            <a:r>
              <a:rPr lang="en-US" sz="2000" i="1" dirty="0">
                <a:sym typeface="Wingdings" panose="05000000000000000000" pitchFamily="2" charset="2"/>
              </a:rPr>
              <a:t>)</a:t>
            </a:r>
          </a:p>
          <a:p>
            <a:r>
              <a:rPr lang="en-US" sz="2000" dirty="0">
                <a:sym typeface="Wingdings" panose="05000000000000000000" pitchFamily="2" charset="2"/>
              </a:rPr>
              <a:t>Correction for </a:t>
            </a:r>
            <a:r>
              <a:rPr lang="en-US" sz="2000" b="1" dirty="0">
                <a:sym typeface="Wingdings" panose="05000000000000000000" pitchFamily="2" charset="2"/>
              </a:rPr>
              <a:t>less lines </a:t>
            </a:r>
            <a:r>
              <a:rPr lang="en-US" sz="2000" dirty="0">
                <a:sym typeface="Wingdings" panose="05000000000000000000" pitchFamily="2" charset="2"/>
              </a:rPr>
              <a:t>(i.e. lower tunes) is usually cleaner.</a:t>
            </a:r>
          </a:p>
          <a:p>
            <a:r>
              <a:rPr lang="en-US" sz="2000" dirty="0">
                <a:sym typeface="Wingdings" panose="05000000000000000000" pitchFamily="2" charset="2"/>
              </a:rPr>
              <a:t>Correction </a:t>
            </a:r>
            <a:r>
              <a:rPr lang="en-US" sz="2000" b="1" dirty="0">
                <a:sym typeface="Wingdings" panose="05000000000000000000" pitchFamily="2" charset="2"/>
              </a:rPr>
              <a:t>along the cycle challenging </a:t>
            </a:r>
            <a:r>
              <a:rPr lang="en-US" sz="2000" dirty="0">
                <a:sym typeface="Wingdings" panose="05000000000000000000" pitchFamily="2" charset="2"/>
              </a:rPr>
              <a:t>due to current limitations  earlier tune ramp allows for better correction </a:t>
            </a:r>
          </a:p>
          <a:p>
            <a:r>
              <a:rPr lang="en-US" sz="2000" dirty="0">
                <a:sym typeface="Wingdings" panose="05000000000000000000" pitchFamily="2" charset="2"/>
              </a:rPr>
              <a:t>Correction of octupole lines has a large impact on sextupole lines  </a:t>
            </a:r>
            <a:r>
              <a:rPr lang="en-US" sz="2000" b="1" i="1" dirty="0">
                <a:sym typeface="Wingdings" panose="05000000000000000000" pitchFamily="2" charset="2"/>
              </a:rPr>
              <a:t>1 line in the diagram breaking in 2 and not possible to fully correct</a:t>
            </a:r>
            <a:r>
              <a:rPr lang="en-US" sz="2000" dirty="0">
                <a:sym typeface="Wingdings" panose="05000000000000000000" pitchFamily="2" charset="2"/>
              </a:rPr>
              <a:t>: “off-momentum resonance”? </a:t>
            </a:r>
          </a:p>
          <a:p>
            <a:r>
              <a:rPr lang="en-US" sz="2000" b="1" i="1" dirty="0">
                <a:sym typeface="Wingdings" panose="05000000000000000000" pitchFamily="2" charset="2"/>
              </a:rPr>
              <a:t>Optimal settings change every year…</a:t>
            </a:r>
          </a:p>
          <a:p>
            <a:pPr marL="0" indent="0">
              <a:buNone/>
            </a:pPr>
            <a:endParaRPr lang="en-US" sz="2000" b="1" i="1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ym typeface="Wingdings" panose="05000000000000000000" pitchFamily="2" charset="2"/>
              </a:rPr>
              <a:t>New application for </a:t>
            </a:r>
            <a:r>
              <a:rPr lang="en-US" sz="2000" b="1" i="1" dirty="0">
                <a:sym typeface="Wingdings" panose="05000000000000000000" pitchFamily="2" charset="2"/>
              </a:rPr>
              <a:t>resonance compensation based on ML (optimizers)		 	   		</a:t>
            </a:r>
            <a:r>
              <a:rPr lang="en-US" sz="2000" i="1" dirty="0">
                <a:sym typeface="Wingdings" panose="05000000000000000000" pitchFamily="2" charset="2"/>
              </a:rPr>
              <a:t>     (G. </a:t>
            </a:r>
            <a:r>
              <a:rPr lang="en-US" sz="2000" i="1" dirty="0" err="1">
                <a:sym typeface="Wingdings" panose="05000000000000000000" pitchFamily="2" charset="2"/>
              </a:rPr>
              <a:t>Tangari</a:t>
            </a:r>
            <a:r>
              <a:rPr lang="en-US" sz="2000" i="1" dirty="0">
                <a:sym typeface="Wingdings" panose="05000000000000000000" pitchFamily="2" charset="2"/>
              </a:rPr>
              <a:t>, </a:t>
            </a:r>
            <a:r>
              <a:rPr lang="en-US" sz="2000" i="1" dirty="0">
                <a:sym typeface="Wingdings" panose="05000000000000000000" pitchFamily="2" charset="2"/>
                <a:hlinkClick r:id="rId5"/>
              </a:rPr>
              <a:t>CERN SC meeting</a:t>
            </a:r>
            <a:r>
              <a:rPr lang="en-US" sz="2000" i="1" dirty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C5CA3EF-3A96-55BB-896E-0A51383602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63" y="1451261"/>
            <a:ext cx="2880000" cy="21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F781BE-66F7-CABC-AB12-6EC301B2D089}"/>
              </a:ext>
            </a:extLst>
          </p:cNvPr>
          <p:cNvSpPr txBox="1"/>
          <p:nvPr/>
        </p:nvSpPr>
        <p:spPr>
          <a:xfrm rot="20782256">
            <a:off x="6419632" y="1210866"/>
            <a:ext cx="1078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natural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4B5EC6B-3404-4893-E4D5-3D4BF2D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63" y="1451261"/>
            <a:ext cx="2880000" cy="21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7EF67B-522B-E240-A4D3-CCA8B16BDB2E}"/>
              </a:ext>
            </a:extLst>
          </p:cNvPr>
          <p:cNvSpPr txBox="1"/>
          <p:nvPr/>
        </p:nvSpPr>
        <p:spPr>
          <a:xfrm rot="20782256">
            <a:off x="9266119" y="1149696"/>
            <a:ext cx="1281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corrected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2B24DF-4B87-6FFB-C92B-ED5FF8D52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9963" y="3624947"/>
            <a:ext cx="2655236" cy="1773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B7A537-608B-A8D3-C1A9-C9B25D2904B7}"/>
              </a:ext>
            </a:extLst>
          </p:cNvPr>
          <p:cNvSpPr txBox="1"/>
          <p:nvPr/>
        </p:nvSpPr>
        <p:spPr>
          <a:xfrm>
            <a:off x="7860440" y="5361944"/>
            <a:ext cx="19942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sym typeface="Wingdings" panose="05000000000000000000" pitchFamily="2" charset="2"/>
              </a:rPr>
              <a:t>D. Zeitz, </a:t>
            </a:r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sym typeface="Wingdings" panose="05000000000000000000" pitchFamily="2" charset="2"/>
                <a:hlinkClick r:id="rId9"/>
              </a:rPr>
              <a:t>CERN SCWG</a:t>
            </a:r>
            <a:endParaRPr lang="en-GB" sz="1600" i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5074E73-78A5-BDD3-E9F2-D99A5C8A684F}"/>
              </a:ext>
            </a:extLst>
          </p:cNvPr>
          <p:cNvGraphicFramePr>
            <a:graphicFrameLocks noGrp="1"/>
          </p:cNvGraphicFramePr>
          <p:nvPr/>
        </p:nvGraphicFramePr>
        <p:xfrm>
          <a:off x="6670772" y="5730458"/>
          <a:ext cx="4890504" cy="706120"/>
        </p:xfrm>
        <a:graphic>
          <a:graphicData uri="http://schemas.openxmlformats.org/drawingml/2006/table">
            <a:tbl>
              <a:tblPr/>
              <a:tblGrid>
                <a:gridCol w="558365">
                  <a:extLst>
                    <a:ext uri="{9D8B030D-6E8A-4147-A177-3AD203B41FA5}">
                      <a16:colId xmlns:a16="http://schemas.microsoft.com/office/drawing/2014/main" val="3471229169"/>
                    </a:ext>
                  </a:extLst>
                </a:gridCol>
                <a:gridCol w="1074036">
                  <a:extLst>
                    <a:ext uri="{9D8B030D-6E8A-4147-A177-3AD203B41FA5}">
                      <a16:colId xmlns:a16="http://schemas.microsoft.com/office/drawing/2014/main" val="211021221"/>
                    </a:ext>
                  </a:extLst>
                </a:gridCol>
                <a:gridCol w="1151889">
                  <a:extLst>
                    <a:ext uri="{9D8B030D-6E8A-4147-A177-3AD203B41FA5}">
                      <a16:colId xmlns:a16="http://schemas.microsoft.com/office/drawing/2014/main" val="3501607834"/>
                    </a:ext>
                  </a:extLst>
                </a:gridCol>
                <a:gridCol w="1053107">
                  <a:extLst>
                    <a:ext uri="{9D8B030D-6E8A-4147-A177-3AD203B41FA5}">
                      <a16:colId xmlns:a16="http://schemas.microsoft.com/office/drawing/2014/main" val="49057823"/>
                    </a:ext>
                  </a:extLst>
                </a:gridCol>
                <a:gridCol w="1053107">
                  <a:extLst>
                    <a:ext uri="{9D8B030D-6E8A-4147-A177-3AD203B41FA5}">
                      <a16:colId xmlns:a16="http://schemas.microsoft.com/office/drawing/2014/main" val="40308630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3Qx  (2021)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3Qx   (2022)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3Qx  (2023)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3Qx  (2024)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692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</a:rPr>
                        <a:t>R4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XNO4L1: 23.7 A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XNO9L1: -23.7 A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XNO4L1: 12 A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XNO9L1: -21 A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XNO4L1: 15.7 A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XNO9L1: -20.1 A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XNO4L1: 21.6 A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</a:rPr>
                        <a:t>XNO9L1: -25.3 A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33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9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C689-9ED9-FD11-1288-81F0835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PSB:</a:t>
            </a:r>
            <a:r>
              <a:rPr lang="en-GB" i="1" dirty="0"/>
              <a:t> Linac4 Distribution</a:t>
            </a:r>
            <a:endParaRPr lang="en-GB" b="1" i="1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3C24251-B08C-029D-2990-14E5F23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AF43-FC29-4065-ABB9-3BCCBA2BA54B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87E52E-1FF1-EBDD-0A4A-82022E0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D4EE89-32B5-249C-D201-5A47AA62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6D2-60CC-4A2E-B499-99424633A368}" type="slidenum">
              <a:rPr lang="en-GB" smtClean="0"/>
              <a:t>15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CA50415-B603-FC70-4E50-7B2F2C6B1946}"/>
              </a:ext>
            </a:extLst>
          </p:cNvPr>
          <p:cNvSpPr txBox="1">
            <a:spLocks/>
          </p:cNvSpPr>
          <p:nvPr/>
        </p:nvSpPr>
        <p:spPr>
          <a:xfrm>
            <a:off x="321564" y="1318595"/>
            <a:ext cx="11548872" cy="4809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Having </a:t>
            </a:r>
            <a:r>
              <a:rPr lang="en-US" sz="2000" b="1" dirty="0"/>
              <a:t>optimized the PSB</a:t>
            </a:r>
            <a:r>
              <a:rPr lang="en-US" sz="2000" dirty="0"/>
              <a:t>, the </a:t>
            </a:r>
            <a:r>
              <a:rPr lang="en-US" sz="2000" b="1" dirty="0"/>
              <a:t>Linac4 “input” distribution </a:t>
            </a:r>
            <a:r>
              <a:rPr lang="en-US" sz="2000" dirty="0"/>
              <a:t>is still having an impact for high brightness beams leading to large tail population at PSB extraction.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i="1" dirty="0">
                <a:solidFill>
                  <a:srgbClr val="C00000"/>
                </a:solidFill>
              </a:rPr>
              <a:t>Scraping at low energy</a:t>
            </a:r>
            <a:r>
              <a:rPr lang="en-US" sz="2000" i="1" dirty="0"/>
              <a:t> </a:t>
            </a:r>
            <a:r>
              <a:rPr lang="en-US" sz="2000" dirty="0"/>
              <a:t>slightly after the </a:t>
            </a:r>
            <a:r>
              <a:rPr lang="en-US" sz="2000" b="1" i="1" dirty="0"/>
              <a:t>longitudinal shaving: </a:t>
            </a:r>
            <a:r>
              <a:rPr lang="en-US" sz="2000" dirty="0"/>
              <a:t>similar losses for both processes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>
                <a:sym typeface="Wingdings" panose="05000000000000000000" pitchFamily="2" charset="2"/>
              </a:rPr>
              <a:t>Profiles appear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Gaussian</a:t>
            </a:r>
            <a:r>
              <a:rPr lang="en-US" sz="2000" i="1" dirty="0">
                <a:sym typeface="Wingdings" panose="05000000000000000000" pitchFamily="2" charset="2"/>
              </a:rPr>
              <a:t> at PSB extraction </a:t>
            </a: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(e~1/q~1)</a:t>
            </a:r>
            <a:endParaRPr lang="en-US" sz="2000" b="1" i="1" dirty="0">
              <a:solidFill>
                <a:schemeClr val="accent6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000" i="1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u="sng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 u="sng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b="1" u="sng" dirty="0"/>
          </a:p>
        </p:txBody>
      </p:sp>
      <p:pic>
        <p:nvPicPr>
          <p:cNvPr id="17" name="Picture 16" descr="A graph of a graph&#10;&#10;Description automatically generated">
            <a:extLst>
              <a:ext uri="{FF2B5EF4-FFF2-40B4-BE49-F238E27FC236}">
                <a16:creationId xmlns:a16="http://schemas.microsoft.com/office/drawing/2014/main" id="{914C695D-FC5B-A30B-59C6-7658CEDA9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" y="2896499"/>
            <a:ext cx="4800000" cy="3600000"/>
          </a:xfrm>
          <a:prstGeom prst="rect">
            <a:avLst/>
          </a:prstGeom>
        </p:spPr>
      </p:pic>
      <p:pic>
        <p:nvPicPr>
          <p:cNvPr id="19" name="Picture 18" descr="A graph of a graph&#10;&#10;Description automatically generated">
            <a:extLst>
              <a:ext uri="{FF2B5EF4-FFF2-40B4-BE49-F238E27FC236}">
                <a16:creationId xmlns:a16="http://schemas.microsoft.com/office/drawing/2014/main" id="{81DD2F62-515F-56A8-E962-D8FBA7486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10683" r="28785" b="13130"/>
          <a:stretch/>
        </p:blipFill>
        <p:spPr>
          <a:xfrm>
            <a:off x="820094" y="2715844"/>
            <a:ext cx="2215896" cy="214664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A graph of a function&#10;&#10;Description automatically generated">
            <a:extLst>
              <a:ext uri="{FF2B5EF4-FFF2-40B4-BE49-F238E27FC236}">
                <a16:creationId xmlns:a16="http://schemas.microsoft.com/office/drawing/2014/main" id="{E5659A62-9090-E282-A833-08AFA7D41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50" y="2896499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0EF6-39A2-F162-6FE6-BA799D52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E6A6-1673-4F7C-95D9-A6046A84E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4355786" cy="1500187"/>
          </a:xfrm>
        </p:spPr>
        <p:txBody>
          <a:bodyPr/>
          <a:lstStyle/>
          <a:p>
            <a:r>
              <a:rPr lang="en-US" sz="2400" dirty="0"/>
              <a:t>Resonances</a:t>
            </a:r>
          </a:p>
          <a:p>
            <a:r>
              <a:rPr lang="en-US" dirty="0"/>
              <a:t>Transition crossing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232D9-7500-4D42-DD19-9551DF6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C694-8335-4F8E-BD8D-8D412743F155}" type="datetime1">
              <a:rPr lang="en-US" smtClean="0"/>
              <a:t>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C883-4064-8245-EAAA-76AAE65A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8119C-EAAA-1300-A6D2-D1BAF915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16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2B15B7F-65E1-33E4-64F3-03CC2AE6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62" y="1253336"/>
            <a:ext cx="672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35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C689-9ED9-FD11-1288-81F0835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PS:</a:t>
            </a:r>
            <a:r>
              <a:rPr lang="en-GB" i="1" dirty="0"/>
              <a:t> Resonances </a:t>
            </a:r>
            <a:endParaRPr lang="en-GB" b="1" i="1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3C24251-B08C-029D-2990-14E5F23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09B0-37B9-4582-892E-E227E8721EC4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87E52E-1FF1-EBDD-0A4A-82022E0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D4EE89-32B5-249C-D201-5A47AA62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6D2-60CC-4A2E-B499-99424633A368}" type="slidenum">
              <a:rPr lang="en-GB" smtClean="0"/>
              <a:t>17</a:t>
            </a:fld>
            <a:endParaRPr lang="en-GB" dirty="0"/>
          </a:p>
        </p:txBody>
      </p:sp>
      <p:pic>
        <p:nvPicPr>
          <p:cNvPr id="3" name="Picture 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17D48A2-2945-72E3-4457-42D3830F9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59" y="3429000"/>
            <a:ext cx="6028789" cy="2725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5D326-72C1-54E6-4120-8CDF911840AF}"/>
              </a:ext>
            </a:extLst>
          </p:cNvPr>
          <p:cNvSpPr txBox="1"/>
          <p:nvPr/>
        </p:nvSpPr>
        <p:spPr>
          <a:xfrm>
            <a:off x="139951" y="1324727"/>
            <a:ext cx="119120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 charge remains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 brightness limitation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PS</a:t>
            </a:r>
          </a:p>
          <a:p>
            <a:pPr lvl="0">
              <a:defRPr/>
            </a:pP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he working point evolution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energy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Preserving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brightness</a:t>
            </a:r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0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Avoiding 8</a:t>
            </a:r>
            <a:r>
              <a:rPr lang="en-GB" sz="2000" i="1" baseline="30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th</a:t>
            </a:r>
            <a:r>
              <a:rPr lang="en-GB" sz="20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order </a:t>
            </a:r>
            <a:r>
              <a:rPr lang="en-GB" sz="2000" b="1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space charge driven resonances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(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hlinkClick r:id="rId3"/>
              </a:rPr>
              <a:t>PRAB:23.091001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)</a:t>
            </a: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C12B4B-3899-6E35-BA5D-E786C2B2A2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/>
          <a:stretch/>
        </p:blipFill>
        <p:spPr>
          <a:xfrm>
            <a:off x="8153400" y="1286735"/>
            <a:ext cx="2286230" cy="1800000"/>
          </a:xfrm>
          <a:prstGeom prst="rect">
            <a:avLst/>
          </a:prstGeom>
          <a:ln w="3810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13959C-0569-5387-6F91-49BB4863895E}"/>
              </a:ext>
            </a:extLst>
          </p:cNvPr>
          <p:cNvSpPr txBox="1"/>
          <p:nvPr/>
        </p:nvSpPr>
        <p:spPr>
          <a:xfrm>
            <a:off x="139951" y="2863343"/>
            <a:ext cx="572669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After the flat bottom part of the PS cycle 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tunes are harder to control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GB" sz="200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Energy Quads out of power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i="1" noProof="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Pole Face Windings used for chroma adjustment at transition crossing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i="1" dirty="0">
              <a:solidFill>
                <a:srgbClr val="4472C4">
                  <a:lumMod val="50000"/>
                </a:srgbClr>
              </a:solidFill>
              <a:latin typeface="Calibri" panose="020F0502020204030204"/>
              <a:hlinkClick r:id="rId3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At the intermediate plateau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/>
              </a:rPr>
              <a:t>tunes approach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each other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en-GB" sz="200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crossing </a:t>
            </a:r>
            <a:r>
              <a:rPr kumimoji="0" lang="en-GB" sz="200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tunes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 &amp; overlap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sz="2000" noProof="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At acceleration &amp; flat top tunes </a:t>
            </a:r>
            <a:r>
              <a:rPr lang="en-GB" sz="2000" b="1" noProof="0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no longer on a resonance free region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197D40F-E4D5-C2FB-2638-3C04EFE5D823}"/>
              </a:ext>
            </a:extLst>
          </p:cNvPr>
          <p:cNvSpPr/>
          <p:nvPr/>
        </p:nvSpPr>
        <p:spPr>
          <a:xfrm>
            <a:off x="9261695" y="4001632"/>
            <a:ext cx="353085" cy="79670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0E0DBCD-A8A1-D6EF-D5C4-37B70D8C1B35}"/>
              </a:ext>
            </a:extLst>
          </p:cNvPr>
          <p:cNvSpPr/>
          <p:nvPr/>
        </p:nvSpPr>
        <p:spPr>
          <a:xfrm>
            <a:off x="9892421" y="4163084"/>
            <a:ext cx="353085" cy="796705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7985016-10B6-CEF9-213E-626EA40A3D37}"/>
              </a:ext>
            </a:extLst>
          </p:cNvPr>
          <p:cNvSpPr/>
          <p:nvPr/>
        </p:nvSpPr>
        <p:spPr>
          <a:xfrm>
            <a:off x="10543629" y="2799340"/>
            <a:ext cx="353085" cy="796705"/>
          </a:xfrm>
          <a:prstGeom prst="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C689-9ED9-FD11-1288-81F0835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PS:</a:t>
            </a:r>
            <a:r>
              <a:rPr lang="en-GB" i="1" dirty="0"/>
              <a:t> Resonances</a:t>
            </a:r>
            <a:endParaRPr lang="en-GB" b="1" i="1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3C24251-B08C-029D-2990-14E5F23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5A-D6C9-46ED-B7CF-CB52C508512A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87E52E-1FF1-EBDD-0A4A-82022E0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D4EE89-32B5-249C-D201-5A47AA62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6D2-60CC-4A2E-B499-99424633A368}" type="slidenum">
              <a:rPr lang="en-GB" smtClean="0"/>
              <a:t>18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3959C-0569-5387-6F91-49BB4863895E}"/>
              </a:ext>
            </a:extLst>
          </p:cNvPr>
          <p:cNvSpPr txBox="1"/>
          <p:nvPr/>
        </p:nvSpPr>
        <p:spPr>
          <a:xfrm>
            <a:off x="112200" y="1252300"/>
            <a:ext cx="57266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At the intermediate plateau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/>
              </a:rPr>
              <a:t>tunes approach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each other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en-GB" sz="200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crossing </a:t>
            </a:r>
            <a:r>
              <a:rPr kumimoji="0" lang="en-GB" sz="200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tunes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 &amp; overlap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sz="2000" noProof="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At acceleration &amp; flat top tunes </a:t>
            </a:r>
            <a:r>
              <a:rPr lang="en-GB" sz="2000" b="1" noProof="0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no longer on a resonance free region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CCC2C3B0-9985-9A24-228B-7623392F4C31}"/>
              </a:ext>
            </a:extLst>
          </p:cNvPr>
          <p:cNvSpPr/>
          <p:nvPr/>
        </p:nvSpPr>
        <p:spPr>
          <a:xfrm>
            <a:off x="5800847" y="1357955"/>
            <a:ext cx="552260" cy="823865"/>
          </a:xfrm>
          <a:prstGeom prst="rightBrace">
            <a:avLst>
              <a:gd name="adj1" fmla="val 25000"/>
              <a:gd name="adj2" fmla="val 52247"/>
            </a:avLst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AA360-0C17-D418-901B-D354392EC6A4}"/>
              </a:ext>
            </a:extLst>
          </p:cNvPr>
          <p:cNvSpPr txBox="1"/>
          <p:nvPr/>
        </p:nvSpPr>
        <p:spPr>
          <a:xfrm>
            <a:off x="6583001" y="1473934"/>
            <a:ext cx="53404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Space charge driven coupling </a:t>
            </a: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excitation in the PS</a:t>
            </a:r>
          </a:p>
          <a:p>
            <a:pPr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(i.e. Montague resonance)</a:t>
            </a: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70E3E9-DFD1-E0E8-2648-D73ED45E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57" y="3531096"/>
            <a:ext cx="3410043" cy="25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D9F793-1689-8A53-DCEF-038843A83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531096"/>
            <a:ext cx="3253670" cy="252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943653-823B-7B95-7BA0-7174E36127B8}"/>
              </a:ext>
            </a:extLst>
          </p:cNvPr>
          <p:cNvSpPr txBox="1"/>
          <p:nvPr/>
        </p:nvSpPr>
        <p:spPr>
          <a:xfrm>
            <a:off x="2076475" y="3130986"/>
            <a:ext cx="2839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Frequency Map Analysis</a:t>
            </a: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079771-DF67-7A4A-23FE-83A39D3B2E0D}"/>
              </a:ext>
            </a:extLst>
          </p:cNvPr>
          <p:cNvSpPr txBox="1"/>
          <p:nvPr/>
        </p:nvSpPr>
        <p:spPr>
          <a:xfrm>
            <a:off x="112200" y="6051096"/>
            <a:ext cx="2422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sym typeface="Wingdings" panose="05000000000000000000" pitchFamily="2" charset="2"/>
              </a:rPr>
              <a:t>M. Bozatzis, </a:t>
            </a:r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sym typeface="Wingdings" panose="05000000000000000000" pitchFamily="2" charset="2"/>
                <a:hlinkClick r:id="rId4"/>
              </a:rPr>
              <a:t>CERN SCWG</a:t>
            </a:r>
            <a:endParaRPr lang="en-GB" sz="1600" i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12226D-D699-02BC-6BBD-EF5EDA6D472C}"/>
              </a:ext>
            </a:extLst>
          </p:cNvPr>
          <p:cNvGrpSpPr/>
          <p:nvPr/>
        </p:nvGrpSpPr>
        <p:grpSpPr>
          <a:xfrm>
            <a:off x="7303414" y="3525424"/>
            <a:ext cx="4620001" cy="2965403"/>
            <a:chOff x="7303414" y="3525424"/>
            <a:chExt cx="4620001" cy="296540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4B7B3C-8CED-8A87-2FB4-1484BE804B52}"/>
                </a:ext>
              </a:extLst>
            </p:cNvPr>
            <p:cNvSpPr txBox="1"/>
            <p:nvPr/>
          </p:nvSpPr>
          <p:spPr>
            <a:xfrm>
              <a:off x="7303414" y="6152273"/>
              <a:ext cx="311650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i="1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  <a:sym typeface="Wingdings" panose="05000000000000000000" pitchFamily="2" charset="2"/>
                </a:rPr>
                <a:t>E. </a:t>
              </a:r>
              <a:r>
                <a:rPr lang="en-US" sz="1600" i="1" dirty="0" err="1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  <a:sym typeface="Wingdings" panose="05000000000000000000" pitchFamily="2" charset="2"/>
                </a:rPr>
                <a:t>Metral</a:t>
              </a:r>
              <a:r>
                <a:rPr lang="en-US" sz="1600" i="1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  <a:sym typeface="Wingdings" panose="05000000000000000000" pitchFamily="2" charset="2"/>
                </a:rPr>
                <a:t> et al., </a:t>
              </a:r>
              <a:r>
                <a:rPr lang="en-US" sz="1600" i="1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  <a:sym typeface="Wingdings" panose="05000000000000000000" pitchFamily="2" charset="2"/>
                  <a:hlinkClick r:id="rId5"/>
                </a:rPr>
                <a:t>HB2004</a:t>
              </a:r>
              <a:endParaRPr lang="en-GB" sz="1600" i="1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36F0FF-9C9A-B181-CB79-1CB46285F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3414" y="3525424"/>
              <a:ext cx="4620001" cy="2520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A1CED66-9787-A87C-41AC-EFD94FBC7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32905" y="3820281"/>
              <a:ext cx="866896" cy="219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8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C689-9ED9-FD11-1288-81F0835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PS:</a:t>
            </a:r>
            <a:r>
              <a:rPr lang="en-GB" i="1" dirty="0"/>
              <a:t> Transition crossing</a:t>
            </a:r>
            <a:endParaRPr lang="en-GB" b="1" i="1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3C24251-B08C-029D-2990-14E5F23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3EC78-401D-4BE3-8CC1-63EE26674B96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87E52E-1FF1-EBDD-0A4A-82022E0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D4EE89-32B5-249C-D201-5A47AA62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6D2-60CC-4A2E-B499-99424633A368}" type="slidenum">
              <a:rPr lang="en-GB" smtClean="0"/>
              <a:t>19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3959C-0569-5387-6F91-49BB4863895E}"/>
              </a:ext>
            </a:extLst>
          </p:cNvPr>
          <p:cNvSpPr txBox="1"/>
          <p:nvPr/>
        </p:nvSpPr>
        <p:spPr>
          <a:xfrm>
            <a:off x="112200" y="1252300"/>
            <a:ext cx="57266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At the intermediate plateau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/>
              </a:rPr>
              <a:t>tunes approach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each other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en-GB" sz="200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crossing </a:t>
            </a:r>
            <a:r>
              <a:rPr kumimoji="0" lang="en-GB" sz="200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tunes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 &amp; overlap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sz="2000" noProof="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At acceleration &amp; flat top tunes </a:t>
            </a:r>
            <a:r>
              <a:rPr lang="en-GB" sz="2000" b="1" noProof="0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no longer on a resonance free region</a:t>
            </a: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CCC2C3B0-9985-9A24-228B-7623392F4C31}"/>
              </a:ext>
            </a:extLst>
          </p:cNvPr>
          <p:cNvSpPr/>
          <p:nvPr/>
        </p:nvSpPr>
        <p:spPr>
          <a:xfrm>
            <a:off x="5800847" y="1919335"/>
            <a:ext cx="552260" cy="262485"/>
          </a:xfrm>
          <a:prstGeom prst="rightBrace">
            <a:avLst>
              <a:gd name="adj1" fmla="val 25000"/>
              <a:gd name="adj2" fmla="val 52247"/>
            </a:avLst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AA360-0C17-D418-901B-D354392EC6A4}"/>
              </a:ext>
            </a:extLst>
          </p:cNvPr>
          <p:cNvSpPr txBox="1"/>
          <p:nvPr/>
        </p:nvSpPr>
        <p:spPr>
          <a:xfrm>
            <a:off x="6501520" y="1537091"/>
            <a:ext cx="53404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Optics</a:t>
            </a:r>
            <a:r>
              <a:rPr kumimoji="0" 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perturbation due to the </a:t>
            </a:r>
            <a:r>
              <a:rPr kumimoji="0" lang="el-GR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γ-</a:t>
            </a:r>
            <a:r>
              <a:rPr kumimoji="0" 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jump</a:t>
            </a:r>
            <a:r>
              <a:rPr kumimoji="0" lang="el-GR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scheme: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Further</a:t>
            </a:r>
            <a:r>
              <a:rPr kumimoji="0" lang="en-US" sz="2000" b="1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000" b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enhance</a:t>
            </a:r>
            <a:r>
              <a:rPr kumimoji="0" lang="en-US" sz="2000" b="1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the coupling excitation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Push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 the tunes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/>
              </a:rPr>
              <a:t>towards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the coupling resonance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/>
              </a:rPr>
              <a:t>line</a:t>
            </a: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B038D49C-1D50-0588-9AED-E1AA43970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5" y="3576251"/>
            <a:ext cx="4252035" cy="252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FBA1E8-F67B-EBFD-5CC2-4047CC6411EF}"/>
              </a:ext>
            </a:extLst>
          </p:cNvPr>
          <p:cNvSpPr txBox="1"/>
          <p:nvPr/>
        </p:nvSpPr>
        <p:spPr>
          <a:xfrm>
            <a:off x="824" y="3082264"/>
            <a:ext cx="5546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RDT coming from space charge potential (</a:t>
            </a:r>
            <a:r>
              <a:rPr lang="en-US" sz="2000" dirty="0">
                <a:hlinkClick r:id="rId3"/>
              </a:rPr>
              <a:t>PySCRDT</a:t>
            </a:r>
            <a:r>
              <a:rPr lang="en-US" sz="2000" dirty="0"/>
              <a:t>)</a:t>
            </a: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C7B23F-660C-624E-5ABC-F8DE90C3F484}"/>
              </a:ext>
            </a:extLst>
          </p:cNvPr>
          <p:cNvSpPr txBox="1"/>
          <p:nvPr/>
        </p:nvSpPr>
        <p:spPr>
          <a:xfrm>
            <a:off x="9982200" y="6157945"/>
            <a:ext cx="2422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sym typeface="Wingdings" panose="05000000000000000000" pitchFamily="2" charset="2"/>
              </a:rPr>
              <a:t>M. Bozatzis, </a:t>
            </a:r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sym typeface="Wingdings" panose="05000000000000000000" pitchFamily="2" charset="2"/>
                <a:hlinkClick r:id="rId4"/>
              </a:rPr>
              <a:t>CERN SCWG</a:t>
            </a:r>
            <a:endParaRPr lang="en-GB" sz="1600" i="1" dirty="0"/>
          </a:p>
        </p:txBody>
      </p:sp>
      <p:pic>
        <p:nvPicPr>
          <p:cNvPr id="7" name="Picture 6" descr="A diagram of a star&#10;&#10;Description automatically generated">
            <a:extLst>
              <a:ext uri="{FF2B5EF4-FFF2-40B4-BE49-F238E27FC236}">
                <a16:creationId xmlns:a16="http://schemas.microsoft.com/office/drawing/2014/main" id="{0820A2C8-B366-D4A0-995A-B8E5CD8A8F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835" y="3450700"/>
            <a:ext cx="2520000" cy="2520000"/>
          </a:xfrm>
          <a:prstGeom prst="rect">
            <a:avLst/>
          </a:prstGeom>
        </p:spPr>
      </p:pic>
      <p:pic>
        <p:nvPicPr>
          <p:cNvPr id="8" name="Picture 7" descr="A graph with a line graph&#10;&#10;Description automatically generated with medium confidence">
            <a:extLst>
              <a:ext uri="{FF2B5EF4-FFF2-40B4-BE49-F238E27FC236}">
                <a16:creationId xmlns:a16="http://schemas.microsoft.com/office/drawing/2014/main" id="{CA05F671-B94F-9797-A608-8B8B5B6E0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77" y="3450700"/>
            <a:ext cx="3562758" cy="25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B2B71C-2EA2-A16A-B0E9-A64EAD1FDFE9}"/>
              </a:ext>
            </a:extLst>
          </p:cNvPr>
          <p:cNvSpPr txBox="1"/>
          <p:nvPr/>
        </p:nvSpPr>
        <p:spPr>
          <a:xfrm>
            <a:off x="6896383" y="3081368"/>
            <a:ext cx="47029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Tune</a:t>
            </a:r>
            <a:r>
              <a:rPr kumimoji="0" lang="en-US" sz="200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modulation induced by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γ-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jump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76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4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1D93-F23F-1D7F-55B2-226D297B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D618F-2276-6712-8356-61882819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BF7F-5F13-44C7-B04F-F906DBDC92F8}" type="datetime1">
              <a:rPr lang="en-US" smtClean="0"/>
              <a:t>9/11/2024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73C76-12F8-74D3-A755-108233D4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F. Asvesta et al.| Space charge Workshop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FF5E9-7EAC-7D43-C7E6-BC52C251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BEE05-4686-D887-0C14-4F81E8573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233199"/>
            <a:ext cx="11039764" cy="509371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Introduction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LIU Project</a:t>
            </a:r>
          </a:p>
          <a:p>
            <a:r>
              <a:rPr lang="en-US" sz="3200" dirty="0"/>
              <a:t>Motivation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Beam performance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Beam quality characterization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Beam quality impact</a:t>
            </a:r>
          </a:p>
          <a:p>
            <a:r>
              <a:rPr lang="en-US" sz="3200" dirty="0"/>
              <a:t>Beam quality concerns in the injectors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Linac4</a:t>
            </a:r>
          </a:p>
          <a:p>
            <a:pPr lvl="2"/>
            <a:r>
              <a:rPr lang="en-US" sz="2400" dirty="0"/>
              <a:t>Distribution monitoring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PSB: </a:t>
            </a:r>
          </a:p>
          <a:p>
            <a:pPr lvl="2"/>
            <a:r>
              <a:rPr lang="en-US" sz="2400" dirty="0"/>
              <a:t>Space charge |  Resonances | Scraping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PS: </a:t>
            </a:r>
          </a:p>
          <a:p>
            <a:pPr lvl="2"/>
            <a:r>
              <a:rPr lang="en-US" sz="2400" dirty="0"/>
              <a:t>Resonances | Transition crossing </a:t>
            </a:r>
            <a:endParaRPr lang="en-US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/>
              <a:t>SPS: </a:t>
            </a:r>
            <a:endParaRPr lang="en-US" sz="2400" dirty="0"/>
          </a:p>
          <a:p>
            <a:pPr lvl="2"/>
            <a:r>
              <a:rPr lang="en-US" sz="2400" dirty="0"/>
              <a:t>Working point along the cycle | Noise concerns</a:t>
            </a:r>
          </a:p>
          <a:p>
            <a:r>
              <a:rPr lang="en-US" sz="3200" dirty="0"/>
              <a:t>Injector beams in the LHC</a:t>
            </a:r>
          </a:p>
          <a:p>
            <a:r>
              <a:rPr lang="en-US" sz="3200" dirty="0"/>
              <a:t>Summary &amp; Outlook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16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C689-9ED9-FD11-1288-81F0835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PS:</a:t>
            </a:r>
            <a:r>
              <a:rPr lang="en-GB" i="1" dirty="0"/>
              <a:t> Tune optimization</a:t>
            </a:r>
            <a:endParaRPr lang="en-GB" b="1" i="1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3C24251-B08C-029D-2990-14E5F23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FCC1-6A07-4631-B123-7859832D75A9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87E52E-1FF1-EBDD-0A4A-82022E0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D4EE89-32B5-249C-D201-5A47AA62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6D2-60CC-4A2E-B499-99424633A368}" type="slidenum">
              <a:rPr lang="en-GB" smtClean="0"/>
              <a:t>20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5D326-72C1-54E6-4120-8CDF911840AF}"/>
              </a:ext>
            </a:extLst>
          </p:cNvPr>
          <p:cNvSpPr txBox="1"/>
          <p:nvPr/>
        </p:nvSpPr>
        <p:spPr>
          <a:xfrm>
            <a:off x="140603" y="1324727"/>
            <a:ext cx="52080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Optimizing the tune along the cycle in the PS: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b="1" dirty="0">
                <a:solidFill>
                  <a:srgbClr val="C00000"/>
                </a:solidFill>
                <a:latin typeface="Calibri" panose="020F0502020204030204"/>
              </a:rPr>
              <a:t>Separate tunes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at intermediate plateau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b="1" noProof="0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Stay on a resonance free region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at flat top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Separate tunes</a:t>
            </a:r>
            <a:r>
              <a:rPr lang="en-GB" sz="20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</a:rPr>
              <a:t>at transition crossing</a:t>
            </a: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C4717FE3-D593-466A-E236-614ED4DB5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77" y="3939696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CE3C572-89F8-69F1-0203-C9CF1585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73" y="3941071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FC92A98-0A2B-0342-3698-B0AE626D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277" y="149513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9E08797-42E5-7452-D40F-8DCE27A5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77" y="1495135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A027F2-8847-3432-4D77-55F7FC5530BA}"/>
              </a:ext>
            </a:extLst>
          </p:cNvPr>
          <p:cNvSpPr txBox="1"/>
          <p:nvPr/>
        </p:nvSpPr>
        <p:spPr>
          <a:xfrm rot="19573892">
            <a:off x="5889507" y="1925728"/>
            <a:ext cx="142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  <a:endParaRPr lang="en-GB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F009A-DB89-4F44-08A4-669B32AAB0D1}"/>
              </a:ext>
            </a:extLst>
          </p:cNvPr>
          <p:cNvSpPr txBox="1"/>
          <p:nvPr/>
        </p:nvSpPr>
        <p:spPr>
          <a:xfrm rot="19573892">
            <a:off x="5889507" y="4382189"/>
            <a:ext cx="142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F4B92-74B9-F947-0A8A-F80E35712CB0}"/>
              </a:ext>
            </a:extLst>
          </p:cNvPr>
          <p:cNvSpPr txBox="1"/>
          <p:nvPr/>
        </p:nvSpPr>
        <p:spPr>
          <a:xfrm>
            <a:off x="0" y="6121142"/>
            <a:ext cx="2422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sym typeface="Wingdings" panose="05000000000000000000" pitchFamily="2" charset="2"/>
              </a:rPr>
              <a:t>M. Bozatzis, </a:t>
            </a:r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sym typeface="Wingdings" panose="05000000000000000000" pitchFamily="2" charset="2"/>
                <a:hlinkClick r:id="rId7"/>
              </a:rPr>
              <a:t>CERN SCWG</a:t>
            </a:r>
            <a:endParaRPr lang="en-GB" sz="1600" i="1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DEEF604-0CB7-A851-A7BB-83F27C2A6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03" y="2720397"/>
            <a:ext cx="4826508" cy="340074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ym typeface="Wingdings" panose="05000000000000000000" pitchFamily="2" charset="2"/>
              </a:rPr>
              <a:t>Working point adjustments </a:t>
            </a:r>
            <a:r>
              <a:rPr lang="en-US" sz="2000" b="1" dirty="0">
                <a:sym typeface="Wingdings" panose="05000000000000000000" pitchFamily="2" charset="2"/>
              </a:rPr>
              <a:t>affected only the tail content</a:t>
            </a:r>
            <a:r>
              <a:rPr lang="en-US" sz="2000" dirty="0">
                <a:sym typeface="Wingdings" panose="05000000000000000000" pitchFamily="2" charset="2"/>
              </a:rPr>
              <a:t> and not the brightness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5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b="1" dirty="0">
                <a:sym typeface="Wingdings" panose="05000000000000000000" pitchFamily="2" charset="2"/>
              </a:rPr>
              <a:t>Scraping in the PSB </a:t>
            </a:r>
            <a:r>
              <a:rPr lang="en-US" sz="2000" dirty="0">
                <a:sym typeface="Wingdings" panose="05000000000000000000" pitchFamily="2" charset="2"/>
              </a:rPr>
              <a:t>greatly reduced tails in the PS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5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ym typeface="Wingdings" panose="05000000000000000000" pitchFamily="2" charset="2"/>
              </a:rPr>
              <a:t>Minor bunch-by-bunch differences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5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ym typeface="Wingdings" panose="05000000000000000000" pitchFamily="2" charset="2"/>
              </a:rPr>
              <a:t>Remnant increase of tails still only </a:t>
            </a:r>
            <a:r>
              <a:rPr lang="en-US" sz="2000" b="1" dirty="0">
                <a:sym typeface="Wingdings" panose="05000000000000000000" pitchFamily="2" charset="2"/>
              </a:rPr>
              <a:t>around transition crossing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b="1" dirty="0">
                <a:sym typeface="Wingdings" panose="05000000000000000000" pitchFamily="2" charset="2"/>
              </a:rPr>
              <a:t>ongoing </a:t>
            </a:r>
            <a:r>
              <a:rPr lang="en-US" sz="2100" b="1" dirty="0">
                <a:solidFill>
                  <a:srgbClr val="C00000"/>
                </a:solidFill>
                <a:sym typeface="Wingdings" panose="05000000000000000000" pitchFamily="2" charset="2"/>
              </a:rPr>
              <a:t>simulation</a:t>
            </a:r>
            <a:r>
              <a:rPr lang="en-US" sz="2100" b="1" dirty="0">
                <a:sym typeface="Wingdings" panose="05000000000000000000" pitchFamily="2" charset="2"/>
              </a:rPr>
              <a:t> studies to better characterize the process</a:t>
            </a:r>
          </a:p>
        </p:txBody>
      </p:sp>
    </p:spTree>
    <p:extLst>
      <p:ext uri="{BB962C8B-B14F-4D97-AF65-F5344CB8AC3E}">
        <p14:creationId xmlns:p14="http://schemas.microsoft.com/office/powerpoint/2010/main" val="312423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0EF6-39A2-F162-6FE6-BA799D52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E6A6-1673-4F7C-95D9-A6046A84E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Tune correction</a:t>
            </a:r>
          </a:p>
          <a:p>
            <a:r>
              <a:rPr lang="en-US" sz="2400" dirty="0"/>
              <a:t>Noise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232D9-7500-4D42-DD19-9551DF6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2CE1-3A5A-4A5D-A0C5-20F75C1B1C62}" type="datetime1">
              <a:rPr lang="en-US" smtClean="0"/>
              <a:t>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C883-4064-8245-EAAA-76AAE65A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8119C-EAAA-1300-A6D2-D1BAF915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21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66246DC-F8B7-D410-6F4E-224FCD08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53" y="1253336"/>
            <a:ext cx="7554097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29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C689-9ED9-FD11-1288-81F0835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SPS:</a:t>
            </a:r>
            <a:r>
              <a:rPr lang="en-GB" i="1" dirty="0"/>
              <a:t> Tune correction</a:t>
            </a:r>
            <a:endParaRPr lang="en-GB" b="1" i="1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3C24251-B08C-029D-2990-14E5F23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B7B2-6FF8-4DD3-9B8C-A573F3F19CDD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87E52E-1FF1-EBDD-0A4A-82022E0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D4EE89-32B5-249C-D201-5A47AA62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6D2-60CC-4A2E-B499-99424633A368}" type="slidenum">
              <a:rPr lang="en-GB" smtClean="0"/>
              <a:t>22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25D326-72C1-54E6-4120-8CDF911840AF}"/>
                  </a:ext>
                </a:extLst>
              </p:cNvPr>
              <p:cNvSpPr txBox="1"/>
              <p:nvPr/>
            </p:nvSpPr>
            <p:spPr>
              <a:xfrm>
                <a:off x="186409" y="1324727"/>
                <a:ext cx="6361115" cy="4832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000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Having </a:t>
                </a:r>
                <a:r>
                  <a:rPr lang="en-GB" sz="2000" b="1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several trains of bunches </a:t>
                </a:r>
                <a:r>
                  <a:rPr lang="en-GB" sz="2000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in the SPS can result to significant </a:t>
                </a:r>
                <a:r>
                  <a:rPr lang="en-GB" sz="2000" b="1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tune shifts </a:t>
                </a:r>
                <a:r>
                  <a:rPr lang="en-GB" sz="2000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(from impedance)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Single </a:t>
                </a:r>
                <a:r>
                  <a:rPr lang="es-ES" sz="20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bunch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tune shift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s-ES" sz="20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20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0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SB</m:t>
                        </m:r>
                      </m:sub>
                    </m:sSub>
                  </m:oMath>
                </a14:m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Bunch-by-bunch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 tune shift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s-ES" sz="20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20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s-E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𝐵𝑏𝐵</m:t>
                        </m:r>
                      </m:sub>
                    </m:sSub>
                  </m:oMath>
                </a14:m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s-ES" sz="20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Multi-bunch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ES" sz="2000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multi-turn</a:t>
                </a: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tune shift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s-ES" sz="20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2000" b="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lang="es-ES" sz="20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𝑀𝐵𝑀𝑇</m:t>
                        </m:r>
                      </m:sub>
                    </m:sSub>
                  </m:oMath>
                </a14:m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endParaRPr lang="es-ES" sz="9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  <a:defRPr/>
                </a:pP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Description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based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on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coherent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 tune shift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but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 tune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shifts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 are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observed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for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the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incoherent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contribution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 as </a:t>
                </a:r>
                <a:r>
                  <a:rPr lang="es-ES" sz="2000" dirty="0" err="1">
                    <a:solidFill>
                      <a:schemeClr val="accent5">
                        <a:lumMod val="50000"/>
                      </a:schemeClr>
                    </a:solidFill>
                  </a:rPr>
                  <a:t>well</a:t>
                </a:r>
                <a:r>
                  <a:rPr lang="es-ES" sz="2000" dirty="0">
                    <a:solidFill>
                      <a:schemeClr val="accent5">
                        <a:lumMod val="50000"/>
                      </a:schemeClr>
                    </a:solidFill>
                  </a:rPr>
                  <a:t>!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endParaRPr lang="es-ES" sz="900" b="1" dirty="0">
                  <a:solidFill>
                    <a:schemeClr val="accent2"/>
                  </a:solidFill>
                </a:endParaRPr>
              </a:p>
              <a:p>
                <a:pPr lvl="0">
                  <a:defRPr/>
                </a:pPr>
                <a:r>
                  <a:rPr kumimoji="0" lang="en-GB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This</a:t>
                </a:r>
                <a:r>
                  <a:rPr kumimoji="0" lang="en-GB" sz="2000" i="0" u="none" strike="noStrike" kern="1200" cap="none" spc="0" normalizeH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 tune behaviour can: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  <a:defRPr/>
                </a:pPr>
                <a:r>
                  <a:rPr lang="en-GB" sz="2000" baseline="0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Affect</a:t>
                </a:r>
                <a:r>
                  <a:rPr lang="en-GB" sz="2000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 </a:t>
                </a:r>
                <a:r>
                  <a:rPr lang="en-GB" sz="2000" b="1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brightness</a:t>
                </a:r>
                <a:r>
                  <a:rPr lang="en-GB" sz="2000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 (</a:t>
                </a:r>
                <a:r>
                  <a:rPr lang="en-GB" sz="2000" i="1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approaching the integers</a:t>
                </a:r>
                <a:r>
                  <a:rPr lang="en-GB" sz="2000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)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  <a:defRPr/>
                </a:pPr>
                <a:r>
                  <a:rPr kumimoji="0" lang="en-GB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Induce </a:t>
                </a: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losses </a:t>
                </a:r>
                <a:r>
                  <a:rPr kumimoji="0" lang="en-GB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(on the </a:t>
                </a:r>
                <a:r>
                  <a:rPr lang="en-GB" sz="2000" i="1" dirty="0">
                    <a:solidFill>
                      <a:srgbClr val="4472C4">
                        <a:lumMod val="50000"/>
                      </a:srgbClr>
                    </a:solidFill>
                  </a:rPr>
                  <a:t>20.25 line</a:t>
                </a:r>
                <a:r>
                  <a:rPr kumimoji="0" lang="en-GB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)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  <a:defRPr/>
                </a:pPr>
                <a:r>
                  <a:rPr lang="en-GB" sz="2000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Introduce </a:t>
                </a:r>
                <a:r>
                  <a:rPr lang="en-GB" sz="2000" b="1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coupling </a:t>
                </a:r>
                <a:r>
                  <a:rPr lang="en-GB" sz="2000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(pushing the spread on the coupling line)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  <a:defRPr/>
                </a:pPr>
                <a:endParaRPr lang="en-GB" sz="1000" dirty="0">
                  <a:solidFill>
                    <a:srgbClr val="4472C4">
                      <a:lumMod val="50000"/>
                    </a:srgbClr>
                  </a:solidFill>
                  <a:latin typeface="Calibri" panose="020F0502020204030204"/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Dynamic tunes </a:t>
                </a:r>
                <a:r>
                  <a:rPr kumimoji="0" lang="en-GB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along</a:t>
                </a:r>
                <a:r>
                  <a:rPr kumimoji="0" lang="en-GB" sz="2000" i="0" u="none" strike="noStrike" kern="1200" cap="none" spc="0" normalizeH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</a:rPr>
                  <a:t> the cycle can minimize this effect </a:t>
                </a:r>
                <a:r>
                  <a:rPr lang="en-GB" sz="2000" b="1" dirty="0">
                    <a:solidFill>
                      <a:srgbClr val="C00000"/>
                    </a:solidFill>
                    <a:latin typeface="Calibri" panose="020F0502020204030204"/>
                  </a:rPr>
                  <a:t>balancing</a:t>
                </a:r>
                <a:r>
                  <a:rPr lang="en-GB" sz="2000" b="1" dirty="0">
                    <a:solidFill>
                      <a:srgbClr val="4472C4">
                        <a:lumMod val="50000"/>
                      </a:srgbClr>
                    </a:solidFill>
                    <a:latin typeface="Calibri" panose="020F0502020204030204"/>
                  </a:rPr>
                  <a:t> emittance blow-up and losses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25D326-72C1-54E6-4120-8CDF91184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09" y="1324727"/>
                <a:ext cx="6361115" cy="4832092"/>
              </a:xfrm>
              <a:prstGeom prst="rect">
                <a:avLst/>
              </a:prstGeom>
              <a:blipFill>
                <a:blip r:embed="rId3"/>
                <a:stretch>
                  <a:fillRect l="-1055" t="-631" r="-96" b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ACF4B92-74B9-F947-0A8A-F80E35712CB0}"/>
              </a:ext>
            </a:extLst>
          </p:cNvPr>
          <p:cNvSpPr txBox="1"/>
          <p:nvPr/>
        </p:nvSpPr>
        <p:spPr>
          <a:xfrm>
            <a:off x="0" y="6121142"/>
            <a:ext cx="2422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sym typeface="Wingdings" panose="05000000000000000000" pitchFamily="2" charset="2"/>
              </a:rPr>
              <a:t>I. Mases, </a:t>
            </a:r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sym typeface="Wingdings" panose="05000000000000000000" pitchFamily="2" charset="2"/>
                <a:hlinkClick r:id="rId4"/>
              </a:rPr>
              <a:t>HB2023</a:t>
            </a:r>
            <a:endParaRPr lang="en-GB" sz="1600" i="1" dirty="0"/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B06D2169-682E-FCCF-0C40-DD64A7178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527" y="1213890"/>
            <a:ext cx="5003077" cy="2880000"/>
          </a:xfrm>
          <a:prstGeom prst="rect">
            <a:avLst/>
          </a:prstGeom>
        </p:spPr>
      </p:pic>
      <p:pic>
        <p:nvPicPr>
          <p:cNvPr id="6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332D1F95-F5E7-65E7-C416-BC50398A75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526" y="1213890"/>
            <a:ext cx="5003077" cy="2880000"/>
          </a:xfrm>
          <a:prstGeom prst="rect">
            <a:avLst/>
          </a:prstGeom>
        </p:spPr>
      </p:pic>
      <p:pic>
        <p:nvPicPr>
          <p:cNvPr id="8" name="Imagen 9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3CF9ED8-435A-45DE-266F-88655AB8D2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525" y="1213890"/>
            <a:ext cx="5003077" cy="2880000"/>
          </a:xfrm>
          <a:prstGeom prst="rect">
            <a:avLst/>
          </a:prstGeom>
        </p:spPr>
      </p:pic>
      <p:pic>
        <p:nvPicPr>
          <p:cNvPr id="9" name="Imagen 4" descr="Gráfico&#10;&#10;Descripción generada automáticamente">
            <a:extLst>
              <a:ext uri="{FF2B5EF4-FFF2-40B4-BE49-F238E27FC236}">
                <a16:creationId xmlns:a16="http://schemas.microsoft.com/office/drawing/2014/main" id="{E9B95574-B66E-9355-C47F-C677D25766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525" y="1213890"/>
            <a:ext cx="5003077" cy="2880000"/>
          </a:xfrm>
          <a:prstGeom prst="rect">
            <a:avLst/>
          </a:prstGeom>
        </p:spPr>
      </p:pic>
      <p:pic>
        <p:nvPicPr>
          <p:cNvPr id="17" name="Imagen 9" descr="Gráfico, Gráfico radial&#10;&#10;Descripción generada automáticamente">
            <a:extLst>
              <a:ext uri="{FF2B5EF4-FFF2-40B4-BE49-F238E27FC236}">
                <a16:creationId xmlns:a16="http://schemas.microsoft.com/office/drawing/2014/main" id="{2BDFC8BD-F873-F8A0-3AD4-20C49B1486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3576" y="3861901"/>
            <a:ext cx="2770981" cy="259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C689-9ED9-FD11-1288-81F0835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SPS:</a:t>
            </a:r>
            <a:r>
              <a:rPr lang="en-GB" i="1" dirty="0"/>
              <a:t> Noise</a:t>
            </a:r>
            <a:endParaRPr lang="en-GB" b="1" i="1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3C24251-B08C-029D-2990-14E5F23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FEB6-890E-4A01-8F7E-FEC6CF29E2E6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87E52E-1FF1-EBDD-0A4A-82022E0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D4EE89-32B5-249C-D201-5A47AA62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6D2-60CC-4A2E-B499-99424633A368}" type="slidenum">
              <a:rPr lang="en-GB" smtClean="0"/>
              <a:t>23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F4B92-74B9-F947-0A8A-F80E35712CB0}"/>
              </a:ext>
            </a:extLst>
          </p:cNvPr>
          <p:cNvSpPr txBox="1"/>
          <p:nvPr/>
        </p:nvSpPr>
        <p:spPr>
          <a:xfrm>
            <a:off x="0" y="5988148"/>
            <a:ext cx="2422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K. </a:t>
            </a:r>
            <a:r>
              <a:rPr lang="en-US" sz="1600" i="1" dirty="0" err="1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Paraschou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en-US" sz="1600" i="1" dirty="0">
                <a:sym typeface="Wingdings" panose="05000000000000000000" pitchFamily="2" charset="2"/>
                <a:hlinkClick r:id="rId3"/>
              </a:rPr>
              <a:t>CERN IPP</a:t>
            </a:r>
            <a:endParaRPr lang="en-GB" sz="1600" i="1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DEEF604-0CB7-A851-A7BB-83F27C2A6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82" y="1324727"/>
            <a:ext cx="5336564" cy="44936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In addition to impedance tune shifts the </a:t>
            </a:r>
            <a:r>
              <a:rPr lang="en-GB" b="1" dirty="0"/>
              <a:t>tune</a:t>
            </a:r>
            <a:r>
              <a:rPr lang="en-GB" dirty="0"/>
              <a:t> in the SPS is </a:t>
            </a:r>
            <a:r>
              <a:rPr lang="en-GB" b="1" dirty="0"/>
              <a:t>modulated</a:t>
            </a:r>
            <a:r>
              <a:rPr lang="en-GB" dirty="0"/>
              <a:t> through </a:t>
            </a:r>
            <a:r>
              <a:rPr lang="en-GB" b="1" dirty="0"/>
              <a:t>noise</a:t>
            </a:r>
            <a:r>
              <a:rPr lang="en-GB" dirty="0"/>
              <a:t> (mostly 50Hz) on the </a:t>
            </a:r>
            <a:r>
              <a:rPr lang="en-GB" b="1" dirty="0"/>
              <a:t>power supplies </a:t>
            </a:r>
            <a:r>
              <a:rPr lang="en-GB" dirty="0"/>
              <a:t>of the Quads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This </a:t>
            </a:r>
            <a:r>
              <a:rPr lang="en-US" b="1" dirty="0">
                <a:sym typeface="Wingdings" panose="05000000000000000000" pitchFamily="2" charset="2"/>
              </a:rPr>
              <a:t>tune ripple </a:t>
            </a:r>
            <a:r>
              <a:rPr lang="en-US" dirty="0">
                <a:sym typeface="Wingdings" panose="05000000000000000000" pitchFamily="2" charset="2"/>
              </a:rPr>
              <a:t>is not harmful for low tunes (no resonances overlapped)</a:t>
            </a:r>
          </a:p>
          <a:p>
            <a:r>
              <a:rPr lang="en-US" dirty="0">
                <a:sym typeface="Wingdings" panose="05000000000000000000" pitchFamily="2" charset="2"/>
              </a:rPr>
              <a:t>Increasing the tunes to boost brightness: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Significant increase of the loss rate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ym typeface="Wingdings" panose="05000000000000000000" pitchFamily="2" charset="2"/>
              </a:rPr>
              <a:t>Inducing noise counteracting the 50Hz the loss rate is reduced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ym typeface="Wingdings" panose="05000000000000000000" pitchFamily="2" charset="2"/>
              </a:rPr>
              <a:t>Several studies planned as follow-up aiming to finally be able to </a:t>
            </a:r>
            <a:r>
              <a:rPr lang="en-US" b="1" i="1" dirty="0">
                <a:solidFill>
                  <a:srgbClr val="C00000"/>
                </a:solidFill>
                <a:sym typeface="Wingdings" panose="05000000000000000000" pitchFamily="2" charset="2"/>
              </a:rPr>
              <a:t>online monitor and correct</a:t>
            </a:r>
            <a:r>
              <a:rPr lang="en-US" b="1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the ripple! 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3" name="Content Placeholder 15" descr="A screenshot of a graph&#10;&#10;Description automatically generated">
            <a:extLst>
              <a:ext uri="{FF2B5EF4-FFF2-40B4-BE49-F238E27FC236}">
                <a16:creationId xmlns:a16="http://schemas.microsoft.com/office/drawing/2014/main" id="{B861FF56-8DB6-0758-35A6-DA67FAE6A2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7" t="43333" r="1917" b="19013"/>
          <a:stretch/>
        </p:blipFill>
        <p:spPr>
          <a:xfrm>
            <a:off x="6638356" y="1224339"/>
            <a:ext cx="3607378" cy="2520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29108F2-7616-9042-F102-7C55138398C4}"/>
              </a:ext>
            </a:extLst>
          </p:cNvPr>
          <p:cNvGrpSpPr>
            <a:grpSpLocks noChangeAspect="1"/>
          </p:cNvGrpSpPr>
          <p:nvPr/>
        </p:nvGrpSpPr>
        <p:grpSpPr>
          <a:xfrm>
            <a:off x="5777299" y="3950419"/>
            <a:ext cx="5576501" cy="2340000"/>
            <a:chOff x="5178907" y="3451664"/>
            <a:chExt cx="6863386" cy="2880000"/>
          </a:xfrm>
        </p:grpSpPr>
        <p:pic>
          <p:nvPicPr>
            <p:cNvPr id="13" name="Picture 2" descr="zoom">
              <a:extLst>
                <a:ext uri="{FF2B5EF4-FFF2-40B4-BE49-F238E27FC236}">
                  <a16:creationId xmlns:a16="http://schemas.microsoft.com/office/drawing/2014/main" id="{213E1CC7-BDF3-78A2-6747-7CE19DAEE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907" y="3451664"/>
              <a:ext cx="6863386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zoom">
              <a:extLst>
                <a:ext uri="{FF2B5EF4-FFF2-40B4-BE49-F238E27FC236}">
                  <a16:creationId xmlns:a16="http://schemas.microsoft.com/office/drawing/2014/main" id="{4270850E-7EF0-402E-6764-F47D8D8CD2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13" t="4474" r="49139" b="73449"/>
            <a:stretch/>
          </p:blipFill>
          <p:spPr bwMode="auto">
            <a:xfrm>
              <a:off x="5786072" y="3578107"/>
              <a:ext cx="1080825" cy="635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323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C689-9ED9-FD11-1288-81F0835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SPS:</a:t>
            </a:r>
            <a:r>
              <a:rPr lang="en-GB" i="1" dirty="0"/>
              <a:t> Operational configuration</a:t>
            </a:r>
            <a:endParaRPr lang="en-GB" b="1" i="1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3C24251-B08C-029D-2990-14E5F23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669C-0445-4D6E-8083-BF6F6CA145B8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87E52E-1FF1-EBDD-0A4A-82022E0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D4EE89-32B5-249C-D201-5A47AA62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6D2-60CC-4A2E-B499-99424633A368}" type="slidenum">
              <a:rPr lang="en-GB" smtClean="0"/>
              <a:t>24</a:t>
            </a:fld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DEEF604-0CB7-A851-A7BB-83F27C2A6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7" y="1219463"/>
            <a:ext cx="12025046" cy="31506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Trying to balance the situation in the SPS:</a:t>
            </a:r>
          </a:p>
          <a:p>
            <a:r>
              <a:rPr lang="en-GB" sz="2600" dirty="0"/>
              <a:t>Tune changes “steps” along the </a:t>
            </a:r>
            <a:r>
              <a:rPr lang="en-GB" sz="2600" b="1" dirty="0"/>
              <a:t>flat bottom</a:t>
            </a:r>
            <a:r>
              <a:rPr lang="en-GB" sz="2600" dirty="0"/>
              <a:t> (storage in-between injections) were introduced</a:t>
            </a:r>
          </a:p>
          <a:p>
            <a:r>
              <a:rPr lang="en-GB" sz="2600" dirty="0"/>
              <a:t>Tune change at the </a:t>
            </a:r>
            <a:r>
              <a:rPr lang="en-GB" sz="2600" b="1" dirty="0"/>
              <a:t>start of ramp </a:t>
            </a:r>
            <a:r>
              <a:rPr lang="en-GB" sz="2600" dirty="0"/>
              <a:t>to counteract blow-up coming from space charge increase due to bunch shortening</a:t>
            </a:r>
          </a:p>
          <a:p>
            <a:r>
              <a:rPr lang="en-GB" b="1" dirty="0">
                <a:solidFill>
                  <a:srgbClr val="C00000"/>
                </a:solidFill>
              </a:rPr>
              <a:t>&gt;10 %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Emittance gain |e:1.25 (</a:t>
            </a:r>
            <a:r>
              <a:rPr lang="en-GB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1.45</a:t>
            </a:r>
            <a:r>
              <a:rPr lang="en-GB" dirty="0"/>
              <a:t>) q: ~1.4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i="1" dirty="0"/>
              <a:t>Improving the beam upstream (L4, PSB, PS)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/>
              <a:t>Reduced losses</a:t>
            </a:r>
            <a:r>
              <a:rPr lang="en-GB" dirty="0"/>
              <a:t> at SPS flat bottom &amp; scraping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C00000"/>
                </a:solidFill>
              </a:rPr>
              <a:t>~5%</a:t>
            </a:r>
            <a:r>
              <a:rPr lang="en-GB" dirty="0"/>
              <a:t> emittance gain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C00000"/>
                </a:solidFill>
              </a:rPr>
              <a:t>~10%</a:t>
            </a:r>
            <a:r>
              <a:rPr lang="en-GB" dirty="0"/>
              <a:t> less tail 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    population</a:t>
            </a: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4" name="Picture 2" descr="zoom">
            <a:extLst>
              <a:ext uri="{FF2B5EF4-FFF2-40B4-BE49-F238E27FC236}">
                <a16:creationId xmlns:a16="http://schemas.microsoft.com/office/drawing/2014/main" id="{E132092F-351C-DE6F-5D33-F5A436E5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t="15396" r="2389" b="17388"/>
          <a:stretch/>
        </p:blipFill>
        <p:spPr bwMode="auto">
          <a:xfrm>
            <a:off x="2537314" y="3256499"/>
            <a:ext cx="350503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oom">
            <a:extLst>
              <a:ext uri="{FF2B5EF4-FFF2-40B4-BE49-F238E27FC236}">
                <a16:creationId xmlns:a16="http://schemas.microsoft.com/office/drawing/2014/main" id="{E4CD3031-8143-C4A6-857E-95B1A7D6B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6" t="35867" r="14715" b="36533"/>
          <a:stretch/>
        </p:blipFill>
        <p:spPr bwMode="auto">
          <a:xfrm>
            <a:off x="2403709" y="4510741"/>
            <a:ext cx="1422117" cy="1455592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65EA38-3525-05E6-BE0D-A4B8A42D6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345" y="2403369"/>
            <a:ext cx="5932573" cy="4093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1B27B7-357E-B048-2E02-D7B88626E9F7}"/>
              </a:ext>
            </a:extLst>
          </p:cNvPr>
          <p:cNvSpPr txBox="1"/>
          <p:nvPr/>
        </p:nvSpPr>
        <p:spPr>
          <a:xfrm>
            <a:off x="11250927" y="2496928"/>
            <a:ext cx="99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Nominal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AC145-6C59-4A7C-AF3B-2D319325F890}"/>
              </a:ext>
            </a:extLst>
          </p:cNvPr>
          <p:cNvSpPr txBox="1"/>
          <p:nvPr/>
        </p:nvSpPr>
        <p:spPr>
          <a:xfrm>
            <a:off x="10248607" y="4572407"/>
            <a:ext cx="138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Improved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2C441-302B-556C-0C50-C59843CAB5B3}"/>
              </a:ext>
            </a:extLst>
          </p:cNvPr>
          <p:cNvSpPr txBox="1"/>
          <p:nvPr/>
        </p:nvSpPr>
        <p:spPr>
          <a:xfrm>
            <a:off x="6541616" y="4572407"/>
            <a:ext cx="99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Nominal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B103B2-3DC6-F903-B141-0782DA17F99F}"/>
              </a:ext>
            </a:extLst>
          </p:cNvPr>
          <p:cNvCxnSpPr/>
          <p:nvPr/>
        </p:nvCxnSpPr>
        <p:spPr>
          <a:xfrm flipV="1">
            <a:off x="8130247" y="5265672"/>
            <a:ext cx="1700784" cy="33523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CCB6825-9F80-E0E1-73C0-2B19351FB396}"/>
              </a:ext>
            </a:extLst>
          </p:cNvPr>
          <p:cNvSpPr txBox="1"/>
          <p:nvPr/>
        </p:nvSpPr>
        <p:spPr>
          <a:xfrm rot="20938424">
            <a:off x="8147238" y="5110093"/>
            <a:ext cx="148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Transmission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77A3D6-88AA-651D-8F2F-98653B22F3FB}"/>
              </a:ext>
            </a:extLst>
          </p:cNvPr>
          <p:cNvCxnSpPr>
            <a:cxnSpLocks/>
          </p:cNvCxnSpPr>
          <p:nvPr/>
        </p:nvCxnSpPr>
        <p:spPr>
          <a:xfrm rot="1176726" flipV="1">
            <a:off x="8256629" y="3618927"/>
            <a:ext cx="1700784" cy="33523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C709EF4-CACB-7F7E-9D79-4CE08B33463B}"/>
              </a:ext>
            </a:extLst>
          </p:cNvPr>
          <p:cNvSpPr txBox="1"/>
          <p:nvPr/>
        </p:nvSpPr>
        <p:spPr>
          <a:xfrm rot="515150">
            <a:off x="8273620" y="3463348"/>
            <a:ext cx="148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     e &amp; q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0EF6-39A2-F162-6FE6-BA799D52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E6A6-1673-4F7C-95D9-A6046A84E1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Injector beams in the LHC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232D9-7500-4D42-DD19-9551DF6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F863-922C-49B0-AC4E-1F532CC4CF7F}" type="datetime1">
              <a:rPr lang="en-US" smtClean="0"/>
              <a:t>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C883-4064-8245-EAAA-76AAE65A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8119C-EAAA-1300-A6D2-D1BAF915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25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7133D9-5EAE-FBC6-625E-A7E110B20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2" y="1253336"/>
            <a:ext cx="756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67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C689-9ED9-FD11-1288-81F0835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LHC:</a:t>
            </a:r>
            <a:r>
              <a:rPr lang="en-GB" i="1" dirty="0"/>
              <a:t> Comparative measurements with SPS</a:t>
            </a:r>
            <a:endParaRPr lang="en-GB" b="1" i="1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3C24251-B08C-029D-2990-14E5F23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24187-AF2E-4F26-BB0A-83769D24E986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87E52E-1FF1-EBDD-0A4A-82022E0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D4EE89-32B5-249C-D201-5A47AA62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6D2-60CC-4A2E-B499-99424633A368}" type="slidenum">
              <a:rPr lang="en-GB" smtClean="0"/>
              <a:t>26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F4B92-74B9-F947-0A8A-F80E35712CB0}"/>
              </a:ext>
            </a:extLst>
          </p:cNvPr>
          <p:cNvSpPr txBox="1"/>
          <p:nvPr/>
        </p:nvSpPr>
        <p:spPr>
          <a:xfrm>
            <a:off x="0" y="6121142"/>
            <a:ext cx="2422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sym typeface="Wingdings" panose="05000000000000000000" pitchFamily="2" charset="2"/>
              </a:rPr>
              <a:t>S. Kostoglou, </a:t>
            </a:r>
            <a:r>
              <a:rPr lang="en-US" sz="1600" i="1" dirty="0">
                <a:sym typeface="Wingdings" panose="05000000000000000000" pitchFamily="2" charset="2"/>
                <a:hlinkClick r:id="rId3"/>
              </a:rPr>
              <a:t>CERN IPP</a:t>
            </a:r>
            <a:endParaRPr lang="en-GB" sz="16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180CD-A3B6-ECC3-D1C9-9957D3BA5830}"/>
              </a:ext>
            </a:extLst>
          </p:cNvPr>
          <p:cNvSpPr txBox="1"/>
          <p:nvPr/>
        </p:nvSpPr>
        <p:spPr>
          <a:xfrm>
            <a:off x="328908" y="1205272"/>
            <a:ext cx="1153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Measurements taken at SPS before/after scraping &amp; LHC Injection with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wirescanners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for comparative studies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F9FF5-6E55-1A33-AE5F-FC5D7F62F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151" y="3991213"/>
            <a:ext cx="4332066" cy="2160000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5B0AD-FC54-E71B-EB78-56E38578A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540" y="3981196"/>
            <a:ext cx="4319999" cy="216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87157F-0AA1-CB64-82B4-105694723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151" y="1710656"/>
            <a:ext cx="4332066" cy="2160000"/>
          </a:xfrm>
          <a:prstGeom prst="rect">
            <a:avLst/>
          </a:prstGeom>
          <a:ln>
            <a:solidFill>
              <a:srgbClr val="0432FF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13C8FA-00CE-E37D-ACFB-B0FB4F15A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4505" y="1710656"/>
            <a:ext cx="4332066" cy="216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4AD9C5-9327-133C-1877-AE03CB2B330C}"/>
              </a:ext>
            </a:extLst>
          </p:cNvPr>
          <p:cNvSpPr txBox="1"/>
          <p:nvPr/>
        </p:nvSpPr>
        <p:spPr>
          <a:xfrm>
            <a:off x="9219522" y="1710656"/>
            <a:ext cx="28090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Emittance measurements consistent between SPS &amp; LHC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Tail content significant at LHC injection similar to SPS (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</a:rPr>
              <a:t>even after scraping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i="1" dirty="0">
                <a:solidFill>
                  <a:schemeClr val="accent5">
                    <a:lumMod val="50000"/>
                  </a:schemeClr>
                </a:solidFill>
              </a:rPr>
              <a:t>Overall emittances of ~1.3um measured @LHC injection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97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C689-9ED9-FD11-1288-81F0835A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LHC:</a:t>
            </a:r>
            <a:r>
              <a:rPr lang="en-GB" i="1" dirty="0"/>
              <a:t> Impact of tails on losses</a:t>
            </a:r>
            <a:endParaRPr lang="en-GB" b="1" i="1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3C24251-B08C-029D-2990-14E5F23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A783-DD6C-4A1C-9B69-6BE9BFF6A66A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887E52E-1FF1-EBDD-0A4A-82022E0F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BD4EE89-32B5-249C-D201-5A47AA62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6D2-60CC-4A2E-B499-99424633A368}" type="slidenum">
              <a:rPr lang="en-GB" smtClean="0"/>
              <a:t>27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F4B92-74B9-F947-0A8A-F80E35712CB0}"/>
              </a:ext>
            </a:extLst>
          </p:cNvPr>
          <p:cNvSpPr txBox="1"/>
          <p:nvPr/>
        </p:nvSpPr>
        <p:spPr>
          <a:xfrm>
            <a:off x="0" y="6121142"/>
            <a:ext cx="24227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  <a:sym typeface="Wingdings" panose="05000000000000000000" pitchFamily="2" charset="2"/>
              </a:rPr>
              <a:t>S. Kostoglou, </a:t>
            </a:r>
            <a:r>
              <a:rPr lang="en-US" sz="1600" i="1" dirty="0">
                <a:sym typeface="Wingdings" panose="05000000000000000000" pitchFamily="2" charset="2"/>
                <a:hlinkClick r:id="rId3"/>
              </a:rPr>
              <a:t>CERN IPP</a:t>
            </a:r>
            <a:endParaRPr lang="en-GB" sz="16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663FB-CD48-21C9-C51F-9F8DAE7FD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573" y="2968961"/>
            <a:ext cx="6567467" cy="345081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E81C1D0-50BF-BBE2-7248-620E49830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54" y="1324727"/>
            <a:ext cx="11748526" cy="1567516"/>
          </a:xfrm>
        </p:spPr>
        <p:txBody>
          <a:bodyPr>
            <a:normAutofit fontScale="77500" lnSpcReduction="20000"/>
          </a:bodyPr>
          <a:lstStyle/>
          <a:p>
            <a:r>
              <a:rPr lang="en-CH" dirty="0"/>
              <a:t>Bunch-by-bunch effective cross section from Adjust to 20 minutes into Stable Beams, color-coded with the bunch-by-bunch q-value (average between H/V) measured by the BSRT at the end of injection. </a:t>
            </a:r>
          </a:p>
          <a:p>
            <a:r>
              <a:rPr lang="en-CH" dirty="0"/>
              <a:t>Correlation of losses with bunches with heavier tails.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Particles on the tails of the distribution contribute </a:t>
            </a:r>
            <a:r>
              <a:rPr lang="en-US" b="1" i="1" dirty="0"/>
              <a:t>mostly to </a:t>
            </a:r>
            <a:r>
              <a:rPr lang="en-US" b="1" i="1" dirty="0">
                <a:solidFill>
                  <a:srgbClr val="C00000"/>
                </a:solidFill>
              </a:rPr>
              <a:t>losses</a:t>
            </a:r>
            <a:r>
              <a:rPr lang="en-US" b="1" i="1" dirty="0"/>
              <a:t> rather than luminosity</a:t>
            </a:r>
            <a:endParaRPr lang="en-CH" b="1" i="1" dirty="0"/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477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8688-6E27-5261-2A03-70227B7A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</a:t>
            </a:r>
            <a:r>
              <a:rPr lang="en-US" i="1" dirty="0">
                <a:solidFill>
                  <a:srgbClr val="C00000"/>
                </a:solidFill>
              </a:rPr>
              <a:t>Outlook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897C-28E6-C179-C71B-04DEBEDC5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4727"/>
            <a:ext cx="12311406" cy="50187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The CERN Injector complex has managed to achieve the goals of the </a:t>
            </a:r>
            <a:r>
              <a:rPr lang="en-US" sz="1800" b="1" dirty="0"/>
              <a:t>LIU project </a:t>
            </a:r>
            <a:r>
              <a:rPr lang="en-US" sz="1800" dirty="0"/>
              <a:t>in terms of </a:t>
            </a:r>
            <a:r>
              <a:rPr lang="en-US" sz="1800" b="1" dirty="0"/>
              <a:t>brightness</a:t>
            </a:r>
          </a:p>
          <a:p>
            <a:pPr marL="0" indent="0">
              <a:buNone/>
            </a:pPr>
            <a:r>
              <a:rPr lang="en-US" sz="1800" b="1" dirty="0"/>
              <a:t>Beam quality </a:t>
            </a:r>
            <a:r>
              <a:rPr lang="en-US" sz="1800" dirty="0"/>
              <a:t>is still a concern due to the </a:t>
            </a:r>
            <a:r>
              <a:rPr lang="en-US" sz="1800" b="1" dirty="0"/>
              <a:t>strict requirements </a:t>
            </a:r>
            <a:r>
              <a:rPr lang="en-US" sz="1800" dirty="0"/>
              <a:t>from the LHC</a:t>
            </a:r>
          </a:p>
          <a:p>
            <a:r>
              <a:rPr lang="en-US" sz="1800" b="1" dirty="0"/>
              <a:t>Heavy tail distributions </a:t>
            </a:r>
            <a:r>
              <a:rPr lang="en-US" sz="1800" dirty="0"/>
              <a:t>contribute to </a:t>
            </a:r>
            <a:r>
              <a:rPr lang="en-US" sz="1800" b="1" dirty="0"/>
              <a:t>losses</a:t>
            </a:r>
            <a:r>
              <a:rPr lang="en-US" sz="1800" dirty="0"/>
              <a:t> in the SPS and the LHC, while </a:t>
            </a:r>
            <a:r>
              <a:rPr lang="en-US" sz="1800" b="1" dirty="0"/>
              <a:t>degrading</a:t>
            </a:r>
            <a:r>
              <a:rPr lang="en-US" sz="1800" dirty="0"/>
              <a:t> the performance in terms of </a:t>
            </a:r>
            <a:r>
              <a:rPr lang="en-US" sz="1800" b="1" dirty="0"/>
              <a:t>luminosity</a:t>
            </a:r>
          </a:p>
          <a:p>
            <a:r>
              <a:rPr lang="en-US" sz="1800" dirty="0"/>
              <a:t>Detailed studies along the full injector chain to </a:t>
            </a:r>
            <a:r>
              <a:rPr lang="en-US" sz="1800" b="1" dirty="0"/>
              <a:t>improve brightness &amp; minimize tail population</a:t>
            </a:r>
          </a:p>
          <a:p>
            <a:pPr lvl="1"/>
            <a:r>
              <a:rPr lang="en-US" sz="1800" b="1" dirty="0"/>
              <a:t>Linac4</a:t>
            </a:r>
            <a:r>
              <a:rPr lang="en-US" sz="1800" dirty="0"/>
              <a:t>:	Beyond Gaussian tails have been </a:t>
            </a:r>
            <a:r>
              <a:rPr lang="en-US" sz="1800" b="1" dirty="0"/>
              <a:t>measured along the pulse </a:t>
            </a:r>
            <a:r>
              <a:rPr lang="en-US" sz="1800" dirty="0"/>
              <a:t>and </a:t>
            </a:r>
            <a:r>
              <a:rPr lang="en-US" sz="1800" b="1" dirty="0"/>
              <a:t>contribute</a:t>
            </a:r>
            <a:r>
              <a:rPr lang="en-US" sz="1800" dirty="0"/>
              <a:t> to the operational user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		Investigation of possible mitigation at the Linac4 level</a:t>
            </a:r>
          </a:p>
          <a:p>
            <a:pPr lvl="1"/>
            <a:r>
              <a:rPr lang="en-US" sz="1800" b="1" dirty="0"/>
              <a:t>PSB</a:t>
            </a:r>
            <a:r>
              <a:rPr lang="en-US" sz="1800" dirty="0"/>
              <a:t>:	</a:t>
            </a:r>
            <a:r>
              <a:rPr lang="en-US" sz="1800" b="1" dirty="0"/>
              <a:t>Tails</a:t>
            </a:r>
            <a:r>
              <a:rPr lang="en-US" sz="1800" dirty="0"/>
              <a:t> reduced with </a:t>
            </a:r>
            <a:r>
              <a:rPr lang="en-US" sz="1800" b="1" dirty="0"/>
              <a:t>scraping</a:t>
            </a:r>
            <a:r>
              <a:rPr lang="en-US" sz="1800" dirty="0"/>
              <a:t> at low energy</a:t>
            </a:r>
          </a:p>
          <a:p>
            <a:pPr marL="457200" lvl="1" indent="0">
              <a:buNone/>
            </a:pPr>
            <a:r>
              <a:rPr lang="en-US" sz="1800" dirty="0"/>
              <a:t>		</a:t>
            </a:r>
            <a:r>
              <a:rPr lang="en-US" sz="1800" b="1" dirty="0"/>
              <a:t>Tails &amp; Brightness </a:t>
            </a:r>
            <a:r>
              <a:rPr lang="en-US" sz="1800" dirty="0"/>
              <a:t>improved using margin provided from </a:t>
            </a:r>
            <a:r>
              <a:rPr lang="en-US" sz="1800" b="1" dirty="0"/>
              <a:t>triple harmonic </a:t>
            </a:r>
            <a:r>
              <a:rPr lang="en-US" sz="1800" dirty="0"/>
              <a:t>capture &amp; </a:t>
            </a:r>
            <a:r>
              <a:rPr lang="en-US" sz="1800" b="1" dirty="0"/>
              <a:t>resonance compensation </a:t>
            </a:r>
          </a:p>
          <a:p>
            <a:pPr lvl="1"/>
            <a:r>
              <a:rPr lang="en-US" sz="1800" b="1" dirty="0"/>
              <a:t>PS</a:t>
            </a:r>
            <a:r>
              <a:rPr lang="en-US" sz="1800" dirty="0"/>
              <a:t>:	</a:t>
            </a:r>
            <a:r>
              <a:rPr lang="en-US" sz="1800" b="1" dirty="0"/>
              <a:t>Tails &amp; Brightness </a:t>
            </a:r>
            <a:r>
              <a:rPr lang="en-US" sz="1800" dirty="0"/>
              <a:t>improved with careful working point adjustments along the cycle </a:t>
            </a:r>
            <a:r>
              <a:rPr lang="en-US" sz="1800" b="1" dirty="0"/>
              <a:t>avoiding space charge 			driven resonances </a:t>
            </a:r>
            <a:r>
              <a:rPr lang="en-US" sz="1800" dirty="0"/>
              <a:t>(Montague &amp; 8</a:t>
            </a:r>
            <a:r>
              <a:rPr lang="en-US" sz="1800" baseline="30000" dirty="0"/>
              <a:t>th</a:t>
            </a:r>
            <a:r>
              <a:rPr lang="en-US" sz="1800" dirty="0"/>
              <a:t> order).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		Ongoing simulation studies to fully characterize the transition crossing process and its impact on the 			transverse distribution</a:t>
            </a:r>
          </a:p>
          <a:p>
            <a:pPr lvl="1"/>
            <a:r>
              <a:rPr lang="en-US" sz="1800" b="1" dirty="0"/>
              <a:t>SPS</a:t>
            </a:r>
            <a:r>
              <a:rPr lang="en-US" sz="1800" dirty="0"/>
              <a:t>:	</a:t>
            </a:r>
            <a:r>
              <a:rPr lang="en-US" sz="1800" b="1" dirty="0"/>
              <a:t>Tails &amp; Brightness </a:t>
            </a:r>
            <a:r>
              <a:rPr lang="en-US" sz="1800" dirty="0"/>
              <a:t>gain coming from a dynamic working point evolution along the cycle to avoid integer blow-		up and higher order resonances (due to tune shifts)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		Ongoing work to limit tune modulation coming from power supply ripple to further improve brightness</a:t>
            </a:r>
          </a:p>
          <a:p>
            <a:pPr marL="914400" lvl="2" indent="0">
              <a:buNone/>
            </a:pPr>
            <a:endParaRPr lang="en-US" sz="1800" dirty="0"/>
          </a:p>
          <a:p>
            <a:pPr lvl="1"/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F7103-D726-7B68-8BE1-C8AD2A22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4152-FFCA-41A9-9129-5DA573DF1469}" type="datetime1">
              <a:rPr lang="en-US" smtClean="0"/>
              <a:t>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76E5E-1258-D2B0-BA31-42A02CB1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1E3F4-C359-4B5B-EB4F-6A793FBF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86D2-60CC-4A2E-B499-99424633A36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64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82E6-BC58-D4E1-B9B2-F3DC1F239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Thank you!</a:t>
            </a:r>
            <a:endParaRPr lang="en-GB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9CBCD-202E-8557-C732-65B1A3A0A1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284C5-B24E-D4E5-8C08-132837AD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512F4-2C97-430E-B079-7E7FA237A486}" type="datetime1">
              <a:rPr lang="en-US" smtClean="0"/>
              <a:t>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1F56D-67BF-CA67-AA45-9E03843B5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F11A4-EADC-E09D-1E07-A8C57FD9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3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555C-1346-1646-8CC3-3909EBE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Introduction:</a:t>
            </a:r>
            <a:r>
              <a:rPr lang="en-US" i="1" dirty="0"/>
              <a:t> The CERN accelerator complex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73AAC6F-FFAD-C84E-BBEE-6C612F967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10" b="18353"/>
          <a:stretch/>
        </p:blipFill>
        <p:spPr>
          <a:xfrm>
            <a:off x="4357271" y="1324727"/>
            <a:ext cx="7684118" cy="48505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BD2E-9DB2-5B5D-A4A9-9AEB4D2C9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40" y="1395681"/>
            <a:ext cx="4313710" cy="5030744"/>
          </a:xfrm>
        </p:spPr>
        <p:txBody>
          <a:bodyPr>
            <a:normAutofit/>
          </a:bodyPr>
          <a:lstStyle/>
          <a:p>
            <a:r>
              <a:rPr lang="en-GB" sz="2200" dirty="0"/>
              <a:t>Chain of linear and circular accelerators to serve:</a:t>
            </a:r>
          </a:p>
          <a:p>
            <a:pPr lvl="1"/>
            <a:r>
              <a:rPr lang="en-GB" sz="1900" dirty="0"/>
              <a:t>The four LHC experiments</a:t>
            </a:r>
          </a:p>
          <a:p>
            <a:pPr lvl="1"/>
            <a:r>
              <a:rPr lang="en-GB" sz="1900" dirty="0"/>
              <a:t>A variety of Fixed Target experiments/facilities at the different energy stages reached along the chain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Before 2020 </a:t>
            </a:r>
            <a:r>
              <a:rPr lang="en-GB" sz="2200" b="1" dirty="0">
                <a:solidFill>
                  <a:srgbClr val="0047FC"/>
                </a:solidFill>
              </a:rPr>
              <a:t>LINAC 2</a:t>
            </a:r>
            <a:r>
              <a:rPr lang="en-GB" sz="2200" dirty="0"/>
              <a:t> was injecting protons into PSB</a:t>
            </a:r>
          </a:p>
          <a:p>
            <a:pPr>
              <a:lnSpc>
                <a:spcPct val="100000"/>
              </a:lnSpc>
            </a:pPr>
            <a:r>
              <a:rPr lang="en-GB" sz="2200" dirty="0"/>
              <a:t>Under the </a:t>
            </a:r>
            <a:r>
              <a:rPr lang="en-GB" sz="2200" b="1" dirty="0">
                <a:solidFill>
                  <a:srgbClr val="C00000"/>
                </a:solidFill>
              </a:rPr>
              <a:t>LHC injectors Upgrade (LIU) project</a:t>
            </a:r>
            <a:r>
              <a:rPr lang="en-GB" sz="2200" dirty="0"/>
              <a:t>, a big revamp of the whole injector chain took place!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0089E9-0272-5A64-9A5D-4173CFD568A4}"/>
              </a:ext>
            </a:extLst>
          </p:cNvPr>
          <p:cNvGrpSpPr/>
          <p:nvPr/>
        </p:nvGrpSpPr>
        <p:grpSpPr>
          <a:xfrm>
            <a:off x="4703775" y="1574381"/>
            <a:ext cx="6071796" cy="2086137"/>
            <a:chOff x="359552" y="1319514"/>
            <a:chExt cx="6071796" cy="2086137"/>
          </a:xfrm>
        </p:grpSpPr>
        <p:sp>
          <p:nvSpPr>
            <p:cNvPr id="7" name="16-point Star 6">
              <a:extLst>
                <a:ext uri="{FF2B5EF4-FFF2-40B4-BE49-F238E27FC236}">
                  <a16:creationId xmlns:a16="http://schemas.microsoft.com/office/drawing/2014/main" id="{44B64C82-D11E-0FA2-171D-EDF91F067B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3348" y="2192253"/>
              <a:ext cx="288000" cy="288000"/>
            </a:xfrm>
            <a:prstGeom prst="star16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16-point Star 7">
              <a:extLst>
                <a:ext uri="{FF2B5EF4-FFF2-40B4-BE49-F238E27FC236}">
                  <a16:creationId xmlns:a16="http://schemas.microsoft.com/office/drawing/2014/main" id="{E56B1F7B-67DC-6441-D15B-E3F8C38325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4598" y="1319514"/>
              <a:ext cx="288000" cy="288000"/>
            </a:xfrm>
            <a:prstGeom prst="star16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16-point Star 9">
              <a:extLst>
                <a:ext uri="{FF2B5EF4-FFF2-40B4-BE49-F238E27FC236}">
                  <a16:creationId xmlns:a16="http://schemas.microsoft.com/office/drawing/2014/main" id="{BC3C1595-85DB-37C3-D393-89BF2F0BF0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4598" y="3117651"/>
              <a:ext cx="288000" cy="288000"/>
            </a:xfrm>
            <a:prstGeom prst="star16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6-point Star 10">
              <a:extLst>
                <a:ext uri="{FF2B5EF4-FFF2-40B4-BE49-F238E27FC236}">
                  <a16:creationId xmlns:a16="http://schemas.microsoft.com/office/drawing/2014/main" id="{7F3EDF91-F3C4-B304-9787-5454172715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552" y="2196272"/>
              <a:ext cx="288000" cy="288000"/>
            </a:xfrm>
            <a:prstGeom prst="star16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635A88-EF16-3281-346F-42B8FAC8BF3D}"/>
              </a:ext>
            </a:extLst>
          </p:cNvPr>
          <p:cNvGrpSpPr/>
          <p:nvPr/>
        </p:nvGrpSpPr>
        <p:grpSpPr>
          <a:xfrm>
            <a:off x="6863370" y="1865484"/>
            <a:ext cx="1788447" cy="559389"/>
            <a:chOff x="2519147" y="1610617"/>
            <a:chExt cx="1788447" cy="559389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26A8E5D-FB12-8486-364B-9D2E5C403C13}"/>
                </a:ext>
              </a:extLst>
            </p:cNvPr>
            <p:cNvCxnSpPr>
              <a:cxnSpLocks/>
            </p:cNvCxnSpPr>
            <p:nvPr/>
          </p:nvCxnSpPr>
          <p:spPr>
            <a:xfrm>
              <a:off x="2883613" y="1610617"/>
              <a:ext cx="3048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F501420-E664-F4A5-AF7B-416BCA6553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0513" y="1627025"/>
              <a:ext cx="3060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C3B985-FFC7-A55B-AB30-7FBFA61380BC}"/>
                </a:ext>
              </a:extLst>
            </p:cNvPr>
            <p:cNvSpPr txBox="1"/>
            <p:nvPr/>
          </p:nvSpPr>
          <p:spPr>
            <a:xfrm>
              <a:off x="2519147" y="1616008"/>
              <a:ext cx="17884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0000"/>
                  </a:solidFill>
                </a:rPr>
                <a:t>p</a:t>
              </a:r>
              <a:r>
                <a:rPr lang="en-US" sz="1500" baseline="30000" dirty="0">
                  <a:solidFill>
                    <a:srgbClr val="FF0000"/>
                  </a:solidFill>
                </a:rPr>
                <a:t>+</a:t>
              </a:r>
              <a:r>
                <a:rPr lang="en-US" sz="1500" dirty="0">
                  <a:solidFill>
                    <a:srgbClr val="FF0000"/>
                  </a:solidFill>
                </a:rPr>
                <a:t> @6.8 </a:t>
              </a:r>
              <a:r>
                <a:rPr lang="en-US" sz="1500" dirty="0" err="1">
                  <a:solidFill>
                    <a:srgbClr val="FF0000"/>
                  </a:solidFill>
                </a:rPr>
                <a:t>TeV</a:t>
              </a:r>
              <a:br>
                <a:rPr lang="en-US" sz="1500" dirty="0">
                  <a:solidFill>
                    <a:srgbClr val="FF0000"/>
                  </a:solidFill>
                </a:rPr>
              </a:br>
              <a:r>
                <a:rPr lang="en-US" sz="1500" dirty="0">
                  <a:solidFill>
                    <a:srgbClr val="FF0000"/>
                  </a:solidFill>
                </a:rPr>
                <a:t>Pb</a:t>
              </a:r>
              <a:r>
                <a:rPr lang="en-US" sz="1500" baseline="30000" dirty="0">
                  <a:solidFill>
                    <a:srgbClr val="FF0000"/>
                  </a:solidFill>
                </a:rPr>
                <a:t>82+</a:t>
              </a:r>
              <a:r>
                <a:rPr lang="en-US" sz="1500" dirty="0">
                  <a:solidFill>
                    <a:srgbClr val="FF0000"/>
                  </a:solidFill>
                </a:rPr>
                <a:t> @6.8 </a:t>
              </a:r>
              <a:r>
                <a:rPr lang="en-US" sz="1500" dirty="0" err="1">
                  <a:solidFill>
                    <a:srgbClr val="FF0000"/>
                  </a:solidFill>
                </a:rPr>
                <a:t>TeV</a:t>
              </a:r>
              <a:r>
                <a:rPr lang="en-US" sz="1500" dirty="0">
                  <a:solidFill>
                    <a:srgbClr val="FF0000"/>
                  </a:solidFill>
                </a:rPr>
                <a:t>/u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6EAB8E-8BA3-079B-8826-C8611507DAE6}"/>
              </a:ext>
            </a:extLst>
          </p:cNvPr>
          <p:cNvGrpSpPr/>
          <p:nvPr/>
        </p:nvGrpSpPr>
        <p:grpSpPr>
          <a:xfrm>
            <a:off x="8971307" y="3803890"/>
            <a:ext cx="2410487" cy="817708"/>
            <a:chOff x="4627084" y="3549023"/>
            <a:chExt cx="2410487" cy="81770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49363F-0C0C-422E-606F-3ABCE0CEAB5E}"/>
                </a:ext>
              </a:extLst>
            </p:cNvPr>
            <p:cNvSpPr txBox="1"/>
            <p:nvPr/>
          </p:nvSpPr>
          <p:spPr>
            <a:xfrm>
              <a:off x="5249124" y="3593620"/>
              <a:ext cx="178844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08000"/>
                  </a:solidFill>
                </a:rPr>
                <a:t>p</a:t>
              </a:r>
              <a:r>
                <a:rPr lang="en-US" sz="1500" baseline="30000" dirty="0">
                  <a:solidFill>
                    <a:srgbClr val="008000"/>
                  </a:solidFill>
                </a:rPr>
                <a:t>+</a:t>
              </a:r>
              <a:r>
                <a:rPr lang="en-US" sz="1500" dirty="0">
                  <a:solidFill>
                    <a:srgbClr val="008000"/>
                  </a:solidFill>
                </a:rPr>
                <a:t>@1.4 GeV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07A309F3-6CFC-6CA3-340A-B25EFB4ABAE6}"/>
                </a:ext>
              </a:extLst>
            </p:cNvPr>
            <p:cNvSpPr/>
            <p:nvPr/>
          </p:nvSpPr>
          <p:spPr>
            <a:xfrm>
              <a:off x="4627084" y="3549023"/>
              <a:ext cx="2214391" cy="817708"/>
            </a:xfrm>
            <a:prstGeom prst="roundRect">
              <a:avLst/>
            </a:prstGeom>
            <a:noFill/>
            <a:ln w="1905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8BD70A-EBD0-612E-8C3B-685C02464EAC}"/>
              </a:ext>
            </a:extLst>
          </p:cNvPr>
          <p:cNvGrpSpPr/>
          <p:nvPr/>
        </p:nvGrpSpPr>
        <p:grpSpPr>
          <a:xfrm>
            <a:off x="10246302" y="4034025"/>
            <a:ext cx="1788447" cy="862983"/>
            <a:chOff x="5046388" y="3475917"/>
            <a:chExt cx="1788447" cy="86298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15C2E0-42AB-CB1B-76A8-5AD9AC4C59BA}"/>
                </a:ext>
              </a:extLst>
            </p:cNvPr>
            <p:cNvSpPr txBox="1"/>
            <p:nvPr/>
          </p:nvSpPr>
          <p:spPr>
            <a:xfrm>
              <a:off x="5046388" y="3475917"/>
              <a:ext cx="17884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C8047F"/>
                  </a:solidFill>
                </a:rPr>
                <a:t>p</a:t>
              </a:r>
              <a:r>
                <a:rPr lang="en-US" sz="1500" baseline="30000" dirty="0">
                  <a:solidFill>
                    <a:srgbClr val="C8047F"/>
                  </a:solidFill>
                </a:rPr>
                <a:t>+</a:t>
              </a:r>
              <a:r>
                <a:rPr lang="en-US" sz="1500" dirty="0">
                  <a:solidFill>
                    <a:srgbClr val="C8047F"/>
                  </a:solidFill>
                </a:rPr>
                <a:t>@24 GeV/c</a:t>
              </a:r>
            </a:p>
            <a:p>
              <a:pPr algn="ctr"/>
              <a:r>
                <a:rPr lang="en-US" sz="1500" dirty="0">
                  <a:solidFill>
                    <a:srgbClr val="C8047F"/>
                  </a:solidFill>
                </a:rPr>
                <a:t>Pb</a:t>
              </a:r>
              <a:r>
                <a:rPr lang="en-US" sz="1500" baseline="30000" dirty="0">
                  <a:solidFill>
                    <a:srgbClr val="C8047F"/>
                  </a:solidFill>
                </a:rPr>
                <a:t>54+ (82+)</a:t>
              </a:r>
              <a:endParaRPr lang="en-US" sz="1500" dirty="0">
                <a:solidFill>
                  <a:srgbClr val="C8047F"/>
                </a:solidFill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3991BF3E-6556-3DEA-BC30-C2FBCFE6C11E}"/>
                </a:ext>
              </a:extLst>
            </p:cNvPr>
            <p:cNvSpPr/>
            <p:nvPr/>
          </p:nvSpPr>
          <p:spPr>
            <a:xfrm>
              <a:off x="5231496" y="3521192"/>
              <a:ext cx="1503436" cy="817708"/>
            </a:xfrm>
            <a:prstGeom prst="roundRect">
              <a:avLst/>
            </a:prstGeom>
            <a:noFill/>
            <a:ln w="19050">
              <a:solidFill>
                <a:srgbClr val="C804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E1CAAC-C26E-27ED-F019-834925732393}"/>
              </a:ext>
            </a:extLst>
          </p:cNvPr>
          <p:cNvGrpSpPr/>
          <p:nvPr/>
        </p:nvGrpSpPr>
        <p:grpSpPr>
          <a:xfrm>
            <a:off x="5516660" y="4531896"/>
            <a:ext cx="1788447" cy="817708"/>
            <a:chOff x="5046388" y="3685240"/>
            <a:chExt cx="1788447" cy="8177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414ED4-32DB-28AE-880C-C36378DF093D}"/>
                </a:ext>
              </a:extLst>
            </p:cNvPr>
            <p:cNvSpPr txBox="1"/>
            <p:nvPr/>
          </p:nvSpPr>
          <p:spPr>
            <a:xfrm rot="21026499">
              <a:off x="5046388" y="4114903"/>
              <a:ext cx="178844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FFC000"/>
                  </a:solidFill>
                </a:rPr>
                <a:t>p</a:t>
              </a:r>
              <a:r>
                <a:rPr lang="en-US" sz="1500" baseline="30000" dirty="0">
                  <a:solidFill>
                    <a:srgbClr val="FFC000"/>
                  </a:solidFill>
                </a:rPr>
                <a:t>+</a:t>
              </a:r>
              <a:r>
                <a:rPr lang="en-US" sz="1500" dirty="0">
                  <a:solidFill>
                    <a:srgbClr val="FFC000"/>
                  </a:solidFill>
                </a:rPr>
                <a:t>@20 GeV/c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15A2125-9449-3128-6E04-6E1AE82763C0}"/>
                </a:ext>
              </a:extLst>
            </p:cNvPr>
            <p:cNvSpPr/>
            <p:nvPr/>
          </p:nvSpPr>
          <p:spPr>
            <a:xfrm>
              <a:off x="5231496" y="3685240"/>
              <a:ext cx="1503436" cy="817708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E9333C9-5C5E-7022-7B15-2A9868904473}"/>
              </a:ext>
            </a:extLst>
          </p:cNvPr>
          <p:cNvGrpSpPr/>
          <p:nvPr/>
        </p:nvGrpSpPr>
        <p:grpSpPr>
          <a:xfrm>
            <a:off x="6496088" y="3660070"/>
            <a:ext cx="1391190" cy="961527"/>
            <a:chOff x="5231496" y="3685239"/>
            <a:chExt cx="1391190" cy="96152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554047-3A9D-A50D-5DC0-CC456D4CB37C}"/>
                </a:ext>
              </a:extLst>
            </p:cNvPr>
            <p:cNvSpPr txBox="1"/>
            <p:nvPr/>
          </p:nvSpPr>
          <p:spPr>
            <a:xfrm rot="1973833">
              <a:off x="5615737" y="4239080"/>
              <a:ext cx="1006949" cy="246221"/>
            </a:xfrm>
            <a:prstGeom prst="rect">
              <a:avLst/>
            </a:prstGeom>
            <a:solidFill>
              <a:schemeClr val="bg1">
                <a:alpha val="76691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rgbClr val="C4634E"/>
                  </a:solidFill>
                </a:rPr>
                <a:t>p</a:t>
              </a:r>
              <a:r>
                <a:rPr lang="en-US" sz="1000" baseline="30000" dirty="0">
                  <a:solidFill>
                    <a:srgbClr val="C4634E"/>
                  </a:solidFill>
                </a:rPr>
                <a:t>+</a:t>
              </a:r>
              <a:r>
                <a:rPr lang="en-US" sz="1000" dirty="0">
                  <a:solidFill>
                    <a:srgbClr val="C4634E"/>
                  </a:solidFill>
                </a:rPr>
                <a:t>@26 GeV/c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2226119-6832-783E-62B5-990D6EA04432}"/>
                </a:ext>
              </a:extLst>
            </p:cNvPr>
            <p:cNvSpPr/>
            <p:nvPr/>
          </p:nvSpPr>
          <p:spPr>
            <a:xfrm>
              <a:off x="5231496" y="3685239"/>
              <a:ext cx="1331156" cy="961527"/>
            </a:xfrm>
            <a:prstGeom prst="roundRect">
              <a:avLst/>
            </a:prstGeom>
            <a:noFill/>
            <a:ln w="19050">
              <a:solidFill>
                <a:srgbClr val="C4634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E0D8BBE-EDD9-5EFA-D961-BD923311FBAE}"/>
              </a:ext>
            </a:extLst>
          </p:cNvPr>
          <p:cNvGrpSpPr/>
          <p:nvPr/>
        </p:nvGrpSpPr>
        <p:grpSpPr>
          <a:xfrm>
            <a:off x="10403553" y="2952161"/>
            <a:ext cx="1788447" cy="653672"/>
            <a:chOff x="5090456" y="3685240"/>
            <a:chExt cx="1788447" cy="65367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2620787-8EEE-671A-6FDF-072E5D50417B}"/>
                </a:ext>
              </a:extLst>
            </p:cNvPr>
            <p:cNvSpPr txBox="1"/>
            <p:nvPr/>
          </p:nvSpPr>
          <p:spPr>
            <a:xfrm>
              <a:off x="5090456" y="4015747"/>
              <a:ext cx="178844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D03528"/>
                  </a:solidFill>
                </a:rPr>
                <a:t>p</a:t>
              </a:r>
              <a:r>
                <a:rPr lang="en-US" sz="1500" baseline="30000" dirty="0">
                  <a:solidFill>
                    <a:srgbClr val="D03528"/>
                  </a:solidFill>
                </a:rPr>
                <a:t>+</a:t>
              </a:r>
              <a:r>
                <a:rPr lang="en-US" sz="1500" dirty="0">
                  <a:solidFill>
                    <a:srgbClr val="D03528"/>
                  </a:solidFill>
                </a:rPr>
                <a:t>@450 GeV/c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D67D589-7270-80B7-7FAF-103B0B4AE5AE}"/>
                </a:ext>
              </a:extLst>
            </p:cNvPr>
            <p:cNvSpPr/>
            <p:nvPr/>
          </p:nvSpPr>
          <p:spPr>
            <a:xfrm>
              <a:off x="5231496" y="3685240"/>
              <a:ext cx="1503436" cy="653660"/>
            </a:xfrm>
            <a:prstGeom prst="roundRect">
              <a:avLst/>
            </a:prstGeom>
            <a:noFill/>
            <a:ln w="19050">
              <a:solidFill>
                <a:srgbClr val="D035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8F0B12-4459-B65E-224B-6B7C732DD9E0}"/>
              </a:ext>
            </a:extLst>
          </p:cNvPr>
          <p:cNvGrpSpPr/>
          <p:nvPr/>
        </p:nvGrpSpPr>
        <p:grpSpPr>
          <a:xfrm>
            <a:off x="7258557" y="1859598"/>
            <a:ext cx="1788447" cy="896037"/>
            <a:chOff x="4781980" y="3442863"/>
            <a:chExt cx="1788447" cy="89603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0CA4C2-C588-DC64-F531-0FE5EDE965CD}"/>
                </a:ext>
              </a:extLst>
            </p:cNvPr>
            <p:cNvSpPr txBox="1"/>
            <p:nvPr/>
          </p:nvSpPr>
          <p:spPr>
            <a:xfrm>
              <a:off x="4781980" y="3442863"/>
              <a:ext cx="178844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5">
                      <a:lumMod val="50000"/>
                    </a:schemeClr>
                  </a:solidFill>
                </a:rPr>
                <a:t>p</a:t>
              </a:r>
              <a:r>
                <a:rPr lang="en-US" sz="1500" baseline="30000" dirty="0">
                  <a:solidFill>
                    <a:schemeClr val="accent5">
                      <a:lumMod val="50000"/>
                    </a:schemeClr>
                  </a:solidFill>
                </a:rPr>
                <a:t>+</a:t>
              </a:r>
              <a:r>
                <a:rPr lang="en-US" sz="1500" dirty="0">
                  <a:solidFill>
                    <a:schemeClr val="accent5">
                      <a:lumMod val="50000"/>
                    </a:schemeClr>
                  </a:solidFill>
                </a:rPr>
                <a:t>@400 GeV/c</a:t>
              </a:r>
            </a:p>
            <a:p>
              <a:pPr algn="ctr"/>
              <a:r>
                <a:rPr lang="en-US" sz="1500" dirty="0">
                  <a:solidFill>
                    <a:schemeClr val="accent5">
                      <a:lumMod val="50000"/>
                    </a:schemeClr>
                  </a:solidFill>
                </a:rPr>
                <a:t>Pb</a:t>
              </a:r>
              <a:r>
                <a:rPr lang="en-US" sz="1500" baseline="30000" dirty="0">
                  <a:solidFill>
                    <a:schemeClr val="accent5">
                      <a:lumMod val="50000"/>
                    </a:schemeClr>
                  </a:solidFill>
                </a:rPr>
                <a:t>82+</a:t>
              </a:r>
              <a:endParaRPr lang="en-US" sz="15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737650B7-5912-2DD3-4BDA-E87C07533102}"/>
                </a:ext>
              </a:extLst>
            </p:cNvPr>
            <p:cNvSpPr/>
            <p:nvPr/>
          </p:nvSpPr>
          <p:spPr>
            <a:xfrm>
              <a:off x="4967088" y="3445646"/>
              <a:ext cx="1417472" cy="893254"/>
            </a:xfrm>
            <a:prstGeom prst="roundRect">
              <a:avLst/>
            </a:prstGeom>
            <a:noFill/>
            <a:ln w="19050">
              <a:solidFill>
                <a:schemeClr val="accent1">
                  <a:lumMod val="1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A0F79E-DA7C-CC73-96F4-B20E9A6047BB}"/>
              </a:ext>
            </a:extLst>
          </p:cNvPr>
          <p:cNvGrpSpPr/>
          <p:nvPr/>
        </p:nvGrpSpPr>
        <p:grpSpPr>
          <a:xfrm>
            <a:off x="4691384" y="3051924"/>
            <a:ext cx="1554894" cy="653660"/>
            <a:chOff x="4991294" y="3685240"/>
            <a:chExt cx="1554894" cy="6536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27D5EDE-8150-074E-461B-9E7E78D7F688}"/>
                </a:ext>
              </a:extLst>
            </p:cNvPr>
            <p:cNvSpPr txBox="1"/>
            <p:nvPr/>
          </p:nvSpPr>
          <p:spPr>
            <a:xfrm>
              <a:off x="5000139" y="3707271"/>
              <a:ext cx="1546049" cy="323165"/>
            </a:xfrm>
            <a:prstGeom prst="rect">
              <a:avLst/>
            </a:prstGeom>
            <a:solidFill>
              <a:schemeClr val="bg1">
                <a:alpha val="36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991921"/>
                  </a:solidFill>
                </a:rPr>
                <a:t>p</a:t>
              </a:r>
              <a:r>
                <a:rPr lang="en-US" sz="1500" baseline="30000" dirty="0">
                  <a:solidFill>
                    <a:srgbClr val="991921"/>
                  </a:solidFill>
                </a:rPr>
                <a:t>+</a:t>
              </a:r>
              <a:r>
                <a:rPr lang="en-US" sz="1500" dirty="0">
                  <a:solidFill>
                    <a:srgbClr val="991921"/>
                  </a:solidFill>
                </a:rPr>
                <a:t>@440 GeV/c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FC5CFD90-3C6B-1295-485E-2D7D37B32887}"/>
                </a:ext>
              </a:extLst>
            </p:cNvPr>
            <p:cNvSpPr/>
            <p:nvPr/>
          </p:nvSpPr>
          <p:spPr>
            <a:xfrm>
              <a:off x="4991294" y="3685240"/>
              <a:ext cx="1503436" cy="653660"/>
            </a:xfrm>
            <a:prstGeom prst="roundRect">
              <a:avLst/>
            </a:prstGeom>
            <a:noFill/>
            <a:ln w="19050">
              <a:solidFill>
                <a:srgbClr val="99192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5241603-ADE7-974B-7726-628FC1BDAD79}"/>
              </a:ext>
            </a:extLst>
          </p:cNvPr>
          <p:cNvGrpSpPr/>
          <p:nvPr/>
        </p:nvGrpSpPr>
        <p:grpSpPr>
          <a:xfrm>
            <a:off x="7068215" y="4517267"/>
            <a:ext cx="1095608" cy="855231"/>
            <a:chOff x="2723992" y="4262400"/>
            <a:chExt cx="1095608" cy="85523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FC5215D-C4FA-8B7F-525C-45E062F77814}"/>
                </a:ext>
              </a:extLst>
            </p:cNvPr>
            <p:cNvGrpSpPr/>
            <p:nvPr/>
          </p:nvGrpSpPr>
          <p:grpSpPr>
            <a:xfrm>
              <a:off x="2723992" y="4262400"/>
              <a:ext cx="1095608" cy="855231"/>
              <a:chOff x="2723992" y="4262400"/>
              <a:chExt cx="1095608" cy="855231"/>
            </a:xfrm>
          </p:grpSpPr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56E8833-6D4C-658D-34B9-C1A94BF4F944}"/>
                  </a:ext>
                </a:extLst>
              </p:cNvPr>
              <p:cNvSpPr/>
              <p:nvPr/>
            </p:nvSpPr>
            <p:spPr>
              <a:xfrm>
                <a:off x="3250800" y="4262400"/>
                <a:ext cx="568800" cy="468000"/>
              </a:xfrm>
              <a:custGeom>
                <a:avLst/>
                <a:gdLst>
                  <a:gd name="connsiteX0" fmla="*/ 0 w 568800"/>
                  <a:gd name="connsiteY0" fmla="*/ 468000 h 468000"/>
                  <a:gd name="connsiteX1" fmla="*/ 151200 w 568800"/>
                  <a:gd name="connsiteY1" fmla="*/ 259200 h 468000"/>
                  <a:gd name="connsiteX2" fmla="*/ 298800 w 568800"/>
                  <a:gd name="connsiteY2" fmla="*/ 133200 h 468000"/>
                  <a:gd name="connsiteX3" fmla="*/ 410400 w 568800"/>
                  <a:gd name="connsiteY3" fmla="*/ 57600 h 468000"/>
                  <a:gd name="connsiteX4" fmla="*/ 493200 w 568800"/>
                  <a:gd name="connsiteY4" fmla="*/ 18000 h 468000"/>
                  <a:gd name="connsiteX5" fmla="*/ 568800 w 568800"/>
                  <a:gd name="connsiteY5" fmla="*/ 0 h 468000"/>
                  <a:gd name="connsiteX6" fmla="*/ 568800 w 568800"/>
                  <a:gd name="connsiteY6" fmla="*/ 0 h 46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8800" h="468000">
                    <a:moveTo>
                      <a:pt x="0" y="468000"/>
                    </a:moveTo>
                    <a:cubicBezTo>
                      <a:pt x="50700" y="391500"/>
                      <a:pt x="101400" y="315000"/>
                      <a:pt x="151200" y="259200"/>
                    </a:cubicBezTo>
                    <a:cubicBezTo>
                      <a:pt x="201000" y="203400"/>
                      <a:pt x="255600" y="166800"/>
                      <a:pt x="298800" y="133200"/>
                    </a:cubicBezTo>
                    <a:cubicBezTo>
                      <a:pt x="342000" y="99600"/>
                      <a:pt x="378000" y="76800"/>
                      <a:pt x="410400" y="57600"/>
                    </a:cubicBezTo>
                    <a:cubicBezTo>
                      <a:pt x="442800" y="38400"/>
                      <a:pt x="466800" y="27600"/>
                      <a:pt x="493200" y="18000"/>
                    </a:cubicBezTo>
                    <a:cubicBezTo>
                      <a:pt x="519600" y="8400"/>
                      <a:pt x="568800" y="0"/>
                      <a:pt x="568800" y="0"/>
                    </a:cubicBezTo>
                    <a:lnTo>
                      <a:pt x="568800" y="0"/>
                    </a:lnTo>
                  </a:path>
                </a:pathLst>
              </a:custGeom>
              <a:noFill/>
              <a:ln w="15875">
                <a:solidFill>
                  <a:srgbClr val="0047FC"/>
                </a:solidFill>
                <a:tailEnd type="triangle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3CDC1E5-1CA0-C912-62CD-87B62F2576B1}"/>
                  </a:ext>
                </a:extLst>
              </p:cNvPr>
              <p:cNvSpPr txBox="1"/>
              <p:nvPr/>
            </p:nvSpPr>
            <p:spPr>
              <a:xfrm>
                <a:off x="2723992" y="4702133"/>
                <a:ext cx="568799" cy="4154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>
                    <a:solidFill>
                      <a:srgbClr val="0047FC"/>
                    </a:solidFill>
                  </a:rPr>
                  <a:t>LINAC 2</a:t>
                </a:r>
              </a:p>
              <a:p>
                <a:pPr algn="ctr"/>
                <a:r>
                  <a:rPr lang="en-US" sz="700" b="1" dirty="0">
                    <a:solidFill>
                      <a:srgbClr val="0047FC"/>
                    </a:solidFill>
                  </a:rPr>
                  <a:t>p</a:t>
                </a:r>
                <a:r>
                  <a:rPr lang="en-US" sz="700" b="1" baseline="30000" dirty="0">
                    <a:solidFill>
                      <a:srgbClr val="0047FC"/>
                    </a:solidFill>
                  </a:rPr>
                  <a:t>+</a:t>
                </a:r>
              </a:p>
              <a:p>
                <a:pPr algn="ctr"/>
                <a:r>
                  <a:rPr lang="en-US" sz="700" b="1" dirty="0">
                    <a:solidFill>
                      <a:srgbClr val="0047FC"/>
                    </a:solidFill>
                  </a:rPr>
                  <a:t>1978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1ADDFB5-1B00-6E4B-A7F8-79022047BE9F}"/>
                </a:ext>
              </a:extLst>
            </p:cNvPr>
            <p:cNvSpPr/>
            <p:nvPr/>
          </p:nvSpPr>
          <p:spPr>
            <a:xfrm>
              <a:off x="3703205" y="4333156"/>
              <a:ext cx="116395" cy="86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07C92-8327-F907-FA76-DB37EEE07F2E}"/>
              </a:ext>
            </a:extLst>
          </p:cNvPr>
          <p:cNvSpPr txBox="1">
            <a:spLocks/>
          </p:cNvSpPr>
          <p:nvPr/>
        </p:nvSpPr>
        <p:spPr>
          <a:xfrm>
            <a:off x="0" y="6222504"/>
            <a:ext cx="4038600" cy="273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406D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600" i="1" dirty="0"/>
              <a:t>G. Rumolo, </a:t>
            </a:r>
            <a:r>
              <a:rPr lang="it-IT" sz="1600" i="1" dirty="0">
                <a:hlinkClick r:id="rId4"/>
              </a:rPr>
              <a:t>HB2023</a:t>
            </a:r>
            <a:endParaRPr lang="en-US" sz="1600" i="1" dirty="0">
              <a:latin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3292B-CD70-6380-4C7D-9E1CE554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3F9A3-FB93-4C40-BCC1-0799758E1917}" type="datetime1">
              <a:rPr lang="en-US" smtClean="0"/>
              <a:t>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DA90A-80FF-14EF-C4F3-F8FA25B40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B395FC1-9C3C-89BB-6F76-BFD8B04E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4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B92A-2751-499E-9A21-DADD86777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“brighter low-tail” </a:t>
            </a:r>
            <a:r>
              <a:rPr lang="en-GB" dirty="0"/>
              <a:t>BCMS  &amp; L4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58513-CE51-4BD2-9A2F-A93B7F51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E184-78E6-441F-A25F-911163236A97}" type="datetime1">
              <a:rPr lang="en-US" smtClean="0"/>
              <a:t>9/11/2024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62C6E-EBC6-447D-A8F0-1094601C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F202E-7BD4-4DC3-B0BD-ACF21D36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A1E7-C09F-4FFC-8F4C-FD9CEFD2879D}" type="slidenum">
              <a:rPr lang="en-GB" smtClean="0"/>
              <a:t>30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56C243-4F9E-ACFB-0488-2CDB127920B5}"/>
              </a:ext>
            </a:extLst>
          </p:cNvPr>
          <p:cNvSpPr txBox="1">
            <a:spLocks/>
          </p:cNvSpPr>
          <p:nvPr/>
        </p:nvSpPr>
        <p:spPr>
          <a:xfrm>
            <a:off x="201293" y="1179674"/>
            <a:ext cx="11621899" cy="5087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i="1" u="sng" dirty="0">
                <a:solidFill>
                  <a:srgbClr val="4472C4">
                    <a:lumMod val="50000"/>
                  </a:srgbClr>
                </a:solidFill>
              </a:rPr>
              <a:t>Same procedure for high energy spread,</a:t>
            </a:r>
            <a:r>
              <a:rPr lang="en-US" sz="2000" b="1" i="1" u="sng" dirty="0">
                <a:solidFill>
                  <a:srgbClr val="4472C4">
                    <a:lumMod val="50000"/>
                  </a:srgbClr>
                </a:solidFill>
              </a:rPr>
              <a:t> i.e. LHC setting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00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The </a:t>
            </a:r>
            <a:r>
              <a:rPr kumimoji="0" lang="en-US" sz="2000" b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trend changes	</a:t>
            </a:r>
            <a:r>
              <a:rPr lang="en-US" sz="2000" i="1" dirty="0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 However, </a:t>
            </a:r>
            <a:r>
              <a:rPr lang="en-US" sz="2000" b="1" i="1" dirty="0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only the regime &lt;100us is relevant </a:t>
            </a:r>
            <a:r>
              <a:rPr lang="en-US" sz="2000" i="1" dirty="0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for LHC beams!</a:t>
            </a:r>
            <a:endParaRPr kumimoji="0" lang="en-US" sz="2000" b="1" i="1" u="none" strike="noStrike" kern="1200" cap="none" spc="0" normalizeH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</a:rPr>
              <a:t>Tails are worse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especially in H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4472C4">
                    <a:lumMod val="50000"/>
                  </a:srgbClr>
                </a:solidFill>
              </a:rPr>
              <a:t>Low energy spread should also be explored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 </a:t>
            </a:r>
            <a:r>
              <a:rPr lang="en-US" sz="2000" b="1" i="1" dirty="0" err="1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vdM</a:t>
            </a:r>
            <a:r>
              <a:rPr lang="en-US" sz="2000" b="1" i="1" dirty="0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, BSRT </a:t>
            </a:r>
            <a:r>
              <a:rPr lang="en-US" sz="2000" b="1" i="1" dirty="0" err="1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etc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b="1" i="1" dirty="0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High current configuration?</a:t>
            </a:r>
          </a:p>
        </p:txBody>
      </p:sp>
      <p:pic>
        <p:nvPicPr>
          <p:cNvPr id="7" name="Picture 6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A5B3FCE1-CBC9-59EB-83C9-BF6CD28D6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92" y="2778661"/>
            <a:ext cx="3600000" cy="36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AC4AD6-2620-6F5A-791C-951F16F87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584" y="2785148"/>
            <a:ext cx="3600000" cy="360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72E462-9952-91E1-4A82-0ADAFDE56192}"/>
              </a:ext>
            </a:extLst>
          </p:cNvPr>
          <p:cNvSpPr txBox="1"/>
          <p:nvPr/>
        </p:nvSpPr>
        <p:spPr>
          <a:xfrm>
            <a:off x="2857338" y="3812274"/>
            <a:ext cx="1667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1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Natural</a:t>
            </a:r>
          </a:p>
          <a:p>
            <a:pPr algn="ctr"/>
            <a:r>
              <a:rPr lang="en-US" b="1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Energy spread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7A9CE-DC13-6D26-13C2-9C898D77E08A}"/>
              </a:ext>
            </a:extLst>
          </p:cNvPr>
          <p:cNvSpPr txBox="1"/>
          <p:nvPr/>
        </p:nvSpPr>
        <p:spPr>
          <a:xfrm>
            <a:off x="6998202" y="3812274"/>
            <a:ext cx="1667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800" b="1" i="1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Large</a:t>
            </a:r>
          </a:p>
          <a:p>
            <a:pPr algn="ctr"/>
            <a:r>
              <a:rPr lang="en-US" b="1" i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Energy spread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5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555C-1346-1646-8CC3-3909EBE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Introduction: </a:t>
            </a:r>
            <a:r>
              <a:rPr lang="en-US" i="1" dirty="0"/>
              <a:t>The LIU Project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7825DC-FEEE-08CF-175A-CB2E4CE5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C1AFC-A3A1-4E9E-9541-06CC7DC1E1C0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56E766D-12B7-455A-1BD6-B2C966B7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5FC1E8-A387-7E70-BCA2-18A450D9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4</a:t>
            </a:fld>
            <a:endParaRPr lang="en-GB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EB79647-F49B-6362-27A0-834B828031D6}"/>
              </a:ext>
            </a:extLst>
          </p:cNvPr>
          <p:cNvSpPr txBox="1">
            <a:spLocks/>
          </p:cNvSpPr>
          <p:nvPr/>
        </p:nvSpPr>
        <p:spPr>
          <a:xfrm>
            <a:off x="260840" y="1324727"/>
            <a:ext cx="5580785" cy="5033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CERN Injectors “</a:t>
            </a:r>
            <a:r>
              <a:rPr lang="en-US" sz="2400" b="1" i="1" dirty="0">
                <a:solidFill>
                  <a:srgbClr val="C00000"/>
                </a:solidFill>
              </a:rPr>
              <a:t>Limitation Diagram</a:t>
            </a:r>
            <a:r>
              <a:rPr lang="en-US" sz="2400" dirty="0"/>
              <a:t>”</a:t>
            </a:r>
            <a:endParaRPr lang="en-US" sz="600" dirty="0"/>
          </a:p>
          <a:p>
            <a:r>
              <a:rPr lang="en-US" sz="2400" dirty="0"/>
              <a:t>Injectors performance in terms of </a:t>
            </a:r>
            <a:r>
              <a:rPr lang="en-US" sz="2400" b="1" dirty="0">
                <a:solidFill>
                  <a:srgbClr val="C00000"/>
                </a:solidFill>
              </a:rPr>
              <a:t>brightness</a:t>
            </a:r>
            <a:r>
              <a:rPr lang="en-US" sz="2400" dirty="0"/>
              <a:t> limited </a:t>
            </a:r>
            <a:r>
              <a:rPr lang="en-US" sz="2400" b="1" i="1" dirty="0"/>
              <a:t>up to 2018</a:t>
            </a:r>
          </a:p>
          <a:p>
            <a:pPr lvl="1"/>
            <a:r>
              <a:rPr lang="en-US" sz="2000" i="1" dirty="0"/>
              <a:t>PSB space charge “limit”</a:t>
            </a:r>
          </a:p>
          <a:p>
            <a:pPr lvl="1"/>
            <a:r>
              <a:rPr lang="en-US" sz="2000" i="1" dirty="0"/>
              <a:t>PS space charge “limit”</a:t>
            </a:r>
          </a:p>
          <a:p>
            <a:r>
              <a:rPr lang="en-US" sz="2400" dirty="0"/>
              <a:t>Injectors performance in terms of </a:t>
            </a:r>
            <a:r>
              <a:rPr lang="en-US" sz="2400" b="1" dirty="0">
                <a:solidFill>
                  <a:srgbClr val="C00000"/>
                </a:solidFill>
              </a:rPr>
              <a:t>intensity</a:t>
            </a:r>
            <a:r>
              <a:rPr lang="en-US" sz="2400" dirty="0"/>
              <a:t> limited </a:t>
            </a:r>
            <a:r>
              <a:rPr lang="en-US" sz="2400" b="1" i="1" dirty="0"/>
              <a:t>up to 2018</a:t>
            </a:r>
          </a:p>
          <a:p>
            <a:pPr lvl="1"/>
            <a:r>
              <a:rPr lang="en-US" sz="2000" i="1" dirty="0"/>
              <a:t>PS longitudinal instabilities</a:t>
            </a:r>
          </a:p>
          <a:p>
            <a:pPr lvl="1"/>
            <a:r>
              <a:rPr lang="en-US" sz="2000" i="1" dirty="0"/>
              <a:t>SPS beam loading &amp; longitudinal instabilities</a:t>
            </a:r>
          </a:p>
          <a:p>
            <a:pPr marL="0" indent="0">
              <a:buNone/>
            </a:pPr>
            <a:endParaRPr lang="en-US" sz="600" i="1" dirty="0"/>
          </a:p>
          <a:p>
            <a:pPr marL="0" indent="0">
              <a:buNone/>
            </a:pPr>
            <a:r>
              <a:rPr lang="en-US" sz="2400" i="1" dirty="0"/>
              <a:t>Major Injectors Upgrades:</a:t>
            </a:r>
          </a:p>
          <a:p>
            <a:pPr lvl="1"/>
            <a:r>
              <a:rPr lang="en-US" sz="2000" b="1" dirty="0"/>
              <a:t>Connection to Linac4 </a:t>
            </a:r>
            <a:r>
              <a:rPr lang="en-US" sz="2000" b="1" dirty="0">
                <a:solidFill>
                  <a:srgbClr val="C00000"/>
                </a:solidFill>
              </a:rPr>
              <a:t>(PSB Injection: 160 MeV from 50MeV | H</a:t>
            </a:r>
            <a:r>
              <a:rPr lang="en-US" sz="2000" b="1" baseline="30000" dirty="0">
                <a:solidFill>
                  <a:srgbClr val="C00000"/>
                </a:solidFill>
              </a:rPr>
              <a:t>-</a:t>
            </a:r>
            <a:r>
              <a:rPr lang="en-US" sz="2000" b="1" dirty="0">
                <a:solidFill>
                  <a:srgbClr val="C00000"/>
                </a:solidFill>
              </a:rPr>
              <a:t> system) </a:t>
            </a:r>
          </a:p>
          <a:p>
            <a:pPr lvl="1"/>
            <a:r>
              <a:rPr lang="en-US" sz="2000" b="1" dirty="0"/>
              <a:t>Acceleration to 2 GeV in PSB </a:t>
            </a:r>
            <a:r>
              <a:rPr lang="en-US" sz="2000" b="1" dirty="0">
                <a:solidFill>
                  <a:srgbClr val="C00000"/>
                </a:solidFill>
              </a:rPr>
              <a:t>(PS Injection: 2 GeV from 1.4 GeV)</a:t>
            </a:r>
          </a:p>
          <a:p>
            <a:pPr lvl="1"/>
            <a:r>
              <a:rPr lang="en-US" sz="2000" dirty="0"/>
              <a:t>PS &amp; SPS RF upgrades </a:t>
            </a:r>
          </a:p>
          <a:p>
            <a:pPr lvl="1"/>
            <a:r>
              <a:rPr lang="en-US" sz="2000" dirty="0"/>
              <a:t>e-cloud &amp; impedance reduction</a:t>
            </a:r>
          </a:p>
          <a:p>
            <a:pPr lvl="1"/>
            <a:r>
              <a:rPr lang="en-US" sz="2000" dirty="0"/>
              <a:t>new SPS optics, dumps, stoppers, etc.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44046D9-040D-FE2D-B485-AC3B75A2F7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6832" y="1585632"/>
            <a:ext cx="4680000" cy="4320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8ED4657A-17DA-45F8-4DF9-7CAA7422629A}"/>
              </a:ext>
            </a:extLst>
          </p:cNvPr>
          <p:cNvSpPr txBox="1"/>
          <p:nvPr/>
        </p:nvSpPr>
        <p:spPr>
          <a:xfrm rot="19657234">
            <a:off x="7525989" y="2196952"/>
            <a:ext cx="151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Performance </a:t>
            </a: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up to 2018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Arrow: Curved Left 69">
            <a:extLst>
              <a:ext uri="{FF2B5EF4-FFF2-40B4-BE49-F238E27FC236}">
                <a16:creationId xmlns:a16="http://schemas.microsoft.com/office/drawing/2014/main" id="{8861F71C-32F5-32B6-B309-D6040E824436}"/>
              </a:ext>
            </a:extLst>
          </p:cNvPr>
          <p:cNvSpPr/>
          <p:nvPr/>
        </p:nvSpPr>
        <p:spPr>
          <a:xfrm>
            <a:off x="5565207" y="2061240"/>
            <a:ext cx="767258" cy="3077808"/>
          </a:xfrm>
          <a:prstGeom prst="curvedLeftArrow">
            <a:avLst>
              <a:gd name="adj1" fmla="val 15591"/>
              <a:gd name="adj2" fmla="val 62186"/>
              <a:gd name="adj3" fmla="val 319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09C44A3-27CA-A0A5-FFD2-99B18F4B0014}"/>
              </a:ext>
            </a:extLst>
          </p:cNvPr>
          <p:cNvSpPr txBox="1"/>
          <p:nvPr/>
        </p:nvSpPr>
        <p:spPr>
          <a:xfrm rot="5400000">
            <a:off x="5390569" y="3314191"/>
            <a:ext cx="1508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accent5">
                    <a:lumMod val="50000"/>
                  </a:schemeClr>
                </a:solidFill>
              </a:rPr>
              <a:t>space charge 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3" name="Content Placeholder 4" descr="A graph of a normal distribution&#10;&#10;Description automatically generated with medium confidence">
            <a:extLst>
              <a:ext uri="{FF2B5EF4-FFF2-40B4-BE49-F238E27FC236}">
                <a16:creationId xmlns:a16="http://schemas.microsoft.com/office/drawing/2014/main" id="{BEA69EDF-C31A-F6FA-2EB6-394C10A85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42" b="88917" l="11885" r="90385">
                        <a14:foregroundMark x1="31808" y1="40542" x2="31808" y2="40542"/>
                        <a14:foregroundMark x1="74408" y1="32604" x2="89731" y2="18708"/>
                        <a14:foregroundMark x1="72770" y1="15043" x2="84462" y2="13292"/>
                        <a14:foregroundMark x1="84462" y1="13292" x2="73192" y2="13875"/>
                        <a14:foregroundMark x1="11885" y1="83417" x2="12821" y2="82381"/>
                        <a14:foregroundMark x1="28406" y1="75476" x2="84038" y2="26625"/>
                        <a14:foregroundMark x1="12577" y1="89375" x2="26163" y2="77445"/>
                        <a14:foregroundMark x1="84038" y1="26625" x2="90423" y2="16208"/>
                        <a14:foregroundMark x1="90423" y1="16208" x2="90423" y2="16208"/>
                        <a14:foregroundMark x1="72000" y1="16542" x2="73615" y2="12083"/>
                        <a14:foregroundMark x1="72704" y1="34750" x2="72731" y2="36083"/>
                        <a14:foregroundMark x1="54304" y1="51511" x2="49143" y2="56087"/>
                        <a14:foregroundMark x1="71132" y1="36591" x2="66200" y2="40964"/>
                        <a14:foregroundMark x1="72269" y1="35583" x2="71593" y2="36182"/>
                        <a14:foregroundMark x1="47115" y1="57333" x2="46654" y2="57083"/>
                        <a14:foregroundMark x1="72346" y1="33792" x2="73923" y2="33333"/>
                        <a14:backgroundMark x1="69307" y1="37305" x2="54654" y2="45208"/>
                        <a14:backgroundMark x1="54654" y1="45208" x2="12577" y2="87542"/>
                        <a14:backgroundMark x1="72005" y1="32577" x2="18423" y2="58458"/>
                        <a14:backgroundMark x1="18423" y1="58458" x2="11500" y2="81000"/>
                        <a14:backgroundMark x1="11500" y1="81000" x2="72038" y2="34179"/>
                        <a14:backgroundMark x1="71846" y1="32792" x2="32423" y2="48292"/>
                        <a14:backgroundMark x1="32423" y1="48292" x2="12192" y2="78250"/>
                        <a14:backgroundMark x1="12192" y1="78250" x2="28871" y2="73157"/>
                        <a14:backgroundMark x1="46946" y1="56958" x2="72077" y2="34000"/>
                        <a14:backgroundMark x1="40484" y1="62861" x2="46699" y2="57183"/>
                        <a14:backgroundMark x1="70731" y1="30375" x2="60077" y2="38708"/>
                        <a14:backgroundMark x1="60077" y1="38708" x2="68692" y2="29958"/>
                        <a14:backgroundMark x1="68692" y1="29958" x2="66923" y2="29167"/>
                        <a14:backgroundMark x1="64231" y1="37875" x2="64231" y2="37875"/>
                        <a14:backgroundMark x1="67154" y1="36667" x2="67154" y2="36667"/>
                        <a14:backgroundMark x1="46115" y1="49750" x2="46115" y2="49750"/>
                        <a14:backgroundMark x1="26654" y1="65250" x2="26654" y2="65250"/>
                        <a14:backgroundMark x1="53038" y1="38833" x2="27192" y2="61000"/>
                        <a14:backgroundMark x1="27192" y1="61000" x2="50077" y2="50542"/>
                        <a14:backgroundMark x1="50077" y1="50542" x2="53038" y2="38833"/>
                        <a14:backgroundMark x1="48346" y1="38833" x2="18231" y2="61458"/>
                        <a14:backgroundMark x1="18231" y1="61458" x2="9962" y2="75833"/>
                        <a14:backgroundMark x1="9962" y1="75833" x2="24962" y2="71167"/>
                        <a14:backgroundMark x1="24962" y1="71167" x2="46500" y2="46333"/>
                        <a14:backgroundMark x1="46500" y1="46333" x2="47885" y2="35208"/>
                        <a14:backgroundMark x1="39192" y1="51458" x2="39192" y2="51458"/>
                        <a14:backgroundMark x1="40731" y1="51458" x2="41654" y2="50958"/>
                        <a14:backgroundMark x1="48346" y1="44542" x2="43654" y2="46000"/>
                        <a14:backgroundMark x1="43423" y1="48917" x2="43423" y2="48917"/>
                        <a14:backgroundMark x1="43885" y1="48167" x2="13692" y2="81125"/>
                        <a14:backgroundMark x1="45000" y1="48667" x2="40692" y2="60917"/>
                        <a14:backgroundMark x1="40692" y1="60917" x2="60192" y2="38167"/>
                        <a14:backgroundMark x1="60192" y1="38167" x2="53808" y2="51250"/>
                        <a14:backgroundMark x1="46492" y1="56728" x2="12577" y2="82125"/>
                        <a14:backgroundMark x1="53808" y1="51250" x2="46657" y2="56605"/>
                        <a14:backgroundMark x1="12577" y1="82125" x2="12577" y2="82125"/>
                        <a14:backgroundMark x1="67808" y1="32667" x2="71385" y2="18042"/>
                        <a14:backgroundMark x1="71385" y1="18042" x2="71615" y2="34875"/>
                        <a14:backgroundMark x1="66462" y1="37042" x2="66038" y2="38000"/>
                        <a14:backgroundMark x1="63769" y1="38000" x2="63115" y2="39458"/>
                        <a14:backgroundMark x1="62654" y1="38750" x2="63115" y2="38250"/>
                        <a14:backgroundMark x1="61769" y1="35333" x2="72557" y2="33373"/>
                        <a14:backgroundMark x1="72305" y1="33873" x2="60692" y2="38833"/>
                        <a14:backgroundMark x1="60692" y1="38833" x2="62000" y2="35833"/>
                        <a14:backgroundMark x1="46769" y1="44083" x2="44769" y2="47708"/>
                        <a14:backgroundMark x1="47231" y1="52292" x2="52154" y2="45292"/>
                        <a14:backgroundMark x1="45231" y1="46958" x2="44115" y2="47958"/>
                        <a14:backgroundMark x1="50346" y1="47458" x2="46577" y2="52292"/>
                        <a14:backgroundMark x1="50154" y1="46750" x2="50154" y2="47458"/>
                        <a14:backgroundMark x1="45654" y1="46958" x2="44538" y2="46750"/>
                        <a14:backgroundMark x1="32038" y1="41167" x2="32038" y2="37750"/>
                        <a14:backgroundMark x1="45231" y1="53500" x2="45231" y2="53500"/>
                        <a14:backgroundMark x1="46000" y1="54042" x2="46231" y2="53333"/>
                        <a14:backgroundMark x1="40154" y1="62250" x2="39923" y2="63917"/>
                        <a14:backgroundMark x1="72115" y1="14083" x2="72115" y2="34750"/>
                        <a14:backgroundMark x1="71423" y1="35917" x2="71423" y2="35917"/>
                        <a14:backgroundMark x1="71423" y1="35917" x2="69615" y2="36167"/>
                        <a14:backgroundMark x1="67154" y1="39208" x2="66038" y2="40875"/>
                        <a14:backgroundMark x1="65808" y1="40625" x2="64231" y2="42292"/>
                        <a14:backgroundMark x1="64000" y1="42292" x2="54538" y2="50958"/>
                        <a14:backgroundMark x1="46807" y1="57422" x2="25731" y2="77042"/>
                        <a14:backgroundMark x1="48692" y1="55667" x2="47052" y2="57194"/>
                        <a14:backgroundMark x1="25077" y1="77042" x2="12231" y2="88833"/>
                      </a14:backgroundRemoval>
                    </a14:imgEffect>
                  </a14:imgLayer>
                </a14:imgProps>
              </a:ext>
            </a:extLst>
          </a:blip>
          <a:srcRect l="12664" t="12561" r="10112" b="10419"/>
          <a:stretch/>
        </p:blipFill>
        <p:spPr>
          <a:xfrm>
            <a:off x="7543127" y="2510972"/>
            <a:ext cx="3137065" cy="2996085"/>
          </a:xfrm>
          <a:prstGeom prst="rect">
            <a:avLst/>
          </a:prstGeom>
        </p:spPr>
      </p:pic>
      <p:sp>
        <p:nvSpPr>
          <p:cNvPr id="60" name="5-Point Star 12">
            <a:extLst>
              <a:ext uri="{FF2B5EF4-FFF2-40B4-BE49-F238E27FC236}">
                <a16:creationId xmlns:a16="http://schemas.microsoft.com/office/drawing/2014/main" id="{75518DF1-A8DF-1B6A-9535-6C2F1D53CDC9}"/>
              </a:ext>
            </a:extLst>
          </p:cNvPr>
          <p:cNvSpPr>
            <a:spLocks noChangeAspect="1"/>
          </p:cNvSpPr>
          <p:nvPr/>
        </p:nvSpPr>
        <p:spPr>
          <a:xfrm>
            <a:off x="9802254" y="3239568"/>
            <a:ext cx="324000" cy="324000"/>
          </a:xfrm>
          <a:prstGeom prst="star5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49A8C3-1454-C6C0-4C25-36BD6318572B}"/>
              </a:ext>
            </a:extLst>
          </p:cNvPr>
          <p:cNvSpPr txBox="1"/>
          <p:nvPr/>
        </p:nvSpPr>
        <p:spPr>
          <a:xfrm rot="1041708">
            <a:off x="9684653" y="2668033"/>
            <a:ext cx="109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3175">
                  <a:noFill/>
                  <a:prstDash val="sysDot"/>
                </a:ln>
                <a:solidFill>
                  <a:srgbClr val="7030A0"/>
                </a:solidFill>
              </a:rPr>
              <a:t>HL-LHC </a:t>
            </a:r>
          </a:p>
          <a:p>
            <a:pPr algn="ctr"/>
            <a:r>
              <a:rPr lang="en-US" b="1" dirty="0">
                <a:ln w="3175">
                  <a:noFill/>
                  <a:prstDash val="sysDot"/>
                </a:ln>
                <a:solidFill>
                  <a:srgbClr val="7030A0"/>
                </a:solidFill>
              </a:rPr>
              <a:t>target</a:t>
            </a:r>
            <a:endParaRPr lang="en-GB" b="1" dirty="0">
              <a:ln w="3175">
                <a:noFill/>
                <a:prstDash val="sysDot"/>
              </a:ln>
              <a:solidFill>
                <a:srgbClr val="7030A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C11DC73-B883-6C4C-4D83-356636DF7B39}"/>
              </a:ext>
            </a:extLst>
          </p:cNvPr>
          <p:cNvSpPr txBox="1"/>
          <p:nvPr/>
        </p:nvSpPr>
        <p:spPr>
          <a:xfrm>
            <a:off x="9098955" y="4903036"/>
            <a:ext cx="7032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</a:rPr>
              <a:t>LIU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246F672-8A64-3A01-FCAA-634EE8E29AB2}"/>
              </a:ext>
            </a:extLst>
          </p:cNvPr>
          <p:cNvSpPr txBox="1"/>
          <p:nvPr/>
        </p:nvSpPr>
        <p:spPr>
          <a:xfrm rot="19128363">
            <a:off x="7726211" y="4332929"/>
            <a:ext cx="1776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PSB brightness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711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/>
      <p:bldP spid="60" grpId="0" animBg="1"/>
      <p:bldP spid="69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555C-1346-1646-8CC3-3909EBE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Motivation: </a:t>
            </a:r>
            <a:r>
              <a:rPr lang="en-US" i="1" dirty="0"/>
              <a:t>LIU Performance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7825DC-FEEE-08CF-175A-CB2E4CE5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66F4-FA74-478B-9CA5-5446791A0772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56E766D-12B7-455A-1BD6-B2C966B7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5FC1E8-A387-7E70-BCA2-18A450D9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FC8EC-F14C-276B-2446-8F20C46CD1A5}"/>
              </a:ext>
            </a:extLst>
          </p:cNvPr>
          <p:cNvSpPr txBox="1"/>
          <p:nvPr/>
        </p:nvSpPr>
        <p:spPr>
          <a:xfrm>
            <a:off x="54122" y="1173175"/>
            <a:ext cx="589787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Assessing the performance through the </a:t>
            </a:r>
            <a:r>
              <a:rPr lang="en-US" sz="2000" b="1" i="1" dirty="0">
                <a:solidFill>
                  <a:srgbClr val="C00000"/>
                </a:solidFill>
              </a:rPr>
              <a:t>Brightness</a:t>
            </a:r>
          </a:p>
          <a:p>
            <a:endParaRPr lang="en-US" sz="5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4B4BFF"/>
                </a:solidFill>
              </a:rPr>
              <a:t>PSB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900" b="1" i="1" dirty="0">
                <a:solidFill>
                  <a:schemeClr val="accent5">
                    <a:lumMod val="50000"/>
                  </a:schemeClr>
                </a:solidFill>
              </a:rPr>
              <a:t>Brightness exceeding LIU target for PSB </a:t>
            </a:r>
            <a:r>
              <a:rPr lang="en-US" sz="1900" i="1" dirty="0">
                <a:solidFill>
                  <a:schemeClr val="accent5">
                    <a:lumMod val="50000"/>
                  </a:schemeClr>
                </a:solidFill>
              </a:rPr>
              <a:t>especially at higher intensity (low intensity is dominated by the H</a:t>
            </a:r>
            <a:r>
              <a:rPr lang="en-US" sz="1900" i="1" baseline="300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900" i="1" dirty="0">
                <a:solidFill>
                  <a:schemeClr val="accent5">
                    <a:lumMod val="50000"/>
                  </a:schemeClr>
                </a:solidFill>
              </a:rPr>
              <a:t> injection process)</a:t>
            </a:r>
            <a:endParaRPr lang="en-US" sz="19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2C2C"/>
                </a:solidFill>
              </a:rPr>
              <a:t>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Minor degradation from the PSB especially at higher intensities – consistent with LIU expectations and available margin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900" b="1" i="1" dirty="0">
                <a:solidFill>
                  <a:schemeClr val="accent5">
                    <a:lumMod val="50000"/>
                  </a:schemeClr>
                </a:solidFill>
              </a:rPr>
              <a:t>Brightness marginally on top of LIU target for 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41A041"/>
                </a:solidFill>
              </a:rPr>
              <a:t>SPS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Measurements conducted at the </a:t>
            </a:r>
            <a:r>
              <a:rPr lang="en-US" sz="1900" b="1" dirty="0">
                <a:solidFill>
                  <a:srgbClr val="C00000"/>
                </a:solidFill>
              </a:rPr>
              <a:t>end of flat bottom </a:t>
            </a:r>
            <a:r>
              <a:rPr lang="en-US" sz="1900" dirty="0">
                <a:solidFill>
                  <a:srgbClr val="C00000"/>
                </a:solidFill>
              </a:rPr>
              <a:t>(with less injections)</a:t>
            </a:r>
            <a:r>
              <a:rPr lang="en-US" sz="1900" i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ongoing work for LIU beam at flat top</a:t>
            </a:r>
            <a:endParaRPr lang="en-US" sz="1900" i="1" dirty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1900" b="1" i="1" dirty="0">
                <a:solidFill>
                  <a:schemeClr val="accent5">
                    <a:lumMod val="50000"/>
                  </a:schemeClr>
                </a:solidFill>
              </a:rPr>
              <a:t>Brightness on LIU target for </a:t>
            </a:r>
            <a:r>
              <a:rPr lang="en-US" sz="1900" b="1" i="1">
                <a:solidFill>
                  <a:schemeClr val="accent5">
                    <a:lumMod val="50000"/>
                  </a:schemeClr>
                </a:solidFill>
              </a:rPr>
              <a:t>these conditions</a:t>
            </a:r>
            <a:endParaRPr lang="en-US" sz="1900" b="1" i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C5587324-6A41-3C76-968A-3A455C025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2000" y="1173177"/>
            <a:ext cx="6240000" cy="4680000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04CEB6-B258-7B09-F9F0-C4F408FEB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2000" y="1173177"/>
            <a:ext cx="6240000" cy="4679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145853-3BA5-2342-B033-2F538733C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2000" y="1173175"/>
            <a:ext cx="6240000" cy="4679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7E92C2-E62D-65FE-E0E8-8D69D0EFA5AF}"/>
              </a:ext>
            </a:extLst>
          </p:cNvPr>
          <p:cNvSpPr txBox="1"/>
          <p:nvPr/>
        </p:nvSpPr>
        <p:spPr>
          <a:xfrm>
            <a:off x="956701" y="5958202"/>
            <a:ext cx="1027859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Is </a:t>
            </a:r>
            <a:r>
              <a:rPr lang="en-US" sz="2800" b="1" i="1" dirty="0">
                <a:solidFill>
                  <a:srgbClr val="C00000"/>
                </a:solidFill>
              </a:rPr>
              <a:t>brightness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 enough to characterize </a:t>
            </a:r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</a:rPr>
              <a:t>performance &amp; beam quality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en-GB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0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555C-1346-1646-8CC3-3909EBE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Motivation: </a:t>
            </a:r>
            <a:r>
              <a:rPr lang="en-US" sz="4400" i="1" dirty="0"/>
              <a:t>Beam quality &amp; characterization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7825DC-FEEE-08CF-175A-CB2E4CE5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BC29-F36F-4969-B20E-C03D82FC64A2}" type="datetime1">
              <a:rPr lang="en-US" smtClean="0"/>
              <a:t>9/11/2024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56E766D-12B7-455A-1BD6-B2C966B7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5FC1E8-A387-7E70-BCA2-18A450D9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6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6C7719-38CA-692B-9665-6D22EBDA8AE4}"/>
                  </a:ext>
                </a:extLst>
              </p:cNvPr>
              <p:cNvSpPr txBox="1"/>
              <p:nvPr/>
            </p:nvSpPr>
            <p:spPr>
              <a:xfrm>
                <a:off x="54122" y="1173175"/>
                <a:ext cx="8833846" cy="5816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</a:rPr>
                  <a:t>Larger than Gaussian tails are observed all along the Injector chain</a:t>
                </a:r>
                <a:endParaRPr lang="en-US" sz="2000" b="1" i="1" dirty="0">
                  <a:solidFill>
                    <a:srgbClr val="C00000"/>
                  </a:solidFill>
                </a:endParaRPr>
              </a:p>
              <a:p>
                <a:endParaRPr lang="en-US" sz="5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solidFill>
                      <a:schemeClr val="accent5">
                        <a:lumMod val="50000"/>
                      </a:schemeClr>
                    </a:solidFill>
                  </a:rPr>
                  <a:t>q-Gaussian fit is used to characterize the deviation from the Gaussian distribution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0070C0"/>
                    </a:solidFill>
                  </a:rPr>
                  <a:t>underpopulated tails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Gaussian tails 	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  <a:endParaRPr lang="en-US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olidFill>
                      <a:srgbClr val="C00000"/>
                    </a:solidFill>
                  </a:rPr>
                  <a:t>overpopulated tails    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sz="2000" b="1" dirty="0">
                  <a:solidFill>
                    <a:srgbClr val="41A04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sz="2000" b="1" dirty="0">
                  <a:solidFill>
                    <a:srgbClr val="41A041"/>
                  </a:solidFill>
                </a:endParaRPr>
              </a:p>
              <a:p>
                <a:endParaRPr lang="en-US" sz="2000" b="1" dirty="0">
                  <a:solidFill>
                    <a:srgbClr val="41A04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</a:rPr>
                  <a:t>Following several optimizations (</a:t>
                </a:r>
                <a:r>
                  <a:rPr lang="en-US" sz="2000" dirty="0">
                    <a:solidFill>
                      <a:srgbClr val="41A041"/>
                    </a:solidFill>
                    <a:hlinkClick r:id="rId3"/>
                  </a:rPr>
                  <a:t>IPAC23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</a:rPr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b="1" dirty="0">
                    <a:solidFill>
                      <a:srgbClr val="4B4BFF"/>
                    </a:solidFill>
                  </a:rPr>
                  <a:t>PSB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900" i="1" dirty="0">
                    <a:solidFill>
                      <a:schemeClr val="accent5">
                        <a:lumMod val="50000"/>
                      </a:schemeClr>
                    </a:solidFill>
                  </a:rPr>
                  <a:t>Beam starts off with tails ~1.2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b="1" dirty="0">
                    <a:solidFill>
                      <a:srgbClr val="FF2C2C"/>
                    </a:solidFill>
                  </a:rPr>
                  <a:t>PS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900" i="1" dirty="0">
                    <a:solidFill>
                      <a:schemeClr val="accent5">
                        <a:lumMod val="50000"/>
                      </a:schemeClr>
                    </a:solidFill>
                  </a:rPr>
                  <a:t>Tails increase to ~1.4</a:t>
                </a:r>
                <a:endParaRPr lang="en-US" sz="1900" b="1" i="1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b="1" dirty="0">
                    <a:solidFill>
                      <a:srgbClr val="41A041"/>
                    </a:solidFill>
                  </a:rPr>
                  <a:t>SPS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1900" i="1" dirty="0">
                    <a:solidFill>
                      <a:schemeClr val="accent5">
                        <a:lumMod val="50000"/>
                      </a:schemeClr>
                    </a:solidFill>
                  </a:rPr>
                  <a:t>Tails further increase to ~1.52 </a:t>
                </a:r>
                <a:endParaRPr lang="en-US" sz="1900" b="1" i="1" dirty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b="1" i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Overall increase of q-factor (indicative of tails): 22%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000" b="1" i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Overall</a:t>
                </a:r>
                <a:r>
                  <a:rPr lang="en-US" sz="2000" b="1" i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b="1" i="1" dirty="0">
                    <a:solidFill>
                      <a:schemeClr val="accent5">
                        <a:lumMod val="50000"/>
                      </a:schemeClr>
                    </a:solidFill>
                    <a:sym typeface="Wingdings" panose="05000000000000000000" pitchFamily="2" charset="2"/>
                  </a:rPr>
                  <a:t>normalized beam size increase: 11%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900" b="1" dirty="0">
                  <a:solidFill>
                    <a:srgbClr val="41A041"/>
                  </a:solidFill>
                </a:endParaRPr>
              </a:p>
              <a:p>
                <a:endParaRPr lang="en-US" sz="2000" b="1" i="1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6C7719-38CA-692B-9665-6D22EBDA8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2" y="1173175"/>
                <a:ext cx="8833846" cy="5816977"/>
              </a:xfrm>
              <a:prstGeom prst="rect">
                <a:avLst/>
              </a:prstGeom>
              <a:blipFill>
                <a:blip r:embed="rId4"/>
                <a:stretch>
                  <a:fillRect l="-759" t="-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A61501F8-7C28-75CC-DB61-F08FE3B8D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92" y="1964128"/>
            <a:ext cx="2160000" cy="16200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Picture 14" descr="Chart, diagram&#10;&#10;Description automatically generated">
            <a:extLst>
              <a:ext uri="{FF2B5EF4-FFF2-40B4-BE49-F238E27FC236}">
                <a16:creationId xmlns:a16="http://schemas.microsoft.com/office/drawing/2014/main" id="{88D43557-F361-48DB-1F0E-9E4FA67C3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0" y="1964128"/>
            <a:ext cx="2160000" cy="1620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7" name="Picture 16" descr="Chart, diagram&#10;&#10;Description automatically generated">
            <a:extLst>
              <a:ext uri="{FF2B5EF4-FFF2-40B4-BE49-F238E27FC236}">
                <a16:creationId xmlns:a16="http://schemas.microsoft.com/office/drawing/2014/main" id="{5ED853B6-523F-D19F-5C45-F678F8A5A9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76" y="1964128"/>
            <a:ext cx="2160000" cy="162000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01D5F86-A8F1-EDB2-2A64-D04BBDC6094E}"/>
              </a:ext>
            </a:extLst>
          </p:cNvPr>
          <p:cNvGrpSpPr/>
          <p:nvPr/>
        </p:nvGrpSpPr>
        <p:grpSpPr>
          <a:xfrm>
            <a:off x="6516912" y="3693878"/>
            <a:ext cx="3734542" cy="2692871"/>
            <a:chOff x="5382026" y="3502152"/>
            <a:chExt cx="3734542" cy="26928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5608D-3C54-44A9-FB22-2CB411D29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3857"/>
            <a:stretch/>
          </p:blipFill>
          <p:spPr>
            <a:xfrm>
              <a:off x="5382026" y="3502152"/>
              <a:ext cx="3734542" cy="269287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000AC2-D451-84EF-52DB-04EFC7D447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8947" t="3857" b="90726"/>
            <a:stretch/>
          </p:blipFill>
          <p:spPr>
            <a:xfrm>
              <a:off x="6547104" y="3508127"/>
              <a:ext cx="1533144" cy="151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32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555C-1346-1646-8CC3-3909EBE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Motivation: </a:t>
            </a:r>
            <a:r>
              <a:rPr lang="en-US" sz="4400" i="1" dirty="0"/>
              <a:t>Beam quality impact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7825DC-FEEE-08CF-175A-CB2E4CE5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5452-961F-453C-AB83-86AFA3DC35B8}" type="datetime1">
              <a:rPr lang="en-US" smtClean="0"/>
              <a:t>9/11/2024</a:t>
            </a:fld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56E766D-12B7-455A-1BD6-B2C966B7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5FC1E8-A387-7E70-BCA2-18A450D9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6C7719-38CA-692B-9665-6D22EBDA8AE4}"/>
                  </a:ext>
                </a:extLst>
              </p:cNvPr>
              <p:cNvSpPr txBox="1"/>
              <p:nvPr/>
            </p:nvSpPr>
            <p:spPr>
              <a:xfrm>
                <a:off x="117867" y="1364003"/>
                <a:ext cx="5978133" cy="5016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Non-Gaussian tails contribute to:</a:t>
                </a:r>
                <a:endParaRPr lang="en-US" b="1" i="1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 Additional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losses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at LHC injection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during scraping in the SPS ~</a:t>
                </a:r>
                <a:r>
                  <a:rPr lang="en-US" i="1" dirty="0">
                    <a:solidFill>
                      <a:srgbClr val="C00000"/>
                    </a:solidFill>
                  </a:rPr>
                  <a:t>2* the LIU budget!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Performance degradation in terms of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luminosity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chemeClr val="accent5">
                        <a:lumMod val="50000"/>
                      </a:schemeClr>
                    </a:solidFill>
                  </a:rPr>
                  <a:t>An equivalent </a:t>
                </a:r>
                <a:r>
                  <a:rPr lang="en-US" b="1" i="1" dirty="0">
                    <a:solidFill>
                      <a:schemeClr val="accent5">
                        <a:lumMod val="50000"/>
                      </a:schemeClr>
                    </a:solidFill>
                  </a:rPr>
                  <a:t>luminosity </a:t>
                </a:r>
                <a:r>
                  <a:rPr lang="en-US" i="1" dirty="0">
                    <a:solidFill>
                      <a:schemeClr val="accent5">
                        <a:lumMod val="50000"/>
                      </a:schemeClr>
                    </a:solidFill>
                  </a:rPr>
                  <a:t>in the injectors can be defined (extrapolating injectors performance to LHC)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i="1" dirty="0">
                    <a:solidFill>
                      <a:schemeClr val="accent5">
                        <a:lumMod val="50000"/>
                      </a:schemeClr>
                    </a:solidFill>
                  </a:rPr>
                  <a:t>Only </a:t>
                </a:r>
                <a:r>
                  <a:rPr lang="en-US" b="1" i="1" dirty="0">
                    <a:solidFill>
                      <a:schemeClr val="accent5">
                        <a:lumMod val="50000"/>
                      </a:schemeClr>
                    </a:solidFill>
                  </a:rPr>
                  <a:t>relative</a:t>
                </a:r>
                <a:r>
                  <a:rPr lang="en-US" i="1" dirty="0">
                    <a:solidFill>
                      <a:schemeClr val="accent5">
                        <a:lumMod val="50000"/>
                      </a:schemeClr>
                    </a:solidFill>
                  </a:rPr>
                  <a:t> values shown to define the degradation due to tails &amp; scraping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700" i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Non-Gaussian tails can reduce performance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&gt;15%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Scraping to 2.5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𝑐𝑜𝑙𝑙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 can further degrade the performance by another 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</a:rPr>
                  <a:t>~10%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700" b="1" i="1" dirty="0">
                  <a:solidFill>
                    <a:srgbClr val="C0000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b="1" i="1" dirty="0">
                    <a:solidFill>
                      <a:schemeClr val="accent5">
                        <a:lumMod val="50000"/>
                      </a:schemeClr>
                    </a:solidFill>
                  </a:rPr>
                  <a:t>Injecting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higher intensity </a:t>
                </a:r>
                <a:r>
                  <a:rPr lang="en-US" b="1" i="1" dirty="0">
                    <a:solidFill>
                      <a:schemeClr val="accent5">
                        <a:lumMod val="50000"/>
                      </a:schemeClr>
                    </a:solidFill>
                  </a:rPr>
                  <a:t>and applying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additional scraping </a:t>
                </a:r>
                <a:r>
                  <a:rPr lang="en-US" b="1" i="1" dirty="0">
                    <a:solidFill>
                      <a:schemeClr val="accent5">
                        <a:lumMod val="50000"/>
                      </a:schemeClr>
                    </a:solidFill>
                  </a:rPr>
                  <a:t>can compensate the loss of luminosity</a:t>
                </a:r>
                <a:r>
                  <a:rPr lang="en-GB" b="1" i="1" dirty="0">
                    <a:solidFill>
                      <a:schemeClr val="accent5">
                        <a:lumMod val="50000"/>
                      </a:schemeClr>
                    </a:solidFill>
                  </a:rPr>
                  <a:t> but it is </a:t>
                </a:r>
                <a:r>
                  <a:rPr lang="en-GB" b="1" i="1" dirty="0">
                    <a:solidFill>
                      <a:srgbClr val="C00000"/>
                    </a:solidFill>
                  </a:rPr>
                  <a:t>not a sustainable</a:t>
                </a:r>
                <a:r>
                  <a:rPr lang="en-GB" b="1" i="1" dirty="0">
                    <a:solidFill>
                      <a:schemeClr val="accent5">
                        <a:lumMod val="50000"/>
                      </a:schemeClr>
                    </a:solidFill>
                  </a:rPr>
                  <a:t> solution</a:t>
                </a:r>
                <a:endParaRPr lang="en-US" b="1" i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b="1" i="1" dirty="0">
                    <a:solidFill>
                      <a:schemeClr val="accent5">
                        <a:lumMod val="50000"/>
                      </a:schemeClr>
                    </a:solidFill>
                  </a:rPr>
                  <a:t>Target tails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at the source </a:t>
                </a:r>
                <a:r>
                  <a:rPr lang="en-US" b="1" i="1" dirty="0">
                    <a:solidFill>
                      <a:schemeClr val="accent5">
                        <a:lumMod val="50000"/>
                      </a:schemeClr>
                    </a:solidFill>
                  </a:rPr>
                  <a:t>&amp; minimize them along the complex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6C7719-38CA-692B-9665-6D22EBDA8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67" y="1364003"/>
                <a:ext cx="5978133" cy="5016758"/>
              </a:xfrm>
              <a:prstGeom prst="rect">
                <a:avLst/>
              </a:prstGeom>
              <a:blipFill>
                <a:blip r:embed="rId3"/>
                <a:stretch>
                  <a:fillRect l="-815" t="-729" r="-612" b="-9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a person with a beard&#10;&#10;Description automatically generated">
            <a:extLst>
              <a:ext uri="{FF2B5EF4-FFF2-40B4-BE49-F238E27FC236}">
                <a16:creationId xmlns:a16="http://schemas.microsoft.com/office/drawing/2014/main" id="{4C52034E-FAE7-B9B5-DF29-2470DFB4B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264" y="1589494"/>
            <a:ext cx="5760000" cy="4320000"/>
          </a:xfrm>
          <a:prstGeom prst="rect">
            <a:avLst/>
          </a:prstGeom>
        </p:spPr>
      </p:pic>
      <p:sp>
        <p:nvSpPr>
          <p:cNvPr id="5" name="Cross 4">
            <a:extLst>
              <a:ext uri="{FF2B5EF4-FFF2-40B4-BE49-F238E27FC236}">
                <a16:creationId xmlns:a16="http://schemas.microsoft.com/office/drawing/2014/main" id="{491E98E2-AD62-152A-589A-CF0F7236E7CC}"/>
              </a:ext>
            </a:extLst>
          </p:cNvPr>
          <p:cNvSpPr/>
          <p:nvPr/>
        </p:nvSpPr>
        <p:spPr>
          <a:xfrm>
            <a:off x="9867866" y="4257103"/>
            <a:ext cx="246580" cy="253267"/>
          </a:xfrm>
          <a:prstGeom prst="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EC5B612B-A2CE-AEBE-2C97-19715292D58A}"/>
              </a:ext>
            </a:extLst>
          </p:cNvPr>
          <p:cNvSpPr/>
          <p:nvPr/>
        </p:nvSpPr>
        <p:spPr>
          <a:xfrm>
            <a:off x="7202671" y="2709947"/>
            <a:ext cx="246580" cy="253267"/>
          </a:xfrm>
          <a:prstGeom prst="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49B944DE-9EFE-B198-9006-44B1D7387D5C}"/>
              </a:ext>
            </a:extLst>
          </p:cNvPr>
          <p:cNvSpPr/>
          <p:nvPr/>
        </p:nvSpPr>
        <p:spPr>
          <a:xfrm>
            <a:off x="9867866" y="3248372"/>
            <a:ext cx="246580" cy="253267"/>
          </a:xfrm>
          <a:prstGeom prst="plus">
            <a:avLst/>
          </a:prstGeom>
          <a:solidFill>
            <a:srgbClr val="C0000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35129B1E-2991-64DA-C0E2-288F29D4C449}"/>
              </a:ext>
            </a:extLst>
          </p:cNvPr>
          <p:cNvSpPr/>
          <p:nvPr/>
        </p:nvSpPr>
        <p:spPr>
          <a:xfrm>
            <a:off x="9867866" y="3652562"/>
            <a:ext cx="246579" cy="453617"/>
          </a:xfrm>
          <a:prstGeom prst="upArrow">
            <a:avLst/>
          </a:prstGeom>
          <a:solidFill>
            <a:srgbClr val="C0000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B9A315BB-F29D-7A10-ED1B-A5D70A39FFEF}"/>
              </a:ext>
            </a:extLst>
          </p:cNvPr>
          <p:cNvSpPr/>
          <p:nvPr/>
        </p:nvSpPr>
        <p:spPr>
          <a:xfrm>
            <a:off x="6907723" y="3766366"/>
            <a:ext cx="246580" cy="253267"/>
          </a:xfrm>
          <a:prstGeom prst="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8" name="Cross 17">
            <a:extLst>
              <a:ext uri="{FF2B5EF4-FFF2-40B4-BE49-F238E27FC236}">
                <a16:creationId xmlns:a16="http://schemas.microsoft.com/office/drawing/2014/main" id="{D33AE90D-9F78-C93F-4F7B-14CCB81035CA}"/>
              </a:ext>
            </a:extLst>
          </p:cNvPr>
          <p:cNvSpPr/>
          <p:nvPr/>
        </p:nvSpPr>
        <p:spPr>
          <a:xfrm>
            <a:off x="6900221" y="2709947"/>
            <a:ext cx="246580" cy="253267"/>
          </a:xfrm>
          <a:prstGeom prst="plu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14DE855-2952-99E9-4E26-5C39356D247D}"/>
              </a:ext>
            </a:extLst>
          </p:cNvPr>
          <p:cNvSpPr txBox="1">
            <a:spLocks/>
          </p:cNvSpPr>
          <p:nvPr/>
        </p:nvSpPr>
        <p:spPr>
          <a:xfrm>
            <a:off x="9641941" y="6074033"/>
            <a:ext cx="2495938" cy="2739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406DA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i="1" dirty="0"/>
              <a:t>E. Lamb, </a:t>
            </a:r>
            <a:r>
              <a:rPr lang="it-IT" sz="1600" i="1" dirty="0">
                <a:hlinkClick r:id="rId5"/>
              </a:rPr>
              <a:t>JAP23</a:t>
            </a:r>
            <a:r>
              <a:rPr lang="it-IT" sz="1600" i="1" dirty="0"/>
              <a:t> workshop </a:t>
            </a:r>
            <a:endParaRPr lang="en-US" sz="1600" i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01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1" grpId="1" animBg="1"/>
      <p:bldP spid="18" grpId="0" animBg="1"/>
      <p:bldP spid="18" grpId="1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0EF6-39A2-F162-6FE6-BA799D52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LINAC4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EE6A6-1673-4F7C-95D9-A6046A84E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3602990" cy="150018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Monitoring the distribution 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232D9-7500-4D42-DD19-9551DF64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45099-D688-402F-BFF6-B57C761496AC}" type="datetime1">
              <a:rPr lang="en-US" smtClean="0"/>
              <a:t>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C883-4064-8245-EAAA-76AAE65A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8119C-EAAA-1300-A6D2-D1BAF915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701D-BCC0-4459-93AF-D12B7C9F22B9}" type="slidenum">
              <a:rPr lang="en-GB" smtClean="0"/>
              <a:t>8</a:t>
            </a:fld>
            <a:endParaRPr lang="en-GB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C2EA88B-324F-4DE3-8643-AD57619A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49" y="1253336"/>
            <a:ext cx="7554098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1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555C-1346-1646-8CC3-3909EBE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LINAC4: </a:t>
            </a:r>
            <a:r>
              <a:rPr lang="en-US" sz="4400" i="1" dirty="0"/>
              <a:t>Monitoring the distribution 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7825DC-FEEE-08CF-175A-CB2E4CE5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0613-536A-421D-9683-00FCDD8E2265}" type="datetime1">
              <a:rPr lang="en-US" smtClean="0"/>
              <a:t>9/11/2024</a:t>
            </a:fld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56E766D-12B7-455A-1BD6-B2C966B7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F. Asvesta et al.| Space charge Workshop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55FC1E8-A387-7E70-BCA2-18A450D9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7908B-F69F-4153-8878-0AA338C63CD6}" type="slidenum">
              <a:rPr lang="en-GB" smtClean="0"/>
              <a:t>9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6C7719-38CA-692B-9665-6D22EBDA8AE4}"/>
              </a:ext>
            </a:extLst>
          </p:cNvPr>
          <p:cNvSpPr txBox="1"/>
          <p:nvPr/>
        </p:nvSpPr>
        <p:spPr>
          <a:xfrm>
            <a:off x="118229" y="1236077"/>
            <a:ext cx="119555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LINAC4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: 600us pulse can provide up to 150 turns (us) / PSB ring</a:t>
            </a:r>
          </a:p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Monitoring the distribution on a </a:t>
            </a:r>
            <a:r>
              <a:rPr lang="en-US" sz="2000" b="1" dirty="0">
                <a:solidFill>
                  <a:srgbClr val="C00000"/>
                </a:solidFill>
              </a:rPr>
              <a:t>single pass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machine can be rather challenging</a:t>
            </a:r>
            <a:endParaRPr lang="en-US" sz="2000" b="1" i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PSB is used as a means of monitoring the distribution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after it has been stored in the 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Tunes on a resonance free regime to limit PSB nonlinearity impact on results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Different parts of the LINAC4 pulse are injected and monitored to identify possible </a:t>
            </a:r>
            <a:r>
              <a:rPr lang="en-US" sz="2000" b="1" dirty="0">
                <a:solidFill>
                  <a:srgbClr val="C00000"/>
                </a:solidFill>
              </a:rPr>
              <a:t>trend along the pulse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49FB5-6D5C-6D22-D01F-4ECE29AD4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3771" y="2984952"/>
            <a:ext cx="3240000" cy="32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406E06-5F1E-ADC5-637C-7BF9C9B35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3771" y="2984952"/>
            <a:ext cx="3240000" cy="324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4C9D38-8586-B30F-4E84-3AABF5BADFA6}"/>
              </a:ext>
            </a:extLst>
          </p:cNvPr>
          <p:cNvSpPr txBox="1"/>
          <p:nvPr/>
        </p:nvSpPr>
        <p:spPr>
          <a:xfrm>
            <a:off x="118229" y="3085631"/>
            <a:ext cx="506035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Injecting only 1</a:t>
            </a:r>
            <a:r>
              <a:rPr kumimoji="0" lang="en-US" sz="1800" b="0" i="1" u="sng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 turn: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Tail content has some evolution along the pulse (~1.5 to &gt;1.7 in V &amp; ~1.2 to &gt;1.4 in H)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For LHC we operate in the &lt;100 turns regime (~1.6 &amp; ~1.3)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i="1" u="sng" dirty="0">
                <a:solidFill>
                  <a:srgbClr val="4472C4">
                    <a:lumMod val="50000"/>
                  </a:srgbClr>
                </a:solidFill>
              </a:rPr>
              <a:t>Injecting 2 turns: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4472C4">
                    <a:lumMod val="50000"/>
                  </a:srgbClr>
                </a:solidFill>
              </a:rPr>
              <a:t>Tail content remains relatively high (~1.4)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rgbClr val="4472C4">
                    <a:lumMod val="50000"/>
                  </a:srgbClr>
                </a:solidFill>
              </a:rPr>
              <a:t>The same trend previously seen is not highlighted in the emittance instead of the tails </a:t>
            </a:r>
            <a:r>
              <a:rPr lang="en-US" sz="1800" b="1" i="1" dirty="0">
                <a:solidFill>
                  <a:srgbClr val="4472C4">
                    <a:lumMod val="50000"/>
                  </a:srgbClr>
                </a:solidFill>
                <a:sym typeface="Wingdings" panose="05000000000000000000" pitchFamily="2" charset="2"/>
              </a:rPr>
              <a:t> RMS of the distribution</a:t>
            </a:r>
            <a:endParaRPr lang="en-US" sz="1800" b="1" i="1" dirty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</a:rPr>
              <a:t>Tail extent remains similar</a:t>
            </a:r>
          </a:p>
        </p:txBody>
      </p:sp>
    </p:spTree>
    <p:extLst>
      <p:ext uri="{BB962C8B-B14F-4D97-AF65-F5344CB8AC3E}">
        <p14:creationId xmlns:p14="http://schemas.microsoft.com/office/powerpoint/2010/main" val="31003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y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Theme2" id="{34139507-CDB0-4649-A014-D6F00AE66937}" vid="{2734512D-15AD-4692-A77B-74E2DFDDFE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myTheme2</Template>
  <TotalTime>9733</TotalTime>
  <Words>3017</Words>
  <Application>Microsoft Office PowerPoint</Application>
  <PresentationFormat>Widescreen</PresentationFormat>
  <Paragraphs>439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Cambria Math</vt:lpstr>
      <vt:lpstr>Courier New</vt:lpstr>
      <vt:lpstr>Wingdings</vt:lpstr>
      <vt:lpstr>myTheme2</vt:lpstr>
      <vt:lpstr>Beam quality challenges at the CERN injectors and impact for the LHC</vt:lpstr>
      <vt:lpstr>Overview</vt:lpstr>
      <vt:lpstr>Introduction: The CERN accelerator complex</vt:lpstr>
      <vt:lpstr>Introduction: The LIU Project</vt:lpstr>
      <vt:lpstr>Motivation: LIU Performance</vt:lpstr>
      <vt:lpstr>Motivation: Beam quality &amp; characterization</vt:lpstr>
      <vt:lpstr>Motivation: Beam quality impact</vt:lpstr>
      <vt:lpstr>LINAC4</vt:lpstr>
      <vt:lpstr>LINAC4: Monitoring the distribution </vt:lpstr>
      <vt:lpstr>LINAC4: Monitoring the distribution </vt:lpstr>
      <vt:lpstr>LINAC4: Monitoring the distribution </vt:lpstr>
      <vt:lpstr>PSB</vt:lpstr>
      <vt:lpstr>PSB: Space charge “limit”</vt:lpstr>
      <vt:lpstr>PSB: Resonances</vt:lpstr>
      <vt:lpstr>PSB: Linac4 Distribution</vt:lpstr>
      <vt:lpstr>PS</vt:lpstr>
      <vt:lpstr>PS: Resonances </vt:lpstr>
      <vt:lpstr>PS: Resonances</vt:lpstr>
      <vt:lpstr>PS: Transition crossing</vt:lpstr>
      <vt:lpstr>PS: Tune optimization</vt:lpstr>
      <vt:lpstr>SPS</vt:lpstr>
      <vt:lpstr>SPS: Tune correction</vt:lpstr>
      <vt:lpstr>SPS: Noise</vt:lpstr>
      <vt:lpstr>SPS: Operational configuration</vt:lpstr>
      <vt:lpstr>LHC</vt:lpstr>
      <vt:lpstr>LHC: Comparative measurements with SPS</vt:lpstr>
      <vt:lpstr>LHC: Impact of tails on losses</vt:lpstr>
      <vt:lpstr>Summary &amp; Outlook</vt:lpstr>
      <vt:lpstr>Thank you!</vt:lpstr>
      <vt:lpstr>“brighter low-tail” BCMS  &amp; L4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fotini as</dc:creator>
  <cp:lastModifiedBy>Foteini Asvesta</cp:lastModifiedBy>
  <cp:revision>30</cp:revision>
  <dcterms:created xsi:type="dcterms:W3CDTF">2024-07-23T07:14:40Z</dcterms:created>
  <dcterms:modified xsi:type="dcterms:W3CDTF">2024-09-11T06:35:15Z</dcterms:modified>
</cp:coreProperties>
</file>