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91" r:id="rId3"/>
    <p:sldId id="1309" r:id="rId4"/>
    <p:sldId id="1481" r:id="rId5"/>
    <p:sldId id="1482" r:id="rId6"/>
    <p:sldId id="1441" r:id="rId7"/>
    <p:sldId id="1444" r:id="rId8"/>
    <p:sldId id="1396" r:id="rId9"/>
    <p:sldId id="1431" r:id="rId10"/>
    <p:sldId id="1429" r:id="rId11"/>
    <p:sldId id="1438" r:id="rId12"/>
    <p:sldId id="1458" r:id="rId13"/>
    <p:sldId id="1483" r:id="rId14"/>
    <p:sldId id="1451" r:id="rId15"/>
    <p:sldId id="1447" r:id="rId16"/>
    <p:sldId id="1407" r:id="rId17"/>
    <p:sldId id="1484" r:id="rId18"/>
    <p:sldId id="1449" r:id="rId19"/>
    <p:sldId id="1450" r:id="rId20"/>
    <p:sldId id="1410" r:id="rId21"/>
    <p:sldId id="1365" r:id="rId22"/>
    <p:sldId id="1434" r:id="rId23"/>
    <p:sldId id="1442" r:id="rId24"/>
    <p:sldId id="1468" r:id="rId25"/>
    <p:sldId id="1443" r:id="rId26"/>
    <p:sldId id="1452" r:id="rId27"/>
    <p:sldId id="1469" r:id="rId28"/>
    <p:sldId id="1390" r:id="rId29"/>
    <p:sldId id="1459" r:id="rId30"/>
    <p:sldId id="1460" r:id="rId31"/>
    <p:sldId id="1461" r:id="rId32"/>
    <p:sldId id="1462" r:id="rId33"/>
    <p:sldId id="1463" r:id="rId34"/>
    <p:sldId id="1417" r:id="rId35"/>
    <p:sldId id="947" r:id="rId36"/>
    <p:sldId id="1457" r:id="rId37"/>
    <p:sldId id="1401" r:id="rId38"/>
    <p:sldId id="1402" r:id="rId39"/>
    <p:sldId id="1403" r:id="rId40"/>
    <p:sldId id="1414" r:id="rId41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99"/>
    <a:srgbClr val="000099"/>
    <a:srgbClr val="00FF00"/>
    <a:srgbClr val="FFCC00"/>
    <a:srgbClr val="009900"/>
    <a:srgbClr val="4D4D4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5" autoAdjust="0"/>
    <p:restoredTop sz="94982" autoAdjust="0"/>
  </p:normalViewPr>
  <p:slideViewPr>
    <p:cSldViewPr>
      <p:cViewPr varScale="1">
        <p:scale>
          <a:sx n="73" d="100"/>
          <a:sy n="73" d="100"/>
        </p:scale>
        <p:origin x="104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-3012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0E369F11-3006-47FE-8EBB-FDBBC8E8B04A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40DB9879-80D3-4156-AF1D-F832EEF3A4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588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BB2ED183-DCED-423A-9F59-5B73FA882762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136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76074348-0D9C-43CF-B4B3-C105DC5119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10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4348-0D9C-43CF-B4B3-C105DC5119B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66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4348-0D9C-43CF-B4B3-C105DC5119B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09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4348-0D9C-43CF-B4B3-C105DC5119B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02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434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4348-0D9C-43CF-B4B3-C105DC5119B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080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4348-0D9C-43CF-B4B3-C105DC5119B4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48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0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2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81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85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858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88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927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69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696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81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9813"/>
            <a:ext cx="8373616" cy="692696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8424936" cy="5112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28956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062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66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75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1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75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16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69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34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51520" y="31442"/>
            <a:ext cx="8373616" cy="73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32923" y="1052736"/>
            <a:ext cx="843528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85523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5814523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45CC-70C6-4D1E-87CA-61A8006E6A3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232923" y="858665"/>
            <a:ext cx="7200800" cy="45719"/>
          </a:xfrm>
          <a:prstGeom prst="rect">
            <a:avLst/>
          </a:prstGeom>
          <a:gradFill rotWithShape="0">
            <a:gsLst>
              <a:gs pos="100000">
                <a:srgbClr val="FFFFFF"/>
              </a:gs>
              <a:gs pos="0">
                <a:schemeClr val="tx2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1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2230-CE29-4188-A901-97D349AD0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2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016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Dominance of particle</a:t>
            </a:r>
            <a:r>
              <a:rPr lang="ko-KR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resonances over parametric instabilities</a:t>
            </a:r>
            <a:b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high-intensity linacs        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6402814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Space Charge 2024</a:t>
            </a: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8928992" cy="17526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Dong-O Jeon, Ji-Ho Jang</a:t>
            </a:r>
          </a:p>
          <a:p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IRIS</a:t>
            </a:r>
          </a:p>
          <a:p>
            <a:r>
              <a:rPr lang="en-US" altLang="ko-K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Institute for Basic Science</a:t>
            </a:r>
          </a:p>
          <a:p>
            <a:pPr algn="l"/>
            <a:endParaRPr lang="en-US" altLang="ko-K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46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Experiment 2: 4</a:t>
            </a:r>
            <a:r>
              <a:rPr lang="en-US" altLang="ko-K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order particle resonance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ORNL SNS linac</a:t>
            </a:r>
            <a:endParaRPr lang="ko-KR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5708" r="7069"/>
          <a:stretch/>
        </p:blipFill>
        <p:spPr>
          <a:xfrm>
            <a:off x="467544" y="1052736"/>
            <a:ext cx="3635896" cy="289025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5708" r="7366"/>
          <a:stretch/>
        </p:blipFill>
        <p:spPr>
          <a:xfrm>
            <a:off x="4305781" y="1062674"/>
            <a:ext cx="3623394" cy="288032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5571" r="7784"/>
          <a:stretch/>
        </p:blipFill>
        <p:spPr>
          <a:xfrm>
            <a:off x="492183" y="3926370"/>
            <a:ext cx="3611257" cy="288032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5677" r="7594"/>
          <a:stretch/>
        </p:blipFill>
        <p:spPr>
          <a:xfrm>
            <a:off x="4283968" y="3926371"/>
            <a:ext cx="3622212" cy="28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6908" y="1124744"/>
            <a:ext cx="1223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2748" y="1124744"/>
            <a:ext cx="1326004" cy="369332"/>
          </a:xfrm>
          <a:prstGeom prst="rect">
            <a:avLst/>
          </a:prstGeom>
          <a:solidFill>
            <a:srgbClr val="66FF99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756000"/>
            <a:ext cx="309634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Jeon, PRAB 19, 010101 (2016)</a:t>
            </a:r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</p:spPr>
        <p:txBody>
          <a:bodyPr/>
          <a:lstStyle/>
          <a:p>
            <a:fld id="{AA297820-8D4B-4C15-9B7C-DA3099B5919D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3998378"/>
            <a:ext cx="1223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2748" y="3998378"/>
            <a:ext cx="1326004" cy="369332"/>
          </a:xfrm>
          <a:prstGeom prst="rect">
            <a:avLst/>
          </a:prstGeom>
          <a:solidFill>
            <a:srgbClr val="66FF99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0454" y="5013176"/>
            <a:ext cx="73609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=80°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0454" y="4530606"/>
            <a:ext cx="73609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=88°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5358837" y="2276872"/>
            <a:ext cx="33328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5363458" y="2852936"/>
            <a:ext cx="33328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1614421" y="2316841"/>
            <a:ext cx="33328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1619042" y="2892905"/>
            <a:ext cx="33328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1661527" y="4775666"/>
            <a:ext cx="33328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1666148" y="5351730"/>
            <a:ext cx="22557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30454" y="2655550"/>
            <a:ext cx="73609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=65°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16016" y="2100698"/>
            <a:ext cx="73609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=80°</a:t>
            </a:r>
            <a:endParaRPr lang="ko-KR" altLang="en-US" sz="1600" dirty="0">
              <a:latin typeface="Symbol" panose="05050102010706020507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6038" y="2695519"/>
            <a:ext cx="73609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=65°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1600" y="2140667"/>
            <a:ext cx="73609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=80°</a:t>
            </a:r>
            <a:endParaRPr lang="ko-KR" altLang="en-US" sz="1600" dirty="0">
              <a:latin typeface="Symbol" panose="05050102010706020507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5581" y="5135706"/>
            <a:ext cx="73609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=80°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5581" y="4653136"/>
            <a:ext cx="73609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=88°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3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/>
              <a:t>Tiefenback’s</a:t>
            </a:r>
            <a:r>
              <a:rPr lang="en-US" altLang="ko-KR" dirty="0"/>
              <a:t> observation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Tiefenback</a:t>
            </a:r>
            <a:r>
              <a:rPr lang="en-US" altLang="ko-KR" sz="2200" dirty="0" err="1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 PhD thesis (1986) reported an experiment observation of </a:t>
            </a:r>
            <a:r>
              <a:rPr lang="en-US" altLang="ko-KR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“four-pointed structure”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altLang="ko-K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altLang="ko-KR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misidentified it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altLang="ko-KR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“fourth order structure resonance”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   (fourth order parametric instability).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12976"/>
            <a:ext cx="4104456" cy="2367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580931"/>
            <a:ext cx="6491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Figure 5.15 of </a:t>
            </a:r>
            <a:r>
              <a:rPr lang="en-US" altLang="ko-KR" sz="2200" dirty="0" err="1">
                <a:latin typeface="Arial" panose="020B0604020202020204" pitchFamily="34" charset="0"/>
                <a:cs typeface="Arial" panose="020B0604020202020204" pitchFamily="34" charset="0"/>
              </a:rPr>
              <a:t>Tiefenback’s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 thesis (</a:t>
            </a:r>
            <a:r>
              <a:rPr lang="en-US" altLang="ko-KR" sz="22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 = 98° lattice)</a:t>
            </a:r>
            <a:endParaRPr lang="ko-K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0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6</a:t>
            </a:r>
            <a:r>
              <a:rPr lang="en-US" altLang="ko-KR" sz="32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th</a:t>
            </a: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order particle resonance</a:t>
            </a:r>
            <a:b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in high-intensity linacs 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19" name="내용 개체 틀 18"/>
          <p:cNvSpPr>
            <a:spLocks noGrp="1"/>
          </p:cNvSpPr>
          <p:nvPr>
            <p:ph sz="half" idx="2"/>
          </p:nvPr>
        </p:nvSpPr>
        <p:spPr>
          <a:xfrm>
            <a:off x="251520" y="4859860"/>
            <a:ext cx="8424936" cy="1305444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FFT analysis shows a peak at 1/3.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= 720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particle resonance in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&lt; 120.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No resonance effects in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&gt; 120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.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" r="6849"/>
          <a:stretch/>
        </p:blipFill>
        <p:spPr>
          <a:xfrm>
            <a:off x="187330" y="1290426"/>
            <a:ext cx="4384669" cy="3362710"/>
          </a:xfrm>
          <a:prstGeom prst="rect">
            <a:avLst/>
          </a:prstGeom>
        </p:spPr>
      </p:pic>
      <p:sp>
        <p:nvSpPr>
          <p:cNvPr id="3" name="왼쪽/오른쪽 화살표 2"/>
          <p:cNvSpPr/>
          <p:nvPr/>
        </p:nvSpPr>
        <p:spPr>
          <a:xfrm>
            <a:off x="1259632" y="3987692"/>
            <a:ext cx="1944216" cy="144016"/>
          </a:xfrm>
          <a:prstGeom prst="left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3690368"/>
            <a:ext cx="223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6</a:t>
            </a:r>
            <a:r>
              <a:rPr lang="en-US" altLang="ko-KR" baseline="30000" dirty="0"/>
              <a:t>th</a:t>
            </a:r>
            <a:r>
              <a:rPr lang="en-US" altLang="ko-KR" dirty="0"/>
              <a:t> order resonance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r="7391"/>
          <a:stretch/>
        </p:blipFill>
        <p:spPr>
          <a:xfrm>
            <a:off x="4788023" y="1271138"/>
            <a:ext cx="4198917" cy="33819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6096" y="908720"/>
            <a:ext cx="347428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 et al, PRL 114, 184802 (2015)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632000" y="2907572"/>
            <a:ext cx="201612" cy="453628"/>
          </a:xfrm>
          <a:prstGeom prst="upArrow">
            <a:avLst>
              <a:gd name="adj1" fmla="val 50000"/>
              <a:gd name="adj2" fmla="val 8622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anchor="ctr"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08304" y="1472456"/>
            <a:ext cx="148470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Gaussian dist.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7308304" y="1892839"/>
            <a:ext cx="627768" cy="36004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8081242" y="2384419"/>
            <a:ext cx="627768" cy="36004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480172" y="333332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6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251520" y="1052736"/>
            <a:ext cx="8424936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Difference between particle resonances and parametric instabilities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357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What is the difference?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particle resonances and parametric instabilities</a:t>
            </a:r>
            <a:endParaRPr lang="ko-KR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56133" y="3460939"/>
            <a:ext cx="4243861" cy="10972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8140" y="3460938"/>
            <a:ext cx="3883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Parametric Instabilities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or parametric resonances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or coherent resonances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6132" y="1062163"/>
            <a:ext cx="4243860" cy="10972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8140" y="1124744"/>
            <a:ext cx="388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Particle Resonances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or incoherent resonances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080668" y="1052736"/>
            <a:ext cx="3667796" cy="1097231"/>
          </a:xfrm>
          <a:prstGeom prst="round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080666" y="1268760"/>
            <a:ext cx="3595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altLang="ko-K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 resonance frequency    component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008660" y="3460938"/>
            <a:ext cx="3667796" cy="1097231"/>
          </a:xfrm>
          <a:prstGeom prst="round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08659" y="3676962"/>
            <a:ext cx="359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altLang="ko-K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 resonance frequency component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4576613" y="3892987"/>
            <a:ext cx="36004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4648618" y="1466762"/>
            <a:ext cx="360040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23527" y="4728206"/>
            <a:ext cx="813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 instabilities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no resonance islands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phase space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528" y="2348880"/>
            <a:ext cx="8136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resonances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resonance islands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phase space</a:t>
            </a:r>
          </a:p>
        </p:txBody>
      </p:sp>
    </p:spTree>
    <p:extLst>
      <p:ext uri="{BB962C8B-B14F-4D97-AF65-F5344CB8AC3E}">
        <p14:creationId xmlns:p14="http://schemas.microsoft.com/office/powerpoint/2010/main" val="207529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There are look-alike people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110299" y="4801003"/>
            <a:ext cx="4173669" cy="1080120"/>
          </a:xfrm>
        </p:spPr>
        <p:txBody>
          <a:bodyPr>
            <a:normAutofit fontScale="92500"/>
          </a:bodyPr>
          <a:lstStyle/>
          <a:p>
            <a:pPr marL="177800" indent="-177800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There are look-alike people ... </a:t>
            </a:r>
          </a:p>
          <a:p>
            <a:pPr marL="177800" indent="-177800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But they have different parents.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17" y="980728"/>
            <a:ext cx="4477588" cy="25922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4544053" cy="34080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17" y="3609376"/>
            <a:ext cx="4491589" cy="2771952"/>
          </a:xfrm>
          <a:prstGeom prst="rect">
            <a:avLst/>
          </a:prstGeom>
        </p:spPr>
      </p:pic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</p:spPr>
        <p:txBody>
          <a:bodyPr/>
          <a:lstStyle/>
          <a:p>
            <a:fld id="{AA297820-8D4B-4C15-9B7C-DA3099B5919D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309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Appearance can be deceiving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306462" y="5229200"/>
            <a:ext cx="8658026" cy="109815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68288" indent="-268288"/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 frequency 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 for the 4</a:t>
            </a:r>
            <a:r>
              <a:rPr lang="en-US" altLang="ko-KR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 order particle resonance.</a:t>
            </a:r>
          </a:p>
          <a:p>
            <a:pPr marL="268288" indent="-268288"/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 frequency 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observed 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for the 4</a:t>
            </a:r>
            <a:r>
              <a:rPr lang="en-US" altLang="ko-KR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 order parametric instability. </a:t>
            </a:r>
          </a:p>
          <a:p>
            <a:pPr marL="268288" indent="-268288"/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non-KV distributions, 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the 4</a:t>
            </a:r>
            <a:r>
              <a:rPr lang="en-US" altLang="ko-KR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 order particle resonance manifests.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2016" y="4703377"/>
            <a:ext cx="25058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parametric instability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9695" y="4703377"/>
            <a:ext cx="22236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particle resonance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98" y="1224593"/>
            <a:ext cx="4324638" cy="3459710"/>
          </a:xfrm>
          <a:prstGeom prst="rect">
            <a:avLst/>
          </a:prstGeom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905165" y="3140543"/>
            <a:ext cx="201612" cy="453628"/>
          </a:xfrm>
          <a:prstGeom prst="upArrow">
            <a:avLst>
              <a:gd name="adj1" fmla="val 50000"/>
              <a:gd name="adj2" fmla="val 8622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anchor="ctr">
            <a:spAutoFit/>
          </a:bodyPr>
          <a:lstStyle/>
          <a:p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4593"/>
            <a:ext cx="4406614" cy="3459710"/>
          </a:xfrm>
          <a:prstGeom prst="rect">
            <a:avLst/>
          </a:prstGeom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483768" y="3190971"/>
            <a:ext cx="201612" cy="453628"/>
          </a:xfrm>
          <a:prstGeom prst="upArrow">
            <a:avLst>
              <a:gd name="adj1" fmla="val 50000"/>
              <a:gd name="adj2" fmla="val 86221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anchor="ctr"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41710" y="1412351"/>
            <a:ext cx="150554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KV distribution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5966" y="3439365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=112</a:t>
            </a:r>
            <a:r>
              <a:rPr lang="en-US" altLang="ko-KR" sz="1200" dirty="0">
                <a:sym typeface="Symbol"/>
              </a:rPr>
              <a:t></a:t>
            </a:r>
          </a:p>
          <a:p>
            <a:r>
              <a:rPr lang="en-US" altLang="ko-KR" sz="12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=85</a:t>
            </a:r>
            <a:r>
              <a:rPr lang="en-US" altLang="ko-KR" sz="1200" dirty="0">
                <a:sym typeface="Symbol"/>
              </a:rPr>
              <a:t>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~93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9546" y="1412351"/>
            <a:ext cx="148470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Gaussian dist.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487567" y="3840415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744432" y="2780503"/>
            <a:ext cx="627768" cy="36004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5693027" y="3540990"/>
            <a:ext cx="607165" cy="36004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148064" y="886039"/>
            <a:ext cx="396044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Jeon, J Korean Phys Soc 72, 1523 (2018)</a:t>
            </a:r>
          </a:p>
        </p:txBody>
      </p:sp>
      <p:sp>
        <p:nvSpPr>
          <p:cNvPr id="23" name="타원 22"/>
          <p:cNvSpPr/>
          <p:nvPr/>
        </p:nvSpPr>
        <p:spPr>
          <a:xfrm>
            <a:off x="3132000" y="3447857"/>
            <a:ext cx="904377" cy="461665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69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251520" y="1052736"/>
            <a:ext cx="8424936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Particle resonances dominate       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over parametric instabilities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0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Envelope instability develops </a:t>
            </a:r>
            <a:b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when particle resonance fades away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5644" r="7557"/>
          <a:stretch/>
        </p:blipFill>
        <p:spPr>
          <a:xfrm>
            <a:off x="107504" y="1152024"/>
            <a:ext cx="4449232" cy="3538269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4921" r="7524"/>
          <a:stretch/>
        </p:blipFill>
        <p:spPr>
          <a:xfrm>
            <a:off x="4609238" y="1152024"/>
            <a:ext cx="4413681" cy="3538269"/>
          </a:xfrm>
          <a:prstGeom prst="rect">
            <a:avLst/>
          </a:prstGeom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251520" y="4752023"/>
            <a:ext cx="8640960" cy="15572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0000FF"/>
                </a:solidFill>
              </a:rPr>
              <a:t>4</a:t>
            </a:r>
            <a:r>
              <a:rPr lang="en-US" altLang="ko-KR" sz="2000" baseline="30000" dirty="0">
                <a:solidFill>
                  <a:srgbClr val="0000FF"/>
                </a:solidFill>
              </a:rPr>
              <a:t>th</a:t>
            </a:r>
            <a:r>
              <a:rPr lang="en-US" altLang="ko-KR" sz="2000" dirty="0">
                <a:solidFill>
                  <a:srgbClr val="0000FF"/>
                </a:solidFill>
              </a:rPr>
              <a:t> order resonance manifests first </a:t>
            </a:r>
            <a:r>
              <a:rPr lang="en-US" altLang="ko-KR" sz="2000" dirty="0"/>
              <a:t>for well-matched non-KV distribution. </a:t>
            </a:r>
          </a:p>
          <a:p>
            <a:r>
              <a:rPr lang="en-US" altLang="ko-KR" sz="2000" dirty="0">
                <a:solidFill>
                  <a:srgbClr val="0000FF"/>
                </a:solidFill>
              </a:rPr>
              <a:t>Envelope instability </a:t>
            </a:r>
            <a:r>
              <a:rPr lang="en-US" altLang="ko-KR" sz="2000" dirty="0"/>
              <a:t>appears </a:t>
            </a:r>
            <a:r>
              <a:rPr lang="en-US" altLang="ko-KR" sz="2000" dirty="0">
                <a:solidFill>
                  <a:srgbClr val="0000FF"/>
                </a:solidFill>
              </a:rPr>
              <a:t>when</a:t>
            </a:r>
            <a:r>
              <a:rPr lang="en-US" altLang="ko-KR" sz="2000" dirty="0">
                <a:solidFill>
                  <a:srgbClr val="0000FF"/>
                </a:solidFill>
                <a:sym typeface="Wingdings" panose="05000000000000000000" pitchFamily="2" charset="2"/>
              </a:rPr>
              <a:t> 4</a:t>
            </a:r>
            <a:r>
              <a:rPr lang="en-US" altLang="ko-KR" sz="20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th</a:t>
            </a:r>
            <a:r>
              <a:rPr lang="en-US" altLang="ko-KR" sz="2000" dirty="0">
                <a:solidFill>
                  <a:srgbClr val="0000FF"/>
                </a:solidFill>
                <a:sym typeface="Wingdings" panose="05000000000000000000" pitchFamily="2" charset="2"/>
              </a:rPr>
              <a:t> order resonance fades away     </a:t>
            </a:r>
            <a:r>
              <a:rPr lang="en-US" altLang="ko-KR" sz="2000" dirty="0">
                <a:sym typeface="Wingdings" panose="05000000000000000000" pitchFamily="2" charset="2"/>
              </a:rPr>
              <a:t>(as </a:t>
            </a:r>
            <a:r>
              <a:rPr lang="en-US" altLang="ko-KR" sz="2000" dirty="0">
                <a:latin typeface="Symbol" panose="05050102010706020507" pitchFamily="18" charset="2"/>
              </a:rPr>
              <a:t>s</a:t>
            </a:r>
            <a:r>
              <a:rPr lang="en-US" altLang="ko-KR" sz="2000" dirty="0"/>
              <a:t> increases and reaches </a:t>
            </a:r>
            <a:r>
              <a:rPr lang="en-US" altLang="ko-KR" sz="2000" dirty="0">
                <a:sym typeface="Symbol"/>
              </a:rPr>
              <a:t>90</a:t>
            </a:r>
            <a:r>
              <a:rPr lang="en-US" altLang="ko-KR" sz="2000" dirty="0">
                <a:sym typeface="Wingdings" panose="05000000000000000000" pitchFamily="2" charset="2"/>
              </a:rPr>
              <a:t>).</a:t>
            </a:r>
          </a:p>
          <a:p>
            <a:r>
              <a:rPr lang="en-US" altLang="ko-KR" sz="2000" dirty="0">
                <a:sym typeface="Wingdings" panose="05000000000000000000" pitchFamily="2" charset="2"/>
              </a:rPr>
              <a:t>For fair comparison, the 4</a:t>
            </a:r>
            <a:r>
              <a:rPr lang="en-US" altLang="ko-KR" sz="2000" baseline="30000" dirty="0">
                <a:sym typeface="Wingdings" panose="05000000000000000000" pitchFamily="2" charset="2"/>
              </a:rPr>
              <a:t>th</a:t>
            </a:r>
            <a:r>
              <a:rPr lang="en-US" altLang="ko-KR" sz="2000" dirty="0">
                <a:sym typeface="Wingdings" panose="05000000000000000000" pitchFamily="2" charset="2"/>
              </a:rPr>
              <a:t> order resonance should be maintained. 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5298486" y="2448024"/>
            <a:ext cx="309634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18423" y="836712"/>
            <a:ext cx="310867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 et al, NIM A 832, 43 (2016)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1315507"/>
            <a:ext cx="148470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Gaussian dist.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6524" y="3398107"/>
            <a:ext cx="205537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lattice with </a:t>
            </a:r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100°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2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 order particle resonance dominates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over the envelope instability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51520" y="4870218"/>
            <a:ext cx="8640960" cy="15111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0000FF"/>
                </a:solidFill>
              </a:rPr>
              <a:t>In a constant-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altLang="ko-KR" sz="2000" dirty="0">
                <a:solidFill>
                  <a:srgbClr val="0000FF"/>
                </a:solidFill>
              </a:rPr>
              <a:t> linac</a:t>
            </a:r>
            <a:r>
              <a:rPr lang="en-US" altLang="ko-KR" sz="2000" dirty="0"/>
              <a:t>, </a:t>
            </a:r>
            <a:r>
              <a:rPr lang="en-US" altLang="ko-KR" sz="2000" dirty="0">
                <a:solidFill>
                  <a:srgbClr val="0000FF"/>
                </a:solidFill>
              </a:rPr>
              <a:t>4</a:t>
            </a:r>
            <a:r>
              <a:rPr lang="en-US" altLang="ko-KR" sz="2000" baseline="30000" dirty="0">
                <a:solidFill>
                  <a:srgbClr val="0000FF"/>
                </a:solidFill>
              </a:rPr>
              <a:t>th</a:t>
            </a:r>
            <a:r>
              <a:rPr lang="en-US" altLang="ko-KR" sz="2000" dirty="0">
                <a:solidFill>
                  <a:srgbClr val="0000FF"/>
                </a:solidFill>
              </a:rPr>
              <a:t> order particle resonance </a:t>
            </a:r>
            <a:r>
              <a:rPr lang="en-US" altLang="ko-KR" sz="2000" dirty="0"/>
              <a:t>dominates over the </a:t>
            </a:r>
            <a:r>
              <a:rPr lang="en-US" altLang="ko-KR" sz="2000" dirty="0">
                <a:solidFill>
                  <a:srgbClr val="0000FF"/>
                </a:solidFill>
              </a:rPr>
              <a:t>envelope </a:t>
            </a:r>
            <a:r>
              <a:rPr lang="en-US" altLang="ko-KR" sz="2000">
                <a:solidFill>
                  <a:srgbClr val="0000FF"/>
                </a:solidFill>
              </a:rPr>
              <a:t>instability</a:t>
            </a:r>
            <a:r>
              <a:rPr lang="en-US" altLang="ko-KR" sz="2000"/>
              <a:t> (</a:t>
            </a:r>
            <a:r>
              <a:rPr lang="en-US" altLang="ko-KR" sz="2000" dirty="0"/>
              <a:t>particle resonance is</a:t>
            </a:r>
            <a:r>
              <a:rPr lang="ko-KR" altLang="en-US" sz="2000" dirty="0"/>
              <a:t> </a:t>
            </a:r>
            <a:r>
              <a:rPr lang="en-US" altLang="ko-KR" sz="2000" dirty="0"/>
              <a:t>maintained). </a:t>
            </a:r>
          </a:p>
          <a:p>
            <a:r>
              <a:rPr lang="en-US" altLang="ko-KR" sz="2000" dirty="0">
                <a:solidFill>
                  <a:srgbClr val="0000FF"/>
                </a:solidFill>
                <a:sym typeface="Symbol"/>
              </a:rPr>
              <a:t>Envelope instability is suppressed. </a:t>
            </a:r>
            <a:endParaRPr lang="en-US" altLang="ko-KR" sz="2000" dirty="0">
              <a:sym typeface="Symbol"/>
            </a:endParaRPr>
          </a:p>
          <a:p>
            <a:r>
              <a:rPr lang="en-US" altLang="ko-KR" sz="2000" dirty="0">
                <a:solidFill>
                  <a:srgbClr val="0000FF"/>
                </a:solidFill>
                <a:sym typeface="Symbol"/>
              </a:rPr>
              <a:t>4</a:t>
            </a:r>
            <a:r>
              <a:rPr lang="en-US" altLang="ko-KR" sz="2000" baseline="30000" dirty="0">
                <a:solidFill>
                  <a:srgbClr val="0000FF"/>
                </a:solidFill>
                <a:sym typeface="Symbol"/>
              </a:rPr>
              <a:t>th</a:t>
            </a:r>
            <a:r>
              <a:rPr lang="en-US" altLang="ko-KR" sz="2000" dirty="0">
                <a:solidFill>
                  <a:srgbClr val="0000FF"/>
                </a:solidFill>
                <a:sym typeface="Symbol"/>
              </a:rPr>
              <a:t> order particle resonance </a:t>
            </a:r>
            <a:r>
              <a:rPr lang="en-US" altLang="ko-KR" sz="2000" dirty="0">
                <a:sym typeface="Symbol"/>
              </a:rPr>
              <a:t>is the </a:t>
            </a:r>
            <a:r>
              <a:rPr lang="en-US" altLang="ko-KR" sz="2000" dirty="0">
                <a:solidFill>
                  <a:srgbClr val="0000FF"/>
                </a:solidFill>
                <a:sym typeface="Symbol"/>
              </a:rPr>
              <a:t>inevitable mechanism </a:t>
            </a:r>
            <a:r>
              <a:rPr lang="en-US" altLang="ko-KR" sz="2000" dirty="0">
                <a:sym typeface="Symbol"/>
              </a:rPr>
              <a:t>in </a:t>
            </a:r>
            <a:r>
              <a:rPr lang="en-US" altLang="ko-KR" sz="2000" dirty="0">
                <a:latin typeface="Symbol" panose="05050102010706020507" pitchFamily="18" charset="2"/>
                <a:sym typeface="Symbol"/>
              </a:rPr>
              <a:t>s</a:t>
            </a:r>
            <a:r>
              <a:rPr lang="en-US" altLang="ko-KR" sz="2000" baseline="-25000" dirty="0">
                <a:sym typeface="Symbol"/>
              </a:rPr>
              <a:t>o</a:t>
            </a:r>
            <a:r>
              <a:rPr lang="en-US" altLang="ko-KR" sz="2000" dirty="0">
                <a:sym typeface="Symbol"/>
              </a:rPr>
              <a:t> &gt; 90°. </a:t>
            </a:r>
          </a:p>
          <a:p>
            <a:endParaRPr lang="en-US" altLang="ko-KR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152024"/>
            <a:ext cx="4410993" cy="35294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4995" r="6871"/>
          <a:stretch/>
        </p:blipFill>
        <p:spPr>
          <a:xfrm>
            <a:off x="4582344" y="1152024"/>
            <a:ext cx="4480806" cy="3529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5736" y="3789040"/>
            <a:ext cx="209865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Gaussian distribution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466678"/>
            <a:ext cx="175080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linac with </a:t>
            </a:r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87°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4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Drowned in a swamp of terms…?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2</a:t>
            </a:fld>
            <a:endParaRPr lang="ko-KR" altLang="en-US" dirty="0"/>
          </a:p>
        </p:txBody>
      </p:sp>
      <p:pic>
        <p:nvPicPr>
          <p:cNvPr id="1027" name="Picture 3" descr="C:\Users\ibs\AppData\Local\Microsoft\Windows\Temporary Internet Files\Content.IE5\7702JSXE\frustr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4800784" cy="3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구름 모양 설명선 8"/>
          <p:cNvSpPr/>
          <p:nvPr/>
        </p:nvSpPr>
        <p:spPr>
          <a:xfrm>
            <a:off x="2483768" y="836712"/>
            <a:ext cx="6179533" cy="28803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44008" y="1092172"/>
            <a:ext cx="1522981" cy="461665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Resonances</a:t>
            </a:r>
            <a:endParaRPr lang="ko-KR" altLang="en-US" sz="2400" dirty="0">
              <a:solidFill>
                <a:schemeClr val="accent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7080" y="1046782"/>
            <a:ext cx="1616148" cy="769441"/>
          </a:xfrm>
          <a:prstGeom prst="rect">
            <a:avLst/>
          </a:prstGeom>
          <a:noFill/>
          <a:effectLst>
            <a:outerShdw blurRad="584200" dist="1130300" dir="9720000" sx="42000" sy="42000" algn="ctr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21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200" dirty="0">
                <a:solidFill>
                  <a:srgbClr val="FFC000"/>
                </a:solidFill>
                <a:latin typeface="Bauhaus 93" panose="04030905020B02020C02" pitchFamily="82" charset="0"/>
              </a:rPr>
              <a:t>Incoherent</a:t>
            </a:r>
          </a:p>
          <a:p>
            <a:r>
              <a:rPr lang="en-US" altLang="ko-KR" sz="2200" dirty="0">
                <a:solidFill>
                  <a:srgbClr val="FFC000"/>
                </a:solidFill>
                <a:latin typeface="Bauhaus 93" panose="04030905020B02020C02" pitchFamily="82" charset="0"/>
              </a:rPr>
              <a:t>resonances</a:t>
            </a:r>
            <a:endParaRPr lang="ko-KR" altLang="en-US" sz="2200" dirty="0">
              <a:solidFill>
                <a:srgbClr val="FFC000"/>
              </a:solidFill>
              <a:latin typeface="Bauhaus 93" panose="04030905020B02020C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8750" y="2753051"/>
            <a:ext cx="1830950" cy="430887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200" b="1" dirty="0">
                <a:solidFill>
                  <a:srgbClr val="FF0000"/>
                </a:solidFill>
                <a:latin typeface="Antique Olive Roman" panose="020B0603020204030204" pitchFamily="34" charset="0"/>
                <a:ea typeface="MS PMincho" panose="02020600040205080304" pitchFamily="18" charset="-128"/>
              </a:rPr>
              <a:t>Instabilities</a:t>
            </a:r>
            <a:endParaRPr lang="ko-KR" altLang="en-US" sz="2200" b="1" dirty="0">
              <a:solidFill>
                <a:srgbClr val="FF0000"/>
              </a:solidFill>
              <a:latin typeface="Antique Olive Roman" panose="020B0603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4201" y="2103462"/>
            <a:ext cx="1739579" cy="830997"/>
          </a:xfrm>
          <a:prstGeom prst="rect">
            <a:avLst/>
          </a:prstGeom>
          <a:noFill/>
          <a:effectLst>
            <a:outerShdw blurRad="584200" dist="1130300" dir="9720000" sx="42000" sy="42000" algn="ctr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Coherent</a:t>
            </a:r>
          </a:p>
          <a:p>
            <a:r>
              <a:rPr lang="en-US" altLang="ko-KR" sz="2400" b="1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resonances</a:t>
            </a:r>
            <a:endParaRPr lang="ko-KR" altLang="en-US" sz="2400" b="1" dirty="0">
              <a:solidFill>
                <a:srgbClr val="0000FF"/>
              </a:solidFill>
              <a:latin typeface="KaiTi" panose="02010609060101010101" pitchFamily="49" charset="-122"/>
              <a:ea typeface="HY센스L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3118" y="2605991"/>
            <a:ext cx="1661032" cy="707886"/>
          </a:xfrm>
          <a:prstGeom prst="rect">
            <a:avLst/>
          </a:prstGeom>
          <a:noFill/>
          <a:effectLst>
            <a:outerShdw blurRad="584200" dist="1130300" dir="9720000" sx="42000" sy="42000" algn="ctr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21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Coherent </a:t>
            </a:r>
          </a:p>
          <a:p>
            <a:r>
              <a:rPr lang="en-US" altLang="ko-KR" sz="20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instabilities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8048" y="1745956"/>
            <a:ext cx="1568058" cy="83099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00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Parametric </a:t>
            </a:r>
          </a:p>
          <a:p>
            <a:r>
              <a:rPr lang="en-US" altLang="ko-KR" sz="2400" dirty="0">
                <a:solidFill>
                  <a:srgbClr val="00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instabilities</a:t>
            </a:r>
            <a:endParaRPr lang="ko-KR" altLang="en-US" sz="2400" dirty="0">
              <a:solidFill>
                <a:srgbClr val="00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번개 14"/>
          <p:cNvSpPr/>
          <p:nvPr/>
        </p:nvSpPr>
        <p:spPr>
          <a:xfrm>
            <a:off x="1835696" y="2867744"/>
            <a:ext cx="792088" cy="86090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426071" y="1650253"/>
            <a:ext cx="1728192" cy="646331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Parametric resonances</a:t>
            </a:r>
            <a:endParaRPr lang="ko-KR" altLang="en-US" b="1" dirty="0">
              <a:latin typeface="Verdana" panose="020B0604030504040204" pitchFamily="34" charset="0"/>
              <a:ea typeface="양재소슬체S" panose="02020603020101020101" pitchFamily="18" charset="-127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200000">
            <a:off x="2736005" y="2130662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66FF99"/>
                </a:solidFill>
                <a:latin typeface="BankGothic Md BT" panose="020B0807020203060204" pitchFamily="34" charset="0"/>
              </a:rPr>
              <a:t>Structure </a:t>
            </a:r>
          </a:p>
          <a:p>
            <a:r>
              <a:rPr lang="en-US" altLang="ko-KR" b="1" dirty="0">
                <a:solidFill>
                  <a:srgbClr val="66FF99"/>
                </a:solidFill>
                <a:latin typeface="BankGothic Md BT" panose="020B0807020203060204" pitchFamily="34" charset="0"/>
              </a:rPr>
              <a:t>resonances</a:t>
            </a:r>
            <a:endParaRPr lang="ko-KR" altLang="en-US" b="1" dirty="0">
              <a:solidFill>
                <a:srgbClr val="66FF99"/>
              </a:solidFill>
              <a:latin typeface="BankGothic Md BT" panose="020B0807020203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4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 order particle resonance dominates</a:t>
            </a:r>
            <a:b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over the envelope instability</a:t>
            </a:r>
            <a:endParaRPr lang="ko-KR" altLang="en-US" sz="24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449560" y="5538258"/>
            <a:ext cx="7938864" cy="69905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20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particle resonance dominates over envelope instability   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 the domain of particle resonance.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5" y="908720"/>
            <a:ext cx="6202205" cy="4525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4208" y="1700808"/>
            <a:ext cx="2664296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constant-</a:t>
            </a:r>
            <a:r>
              <a:rPr lang="en-US" altLang="ko-KR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linacs, 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 instability </a:t>
            </a: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observed. 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well-matched 3D Gaussian input beam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216" y="4458598"/>
            <a:ext cx="126829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ymbol" panose="05050102010706020507" pitchFamily="18" charset="2"/>
              </a:rPr>
              <a:t>(s</a:t>
            </a:r>
            <a:r>
              <a:rPr lang="en-US" altLang="ko-KR" baseline="-25000" dirty="0"/>
              <a:t>o</a:t>
            </a:r>
            <a:r>
              <a:rPr lang="en-US" altLang="ko-KR" dirty="0"/>
              <a:t> – </a:t>
            </a:r>
            <a:r>
              <a:rPr lang="en-US" altLang="ko-KR" dirty="0">
                <a:latin typeface="Symbol" panose="05050102010706020507" pitchFamily="18" charset="2"/>
              </a:rPr>
              <a:t>s)</a:t>
            </a:r>
            <a:r>
              <a:rPr lang="en-US" altLang="ko-KR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(5~40 mA)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1518" y="4797152"/>
            <a:ext cx="33855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Symbol" panose="05050102010706020507" pitchFamily="18" charset="2"/>
              </a:rPr>
              <a:t>s</a:t>
            </a:r>
            <a:endParaRPr lang="ko-KR" altLang="en-US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9184" y="1196752"/>
            <a:ext cx="24032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Gaussian distribution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5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 order particle resonance dominates</a:t>
            </a:r>
            <a:b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4(</a:t>
            </a:r>
            <a:r>
              <a:rPr lang="en-US" altLang="ko-KR" sz="2400" dirty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– </a:t>
            </a:r>
            <a:r>
              <a:rPr lang="en-US" altLang="ko-KR" sz="2400" dirty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Ds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4,coh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= 360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parametric instability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8424936" cy="5400600"/>
          </a:xfrm>
        </p:spPr>
        <p:txBody>
          <a:bodyPr>
            <a:normAutofit/>
          </a:bodyPr>
          <a:lstStyle/>
          <a:p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360 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resonance:</a:t>
            </a:r>
            <a:endParaRPr lang="en-US" altLang="ko-K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non-KV distributions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 (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&lt; 90° &amp;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&gt; 90°);</a:t>
            </a:r>
            <a:endParaRPr lang="en-US" altLang="ko-KR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verified by two experiments.</a:t>
            </a:r>
          </a:p>
          <a:p>
            <a:pPr marL="0" indent="0">
              <a:buNone/>
            </a:pPr>
            <a:endParaRPr lang="en-US" altLang="ko-KR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4(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2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– 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Ds</a:t>
            </a:r>
            <a:r>
              <a:rPr lang="en-US" altLang="ko-KR" sz="22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4,coh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= 360 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 instability:</a:t>
            </a: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 distribution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&lt; 90°;</a:t>
            </a: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does not manifest for non-KV distributions.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>
              <a:buNone/>
            </a:pPr>
            <a:endParaRPr lang="en-US" altLang="ko-KR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For non-KV distributions, 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360 particle resonance dominates</a:t>
            </a:r>
            <a:r>
              <a:rPr lang="en-US" altLang="ko-KR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over 4(</a:t>
            </a:r>
            <a:r>
              <a:rPr lang="en-US" altLang="ko-KR" sz="2200" dirty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2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– </a:t>
            </a:r>
            <a:r>
              <a:rPr lang="en-US" altLang="ko-KR" sz="2200" dirty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Ds</a:t>
            </a:r>
            <a:r>
              <a:rPr lang="en-US" altLang="ko-KR" sz="22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4,coh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= 360 </a:t>
            </a: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parametric instability.</a:t>
            </a:r>
            <a:endParaRPr lang="en-US" altLang="ko-KR" sz="22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3858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ko-K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order particle resonance dominates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3(</a:t>
            </a:r>
            <a:r>
              <a:rPr lang="en-US" altLang="ko-KR" sz="2700" dirty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7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– </a:t>
            </a:r>
            <a:r>
              <a:rPr lang="en-US" altLang="ko-KR" sz="2700" dirty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Ds</a:t>
            </a:r>
            <a:r>
              <a:rPr lang="en-US" altLang="ko-KR" sz="2700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3,coh</a:t>
            </a: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= 360 </a:t>
            </a: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parametric instability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6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720 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resonance:</a:t>
            </a:r>
            <a:endParaRPr lang="en-US" altLang="ko-K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non-KV distributions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&lt; 120°.</a:t>
            </a:r>
          </a:p>
          <a:p>
            <a:endParaRPr lang="en-US" altLang="ko-KR" sz="2200" dirty="0"/>
          </a:p>
          <a:p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3(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2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– 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Ds</a:t>
            </a:r>
            <a:r>
              <a:rPr lang="en-US" altLang="ko-KR" sz="22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3,coh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= 360 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 instability:</a:t>
            </a: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does not manifest for non-KV distributions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altLang="ko-KR" sz="2200" dirty="0"/>
          </a:p>
          <a:p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 non-KV distributions, 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6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720 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resonance dominates</a:t>
            </a:r>
            <a:r>
              <a:rPr lang="en-US" altLang="ko-KR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en-US" altLang="ko-KR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3(</a:t>
            </a:r>
            <a:r>
              <a:rPr lang="en-US" altLang="ko-KR" sz="22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2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ko-KR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– </a:t>
            </a:r>
            <a:r>
              <a:rPr lang="en-US" altLang="ko-KR" sz="22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Ds</a:t>
            </a:r>
            <a:r>
              <a:rPr lang="en-US" altLang="ko-KR" sz="22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3,coh</a:t>
            </a:r>
            <a:r>
              <a:rPr lang="en-US" altLang="ko-KR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= 360 </a:t>
            </a:r>
            <a:r>
              <a:rPr lang="en-US" altLang="ko-KR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 instability.</a:t>
            </a:r>
            <a:endParaRPr lang="en-US" altLang="ko-KR" sz="2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8040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Parametric instabilities manifest</a:t>
            </a:r>
            <a:b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away from particle resonances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8424936" cy="5400600"/>
          </a:xfrm>
        </p:spPr>
        <p:txBody>
          <a:bodyPr>
            <a:normAutofit/>
          </a:bodyPr>
          <a:lstStyle/>
          <a:p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3(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2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– 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Ds</a:t>
            </a:r>
            <a:r>
              <a:rPr lang="en-US" altLang="ko-KR" sz="22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3,coh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= 180 and 4(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2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– 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Ds</a:t>
            </a:r>
            <a:r>
              <a:rPr lang="en-US" altLang="ko-KR" sz="22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4,coh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= 180       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 instabilities:</a:t>
            </a: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manifest at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~ 40° and at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~ 35° respectively;</a:t>
            </a:r>
          </a:p>
          <a:p>
            <a:pPr marL="534988" indent="-266700">
              <a:buFontTx/>
              <a:buChar char="-"/>
            </a:pP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away from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360, 6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720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particle resonances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;</a:t>
            </a:r>
          </a:p>
          <a:p>
            <a:pPr marL="534988" indent="-266700">
              <a:buFontTx/>
              <a:buChar char="-"/>
            </a:pP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waterbag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distribution,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for Gaussian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distribution.</a:t>
            </a:r>
          </a:p>
          <a:p>
            <a:pPr marL="0" indent="0">
              <a:buNone/>
            </a:pPr>
            <a:endParaRPr lang="en-US" altLang="ko-KR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6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360 particle resonance (in </a:t>
            </a:r>
            <a:r>
              <a:rPr lang="en-US" altLang="ko-KR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&lt; 60) is very weak:</a:t>
            </a: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too weak to affect parametric instabilities nearby;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practically non-existent for Gaussian distribution;</a:t>
            </a:r>
          </a:p>
          <a:p>
            <a:pPr marL="534988" indent="-266700">
              <a:buFontTx/>
              <a:buChar char="-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very weak for waterbag distribution.</a:t>
            </a:r>
          </a:p>
          <a:p>
            <a:pPr marL="268288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437112"/>
            <a:ext cx="347428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 et al, PRL 114, 184802 (2015)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5157192"/>
            <a:ext cx="386836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Hofmann et al, PRAB 20, 014202 (2017)</a:t>
            </a:r>
          </a:p>
        </p:txBody>
      </p:sp>
    </p:spTree>
    <p:extLst>
      <p:ext uri="{BB962C8B-B14F-4D97-AF65-F5344CB8AC3E}">
        <p14:creationId xmlns:p14="http://schemas.microsoft.com/office/powerpoint/2010/main" val="682474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Dominance of particle resonances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for non-KV distribution</a:t>
            </a:r>
            <a:endParaRPr lang="ko-KR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251520" y="4480734"/>
            <a:ext cx="8640960" cy="17565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77800" indent="-177800"/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resonances dominate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 instabilities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 resonance stopbands for non-KV distributions.</a:t>
            </a:r>
          </a:p>
          <a:p>
            <a:pPr marL="177800" indent="-177800"/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 instability is suppressed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 a constant-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linac. </a:t>
            </a:r>
          </a:p>
          <a:p>
            <a:pPr marL="177800" indent="-177800"/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 instability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manifests only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4</a:t>
            </a:r>
            <a:r>
              <a:rPr lang="en-US" altLang="ko-KR" sz="20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resonance fades away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   (as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increases and reaches 90° in a constant-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linac).</a:t>
            </a:r>
          </a:p>
        </p:txBody>
      </p:sp>
      <p:sp>
        <p:nvSpPr>
          <p:cNvPr id="4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</p:spPr>
        <p:txBody>
          <a:bodyPr/>
          <a:lstStyle/>
          <a:p>
            <a:fld id="{AA297820-8D4B-4C15-9B7C-DA3099B5919D}" type="slidenum">
              <a:rPr lang="ko-KR" altLang="en-US" smtClean="0"/>
              <a:t>24</a:t>
            </a:fld>
            <a:endParaRPr lang="ko-KR" altLang="en-US" dirty="0"/>
          </a:p>
        </p:txBody>
      </p:sp>
      <p:cxnSp>
        <p:nvCxnSpPr>
          <p:cNvPr id="44" name="직선 연결선 43"/>
          <p:cNvCxnSpPr/>
          <p:nvPr/>
        </p:nvCxnSpPr>
        <p:spPr>
          <a:xfrm>
            <a:off x="512918" y="2468270"/>
            <a:ext cx="7488832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512918" y="2360258"/>
            <a:ext cx="0" cy="216024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5121430" y="2360258"/>
            <a:ext cx="0" cy="216024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6561590" y="2360258"/>
            <a:ext cx="0" cy="216024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69909" y="251982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=90°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85526" y="251982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=120°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90398" y="860519"/>
            <a:ext cx="1266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3(</a:t>
            </a:r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ko-KR" dirty="0" err="1">
                <a:latin typeface="Symbol" panose="05050102010706020507" pitchFamily="18" charset="2"/>
                <a:cs typeface="Arial" panose="020B0604020202020204" pitchFamily="34" charset="0"/>
              </a:rPr>
              <a:t>Ds</a:t>
            </a:r>
            <a:r>
              <a:rPr lang="en-US" altLang="ko-KR" sz="1050" dirty="0" err="1">
                <a:latin typeface="Arial" panose="020B0604020202020204" pitchFamily="34" charset="0"/>
                <a:cs typeface="Arial" panose="020B0604020202020204" pitchFamily="34" charset="0"/>
              </a:rPr>
              <a:t>coh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=180º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</a:p>
          <a:p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waterbag</a:t>
            </a:r>
            <a:endParaRPr lang="ko-KR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2169102" y="2375167"/>
            <a:ext cx="0" cy="216024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왼쪽 중괄호 51"/>
          <p:cNvSpPr/>
          <p:nvPr/>
        </p:nvSpPr>
        <p:spPr>
          <a:xfrm rot="5400000">
            <a:off x="4516389" y="1638410"/>
            <a:ext cx="180881" cy="1023092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3969302" y="1172126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order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</a:p>
          <a:p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non-KV</a:t>
            </a:r>
            <a:endParaRPr lang="ko-KR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왼쪽 중괄호 53"/>
          <p:cNvSpPr/>
          <p:nvPr/>
        </p:nvSpPr>
        <p:spPr>
          <a:xfrm rot="5400000">
            <a:off x="6107997" y="1786805"/>
            <a:ext cx="187104" cy="720079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553478" y="1172126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order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</a:p>
          <a:p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non-KV</a:t>
            </a:r>
            <a:endParaRPr lang="ko-KR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위쪽 화살표 55"/>
          <p:cNvSpPr/>
          <p:nvPr/>
        </p:nvSpPr>
        <p:spPr>
          <a:xfrm rot="10800000">
            <a:off x="2601151" y="2037616"/>
            <a:ext cx="222448" cy="381600"/>
          </a:xfrm>
          <a:prstGeom prst="up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1618151" y="3164775"/>
            <a:ext cx="1266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4(</a:t>
            </a:r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ko-KR" dirty="0" err="1">
                <a:latin typeface="Symbol" panose="05050102010706020507" pitchFamily="18" charset="2"/>
                <a:cs typeface="Arial" panose="020B0604020202020204" pitchFamily="34" charset="0"/>
              </a:rPr>
              <a:t>Ds</a:t>
            </a:r>
            <a:r>
              <a:rPr lang="en-US" altLang="ko-KR" sz="1050" dirty="0" err="1">
                <a:latin typeface="Arial" panose="020B0604020202020204" pitchFamily="34" charset="0"/>
                <a:cs typeface="Arial" panose="020B0604020202020204" pitchFamily="34" charset="0"/>
              </a:rPr>
              <a:t>coh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=180º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</a:p>
          <a:p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endParaRPr lang="ko-KR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58623" y="250588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=30°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09262" y="3164775"/>
            <a:ext cx="1276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4(</a:t>
            </a:r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ko-KR" dirty="0" err="1">
                <a:latin typeface="Symbol" panose="05050102010706020507" pitchFamily="18" charset="2"/>
                <a:cs typeface="Arial" panose="020B0604020202020204" pitchFamily="34" charset="0"/>
              </a:rPr>
              <a:t>Ds</a:t>
            </a:r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coh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=360º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</a:p>
          <a:p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endParaRPr lang="ko-KR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위쪽 화살표 59"/>
          <p:cNvSpPr/>
          <p:nvPr/>
        </p:nvSpPr>
        <p:spPr>
          <a:xfrm>
            <a:off x="4957973" y="2836643"/>
            <a:ext cx="223200" cy="381600"/>
          </a:xfrm>
          <a:prstGeom prst="up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4919204" y="3164775"/>
            <a:ext cx="136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envelope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</a:p>
          <a:p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KV, non-KV</a:t>
            </a:r>
            <a:endParaRPr lang="ko-KR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왼쪽 중괄호 61"/>
          <p:cNvSpPr/>
          <p:nvPr/>
        </p:nvSpPr>
        <p:spPr>
          <a:xfrm rot="5400000">
            <a:off x="6990895" y="1985313"/>
            <a:ext cx="158994" cy="342528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왼쪽 중괄호 62"/>
          <p:cNvSpPr/>
          <p:nvPr/>
        </p:nvSpPr>
        <p:spPr>
          <a:xfrm rot="5400000">
            <a:off x="7384741" y="2037098"/>
            <a:ext cx="154472" cy="234436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6759580" y="1166503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10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order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</a:p>
          <a:p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non-KV</a:t>
            </a:r>
            <a:endParaRPr lang="ko-KR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94254" y="860519"/>
            <a:ext cx="1266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4(</a:t>
            </a:r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ko-KR" dirty="0" err="1">
                <a:latin typeface="Symbol" panose="05050102010706020507" pitchFamily="18" charset="2"/>
                <a:cs typeface="Arial" panose="020B0604020202020204" pitchFamily="34" charset="0"/>
              </a:rPr>
              <a:t>Ds</a:t>
            </a:r>
            <a:r>
              <a:rPr lang="en-US" altLang="ko-KR" sz="1050" dirty="0" err="1">
                <a:latin typeface="Arial" panose="020B0604020202020204" pitchFamily="34" charset="0"/>
                <a:cs typeface="Arial" panose="020B0604020202020204" pitchFamily="34" charset="0"/>
              </a:rPr>
              <a:t>coh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=180º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</a:p>
          <a:p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waterbag</a:t>
            </a:r>
            <a:endParaRPr lang="ko-KR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직선 연결선 65"/>
          <p:cNvCxnSpPr/>
          <p:nvPr/>
        </p:nvCxnSpPr>
        <p:spPr>
          <a:xfrm>
            <a:off x="3687694" y="2375167"/>
            <a:ext cx="0" cy="216024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177215" y="250588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=60°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직선 연결선 67"/>
          <p:cNvCxnSpPr/>
          <p:nvPr/>
        </p:nvCxnSpPr>
        <p:spPr>
          <a:xfrm>
            <a:off x="7250839" y="2354302"/>
            <a:ext cx="0" cy="216024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814599" y="251386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=135°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위쪽 화살표 69"/>
          <p:cNvSpPr/>
          <p:nvPr/>
        </p:nvSpPr>
        <p:spPr>
          <a:xfrm>
            <a:off x="4680351" y="2836800"/>
            <a:ext cx="223200" cy="381600"/>
          </a:xfrm>
          <a:prstGeom prst="up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위쪽 화살표 70"/>
          <p:cNvSpPr/>
          <p:nvPr/>
        </p:nvSpPr>
        <p:spPr>
          <a:xfrm rot="10800000">
            <a:off x="2306694" y="2038998"/>
            <a:ext cx="222448" cy="381600"/>
          </a:xfrm>
          <a:prstGeom prst="up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위쪽 화살표 71"/>
          <p:cNvSpPr/>
          <p:nvPr/>
        </p:nvSpPr>
        <p:spPr>
          <a:xfrm>
            <a:off x="2081638" y="2836816"/>
            <a:ext cx="223200" cy="381600"/>
          </a:xfrm>
          <a:prstGeom prst="upArrow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149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251520" y="1052736"/>
            <a:ext cx="8424936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Operating the high-intensity linac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b="1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&gt; 90°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991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Operating in </a:t>
            </a:r>
            <a:r>
              <a:rPr lang="en-US" altLang="ko-KR" dirty="0">
                <a:latin typeface="Symbol" panose="05050102010706020507" pitchFamily="18" charset="2"/>
              </a:rPr>
              <a:t>s</a:t>
            </a:r>
            <a:r>
              <a:rPr lang="en-US" altLang="ko-KR" dirty="0"/>
              <a:t> &gt; 90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the linac in </a:t>
            </a:r>
            <a:r>
              <a:rPr lang="en-US" altLang="ko-KR" sz="27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7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90°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107504" y="2348880"/>
            <a:ext cx="8280920" cy="3024336"/>
          </a:xfrm>
        </p:spPr>
        <p:txBody>
          <a:bodyPr>
            <a:noAutofit/>
          </a:bodyPr>
          <a:lstStyle/>
          <a:p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&gt; 90° region has been avoided due to the envelope instability.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4</a:t>
            </a:r>
            <a:r>
              <a:rPr lang="en-US" altLang="ko-KR" sz="20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particle resonance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&gt; 90°.</a:t>
            </a:r>
          </a:p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envelope instability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&gt; 90°.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ko-K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order particle resonance is weak.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in 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90° seems feasible.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26</a:t>
            </a:fld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683568" y="1932736"/>
            <a:ext cx="5904656" cy="1441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707904" y="1824723"/>
            <a:ext cx="0" cy="216024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148064" y="1824723"/>
            <a:ext cx="0" cy="216024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56383" y="198428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=90°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418183" y="1839632"/>
            <a:ext cx="0" cy="216024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7704" y="197034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=90°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왼쪽 중괄호 17"/>
          <p:cNvSpPr/>
          <p:nvPr/>
        </p:nvSpPr>
        <p:spPr>
          <a:xfrm rot="5400000">
            <a:off x="2956503" y="1023213"/>
            <a:ext cx="213080" cy="1289720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446020" y="913461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order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13125" y="1974211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=120°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왼쪽 중괄호 28"/>
          <p:cNvSpPr/>
          <p:nvPr/>
        </p:nvSpPr>
        <p:spPr>
          <a:xfrm rot="5400000">
            <a:off x="4605640" y="1244735"/>
            <a:ext cx="214323" cy="857670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061412" y="90872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order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09194" y="3450486"/>
            <a:ext cx="379931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 et al, PRST-AB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054204 (2009)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09194" y="3865189"/>
            <a:ext cx="351397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Li et al, PRST-AB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124202 (2014)</a:t>
            </a:r>
          </a:p>
        </p:txBody>
      </p:sp>
    </p:spTree>
    <p:extLst>
      <p:ext uri="{BB962C8B-B14F-4D97-AF65-F5344CB8AC3E}">
        <p14:creationId xmlns:p14="http://schemas.microsoft.com/office/powerpoint/2010/main" val="593153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1" y="930880"/>
            <a:ext cx="3596969" cy="28312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4995" r="6871"/>
          <a:stretch/>
        </p:blipFill>
        <p:spPr>
          <a:xfrm>
            <a:off x="254951" y="3779186"/>
            <a:ext cx="3596969" cy="28332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14" y="942752"/>
            <a:ext cx="3525557" cy="2819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4278" y="2844225"/>
            <a:ext cx="273812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constant-</a:t>
            </a:r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lattice (</a:t>
            </a:r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92°)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50 mA Gaussian distribution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015" y="5661248"/>
            <a:ext cx="289592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constant-</a:t>
            </a:r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lattice (</a:t>
            </a:r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140°)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20 mA Gaussian distribution 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9277" y="4102621"/>
            <a:ext cx="491521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in </a:t>
            </a:r>
            <a:r>
              <a:rPr lang="en-US" altLang="ko-KR" sz="19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90° 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is feasible:</a:t>
            </a:r>
          </a:p>
          <a:p>
            <a:pPr marL="268288" indent="-179388">
              <a:buFontTx/>
              <a:buChar char="-"/>
            </a:pPr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avoids 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9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particle resonance 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 instability 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completely,</a:t>
            </a:r>
          </a:p>
          <a:p>
            <a:pPr marL="268288" indent="-179388">
              <a:buFontTx/>
              <a:buChar char="-"/>
            </a:pPr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 growth 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68288" indent="-179388">
              <a:buFontTx/>
              <a:buChar char="-"/>
            </a:pP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good when small beam size is needed. 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Operating in </a:t>
            </a:r>
            <a:r>
              <a:rPr lang="en-US" altLang="ko-KR" dirty="0">
                <a:latin typeface="Symbol" panose="05050102010706020507" pitchFamily="18" charset="2"/>
              </a:rPr>
              <a:t>s</a:t>
            </a:r>
            <a:r>
              <a:rPr lang="en-US" altLang="ko-KR" dirty="0"/>
              <a:t> &gt; 90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the linac in </a:t>
            </a:r>
            <a:r>
              <a:rPr lang="en-US" altLang="ko-KR" sz="27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7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90°</a:t>
            </a:r>
            <a:endParaRPr lang="ko-KR" altLang="en-US" sz="2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10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Beam Spinning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the linac in </a:t>
            </a:r>
            <a:r>
              <a:rPr lang="en-US" altLang="ko-KR" sz="27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7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90°</a:t>
            </a:r>
            <a:endParaRPr lang="ko-KR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28</a:t>
            </a:fld>
            <a:endParaRPr lang="ko-KR" altLang="en-US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17250"/>
            <a:ext cx="4532932" cy="434805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20072" y="5813610"/>
            <a:ext cx="381642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Cheon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et al, NIM A 1013, 165647 (2021)</a:t>
            </a:r>
          </a:p>
          <a:p>
            <a:pPr lvl="0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Cheon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et al, PRAB 25, 064002 (2022)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48870" y="1030519"/>
            <a:ext cx="8496944" cy="38225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Beam spinning can mitigate the 4</a:t>
            </a:r>
            <a:r>
              <a:rPr lang="en-US" altLang="ko-K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order resonance &amp; envelope instability.  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644008" y="2348880"/>
            <a:ext cx="4464496" cy="18722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As angular momentum &lt;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ko-KR" sz="2000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&gt; increases, resonance island structures get blurred        (through coupling).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Reduces emittance growth by the 4</a:t>
            </a:r>
            <a:r>
              <a:rPr lang="en-US" altLang="ko-KR" sz="20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order resonance and the envelope instability.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9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Beam Spinning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the linac in </a:t>
            </a:r>
            <a:r>
              <a:rPr lang="en-US" altLang="ko-KR" sz="27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7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90°</a:t>
            </a:r>
            <a:endParaRPr lang="ko-KR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5" y="980728"/>
            <a:ext cx="5586353" cy="28803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7" y="3861048"/>
            <a:ext cx="5598327" cy="2975270"/>
          </a:xfrm>
          <a:prstGeom prst="rect">
            <a:avLst/>
          </a:prstGeom>
        </p:spPr>
      </p:pic>
      <p:sp>
        <p:nvSpPr>
          <p:cNvPr id="7" name="내용 개체 틀 2"/>
          <p:cNvSpPr>
            <a:spLocks noGrp="1"/>
          </p:cNvSpPr>
          <p:nvPr>
            <p:ph sz="half" idx="2"/>
          </p:nvPr>
        </p:nvSpPr>
        <p:spPr>
          <a:xfrm>
            <a:off x="5868144" y="1058385"/>
            <a:ext cx="3096344" cy="136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spinning mitigates the  4</a:t>
            </a:r>
            <a:r>
              <a:rPr lang="en-US" altLang="ko-KR" sz="18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resonance and envelope instability.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5775" y="1340768"/>
            <a:ext cx="87876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50 cells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5775" y="4221129"/>
            <a:ext cx="99257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200 cells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978085"/>
            <a:ext cx="26725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order resonance only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3879825"/>
            <a:ext cx="43973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order resonance + envelope instability</a:t>
            </a:r>
          </a:p>
        </p:txBody>
      </p:sp>
    </p:spTree>
    <p:extLst>
      <p:ext uri="{BB962C8B-B14F-4D97-AF65-F5344CB8AC3E}">
        <p14:creationId xmlns:p14="http://schemas.microsoft.com/office/powerpoint/2010/main" val="29034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Space-charge halo mechanisms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8424936" cy="5328592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As beam current increases, space-charge effects become important. 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There are largely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families of space-charge mechanisms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and       yet they need to be differentiated:                                                            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resonances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parametric instabilities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5488" indent="-457200">
              <a:buFont typeface="+mj-lt"/>
              <a:buAutoNum type="arabicPeriod"/>
            </a:pP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resonances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: a.k.a. resonances, single particle resonances, incoherent resonances …</a:t>
            </a:r>
          </a:p>
          <a:p>
            <a:pPr marL="725488" indent="-457200">
              <a:buFont typeface="+mj-lt"/>
              <a:buAutoNum type="arabicPeriod"/>
            </a:pPr>
            <a:endParaRPr lang="en-US" altLang="ko-KR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5488" indent="-457200">
              <a:buFont typeface="+mj-lt"/>
              <a:buAutoNum type="arabicPeriod"/>
            </a:pP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 instabilities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: a.k.a.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 resonances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instabilities,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resonances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coherent resonances, coherent instabilities, mode instabilities …</a:t>
            </a: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808080"/>
            <a:ext cx="705678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 et al, NIM A 832, 43 (2016); Jeon, J Korean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72, 1523 (2018)</a:t>
            </a:r>
          </a:p>
        </p:txBody>
      </p:sp>
    </p:spTree>
    <p:extLst>
      <p:ext uri="{BB962C8B-B14F-4D97-AF65-F5344CB8AC3E}">
        <p14:creationId xmlns:p14="http://schemas.microsoft.com/office/powerpoint/2010/main" val="388338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3067" y="1386642"/>
            <a:ext cx="5060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FF"/>
                </a:solidFill>
              </a:rPr>
              <a:t>Inside stopband</a:t>
            </a:r>
            <a:r>
              <a:rPr lang="en-US" altLang="ko-KR" dirty="0"/>
              <a:t>, 4</a:t>
            </a:r>
            <a:r>
              <a:rPr lang="en-US" altLang="ko-KR" baseline="30000" dirty="0"/>
              <a:t>th</a:t>
            </a:r>
            <a:r>
              <a:rPr lang="en-US" altLang="ko-KR" dirty="0"/>
              <a:t> order instability appears first and envelope instability follows.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FF"/>
                </a:solidFill>
              </a:rPr>
              <a:t>Outside stopband, envelope instability appears alone </a:t>
            </a:r>
            <a:r>
              <a:rPr lang="en-US" altLang="ko-KR" dirty="0"/>
              <a:t>in </a:t>
            </a:r>
            <a:r>
              <a:rPr lang="en-US" altLang="ko-KR" dirty="0">
                <a:latin typeface="Symbol" panose="05050102010706020507" pitchFamily="18" charset="2"/>
              </a:rPr>
              <a:t>s</a:t>
            </a:r>
            <a:r>
              <a:rPr lang="en-US" altLang="ko-KR" dirty="0"/>
              <a:t>=80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° lattice</a:t>
            </a:r>
            <a:r>
              <a:rPr lang="en-US" altLang="ko-KR" dirty="0">
                <a:solidFill>
                  <a:srgbClr val="0000FF"/>
                </a:solidFill>
              </a:rPr>
              <a:t>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dirty="0"/>
              <a:t>Envelope instability is still induced in constant-</a:t>
            </a:r>
            <a:r>
              <a:rPr lang="en-US" altLang="ko-KR" dirty="0">
                <a:latin typeface="Symbol" panose="05050102010706020507" pitchFamily="18" charset="2"/>
              </a:rPr>
              <a:t>s</a:t>
            </a:r>
            <a:r>
              <a:rPr lang="en-US" altLang="ko-KR" dirty="0"/>
              <a:t> lattices.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41540"/>
            <a:ext cx="4037585" cy="31591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9614" y="47526"/>
            <a:ext cx="4726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 order instability and envelope instability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13" y="3546638"/>
            <a:ext cx="4006335" cy="31540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6795" r="6873"/>
          <a:stretch/>
        </p:blipFill>
        <p:spPr>
          <a:xfrm>
            <a:off x="35496" y="249596"/>
            <a:ext cx="4037585" cy="3167344"/>
          </a:xfrm>
          <a:prstGeom prst="rect">
            <a:avLst/>
          </a:prstGeom>
        </p:spPr>
      </p:pic>
      <p:sp>
        <p:nvSpPr>
          <p:cNvPr id="22" name="타원 21"/>
          <p:cNvSpPr/>
          <p:nvPr/>
        </p:nvSpPr>
        <p:spPr>
          <a:xfrm>
            <a:off x="1229137" y="2555968"/>
            <a:ext cx="179648" cy="22496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2453273" y="1979904"/>
            <a:ext cx="179648" cy="22496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/>
          <p:cNvCxnSpPr/>
          <p:nvPr/>
        </p:nvCxnSpPr>
        <p:spPr>
          <a:xfrm flipH="1">
            <a:off x="1043608" y="2783303"/>
            <a:ext cx="207619" cy="758236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2632921" y="2132856"/>
            <a:ext cx="1867071" cy="1408683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</p:spPr>
        <p:txBody>
          <a:bodyPr/>
          <a:lstStyle/>
          <a:p>
            <a:fld id="{AA297820-8D4B-4C15-9B7C-DA3099B5919D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472681" y="249596"/>
            <a:ext cx="2088232" cy="4431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64532" y="3721990"/>
            <a:ext cx="143661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80° lattice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7177" y="3721990"/>
            <a:ext cx="143661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87° lattice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42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 order instability and envelope instability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31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635896" cy="286242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4995" r="6871"/>
          <a:stretch/>
        </p:blipFill>
        <p:spPr>
          <a:xfrm>
            <a:off x="4861019" y="3849456"/>
            <a:ext cx="3671421" cy="28919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19"/>
            <a:ext cx="3670222" cy="286242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4995" r="6871"/>
          <a:stretch/>
        </p:blipFill>
        <p:spPr>
          <a:xfrm>
            <a:off x="323528" y="3850401"/>
            <a:ext cx="3670221" cy="2890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7881" y="3967351"/>
            <a:ext cx="143661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80° lattice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9094" y="3967351"/>
            <a:ext cx="143661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87° lattice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972017"/>
            <a:ext cx="102784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stopband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972017"/>
            <a:ext cx="102784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stopband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92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Mitigation of envelope instability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251520" y="975643"/>
            <a:ext cx="8424936" cy="5837733"/>
          </a:xfrm>
          <a:noFill/>
        </p:spPr>
        <p:txBody>
          <a:bodyPr>
            <a:noAutofit/>
          </a:bodyPr>
          <a:lstStyle/>
          <a:p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the linac in </a:t>
            </a:r>
            <a:r>
              <a:rPr lang="en-US" altLang="ko-KR" sz="19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90° 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avoids the 4</a:t>
            </a:r>
            <a:r>
              <a:rPr lang="en-US" altLang="ko-KR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 order resonance and the envelope instability.</a:t>
            </a: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Adopting constant-</a:t>
            </a:r>
            <a:r>
              <a:rPr lang="en-US" altLang="ko-KR" sz="19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linac in </a:t>
            </a:r>
            <a:r>
              <a:rPr lang="en-US" altLang="ko-KR" sz="19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90° 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suppresses the envelope instability (for non-KV distributions). </a:t>
            </a: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spinning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 mitigates the 4</a:t>
            </a:r>
            <a:r>
              <a:rPr lang="en-US" altLang="ko-KR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 order resonance and the envelope instability in </a:t>
            </a:r>
            <a:r>
              <a:rPr lang="en-US" altLang="ko-KR" sz="19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 &lt; 90°. </a:t>
            </a: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acceleration </a:t>
            </a:r>
            <a:r>
              <a:rPr lang="en-US" altLang="ko-KR" sz="1900" dirty="0">
                <a:latin typeface="Arial" panose="020B0604020202020204" pitchFamily="34" charset="0"/>
                <a:cs typeface="Arial" panose="020B0604020202020204" pitchFamily="34" charset="0"/>
              </a:rPr>
              <a:t>mitigates the envelope instability.</a:t>
            </a: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318201"/>
            <a:ext cx="324614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 et al, NIM A 832, 43 (2016)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4305799"/>
            <a:ext cx="324614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Qiang, PRAB 21, 114201 (2018)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</p:spPr>
        <p:txBody>
          <a:bodyPr/>
          <a:lstStyle/>
          <a:p>
            <a:fld id="{AA297820-8D4B-4C15-9B7C-DA3099B5919D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48064" y="3312000"/>
            <a:ext cx="3589353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Cheon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et al, PRAB 25, 064002 (2022)</a:t>
            </a:r>
          </a:p>
        </p:txBody>
      </p:sp>
    </p:spTree>
    <p:extLst>
      <p:ext uri="{BB962C8B-B14F-4D97-AF65-F5344CB8AC3E}">
        <p14:creationId xmlns:p14="http://schemas.microsoft.com/office/powerpoint/2010/main" val="1169140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8424936" cy="532859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resonances dominate over parametric instabilities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 their stopbands. 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 instabilities can be disregarded in actual linacs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due to Landau damping except for the envelope instability. </a:t>
            </a:r>
          </a:p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the envelope instability can be suppressed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when constant-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lattices are used. 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linacs in 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90°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avoids the 4</a:t>
            </a:r>
            <a:r>
              <a:rPr lang="en-US" altLang="ko-K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order particle resonance and the envelope instability. 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envelope instability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suppressed or mitigated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operating the linac in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&gt; 90°;</a:t>
            </a: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operating the constant-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linac in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&lt; 90°;</a:t>
            </a: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beam spinning;</a:t>
            </a:r>
          </a:p>
          <a:p>
            <a:pPr marL="534988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fast acceleration.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737316"/>
            <a:ext cx="3600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 et al, NIM A 1062, 169230 (2024)</a:t>
            </a:r>
          </a:p>
        </p:txBody>
      </p:sp>
    </p:spTree>
    <p:extLst>
      <p:ext uri="{BB962C8B-B14F-4D97-AF65-F5344CB8AC3E}">
        <p14:creationId xmlns:p14="http://schemas.microsoft.com/office/powerpoint/2010/main" val="1830896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0" y="894928"/>
            <a:ext cx="73152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4175" y="1178496"/>
            <a:ext cx="5303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FFFF00"/>
                </a:solidFill>
              </a:rPr>
              <a:t>Thank you for your attention!</a:t>
            </a:r>
          </a:p>
          <a:p>
            <a:pPr algn="ctr"/>
            <a:r>
              <a:rPr lang="ko-KR" altLang="en-US" sz="2800" b="1" dirty="0">
                <a:solidFill>
                  <a:srgbClr val="FFFF00"/>
                </a:solidFill>
              </a:rPr>
              <a:t>감사합니다</a:t>
            </a:r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</p:spPr>
        <p:txBody>
          <a:bodyPr/>
          <a:lstStyle/>
          <a:p>
            <a:fld id="{AA297820-8D4B-4C15-9B7C-DA3099B5919D}" type="slidenum">
              <a:rPr lang="ko-KR" altLang="en-US" smtClean="0"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3296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Generating beam spinning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내용 개체 틀 5">
            <a:extLst>
              <a:ext uri="{FF2B5EF4-FFF2-40B4-BE49-F238E27FC236}">
                <a16:creationId xmlns:a16="http://schemas.microsoft.com/office/drawing/2014/main" id="{FA9E8BB4-EB05-42A1-ADE7-D13E97A8E850}"/>
              </a:ext>
            </a:extLst>
          </p:cNvPr>
          <p:cNvSpPr txBox="1">
            <a:spLocks/>
          </p:cNvSpPr>
          <p:nvPr/>
        </p:nvSpPr>
        <p:spPr>
          <a:xfrm>
            <a:off x="3387021" y="1089375"/>
            <a:ext cx="5577467" cy="21956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GSI UNILAC : EMTEX -&gt; Flat beam injection to synchrotron</a:t>
            </a:r>
          </a:p>
          <a:p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PRAB 14, 064201, L. Groening (2011)</a:t>
            </a:r>
          </a:p>
          <a:p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PRAB 16, 044201, C. Xiao, et al. (2013) </a:t>
            </a:r>
          </a:p>
          <a:p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PRL 113, 264802, L. Groening, et al. (2014) </a:t>
            </a:r>
          </a:p>
          <a:p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PRL 117, 224801, M. Chung, et al. (2016)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C56FA2DC-64B5-4DEC-ADFA-08353001D44A}"/>
              </a:ext>
            </a:extLst>
          </p:cNvPr>
          <p:cNvGrpSpPr/>
          <p:nvPr/>
        </p:nvGrpSpPr>
        <p:grpSpPr>
          <a:xfrm>
            <a:off x="1057429" y="4365104"/>
            <a:ext cx="5738970" cy="1449684"/>
            <a:chOff x="5736750" y="3422110"/>
            <a:chExt cx="5738970" cy="1449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1BC64D9-9ECF-4459-BF34-892D594419B0}"/>
                    </a:ext>
                  </a:extLst>
                </p:cNvPr>
                <p:cNvSpPr txBox="1"/>
                <p:nvPr/>
              </p:nvSpPr>
              <p:spPr>
                <a:xfrm>
                  <a:off x="5736750" y="4287019"/>
                  <a:ext cx="133537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US" altLang="ko-K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altLang="ko-KR" b="0" dirty="0"/>
                </a:p>
                <a:p>
                  <a:pPr algn="ctr"/>
                  <a:r>
                    <a:rPr lang="en-US" altLang="ko-KR" sz="1400" dirty="0"/>
                    <a:t>Non-spinning</a:t>
                  </a:r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1BC64D9-9ECF-4459-BF34-892D59441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6750" y="4287019"/>
                  <a:ext cx="1335379" cy="584775"/>
                </a:xfrm>
                <a:prstGeom prst="rect">
                  <a:avLst/>
                </a:prstGeom>
                <a:blipFill>
                  <a:blip r:embed="rId2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9FFDA059-CC43-4437-A7C5-AE1CB8B5DE8E}"/>
                </a:ext>
              </a:extLst>
            </p:cNvPr>
            <p:cNvCxnSpPr>
              <a:cxnSpLocks/>
            </p:cNvCxnSpPr>
            <p:nvPr/>
          </p:nvCxnSpPr>
          <p:spPr>
            <a:xfrm>
              <a:off x="7072129" y="4471684"/>
              <a:ext cx="13618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684B7D9-338B-4A77-A607-DE229B8D122C}"/>
                    </a:ext>
                  </a:extLst>
                </p:cNvPr>
                <p:cNvSpPr txBox="1"/>
                <p:nvPr/>
              </p:nvSpPr>
              <p:spPr>
                <a:xfrm>
                  <a:off x="8434011" y="4287019"/>
                  <a:ext cx="124611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ko-KR" dirty="0"/>
                </a:p>
                <a:p>
                  <a:pPr algn="ctr"/>
                  <a:r>
                    <a:rPr lang="en-US" altLang="ko-KR" sz="1400" dirty="0">
                      <a:solidFill>
                        <a:srgbClr val="FF0000"/>
                      </a:solidFill>
                    </a:rPr>
                    <a:t>Spinning</a:t>
                  </a:r>
                  <a:endParaRPr lang="ko-KR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684B7D9-338B-4A77-A607-DE229B8D1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011" y="4287019"/>
                  <a:ext cx="1246112" cy="584775"/>
                </a:xfrm>
                <a:prstGeom prst="rect">
                  <a:avLst/>
                </a:prstGeom>
                <a:blipFill>
                  <a:blip r:embed="rId3"/>
                  <a:stretch>
                    <a:fillRect r="-980" b="-93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00E2116E-6317-4713-A323-1FC77A9C0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80123" y="4471684"/>
              <a:ext cx="622184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25C5A37F-56F0-4052-9C3B-F2346631DCA3}"/>
                </a:ext>
              </a:extLst>
            </p:cNvPr>
            <p:cNvGrpSpPr/>
            <p:nvPr/>
          </p:nvGrpSpPr>
          <p:grpSpPr>
            <a:xfrm>
              <a:off x="5938953" y="3422110"/>
              <a:ext cx="3888432" cy="632521"/>
              <a:chOff x="6080100" y="3652600"/>
              <a:chExt cx="3888432" cy="63252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EBB517-8B8C-4C14-90B2-467E1148B3DF}"/>
                  </a:ext>
                </a:extLst>
              </p:cNvPr>
              <p:cNvSpPr txBox="1"/>
              <p:nvPr/>
            </p:nvSpPr>
            <p:spPr>
              <a:xfrm>
                <a:off x="6080100" y="3652600"/>
                <a:ext cx="3888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Medium energy beam transport (MEBT) </a:t>
                </a:r>
                <a:endParaRPr lang="ko-KR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08CCB0-B5D2-49CA-857F-F2A03BE35F5C}"/>
                  </a:ext>
                </a:extLst>
              </p:cNvPr>
              <p:cNvSpPr txBox="1"/>
              <p:nvPr/>
            </p:nvSpPr>
            <p:spPr>
              <a:xfrm>
                <a:off x="6584156" y="3915789"/>
                <a:ext cx="2722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rgbClr val="ED379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Stripping inside a solenoid</a:t>
                </a:r>
                <a:endParaRPr lang="ko-KR" altLang="en-US" b="1" dirty="0">
                  <a:solidFill>
                    <a:srgbClr val="ED379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81117A-37D5-415C-8F1B-46D011A4E21E}"/>
                </a:ext>
              </a:extLst>
            </p:cNvPr>
            <p:cNvSpPr txBox="1"/>
            <p:nvPr/>
          </p:nvSpPr>
          <p:spPr>
            <a:xfrm>
              <a:off x="10302307" y="4285573"/>
              <a:ext cx="1173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Main linac</a:t>
              </a:r>
              <a:endParaRPr lang="ko-KR" alt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D1459FBF-3DE2-4B0F-B8AF-079805080346}"/>
                </a:ext>
              </a:extLst>
            </p:cNvPr>
            <p:cNvCxnSpPr>
              <a:cxnSpLocks/>
            </p:cNvCxnSpPr>
            <p:nvPr/>
          </p:nvCxnSpPr>
          <p:spPr>
            <a:xfrm>
              <a:off x="7753070" y="4040798"/>
              <a:ext cx="0" cy="4278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76" y="1027870"/>
            <a:ext cx="3232083" cy="19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96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order parametric instability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in high intensity linear accelerators</a:t>
            </a:r>
            <a:endParaRPr lang="ko-KR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79512" y="4772893"/>
            <a:ext cx="8784976" cy="20527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dirty="0">
                <a:solidFill>
                  <a:srgbClr val="0000FF"/>
                </a:solidFill>
                <a:sym typeface="Symbol"/>
              </a:rPr>
              <a:t>3(</a:t>
            </a:r>
            <a:r>
              <a:rPr lang="en-US" altLang="ko-KR" sz="1900" dirty="0">
                <a:solidFill>
                  <a:srgbClr val="0000FF"/>
                </a:solidFill>
                <a:latin typeface="Symbol" panose="05050102010706020507" pitchFamily="18" charset="2"/>
                <a:sym typeface="Symbol"/>
              </a:rPr>
              <a:t>s</a:t>
            </a:r>
            <a:r>
              <a:rPr lang="en-US" altLang="ko-KR" sz="1900" baseline="-25000" dirty="0">
                <a:solidFill>
                  <a:srgbClr val="0000FF"/>
                </a:solidFill>
                <a:sym typeface="Symbol"/>
              </a:rPr>
              <a:t>o</a:t>
            </a:r>
            <a:r>
              <a:rPr lang="en-US" altLang="ko-KR" sz="1900" dirty="0">
                <a:solidFill>
                  <a:srgbClr val="0000FF"/>
                </a:solidFill>
                <a:sym typeface="Symbol"/>
              </a:rPr>
              <a:t> – </a:t>
            </a:r>
            <a:r>
              <a:rPr lang="en-US" altLang="ko-KR" sz="1900" dirty="0">
                <a:solidFill>
                  <a:srgbClr val="0000FF"/>
                </a:solidFill>
                <a:latin typeface="Symbol" panose="05050102010706020507" pitchFamily="18" charset="2"/>
                <a:sym typeface="Symbol"/>
              </a:rPr>
              <a:t>Ds</a:t>
            </a:r>
            <a:r>
              <a:rPr lang="en-US" altLang="ko-KR" sz="1900" baseline="-25000" dirty="0">
                <a:solidFill>
                  <a:srgbClr val="0000FF"/>
                </a:solidFill>
                <a:sym typeface="Symbol"/>
              </a:rPr>
              <a:t>3,coh</a:t>
            </a:r>
            <a:r>
              <a:rPr lang="en-US" altLang="ko-KR" sz="1900" dirty="0">
                <a:solidFill>
                  <a:srgbClr val="0000FF"/>
                </a:solidFill>
                <a:sym typeface="Symbol"/>
              </a:rPr>
              <a:t>) = 180</a:t>
            </a:r>
            <a:r>
              <a:rPr lang="en-US" altLang="ko-KR" sz="1900" dirty="0">
                <a:solidFill>
                  <a:srgbClr val="0000FF"/>
                </a:solidFill>
              </a:rPr>
              <a:t> third order instability </a:t>
            </a:r>
            <a:r>
              <a:rPr lang="en-US" altLang="ko-KR" sz="1900" dirty="0"/>
              <a:t>for a constant-</a:t>
            </a:r>
            <a:r>
              <a:rPr lang="en-US" altLang="ko-KR" sz="1900" dirty="0">
                <a:latin typeface="Symbol" panose="05050102010706020507" pitchFamily="18" charset="2"/>
              </a:rPr>
              <a:t>s</a:t>
            </a:r>
            <a:r>
              <a:rPr lang="en-US" altLang="ko-KR" sz="1900" baseline="-25000" dirty="0"/>
              <a:t>o</a:t>
            </a:r>
            <a:r>
              <a:rPr lang="en-US" altLang="ko-KR" sz="1900" dirty="0"/>
              <a:t> lattice. </a:t>
            </a:r>
            <a:endParaRPr lang="en-US" altLang="ko-KR" sz="1900" dirty="0">
              <a:sym typeface="Symbol"/>
            </a:endParaRPr>
          </a:p>
          <a:p>
            <a:r>
              <a:rPr lang="en-US" altLang="ko-KR" sz="1900" dirty="0"/>
              <a:t>Observed </a:t>
            </a:r>
            <a:r>
              <a:rPr lang="en-US" altLang="ko-KR" sz="1900" dirty="0">
                <a:solidFill>
                  <a:srgbClr val="0000FF"/>
                </a:solidFill>
              </a:rPr>
              <a:t>for KV and waterbag </a:t>
            </a:r>
            <a:r>
              <a:rPr lang="en-US" altLang="ko-KR" sz="1900" dirty="0"/>
              <a:t>distributions, but </a:t>
            </a:r>
            <a:r>
              <a:rPr lang="en-US" altLang="ko-KR" sz="1900" dirty="0">
                <a:solidFill>
                  <a:srgbClr val="0000FF"/>
                </a:solidFill>
              </a:rPr>
              <a:t>not for Gaussian </a:t>
            </a:r>
            <a:r>
              <a:rPr lang="en-US" altLang="ko-KR" sz="1900" dirty="0"/>
              <a:t>distribution.</a:t>
            </a:r>
          </a:p>
          <a:p>
            <a:r>
              <a:rPr lang="en-US" altLang="ko-KR" sz="1900" dirty="0">
                <a:solidFill>
                  <a:srgbClr val="0000FF"/>
                </a:solidFill>
              </a:rPr>
              <a:t>Not a particle resonance: no resonance peaks </a:t>
            </a:r>
            <a:r>
              <a:rPr lang="en-US" altLang="ko-KR" sz="1900" dirty="0"/>
              <a:t>around 1/3 or 1/6 in the FFT spectrum.</a:t>
            </a:r>
          </a:p>
          <a:p>
            <a:r>
              <a:rPr lang="en-US" altLang="ko-KR" sz="1900" dirty="0"/>
              <a:t>Arises </a:t>
            </a:r>
            <a:r>
              <a:rPr lang="en-US" altLang="ko-KR" sz="1900" dirty="0">
                <a:solidFill>
                  <a:srgbClr val="0000FF"/>
                </a:solidFill>
              </a:rPr>
              <a:t>away from the 4</a:t>
            </a:r>
            <a:r>
              <a:rPr lang="en-US" altLang="ko-KR" sz="1900" baseline="30000" dirty="0">
                <a:solidFill>
                  <a:srgbClr val="0000FF"/>
                </a:solidFill>
              </a:rPr>
              <a:t>th</a:t>
            </a:r>
            <a:r>
              <a:rPr lang="en-US" altLang="ko-KR" sz="1900" dirty="0">
                <a:solidFill>
                  <a:srgbClr val="0000FF"/>
                </a:solidFill>
              </a:rPr>
              <a:t> order particle resonance </a:t>
            </a:r>
          </a:p>
          <a:p>
            <a:r>
              <a:rPr lang="en-US" altLang="ko-KR" sz="1900" dirty="0">
                <a:solidFill>
                  <a:srgbClr val="0000FF"/>
                </a:solidFill>
              </a:rPr>
              <a:t>Not always arises</a:t>
            </a:r>
            <a:r>
              <a:rPr lang="ko-KR" altLang="en-US" sz="1900" dirty="0">
                <a:solidFill>
                  <a:srgbClr val="0000FF"/>
                </a:solidFill>
              </a:rPr>
              <a:t> </a:t>
            </a:r>
            <a:r>
              <a:rPr lang="en-US" altLang="ko-KR" sz="1900" dirty="0">
                <a:solidFill>
                  <a:srgbClr val="0000FF"/>
                </a:solidFill>
              </a:rPr>
              <a:t>(out of noise).</a:t>
            </a:r>
            <a:endParaRPr lang="en-US" altLang="ko-KR" sz="19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4752528" cy="3720157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2988000" y="302173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356000" y="3128839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835696" y="1184623"/>
            <a:ext cx="207620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waterbag distribution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3759" y="908720"/>
            <a:ext cx="324614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 et al, NIM A 832, 43 (2016)</a:t>
            </a:r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</p:spPr>
        <p:txBody>
          <a:bodyPr/>
          <a:lstStyle/>
          <a:p>
            <a:fld id="{AA297820-8D4B-4C15-9B7C-DA3099B5919D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3853597"/>
            <a:ext cx="273630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=92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, </a:t>
            </a:r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=40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(90 mA beam) 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5365" y="23219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1/6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rot="10800000" flipV="1">
            <a:off x="3078000" y="2668269"/>
            <a:ext cx="0" cy="3286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11366" y="24540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rot="10800000" flipV="1">
            <a:off x="4464000" y="2746712"/>
            <a:ext cx="0" cy="3286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03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order parametric instability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in high intensity linear accelerators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251520" y="4869160"/>
            <a:ext cx="8424936" cy="1368152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4(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– 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Ds</a:t>
            </a:r>
            <a:r>
              <a:rPr lang="en-US" altLang="ko-KR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4,coh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= 180 instability 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Observed for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 and waterbag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beams, not for Gaussian beams.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Arises away from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4</a:t>
            </a:r>
            <a:r>
              <a:rPr lang="en-US" altLang="ko-KR" sz="20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particle resonance. 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37</a:t>
            </a:fld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929" r="1794" b="54416"/>
          <a:stretch/>
        </p:blipFill>
        <p:spPr bwMode="auto">
          <a:xfrm>
            <a:off x="5211191" y="980728"/>
            <a:ext cx="3916845" cy="229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8168" y="3272971"/>
            <a:ext cx="29122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Courtesy of Hofmann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PRAB 20, 014202 (2017)</a:t>
            </a:r>
          </a:p>
          <a:p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waterbag dist. </a:t>
            </a:r>
          </a:p>
          <a:p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70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 and </a:t>
            </a:r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35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altLang="ko-KR" dirty="0"/>
              <a:t> </a:t>
            </a:r>
            <a:endParaRPr lang="en-US" altLang="ko-K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" y="980728"/>
            <a:ext cx="4887521" cy="229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8786" y="3272061"/>
            <a:ext cx="362150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Courtesy of Haber and Maschke,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PRL 42, 1479 (1979)</a:t>
            </a:r>
          </a:p>
          <a:p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 dist.</a:t>
            </a:r>
          </a:p>
          <a:p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90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 and </a:t>
            </a:r>
            <a:r>
              <a:rPr lang="en-US" altLang="ko-KR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30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altLang="ko-KR" dirty="0"/>
              <a:t> </a:t>
            </a:r>
            <a:endParaRPr lang="en-US" altLang="ko-K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5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order parametric instability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in high intensity linear accelerators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251520" y="4941168"/>
            <a:ext cx="8424936" cy="1440160"/>
          </a:xfrm>
          <a:noFill/>
        </p:spPr>
        <p:txBody>
          <a:bodyPr>
            <a:noAutofit/>
          </a:bodyPr>
          <a:lstStyle/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4(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– 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Ds</a:t>
            </a:r>
            <a:r>
              <a:rPr lang="en-US" altLang="ko-KR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4,coh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= 360 instability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Observed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for KV distributions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when 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is near 90°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particle resonance: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no resonance peak around 1/4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ko-KR" sz="2000" dirty="0"/>
              <a:t>in the FFT spectrum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43" y="1122678"/>
            <a:ext cx="4680157" cy="3674474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>
          <a:xfrm>
            <a:off x="4140315" y="3924816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319460" y="1734960"/>
            <a:ext cx="938077" cy="35394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KV dist.</a:t>
            </a:r>
            <a:endParaRPr lang="ko-KR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858198"/>
            <a:ext cx="396044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Jeon, J Korean Phys Soc 72, 1523 (2018)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693" y="31630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rot="10800000" flipV="1">
            <a:off x="4248395" y="3501008"/>
            <a:ext cx="0" cy="3286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15959" y="1293509"/>
            <a:ext cx="1668918" cy="35394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7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=112</a:t>
            </a: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, </a:t>
            </a:r>
            <a:r>
              <a:rPr lang="en-US" altLang="ko-KR" sz="17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</a:rPr>
              <a:t>=85</a:t>
            </a:r>
            <a:r>
              <a:rPr lang="en-US" altLang="ko-KR" sz="17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endParaRPr lang="ko-KR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13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6</a:t>
            </a:r>
            <a:r>
              <a:rPr lang="en-US" altLang="ko-KR" sz="36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th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order particle resonance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in high intensity linear accelerators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251520" y="5517232"/>
            <a:ext cx="8755604" cy="720080"/>
          </a:xfrm>
        </p:spPr>
        <p:txBody>
          <a:bodyPr>
            <a:noAutofit/>
          </a:bodyPr>
          <a:lstStyle/>
          <a:p>
            <a:pPr marL="269875" indent="-269875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Resonance frequency peak at 1/3 for lattice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&lt; 120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 for non-KV beams.</a:t>
            </a:r>
          </a:p>
          <a:p>
            <a:pPr marL="269875" indent="-269875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 resonance effect for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&gt; 120.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2267" y="4654877"/>
            <a:ext cx="25603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6</a:t>
            </a:r>
            <a:r>
              <a:rPr lang="en-US" altLang="ko-KR" b="1" baseline="30000" dirty="0"/>
              <a:t>th</a:t>
            </a:r>
            <a:r>
              <a:rPr lang="en-US" altLang="ko-KR" b="1" dirty="0"/>
              <a:t> order resonance</a:t>
            </a:r>
          </a:p>
          <a:p>
            <a:pPr algn="ctr"/>
            <a:r>
              <a:rPr lang="en-US" altLang="ko-KR" dirty="0"/>
              <a:t>10 mA Gaussian beam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06955" y="4642513"/>
            <a:ext cx="26048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6</a:t>
            </a:r>
            <a:r>
              <a:rPr lang="en-US" altLang="ko-KR" b="1" baseline="30000" dirty="0"/>
              <a:t>th</a:t>
            </a:r>
            <a:r>
              <a:rPr lang="en-US" altLang="ko-KR" b="1" dirty="0"/>
              <a:t> order resonance</a:t>
            </a:r>
          </a:p>
          <a:p>
            <a:pPr algn="ctr"/>
            <a:r>
              <a:rPr lang="en-US" altLang="ko-KR" dirty="0"/>
              <a:t>20 mA waterbag beam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56" y="1118730"/>
            <a:ext cx="4395568" cy="348207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8730"/>
            <a:ext cx="4402429" cy="3482072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034684" y="3064678"/>
            <a:ext cx="201612" cy="453628"/>
          </a:xfrm>
          <a:prstGeom prst="upArrow">
            <a:avLst>
              <a:gd name="adj1" fmla="val 50000"/>
              <a:gd name="adj2" fmla="val 8622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anchor="ctr">
            <a:spAutoFit/>
          </a:bodyPr>
          <a:lstStyle/>
          <a:p>
            <a:endParaRPr lang="ko-KR" altLang="en-US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507924" y="3174357"/>
            <a:ext cx="201612" cy="453628"/>
          </a:xfrm>
          <a:prstGeom prst="upArrow">
            <a:avLst>
              <a:gd name="adj1" fmla="val 50000"/>
              <a:gd name="adj2" fmla="val 8622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anchor="ctr"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148064" y="836712"/>
            <a:ext cx="396044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Jeon, J Korean Phys Soc 72, 1523 (2018)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7924" y="1387008"/>
            <a:ext cx="148470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Gaussian dist.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9283" y="1387008"/>
            <a:ext cx="146226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waterbag dist.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950111" y="2931452"/>
            <a:ext cx="627768" cy="36004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3267349" y="2966002"/>
            <a:ext cx="627768" cy="36004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7726019" y="2931452"/>
            <a:ext cx="627768" cy="36004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6356105" y="2815695"/>
            <a:ext cx="627768" cy="360040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74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Parametric instabilities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1520" y="980728"/>
                <a:ext cx="8496944" cy="5544616"/>
              </a:xfrm>
              <a:noFill/>
            </p:spPr>
            <p:txBody>
              <a:bodyPr>
                <a:noAutofit/>
              </a:bodyPr>
              <a:lstStyle/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1959, 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Kapchinskij and Vladimirskij found a self-consistent high-intensity beam distribution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(called “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KV distribution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”) and derived 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envelope equation: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altLang="ko-KR" sz="2000">
                            <a:latin typeface="Cambria Math"/>
                            <a:cs typeface="Arial" panose="020B0604020202020204" pitchFamily="34" charset="0"/>
                          </a:rPr>
                          <m:t>"</m:t>
                        </m:r>
                      </m:sup>
                    </m:sSup>
                    <m:r>
                      <a:rPr lang="en-US" altLang="ko-KR" sz="200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sz="2000">
                        <a:latin typeface="Cambria Math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/>
                            <a:cs typeface="Arial" panose="020B0604020202020204" pitchFamily="34" charset="0"/>
                          </a:rPr>
                          <m:t>s</m:t>
                        </m:r>
                      </m:e>
                    </m:d>
                    <m:r>
                      <m:rPr>
                        <m:sty m:val="p"/>
                      </m:rPr>
                      <a:rPr lang="en-US" altLang="ko-KR" sz="2000">
                        <a:latin typeface="Cambria Math"/>
                        <a:cs typeface="Arial" panose="020B0604020202020204" pitchFamily="34" charset="0"/>
                      </a:rPr>
                      <m:t>x</m:t>
                    </m:r>
                    <m:r>
                      <a:rPr lang="en-US" altLang="ko-KR" sz="200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000">
                                <a:latin typeface="Cambria Math"/>
                                <a:cs typeface="Arial" panose="020B0604020202020204" pitchFamily="34" charset="0"/>
                                <a:sym typeface="Symbol"/>
                              </a:rPr>
                              <m:t></m:t>
                            </m:r>
                          </m:e>
                          <m:sup>
                            <m:r>
                              <a:rPr lang="en-US" altLang="ko-KR" sz="200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altLang="ko-KR" sz="200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ko-KR" sz="200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/>
                            <a:cs typeface="Arial" panose="020B0604020202020204" pitchFamily="34" charset="0"/>
                          </a:rPr>
                          <m:t>K</m:t>
                        </m:r>
                        <m:d>
                          <m:d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2000">
                                <a:latin typeface="Cambria Math"/>
                                <a:cs typeface="Arial" panose="020B0604020202020204" pitchFamily="34" charset="0"/>
                              </a:rPr>
                              <m:t>s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  <m:r>
                      <a:rPr lang="en-US" altLang="ko-KR" sz="2000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altLang="ko-KR" sz="2000" dirty="0"/>
                  <a:t>. </a:t>
                </a:r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1979, 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Haber et al. 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found an instability of KV distribution.</a:t>
                </a:r>
              </a:p>
              <a:p>
                <a:pPr marL="0" indent="0">
                  <a:buNone/>
                </a:pPr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1983, 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Hofmann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derived various 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instabilities of KV distributions 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Vlasov-Poisson equations:</a:t>
                </a:r>
              </a:p>
              <a:p>
                <a:pPr marL="542925" indent="-185738">
                  <a:buFontTx/>
                  <a:buChar char="-"/>
                </a:pPr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instabilities of beam eigen-modes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ko-KR" sz="2000" baseline="30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order instability 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called “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envelope instability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They are also called “parametric resonances” by some.</a:t>
                </a:r>
              </a:p>
              <a:p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They are not resonances of beam particles.</a:t>
                </a:r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Moreover, there are also 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parametric resonances 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of 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“particles”,      </a:t>
                </a:r>
                <a:r>
                  <a:rPr lang="en-US" altLang="ko-KR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which causes confusion.</a:t>
                </a:r>
                <a:endParaRPr lang="en-US" altLang="ko-K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1520" y="980728"/>
                <a:ext cx="8496944" cy="5544616"/>
              </a:xfrm>
              <a:blipFill>
                <a:blip r:embed="rId3"/>
                <a:stretch>
                  <a:fillRect l="-646" t="-5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0"/>
          <a:stretch/>
        </p:blipFill>
        <p:spPr bwMode="auto">
          <a:xfrm>
            <a:off x="6817687" y="620688"/>
            <a:ext cx="2278074" cy="229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V="1">
            <a:off x="6084168" y="1940243"/>
            <a:ext cx="679376" cy="173884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611560" y="5004000"/>
            <a:ext cx="5760640" cy="36921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09528" y="2483604"/>
            <a:ext cx="35744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Haber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et al, PRL 42, 1479 (1979)</a:t>
            </a:r>
          </a:p>
        </p:txBody>
      </p:sp>
    </p:spTree>
    <p:extLst>
      <p:ext uri="{BB962C8B-B14F-4D97-AF65-F5344CB8AC3E}">
        <p14:creationId xmlns:p14="http://schemas.microsoft.com/office/powerpoint/2010/main" val="86385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Parametric instabilities in actual linacs?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251520" y="1052735"/>
            <a:ext cx="8424936" cy="5616625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parametric instabilities </a:t>
            </a:r>
            <a:r>
              <a:rPr lang="en-US" altLang="ko-KR" sz="2600" dirty="0">
                <a:latin typeface="Arial" panose="020B0604020202020204" pitchFamily="34" charset="0"/>
                <a:cs typeface="Arial" panose="020B0604020202020204" pitchFamily="34" charset="0"/>
              </a:rPr>
              <a:t>have been observed in multiparticle PIC simulations </a:t>
            </a:r>
            <a:r>
              <a:rPr lang="en-US" altLang="ko-KR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waterbag distribution</a:t>
            </a:r>
            <a:r>
              <a:rPr lang="en-US" altLang="ko-KR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altLang="ko-KR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altLang="ko-KR" sz="2600" dirty="0">
                <a:latin typeface="Arial" panose="020B0604020202020204" pitchFamily="34" charset="0"/>
                <a:cs typeface="Arial" panose="020B0604020202020204" pitchFamily="34" charset="0"/>
              </a:rPr>
              <a:t>observed for </a:t>
            </a:r>
            <a:r>
              <a:rPr lang="en-US" altLang="ko-KR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Gaussian distribution</a:t>
            </a:r>
            <a:r>
              <a:rPr lang="en-US" altLang="ko-KR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altLang="ko-K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Landau damping suppresses parametric instabilities </a:t>
            </a:r>
            <a:r>
              <a:rPr lang="en-US" altLang="ko-KR" sz="2600" dirty="0">
                <a:latin typeface="Arial" panose="020B0604020202020204" pitchFamily="34" charset="0"/>
                <a:cs typeface="Arial" panose="020B0604020202020204" pitchFamily="34" charset="0"/>
              </a:rPr>
              <a:t>of higher than second order for Gaussian distribution.</a:t>
            </a:r>
          </a:p>
          <a:p>
            <a:pPr marL="0" indent="0">
              <a:buNone/>
            </a:pPr>
            <a:endParaRPr lang="en-US" altLang="ko-K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600" dirty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US" altLang="ko-KR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</a:t>
            </a:r>
            <a:r>
              <a:rPr lang="en-US" altLang="ko-KR" sz="2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ko-KR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26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ko-KR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4</a:t>
            </a:r>
            <a:r>
              <a:rPr lang="en-US" altLang="ko-KR" sz="26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instabilities in actual linacs</a:t>
            </a:r>
            <a:r>
              <a:rPr lang="en-US" altLang="ko-KR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5</a:t>
            </a:fld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845536"/>
              </p:ext>
            </p:extLst>
          </p:nvPr>
        </p:nvGraphicFramePr>
        <p:xfrm>
          <a:off x="755576" y="2708920"/>
          <a:ext cx="7200800" cy="1752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Parametric instability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 distribution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waterbag distribution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Gaussian</a:t>
                      </a:r>
                      <a:r>
                        <a:rPr lang="en-US" altLang="ko-K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order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ko-KR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order, 4</a:t>
                      </a:r>
                      <a:r>
                        <a:rPr lang="en-US" altLang="ko-KR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order 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observed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order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observed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ko-K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observed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8211" y="1987987"/>
            <a:ext cx="422583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Jeon, J. Korean Phys. Soc. 72, 1523 (2018)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211" y="5298894"/>
            <a:ext cx="392607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Hofmann et al, PRAB 24, 024201 (2021)</a:t>
            </a:r>
          </a:p>
        </p:txBody>
      </p:sp>
    </p:spTree>
    <p:extLst>
      <p:ext uri="{BB962C8B-B14F-4D97-AF65-F5344CB8AC3E}">
        <p14:creationId xmlns:p14="http://schemas.microsoft.com/office/powerpoint/2010/main" val="300234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No sign of parametric instabilities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sz="2400">
                <a:latin typeface="Arial" panose="020B0604020202020204" pitchFamily="34" charset="0"/>
                <a:cs typeface="Arial" panose="020B0604020202020204" pitchFamily="34" charset="0"/>
              </a:rPr>
              <a:t>experiment data</a:t>
            </a:r>
            <a:endParaRPr lang="ko-KR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Tiefenback’s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thesis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(1986) stated: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 shows no evidence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of any unstable behavior for … up to about </a:t>
            </a:r>
            <a:r>
              <a:rPr lang="en-US" altLang="ko-KR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= 88°.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 experiments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showed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of parametric instability: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56962"/>
            <a:ext cx="4104456" cy="3178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772816"/>
            <a:ext cx="5090111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Tiefenback’s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thesis, LBL Report No LBL-22465 (1986)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088" y="2856962"/>
            <a:ext cx="4340989" cy="3178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6114782"/>
            <a:ext cx="418319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Groening et al, PRST-AB 11, 094201 (2008)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6114782"/>
            <a:ext cx="3827073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Groening et al, PRL 102, 234801 (2009)</a:t>
            </a:r>
            <a:endParaRPr lang="ko-KR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784954"/>
            <a:ext cx="281198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360° particle resonance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7236296" y="3140968"/>
            <a:ext cx="216024" cy="269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8719" y="2784954"/>
            <a:ext cx="348524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r>
              <a:rPr lang="en-US" altLang="ko-KR" sz="16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0 particle resonance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flipH="1">
            <a:off x="1075394" y="3212976"/>
            <a:ext cx="256246" cy="3453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8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Particle resonances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in high-intensity linacs</a:t>
            </a:r>
            <a:endParaRPr lang="ko-KR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>
          <a:xfrm>
            <a:off x="251520" y="1052735"/>
            <a:ext cx="8424936" cy="5760641"/>
          </a:xfrm>
        </p:spPr>
        <p:txBody>
          <a:bodyPr>
            <a:noAutofit/>
          </a:bodyPr>
          <a:lstStyle/>
          <a:p>
            <a:pPr lvl="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 2009,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360 particle resonance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was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discovered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 high-intensity linacs. [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Jeon et al, PRST-AB 12, 054204 (2009)]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534988" lvl="0" indent="-266700">
              <a:buFontTx/>
              <a:buChar char="-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Confirmed by two experiments.</a:t>
            </a:r>
          </a:p>
          <a:p>
            <a:pPr lvl="0">
              <a:buFontTx/>
              <a:buChar char="-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lvl="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 2015,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6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720 particle resonance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was discovered.                                      [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Jeon et al, PRL 114, 184802 (2015)]</a:t>
            </a:r>
          </a:p>
          <a:p>
            <a:pPr lvl="0"/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6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360 particle resonance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is too weak to observe for Gaussian beam; [Jeon et al,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PRL 114, 184802 (2015)] </a:t>
            </a:r>
          </a:p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weak sign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 waterbag beam.                                          [Hofmann et al, PRL 115, 204802 (2015)]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Higher </a:t>
            </a: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order particle resonances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were found:</a:t>
            </a:r>
          </a:p>
          <a:p>
            <a:pPr marL="269875" indent="87313">
              <a:buNone/>
            </a:pP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8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1080 resonance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10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s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1440 resonance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[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Hofmann, HB2016]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12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order particle resonance           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in high-intensity linacs </a:t>
            </a:r>
            <a:endParaRPr lang="en-US" altLang="ko-KR" sz="2700" dirty="0"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pic>
        <p:nvPicPr>
          <p:cNvPr id="141316" name="Picture 4" descr="jeon_LRes_fig2_bott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4321" r="7733" b="2577"/>
          <a:stretch>
            <a:fillRect/>
          </a:stretch>
        </p:blipFill>
        <p:spPr bwMode="auto">
          <a:xfrm>
            <a:off x="6461023" y="1612199"/>
            <a:ext cx="26581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7" name="Picture 5" descr="jeon_LRes_fig2_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5838" r="6487" b="2202"/>
          <a:stretch>
            <a:fillRect/>
          </a:stretch>
        </p:blipFill>
        <p:spPr bwMode="auto">
          <a:xfrm>
            <a:off x="3635896" y="1612439"/>
            <a:ext cx="2818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4067945" y="1318182"/>
            <a:ext cx="1944215" cy="3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pitchFamily="34" charset="0"/>
              <a:buNone/>
            </a:pPr>
            <a:r>
              <a:rPr lang="en-US" altLang="ko-KR" dirty="0">
                <a:solidFill>
                  <a:srgbClr val="0000FF"/>
                </a:solidFill>
                <a:latin typeface="Arial Narrow" pitchFamily="34" charset="0"/>
                <a:ea typeface="굴림" pitchFamily="50" charset="-127"/>
              </a:rPr>
              <a:t>Crossing from below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6947669" y="1340714"/>
            <a:ext cx="1927697" cy="27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pitchFamily="34" charset="0"/>
              <a:buNone/>
            </a:pPr>
            <a:r>
              <a:rPr lang="en-US" altLang="ko-KR" dirty="0">
                <a:solidFill>
                  <a:srgbClr val="0000FF"/>
                </a:solidFill>
                <a:latin typeface="Arial Narrow" pitchFamily="34" charset="0"/>
                <a:ea typeface="굴림" pitchFamily="50" charset="-127"/>
              </a:rPr>
              <a:t>Crossing from above</a:t>
            </a:r>
          </a:p>
        </p:txBody>
      </p:sp>
      <p:pic>
        <p:nvPicPr>
          <p:cNvPr id="8" name="Picture 4" descr="jeon_LRes_fig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5197" r="6810" b="2951"/>
          <a:stretch/>
        </p:blipFill>
        <p:spPr bwMode="auto">
          <a:xfrm>
            <a:off x="62232" y="1186189"/>
            <a:ext cx="3512939" cy="27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043608" y="2995974"/>
            <a:ext cx="201612" cy="453628"/>
          </a:xfrm>
          <a:prstGeom prst="upArrow">
            <a:avLst>
              <a:gd name="adj1" fmla="val 50000"/>
              <a:gd name="adj2" fmla="val 8622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anchor="ctr">
            <a:spAutoFit/>
          </a:bodyPr>
          <a:lstStyle/>
          <a:p>
            <a:endParaRPr lang="ko-KR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9552" y="936000"/>
            <a:ext cx="2677287" cy="2774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6C3A"/>
              </a:buClr>
              <a:buFont typeface="Arial" pitchFamily="34" charset="0"/>
              <a:buNone/>
            </a:pP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FFT frequency spectrum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930206"/>
            <a:ext cx="379931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Jeon et al, PRST-AB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054204 (2009)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sz="half" idx="2"/>
          </p:nvPr>
        </p:nvSpPr>
        <p:spPr>
          <a:xfrm>
            <a:off x="237394" y="4005064"/>
            <a:ext cx="8424936" cy="273630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4</a:t>
            </a:r>
            <a:r>
              <a:rPr lang="en-US" altLang="ko-KR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360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particle resonance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was discovered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high-intensity linear accelerators;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Identified as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particle resonance in the linac. 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fixed points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and their properties were observed:</a:t>
            </a:r>
          </a:p>
          <a:p>
            <a:pPr marL="452438" indent="-180975">
              <a:buFontTx/>
              <a:buChar char="-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FFT resonance frequency component,</a:t>
            </a:r>
          </a:p>
          <a:p>
            <a:pPr marL="452438" indent="-180975">
              <a:buFontTx/>
              <a:buChar char="-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Behavior difference between crossing the resonance “from above” and “from below”.</a:t>
            </a:r>
          </a:p>
          <a:p>
            <a:pPr marL="357188" indent="-357188"/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by two experiments.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9414" y="335233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7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2008"/>
            <a:ext cx="8373616" cy="692696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Experiment 1: 4</a:t>
            </a:r>
            <a:r>
              <a:rPr lang="en-US" altLang="ko-K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order particle resonance</a:t>
            </a:r>
            <a:b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700" dirty="0">
                <a:latin typeface="Arial" panose="020B0604020202020204" pitchFamily="34" charset="0"/>
                <a:cs typeface="Arial" panose="020B0604020202020204" pitchFamily="34" charset="0"/>
              </a:rPr>
              <a:t>GSI UNILAC</a:t>
            </a:r>
            <a:endParaRPr lang="ko-KR" alt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54"/>
          <a:stretch/>
        </p:blipFill>
        <p:spPr>
          <a:xfrm>
            <a:off x="34816" y="1235368"/>
            <a:ext cx="8972571" cy="190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0" r="10463" b="55191"/>
          <a:stretch>
            <a:fillRect/>
          </a:stretch>
        </p:blipFill>
        <p:spPr bwMode="auto">
          <a:xfrm>
            <a:off x="6107072" y="4077073"/>
            <a:ext cx="2985785" cy="21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16834" y="3861048"/>
            <a:ext cx="12602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개체 7"/>
          <p:cNvGraphicFramePr>
            <a:graphicFrameLocks noGrp="1" noChangeAspect="1"/>
          </p:cNvGraphicFramePr>
          <p:nvPr>
            <p:extLst/>
          </p:nvPr>
        </p:nvGraphicFramePr>
        <p:xfrm>
          <a:off x="31943" y="3598260"/>
          <a:ext cx="5606517" cy="3206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8" name="Chart" r:id="rId5" imgW="9077498" imgH="5191217" progId="Excel.Chart.8">
                  <p:embed/>
                </p:oleObj>
              </mc:Choice>
              <mc:Fallback>
                <p:oleObj name="Chart" r:id="rId5" imgW="9077498" imgH="5191217" progId="Excel.Chart.8">
                  <p:embed/>
                  <p:pic>
                    <p:nvPicPr>
                      <p:cNvPr id="8" name="개체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3" y="3598260"/>
                        <a:ext cx="5606517" cy="3206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타원 8"/>
          <p:cNvSpPr/>
          <p:nvPr/>
        </p:nvSpPr>
        <p:spPr>
          <a:xfrm>
            <a:off x="2483768" y="4241992"/>
            <a:ext cx="360040" cy="3770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꺾인 연결선 9"/>
          <p:cNvCxnSpPr/>
          <p:nvPr/>
        </p:nvCxnSpPr>
        <p:spPr>
          <a:xfrm rot="5400000" flipH="1" flipV="1">
            <a:off x="2717970" y="2583080"/>
            <a:ext cx="1512000" cy="1620000"/>
          </a:xfrm>
          <a:prstGeom prst="bentConnector3">
            <a:avLst>
              <a:gd name="adj1" fmla="val 50554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24328" y="1331476"/>
            <a:ext cx="13260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99592" y="5344861"/>
            <a:ext cx="360040" cy="3770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4103950" y="4597053"/>
            <a:ext cx="360040" cy="3770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꺾인 연결선 13"/>
          <p:cNvCxnSpPr/>
          <p:nvPr/>
        </p:nvCxnSpPr>
        <p:spPr>
          <a:xfrm rot="5400000" flipH="1" flipV="1">
            <a:off x="127823" y="3483208"/>
            <a:ext cx="2772000" cy="8640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/>
          <p:nvPr/>
        </p:nvCxnSpPr>
        <p:spPr>
          <a:xfrm rot="5400000" flipH="1" flipV="1">
            <a:off x="4457443" y="2349136"/>
            <a:ext cx="1980000" cy="2340000"/>
          </a:xfrm>
          <a:prstGeom prst="bentConnector3">
            <a:avLst>
              <a:gd name="adj1" fmla="val 43844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24328" y="6125234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5992802" y="4987334"/>
            <a:ext cx="44114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ko-K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ko-KR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76" y="858198"/>
            <a:ext cx="389241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Groening et al, PRL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102, 234801 (2009)</a:t>
            </a:r>
            <a:endParaRPr lang="ko-KR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</p:spPr>
        <p:txBody>
          <a:bodyPr/>
          <a:lstStyle/>
          <a:p>
            <a:fld id="{AA297820-8D4B-4C15-9B7C-DA3099B5919D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9914847"/>
      </p:ext>
    </p:extLst>
  </p:cSld>
  <p:clrMapOvr>
    <a:masterClrMapping/>
  </p:clrMapOvr>
</p:sld>
</file>

<file path=ppt/theme/theme1.xml><?xml version="1.0" encoding="utf-8"?>
<a:theme xmlns:a="http://schemas.openxmlformats.org/drawingml/2006/main" name="TACMtg_20120510_EC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TC010237557[[fn=디지털 테마]]</Template>
  <TotalTime>105479</TotalTime>
  <Words>2676</Words>
  <Application>Microsoft Office PowerPoint</Application>
  <PresentationFormat>화면 슬라이드 쇼(4:3)</PresentationFormat>
  <Paragraphs>450</Paragraphs>
  <Slides>39</Slides>
  <Notes>6</Notes>
  <HiddenSlides>0</HiddenSlides>
  <MMClips>0</MMClips>
  <ScaleCrop>false</ScaleCrop>
  <HeadingPairs>
    <vt:vector size="8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60" baseType="lpstr">
      <vt:lpstr>Antique Olive Roman</vt:lpstr>
      <vt:lpstr>BankGothic Md BT</vt:lpstr>
      <vt:lpstr>HY센스L</vt:lpstr>
      <vt:lpstr>KaiTi</vt:lpstr>
      <vt:lpstr>Microsoft YaHei UI</vt:lpstr>
      <vt:lpstr>MS PMincho</vt:lpstr>
      <vt:lpstr>굴림</vt:lpstr>
      <vt:lpstr>맑은 고딕</vt:lpstr>
      <vt:lpstr>양재소슬체S</vt:lpstr>
      <vt:lpstr>Aharoni</vt:lpstr>
      <vt:lpstr>Arial</vt:lpstr>
      <vt:lpstr>Arial Narrow</vt:lpstr>
      <vt:lpstr>Bauhaus 93</vt:lpstr>
      <vt:lpstr>Calibri</vt:lpstr>
      <vt:lpstr>Cambria Math</vt:lpstr>
      <vt:lpstr>Symbol</vt:lpstr>
      <vt:lpstr>Verdana</vt:lpstr>
      <vt:lpstr>Wingdings</vt:lpstr>
      <vt:lpstr>TACMtg_20120510_ECRIS</vt:lpstr>
      <vt:lpstr>디자인 사용자 지정</vt:lpstr>
      <vt:lpstr>Chart</vt:lpstr>
      <vt:lpstr>Dominance of particle resonances over parametric instabilities in high-intensity linacs        </vt:lpstr>
      <vt:lpstr>Drowned in a swamp of terms…?</vt:lpstr>
      <vt:lpstr>Space-charge halo mechanisms</vt:lpstr>
      <vt:lpstr>Parametric instabilities</vt:lpstr>
      <vt:lpstr>Parametric instabilities in actual linacs?</vt:lpstr>
      <vt:lpstr>No sign of parametric instabilities in experiment data</vt:lpstr>
      <vt:lpstr>Particle resonances in high-intensity linacs</vt:lpstr>
      <vt:lpstr>4th order particle resonance            in high-intensity linacs </vt:lpstr>
      <vt:lpstr>Experiment 1: 4th order particle resonance GSI UNILAC</vt:lpstr>
      <vt:lpstr>Experiment 2: 4th order particle resonance ORNL SNS linac</vt:lpstr>
      <vt:lpstr>Tiefenback’s observation</vt:lpstr>
      <vt:lpstr>6th order particle resonance in high-intensity linacs </vt:lpstr>
      <vt:lpstr>PowerPoint 프레젠테이션</vt:lpstr>
      <vt:lpstr>What is the difference? particle resonances and parametric instabilities</vt:lpstr>
      <vt:lpstr>There are look-alike people</vt:lpstr>
      <vt:lpstr>Appearance can be deceiving</vt:lpstr>
      <vt:lpstr>PowerPoint 프레젠테이션</vt:lpstr>
      <vt:lpstr>Envelope instability develops  when particle resonance fades away</vt:lpstr>
      <vt:lpstr>4th order particle resonance dominates over the envelope instability</vt:lpstr>
      <vt:lpstr>4th order particle resonance dominates over the envelope instability</vt:lpstr>
      <vt:lpstr>4th order particle resonance dominates over 4(so – Ds4,coh) = 360 parametric instability</vt:lpstr>
      <vt:lpstr>6th order particle resonance dominates over 3(so – Ds3,coh) = 360 parametric instability</vt:lpstr>
      <vt:lpstr>Parametric instabilities manifest away from particle resonances</vt:lpstr>
      <vt:lpstr>Dominance of particle resonances for non-KV distribution</vt:lpstr>
      <vt:lpstr>PowerPoint 프레젠테이션</vt:lpstr>
      <vt:lpstr>Operating in s &gt; 90° operating the linac in so &gt; 90°</vt:lpstr>
      <vt:lpstr>Operating in s &gt; 90° operating the linac in so &gt; 90°</vt:lpstr>
      <vt:lpstr>Beam Spinning operating the linac in so &gt; 90°</vt:lpstr>
      <vt:lpstr>Beam Spinning operating the linac in so &gt; 90°</vt:lpstr>
      <vt:lpstr>PowerPoint 프레젠테이션</vt:lpstr>
      <vt:lpstr>4th order instability and envelope instability</vt:lpstr>
      <vt:lpstr>Mitigation of envelope instability</vt:lpstr>
      <vt:lpstr>Conclusion</vt:lpstr>
      <vt:lpstr>PowerPoint 프레젠테이션</vt:lpstr>
      <vt:lpstr>Generating beam spinning</vt:lpstr>
      <vt:lpstr>3rd order parametric instability in high intensity linear accelerators</vt:lpstr>
      <vt:lpstr>4th order parametric instability in high intensity linear accelerators</vt:lpstr>
      <vt:lpstr>4th order parametric instability in high intensity linear accelerators</vt:lpstr>
      <vt:lpstr>6th order particle resonance in high intensity linear accelerators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 Ion Source &amp; Charge Breeder</dc:title>
  <dc:creator>Byoungchul Kim</dc:creator>
  <cp:lastModifiedBy>raon raon</cp:lastModifiedBy>
  <cp:revision>4060</cp:revision>
  <cp:lastPrinted>2023-09-15T04:48:58Z</cp:lastPrinted>
  <dcterms:created xsi:type="dcterms:W3CDTF">2012-05-22T04:32:09Z</dcterms:created>
  <dcterms:modified xsi:type="dcterms:W3CDTF">2024-09-11T00:38:32Z</dcterms:modified>
</cp:coreProperties>
</file>