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65" r:id="rId2"/>
    <p:sldId id="875" r:id="rId3"/>
    <p:sldId id="896" r:id="rId4"/>
    <p:sldId id="969" r:id="rId5"/>
    <p:sldId id="964" r:id="rId6"/>
    <p:sldId id="929" r:id="rId7"/>
    <p:sldId id="950" r:id="rId8"/>
    <p:sldId id="951" r:id="rId9"/>
    <p:sldId id="965" r:id="rId10"/>
    <p:sldId id="952" r:id="rId11"/>
    <p:sldId id="954" r:id="rId12"/>
    <p:sldId id="955" r:id="rId13"/>
    <p:sldId id="956" r:id="rId14"/>
    <p:sldId id="957" r:id="rId15"/>
    <p:sldId id="966" r:id="rId16"/>
    <p:sldId id="900" r:id="rId17"/>
    <p:sldId id="958" r:id="rId18"/>
    <p:sldId id="959" r:id="rId19"/>
    <p:sldId id="967" r:id="rId20"/>
    <p:sldId id="263" r:id="rId21"/>
    <p:sldId id="968" r:id="rId22"/>
    <p:sldId id="963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FF"/>
    <a:srgbClr val="188B1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9"/>
    <p:restoredTop sz="84115"/>
  </p:normalViewPr>
  <p:slideViewPr>
    <p:cSldViewPr snapToGrid="0" showGuides="1">
      <p:cViewPr varScale="1">
        <p:scale>
          <a:sx n="142" d="100"/>
          <a:sy n="142" d="100"/>
        </p:scale>
        <p:origin x="792" y="168"/>
      </p:cViewPr>
      <p:guideLst>
        <p:guide orient="horz" pos="1933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240D-01B5-4B8A-BE51-26EDBDE6E831}" type="datetimeFigureOut">
              <a:rPr lang="el-GR" smtClean="0"/>
              <a:t>11/9/24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09303-BDCC-4E7D-81F4-6DE0BDBDCB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68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285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83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1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97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27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27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Studies of the incoherent effects of SC, IBS and SR and their interplay were performed in the context of the CLIC DRs</a:t>
            </a:r>
          </a:p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1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09303-BDCC-4E7D-81F4-6DE0BDBDCB9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25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4A540-BC65-4D52-9F27-F0C76370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EC12FD3-BF89-49FC-B5B3-8120C9ECE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4A0F09-59B7-4A57-9559-7BE39FD0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AB00-FF46-4EFE-8CF1-429877B33BCC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243CE1-2E00-47DC-BD99-042AFC27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7A2A0C-7106-4BA2-9494-38EB1235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66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C735AC-3B42-4BAC-AECB-3DF6D0D7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5F833D8-EBFB-403F-89B2-1B6D6F321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AA08FA-3076-46C1-901E-60E2A43A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D29A-F4D1-4836-A8C2-60F195F36C31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5B63B7-1385-494A-83DC-2E0D508B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A80FEA-9924-4316-BA3A-0E20A661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54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FADA2BC-82DD-4FD3-A5D0-9BD04E000A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94C8900-D42A-46B0-928E-4FC090507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5C3E6AA-9C77-464D-A92F-CA7A4C82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7B84-D079-4DDE-8FBB-FE21A89B8373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B23316-91DD-4F75-8F2F-1A7E520F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0C8F32-981F-4586-A33B-54500C22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96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82E81-1AEF-4147-802E-7F1D59E4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1C4F15-A5BC-4DD9-88B8-458381661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8B1D9D-2ECA-4EA0-9D69-9E40CBA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2C72-CEAC-463F-A6CA-59FE600AFECC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872C71-5424-4E10-ABE4-A778B5AC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E5702F-4208-422C-96E2-A30E5FA6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64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AFBC52-0E5D-40B4-89D6-35C9760B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F6A59F5-686A-4549-B375-1C17B6107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1FCE0B-F243-4D9A-8961-2C769990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2EB5-969C-4AF8-81F3-E4D25E222CD2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95A30E-B123-47B3-8521-829001D1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8F66252-5883-4385-900A-6C4DAB31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54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22C617-8612-4DF7-BA56-123DD728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06F42F-6B2B-4210-8E69-A35C452CA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3D0952-8350-4BBE-99F1-0AB359ED8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856E5D7-0284-4870-B02B-F59E3B85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A971-FCB4-42DB-A6D4-37D08875D20B}" type="datetime1">
              <a:rPr lang="el-GR" smtClean="0"/>
              <a:t>11/9/24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F69A6DA-1F5B-4D84-8A67-78D57EC1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BF6E37-A24F-477C-A768-FA451A88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1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E28321-62D5-4547-B517-9C5C6DC6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559D70-DA6A-4AA9-8B02-B99C101C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C8A14C-2174-431A-8481-F4C2A460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CE656EC-DA66-4248-BCE7-1403BAFB2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6A7CAC-74EE-4839-94EA-1E51A3DA2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1B7AD57-B5D7-425F-9DAD-1366E1FD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528C-DD5B-4EC0-B7CC-9351D3503331}" type="datetime1">
              <a:rPr lang="el-GR" smtClean="0"/>
              <a:t>11/9/24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EC54024-D293-406C-9780-6A07D17A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E76461-A30B-4E06-8A83-A24E80F8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4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DB2333-1CC3-4F5C-B398-3D8CF320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2E295FE-55E1-4195-8B1E-230A143D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A13C-BB17-49EE-A47E-B21C68341033}" type="datetime1">
              <a:rPr lang="el-GR" smtClean="0"/>
              <a:t>11/9/24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458FA6-38F1-43DB-8218-BAE7E615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B1FDFE-E881-41DD-9560-3E7F64340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73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BB349F-D02C-419A-B20E-A7C4EE6F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B63-56D8-42F2-8642-DE4808DAE07F}" type="datetime1">
              <a:rPr lang="el-GR" smtClean="0"/>
              <a:t>11/9/24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B33B82F-E28F-4CDE-B65A-8741B4B0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C928BE-C870-4401-B38A-A282AD2D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9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5A0D15-C8D2-42E0-AC59-6161A3AF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689674-FFEE-420F-8ED7-63093E405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638DB9A-49E6-4B1C-9302-43137D045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07B2C2-86AD-4E37-88CC-F31A1F78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3B8-095F-4B3A-9BF2-A9D09E90F6CA}" type="datetime1">
              <a:rPr lang="el-GR" smtClean="0"/>
              <a:t>11/9/24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8D877EB-440A-45F7-8459-27FE8D4F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47DE7A-6528-4762-93E1-160B3532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7EA7F-C602-45FE-8DCF-B2A26E8D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F086F78-6065-429E-90AF-45B51A101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ADBE0F-1A92-45B8-AA47-AB608BFBE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83402C-4787-43DD-9C7B-3382E4BC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5B17-F857-43A5-AC90-4C3452E1CAD1}" type="datetime1">
              <a:rPr lang="el-GR" smtClean="0"/>
              <a:t>11/9/24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4DAFBA1-AE38-45E6-B583-1D87F3B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4CABD1B-C5CE-4109-A73D-17A4A3CD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90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1BA96F0-E30B-4F18-B871-9A03E8D3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6797C5-5D6A-41D5-A69B-73B899C5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802ED6-E1DB-4BC1-AA40-C6A590D8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714F-8CBB-41EF-863F-0A2D2AEC2BAA}" type="datetime1">
              <a:rPr lang="el-GR" smtClean="0"/>
              <a:t>11/9/24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5E8A42-50CF-4949-8AEE-90066B68D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Meeting - M. Zampetakis</a:t>
            </a:r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F8FD65-F296-44F2-8FA6-BDCA4EA1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3FC6-B9A8-4589-8F3E-BEA88394A2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7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aps.org/prab/abstract/10.1103/PhysRevAccelBeams.27.064403" TargetMode="External"/><Relationship Id="rId3" Type="http://schemas.openxmlformats.org/officeDocument/2006/relationships/slide" Target="slide3.xml"/><Relationship Id="rId7" Type="http://schemas.openxmlformats.org/officeDocument/2006/relationships/slide" Target="slide6.xml"/><Relationship Id="rId12" Type="http://schemas.openxmlformats.org/officeDocument/2006/relationships/hyperlink" Target="https://journals.aps.org/prl/abstract/10.1103/PhysRevLett.68.18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s.cern.ch/record/1464093" TargetMode="External"/><Relationship Id="rId11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hyperlink" Target="https://journals.aps.org/prab/abstract/10.1103/PhysRevSTAB.8.064403" TargetMode="External"/><Relationship Id="rId4" Type="http://schemas.openxmlformats.org/officeDocument/2006/relationships/hyperlink" Target="https://cds.cern.ch/record/1500095" TargetMode="Externa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A90E9-2058-40D6-B90F-7F05BB46870A}"/>
              </a:ext>
            </a:extLst>
          </p:cNvPr>
          <p:cNvSpPr txBox="1"/>
          <p:nvPr/>
        </p:nvSpPr>
        <p:spPr>
          <a:xfrm>
            <a:off x="0" y="0"/>
            <a:ext cx="12192000" cy="4048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3BDD9A-FBF0-4D75-9F5A-9808F5AAC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492" y="794098"/>
            <a:ext cx="10143015" cy="298927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Interplay of Space Charge, </a:t>
            </a:r>
            <a:r>
              <a:rPr lang="en-US" sz="54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Scattering, and Synchrotron Radiation </a:t>
            </a:r>
            <a:br>
              <a:rPr lang="en-US" sz="5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the CLIC Damping Rings</a:t>
            </a:r>
            <a:endParaRPr lang="el-GR" sz="5400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2D7740-6FBA-4354-8311-6CD3A7FC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640" y="4459857"/>
            <a:ext cx="8925019" cy="1655762"/>
          </a:xfrm>
        </p:spPr>
        <p:txBody>
          <a:bodyPr/>
          <a:lstStyle/>
          <a:p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M.</a:t>
            </a:r>
            <a:r>
              <a:rPr lang="el-GR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Zampetakis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F. Antoniou, F.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Asvesta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Bartosik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Papaphilippou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8D91D-32A1-48C1-9825-D62D465285C4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428FC4A-E2D8-4AB8-9530-D7001277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5" y="4551902"/>
            <a:ext cx="1535025" cy="1512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3023E1-3164-F1E5-598E-6384C894E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 t="13675" r="13293" b="13113"/>
          <a:stretch/>
        </p:blipFill>
        <p:spPr bwMode="auto">
          <a:xfrm>
            <a:off x="10436247" y="4437063"/>
            <a:ext cx="1677558" cy="175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80F932-3888-DE59-E56C-89E876908680}"/>
              </a:ext>
            </a:extLst>
          </p:cNvPr>
          <p:cNvSpPr txBox="1"/>
          <p:nvPr/>
        </p:nvSpPr>
        <p:spPr>
          <a:xfrm>
            <a:off x="3620129" y="5823790"/>
            <a:ext cx="4951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200" i="1" baseline="30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</a:t>
            </a:r>
          </a:p>
          <a:p>
            <a:pPr algn="ctr"/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Dong Guan, China, 11-13 September 2024</a:t>
            </a:r>
            <a:endParaRPr lang="el-GR" sz="2000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Θέση υποσέλιδου 7">
            <a:extLst>
              <a:ext uri="{FF2B5EF4-FFF2-40B4-BE49-F238E27FC236}">
                <a16:creationId xmlns:a16="http://schemas.microsoft.com/office/drawing/2014/main" id="{C2B1DC07-6605-D820-7914-C9DFD2C15828}"/>
              </a:ext>
            </a:extLst>
          </p:cNvPr>
          <p:cNvSpPr txBox="1">
            <a:spLocks/>
          </p:cNvSpPr>
          <p:nvPr/>
        </p:nvSpPr>
        <p:spPr>
          <a:xfrm>
            <a:off x="9581781" y="6623924"/>
            <a:ext cx="2587559" cy="193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michail.zampetakis@cern.ch</a:t>
            </a:r>
            <a:endParaRPr lang="el-GR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24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E82F6724-C50B-08A9-EC22-E8955382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1030722"/>
            <a:ext cx="4085970" cy="2928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Tune spread evolution in the CLIC DRs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A8F093B-F32E-A5C9-472F-BC88AA00CE31}"/>
              </a:ext>
            </a:extLst>
          </p:cNvPr>
          <p:cNvSpPr txBox="1">
            <a:spLocks/>
          </p:cNvSpPr>
          <p:nvPr/>
        </p:nvSpPr>
        <p:spPr>
          <a:xfrm>
            <a:off x="594063" y="991123"/>
            <a:ext cx="7914937" cy="2699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Three main regimes are observed: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Injection: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Large emittances 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Strong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sextupoles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Detuning by amplitude 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1 damping time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Amplitude detuning is decreasing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Extraction/Steady state: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 is dominant 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n-US" sz="1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large vertical tune spread is induced</a:t>
            </a:r>
          </a:p>
        </p:txBody>
      </p:sp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B9806E1E-B1AE-0474-A707-DD02FD768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4113348"/>
                <a:ext cx="7914937" cy="22098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Many resonances can affect the performance of the CLIC DRs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was chosen </a:t>
                </a:r>
                <a:endParaRPr lang="en-US" sz="2000" b="0" dirty="0">
                  <a:solidFill>
                    <a:prstClr val="black"/>
                  </a:solidFill>
                  <a:latin typeface="Cambria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To excite it, two skew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sextupolar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errors were added </a:t>
                </a:r>
              </a:p>
              <a:p>
                <a:pPr marL="69210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16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⇒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Integrated normalized strength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1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B9806E1E-B1AE-0474-A707-DD02FD76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4113348"/>
                <a:ext cx="7914937" cy="2209801"/>
              </a:xfrm>
              <a:prstGeom prst="rect">
                <a:avLst/>
              </a:prstGeom>
              <a:blipFill>
                <a:blip r:embed="rId3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3DCB9A67-DD7E-2AE8-D6C2-9E16824B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1" y="4112549"/>
            <a:ext cx="4085970" cy="245158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249653C-5A72-FC1E-2F40-74799A731930}"/>
              </a:ext>
            </a:extLst>
          </p:cNvPr>
          <p:cNvSpPr/>
          <p:nvPr/>
        </p:nvSpPr>
        <p:spPr>
          <a:xfrm>
            <a:off x="10525807" y="1876620"/>
            <a:ext cx="768626" cy="3114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15C511-4BBC-9457-5557-CB749B403AA9}"/>
                  </a:ext>
                </a:extLst>
              </p:cNvPr>
              <p:cNvSpPr txBox="1"/>
              <p:nvPr/>
            </p:nvSpPr>
            <p:spPr>
              <a:xfrm>
                <a:off x="8956842" y="3947413"/>
                <a:ext cx="2490542" cy="287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dirty="0">
                    <a:ea typeface="Cambria Math" panose="02040503050406030204" pitchFamily="18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0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105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10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05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050" b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0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05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05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48.39, 10.35</m:t>
                        </m:r>
                      </m:e>
                    </m:d>
                  </m:oMath>
                </a14:m>
                <a:endParaRPr lang="en-FR" sz="10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15C511-4BBC-9457-5557-CB749B403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842" y="3947413"/>
                <a:ext cx="2490542" cy="287066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B9F3E9-4E09-400F-BF1F-8932DF281577}"/>
                  </a:ext>
                </a:extLst>
              </p:cNvPr>
              <p:cNvSpPr txBox="1"/>
              <p:nvPr/>
            </p:nvSpPr>
            <p:spPr>
              <a:xfrm>
                <a:off x="8271012" y="841241"/>
                <a:ext cx="3912973" cy="304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*Bare machine working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48.357, 10.387</m:t>
                        </m:r>
                      </m:e>
                    </m:d>
                  </m:oMath>
                </a14:m>
                <a:endParaRPr lang="en-FR" sz="1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B9F3E9-4E09-400F-BF1F-8932DF281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012" y="841241"/>
                <a:ext cx="3912973" cy="30482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9DEFA8F-43A3-FFF6-7A95-CBB5259612FA}"/>
              </a:ext>
            </a:extLst>
          </p:cNvPr>
          <p:cNvSpPr/>
          <p:nvPr/>
        </p:nvSpPr>
        <p:spPr>
          <a:xfrm rot="3983812">
            <a:off x="9434962" y="688136"/>
            <a:ext cx="415637" cy="1745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E98311-BB44-37EB-19AD-1BED74AADF34}"/>
              </a:ext>
            </a:extLst>
          </p:cNvPr>
          <p:cNvSpPr/>
          <p:nvPr/>
        </p:nvSpPr>
        <p:spPr>
          <a:xfrm>
            <a:off x="10019679" y="1210645"/>
            <a:ext cx="415637" cy="412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F8B706-5618-B7A8-8D92-1CE937B17F41}"/>
              </a:ext>
            </a:extLst>
          </p:cNvPr>
          <p:cNvSpPr/>
          <p:nvPr/>
        </p:nvSpPr>
        <p:spPr>
          <a:xfrm>
            <a:off x="9947597" y="1539700"/>
            <a:ext cx="415637" cy="1745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4A0144-38FB-8D8E-6E1E-585F74763DF2}"/>
              </a:ext>
            </a:extLst>
          </p:cNvPr>
          <p:cNvSpPr/>
          <p:nvPr/>
        </p:nvSpPr>
        <p:spPr>
          <a:xfrm>
            <a:off x="9320645" y="5421582"/>
            <a:ext cx="498764" cy="10237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" name="Θέση ημερομηνίας 6">
            <a:extLst>
              <a:ext uri="{FF2B5EF4-FFF2-40B4-BE49-F238E27FC236}">
                <a16:creationId xmlns:a16="http://schemas.microsoft.com/office/drawing/2014/main" id="{4765F74F-35CF-AB15-B0B2-31E45888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8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8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Resonance Sidebands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A8F093B-F32E-A5C9-472F-BC88AA00CE31}"/>
              </a:ext>
            </a:extLst>
          </p:cNvPr>
          <p:cNvSpPr txBox="1">
            <a:spLocks/>
          </p:cNvSpPr>
          <p:nvPr/>
        </p:nvSpPr>
        <p:spPr>
          <a:xfrm>
            <a:off x="594063" y="991124"/>
            <a:ext cx="11241182" cy="19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the resonance response is weak?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 Resonance sidebands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B9806E1E-B1AE-0474-A707-DD02FD768B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944" y="2000564"/>
                <a:ext cx="11168110" cy="4837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Frequency Map Analysis (FMA) for the working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48.39, 10.3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Θέση περιεχομένου 2">
                <a:extLst>
                  <a:ext uri="{FF2B5EF4-FFF2-40B4-BE49-F238E27FC236}">
                    <a16:creationId xmlns:a16="http://schemas.microsoft.com/office/drawing/2014/main" id="{B9806E1E-B1AE-0474-A707-DD02FD76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4" y="2000564"/>
                <a:ext cx="11168110" cy="483727"/>
              </a:xfrm>
              <a:prstGeom prst="rect">
                <a:avLst/>
              </a:prstGeom>
              <a:blipFill>
                <a:blip r:embed="rId2"/>
                <a:stretch>
                  <a:fillRect t="-2564" b="-1025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5CECE83-3F73-0482-A83E-4873B8B65C8F}"/>
              </a:ext>
            </a:extLst>
          </p:cNvPr>
          <p:cNvGrpSpPr/>
          <p:nvPr/>
        </p:nvGrpSpPr>
        <p:grpSpPr>
          <a:xfrm>
            <a:off x="211786" y="2612408"/>
            <a:ext cx="3840000" cy="3201302"/>
            <a:chOff x="605768" y="3741096"/>
            <a:chExt cx="3840000" cy="3201302"/>
          </a:xfrm>
        </p:grpSpPr>
        <p:pic>
          <p:nvPicPr>
            <p:cNvPr id="21" name="Picture 20" descr="A diagram of a graph&#10;&#10;Description automatically generated">
              <a:extLst>
                <a:ext uri="{FF2B5EF4-FFF2-40B4-BE49-F238E27FC236}">
                  <a16:creationId xmlns:a16="http://schemas.microsoft.com/office/drawing/2014/main" id="{EFD2498D-2595-10C1-01BB-7D4CDAB40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68" y="4062398"/>
              <a:ext cx="3840000" cy="288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13691-8D01-1B2C-48F2-7E3AF0F2C7AD}"/>
                </a:ext>
              </a:extLst>
            </p:cNvPr>
            <p:cNvSpPr txBox="1"/>
            <p:nvPr/>
          </p:nvSpPr>
          <p:spPr>
            <a:xfrm>
              <a:off x="1657750" y="3741096"/>
              <a:ext cx="1736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On-momentum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2E72B5-5500-EF60-8331-DB4FB16214D1}"/>
              </a:ext>
            </a:extLst>
          </p:cNvPr>
          <p:cNvGrpSpPr/>
          <p:nvPr/>
        </p:nvGrpSpPr>
        <p:grpSpPr>
          <a:xfrm>
            <a:off x="8264425" y="2431431"/>
            <a:ext cx="3840000" cy="3382279"/>
            <a:chOff x="8241432" y="3612517"/>
            <a:chExt cx="3840000" cy="3382279"/>
          </a:xfrm>
        </p:grpSpPr>
        <p:pic>
          <p:nvPicPr>
            <p:cNvPr id="12" name="Picture 11" descr="A diagram of a graph&#10;&#10;Description automatically generated">
              <a:extLst>
                <a:ext uri="{FF2B5EF4-FFF2-40B4-BE49-F238E27FC236}">
                  <a16:creationId xmlns:a16="http://schemas.microsoft.com/office/drawing/2014/main" id="{E7D37950-15D9-7D42-342A-7ED1EA8E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432" y="4114796"/>
              <a:ext cx="3840000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299EBBE-2350-16D6-5D75-F04B75B3BFE5}"/>
                    </a:ext>
                  </a:extLst>
                </p:cNvPr>
                <p:cNvSpPr txBox="1"/>
                <p:nvPr/>
              </p:nvSpPr>
              <p:spPr>
                <a:xfrm>
                  <a:off x="8873262" y="3612517"/>
                  <a:ext cx="25763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Off –momentum at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,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=1000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turns</m:t>
                        </m:r>
                      </m:oMath>
                    </m:oMathPara>
                  </a14:m>
                  <a:endParaRPr lang="en-FR" dirty="0">
                    <a:solidFill>
                      <a:schemeClr val="accent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299EBBE-2350-16D6-5D75-F04B75B3B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3262" y="3612517"/>
                  <a:ext cx="2576340" cy="646331"/>
                </a:xfrm>
                <a:prstGeom prst="rect">
                  <a:avLst/>
                </a:prstGeom>
                <a:blipFill>
                  <a:blip r:embed="rId5"/>
                  <a:stretch>
                    <a:fillRect t="-3846" b="-9615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E7EA2E-A491-8D9C-3925-B0B2EE6A8131}"/>
              </a:ext>
            </a:extLst>
          </p:cNvPr>
          <p:cNvGrpSpPr/>
          <p:nvPr/>
        </p:nvGrpSpPr>
        <p:grpSpPr>
          <a:xfrm>
            <a:off x="4175999" y="2431432"/>
            <a:ext cx="3840000" cy="3382278"/>
            <a:chOff x="4618117" y="3614681"/>
            <a:chExt cx="3840000" cy="3382278"/>
          </a:xfrm>
        </p:grpSpPr>
        <p:pic>
          <p:nvPicPr>
            <p:cNvPr id="17" name="Picture 16" descr="A diagram of a graph&#10;&#10;Description automatically generated">
              <a:extLst>
                <a:ext uri="{FF2B5EF4-FFF2-40B4-BE49-F238E27FC236}">
                  <a16:creationId xmlns:a16="http://schemas.microsoft.com/office/drawing/2014/main" id="{B0AD8876-12F2-5BA7-BC24-CAA828C76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117" y="4116959"/>
              <a:ext cx="3840000" cy="288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21764B5-1A8E-79B1-0D1D-F0AEE065438B}"/>
                    </a:ext>
                  </a:extLst>
                </p:cNvPr>
                <p:cNvSpPr txBox="1"/>
                <p:nvPr/>
              </p:nvSpPr>
              <p:spPr>
                <a:xfrm>
                  <a:off x="5181236" y="3614681"/>
                  <a:ext cx="27137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Off –momentum at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,</a:t>
                  </a: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turns</m:t>
                      </m:r>
                    </m:oMath>
                  </a14:m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(nominal)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21764B5-1A8E-79B1-0D1D-F0AEE06543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236" y="3614681"/>
                  <a:ext cx="2713762" cy="646331"/>
                </a:xfrm>
                <a:prstGeom prst="rect">
                  <a:avLst/>
                </a:prstGeom>
                <a:blipFill>
                  <a:blip r:embed="rId7"/>
                  <a:stretch>
                    <a:fillRect t="-3846" r="-463" b="-13462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7D89FA1-4B13-8EFF-98D5-76D27757900C}"/>
                    </a:ext>
                  </a:extLst>
                </p:cNvPr>
                <p:cNvSpPr txBox="1"/>
                <p:nvPr/>
              </p:nvSpPr>
              <p:spPr>
                <a:xfrm>
                  <a:off x="5343186" y="5194998"/>
                  <a:ext cx="991618" cy="166071"/>
                </a:xfrm>
                <a:prstGeom prst="rect">
                  <a:avLst/>
                </a:prstGeom>
                <a:solidFill>
                  <a:srgbClr val="2424FF">
                    <a:alpha val="10000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FR" sz="100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000" b="0" i="1" smtClean="0">
                            <a:solidFill>
                              <a:srgbClr val="2424FF"/>
                            </a:solidFill>
                            <a:latin typeface="Cambria Math" panose="02040503050406030204" pitchFamily="18" charset="0"/>
                          </a:rPr>
                          <m:t>=31</m:t>
                        </m:r>
                        <m:r>
                          <a:rPr lang="en-US" sz="1000" b="0" i="1" smtClean="0">
                            <a:solidFill>
                              <a:srgbClr val="2424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  <m:r>
                          <a:rPr lang="en-US" sz="1000" b="0" i="1" smtClean="0">
                            <a:solidFill>
                              <a:srgbClr val="2424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rgbClr val="2424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FR" sz="1000" dirty="0">
                    <a:solidFill>
                      <a:srgbClr val="2424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7D89FA1-4B13-8EFF-98D5-76D277579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186" y="5194998"/>
                  <a:ext cx="991618" cy="166071"/>
                </a:xfrm>
                <a:prstGeom prst="rect">
                  <a:avLst/>
                </a:prstGeom>
                <a:blipFill>
                  <a:blip r:embed="rId8"/>
                  <a:stretch>
                    <a:fillRect l="-3750" b="-28571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DE8FCC-001C-B72A-F518-ADCE0F3CA639}"/>
                    </a:ext>
                  </a:extLst>
                </p:cNvPr>
                <p:cNvSpPr txBox="1"/>
                <p:nvPr/>
              </p:nvSpPr>
              <p:spPr>
                <a:xfrm>
                  <a:off x="5343186" y="5356405"/>
                  <a:ext cx="991618" cy="166071"/>
                </a:xfrm>
                <a:prstGeom prst="rect">
                  <a:avLst/>
                </a:prstGeom>
                <a:solidFill>
                  <a:schemeClr val="accent3">
                    <a:alpha val="1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FR" sz="10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=62</m:t>
                        </m:r>
                        <m:r>
                          <a:rPr lang="en-US" sz="1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±2</m:t>
                        </m:r>
                        <m:r>
                          <a:rPr lang="en-US" sz="10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0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FR" sz="1000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DE8FCC-001C-B72A-F518-ADCE0F3CA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186" y="5356405"/>
                  <a:ext cx="991618" cy="166071"/>
                </a:xfrm>
                <a:prstGeom prst="rect">
                  <a:avLst/>
                </a:prstGeom>
                <a:blipFill>
                  <a:blip r:embed="rId9"/>
                  <a:stretch>
                    <a:fillRect l="-3750" b="-28571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Θέση ημερομηνίας 6">
            <a:extLst>
              <a:ext uri="{FF2B5EF4-FFF2-40B4-BE49-F238E27FC236}">
                <a16:creationId xmlns:a16="http://schemas.microsoft.com/office/drawing/2014/main" id="{03422271-E787-4613-2AE2-AC56BEE6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Vertical tune scan – Only SC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991124"/>
                <a:ext cx="11003875" cy="8712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30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full vertical tune scan around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resonance was performed: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48.39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10.32…10.38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991124"/>
                <a:ext cx="11003875" cy="871209"/>
              </a:xfrm>
              <a:prstGeom prst="rect">
                <a:avLst/>
              </a:prstGeom>
              <a:blipFill>
                <a:blip r:embed="rId2"/>
                <a:stretch>
                  <a:fillRect t="-2899" b="-2899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08A1FB-C159-A6F5-603E-F76B9D30F3BD}"/>
              </a:ext>
            </a:extLst>
          </p:cNvPr>
          <p:cNvGrpSpPr/>
          <p:nvPr/>
        </p:nvGrpSpPr>
        <p:grpSpPr>
          <a:xfrm>
            <a:off x="4049218" y="2464666"/>
            <a:ext cx="4050001" cy="1807498"/>
            <a:chOff x="4049218" y="2534999"/>
            <a:chExt cx="4050001" cy="1807498"/>
          </a:xfrm>
        </p:grpSpPr>
        <p:pic>
          <p:nvPicPr>
            <p:cNvPr id="11" name="Picture 10" descr="A graph with red and green lines&#10;&#10;Description automatically generated">
              <a:extLst>
                <a:ext uri="{FF2B5EF4-FFF2-40B4-BE49-F238E27FC236}">
                  <a16:creationId xmlns:a16="http://schemas.microsoft.com/office/drawing/2014/main" id="{8606F464-63B5-2F70-B21C-C2AFE1F71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218" y="2722497"/>
              <a:ext cx="4050001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C931BB0-6FC4-9B1B-B107-55476D2A7A0A}"/>
                    </a:ext>
                  </a:extLst>
                </p:cNvPr>
                <p:cNvSpPr txBox="1"/>
                <p:nvPr/>
              </p:nvSpPr>
              <p:spPr>
                <a:xfrm>
                  <a:off x="4864385" y="2534999"/>
                  <a:ext cx="24632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“N</a:t>
                  </a:r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ominal”,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FR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a14:m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C931BB0-6FC4-9B1B-B107-55476D2A7A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385" y="2534999"/>
                  <a:ext cx="246322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15" t="-3571" r="-515" b="-2500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834300-3082-4C2D-0E7D-FA8D2D3FDA71}"/>
              </a:ext>
            </a:extLst>
          </p:cNvPr>
          <p:cNvGrpSpPr/>
          <p:nvPr/>
        </p:nvGrpSpPr>
        <p:grpSpPr>
          <a:xfrm>
            <a:off x="42782" y="2464666"/>
            <a:ext cx="4050000" cy="1807498"/>
            <a:chOff x="42782" y="2727153"/>
            <a:chExt cx="4050000" cy="1807498"/>
          </a:xfrm>
        </p:grpSpPr>
        <p:pic>
          <p:nvPicPr>
            <p:cNvPr id="14" name="Picture 13" descr="A graph of a graph of a function&#10;&#10;Description automatically generated">
              <a:extLst>
                <a:ext uri="{FF2B5EF4-FFF2-40B4-BE49-F238E27FC236}">
                  <a16:creationId xmlns:a16="http://schemas.microsoft.com/office/drawing/2014/main" id="{37C7E691-67A0-E743-7A56-60AEF238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2" y="2914651"/>
              <a:ext cx="4050000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40659F-B1A7-5B02-3F60-AE95F6CA3B8D}"/>
                    </a:ext>
                  </a:extLst>
                </p:cNvPr>
                <p:cNvSpPr txBox="1"/>
                <p:nvPr/>
              </p:nvSpPr>
              <p:spPr>
                <a:xfrm>
                  <a:off x="1007076" y="2727153"/>
                  <a:ext cx="21214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“Faster”,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FR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a14:m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840659F-B1A7-5B02-3F60-AE95F6CA3B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076" y="2727153"/>
                  <a:ext cx="2121412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1190" t="-3571" r="-1190" b="-2500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FEA1FA-1496-DFDB-9D7F-2E1C3F5B10AD}"/>
              </a:ext>
            </a:extLst>
          </p:cNvPr>
          <p:cNvGrpSpPr/>
          <p:nvPr/>
        </p:nvGrpSpPr>
        <p:grpSpPr>
          <a:xfrm>
            <a:off x="8099218" y="2464666"/>
            <a:ext cx="4050001" cy="1807498"/>
            <a:chOff x="8099218" y="2727153"/>
            <a:chExt cx="4050001" cy="1807498"/>
          </a:xfrm>
        </p:grpSpPr>
        <p:pic>
          <p:nvPicPr>
            <p:cNvPr id="8" name="Picture 7" descr="A graph with lines and points&#10;&#10;Description automatically generated">
              <a:extLst>
                <a:ext uri="{FF2B5EF4-FFF2-40B4-BE49-F238E27FC236}">
                  <a16:creationId xmlns:a16="http://schemas.microsoft.com/office/drawing/2014/main" id="{E24254D5-F602-5E21-4CDC-48A1A638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218" y="2914651"/>
              <a:ext cx="4050001" cy="162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77D9F1C-CAA6-9253-47FC-2694ED956DE1}"/>
                    </a:ext>
                  </a:extLst>
                </p:cNvPr>
                <p:cNvSpPr txBox="1"/>
                <p:nvPr/>
              </p:nvSpPr>
              <p:spPr>
                <a:xfrm>
                  <a:off x="8892604" y="2727153"/>
                  <a:ext cx="24632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“Slower”,</a:t>
                  </a:r>
                  <a:r>
                    <a:rPr lang="en-FR" sz="16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FR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</m:oMath>
                  </a14:m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  <a:r>
                    <a:rPr lang="en-GB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</a:t>
                  </a:r>
                  <a:endParaRPr lang="en-FR" sz="1600" dirty="0">
                    <a:solidFill>
                      <a:schemeClr val="accent1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77D9F1C-CAA6-9253-47FC-2694ED956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604" y="2727153"/>
                  <a:ext cx="2463227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513" t="-7143" b="-21429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Θέση περιεχομένου 2">
                <a:extLst>
                  <a:ext uri="{FF2B5EF4-FFF2-40B4-BE49-F238E27FC236}">
                    <a16:creationId xmlns:a16="http://schemas.microsoft.com/office/drawing/2014/main" id="{3FFBB59F-F191-1EE3-3F25-81060E30AB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4692858"/>
                <a:ext cx="11003875" cy="13595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“Nominal”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vertical emittance blow-up of 15 % and 1 % of particle losses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“Slower”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vertical emittance blow-up of </a:t>
                </a:r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80 %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US" sz="2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4 %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particle losses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“Faster”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negligible impact</a:t>
                </a: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Θέση περιεχομένου 2">
                <a:extLst>
                  <a:ext uri="{FF2B5EF4-FFF2-40B4-BE49-F238E27FC236}">
                    <a16:creationId xmlns:a16="http://schemas.microsoft.com/office/drawing/2014/main" id="{3FFBB59F-F191-1EE3-3F25-81060E30A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4692858"/>
                <a:ext cx="11003875" cy="1359547"/>
              </a:xfrm>
              <a:prstGeom prst="rect">
                <a:avLst/>
              </a:prstGeom>
              <a:blipFill>
                <a:blip r:embed="rId9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ημερομηνίας 6">
            <a:extLst>
              <a:ext uri="{FF2B5EF4-FFF2-40B4-BE49-F238E27FC236}">
                <a16:creationId xmlns:a16="http://schemas.microsoft.com/office/drawing/2014/main" id="{D9DE38A2-C982-E89F-154A-6320B81A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Vertical tune scan – Combining SC and IBS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991123"/>
                <a:ext cx="11003875" cy="30839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30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Identical vertical tune scan around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resonance, with the addition of IBS</a:t>
                </a:r>
              </a:p>
            </p:txBody>
          </p:sp>
        </mc:Choice>
        <mc:Fallback xmlns="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991123"/>
                <a:ext cx="11003875" cy="3083919"/>
              </a:xfrm>
              <a:prstGeom prst="rect">
                <a:avLst/>
              </a:prstGeom>
              <a:blipFill>
                <a:blip r:embed="rId2"/>
                <a:stretch>
                  <a:fillRect t="-82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9C14B9-F0B7-F781-B964-67918F3EC817}"/>
              </a:ext>
            </a:extLst>
          </p:cNvPr>
          <p:cNvGrpSpPr/>
          <p:nvPr/>
        </p:nvGrpSpPr>
        <p:grpSpPr>
          <a:xfrm>
            <a:off x="594062" y="1683132"/>
            <a:ext cx="5400001" cy="2283615"/>
            <a:chOff x="993032" y="2513932"/>
            <a:chExt cx="5400001" cy="2283615"/>
          </a:xfrm>
        </p:grpSpPr>
        <p:pic>
          <p:nvPicPr>
            <p:cNvPr id="6" name="Picture 5" descr="A graph with a line graph and numbers&#10;&#10;Description automatically generated">
              <a:extLst>
                <a:ext uri="{FF2B5EF4-FFF2-40B4-BE49-F238E27FC236}">
                  <a16:creationId xmlns:a16="http://schemas.microsoft.com/office/drawing/2014/main" id="{70ED3FDB-3E93-B3FB-1271-3BF3B956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32" y="2637547"/>
              <a:ext cx="5400001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E7F231-BB9A-0796-513C-22F041178D88}"/>
                    </a:ext>
                  </a:extLst>
                </p:cNvPr>
                <p:cNvSpPr txBox="1"/>
                <p:nvPr/>
              </p:nvSpPr>
              <p:spPr>
                <a:xfrm>
                  <a:off x="2512636" y="2513932"/>
                  <a:ext cx="23607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N</a:t>
                  </a:r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ominal,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FR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a14:m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E7F231-BB9A-0796-513C-22F041178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636" y="2513932"/>
                  <a:ext cx="2360791" cy="338554"/>
                </a:xfrm>
                <a:prstGeom prst="rect">
                  <a:avLst/>
                </a:prstGeom>
                <a:blipFill>
                  <a:blip r:embed="rId4"/>
                  <a:stretch>
                    <a:fillRect t="-3571" b="-2500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890937-00DF-A751-C553-04536C1DAF99}"/>
              </a:ext>
            </a:extLst>
          </p:cNvPr>
          <p:cNvGrpSpPr/>
          <p:nvPr/>
        </p:nvGrpSpPr>
        <p:grpSpPr>
          <a:xfrm>
            <a:off x="6362172" y="1683132"/>
            <a:ext cx="5400000" cy="2283615"/>
            <a:chOff x="6792001" y="2456581"/>
            <a:chExt cx="5400000" cy="2283615"/>
          </a:xfrm>
        </p:grpSpPr>
        <p:pic>
          <p:nvPicPr>
            <p:cNvPr id="3" name="Picture 2" descr="A graph with red and green lines and numbers&#10;&#10;Description automatically generated">
              <a:extLst>
                <a:ext uri="{FF2B5EF4-FFF2-40B4-BE49-F238E27FC236}">
                  <a16:creationId xmlns:a16="http://schemas.microsoft.com/office/drawing/2014/main" id="{560A04EF-0135-A19A-0614-E0513218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2001" y="2580196"/>
              <a:ext cx="5400000" cy="216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EDE4E3-C4EF-3261-B7A3-0A336EED3981}"/>
                    </a:ext>
                  </a:extLst>
                </p:cNvPr>
                <p:cNvSpPr txBox="1"/>
                <p:nvPr/>
              </p:nvSpPr>
              <p:spPr>
                <a:xfrm>
                  <a:off x="8623983" y="2456581"/>
                  <a:ext cx="17360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FR" sz="1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</m:oMath>
                  </a14:m>
                  <a:r>
                    <a:rPr lang="en-FR" sz="1600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AEDE4E3-C4EF-3261-B7A3-0A336EED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3983" y="2456581"/>
                  <a:ext cx="1736035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3571" b="-2500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Θέση περιεχομένου 2">
                <a:extLst>
                  <a:ext uri="{FF2B5EF4-FFF2-40B4-BE49-F238E27FC236}">
                    <a16:creationId xmlns:a16="http://schemas.microsoft.com/office/drawing/2014/main" id="{4B0E0BC0-9C40-DC1A-2641-031D038E8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1" y="3966747"/>
                <a:ext cx="11003875" cy="239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sensitivity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strongly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enhanced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when both SC and IBS are present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IBS dominates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emittance growth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for the working points sufficiently far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away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from the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resonance</a:t>
                </a:r>
              </a:p>
            </p:txBody>
          </p:sp>
        </mc:Choice>
        <mc:Fallback xmlns="">
          <p:sp>
            <p:nvSpPr>
              <p:cNvPr id="17" name="Θέση περιεχομένου 2">
                <a:extLst>
                  <a:ext uri="{FF2B5EF4-FFF2-40B4-BE49-F238E27FC236}">
                    <a16:creationId xmlns:a16="http://schemas.microsoft.com/office/drawing/2014/main" id="{4B0E0BC0-9C40-DC1A-2641-031D038E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1" y="3966747"/>
                <a:ext cx="11003875" cy="2394296"/>
              </a:xfrm>
              <a:prstGeom prst="rect">
                <a:avLst/>
              </a:prstGeom>
              <a:blipFill>
                <a:blip r:embed="rId7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677A2CB6-8467-554C-BBFD-B7D224DD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Vertical tune scan – Combining SC, IBS and SR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A8F093B-F32E-A5C9-472F-BC88AA00CE31}"/>
              </a:ext>
            </a:extLst>
          </p:cNvPr>
          <p:cNvSpPr txBox="1">
            <a:spLocks/>
          </p:cNvSpPr>
          <p:nvPr/>
        </p:nvSpPr>
        <p:spPr>
          <a:xfrm>
            <a:off x="594063" y="991124"/>
            <a:ext cx="11003875" cy="611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None/>
              <a:defRPr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Does </a:t>
            </a:r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 mitigate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 interplay of </a:t>
            </a:r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l-GR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Θέση περιεχομένου 2">
            <a:extLst>
              <a:ext uri="{FF2B5EF4-FFF2-40B4-BE49-F238E27FC236}">
                <a16:creationId xmlns:a16="http://schemas.microsoft.com/office/drawing/2014/main" id="{4B0E0BC0-9C40-DC1A-2641-031D038E8B01}"/>
              </a:ext>
            </a:extLst>
          </p:cNvPr>
          <p:cNvSpPr txBox="1">
            <a:spLocks/>
          </p:cNvSpPr>
          <p:nvPr/>
        </p:nvSpPr>
        <p:spPr>
          <a:xfrm>
            <a:off x="594063" y="4399747"/>
            <a:ext cx="11003875" cy="109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Yes! SR strongly mitigates their effect 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Residual vertical emittance blow-up of the order of 5 % and less than 1 % of particle losses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E8E365-D199-7FAB-01EB-98E2FB180C9D}"/>
              </a:ext>
            </a:extLst>
          </p:cNvPr>
          <p:cNvGrpSpPr/>
          <p:nvPr/>
        </p:nvGrpSpPr>
        <p:grpSpPr>
          <a:xfrm>
            <a:off x="2720999" y="1625958"/>
            <a:ext cx="6750000" cy="2801243"/>
            <a:chOff x="2484782" y="1976782"/>
            <a:chExt cx="6750000" cy="2801243"/>
          </a:xfrm>
        </p:grpSpPr>
        <p:pic>
          <p:nvPicPr>
            <p:cNvPr id="11" name="Picture 10" descr="A graph of a function&#10;&#10;Description automatically generated">
              <a:extLst>
                <a:ext uri="{FF2B5EF4-FFF2-40B4-BE49-F238E27FC236}">
                  <a16:creationId xmlns:a16="http://schemas.microsoft.com/office/drawing/2014/main" id="{F8BB112D-DD66-E22E-18F2-8AAE9009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782" y="2078025"/>
              <a:ext cx="6750000" cy="27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E7F231-BB9A-0796-513C-22F041178D88}"/>
                    </a:ext>
                  </a:extLst>
                </p:cNvPr>
                <p:cNvSpPr txBox="1"/>
                <p:nvPr/>
              </p:nvSpPr>
              <p:spPr>
                <a:xfrm>
                  <a:off x="4463340" y="1976782"/>
                  <a:ext cx="2792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“N</a:t>
                  </a:r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ominal”,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F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a14:m>
                  <a:r>
                    <a:rPr lang="en-FR" dirty="0">
                      <a:solidFill>
                        <a:schemeClr val="accent1"/>
                      </a:solidFill>
                      <a:latin typeface="Cambria" panose="02040503050406030204" pitchFamily="18" charset="0"/>
                    </a:rPr>
                    <a:t> turns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2E7F231-BB9A-0796-513C-22F041178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340" y="1976782"/>
                  <a:ext cx="27928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55" t="-10345" r="-455" b="-27586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Θέση ημερομηνίας 6">
            <a:extLst>
              <a:ext uri="{FF2B5EF4-FFF2-40B4-BE49-F238E27FC236}">
                <a16:creationId xmlns:a16="http://schemas.microsoft.com/office/drawing/2014/main" id="{99667F90-265A-2807-8777-8D351C99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Incoherent effects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investigation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Intrabeam Scattering and Synchrotron Radiation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Studies for the CLIC DRs full cycle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Ideal case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Resonance tolerances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Θέση υποσέλιδου 7">
            <a:extLst>
              <a:ext uri="{FF2B5EF4-FFF2-40B4-BE49-F238E27FC236}">
                <a16:creationId xmlns:a16="http://schemas.microsoft.com/office/drawing/2014/main" id="{B93C0DC0-61CA-D8C8-77B7-410DE06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 full cycle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4B68B6C-960D-08EA-35DC-2710599D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3" y="1498045"/>
            <a:ext cx="10971821" cy="3240000"/>
          </a:xfrm>
          <a:prstGeom prst="rect">
            <a:avLst/>
          </a:prstGeom>
        </p:spPr>
      </p:pic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25366C12-88A1-54A1-ED93-9F659D4F1B22}"/>
              </a:ext>
            </a:extLst>
          </p:cNvPr>
          <p:cNvSpPr txBox="1">
            <a:spLocks/>
          </p:cNvSpPr>
          <p:nvPr/>
        </p:nvSpPr>
        <p:spPr>
          <a:xfrm>
            <a:off x="594063" y="991124"/>
            <a:ext cx="11003875" cy="55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Emittance evolution along the full </a:t>
            </a:r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nominal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cycle of the CLIC DRs </a:t>
            </a:r>
            <a:r>
              <a:rPr lang="en-US" sz="2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(no errors!)</a:t>
            </a: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D39DA36B-9656-F0A0-5BDA-A89BA2D2D90C}"/>
              </a:ext>
            </a:extLst>
          </p:cNvPr>
          <p:cNvSpPr txBox="1">
            <a:spLocks/>
          </p:cNvSpPr>
          <p:nvPr/>
        </p:nvSpPr>
        <p:spPr>
          <a:xfrm>
            <a:off x="594063" y="4795940"/>
            <a:ext cx="11085322" cy="141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Perfect agreement between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Analytic calculations (IBS, SR)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dirty="0">
                <a:solidFill>
                  <a:srgbClr val="2424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Tracking simulations </a:t>
            </a:r>
            <a:r>
              <a:rPr lang="en-US" sz="2000" dirty="0">
                <a:solidFill>
                  <a:srgbClr val="2424FF"/>
                </a:solidFill>
                <a:latin typeface="Cambria Math" panose="02040503050406030204" pitchFamily="18" charset="0"/>
              </a:rPr>
              <a:t>(SC, IBS, SR)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plays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role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the final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steady state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the beam</a:t>
            </a:r>
            <a:endParaRPr lang="en-US" sz="20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Steady state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parameters are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verified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for the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first time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with macroparticle </a:t>
            </a:r>
            <a:r>
              <a:rPr lang="en-US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tracking simulations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including SC, IBS and SR!</a:t>
            </a:r>
          </a:p>
        </p:txBody>
      </p:sp>
      <p:sp>
        <p:nvSpPr>
          <p:cNvPr id="16" name="Θέση υποσέλιδου 7">
            <a:extLst>
              <a:ext uri="{FF2B5EF4-FFF2-40B4-BE49-F238E27FC236}">
                <a16:creationId xmlns:a16="http://schemas.microsoft.com/office/drawing/2014/main" id="{6271F014-16C5-9317-9F50-CE00638E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ημερομηνίας 6">
            <a:extLst>
              <a:ext uri="{FF2B5EF4-FFF2-40B4-BE49-F238E27FC236}">
                <a16:creationId xmlns:a16="http://schemas.microsoft.com/office/drawing/2014/main" id="{804EB351-694F-D74A-370D-39D1FC7D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 full cycle – Resonance tolerances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Θέση περιεχομένου 2">
                <a:extLst>
                  <a:ext uri="{FF2B5EF4-FFF2-40B4-BE49-F238E27FC236}">
                    <a16:creationId xmlns:a16="http://schemas.microsoft.com/office/drawing/2014/main" id="{25366C12-88A1-54A1-ED93-9F659D4F1B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991124"/>
                <a:ext cx="11003875" cy="4324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30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Working point dependence for the full cycle of CLIC DRs (excited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resonance):</a:t>
                </a:r>
              </a:p>
            </p:txBody>
          </p:sp>
        </mc:Choice>
        <mc:Fallback>
          <p:sp>
            <p:nvSpPr>
              <p:cNvPr id="12" name="Θέση περιεχομένου 2">
                <a:extLst>
                  <a:ext uri="{FF2B5EF4-FFF2-40B4-BE49-F238E27FC236}">
                    <a16:creationId xmlns:a16="http://schemas.microsoft.com/office/drawing/2014/main" id="{25366C12-88A1-54A1-ED93-9F659D4F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991124"/>
                <a:ext cx="11003875" cy="432431"/>
              </a:xfrm>
              <a:prstGeom prst="rect">
                <a:avLst/>
              </a:prstGeom>
              <a:blipFill>
                <a:blip r:embed="rId3"/>
                <a:stretch>
                  <a:fillRect t="-14286" b="-2285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D39DA36B-9656-F0A0-5BDA-A89BA2D2D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4754681"/>
                <a:ext cx="11003875" cy="195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degradation 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is observed; Particles are away from the resonance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Vertical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emittance blow-up </a:t>
                </a:r>
                <a:r>
                  <a:rPr lang="en-US" sz="2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70 %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60 %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of particle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losses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Even in the presence of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strong SR 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damping, the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working point 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choice is very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for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minimizing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impact of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US" sz="2000" b="1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IBS</a:t>
                </a:r>
                <a:r>
                  <a:rPr lang="en-US" sz="2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D39DA36B-9656-F0A0-5BDA-A89BA2D2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4754681"/>
                <a:ext cx="11003875" cy="1958112"/>
              </a:xfrm>
              <a:prstGeom prst="rect">
                <a:avLst/>
              </a:prstGeom>
              <a:blipFill>
                <a:blip r:embed="rId4"/>
                <a:stretch>
                  <a:fillRect t="-193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8542076-11AE-BBD7-79AF-3EB96A512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00" y="1692912"/>
            <a:ext cx="4160000" cy="2340000"/>
          </a:xfrm>
          <a:prstGeom prst="rect">
            <a:avLst/>
          </a:prstGeom>
        </p:spPr>
      </p:pic>
      <p:pic>
        <p:nvPicPr>
          <p:cNvPr id="9" name="Picture 8" descr="A graph of 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DA4F8FFC-391C-3DA4-7717-8C5853E4A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9" y="1422912"/>
            <a:ext cx="3840000" cy="2880000"/>
          </a:xfrm>
          <a:prstGeom prst="rect">
            <a:avLst/>
          </a:prstGeom>
        </p:spPr>
      </p:pic>
      <p:pic>
        <p:nvPicPr>
          <p:cNvPr id="14" name="Picture 13" descr="A graph of a number of numbers and a line graph&#10;&#10;Description automatically generated with medium confidence">
            <a:extLst>
              <a:ext uri="{FF2B5EF4-FFF2-40B4-BE49-F238E27FC236}">
                <a16:creationId xmlns:a16="http://schemas.microsoft.com/office/drawing/2014/main" id="{5341B8A7-FF7F-AACA-7CDB-83C131F89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6" y="1422912"/>
            <a:ext cx="3840000" cy="2880000"/>
          </a:xfrm>
          <a:prstGeom prst="rect">
            <a:avLst/>
          </a:prstGeom>
        </p:spPr>
      </p:pic>
      <p:sp>
        <p:nvSpPr>
          <p:cNvPr id="16" name="Θέση υποσέλιδου 7">
            <a:extLst>
              <a:ext uri="{FF2B5EF4-FFF2-40B4-BE49-F238E27FC236}">
                <a16:creationId xmlns:a16="http://schemas.microsoft.com/office/drawing/2014/main" id="{8DF4FA24-DD32-F5BE-A2C3-A034FAA8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89D31-D7D0-2281-AAC7-19147F8ACD3D}"/>
                  </a:ext>
                </a:extLst>
              </p:cNvPr>
              <p:cNvSpPr txBox="1"/>
              <p:nvPr/>
            </p:nvSpPr>
            <p:spPr>
              <a:xfrm>
                <a:off x="10790322" y="868785"/>
                <a:ext cx="140167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i="1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48.357</m:t>
                    </m:r>
                  </m:oMath>
                </a14:m>
                <a:r>
                  <a:rPr lang="en-US" sz="16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FR" sz="16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189D31-D7D0-2281-AAC7-19147F8AC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322" y="868785"/>
                <a:ext cx="1401678" cy="338554"/>
              </a:xfrm>
              <a:prstGeom prst="rect">
                <a:avLst/>
              </a:prstGeom>
              <a:blipFill>
                <a:blip r:embed="rId8"/>
                <a:stretch>
                  <a:fillRect l="-1786" t="-3571" b="-17857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3AA5A4-5DD0-C8A5-35BC-38066311FA48}"/>
              </a:ext>
            </a:extLst>
          </p:cNvPr>
          <p:cNvSpPr txBox="1"/>
          <p:nvPr/>
        </p:nvSpPr>
        <p:spPr>
          <a:xfrm>
            <a:off x="3046268" y="4152675"/>
            <a:ext cx="60994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defRPr/>
            </a:pPr>
            <a:r>
              <a:rPr lang="en-US" sz="16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*Results normalized to the analytical calculations with IBS and SR</a:t>
            </a:r>
          </a:p>
        </p:txBody>
      </p:sp>
      <p:sp>
        <p:nvSpPr>
          <p:cNvPr id="13" name="Θέση ημερομηνίας 6">
            <a:extLst>
              <a:ext uri="{FF2B5EF4-FFF2-40B4-BE49-F238E27FC236}">
                <a16:creationId xmlns:a16="http://schemas.microsoft.com/office/drawing/2014/main" id="{D263B014-58BA-EFF4-0F9F-6B482F7D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2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DRs full cycle – Resonance tolerances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Θέση περιεχομένου 2">
                <a:extLst>
                  <a:ext uri="{FF2B5EF4-FFF2-40B4-BE49-F238E27FC236}">
                    <a16:creationId xmlns:a16="http://schemas.microsoft.com/office/drawing/2014/main" id="{25366C12-88A1-54A1-ED93-9F659D4F1B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991124"/>
                <a:ext cx="11003875" cy="488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Sensitivity </a:t>
                </a:r>
                <a:r>
                  <a:rPr lang="en-FR" sz="2200" dirty="0">
                    <a:latin typeface="Cambria" panose="02040503050406030204" pitchFamily="18" charset="0"/>
                  </a:rPr>
                  <a:t>to the skew sextupolar resonance for the worst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48.357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.3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Θέση περιεχομένου 2">
                <a:extLst>
                  <a:ext uri="{FF2B5EF4-FFF2-40B4-BE49-F238E27FC236}">
                    <a16:creationId xmlns:a16="http://schemas.microsoft.com/office/drawing/2014/main" id="{25366C12-88A1-54A1-ED93-9F659D4F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991124"/>
                <a:ext cx="11003875" cy="488673"/>
              </a:xfrm>
              <a:prstGeom prst="rect">
                <a:avLst/>
              </a:prstGeom>
              <a:blipFill>
                <a:blip r:embed="rId2"/>
                <a:stretch>
                  <a:fillRect l="-691" t="-15385" b="-512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D39DA36B-9656-F0A0-5BDA-A89BA2D2D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3" y="4985987"/>
                <a:ext cx="10597398" cy="14385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These skew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sextupole</a:t>
                </a: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errors are far from realistically expected field errors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 normal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sextupole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for chromaticity correction in the CLIC DR lattice has a strength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=30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Could be accumulated through the hundreds of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sextupoles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in the CLIC DR lattice</a:t>
                </a:r>
              </a:p>
            </p:txBody>
          </p:sp>
        </mc:Choice>
        <mc:Fallback xmlns="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D39DA36B-9656-F0A0-5BDA-A89BA2D2D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4985987"/>
                <a:ext cx="10597398" cy="1438580"/>
              </a:xfrm>
              <a:prstGeom prst="rect">
                <a:avLst/>
              </a:prstGeom>
              <a:blipFill>
                <a:blip r:embed="rId3"/>
                <a:stretch>
                  <a:fillRect t="-2632" b="-175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Θέση υποσέλιδου 7">
            <a:extLst>
              <a:ext uri="{FF2B5EF4-FFF2-40B4-BE49-F238E27FC236}">
                <a16:creationId xmlns:a16="http://schemas.microsoft.com/office/drawing/2014/main" id="{8DF4FA24-DD32-F5BE-A2C3-A034FAA8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graph showing a number of numbers and a number of points&#10;&#10;Description automatically generated with medium confidence">
            <a:extLst>
              <a:ext uri="{FF2B5EF4-FFF2-40B4-BE49-F238E27FC236}">
                <a16:creationId xmlns:a16="http://schemas.microsoft.com/office/drawing/2014/main" id="{C49B02FA-DBC0-29AC-9BDC-E7D5B3164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81369"/>
            <a:ext cx="5120000" cy="2880000"/>
          </a:xfrm>
          <a:prstGeom prst="rect">
            <a:avLst/>
          </a:prstGeom>
        </p:spPr>
      </p:pic>
      <p:pic>
        <p:nvPicPr>
          <p:cNvPr id="17" name="Picture 16" descr="A graph of a function&#10;&#10;Description automatically generated">
            <a:extLst>
              <a:ext uri="{FF2B5EF4-FFF2-40B4-BE49-F238E27FC236}">
                <a16:creationId xmlns:a16="http://schemas.microsoft.com/office/drawing/2014/main" id="{75E99B5B-AFEE-12CE-0665-4FF20CDBB4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4" y="1511369"/>
            <a:ext cx="4974545" cy="3420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51689-0CED-B827-429A-6D19FE25BD16}"/>
              </a:ext>
            </a:extLst>
          </p:cNvPr>
          <p:cNvGrpSpPr/>
          <p:nvPr/>
        </p:nvGrpSpPr>
        <p:grpSpPr>
          <a:xfrm>
            <a:off x="1828800" y="1671692"/>
            <a:ext cx="4094018" cy="2713273"/>
            <a:chOff x="1828800" y="1567782"/>
            <a:chExt cx="4094018" cy="27132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CB1035-7BA6-8A7D-46A6-728B9F576CE1}"/>
                </a:ext>
              </a:extLst>
            </p:cNvPr>
            <p:cNvSpPr/>
            <p:nvPr/>
          </p:nvSpPr>
          <p:spPr>
            <a:xfrm>
              <a:off x="1828800" y="3917373"/>
              <a:ext cx="4094018" cy="363682"/>
            </a:xfrm>
            <a:prstGeom prst="rect">
              <a:avLst/>
            </a:prstGeom>
            <a:solidFill>
              <a:srgbClr val="00B050">
                <a:alpha val="49837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F7555-BC4B-C2A7-ADBC-0C27DFAD1D98}"/>
                </a:ext>
              </a:extLst>
            </p:cNvPr>
            <p:cNvSpPr txBox="1"/>
            <p:nvPr/>
          </p:nvSpPr>
          <p:spPr>
            <a:xfrm flipH="1">
              <a:off x="4010890" y="1567782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A38018-66DB-97CB-F97C-C16A26B27A62}"/>
                </a:ext>
              </a:extLst>
            </p:cNvPr>
            <p:cNvSpPr txBox="1"/>
            <p:nvPr/>
          </p:nvSpPr>
          <p:spPr>
            <a:xfrm flipH="1">
              <a:off x="4010889" y="1813031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2A5FB0-5963-8BCF-975D-8AD8DCC524BF}"/>
                </a:ext>
              </a:extLst>
            </p:cNvPr>
            <p:cNvSpPr txBox="1"/>
            <p:nvPr/>
          </p:nvSpPr>
          <p:spPr>
            <a:xfrm flipH="1">
              <a:off x="4010889" y="2058280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18842B-ED06-38F6-842B-BBAFAA21C9C5}"/>
                </a:ext>
              </a:extLst>
            </p:cNvPr>
            <p:cNvSpPr txBox="1"/>
            <p:nvPr/>
          </p:nvSpPr>
          <p:spPr>
            <a:xfrm flipH="1">
              <a:off x="4010889" y="2303440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BC1CD4-E3BC-D60E-93D8-E5B2C49AFC8D}"/>
              </a:ext>
            </a:extLst>
          </p:cNvPr>
          <p:cNvGrpSpPr/>
          <p:nvPr/>
        </p:nvGrpSpPr>
        <p:grpSpPr>
          <a:xfrm>
            <a:off x="6771788" y="1942003"/>
            <a:ext cx="4266000" cy="2121195"/>
            <a:chOff x="6771788" y="1838093"/>
            <a:chExt cx="4266000" cy="21211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52E04B-D388-A744-E18F-E718FF4C2151}"/>
                </a:ext>
              </a:extLst>
            </p:cNvPr>
            <p:cNvSpPr/>
            <p:nvPr/>
          </p:nvSpPr>
          <p:spPr>
            <a:xfrm>
              <a:off x="6771788" y="1838093"/>
              <a:ext cx="4266000" cy="558000"/>
            </a:xfrm>
            <a:prstGeom prst="rect">
              <a:avLst/>
            </a:prstGeom>
            <a:solidFill>
              <a:srgbClr val="00B050">
                <a:alpha val="49837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EE05E2-8C7E-3DB5-E078-AFA633E56DC2}"/>
                </a:ext>
              </a:extLst>
            </p:cNvPr>
            <p:cNvSpPr txBox="1"/>
            <p:nvPr/>
          </p:nvSpPr>
          <p:spPr>
            <a:xfrm flipH="1">
              <a:off x="9088581" y="2937539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D726F-5BBD-38EC-90E3-F60454F6A3F6}"/>
                </a:ext>
              </a:extLst>
            </p:cNvPr>
            <p:cNvSpPr txBox="1"/>
            <p:nvPr/>
          </p:nvSpPr>
          <p:spPr>
            <a:xfrm flipH="1">
              <a:off x="9088580" y="3166472"/>
              <a:ext cx="417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✓</a:t>
              </a:r>
              <a:endParaRPr lang="en-FR" sz="2000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937EC2-D351-D917-535A-C10B158AB640}"/>
                </a:ext>
              </a:extLst>
            </p:cNvPr>
            <p:cNvSpPr txBox="1"/>
            <p:nvPr/>
          </p:nvSpPr>
          <p:spPr>
            <a:xfrm>
              <a:off x="9109361" y="3370007"/>
              <a:ext cx="348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sz="1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✗</a:t>
              </a:r>
              <a:endParaRPr lang="en-FR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476763-E065-FD09-958F-C1D11CFDDEC2}"/>
                </a:ext>
              </a:extLst>
            </p:cNvPr>
            <p:cNvSpPr txBox="1"/>
            <p:nvPr/>
          </p:nvSpPr>
          <p:spPr>
            <a:xfrm>
              <a:off x="9109360" y="3589956"/>
              <a:ext cx="348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FR" sz="1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✗</a:t>
              </a:r>
              <a:endParaRPr lang="en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Θέση ημερομηνίας 6">
            <a:extLst>
              <a:ext uri="{FF2B5EF4-FFF2-40B4-BE49-F238E27FC236}">
                <a16:creationId xmlns:a16="http://schemas.microsoft.com/office/drawing/2014/main" id="{97FBC3C2-0E62-974A-983D-E7C862E3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Incoherent effects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investigation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Intrabeam Scattering and Synchrotron Radiation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Studies for the CLIC DRs full cycle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Ideal case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Resonance tolerances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Θέση υποσέλιδου 7">
            <a:extLst>
              <a:ext uri="{FF2B5EF4-FFF2-40B4-BE49-F238E27FC236}">
                <a16:creationId xmlns:a16="http://schemas.microsoft.com/office/drawing/2014/main" id="{B93C0DC0-61CA-D8C8-77B7-410DE06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Incoherent effects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investigation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Intrabeam Scattering and Synchrotron Radiation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Studies for the CLIC DRs full cycle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Ideal case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Resonance tolerances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Θέση υποσέλιδου 7">
            <a:extLst>
              <a:ext uri="{FF2B5EF4-FFF2-40B4-BE49-F238E27FC236}">
                <a16:creationId xmlns:a16="http://schemas.microsoft.com/office/drawing/2014/main" id="{B93C0DC0-61CA-D8C8-77B7-410DE06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3" y="1142043"/>
                <a:ext cx="11003873" cy="5124170"/>
              </a:xfrm>
            </p:spPr>
            <p:txBody>
              <a:bodyPr>
                <a:normAutofit/>
              </a:bodyPr>
              <a:lstStyle/>
              <a:p>
                <a:pPr marL="180000" marR="0" lvl="0" indent="-180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Two modules for simulating IBS and SR were implemented in PyORBIT</a:t>
                </a:r>
              </a:p>
              <a:p>
                <a:pPr marL="180000" marR="0" lvl="0" indent="-180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Simulations at the steady state were performed to investigate the impact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resonance</a:t>
                </a: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beam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degradation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due to resonance crossing induced by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 alone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relatively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weak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Particle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diffusion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strongly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enhanced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when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IBS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is also considered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strong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radiation damping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mostly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mitigates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effect of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IBS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even for the case of the strong vertical skew </a:t>
                </a:r>
                <a:r>
                  <a:rPr lang="en-US" sz="1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sextupole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resonance</a:t>
                </a:r>
              </a:p>
              <a:p>
                <a:pPr marL="180000" lvl="0" indent="-180000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fulfilment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the CLIC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target parameters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 ultra-high brightness beams is now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demonstrated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through macroparticle tracking simulations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combining SC, IBS and SR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the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absence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errors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SC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plays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no role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 the final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steady state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the beam</a:t>
                </a:r>
              </a:p>
              <a:p>
                <a:pPr marL="180000" marR="0" lvl="0" indent="-180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It was demonstrated that the choice of the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working point 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</a:t>
                </a:r>
                <a:r>
                  <a:rPr lang="en-US" sz="20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critical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even in the case of the strong radiation damping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 design study of such machines need to include an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assessment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of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resonance excitation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and the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tune spread evolution </a:t>
                </a:r>
                <a:r>
                  <a:rPr lang="en-US" sz="1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along the cycle for optimizing the working point</a:t>
                </a:r>
              </a:p>
              <a:p>
                <a:pPr marL="180000" marR="0" lvl="0" indent="-180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80000" marR="0" lvl="0" indent="-1800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tabLst/>
                  <a:defRPr/>
                </a:pPr>
                <a:endParaRPr lang="en-US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66534CF-4E6C-4965-AB44-FFFAE3C17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3" y="1142043"/>
                <a:ext cx="11003873" cy="5124170"/>
              </a:xfrm>
              <a:blipFill>
                <a:blip r:embed="rId3"/>
                <a:stretch>
                  <a:fillRect l="-230" t="-494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A14D4025-6655-97E6-B833-6E60795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CAC3B8B7-AEF3-514A-2AE5-CB8A3B38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4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A90E9-2058-40D6-B90F-7F05BB46870A}"/>
              </a:ext>
            </a:extLst>
          </p:cNvPr>
          <p:cNvSpPr txBox="1"/>
          <p:nvPr/>
        </p:nvSpPr>
        <p:spPr>
          <a:xfrm>
            <a:off x="0" y="0"/>
            <a:ext cx="12192000" cy="4048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3BDD9A-FBF0-4D75-9F5A-9808F5AAC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0430" y="116549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i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  <a:endParaRPr lang="el-GR" sz="8000" i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8D91D-32A1-48C1-9825-D62D465285C4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3" name="Θέση υποσέλιδου 7">
            <a:extLst>
              <a:ext uri="{FF2B5EF4-FFF2-40B4-BE49-F238E27FC236}">
                <a16:creationId xmlns:a16="http://schemas.microsoft.com/office/drawing/2014/main" id="{15DE9EF5-C980-7C1E-ADCA-AB2EDB58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0BE2EB1-5AA9-8025-AFD7-85ABAD3D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0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142043"/>
            <a:ext cx="11003873" cy="512417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3" action="ppaction://hlinksldjump"/>
              </a:rPr>
              <a:t>1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GB" sz="1800" dirty="0">
                <a:latin typeface="Cambria" panose="02040503050406030204" pitchFamily="18" charset="0"/>
              </a:rPr>
              <a:t> M. </a:t>
            </a:r>
            <a:r>
              <a:rPr lang="en-GB" sz="1800" dirty="0" err="1">
                <a:latin typeface="Cambria" panose="02040503050406030204" pitchFamily="18" charset="0"/>
              </a:rPr>
              <a:t>Aicheler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i="1" dirty="0">
                <a:latin typeface="Cambria" panose="02040503050406030204" pitchFamily="18" charset="0"/>
              </a:rPr>
              <a:t>et al.</a:t>
            </a:r>
            <a:r>
              <a:rPr lang="en-GB" sz="1800" dirty="0">
                <a:latin typeface="Cambria" panose="02040503050406030204" pitchFamily="18" charset="0"/>
              </a:rPr>
              <a:t>, “A Multi-</a:t>
            </a:r>
            <a:r>
              <a:rPr lang="en-GB" sz="1800" dirty="0" err="1">
                <a:latin typeface="Cambria" panose="02040503050406030204" pitchFamily="18" charset="0"/>
              </a:rPr>
              <a:t>TeV</a:t>
            </a:r>
            <a:r>
              <a:rPr lang="en-GB" sz="1800" dirty="0">
                <a:latin typeface="Cambria" panose="02040503050406030204" pitchFamily="18" charset="0"/>
              </a:rPr>
              <a:t> Linear Collider Based on CLIC Technology: CLIC Conceptual Design Report”, </a:t>
            </a:r>
            <a:r>
              <a:rPr lang="en-GB" sz="1800" i="1" dirty="0">
                <a:latin typeface="Cambria" panose="02040503050406030204" pitchFamily="18" charset="0"/>
              </a:rPr>
              <a:t>CERN Yellow Reports: Monographs </a:t>
            </a:r>
            <a:r>
              <a:rPr lang="en-GB" sz="1800" dirty="0">
                <a:latin typeface="Cambria" panose="02040503050406030204" pitchFamily="18" charset="0"/>
              </a:rPr>
              <a:t>(CERN, Geneva, 2012). </a:t>
            </a:r>
            <a:r>
              <a:rPr lang="en-GB" sz="1800" dirty="0">
                <a:latin typeface="Cambria" panose="02040503050406030204" pitchFamily="18" charset="0"/>
                <a:hlinkClick r:id="rId4"/>
              </a:rPr>
              <a:t>Online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5" action="ppaction://hlinksldjump"/>
              </a:rPr>
              <a:t>2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GB" sz="1800" dirty="0">
                <a:latin typeface="Cambria" panose="02040503050406030204" pitchFamily="18" charset="0"/>
              </a:rPr>
              <a:t> Y. </a:t>
            </a:r>
            <a:r>
              <a:rPr lang="en-GB" sz="1800" dirty="0" err="1">
                <a:latin typeface="Cambria" panose="02040503050406030204" pitchFamily="18" charset="0"/>
              </a:rPr>
              <a:t>Papaphilippou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i="1" dirty="0">
                <a:latin typeface="Cambria" panose="02040503050406030204" pitchFamily="18" charset="0"/>
              </a:rPr>
              <a:t>et al., </a:t>
            </a:r>
            <a:r>
              <a:rPr lang="en-GB" sz="1800" dirty="0">
                <a:latin typeface="Cambria" panose="02040503050406030204" pitchFamily="18" charset="0"/>
              </a:rPr>
              <a:t>“Conceptual Design of the CLIC damping rings”, </a:t>
            </a:r>
            <a:r>
              <a:rPr lang="en-GB" sz="1800" i="1" dirty="0">
                <a:latin typeface="Cambria" panose="02040503050406030204" pitchFamily="18" charset="0"/>
              </a:rPr>
              <a:t>Conf. Proc. C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b="1" dirty="0">
                <a:latin typeface="Cambria" panose="02040503050406030204" pitchFamily="18" charset="0"/>
              </a:rPr>
              <a:t>1205201</a:t>
            </a:r>
            <a:r>
              <a:rPr lang="en-GB" sz="1800" dirty="0">
                <a:latin typeface="Cambria" panose="02040503050406030204" pitchFamily="18" charset="0"/>
              </a:rPr>
              <a:t>, 1368-1370, TUPPC086 (2012). </a:t>
            </a:r>
            <a:r>
              <a:rPr lang="en-GB" sz="1800" dirty="0">
                <a:latin typeface="Cambria" panose="02040503050406030204" pitchFamily="18" charset="0"/>
                <a:hlinkClick r:id="rId6"/>
              </a:rPr>
              <a:t>Online</a:t>
            </a:r>
            <a:endParaRPr lang="en-GB" sz="1800" dirty="0">
              <a:latin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7" action="ppaction://hlinksldjump"/>
              </a:rPr>
              <a:t>3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] </a:t>
            </a:r>
            <a:r>
              <a:rPr lang="en-GB" sz="1800" dirty="0">
                <a:latin typeface="Cambria" panose="02040503050406030204" pitchFamily="18" charset="0"/>
              </a:rPr>
              <a:t>M. Zampetakis </a:t>
            </a:r>
            <a:r>
              <a:rPr lang="en-GB" sz="1800" i="1" dirty="0">
                <a:latin typeface="Cambria" panose="02040503050406030204" pitchFamily="18" charset="0"/>
              </a:rPr>
              <a:t>et al.,</a:t>
            </a:r>
            <a:r>
              <a:rPr lang="en-GB" sz="1800" dirty="0">
                <a:latin typeface="Cambria" panose="02040503050406030204" pitchFamily="18" charset="0"/>
              </a:rPr>
              <a:t> “Interplay of space charge, </a:t>
            </a:r>
            <a:r>
              <a:rPr lang="en-GB" sz="1800" dirty="0" err="1">
                <a:latin typeface="Cambria" panose="02040503050406030204" pitchFamily="18" charset="0"/>
              </a:rPr>
              <a:t>intrabeam</a:t>
            </a:r>
            <a:r>
              <a:rPr lang="en-GB" sz="1800" dirty="0">
                <a:latin typeface="Cambria" panose="02040503050406030204" pitchFamily="18" charset="0"/>
              </a:rPr>
              <a:t> scattering, and synchrotron radiation in the Compact Linear Collider damping rings”, </a:t>
            </a:r>
            <a:r>
              <a:rPr lang="en-GB" sz="1800" i="1" dirty="0">
                <a:latin typeface="Cambria" panose="02040503050406030204" pitchFamily="18" charset="0"/>
              </a:rPr>
              <a:t>Phys. Rev. Accel. Beams </a:t>
            </a:r>
            <a:r>
              <a:rPr lang="en-GB" sz="1800" b="1" dirty="0">
                <a:latin typeface="Cambria" panose="02040503050406030204" pitchFamily="18" charset="0"/>
              </a:rPr>
              <a:t>27</a:t>
            </a:r>
            <a:r>
              <a:rPr lang="en-GB" sz="1800" dirty="0">
                <a:latin typeface="Cambria" panose="02040503050406030204" pitchFamily="18" charset="0"/>
              </a:rPr>
              <a:t>, 064403 (2024). </a:t>
            </a:r>
            <a:r>
              <a:rPr lang="en-GB" sz="1800" dirty="0">
                <a:latin typeface="Cambria" panose="02040503050406030204" pitchFamily="18" charset="0"/>
                <a:hlinkClick r:id="rId8"/>
              </a:rPr>
              <a:t>Online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9" action="ppaction://hlinksldjump"/>
              </a:rPr>
              <a:t>4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] S.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Nagaitsev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“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scattering formulas for fast numerical evaluation”,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Phys. Rev. ST Accel. Beams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064403 (2005). 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10"/>
              </a:rPr>
              <a:t>Online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  <a:hlinkClick r:id="rId11" action="ppaction://hlinksldjump"/>
              </a:rPr>
              <a:t>5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GB" sz="1800" dirty="0">
                <a:latin typeface="Cambria" panose="02040503050406030204" pitchFamily="18" charset="0"/>
              </a:rPr>
              <a:t> T. </a:t>
            </a:r>
            <a:r>
              <a:rPr lang="en-GB" sz="1800" dirty="0" err="1">
                <a:latin typeface="Cambria" panose="02040503050406030204" pitchFamily="18" charset="0"/>
              </a:rPr>
              <a:t>Satogata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i="1" dirty="0">
                <a:latin typeface="Cambria" panose="02040503050406030204" pitchFamily="18" charset="0"/>
              </a:rPr>
              <a:t>et al.,</a:t>
            </a:r>
            <a:r>
              <a:rPr lang="en-GB" sz="1800" dirty="0">
                <a:latin typeface="Cambria" panose="02040503050406030204" pitchFamily="18" charset="0"/>
              </a:rPr>
              <a:t> “Driven response of a trapped particle beam”, </a:t>
            </a:r>
            <a:r>
              <a:rPr lang="en-GB" sz="1800" i="1" dirty="0">
                <a:latin typeface="Cambria" panose="02040503050406030204" pitchFamily="18" charset="0"/>
              </a:rPr>
              <a:t>Phys. Rev. Lett. </a:t>
            </a:r>
            <a:r>
              <a:rPr lang="en-GB" sz="1800" b="1" dirty="0">
                <a:latin typeface="Cambria" panose="02040503050406030204" pitchFamily="18" charset="0"/>
              </a:rPr>
              <a:t>68</a:t>
            </a:r>
            <a:r>
              <a:rPr lang="en-GB" sz="1800" dirty="0">
                <a:latin typeface="Cambria" panose="02040503050406030204" pitchFamily="18" charset="0"/>
              </a:rPr>
              <a:t>, 1838 (1992). </a:t>
            </a:r>
            <a:r>
              <a:rPr lang="en-GB" sz="1800" dirty="0">
                <a:latin typeface="Cambria" panose="02040503050406030204" pitchFamily="18" charset="0"/>
                <a:hlinkClick r:id="rId12"/>
              </a:rPr>
              <a:t>Online</a:t>
            </a:r>
            <a:endParaRPr lang="en-GB" sz="1800" dirty="0">
              <a:latin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Pct val="80000"/>
              <a:buNone/>
              <a:tabLst/>
              <a:defRPr/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GB" sz="2200" dirty="0">
                <a:latin typeface="Cambria" panose="02040503050406030204" pitchFamily="18" charset="0"/>
              </a:rPr>
              <a:t>More references and details about the presented studies can be found in [3]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Θέση υποσέλιδου 7">
            <a:extLst>
              <a:ext uri="{FF2B5EF4-FFF2-40B4-BE49-F238E27FC236}">
                <a16:creationId xmlns:a16="http://schemas.microsoft.com/office/drawing/2014/main" id="{A14D4025-6655-97E6-B833-6E60795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785507EC-1A3A-0302-6600-0D50D5039A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022AEFFE-54D8-48C7-A183-9A406E9B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3" y="3474421"/>
            <a:ext cx="5501937" cy="295299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74396BA-B163-4E52-B9C3-C31461204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28" y="3582000"/>
            <a:ext cx="3936001" cy="295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Θέση περιεχομένου 2">
                <a:extLst>
                  <a:ext uri="{FF2B5EF4-FFF2-40B4-BE49-F238E27FC236}">
                    <a16:creationId xmlns:a16="http://schemas.microsoft.com/office/drawing/2014/main" id="{7CEE5352-7F1B-459D-BDA7-A68211327E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3" y="991124"/>
                <a:ext cx="11003873" cy="1982895"/>
              </a:xfrm>
            </p:spPr>
            <p:txBody>
              <a:bodyPr>
                <a:normAutofit/>
              </a:bodyPr>
              <a:lstStyle/>
              <a:p>
                <a:pPr marL="10800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472C4">
                      <a:lumMod val="75000"/>
                    </a:srgb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The </a:t>
                </a: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Compact </a:t>
                </a:r>
                <a:r>
                  <a:rPr lang="en-US" sz="2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LInear</a:t>
                </a: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Collider (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CLIC) [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hlinkClick r:id="rId4" action="ppaction://hlinksldjump"/>
                  </a:rPr>
                  <a:t>1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] is a positron-electron collider, intended to be built and operated in three stages: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Site length of 11 km, 29 km and 50 km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Collision energies of 380 GeV, 1.5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TeV</a:t>
                </a: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3 </a:t>
                </a:r>
                <a:r>
                  <a:rPr lang="en-US" sz="2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TeV</a:t>
                </a:r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4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Luminosity target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34</m:t>
                        </m:r>
                      </m:sup>
                    </m:sSup>
                    <m:r>
                      <a:rPr lang="en-US" sz="2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9" name="Θέση περιεχομένου 2">
                <a:extLst>
                  <a:ext uri="{FF2B5EF4-FFF2-40B4-BE49-F238E27FC236}">
                    <a16:creationId xmlns:a16="http://schemas.microsoft.com/office/drawing/2014/main" id="{7CEE5352-7F1B-459D-BDA7-A68211327E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3" y="991124"/>
                <a:ext cx="11003873" cy="1982895"/>
              </a:xfrm>
              <a:blipFill>
                <a:blip r:embed="rId5"/>
                <a:stretch>
                  <a:fillRect t="-2548" r="-806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Πίνακας 8">
                <a:extLst>
                  <a:ext uri="{FF2B5EF4-FFF2-40B4-BE49-F238E27FC236}">
                    <a16:creationId xmlns:a16="http://schemas.microsoft.com/office/drawing/2014/main" id="{D98C446E-5C32-440F-BA37-01898EC05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025614"/>
                  </p:ext>
                </p:extLst>
              </p:nvPr>
            </p:nvGraphicFramePr>
            <p:xfrm>
              <a:off x="10295047" y="2449351"/>
              <a:ext cx="1896953" cy="1132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517">
                      <a:extLst>
                        <a:ext uri="{9D8B030D-6E8A-4147-A177-3AD203B41FA5}">
                          <a16:colId xmlns:a16="http://schemas.microsoft.com/office/drawing/2014/main" val="3897909540"/>
                        </a:ext>
                      </a:extLst>
                    </a:gridCol>
                    <a:gridCol w="1618436">
                      <a:extLst>
                        <a:ext uri="{9D8B030D-6E8A-4147-A177-3AD203B41FA5}">
                          <a16:colId xmlns:a16="http://schemas.microsoft.com/office/drawing/2014/main" val="2346194828"/>
                        </a:ext>
                      </a:extLst>
                    </a:gridCol>
                  </a:tblGrid>
                  <a:tr h="15121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Correction factor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0556250"/>
                      </a:ext>
                    </a:extLst>
                  </a:tr>
                  <a:tr h="15300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 of particles/bunch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7247690"/>
                      </a:ext>
                    </a:extLst>
                  </a:tr>
                  <a:tr h="216269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 of bunches/beam pulse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8545108"/>
                      </a:ext>
                    </a:extLst>
                  </a:tr>
                  <a:tr h="226079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repetition frequency </a:t>
                          </a:r>
                        </a:p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of the beam pulses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4264789"/>
                      </a:ext>
                    </a:extLst>
                  </a:tr>
                  <a:tr h="24582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1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RMS beam sizes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4531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Πίνακας 8">
                <a:extLst>
                  <a:ext uri="{FF2B5EF4-FFF2-40B4-BE49-F238E27FC236}">
                    <a16:creationId xmlns:a16="http://schemas.microsoft.com/office/drawing/2014/main" id="{D98C446E-5C32-440F-BA37-01898EC055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025614"/>
                  </p:ext>
                </p:extLst>
              </p:nvPr>
            </p:nvGraphicFramePr>
            <p:xfrm>
              <a:off x="10295047" y="2449351"/>
              <a:ext cx="1896953" cy="1132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517">
                      <a:extLst>
                        <a:ext uri="{9D8B030D-6E8A-4147-A177-3AD203B41FA5}">
                          <a16:colId xmlns:a16="http://schemas.microsoft.com/office/drawing/2014/main" val="3897909540"/>
                        </a:ext>
                      </a:extLst>
                    </a:gridCol>
                    <a:gridCol w="1618436">
                      <a:extLst>
                        <a:ext uri="{9D8B030D-6E8A-4147-A177-3AD203B41FA5}">
                          <a16:colId xmlns:a16="http://schemas.microsoft.com/office/drawing/2014/main" val="2346194828"/>
                        </a:ext>
                      </a:extLst>
                    </a:gridCol>
                  </a:tblGrid>
                  <a:tr h="16764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23077" r="-58636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Correction factor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0556250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14286" r="-586364" b="-4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 of particles/bunch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7247690"/>
                      </a:ext>
                    </a:extLst>
                  </a:tr>
                  <a:tr h="216269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76471" r="-586364" b="-2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# of bunches/beam pulse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854510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74074" r="-586364" b="-7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repetition frequency </a:t>
                          </a:r>
                        </a:p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of the beam pulses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4264789"/>
                      </a:ext>
                    </a:extLst>
                  </a:tr>
                  <a:tr h="24582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70000" r="-58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RMS beam sizes</a:t>
                          </a:r>
                          <a:endParaRPr lang="el-GR" sz="11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36000" marR="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4531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1B7D5-4157-4B7B-AE4E-47071F6001B5}"/>
                  </a:ext>
                </a:extLst>
              </p:cNvPr>
              <p:cNvSpPr txBox="1"/>
              <p:nvPr/>
            </p:nvSpPr>
            <p:spPr>
              <a:xfrm>
                <a:off x="7050259" y="1872336"/>
                <a:ext cx="3244788" cy="937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4900" indent="0">
                  <a:lnSpc>
                    <a:spcPct val="100000"/>
                  </a:lnSpc>
                  <a:spcBef>
                    <a:spcPts val="60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1B7D5-4157-4B7B-AE4E-47071F600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59" y="1872336"/>
                <a:ext cx="3244788" cy="9371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82CD3E1-4ED1-8B6E-619C-6946A9F7E9D0}"/>
              </a:ext>
            </a:extLst>
          </p:cNvPr>
          <p:cNvSpPr txBox="1"/>
          <p:nvPr/>
        </p:nvSpPr>
        <p:spPr>
          <a:xfrm>
            <a:off x="6885942" y="2946890"/>
            <a:ext cx="445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Need for ultra-low emittances!!!</a:t>
            </a:r>
            <a:endParaRPr lang="el-GR" sz="24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Οβάλ 2">
            <a:extLst>
              <a:ext uri="{FF2B5EF4-FFF2-40B4-BE49-F238E27FC236}">
                <a16:creationId xmlns:a16="http://schemas.microsoft.com/office/drawing/2014/main" id="{F13FE5A9-0735-6CF8-9769-8EB70AE4A350}"/>
              </a:ext>
            </a:extLst>
          </p:cNvPr>
          <p:cNvSpPr/>
          <p:nvPr/>
        </p:nvSpPr>
        <p:spPr>
          <a:xfrm>
            <a:off x="8762260" y="2414726"/>
            <a:ext cx="701336" cy="385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17">
            <a:extLst>
              <a:ext uri="{FF2B5EF4-FFF2-40B4-BE49-F238E27FC236}">
                <a16:creationId xmlns:a16="http://schemas.microsoft.com/office/drawing/2014/main" id="{6D126638-6B61-1A7C-ADB1-54B43098026D}"/>
              </a:ext>
            </a:extLst>
          </p:cNvPr>
          <p:cNvSpPr/>
          <p:nvPr/>
        </p:nvSpPr>
        <p:spPr>
          <a:xfrm>
            <a:off x="2480381" y="5918209"/>
            <a:ext cx="1754267" cy="5665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Θέση υποσέλιδου 7">
            <a:extLst>
              <a:ext uri="{FF2B5EF4-FFF2-40B4-BE49-F238E27FC236}">
                <a16:creationId xmlns:a16="http://schemas.microsoft.com/office/drawing/2014/main" id="{044E942C-7413-5A43-87BD-9828A10B7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Θέση ημερομηνίας 6">
            <a:extLst>
              <a:ext uri="{FF2B5EF4-FFF2-40B4-BE49-F238E27FC236}">
                <a16:creationId xmlns:a16="http://schemas.microsoft.com/office/drawing/2014/main" id="{03367A48-5B90-7378-0C87-E4358089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53C683DB-4019-5061-D27D-D001972473F3}"/>
              </a:ext>
            </a:extLst>
          </p:cNvPr>
          <p:cNvSpPr txBox="1">
            <a:spLocks/>
          </p:cNvSpPr>
          <p:nvPr/>
        </p:nvSpPr>
        <p:spPr>
          <a:xfrm>
            <a:off x="594064" y="991124"/>
            <a:ext cx="7451950" cy="524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Purpose of the CLIC Damping Rings (DRs)[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 action="ppaction://hlinksldjump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]: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Damp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the transverse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emittances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two orders of magnitude within a repetition rate of 50 Hz</a:t>
            </a:r>
          </a:p>
          <a:p>
            <a:pPr marL="4500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System Font Regular"/>
              <a:buChar char="⇒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natural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equilibrium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emittance is defined by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(SR) and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Quantum Excitation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(QE)</a:t>
            </a:r>
          </a:p>
          <a:p>
            <a:pPr marL="450000" indent="-216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4472C4">
                  <a:lumMod val="75000"/>
                </a:srgbClr>
              </a:buClr>
              <a:buSzPct val="80000"/>
              <a:buFont typeface="System Font Regular"/>
              <a:buChar char="⇒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he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steady state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emittance is dominated by 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Intrabeam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Scattering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(IBS)</a:t>
            </a: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800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such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ultra-low emittance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requirements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the performance can be further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limited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by: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Magnet non-linearities, errors from variable bends and wigglers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Interplay with other incoherent effects such as 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Space Charge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34000" indent="0">
              <a:lnSpc>
                <a:spcPct val="100000"/>
              </a:lnSpc>
              <a:spcBef>
                <a:spcPts val="40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0000" indent="-216000">
              <a:lnSpc>
                <a:spcPct val="100000"/>
              </a:lnSpc>
              <a:spcBef>
                <a:spcPts val="400"/>
              </a:spcBef>
              <a:buClr>
                <a:srgbClr val="4472C4">
                  <a:lumMod val="75000"/>
                </a:srgbClr>
              </a:buClr>
              <a:buSzPct val="80000"/>
              <a:buFont typeface="System Font Regular"/>
              <a:buChar char="⇒"/>
              <a:defRPr/>
            </a:pPr>
            <a:endParaRPr lang="en-US" sz="2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 descr="A diagram of a cell&#10;&#10;Description automatically generated">
            <a:extLst>
              <a:ext uri="{FF2B5EF4-FFF2-40B4-BE49-F238E27FC236}">
                <a16:creationId xmlns:a16="http://schemas.microsoft.com/office/drawing/2014/main" id="{592C1ADC-4820-1008-CC50-EE283C2D3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74" y="1316115"/>
            <a:ext cx="4259126" cy="2171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Πίνακας 17">
                <a:extLst>
                  <a:ext uri="{FF2B5EF4-FFF2-40B4-BE49-F238E27FC236}">
                    <a16:creationId xmlns:a16="http://schemas.microsoft.com/office/drawing/2014/main" id="{A67FFF1E-B8E9-BE7C-7D61-EE5A8D66E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640296"/>
                  </p:ext>
                </p:extLst>
              </p:nvPr>
            </p:nvGraphicFramePr>
            <p:xfrm>
              <a:off x="8046014" y="3935878"/>
              <a:ext cx="4109650" cy="1989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0002">
                      <a:extLst>
                        <a:ext uri="{9D8B030D-6E8A-4147-A177-3AD203B41FA5}">
                          <a16:colId xmlns:a16="http://schemas.microsoft.com/office/drawing/2014/main" val="3580624531"/>
                        </a:ext>
                      </a:extLst>
                    </a:gridCol>
                    <a:gridCol w="1186903">
                      <a:extLst>
                        <a:ext uri="{9D8B030D-6E8A-4147-A177-3AD203B41FA5}">
                          <a16:colId xmlns:a16="http://schemas.microsoft.com/office/drawing/2014/main" val="4154650926"/>
                        </a:ext>
                      </a:extLst>
                    </a:gridCol>
                    <a:gridCol w="1822745">
                      <a:extLst>
                        <a:ext uri="{9D8B030D-6E8A-4147-A177-3AD203B41FA5}">
                          <a16:colId xmlns:a16="http://schemas.microsoft.com/office/drawing/2014/main" val="67951303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Injection</a:t>
                          </a:r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Steady State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without/with IBS</a:t>
                          </a:r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674240"/>
                      </a:ext>
                    </a:extLst>
                  </a:tr>
                  <a:tr h="14574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geom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pm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9.63</m:t>
                                </m:r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55.7/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𝟏𝟎𝟑</m:t>
                                </m:r>
                              </m:oMath>
                            </m:oMathPara>
                          </a14:m>
                          <a:endParaRPr lang="el-GR" sz="16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071897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geom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pm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268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0.59/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.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𝟔𝟖</m:t>
                                </m:r>
                              </m:oMath>
                            </m:oMathPara>
                          </a14:m>
                          <a:endParaRPr lang="el-GR" sz="16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9853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 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mm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3.2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1.46/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.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𝟓𝟔</m:t>
                                </m:r>
                              </m:oMath>
                            </m:oMathPara>
                          </a14:m>
                          <a:endParaRPr lang="el-GR" sz="16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5558856"/>
                      </a:ext>
                    </a:extLst>
                  </a:tr>
                  <a:tr h="136673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160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1.04</m:t>
                                </m:r>
                              </m:oMath>
                            </m:oMathPara>
                          </a14:m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1.09/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.</m:t>
                                </m:r>
                                <m:r>
                                  <a:rPr lang="el-GR" sz="16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l-GR" sz="16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4283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Πίνακας 17">
                <a:extLst>
                  <a:ext uri="{FF2B5EF4-FFF2-40B4-BE49-F238E27FC236}">
                    <a16:creationId xmlns:a16="http://schemas.microsoft.com/office/drawing/2014/main" id="{A67FFF1E-B8E9-BE7C-7D61-EE5A8D66E5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6640296"/>
                  </p:ext>
                </p:extLst>
              </p:nvPr>
            </p:nvGraphicFramePr>
            <p:xfrm>
              <a:off x="8046014" y="3935878"/>
              <a:ext cx="4109650" cy="1989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00002">
                      <a:extLst>
                        <a:ext uri="{9D8B030D-6E8A-4147-A177-3AD203B41FA5}">
                          <a16:colId xmlns:a16="http://schemas.microsoft.com/office/drawing/2014/main" val="3580624531"/>
                        </a:ext>
                      </a:extLst>
                    </a:gridCol>
                    <a:gridCol w="1186903">
                      <a:extLst>
                        <a:ext uri="{9D8B030D-6E8A-4147-A177-3AD203B41FA5}">
                          <a16:colId xmlns:a16="http://schemas.microsoft.com/office/drawing/2014/main" val="4154650926"/>
                        </a:ext>
                      </a:extLst>
                    </a:gridCol>
                    <a:gridCol w="1822745">
                      <a:extLst>
                        <a:ext uri="{9D8B030D-6E8A-4147-A177-3AD203B41FA5}">
                          <a16:colId xmlns:a16="http://schemas.microsoft.com/office/drawing/2014/main" val="67951303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Injection</a:t>
                          </a:r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Steady State</a:t>
                          </a:r>
                        </a:p>
                        <a:p>
                          <a:pPr algn="ctr"/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without/with IBS</a:t>
                          </a:r>
                          <a:endParaRPr lang="el-GR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3674240"/>
                      </a:ext>
                    </a:extLst>
                  </a:tr>
                  <a:tr h="356172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49" t="-167857" r="-275862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93617" t="-167857" r="-155319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4"/>
                          <a:stretch>
                            <a:fillRect l="-126389" t="-167857" r="-1389" b="-3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7189783"/>
                      </a:ext>
                    </a:extLst>
                  </a:tr>
                  <a:tr h="383413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49" t="-241935" r="-275862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93617" t="-241935" r="-155319" b="-1806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4"/>
                          <a:stretch>
                            <a:fillRect l="-126389" t="-241935" r="-1389" b="-1806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85301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49" t="-407692" r="-275862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93617" t="-407692" r="-155319" b="-1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4"/>
                          <a:stretch>
                            <a:fillRect l="-126389" t="-407692" r="-1389" b="-1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5588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149" t="-488889" r="-275862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93617" t="-488889" r="-155319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FR"/>
                        </a:p>
                      </a:txBody>
                      <a:tcPr>
                        <a:blipFill>
                          <a:blip r:embed="rId4"/>
                          <a:stretch>
                            <a:fillRect l="-126389" t="-488889" r="-1389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4283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Θέση υποσέλιδου 7">
            <a:extLst>
              <a:ext uri="{FF2B5EF4-FFF2-40B4-BE49-F238E27FC236}">
                <a16:creationId xmlns:a16="http://schemas.microsoft.com/office/drawing/2014/main" id="{7D011F0D-26BC-2E9D-83AF-F133258C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0BFAE71F-B091-9450-7E46-BB518C4D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Ορθογώνιο: Στρογγύλεμα γωνιών 13">
            <a:extLst>
              <a:ext uri="{FF2B5EF4-FFF2-40B4-BE49-F238E27FC236}">
                <a16:creationId xmlns:a16="http://schemas.microsoft.com/office/drawing/2014/main" id="{64651064-426C-33B3-8708-24DC3FDDB279}"/>
              </a:ext>
            </a:extLst>
          </p:cNvPr>
          <p:cNvSpPr/>
          <p:nvPr/>
        </p:nvSpPr>
        <p:spPr>
          <a:xfrm>
            <a:off x="1352776" y="3014197"/>
            <a:ext cx="9474933" cy="3177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marR="0" lvl="0" indent="0" defTabSz="914400" rtl="0" eaLnBrk="1" fontAlgn="auto" latinLnBrk="0" hangingPunct="1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4472C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sz="22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Goals:</a:t>
            </a:r>
            <a:endParaRPr kumimoji="0" lang="el-GR" sz="2200" b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32000" indent="-288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Investigate how SC affects the emittances in the vicinity of an excited, vertical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resonance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steady state</a:t>
            </a:r>
            <a:endParaRPr lang="el-GR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32000" indent="-288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Investigate the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interplay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IBS</a:t>
            </a:r>
          </a:p>
          <a:p>
            <a:pPr marL="432000" indent="-288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SR mitigate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interplay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IBS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32000" indent="-288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the impact of an excited, vertical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resonance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cycle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the CLIC DRs?</a:t>
            </a:r>
          </a:p>
        </p:txBody>
      </p:sp>
    </p:spTree>
    <p:extLst>
      <p:ext uri="{BB962C8B-B14F-4D97-AF65-F5344CB8AC3E}">
        <p14:creationId xmlns:p14="http://schemas.microsoft.com/office/powerpoint/2010/main" val="17079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Incoherent effects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investigation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Intrabeam Scattering and Synchrotron Radiation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Studies for the CLIC DRs full cycle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Ideal case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Resonance tolerances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Θέση υποσέλιδου 7">
            <a:extLst>
              <a:ext uri="{FF2B5EF4-FFF2-40B4-BE49-F238E27FC236}">
                <a16:creationId xmlns:a16="http://schemas.microsoft.com/office/drawing/2014/main" id="{B93C0DC0-61CA-D8C8-77B7-410DE06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diagram of a ray of light&#10;&#10;Description automatically generated">
            <a:extLst>
              <a:ext uri="{FF2B5EF4-FFF2-40B4-BE49-F238E27FC236}">
                <a16:creationId xmlns:a16="http://schemas.microsoft.com/office/drawing/2014/main" id="{7274610E-DA6D-9FC1-A7A4-C6E57F670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80" y="867508"/>
            <a:ext cx="3402092" cy="1778872"/>
          </a:xfrm>
          <a:prstGeom prst="rect">
            <a:avLst/>
          </a:prstGeom>
        </p:spPr>
      </p:pic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A8F093B-F32E-A5C9-472F-BC88AA00CE31}"/>
              </a:ext>
            </a:extLst>
          </p:cNvPr>
          <p:cNvSpPr txBox="1">
            <a:spLocks/>
          </p:cNvSpPr>
          <p:nvPr/>
        </p:nvSpPr>
        <p:spPr>
          <a:xfrm>
            <a:off x="594064" y="991124"/>
            <a:ext cx="7451950" cy="134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Synchrotron Radiation: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Spontaneous photon emission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Emittances are damped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Non-zero equilibrium due to Quantum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Excitation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Θέση περιεχομένου 2">
                <a:extLst>
                  <a:ext uri="{FF2B5EF4-FFF2-40B4-BE49-F238E27FC236}">
                    <a16:creationId xmlns:a16="http://schemas.microsoft.com/office/drawing/2014/main" id="{0B90F73E-10DA-39C9-076B-FC7BB7B67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2371364"/>
                <a:ext cx="7889536" cy="2858809"/>
              </a:xfrm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 marL="108000" indent="0">
                  <a:spcBef>
                    <a:spcPts val="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Implemented in the PyORBIT macroparticle </a:t>
                </a:r>
                <a: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tracking code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a </a:t>
                </a:r>
                <a:r>
                  <a:rPr lang="en-US" sz="24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momentum “kick”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each plane [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hlinkClick r:id="rId3" action="ppaction://hlinksldjump"/>
                  </a:rPr>
                  <a:t>3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]:</a:t>
                </a:r>
              </a:p>
              <a:p>
                <a:pPr marL="450000" indent="-216000" algn="just">
                  <a:spcBef>
                    <a:spcPts val="0"/>
                  </a:spcBef>
                  <a:buClr>
                    <a:schemeClr val="accent1">
                      <a:lumMod val="75000"/>
                    </a:schemeClr>
                  </a:buCl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Transverse planes:</a:t>
                </a:r>
              </a:p>
              <a:p>
                <a:pPr marL="0" indent="0" algn="just">
                  <a:spcBef>
                    <a:spcPts val="0"/>
                  </a:spcBef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0000" indent="-216000" algn="just">
                  <a:spcBef>
                    <a:spcPts val="0"/>
                  </a:spcBef>
                  <a:buClr>
                    <a:schemeClr val="accent1">
                      <a:lumMod val="75000"/>
                    </a:schemeClr>
                  </a:buClr>
                  <a:buSzPct val="75000"/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Longitudinal plane:</a:t>
                </a:r>
              </a:p>
              <a:p>
                <a:pPr marL="234000" indent="0" algn="just">
                  <a:spcBef>
                    <a:spcPts val="0"/>
                  </a:spcBef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EQ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tot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al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rel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Θέση περιεχομένου 2">
                <a:extLst>
                  <a:ext uri="{FF2B5EF4-FFF2-40B4-BE49-F238E27FC236}">
                    <a16:creationId xmlns:a16="http://schemas.microsoft.com/office/drawing/2014/main" id="{0B90F73E-10DA-39C9-076B-FC7BB7B67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2371364"/>
                <a:ext cx="7889536" cy="2858809"/>
              </a:xfrm>
              <a:blipFill>
                <a:blip r:embed="rId4"/>
                <a:stretch>
                  <a:fillRect t="-3540" r="-1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170832-4DCA-5F5B-0C9B-27642F19BD0F}"/>
                  </a:ext>
                </a:extLst>
              </p:cNvPr>
              <p:cNvSpPr txBox="1"/>
              <p:nvPr/>
            </p:nvSpPr>
            <p:spPr>
              <a:xfrm>
                <a:off x="6557079" y="5519875"/>
                <a:ext cx="2109621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EQ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Eq. beam sizes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Damping times</a:t>
                </a:r>
              </a:p>
              <a:p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1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En</a:t>
                </a:r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Losses/turn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Random numbers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170832-4DCA-5F5B-0C9B-27642F19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079" y="5519875"/>
                <a:ext cx="2109621" cy="1030347"/>
              </a:xfrm>
              <a:prstGeom prst="rect">
                <a:avLst/>
              </a:prstGeom>
              <a:blipFill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3196D74-D3F3-2574-D575-BCE0671ED889}"/>
              </a:ext>
            </a:extLst>
          </p:cNvPr>
          <p:cNvGrpSpPr/>
          <p:nvPr/>
        </p:nvGrpSpPr>
        <p:grpSpPr>
          <a:xfrm>
            <a:off x="8476552" y="2781002"/>
            <a:ext cx="3706991" cy="3759061"/>
            <a:chOff x="8507032" y="2791162"/>
            <a:chExt cx="3706991" cy="3759061"/>
          </a:xfrm>
        </p:grpSpPr>
        <p:pic>
          <p:nvPicPr>
            <p:cNvPr id="20" name="Picture 19" descr="A graph of different colored lines&#10;&#10;Description automatically generated">
              <a:extLst>
                <a:ext uri="{FF2B5EF4-FFF2-40B4-BE49-F238E27FC236}">
                  <a16:creationId xmlns:a16="http://schemas.microsoft.com/office/drawing/2014/main" id="{46587F90-223E-C5EB-4A54-B2106227E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7032" y="3112557"/>
              <a:ext cx="3706991" cy="2780243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10C348-FD79-9936-E8E9-CE0DEFDC660C}"/>
                </a:ext>
              </a:extLst>
            </p:cNvPr>
            <p:cNvSpPr/>
            <p:nvPr/>
          </p:nvSpPr>
          <p:spPr>
            <a:xfrm>
              <a:off x="8507033" y="2791162"/>
              <a:ext cx="3684967" cy="375906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0D449-8E89-0321-CDA3-4C405D26C887}"/>
                </a:ext>
              </a:extLst>
            </p:cNvPr>
            <p:cNvSpPr txBox="1"/>
            <p:nvPr/>
          </p:nvSpPr>
          <p:spPr>
            <a:xfrm>
              <a:off x="9202287" y="2791162"/>
              <a:ext cx="23164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sz="2000" u="sng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Benchmarking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7136F0-2303-1909-53EB-B7E6DDB5C029}"/>
                </a:ext>
              </a:extLst>
            </p:cNvPr>
            <p:cNvSpPr txBox="1"/>
            <p:nvPr/>
          </p:nvSpPr>
          <p:spPr>
            <a:xfrm>
              <a:off x="8887327" y="5817113"/>
              <a:ext cx="294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R" i="1" dirty="0">
                  <a:solidFill>
                    <a:schemeClr val="accent1"/>
                  </a:solidFill>
                  <a:latin typeface="Cambria" panose="02040503050406030204" pitchFamily="18" charset="0"/>
                </a:rPr>
                <a:t>Perfect agreement against analytical calculations!</a:t>
              </a:r>
            </a:p>
          </p:txBody>
        </p:sp>
      </p:grpSp>
      <p:sp>
        <p:nvSpPr>
          <p:cNvPr id="25" name="Θέση υποσέλιδου 7">
            <a:extLst>
              <a:ext uri="{FF2B5EF4-FFF2-40B4-BE49-F238E27FC236}">
                <a16:creationId xmlns:a16="http://schemas.microsoft.com/office/drawing/2014/main" id="{60B18C88-5385-0ACD-CF3C-0B1422A1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6002B9-8988-11A7-9E1E-2641C55C5BA2}"/>
              </a:ext>
            </a:extLst>
          </p:cNvPr>
          <p:cNvGrpSpPr/>
          <p:nvPr/>
        </p:nvGrpSpPr>
        <p:grpSpPr>
          <a:xfrm>
            <a:off x="3960462" y="2938521"/>
            <a:ext cx="1707907" cy="2406906"/>
            <a:chOff x="3960462" y="2938521"/>
            <a:chExt cx="1707907" cy="24069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62E6EC5-FA86-1840-928D-F1D58BBC991E}"/>
                </a:ext>
              </a:extLst>
            </p:cNvPr>
            <p:cNvSpPr/>
            <p:nvPr/>
          </p:nvSpPr>
          <p:spPr>
            <a:xfrm rot="2411090">
              <a:off x="3960462" y="2987748"/>
              <a:ext cx="1005241" cy="2357679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D73917-15D8-2D3C-4C1E-47F300EFA967}"/>
                </a:ext>
              </a:extLst>
            </p:cNvPr>
            <p:cNvSpPr txBox="1"/>
            <p:nvPr/>
          </p:nvSpPr>
          <p:spPr>
            <a:xfrm>
              <a:off x="5116433" y="2938521"/>
              <a:ext cx="551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000" dirty="0">
                  <a:solidFill>
                    <a:srgbClr val="FFC000"/>
                  </a:solidFill>
                  <a:latin typeface="Cambria" panose="02040503050406030204" pitchFamily="18" charset="0"/>
                </a:rPr>
                <a:t>SR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AF2638-2080-4296-ACCD-3427BF43E259}"/>
              </a:ext>
            </a:extLst>
          </p:cNvPr>
          <p:cNvGrpSpPr/>
          <p:nvPr/>
        </p:nvGrpSpPr>
        <p:grpSpPr>
          <a:xfrm>
            <a:off x="5153120" y="2920195"/>
            <a:ext cx="1962500" cy="2886563"/>
            <a:chOff x="5153120" y="2920195"/>
            <a:chExt cx="1962500" cy="288656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AF261E-B2B1-6375-D786-8D7CDA1B4260}"/>
                </a:ext>
              </a:extLst>
            </p:cNvPr>
            <p:cNvSpPr/>
            <p:nvPr/>
          </p:nvSpPr>
          <p:spPr>
            <a:xfrm rot="2411090">
              <a:off x="5153120" y="2920195"/>
              <a:ext cx="1124614" cy="2886563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55942-F774-2E34-F18A-31F3441EB5BB}"/>
                </a:ext>
              </a:extLst>
            </p:cNvPr>
            <p:cNvSpPr txBox="1"/>
            <p:nvPr/>
          </p:nvSpPr>
          <p:spPr>
            <a:xfrm>
              <a:off x="6563684" y="2939390"/>
              <a:ext cx="5519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QE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561C06-E499-2883-F561-B61D97F59762}"/>
              </a:ext>
            </a:extLst>
          </p:cNvPr>
          <p:cNvGrpSpPr/>
          <p:nvPr/>
        </p:nvGrpSpPr>
        <p:grpSpPr>
          <a:xfrm>
            <a:off x="6428075" y="3767816"/>
            <a:ext cx="1760410" cy="1582741"/>
            <a:chOff x="6428075" y="3767816"/>
            <a:chExt cx="1760410" cy="1582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CA7F6A-B86F-061D-A99C-B2556D2B19A7}"/>
                </a:ext>
              </a:extLst>
            </p:cNvPr>
            <p:cNvSpPr txBox="1"/>
            <p:nvPr/>
          </p:nvSpPr>
          <p:spPr>
            <a:xfrm>
              <a:off x="7162074" y="3767816"/>
              <a:ext cx="1026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sz="2000" dirty="0">
                  <a:solidFill>
                    <a:srgbClr val="00B0F0"/>
                  </a:solidFill>
                  <a:latin typeface="Cambria" panose="02040503050406030204" pitchFamily="18" charset="0"/>
                </a:rPr>
                <a:t>Energy loss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5A0045-9725-1299-3EE1-CCFF80A65B45}"/>
                </a:ext>
              </a:extLst>
            </p:cNvPr>
            <p:cNvSpPr/>
            <p:nvPr/>
          </p:nvSpPr>
          <p:spPr>
            <a:xfrm>
              <a:off x="6428075" y="4302352"/>
              <a:ext cx="1048205" cy="1048205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R"/>
            </a:p>
          </p:txBody>
        </p:sp>
      </p:grpSp>
      <p:sp>
        <p:nvSpPr>
          <p:cNvPr id="26" name="Θέση ημερομηνίας 6">
            <a:extLst>
              <a:ext uri="{FF2B5EF4-FFF2-40B4-BE49-F238E27FC236}">
                <a16:creationId xmlns:a16="http://schemas.microsoft.com/office/drawing/2014/main" id="{9802210B-65E9-370D-A5D8-71A3200D6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Θέση περιεχομένου 2">
            <a:extLst>
              <a:ext uri="{FF2B5EF4-FFF2-40B4-BE49-F238E27FC236}">
                <a16:creationId xmlns:a16="http://schemas.microsoft.com/office/drawing/2014/main" id="{5A8F093B-F32E-A5C9-472F-BC88AA00CE31}"/>
              </a:ext>
            </a:extLst>
          </p:cNvPr>
          <p:cNvSpPr txBox="1">
            <a:spLocks/>
          </p:cNvSpPr>
          <p:nvPr/>
        </p:nvSpPr>
        <p:spPr>
          <a:xfrm>
            <a:off x="594064" y="991124"/>
            <a:ext cx="7451950" cy="138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00000"/>
              </a:lnSpc>
              <a:spcBef>
                <a:spcPts val="300"/>
              </a:spcBef>
              <a:buClr>
                <a:srgbClr val="4472C4">
                  <a:lumMod val="75000"/>
                </a:srgbClr>
              </a:buClr>
              <a:buFontTx/>
              <a:buNone/>
              <a:defRPr/>
            </a:pPr>
            <a:r>
              <a:rPr lang="en-US" sz="2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Scattering: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Multiple small-angle scattering 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Emittance growth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Limits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the </a:t>
            </a: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performance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of damping rings/light sources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Depends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on the </a:t>
            </a: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beam parameters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and the </a:t>
            </a:r>
            <a:r>
              <a:rPr lang="en-US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optics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ring</a:t>
            </a: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Θέση περιεχομένου 2">
                <a:extLst>
                  <a:ext uri="{FF2B5EF4-FFF2-40B4-BE49-F238E27FC236}">
                    <a16:creationId xmlns:a16="http://schemas.microsoft.com/office/drawing/2014/main" id="{0B90F73E-10DA-39C9-076B-FC7BB7B67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064" y="2658315"/>
                <a:ext cx="7889536" cy="2858809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108000" indent="0">
                  <a:spcBef>
                    <a:spcPts val="0"/>
                  </a:spcBef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Implemented in the PyORBIT macroparticle </a:t>
                </a:r>
                <a:r>
                  <a:rPr lang="en-US" sz="22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tracking code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a </a:t>
                </a:r>
                <a:r>
                  <a:rPr lang="en-US" sz="22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momentum “kick”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each plane [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  <a:hlinkClick r:id="rId2" action="ppaction://hlinksldjump"/>
                  </a:rPr>
                  <a:t>3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]:</a:t>
                </a:r>
              </a:p>
              <a:p>
                <a:pPr marL="10800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chemeClr val="accent1">
                      <a:lumMod val="75000"/>
                    </a:schemeClr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l-G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𝑅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</m:sSub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IBS</m:t>
                              </m:r>
                              <m: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rev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IBS growth rates are calculated every 50 turns, using </a:t>
                </a:r>
                <a:r>
                  <a:rPr lang="en-US" sz="2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Nagaitsev’s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method [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  <a:hlinkClick r:id="rId2" action="ppaction://hlinksldjump"/>
                  </a:rPr>
                  <a:t>4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8" name="Θέση περιεχομένου 2">
                <a:extLst>
                  <a:ext uri="{FF2B5EF4-FFF2-40B4-BE49-F238E27FC236}">
                    <a16:creationId xmlns:a16="http://schemas.microsoft.com/office/drawing/2014/main" id="{0B90F73E-10DA-39C9-076B-FC7BB7B67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064" y="2658315"/>
                <a:ext cx="7889536" cy="2858809"/>
              </a:xfrm>
              <a:blipFill>
                <a:blip r:embed="rId3"/>
                <a:stretch>
                  <a:fillRect t="-2655" r="-16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170832-4DCA-5F5B-0C9B-27642F19BD0F}"/>
                  </a:ext>
                </a:extLst>
              </p:cNvPr>
              <p:cNvSpPr txBox="1"/>
              <p:nvPr/>
            </p:nvSpPr>
            <p:spPr>
              <a:xfrm>
                <a:off x="6256039" y="5125893"/>
                <a:ext cx="2301776" cy="14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Random numbers</a:t>
                </a:r>
                <a:endParaRPr lang="en-US" sz="1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RMS momenta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IBS</m:t>
                        </m:r>
                      </m:sub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IBS growth rates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rev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Revolution period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Bunch length</a:t>
                </a:r>
              </a:p>
              <a:p>
                <a14:m>
                  <m:oMath xmlns:m="http://schemas.openxmlformats.org/officeDocument/2006/math">
                    <m:r>
                      <a:rPr lang="el-GR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l-G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Norm. long. Line dens.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170832-4DCA-5F5B-0C9B-27642F19B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039" y="5125893"/>
                <a:ext cx="2301776" cy="1414170"/>
              </a:xfrm>
              <a:prstGeom prst="rect">
                <a:avLst/>
              </a:prstGeom>
              <a:blipFill>
                <a:blip r:embed="rId4"/>
                <a:stretch>
                  <a:fillRect t="-1770" r="-549" b="-265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12">
            <a:extLst>
              <a:ext uri="{FF2B5EF4-FFF2-40B4-BE49-F238E27FC236}">
                <a16:creationId xmlns:a16="http://schemas.microsoft.com/office/drawing/2014/main" id="{76165A5D-9EDF-5CE4-D116-57AA6A30B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94" y="867508"/>
            <a:ext cx="3081153" cy="17908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14B4F4-6EF9-158D-10F1-F6AD2396E074}"/>
              </a:ext>
            </a:extLst>
          </p:cNvPr>
          <p:cNvGrpSpPr/>
          <p:nvPr/>
        </p:nvGrpSpPr>
        <p:grpSpPr>
          <a:xfrm>
            <a:off x="8476553" y="2781002"/>
            <a:ext cx="3684967" cy="3759061"/>
            <a:chOff x="8476553" y="2781002"/>
            <a:chExt cx="3684967" cy="37590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196D74-D3F3-2574-D575-BCE0671ED889}"/>
                </a:ext>
              </a:extLst>
            </p:cNvPr>
            <p:cNvGrpSpPr/>
            <p:nvPr/>
          </p:nvGrpSpPr>
          <p:grpSpPr>
            <a:xfrm>
              <a:off x="8476553" y="2781002"/>
              <a:ext cx="3684967" cy="3759061"/>
              <a:chOff x="8507033" y="2791162"/>
              <a:chExt cx="3684967" cy="3759061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8B10C348-FD79-9936-E8E9-CE0DEFDC660C}"/>
                  </a:ext>
                </a:extLst>
              </p:cNvPr>
              <p:cNvSpPr/>
              <p:nvPr/>
            </p:nvSpPr>
            <p:spPr>
              <a:xfrm>
                <a:off x="8507033" y="2791162"/>
                <a:ext cx="3684967" cy="3759061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D0D449-8E89-0321-CDA3-4C405D26C887}"/>
                  </a:ext>
                </a:extLst>
              </p:cNvPr>
              <p:cNvSpPr txBox="1"/>
              <p:nvPr/>
            </p:nvSpPr>
            <p:spPr>
              <a:xfrm>
                <a:off x="9202287" y="2791162"/>
                <a:ext cx="2316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sz="2000" u="sng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Benchmarking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7136F0-2303-1909-53EB-B7E6DDB5C029}"/>
                  </a:ext>
                </a:extLst>
              </p:cNvPr>
              <p:cNvSpPr txBox="1"/>
              <p:nvPr/>
            </p:nvSpPr>
            <p:spPr>
              <a:xfrm>
                <a:off x="8887327" y="5817113"/>
                <a:ext cx="294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R" i="1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Perfect agreement against analytical calculations!</a:t>
                </a:r>
              </a:p>
            </p:txBody>
          </p:sp>
        </p:grpSp>
        <p:pic>
          <p:nvPicPr>
            <p:cNvPr id="10" name="Picture 9" descr="A graph of a number of numbers and a line&#10;&#10;Description automatically generated with medium confidence">
              <a:extLst>
                <a:ext uri="{FF2B5EF4-FFF2-40B4-BE49-F238E27FC236}">
                  <a16:creationId xmlns:a16="http://schemas.microsoft.com/office/drawing/2014/main" id="{FFF128E6-F391-53E5-C8BC-BDA25BDD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815" y="3181112"/>
              <a:ext cx="3544463" cy="2658348"/>
            </a:xfrm>
            <a:prstGeom prst="rect">
              <a:avLst/>
            </a:prstGeom>
          </p:spPr>
        </p:pic>
      </p:grpSp>
      <p:sp>
        <p:nvSpPr>
          <p:cNvPr id="13" name="Θέση υποσέλιδου 7">
            <a:extLst>
              <a:ext uri="{FF2B5EF4-FFF2-40B4-BE49-F238E27FC236}">
                <a16:creationId xmlns:a16="http://schemas.microsoft.com/office/drawing/2014/main" id="{0949700B-98D3-D2B6-B15D-9134AE91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ημερομηνίας 6">
            <a:extLst>
              <a:ext uri="{FF2B5EF4-FFF2-40B4-BE49-F238E27FC236}">
                <a16:creationId xmlns:a16="http://schemas.microsoft.com/office/drawing/2014/main" id="{65633499-4CF5-7489-B7AC-2DA8928D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4064" y="991124"/>
                <a:ext cx="7518061" cy="29885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8000" indent="0">
                  <a:lnSpc>
                    <a:spcPct val="100000"/>
                  </a:lnSpc>
                  <a:spcBef>
                    <a:spcPts val="30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Space Charge:</a:t>
                </a:r>
                <a:endParaRPr lang="en-US" sz="20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Induces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an incoherent </a:t>
                </a:r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tune spread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the transverse planes</a:t>
                </a:r>
              </a:p>
              <a:p>
                <a:pPr marL="864000" lvl="1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System Font Regular"/>
                  <a:buChar char="⇒"/>
                  <a:defRPr/>
                </a:pP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Particles can cross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resonances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leading to emittance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blow-up</a:t>
                </a:r>
                <a:r>
                  <a:rPr lang="en-US" sz="1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or particle </a:t>
                </a:r>
                <a:r>
                  <a:rPr lang="en-US" sz="1800" dirty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losses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tune spread </a:t>
                </a:r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scales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energy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l-G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beam sizes</a:t>
                </a:r>
              </a:p>
              <a:p>
                <a:pPr marL="23490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None/>
                  <a:defRPr/>
                </a:pP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*The adaptive “frozen” SC potential module of PyORBIT was used</a:t>
                </a:r>
              </a:p>
              <a:p>
                <a:pPr marL="450900" indent="-216000">
                  <a:lnSpc>
                    <a:spcPct val="100000"/>
                  </a:lnSpc>
                  <a:spcBef>
                    <a:spcPts val="0"/>
                  </a:spcBef>
                  <a:buClr>
                    <a:srgbClr val="4472C4">
                      <a:lumMod val="75000"/>
                    </a:srgbClr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Θέση περιεχομένου 2">
                <a:extLst>
                  <a:ext uri="{FF2B5EF4-FFF2-40B4-BE49-F238E27FC236}">
                    <a16:creationId xmlns:a16="http://schemas.microsoft.com/office/drawing/2014/main" id="{5A8F093B-F32E-A5C9-472F-BC88AA00C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4" y="991124"/>
                <a:ext cx="7518061" cy="2988594"/>
              </a:xfrm>
              <a:prstGeom prst="rect">
                <a:avLst/>
              </a:prstGeom>
              <a:blipFill>
                <a:blip r:embed="rId2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51DE4B1-C878-5881-4381-C1CD9BB57340}"/>
              </a:ext>
            </a:extLst>
          </p:cNvPr>
          <p:cNvGrpSpPr/>
          <p:nvPr/>
        </p:nvGrpSpPr>
        <p:grpSpPr>
          <a:xfrm>
            <a:off x="8546123" y="879383"/>
            <a:ext cx="3538168" cy="2547480"/>
            <a:chOff x="8224005" y="867508"/>
            <a:chExt cx="3538168" cy="2547480"/>
          </a:xfrm>
        </p:grpSpPr>
        <p:pic>
          <p:nvPicPr>
            <p:cNvPr id="3" name="Εικόνα 10">
              <a:extLst>
                <a:ext uri="{FF2B5EF4-FFF2-40B4-BE49-F238E27FC236}">
                  <a16:creationId xmlns:a16="http://schemas.microsoft.com/office/drawing/2014/main" id="{BAF2B6A2-6CDD-538A-26EE-08231FEE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005" y="867508"/>
              <a:ext cx="3538168" cy="25474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E27526-46E5-8FE3-D7E5-3FC66FB2BFCD}"/>
                </a:ext>
              </a:extLst>
            </p:cNvPr>
            <p:cNvSpPr txBox="1"/>
            <p:nvPr/>
          </p:nvSpPr>
          <p:spPr>
            <a:xfrm rot="16200000">
              <a:off x="11461001" y="2782132"/>
              <a:ext cx="223217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FR" sz="11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log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78A0012-2B85-6A88-3805-BC5D753BE8FC}"/>
                    </a:ext>
                  </a:extLst>
                </p:cNvPr>
                <p:cNvSpPr txBox="1"/>
                <p:nvPr/>
              </p:nvSpPr>
              <p:spPr>
                <a:xfrm>
                  <a:off x="9811330" y="3123916"/>
                  <a:ext cx="244105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FR" sz="1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78A0012-2B85-6A88-3805-BC5D753BE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330" y="3123916"/>
                  <a:ext cx="244105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20000" r="-5000" b="-33333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2C663EA-97FD-AB82-E9A2-A70D96774786}"/>
                    </a:ext>
                  </a:extLst>
                </p:cNvPr>
                <p:cNvSpPr txBox="1"/>
                <p:nvPr/>
              </p:nvSpPr>
              <p:spPr>
                <a:xfrm rot="16200000">
                  <a:off x="8240173" y="1887069"/>
                  <a:ext cx="250197" cy="23243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n-FR" sz="1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2C663EA-97FD-AB82-E9A2-A70D967747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240173" y="1887069"/>
                  <a:ext cx="250197" cy="232436"/>
                </a:xfrm>
                <a:prstGeom prst="rect">
                  <a:avLst/>
                </a:prstGeom>
                <a:blipFill>
                  <a:blip r:embed="rId5"/>
                  <a:stretch>
                    <a:fillRect t="-4762" r="-15000" b="-23810"/>
                  </a:stretch>
                </a:blipFill>
              </p:spPr>
              <p:txBody>
                <a:bodyPr/>
                <a:lstStyle/>
                <a:p>
                  <a:r>
                    <a:rPr lang="en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Θέση περιεχομένου 2">
            <a:extLst>
              <a:ext uri="{FF2B5EF4-FFF2-40B4-BE49-F238E27FC236}">
                <a16:creationId xmlns:a16="http://schemas.microsoft.com/office/drawing/2014/main" id="{056540B2-A47D-4F5E-6704-84EB2F45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5" y="3958659"/>
            <a:ext cx="5058138" cy="2247009"/>
          </a:xfrm>
          <a:ln>
            <a:noFill/>
          </a:ln>
        </p:spPr>
        <p:txBody>
          <a:bodyPr>
            <a:normAutofit/>
          </a:bodyPr>
          <a:lstStyle/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Slow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synchrotron motion: Usual particle scattering on the resonance islands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6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 </a:t>
            </a: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Strong particle diffusion</a:t>
            </a:r>
            <a:endParaRPr lang="en-US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0900" indent="-21600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synchrotron motion: Resonance sidebands</a:t>
            </a:r>
            <a:r>
              <a:rPr lang="en-US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92100" lvl="1" indent="0">
              <a:lnSpc>
                <a:spcPct val="100000"/>
              </a:lnSpc>
              <a:spcBef>
                <a:spcPts val="0"/>
              </a:spcBef>
              <a:buClr>
                <a:srgbClr val="4472C4">
                  <a:lumMod val="75000"/>
                </a:srgbClr>
              </a:buClr>
              <a:buSzPct val="80000"/>
              <a:buNone/>
              <a:defRPr/>
            </a:pPr>
            <a:r>
              <a:rPr lang="en-US" sz="1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⇒ Weak particle diffusion</a:t>
            </a:r>
            <a:endParaRPr lang="en-US" sz="1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Θέση υποσέλιδου 7">
            <a:extLst>
              <a:ext uri="{FF2B5EF4-FFF2-40B4-BE49-F238E27FC236}">
                <a16:creationId xmlns:a16="http://schemas.microsoft.com/office/drawing/2014/main" id="{7ED7CA1F-EB28-D161-3488-D347FE12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3305636F-51CD-4D55-CAB3-0E0B1BFD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1402E-A4A4-7B1D-95F4-00B3A6ACC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6566" y="3476144"/>
            <a:ext cx="3018342" cy="2858810"/>
          </a:xfrm>
          <a:prstGeom prst="rect">
            <a:avLst/>
          </a:prstGeom>
        </p:spPr>
      </p:pic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53172265-62DA-9376-DA95-E240C0ED4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2" y="3734209"/>
            <a:ext cx="3398259" cy="2471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AC7C51-03AD-206A-9AD2-8AB3C4B0C2AE}"/>
                  </a:ext>
                </a:extLst>
              </p:cNvPr>
              <p:cNvSpPr txBox="1"/>
              <p:nvPr/>
            </p:nvSpPr>
            <p:spPr>
              <a:xfrm>
                <a:off x="594063" y="3217075"/>
                <a:ext cx="75180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8000" indent="0">
                  <a:lnSpc>
                    <a:spcPct val="100000"/>
                  </a:lnSpc>
                  <a:spcBef>
                    <a:spcPts val="300"/>
                  </a:spcBef>
                  <a:buClr>
                    <a:srgbClr val="4472C4">
                      <a:lumMod val="75000"/>
                    </a:srgbClr>
                  </a:buClr>
                  <a:buFontTx/>
                  <a:buNone/>
                  <a:defRPr/>
                </a:pP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 SC-induced tune shift is modulated at even multiples of the synchrotron tune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[</a:t>
                </a: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hlinkClick r:id="rId8" action="ppaction://hlinksldjump"/>
                  </a:rPr>
                  <a:t>5</a:t>
                </a:r>
                <a:r>
                  <a:rPr lang="en-US" sz="2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AC7C51-03AD-206A-9AD2-8AB3C4B0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3" y="3217075"/>
                <a:ext cx="7518061" cy="769441"/>
              </a:xfrm>
              <a:prstGeom prst="rect">
                <a:avLst/>
              </a:prstGeom>
              <a:blipFill>
                <a:blip r:embed="rId9"/>
                <a:stretch>
                  <a:fillRect t="-4918" b="-16393"/>
                </a:stretch>
              </a:blipFill>
            </p:spPr>
            <p:txBody>
              <a:bodyPr/>
              <a:lstStyle/>
              <a:p>
                <a:r>
                  <a:rPr lang="en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5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76B16-2F65-423E-93A4-06B52790D00A}"/>
              </a:ext>
            </a:extLst>
          </p:cNvPr>
          <p:cNvSpPr txBox="1"/>
          <p:nvPr/>
        </p:nvSpPr>
        <p:spPr>
          <a:xfrm>
            <a:off x="0" y="6567586"/>
            <a:ext cx="121920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l-GR" sz="1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8F5ED1-61B4-4016-8A00-76102CE1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01"/>
            <a:ext cx="12192000" cy="87120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marL="252000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Overview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6534CF-4E6C-4965-AB44-FFFAE3C17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63" y="1363985"/>
            <a:ext cx="11003873" cy="4743851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Compact Linear Collider complex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CLIC damping rings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Incoherent effects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Synchrotron Radiation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Interplay Studies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investigation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Intrabeam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Scattering 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Space Charge studies with Intrabeam Scattering and Synchrotron Radiation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Studies for the CLIC DRs full cycle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Ideal case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Resonance tolerances</a:t>
            </a:r>
          </a:p>
          <a:p>
            <a:pPr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Conclusions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62C8FA-219B-4337-AEC0-185B8078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2597" y="6567586"/>
            <a:ext cx="629575" cy="290414"/>
          </a:xfrm>
        </p:spPr>
        <p:txBody>
          <a:bodyPr/>
          <a:lstStyle/>
          <a:p>
            <a:fld id="{9BD93FC6-B9A8-4589-8F3E-BEA88394A2F2}" type="slidenum">
              <a:rPr lang="el-GR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7B2AB14-B34B-450B-85F8-001DA7F3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827" y="6627841"/>
            <a:ext cx="1087245" cy="189628"/>
          </a:xfrm>
        </p:spPr>
        <p:txBody>
          <a:bodyPr/>
          <a:lstStyle/>
          <a:p>
            <a:r>
              <a:rPr lang="fr-FR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12/09/2024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Θέση υποσέλιδου 7">
            <a:extLst>
              <a:ext uri="{FF2B5EF4-FFF2-40B4-BE49-F238E27FC236}">
                <a16:creationId xmlns:a16="http://schemas.microsoft.com/office/drawing/2014/main" id="{B93C0DC0-61CA-D8C8-77B7-410DE061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0986" y="6623925"/>
            <a:ext cx="4350026" cy="19354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ICFA Mini-Workshop on Space Charge 2024 – M. Zampetakis</a:t>
            </a:r>
            <a:endParaRPr lang="el-GR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26981</TotalTime>
  <Words>2191</Words>
  <Application>Microsoft Macintosh PowerPoint</Application>
  <PresentationFormat>Widescreen</PresentationFormat>
  <Paragraphs>346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System Font Regular</vt:lpstr>
      <vt:lpstr>Wingdings</vt:lpstr>
      <vt:lpstr>Θέμα του Office</vt:lpstr>
      <vt:lpstr>Interplay of Space Charge, Intrabeam Scattering, and Synchrotron Radiation  in the CLIC Damping Rings</vt:lpstr>
      <vt:lpstr>Overview</vt:lpstr>
      <vt:lpstr>The Compact Linear Collider complex</vt:lpstr>
      <vt:lpstr>The CLIC Damping Rings</vt:lpstr>
      <vt:lpstr>Overview</vt:lpstr>
      <vt:lpstr>Synchrotron Radiation</vt:lpstr>
      <vt:lpstr>Intrabeam Scattering</vt:lpstr>
      <vt:lpstr>Space Charge</vt:lpstr>
      <vt:lpstr>Overview</vt:lpstr>
      <vt:lpstr>Tune spread evolution in the CLIC DRs</vt:lpstr>
      <vt:lpstr>Resonance Sidebands</vt:lpstr>
      <vt:lpstr>Vertical tune scan – Only SC</vt:lpstr>
      <vt:lpstr>Vertical tune scan – Combining SC and IBS</vt:lpstr>
      <vt:lpstr>Vertical tune scan – Combining SC, IBS and SR</vt:lpstr>
      <vt:lpstr>Overview</vt:lpstr>
      <vt:lpstr>The CLIC DRs full cycle</vt:lpstr>
      <vt:lpstr>The CLIC DRs full cycle – Resonance tolerances</vt:lpstr>
      <vt:lpstr>The CLIC DRs full cycle – Resonance tolerances</vt:lpstr>
      <vt:lpstr>Overview</vt:lpstr>
      <vt:lpstr>Conclusions</vt:lpstr>
      <vt:lpstr>Thank you!!!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Μιχάλης Ζαμπετάκης</dc:creator>
  <cp:lastModifiedBy>Michail Zampetakis</cp:lastModifiedBy>
  <cp:revision>500</cp:revision>
  <dcterms:created xsi:type="dcterms:W3CDTF">2021-01-13T13:32:56Z</dcterms:created>
  <dcterms:modified xsi:type="dcterms:W3CDTF">2024-09-11T15:24:19Z</dcterms:modified>
</cp:coreProperties>
</file>