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464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691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r>
              <a:t>Titolo presentazione</a:t>
            </a:r>
          </a:p>
        </p:txBody>
      </p:sp>
      <p:sp>
        <p:nvSpPr>
          <p:cNvPr id="12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Autore e data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927600"/>
            <a:ext cx="21844000" cy="39028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Dettagli informa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Dettagli informazione</a:t>
            </a:r>
          </a:p>
        </p:txBody>
      </p:sp>
      <p:sp>
        <p:nvSpPr>
          <p:cNvPr id="1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Attribuzione</a:t>
            </a:r>
          </a:p>
        </p:txBody>
      </p:sp>
      <p:sp>
        <p:nvSpPr>
          <p:cNvPr id="116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5141969"/>
            <a:ext cx="21844000" cy="343019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r>
              <a:t>“Citazione degna di nota”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ue meduse su sfondo di colore rosa"/>
          <p:cNvSpPr>
            <a:spLocks noGrp="1"/>
          </p:cNvSpPr>
          <p:nvPr>
            <p:ph type="pic" sz="half" idx="21"/>
          </p:nvPr>
        </p:nvSpPr>
        <p:spPr>
          <a:xfrm>
            <a:off x="12192000" y="4813300"/>
            <a:ext cx="12192000" cy="92079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Due meduse che si toccano su sfondo di colore blu scuro"/>
          <p:cNvSpPr>
            <a:spLocks noGrp="1"/>
          </p:cNvSpPr>
          <p:nvPr>
            <p:ph type="pic" sz="half" idx="22"/>
          </p:nvPr>
        </p:nvSpPr>
        <p:spPr>
          <a:xfrm>
            <a:off x="12192000" y="-6286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Due meduse su sfondo di colore blu"/>
          <p:cNvSpPr>
            <a:spLocks noGrp="1"/>
          </p:cNvSpPr>
          <p:nvPr>
            <p:ph type="pic" idx="23"/>
          </p:nvPr>
        </p:nvSpPr>
        <p:spPr>
          <a:xfrm>
            <a:off x="-4203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Due meduse che si toccano su sfondo di colore blu scuro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ue meduse che si toccano su sfondo di colore blu scuro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Autore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Autore e data</a:t>
            </a:r>
          </a:p>
        </p:txBody>
      </p:sp>
      <p:sp>
        <p:nvSpPr>
          <p:cNvPr id="23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z="11600" spc="-348">
                <a:solidFill>
                  <a:srgbClr val="FFFFFF"/>
                </a:solidFill>
              </a:defRPr>
            </a:lvl1pPr>
          </a:lstStyle>
          <a:p>
            <a:r>
              <a:t>Titolo presentazione</a:t>
            </a:r>
          </a:p>
        </p:txBody>
      </p:sp>
      <p:sp>
        <p:nvSpPr>
          <p:cNvPr id="2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ue meduse su sfondo di colore blu"/>
          <p:cNvSpPr>
            <a:spLocks noGrp="1"/>
          </p:cNvSpPr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70000" y="3885108"/>
            <a:ext cx="9652000" cy="3200203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r>
              <a:t>Titolo</a:t>
            </a:r>
          </a:p>
        </p:txBody>
      </p:sp>
      <p:sp>
        <p:nvSpPr>
          <p:cNvPr id="3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45720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91440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137160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182880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3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Sottotitolo diapositiva</a:t>
            </a:r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ue meduse su sfondo di colore rosa"/>
          <p:cNvSpPr>
            <a:spLocks noGrp="1"/>
          </p:cNvSpPr>
          <p:nvPr>
            <p:ph type="pic" idx="21"/>
          </p:nvPr>
        </p:nvSpPr>
        <p:spPr>
          <a:xfrm>
            <a:off x="10185400" y="0"/>
            <a:ext cx="18161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r>
              <a:t>Titolo</a:t>
            </a:r>
          </a:p>
        </p:txBody>
      </p:sp>
      <p:sp>
        <p:nvSpPr>
          <p:cNvPr id="62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Sottotitolo diapositiv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Sottotitolo diapositiva</a:t>
            </a:r>
          </a:p>
        </p:txBody>
      </p:sp>
      <p:sp>
        <p:nvSpPr>
          <p:cNvPr id="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r>
              <a:t>Titolo sezione</a:t>
            </a:r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8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Sottotitolo diapositiva</a:t>
            </a:r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r>
              <a:t>Titolo programma</a:t>
            </a:r>
          </a:p>
        </p:txBody>
      </p:sp>
      <p:sp>
        <p:nvSpPr>
          <p:cNvPr id="89" name="Sottotitolo programm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Sottotitolo programma</a:t>
            </a:r>
          </a:p>
        </p:txBody>
      </p:sp>
      <p:sp>
        <p:nvSpPr>
          <p:cNvPr id="90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z="5500" spc="-55"/>
            </a:lvl1pPr>
            <a:lvl2pPr marL="0" indent="457200" defTabSz="825500">
              <a:buClrTx/>
              <a:buSzTx/>
              <a:buNone/>
              <a:defRPr sz="5500" spc="-55"/>
            </a:lvl2pPr>
            <a:lvl3pPr marL="0" indent="914400" defTabSz="825500">
              <a:buClrTx/>
              <a:buSzTx/>
              <a:buNone/>
              <a:defRPr sz="5500" spc="-55"/>
            </a:lvl3pPr>
            <a:lvl4pPr marL="0" indent="1371600" defTabSz="825500">
              <a:buClrTx/>
              <a:buSzTx/>
              <a:buNone/>
              <a:defRPr sz="5500" spc="-55"/>
            </a:lvl4pPr>
            <a:lvl5pPr marL="0" indent="1828800" defTabSz="825500">
              <a:buClrTx/>
              <a:buSzTx/>
              <a:buNone/>
              <a:defRPr sz="5500" spc="-55"/>
            </a:lvl5pPr>
          </a:lstStyle>
          <a:p>
            <a:r>
              <a:t>Argomenti del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Titolo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1pPr>
      <a:lvl2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2pPr>
      <a:lvl3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3pPr>
      <a:lvl4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4pPr>
      <a:lvl5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5pPr>
      <a:lvl6pPr marL="0" marR="0" indent="2286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6pPr>
      <a:lvl7pPr marL="0" marR="0" indent="2743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7pPr>
      <a:lvl8pPr marL="0" marR="0" indent="3200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8pPr>
      <a:lvl9pPr marL="0" marR="0" indent="3657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mailto:mariangela.marchi@cern.ch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mariangela.marchi@cern.ch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mariangela.marchi@cern.ch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gitlab.cern.ch/blond/BLonD" TargetMode="Externa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hyperlink" Target="mailto:mariangela.marchi@cern.ch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hyperlink" Target="mailto:mariangela.marchi@cern.ch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mailto:mariangela.marchi@cern.ch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mailto:mariangela.marchi@cern.ch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hyperlink" Target="mailto:mariangela.marchi@cern.ch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mariangela.marchi@cern.ch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mariangela.marchi@cern.ch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mariangela.marchi@cern.ch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mariangela.marchi@cern.ch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hyperlink" Target="mailto:mariangela.marchi@cern.ch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hyperlink" Target="mailto:mariangela.marchi@cern.ch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mariangela.marchi@cern.ch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hyperlink" Target="mailto:mariangela.marchi@cern.ch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mariangela.marchi@cern.ch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Longitudinal quadrupole frequency shifts in the PSB due to space charge and Finemet cavity impedance"/>
          <p:cNvSpPr txBox="1">
            <a:spLocks noGrp="1"/>
          </p:cNvSpPr>
          <p:nvPr>
            <p:ph type="ctrTitle"/>
          </p:nvPr>
        </p:nvSpPr>
        <p:spPr>
          <a:xfrm>
            <a:off x="1270000" y="2862830"/>
            <a:ext cx="21844000" cy="3879455"/>
          </a:xfrm>
          <a:prstGeom prst="rect">
            <a:avLst/>
          </a:prstGeom>
        </p:spPr>
        <p:txBody>
          <a:bodyPr/>
          <a:lstStyle>
            <a:lvl1pPr defTabSz="1828754">
              <a:defRPr sz="8700" b="1" spc="-261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Longitudinal quadrupole frequency shifts in the PSB due to space charge and Finemet cavity impedance</a:t>
            </a:r>
          </a:p>
        </p:txBody>
      </p:sp>
      <p:sp>
        <p:nvSpPr>
          <p:cNvPr id="152" name="12/09/2024"/>
          <p:cNvSpPr txBox="1">
            <a:spLocks noGrp="1"/>
          </p:cNvSpPr>
          <p:nvPr>
            <p:ph type="body" idx="21"/>
          </p:nvPr>
        </p:nvSpPr>
        <p:spPr>
          <a:xfrm>
            <a:off x="0" y="13021945"/>
            <a:ext cx="2253172" cy="6940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3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12/09/2024</a:t>
            </a:r>
          </a:p>
        </p:txBody>
      </p:sp>
      <p:sp>
        <p:nvSpPr>
          <p:cNvPr id="153" name="Mariangela Marchi, Simon Albright…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100">
                <a:latin typeface="Optima"/>
                <a:ea typeface="Optima"/>
                <a:cs typeface="Optima"/>
                <a:sym typeface="Optima"/>
              </a:defRPr>
            </a:pPr>
            <a:r>
              <a:t>Mariangela Marchi, Simon Albright</a:t>
            </a:r>
          </a:p>
          <a:p>
            <a:pPr>
              <a:defRPr sz="4000">
                <a:latin typeface="Graphik"/>
                <a:ea typeface="Graphik"/>
                <a:cs typeface="Graphik"/>
                <a:sym typeface="Graphik"/>
              </a:defRPr>
            </a:pPr>
            <a:endParaRPr/>
          </a:p>
          <a:p>
            <a:pPr algn="l" defTabSz="740297">
              <a:lnSpc>
                <a:spcPct val="90000"/>
              </a:lnSpc>
              <a:spcBef>
                <a:spcPts val="700"/>
              </a:spcBef>
              <a:defRPr sz="3500" i="1">
                <a:latin typeface="Graphik"/>
                <a:ea typeface="Graphik"/>
                <a:cs typeface="Graphik"/>
                <a:sym typeface="Graphik"/>
              </a:defRPr>
            </a:pPr>
            <a:r>
              <a:t>                     </a:t>
            </a:r>
            <a:r>
              <a:rPr sz="3600">
                <a:latin typeface="Optima"/>
                <a:ea typeface="Optima"/>
                <a:cs typeface="Optima"/>
                <a:sym typeface="Optima"/>
              </a:rPr>
              <a:t>  Acknowledgements: OP-PSB and all those involved in PSB and Linac4 operation.</a:t>
            </a:r>
          </a:p>
        </p:txBody>
      </p:sp>
      <p:sp>
        <p:nvSpPr>
          <p:cNvPr id="154" name="ICFA Mini-Workshop on Space Charge 2024 - M. Marchi"/>
          <p:cNvSpPr txBox="1"/>
          <p:nvPr/>
        </p:nvSpPr>
        <p:spPr>
          <a:xfrm>
            <a:off x="7397994" y="13021945"/>
            <a:ext cx="10325415" cy="694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808990">
              <a:defRPr sz="3234">
                <a:latin typeface="Optima"/>
                <a:ea typeface="Optima"/>
                <a:cs typeface="Optima"/>
                <a:sym typeface="Optima"/>
              </a:defRPr>
            </a:pPr>
            <a:r>
              <a:rPr b="1">
                <a:solidFill>
                  <a:srgbClr val="531B93"/>
                </a:solidFill>
              </a:rPr>
              <a:t>ICFA Mini-Workshop on Space Charge 2024</a:t>
            </a:r>
            <a:r>
              <a:t> - M. Marchi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E85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978946" y="12942316"/>
            <a:ext cx="541021" cy="6057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70" name="Footer Placeholder 4"/>
          <p:cNvSpPr txBox="1"/>
          <p:nvPr/>
        </p:nvSpPr>
        <p:spPr>
          <a:xfrm>
            <a:off x="0" y="13068427"/>
            <a:ext cx="466518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  <a:hlinkClick r:id="rId2"/>
              </a:defRPr>
            </a:lvl1pPr>
          </a:lstStyle>
          <a:p>
            <a:r>
              <a:rPr>
                <a:hlinkClick r:id="rId2"/>
              </a:rPr>
              <a:t>mariangela.marchi@cern.ch</a:t>
            </a:r>
          </a:p>
        </p:txBody>
      </p:sp>
      <p:sp>
        <p:nvSpPr>
          <p:cNvPr id="271" name="Quadrupole oscillations and synchrotron frequency shifts"/>
          <p:cNvSpPr txBox="1">
            <a:spLocks noGrp="1"/>
          </p:cNvSpPr>
          <p:nvPr>
            <p:ph type="title"/>
          </p:nvPr>
        </p:nvSpPr>
        <p:spPr>
          <a:xfrm>
            <a:off x="5541026" y="0"/>
            <a:ext cx="13301948" cy="886176"/>
          </a:xfrm>
          <a:prstGeom prst="rect">
            <a:avLst/>
          </a:prstGeom>
        </p:spPr>
        <p:txBody>
          <a:bodyPr lIns="0" tIns="0" rIns="0" bIns="0" anchor="t"/>
          <a:lstStyle>
            <a:lvl1pPr defTabSz="454025">
              <a:defRPr sz="4400" b="1" spc="-132">
                <a:solidFill>
                  <a:srgbClr val="011993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 Quadrupole oscillations and synchrotron frequency shifts</a:t>
            </a:r>
          </a:p>
        </p:txBody>
      </p:sp>
      <p:grpSp>
        <p:nvGrpSpPr>
          <p:cNvPr id="282" name="Raggruppa"/>
          <p:cNvGrpSpPr/>
          <p:nvPr/>
        </p:nvGrpSpPr>
        <p:grpSpPr>
          <a:xfrm>
            <a:off x="430224" y="1859408"/>
            <a:ext cx="12531461" cy="9082339"/>
            <a:chOff x="0" y="0"/>
            <a:chExt cx="12531459" cy="9082337"/>
          </a:xfrm>
        </p:grpSpPr>
        <p:grpSp>
          <p:nvGrpSpPr>
            <p:cNvPr id="280" name="Raggruppa"/>
            <p:cNvGrpSpPr/>
            <p:nvPr/>
          </p:nvGrpSpPr>
          <p:grpSpPr>
            <a:xfrm>
              <a:off x="-1" y="0"/>
              <a:ext cx="12531461" cy="9082338"/>
              <a:chOff x="0" y="0"/>
              <a:chExt cx="12531460" cy="9082337"/>
            </a:xfrm>
          </p:grpSpPr>
          <p:sp>
            <p:nvSpPr>
              <p:cNvPr id="272" name="Linea"/>
              <p:cNvSpPr/>
              <p:nvPr/>
            </p:nvSpPr>
            <p:spPr>
              <a:xfrm flipV="1">
                <a:off x="5962733" y="210477"/>
                <a:ext cx="1" cy="887186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73" name="Linea"/>
              <p:cNvSpPr/>
              <p:nvPr/>
            </p:nvSpPr>
            <p:spPr>
              <a:xfrm>
                <a:off x="0" y="4763420"/>
                <a:ext cx="11973511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87" name="Linea di collegamento"/>
              <p:cNvSpPr/>
              <p:nvPr/>
            </p:nvSpPr>
            <p:spPr>
              <a:xfrm>
                <a:off x="3209461" y="2549210"/>
                <a:ext cx="5376629" cy="222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0" y="15998"/>
                    </a:moveTo>
                    <a:cubicBezTo>
                      <a:pt x="7550" y="-5400"/>
                      <a:pt x="14750" y="-5333"/>
                      <a:pt x="21600" y="1620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88" name="Linea di collegamento"/>
              <p:cNvSpPr/>
              <p:nvPr/>
            </p:nvSpPr>
            <p:spPr>
              <a:xfrm>
                <a:off x="3213694" y="4782259"/>
                <a:ext cx="5354760" cy="22204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0" y="110"/>
                    </a:moveTo>
                    <a:cubicBezTo>
                      <a:pt x="7522" y="21600"/>
                      <a:pt x="14722" y="21563"/>
                      <a:pt x="21600" y="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76" name="ΔE"/>
              <p:cNvSpPr txBox="1"/>
              <p:nvPr/>
            </p:nvSpPr>
            <p:spPr>
              <a:xfrm>
                <a:off x="4882264" y="0"/>
                <a:ext cx="1058502" cy="5207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 b="1">
                    <a:latin typeface="Optima"/>
                    <a:ea typeface="Optima"/>
                    <a:cs typeface="Optima"/>
                    <a:sym typeface="Optima"/>
                  </a:defRPr>
                </a:lvl1pPr>
              </a:lstStyle>
              <a:p>
                <a:r>
                  <a:t>ΔE</a:t>
                </a:r>
              </a:p>
            </p:txBody>
          </p:sp>
          <p:sp>
            <p:nvSpPr>
              <p:cNvPr id="277" name="𝝉"/>
              <p:cNvSpPr txBox="1"/>
              <p:nvPr/>
            </p:nvSpPr>
            <p:spPr>
              <a:xfrm>
                <a:off x="11472959" y="4884069"/>
                <a:ext cx="1058501" cy="6229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000">
                    <a:latin typeface="Optima"/>
                    <a:ea typeface="Optima"/>
                    <a:cs typeface="Optima"/>
                    <a:sym typeface="Optima"/>
                  </a:defRPr>
                </a:lvl1pPr>
              </a:lstStyle>
              <a:p>
                <a:r>
                  <a:t>𝝉</a:t>
                </a:r>
              </a:p>
            </p:txBody>
          </p:sp>
          <p:sp>
            <p:nvSpPr>
              <p:cNvPr id="278" name="Forma"/>
              <p:cNvSpPr/>
              <p:nvPr/>
            </p:nvSpPr>
            <p:spPr>
              <a:xfrm>
                <a:off x="4577608" y="3388034"/>
                <a:ext cx="2770249" cy="2750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20595" extrusionOk="0">
                    <a:moveTo>
                      <a:pt x="9839" y="0"/>
                    </a:moveTo>
                    <a:cubicBezTo>
                      <a:pt x="8783" y="0"/>
                      <a:pt x="7728" y="1004"/>
                      <a:pt x="6922" y="3015"/>
                    </a:cubicBezTo>
                    <a:cubicBezTo>
                      <a:pt x="6531" y="3991"/>
                      <a:pt x="6237" y="5116"/>
                      <a:pt x="6035" y="6316"/>
                    </a:cubicBezTo>
                    <a:cubicBezTo>
                      <a:pt x="8464" y="5869"/>
                      <a:pt x="11214" y="5869"/>
                      <a:pt x="13643" y="6316"/>
                    </a:cubicBezTo>
                    <a:cubicBezTo>
                      <a:pt x="13441" y="5116"/>
                      <a:pt x="13147" y="3991"/>
                      <a:pt x="12756" y="3015"/>
                    </a:cubicBezTo>
                    <a:cubicBezTo>
                      <a:pt x="11950" y="1004"/>
                      <a:pt x="10895" y="0"/>
                      <a:pt x="9839" y="0"/>
                    </a:cubicBezTo>
                    <a:close/>
                    <a:moveTo>
                      <a:pt x="13643" y="6316"/>
                    </a:moveTo>
                    <a:cubicBezTo>
                      <a:pt x="14069" y="8857"/>
                      <a:pt x="14069" y="11736"/>
                      <a:pt x="13643" y="14278"/>
                    </a:cubicBezTo>
                    <a:cubicBezTo>
                      <a:pt x="14789" y="14067"/>
                      <a:pt x="15864" y="13759"/>
                      <a:pt x="16797" y="13349"/>
                    </a:cubicBezTo>
                    <a:cubicBezTo>
                      <a:pt x="20639" y="11663"/>
                      <a:pt x="20639" y="8931"/>
                      <a:pt x="16797" y="7244"/>
                    </a:cubicBezTo>
                    <a:cubicBezTo>
                      <a:pt x="15864" y="6835"/>
                      <a:pt x="14789" y="6526"/>
                      <a:pt x="13643" y="6316"/>
                    </a:cubicBezTo>
                    <a:close/>
                    <a:moveTo>
                      <a:pt x="13643" y="14278"/>
                    </a:moveTo>
                    <a:cubicBezTo>
                      <a:pt x="11214" y="14724"/>
                      <a:pt x="8464" y="14724"/>
                      <a:pt x="6035" y="14278"/>
                    </a:cubicBezTo>
                    <a:cubicBezTo>
                      <a:pt x="6237" y="15477"/>
                      <a:pt x="6531" y="16602"/>
                      <a:pt x="6922" y="17579"/>
                    </a:cubicBezTo>
                    <a:cubicBezTo>
                      <a:pt x="8534" y="21600"/>
                      <a:pt x="11144" y="21600"/>
                      <a:pt x="12756" y="17579"/>
                    </a:cubicBezTo>
                    <a:cubicBezTo>
                      <a:pt x="13147" y="16602"/>
                      <a:pt x="13441" y="15477"/>
                      <a:pt x="13643" y="14278"/>
                    </a:cubicBezTo>
                    <a:close/>
                    <a:moveTo>
                      <a:pt x="6035" y="14278"/>
                    </a:moveTo>
                    <a:cubicBezTo>
                      <a:pt x="5609" y="11736"/>
                      <a:pt x="5609" y="8857"/>
                      <a:pt x="6035" y="6316"/>
                    </a:cubicBezTo>
                    <a:cubicBezTo>
                      <a:pt x="4889" y="6526"/>
                      <a:pt x="3814" y="6835"/>
                      <a:pt x="2881" y="7244"/>
                    </a:cubicBezTo>
                    <a:cubicBezTo>
                      <a:pt x="-961" y="8931"/>
                      <a:pt x="-961" y="11663"/>
                      <a:pt x="2881" y="13349"/>
                    </a:cubicBezTo>
                    <a:cubicBezTo>
                      <a:pt x="3814" y="13759"/>
                      <a:pt x="4889" y="14067"/>
                      <a:pt x="6035" y="14278"/>
                    </a:cubicBezTo>
                    <a:close/>
                  </a:path>
                </a:pathLst>
              </a:custGeom>
              <a:solidFill>
                <a:schemeClr val="accent6">
                  <a:hueOff val="-108860"/>
                  <a:satOff val="4467"/>
                  <a:lumOff val="-12874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3200">
                    <a:solidFill>
                      <a:srgbClr val="FFFFFF"/>
                    </a:solidFill>
                    <a:latin typeface="Graphik Medium"/>
                    <a:ea typeface="Graphik Medium"/>
                    <a:cs typeface="Graphik Medium"/>
                    <a:sym typeface="Graphik Medium"/>
                  </a:defRPr>
                </a:pPr>
                <a:endParaRPr/>
              </a:p>
            </p:txBody>
          </p:sp>
          <p:sp>
            <p:nvSpPr>
              <p:cNvPr id="279" name="Forma"/>
              <p:cNvSpPr/>
              <p:nvPr/>
            </p:nvSpPr>
            <p:spPr>
              <a:xfrm>
                <a:off x="5365981" y="4182359"/>
                <a:ext cx="1191532" cy="1162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363" y="0"/>
                    </a:moveTo>
                    <a:lnTo>
                      <a:pt x="16272" y="0"/>
                    </a:lnTo>
                    <a:cubicBezTo>
                      <a:pt x="16963" y="0"/>
                      <a:pt x="17515" y="0"/>
                      <a:pt x="17964" y="29"/>
                    </a:cubicBezTo>
                    <a:cubicBezTo>
                      <a:pt x="18413" y="59"/>
                      <a:pt x="18759" y="117"/>
                      <a:pt x="19035" y="235"/>
                    </a:cubicBezTo>
                    <a:cubicBezTo>
                      <a:pt x="19433" y="382"/>
                      <a:pt x="19789" y="616"/>
                      <a:pt x="20082" y="914"/>
                    </a:cubicBezTo>
                    <a:cubicBezTo>
                      <a:pt x="20374" y="1212"/>
                      <a:pt x="20604" y="1574"/>
                      <a:pt x="20749" y="1980"/>
                    </a:cubicBezTo>
                    <a:cubicBezTo>
                      <a:pt x="20864" y="2261"/>
                      <a:pt x="20922" y="2613"/>
                      <a:pt x="20950" y="3070"/>
                    </a:cubicBezTo>
                    <a:cubicBezTo>
                      <a:pt x="20979" y="3527"/>
                      <a:pt x="20979" y="4090"/>
                      <a:pt x="20979" y="4793"/>
                    </a:cubicBezTo>
                    <a:cubicBezTo>
                      <a:pt x="21392" y="6768"/>
                      <a:pt x="21600" y="8781"/>
                      <a:pt x="21600" y="10800"/>
                    </a:cubicBezTo>
                    <a:cubicBezTo>
                      <a:pt x="21600" y="12819"/>
                      <a:pt x="21392" y="14832"/>
                      <a:pt x="20979" y="16807"/>
                    </a:cubicBezTo>
                    <a:cubicBezTo>
                      <a:pt x="20979" y="17510"/>
                      <a:pt x="20979" y="18073"/>
                      <a:pt x="20950" y="18530"/>
                    </a:cubicBezTo>
                    <a:cubicBezTo>
                      <a:pt x="20922" y="18987"/>
                      <a:pt x="20864" y="19339"/>
                      <a:pt x="20749" y="19620"/>
                    </a:cubicBezTo>
                    <a:cubicBezTo>
                      <a:pt x="20604" y="20026"/>
                      <a:pt x="20374" y="20388"/>
                      <a:pt x="20082" y="20686"/>
                    </a:cubicBezTo>
                    <a:cubicBezTo>
                      <a:pt x="19789" y="20984"/>
                      <a:pt x="19433" y="21218"/>
                      <a:pt x="19035" y="21365"/>
                    </a:cubicBezTo>
                    <a:cubicBezTo>
                      <a:pt x="18759" y="21483"/>
                      <a:pt x="18413" y="21541"/>
                      <a:pt x="17964" y="21571"/>
                    </a:cubicBezTo>
                    <a:cubicBezTo>
                      <a:pt x="17515" y="21600"/>
                      <a:pt x="16963" y="21600"/>
                      <a:pt x="16272" y="21600"/>
                    </a:cubicBezTo>
                    <a:lnTo>
                      <a:pt x="5363" y="21600"/>
                    </a:lnTo>
                    <a:cubicBezTo>
                      <a:pt x="4673" y="21600"/>
                      <a:pt x="4120" y="21600"/>
                      <a:pt x="3671" y="21571"/>
                    </a:cubicBezTo>
                    <a:cubicBezTo>
                      <a:pt x="3222" y="21541"/>
                      <a:pt x="2877" y="21483"/>
                      <a:pt x="2601" y="21365"/>
                    </a:cubicBezTo>
                    <a:cubicBezTo>
                      <a:pt x="2203" y="21218"/>
                      <a:pt x="1847" y="20984"/>
                      <a:pt x="1554" y="20686"/>
                    </a:cubicBezTo>
                    <a:cubicBezTo>
                      <a:pt x="1261" y="20388"/>
                      <a:pt x="1032" y="20026"/>
                      <a:pt x="887" y="19620"/>
                    </a:cubicBezTo>
                    <a:cubicBezTo>
                      <a:pt x="772" y="19339"/>
                      <a:pt x="714" y="18987"/>
                      <a:pt x="685" y="18530"/>
                    </a:cubicBezTo>
                    <a:cubicBezTo>
                      <a:pt x="656" y="18073"/>
                      <a:pt x="656" y="17510"/>
                      <a:pt x="656" y="16807"/>
                    </a:cubicBezTo>
                    <a:cubicBezTo>
                      <a:pt x="220" y="14836"/>
                      <a:pt x="0" y="12821"/>
                      <a:pt x="0" y="10800"/>
                    </a:cubicBezTo>
                    <a:cubicBezTo>
                      <a:pt x="0" y="8779"/>
                      <a:pt x="220" y="6764"/>
                      <a:pt x="656" y="4793"/>
                    </a:cubicBezTo>
                    <a:cubicBezTo>
                      <a:pt x="656" y="4090"/>
                      <a:pt x="656" y="3527"/>
                      <a:pt x="685" y="3070"/>
                    </a:cubicBezTo>
                    <a:cubicBezTo>
                      <a:pt x="714" y="2613"/>
                      <a:pt x="772" y="2261"/>
                      <a:pt x="887" y="1980"/>
                    </a:cubicBezTo>
                    <a:cubicBezTo>
                      <a:pt x="1032" y="1574"/>
                      <a:pt x="1261" y="1212"/>
                      <a:pt x="1554" y="914"/>
                    </a:cubicBezTo>
                    <a:cubicBezTo>
                      <a:pt x="1847" y="616"/>
                      <a:pt x="2203" y="382"/>
                      <a:pt x="2601" y="235"/>
                    </a:cubicBezTo>
                    <a:cubicBezTo>
                      <a:pt x="2877" y="117"/>
                      <a:pt x="3222" y="59"/>
                      <a:pt x="3671" y="29"/>
                    </a:cubicBezTo>
                    <a:cubicBezTo>
                      <a:pt x="4120" y="0"/>
                      <a:pt x="4673" y="0"/>
                      <a:pt x="536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3200">
                    <a:solidFill>
                      <a:srgbClr val="FFFFFF"/>
                    </a:solidFill>
                    <a:latin typeface="Graphik Medium"/>
                    <a:ea typeface="Graphik Medium"/>
                    <a:cs typeface="Graphik Medium"/>
                    <a:sym typeface="Graphik Medium"/>
                  </a:defRPr>
                </a:pPr>
                <a:endParaRPr/>
              </a:p>
            </p:txBody>
          </p:sp>
        </p:grpSp>
        <p:sp>
          <p:nvSpPr>
            <p:cNvPr id="281" name="Matched bunch…"/>
            <p:cNvSpPr txBox="1"/>
            <p:nvPr/>
          </p:nvSpPr>
          <p:spPr>
            <a:xfrm>
              <a:off x="675510" y="350835"/>
              <a:ext cx="3815523" cy="17765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19100" indent="-228600" algn="l" defTabSz="914400">
                <a:buSzPct val="100000"/>
                <a:buChar char="•"/>
                <a:defRPr sz="3000">
                  <a:latin typeface="Optima"/>
                  <a:ea typeface="Optima"/>
                  <a:cs typeface="Optima"/>
                  <a:sym typeface="Optima"/>
                </a:defRPr>
              </a:pPr>
              <a:r>
                <a:t>Matched bunch</a:t>
              </a:r>
            </a:p>
            <a:p>
              <a:pPr marL="419100" indent="-228600" algn="l" defTabSz="914400">
                <a:buSzPct val="100000"/>
                <a:buChar char="•"/>
                <a:defRPr sz="3000">
                  <a:solidFill>
                    <a:srgbClr val="94175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t>Mismatched bunch</a:t>
              </a:r>
            </a:p>
          </p:txBody>
        </p:sp>
      </p:grpSp>
      <p:grpSp>
        <p:nvGrpSpPr>
          <p:cNvPr id="286" name="Raggruppa"/>
          <p:cNvGrpSpPr/>
          <p:nvPr/>
        </p:nvGrpSpPr>
        <p:grpSpPr>
          <a:xfrm>
            <a:off x="13180310" y="2472009"/>
            <a:ext cx="10476184" cy="7857138"/>
            <a:chOff x="0" y="0"/>
            <a:chExt cx="10476183" cy="7857137"/>
          </a:xfrm>
        </p:grpSpPr>
        <p:pic>
          <p:nvPicPr>
            <p:cNvPr id="283" name="fs2_bl.png" descr="fs2_bl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476184" cy="78571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4" name="Rettangolo"/>
            <p:cNvSpPr/>
            <p:nvPr/>
          </p:nvSpPr>
          <p:spPr>
            <a:xfrm>
              <a:off x="5294362" y="878409"/>
              <a:ext cx="4134846" cy="6100320"/>
            </a:xfrm>
            <a:prstGeom prst="rect">
              <a:avLst/>
            </a:prstGeom>
            <a:solidFill>
              <a:schemeClr val="accent6">
                <a:alpha val="49678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  <a:endParaRPr/>
            </a:p>
          </p:txBody>
        </p:sp>
        <p:sp>
          <p:nvSpPr>
            <p:cNvPr id="285" name="×"/>
            <p:cNvSpPr txBox="1"/>
            <p:nvPr/>
          </p:nvSpPr>
          <p:spPr>
            <a:xfrm>
              <a:off x="4529075" y="1943190"/>
              <a:ext cx="1418034" cy="205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8000">
                  <a:latin typeface="Adelle Sans Devanagari Extrabold"/>
                  <a:ea typeface="Adelle Sans Devanagari Extrabold"/>
                  <a:cs typeface="Adelle Sans Devanagari Extrabold"/>
                  <a:sym typeface="Adelle Sans Devanagari Extrabold"/>
                </a:defRPr>
              </a:lvl1pPr>
            </a:lstStyle>
            <a:p>
              <a:r>
                <a:t>×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1" animBg="1" advAuto="0"/>
      <p:bldP spid="286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Footer Placeholder 4"/>
          <p:cNvSpPr txBox="1"/>
          <p:nvPr/>
        </p:nvSpPr>
        <p:spPr>
          <a:xfrm>
            <a:off x="0" y="13068427"/>
            <a:ext cx="466518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  <a:hlinkClick r:id="rId2"/>
              </a:defRPr>
            </a:lvl1pPr>
          </a:lstStyle>
          <a:p>
            <a:r>
              <a:rPr>
                <a:hlinkClick r:id="rId2"/>
              </a:rPr>
              <a:t>mariangela.marchi@cern.ch</a:t>
            </a:r>
          </a:p>
        </p:txBody>
      </p:sp>
      <p:sp>
        <p:nvSpPr>
          <p:cNvPr id="291" name="QUADRUPOLE SYNCHROTRON FREQUENCY SHIFTS"/>
          <p:cNvSpPr txBox="1">
            <a:spLocks noGrp="1"/>
          </p:cNvSpPr>
          <p:nvPr>
            <p:ph type="body" sz="quarter" idx="1"/>
          </p:nvPr>
        </p:nvSpPr>
        <p:spPr>
          <a:xfrm>
            <a:off x="7589965" y="5318673"/>
            <a:ext cx="9204070" cy="2309755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500" b="1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QUADRUPOLE SYNCHROTRON FREQUENCY SHIFTS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E85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4002377" y="12942316"/>
            <a:ext cx="494158" cy="6057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94" name="Footer Placeholder 4"/>
          <p:cNvSpPr txBox="1"/>
          <p:nvPr/>
        </p:nvSpPr>
        <p:spPr>
          <a:xfrm>
            <a:off x="0" y="13068427"/>
            <a:ext cx="466518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  <a:hlinkClick r:id="rId2"/>
              </a:defRPr>
            </a:lvl1pPr>
          </a:lstStyle>
          <a:p>
            <a:r>
              <a:rPr>
                <a:hlinkClick r:id="rId2"/>
              </a:rPr>
              <a:t>mariangela.marchi@cern.ch</a:t>
            </a:r>
          </a:p>
        </p:txBody>
      </p:sp>
      <p:sp>
        <p:nvSpPr>
          <p:cNvPr id="295" name="From simulations"/>
          <p:cNvSpPr txBox="1">
            <a:spLocks noGrp="1"/>
          </p:cNvSpPr>
          <p:nvPr>
            <p:ph type="title"/>
          </p:nvPr>
        </p:nvSpPr>
        <p:spPr>
          <a:xfrm>
            <a:off x="6699583" y="0"/>
            <a:ext cx="10984834" cy="886176"/>
          </a:xfrm>
          <a:prstGeom prst="rect">
            <a:avLst/>
          </a:prstGeom>
        </p:spPr>
        <p:txBody>
          <a:bodyPr lIns="0" tIns="0" rIns="0" bIns="0" anchor="t"/>
          <a:lstStyle>
            <a:lvl1pPr defTabSz="602615">
              <a:defRPr sz="5840" b="1" spc="-175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From simulations</a:t>
            </a:r>
          </a:p>
        </p:txBody>
      </p:sp>
      <p:sp>
        <p:nvSpPr>
          <p:cNvPr id="296" name="First beam accelerated on 14/02 at 4:00 pm…"/>
          <p:cNvSpPr txBox="1"/>
          <p:nvPr/>
        </p:nvSpPr>
        <p:spPr>
          <a:xfrm>
            <a:off x="76586" y="1297541"/>
            <a:ext cx="24230828" cy="1055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Macro-particle simulations with </a:t>
            </a:r>
            <a:r>
              <a:rPr b="1"/>
              <a:t>BLonD tracking code</a:t>
            </a:r>
            <a:r>
              <a:t> help in the study of the quadrupole frequency shift dependence on the PSB impedance. </a:t>
            </a:r>
          </a:p>
        </p:txBody>
      </p:sp>
      <p:sp>
        <p:nvSpPr>
          <p:cNvPr id="297" name="Incoherent shift decreases when Finemet impedance is included…"/>
          <p:cNvSpPr txBox="1"/>
          <p:nvPr/>
        </p:nvSpPr>
        <p:spPr>
          <a:xfrm>
            <a:off x="5405472" y="10543916"/>
            <a:ext cx="12597626" cy="1157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Incoherent shift decreases when Finemet impedance is included</a:t>
            </a:r>
          </a:p>
          <a:p>
            <a:pPr algn="l" defTabSz="914400">
              <a:defRPr sz="3500" b="1">
                <a:latin typeface="Optima"/>
                <a:ea typeface="Optima"/>
                <a:cs typeface="Optima"/>
                <a:sym typeface="Optima"/>
              </a:defRPr>
            </a:pPr>
            <a:r>
              <a:t>                     ⇒</a:t>
            </a:r>
            <a:r>
              <a:rPr b="0"/>
              <a:t> Space Charge partially compensated</a:t>
            </a:r>
          </a:p>
        </p:txBody>
      </p:sp>
      <p:pic>
        <p:nvPicPr>
          <p:cNvPr id="298" name="600 ns comparison-3.png" descr="600 ns comparison-3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2140195" y="3104534"/>
            <a:ext cx="9459010" cy="7064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200 ns comparison-2.png" descr="200 ns comparison-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24904" y="3104534"/>
            <a:ext cx="9459080" cy="7064376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BLonD GitLab">
            <a:hlinkClick r:id="rId5"/>
          </p:cNvPr>
          <p:cNvSpPr txBox="1"/>
          <p:nvPr/>
        </p:nvSpPr>
        <p:spPr>
          <a:xfrm>
            <a:off x="21676512" y="11125998"/>
            <a:ext cx="2011376" cy="462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433FF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BLonD GitLab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E85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993805" y="12942316"/>
            <a:ext cx="511303" cy="6057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303" name="Footer Placeholder 4"/>
          <p:cNvSpPr txBox="1"/>
          <p:nvPr/>
        </p:nvSpPr>
        <p:spPr>
          <a:xfrm>
            <a:off x="0" y="13068427"/>
            <a:ext cx="466518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  <a:hlinkClick r:id="rId2"/>
              </a:defRPr>
            </a:lvl1pPr>
          </a:lstStyle>
          <a:p>
            <a:r>
              <a:rPr>
                <a:hlinkClick r:id="rId2"/>
              </a:rPr>
              <a:t>mariangela.marchi@cern.ch</a:t>
            </a:r>
          </a:p>
        </p:txBody>
      </p:sp>
      <p:sp>
        <p:nvSpPr>
          <p:cNvPr id="304" name="From simulations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984834" cy="886176"/>
          </a:xfrm>
          <a:prstGeom prst="rect">
            <a:avLst/>
          </a:prstGeom>
        </p:spPr>
        <p:txBody>
          <a:bodyPr lIns="0" tIns="0" rIns="0" bIns="0" anchor="t"/>
          <a:lstStyle>
            <a:lvl1pPr defTabSz="602615">
              <a:defRPr sz="5840" b="1" spc="-175">
                <a:solidFill>
                  <a:srgbClr val="011993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From simulations</a:t>
            </a:r>
          </a:p>
        </p:txBody>
      </p:sp>
      <p:grpSp>
        <p:nvGrpSpPr>
          <p:cNvPr id="313" name="Raggruppa"/>
          <p:cNvGrpSpPr/>
          <p:nvPr/>
        </p:nvGrpSpPr>
        <p:grpSpPr>
          <a:xfrm>
            <a:off x="197199" y="1188276"/>
            <a:ext cx="11492717" cy="11580127"/>
            <a:chOff x="0" y="0"/>
            <a:chExt cx="11492715" cy="11580126"/>
          </a:xfrm>
        </p:grpSpPr>
        <p:grpSp>
          <p:nvGrpSpPr>
            <p:cNvPr id="310" name="Raggruppa"/>
            <p:cNvGrpSpPr/>
            <p:nvPr/>
          </p:nvGrpSpPr>
          <p:grpSpPr>
            <a:xfrm>
              <a:off x="0" y="0"/>
              <a:ext cx="11492716" cy="11580127"/>
              <a:chOff x="0" y="0"/>
              <a:chExt cx="11492715" cy="11580126"/>
            </a:xfrm>
          </p:grpSpPr>
          <p:grpSp>
            <p:nvGrpSpPr>
              <p:cNvPr id="307" name="LFBSIM_8_600_SC_CL.png"/>
              <p:cNvGrpSpPr/>
              <p:nvPr/>
            </p:nvGrpSpPr>
            <p:grpSpPr>
              <a:xfrm>
                <a:off x="399965" y="377999"/>
                <a:ext cx="10692786" cy="5502096"/>
                <a:chOff x="0" y="0"/>
                <a:chExt cx="10692784" cy="5502095"/>
              </a:xfrm>
            </p:grpSpPr>
            <p:pic>
              <p:nvPicPr>
                <p:cNvPr id="306" name="LFBSIM_8_600_SC_CL.png" descr="LFBSIM_8_600_SC_CL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27000" y="88900"/>
                  <a:ext cx="10438785" cy="5171896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305" name="LFBSIM_8_600_SC_CL.png" descr="LFBSIM_8_600_SC_CL.png"/>
                <p:cNvPicPr>
                  <a:picLocks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0692785" cy="5502096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308" name="Rettangolo arrotondato"/>
              <p:cNvSpPr/>
              <p:nvPr/>
            </p:nvSpPr>
            <p:spPr>
              <a:xfrm>
                <a:off x="0" y="0"/>
                <a:ext cx="11492716" cy="11580127"/>
              </a:xfrm>
              <a:prstGeom prst="roundRect">
                <a:avLst>
                  <a:gd name="adj" fmla="val 9741"/>
                </a:avLst>
              </a:prstGeom>
              <a:noFill/>
              <a:ln w="76200" cap="flat">
                <a:solidFill>
                  <a:srgbClr val="0096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3200">
                    <a:solidFill>
                      <a:srgbClr val="FFFFFF"/>
                    </a:solidFill>
                    <a:latin typeface="Graphik Medium"/>
                    <a:ea typeface="Graphik Medium"/>
                    <a:cs typeface="Graphik Medium"/>
                    <a:sym typeface="Graphik Medium"/>
                  </a:defRPr>
                </a:pPr>
                <a:endParaRPr/>
              </a:p>
            </p:txBody>
          </p:sp>
          <p:pic>
            <p:nvPicPr>
              <p:cNvPr id="309" name="LFBSIM_8_600_OL.png" descr="LFBSIM_8_600_OL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49529" y="5766856"/>
                <a:ext cx="10593658" cy="52486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11" name="Pure Space Charge"/>
            <p:cNvSpPr txBox="1"/>
            <p:nvPr/>
          </p:nvSpPr>
          <p:spPr>
            <a:xfrm>
              <a:off x="2119411" y="352556"/>
              <a:ext cx="3616977" cy="5495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900" b="1">
                  <a:latin typeface="Optima"/>
                  <a:ea typeface="Optima"/>
                  <a:cs typeface="Optima"/>
                  <a:sym typeface="Optima"/>
                </a:defRPr>
              </a:lvl1pPr>
            </a:lstStyle>
            <a:p>
              <a:r>
                <a:t>Pure Space Charge</a:t>
              </a:r>
            </a:p>
          </p:txBody>
        </p:sp>
        <p:sp>
          <p:nvSpPr>
            <p:cNvPr id="312" name="Space Charge and Finemet"/>
            <p:cNvSpPr txBox="1"/>
            <p:nvPr/>
          </p:nvSpPr>
          <p:spPr>
            <a:xfrm>
              <a:off x="3982077" y="7227803"/>
              <a:ext cx="4665182" cy="549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900" b="1">
                  <a:latin typeface="Optima"/>
                  <a:ea typeface="Optima"/>
                  <a:cs typeface="Optima"/>
                  <a:sym typeface="Optima"/>
                </a:defRPr>
              </a:lvl1pPr>
            </a:lstStyle>
            <a:p>
              <a:r>
                <a:t>Space Charge and Finemet</a:t>
              </a:r>
            </a:p>
          </p:txBody>
        </p:sp>
      </p:grpSp>
      <p:grpSp>
        <p:nvGrpSpPr>
          <p:cNvPr id="324" name="Raggruppa"/>
          <p:cNvGrpSpPr/>
          <p:nvPr/>
        </p:nvGrpSpPr>
        <p:grpSpPr>
          <a:xfrm>
            <a:off x="12190076" y="1288621"/>
            <a:ext cx="11492717" cy="11580128"/>
            <a:chOff x="0" y="0"/>
            <a:chExt cx="11492715" cy="11580126"/>
          </a:xfrm>
        </p:grpSpPr>
        <p:grpSp>
          <p:nvGrpSpPr>
            <p:cNvPr id="321" name="Raggruppa"/>
            <p:cNvGrpSpPr/>
            <p:nvPr/>
          </p:nvGrpSpPr>
          <p:grpSpPr>
            <a:xfrm>
              <a:off x="0" y="0"/>
              <a:ext cx="11492716" cy="11580127"/>
              <a:chOff x="0" y="0"/>
              <a:chExt cx="11492715" cy="11580126"/>
            </a:xfrm>
          </p:grpSpPr>
          <p:grpSp>
            <p:nvGrpSpPr>
              <p:cNvPr id="316" name="LFBSIM_8_350_OL.png"/>
              <p:cNvGrpSpPr/>
              <p:nvPr/>
            </p:nvGrpSpPr>
            <p:grpSpPr>
              <a:xfrm>
                <a:off x="434918" y="5788897"/>
                <a:ext cx="10622880" cy="5467462"/>
                <a:chOff x="0" y="0"/>
                <a:chExt cx="10622878" cy="5467460"/>
              </a:xfrm>
            </p:grpSpPr>
            <p:pic>
              <p:nvPicPr>
                <p:cNvPr id="315" name="LFBSIM_8_350_OL.png" descr="LFBSIM_8_350_OL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27000" y="88900"/>
                  <a:ext cx="10368879" cy="5137261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314" name="LFBSIM_8_350_OL.png" descr="LFBSIM_8_350_OL.png"/>
                <p:cNvPicPr>
                  <a:picLocks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0622879" cy="5467461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319" name="LFBSIM_8_350_SC_CL.png"/>
              <p:cNvGrpSpPr/>
              <p:nvPr/>
            </p:nvGrpSpPr>
            <p:grpSpPr>
              <a:xfrm>
                <a:off x="434917" y="423336"/>
                <a:ext cx="10622881" cy="5467462"/>
                <a:chOff x="0" y="0"/>
                <a:chExt cx="10622879" cy="5467460"/>
              </a:xfrm>
            </p:grpSpPr>
            <p:pic>
              <p:nvPicPr>
                <p:cNvPr id="318" name="LFBSIM_8_350_SC_CL.png" descr="LFBSIM_8_350_SC_CL.pn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27000" y="88900"/>
                  <a:ext cx="10368880" cy="5137261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317" name="LFBSIM_8_350_SC_CL.png" descr="LFBSIM_8_350_SC_CL.png"/>
                <p:cNvPicPr>
                  <a:picLocks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10622880" cy="5467461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320" name="Rettangolo arrotondato"/>
              <p:cNvSpPr/>
              <p:nvPr/>
            </p:nvSpPr>
            <p:spPr>
              <a:xfrm>
                <a:off x="0" y="0"/>
                <a:ext cx="11492716" cy="11580127"/>
              </a:xfrm>
              <a:prstGeom prst="roundRect">
                <a:avLst>
                  <a:gd name="adj" fmla="val 9741"/>
                </a:avLst>
              </a:prstGeom>
              <a:noFill/>
              <a:ln w="76200" cap="flat">
                <a:solidFill>
                  <a:srgbClr val="9437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3200">
                    <a:solidFill>
                      <a:srgbClr val="FFFFFF"/>
                    </a:solidFill>
                    <a:latin typeface="Graphik Medium"/>
                    <a:ea typeface="Graphik Medium"/>
                    <a:cs typeface="Graphik Medium"/>
                    <a:sym typeface="Graphik Medium"/>
                  </a:defRPr>
                </a:pPr>
                <a:endParaRPr/>
              </a:p>
            </p:txBody>
          </p:sp>
        </p:grpSp>
        <p:sp>
          <p:nvSpPr>
            <p:cNvPr id="322" name="Pure Space Charge"/>
            <p:cNvSpPr txBox="1"/>
            <p:nvPr/>
          </p:nvSpPr>
          <p:spPr>
            <a:xfrm>
              <a:off x="2017497" y="352556"/>
              <a:ext cx="3143568" cy="5495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900" b="1">
                  <a:latin typeface="Optima"/>
                  <a:ea typeface="Optima"/>
                  <a:cs typeface="Optima"/>
                  <a:sym typeface="Optima"/>
                </a:defRPr>
              </a:lvl1pPr>
            </a:lstStyle>
            <a:p>
              <a:r>
                <a:t>Pure Space Charge</a:t>
              </a:r>
            </a:p>
          </p:txBody>
        </p:sp>
        <p:sp>
          <p:nvSpPr>
            <p:cNvPr id="323" name="Space Charge and Finemet"/>
            <p:cNvSpPr txBox="1"/>
            <p:nvPr/>
          </p:nvSpPr>
          <p:spPr>
            <a:xfrm>
              <a:off x="5306954" y="6326260"/>
              <a:ext cx="4665181" cy="5495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900" b="1">
                  <a:latin typeface="Optima"/>
                  <a:ea typeface="Optima"/>
                  <a:cs typeface="Optima"/>
                  <a:sym typeface="Optima"/>
                </a:defRPr>
              </a:lvl1pPr>
            </a:lstStyle>
            <a:p>
              <a:r>
                <a:t>Space Charge and Finemet</a:t>
              </a:r>
            </a:p>
          </p:txBody>
        </p:sp>
      </p:grpSp>
      <p:sp>
        <p:nvSpPr>
          <p:cNvPr id="325" name="Longer bunch length:…"/>
          <p:cNvSpPr txBox="1"/>
          <p:nvPr/>
        </p:nvSpPr>
        <p:spPr>
          <a:xfrm>
            <a:off x="3857540" y="6141373"/>
            <a:ext cx="5102120" cy="1082044"/>
          </a:xfrm>
          <a:prstGeom prst="rect">
            <a:avLst/>
          </a:prstGeom>
          <a:solidFill>
            <a:srgbClr val="0096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latin typeface="Optima"/>
                <a:ea typeface="Optima"/>
                <a:cs typeface="Optima"/>
                <a:sym typeface="Optima"/>
              </a:defRPr>
            </a:pPr>
            <a:r>
              <a:t>Longer bunch length:</a:t>
            </a:r>
          </a:p>
          <a:p>
            <a:pPr defTabSz="457200">
              <a:defRPr sz="3200">
                <a:latin typeface="Optima"/>
                <a:ea typeface="Optima"/>
                <a:cs typeface="Optima"/>
                <a:sym typeface="Optima"/>
              </a:defRPr>
            </a:pPr>
            <a:r>
              <a:t>Expected behaviour </a:t>
            </a:r>
          </a:p>
        </p:txBody>
      </p:sp>
      <p:sp>
        <p:nvSpPr>
          <p:cNvPr id="326" name="Shorter bunch length:…"/>
          <p:cNvSpPr txBox="1"/>
          <p:nvPr/>
        </p:nvSpPr>
        <p:spPr>
          <a:xfrm>
            <a:off x="15750071" y="5646073"/>
            <a:ext cx="5729280" cy="2072644"/>
          </a:xfrm>
          <a:prstGeom prst="rect">
            <a:avLst/>
          </a:prstGeom>
          <a:solidFill>
            <a:srgbClr val="9437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Shorter bunch length:</a:t>
            </a:r>
          </a:p>
          <a:p>
            <a:pPr defTabSz="457200">
              <a:defRPr sz="32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Intermediate intensity with Finemet shows growing oscillations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1" animBg="1" advAuto="0"/>
      <p:bldP spid="324" grpId="2" animBg="1" advAuto="0"/>
      <p:bldP spid="325" grpId="3" animBg="1" advAuto="0"/>
      <p:bldP spid="326" grpId="4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E85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993233" y="12942316"/>
            <a:ext cx="512446" cy="6057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329" name="Footer Placeholder 4"/>
          <p:cNvSpPr txBox="1"/>
          <p:nvPr/>
        </p:nvSpPr>
        <p:spPr>
          <a:xfrm>
            <a:off x="0" y="13068427"/>
            <a:ext cx="466518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  <a:hlinkClick r:id="rId2"/>
              </a:defRPr>
            </a:lvl1pPr>
          </a:lstStyle>
          <a:p>
            <a:r>
              <a:rPr>
                <a:hlinkClick r:id="rId2"/>
              </a:rPr>
              <a:t>mariangela.marchi@cern.ch</a:t>
            </a:r>
          </a:p>
        </p:txBody>
      </p:sp>
      <p:sp>
        <p:nvSpPr>
          <p:cNvPr id="330" name="Measurements at flat bottom energy"/>
          <p:cNvSpPr txBox="1">
            <a:spLocks noGrp="1"/>
          </p:cNvSpPr>
          <p:nvPr>
            <p:ph type="title"/>
          </p:nvPr>
        </p:nvSpPr>
        <p:spPr>
          <a:xfrm>
            <a:off x="6699583" y="0"/>
            <a:ext cx="10984834" cy="886176"/>
          </a:xfrm>
          <a:prstGeom prst="rect">
            <a:avLst/>
          </a:prstGeom>
        </p:spPr>
        <p:txBody>
          <a:bodyPr lIns="0" tIns="0" rIns="0" bIns="0" anchor="t"/>
          <a:lstStyle>
            <a:lvl1pPr defTabSz="594360">
              <a:defRPr sz="5760" b="1" spc="-172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Measurements at flat bottom energy</a:t>
            </a:r>
          </a:p>
        </p:txBody>
      </p:sp>
      <p:sp>
        <p:nvSpPr>
          <p:cNvPr id="331" name="Setup:…"/>
          <p:cNvSpPr txBox="1"/>
          <p:nvPr/>
        </p:nvSpPr>
        <p:spPr>
          <a:xfrm>
            <a:off x="204497" y="1313377"/>
            <a:ext cx="12575061" cy="3722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3500" b="1">
                <a:latin typeface="Optima"/>
                <a:ea typeface="Optima"/>
                <a:cs typeface="Optima"/>
                <a:sym typeface="Optima"/>
              </a:defRPr>
            </a:pPr>
            <a:r>
              <a:t>Setup:</a:t>
            </a:r>
          </a:p>
          <a:p>
            <a:pPr marL="228600" indent="-228600" algn="l" defTabSz="914400">
              <a:buSzPct val="100000"/>
              <a:buChar char="•"/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Flat Bottom energy : 160 MeV</a:t>
            </a:r>
          </a:p>
          <a:p>
            <a:pPr marL="228600" indent="-228600" algn="l" defTabSz="914400">
              <a:buSzPct val="100000"/>
              <a:buChar char="•"/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Voltage at first harmonic: 3 kV, 8 kV</a:t>
            </a:r>
          </a:p>
          <a:p>
            <a:pPr marL="228600" indent="-228600" algn="l" defTabSz="914400">
              <a:buSzPct val="100000"/>
              <a:buChar char="•"/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Small-amplitude synchrotron frequency: 1.030 kHz ,</a:t>
            </a:r>
          </a:p>
          <a:p>
            <a:pPr algn="l" defTabSz="914400"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1.678 kHz</a:t>
            </a:r>
          </a:p>
          <a:p>
            <a:pPr marL="228600" indent="-228600" algn="l" defTabSz="914400">
              <a:buSzPct val="100000"/>
              <a:buChar char="•"/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Reference quadrupole synchrotron frequency: 2.060  kHz,</a:t>
            </a:r>
          </a:p>
          <a:p>
            <a:pPr algn="l" defTabSz="914400"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3.357 kHz</a:t>
            </a:r>
          </a:p>
        </p:txBody>
      </p:sp>
      <p:sp>
        <p:nvSpPr>
          <p:cNvPr id="332" name="Procedure:…"/>
          <p:cNvSpPr txBox="1"/>
          <p:nvPr/>
        </p:nvSpPr>
        <p:spPr>
          <a:xfrm>
            <a:off x="12764429" y="1580077"/>
            <a:ext cx="11312516" cy="318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3500" b="1">
                <a:solidFill>
                  <a:srgbClr val="0433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Procedure:</a:t>
            </a:r>
          </a:p>
          <a:p>
            <a:pPr marL="407458" indent="-407458" algn="l" defTabSz="914400">
              <a:buClr>
                <a:srgbClr val="0433FF"/>
              </a:buClr>
              <a:buSzPct val="100000"/>
              <a:buChar char="•"/>
              <a:defRPr sz="3500">
                <a:solidFill>
                  <a:srgbClr val="0433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Generation of energy plateau of desired time length</a:t>
            </a:r>
          </a:p>
          <a:p>
            <a:pPr marL="190500" indent="-190500" algn="l" defTabSz="914400">
              <a:buSzPct val="100000"/>
              <a:buChar char="•"/>
              <a:defRPr sz="3500">
                <a:solidFill>
                  <a:srgbClr val="0433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 Induction of quadrupole oscillations through </a:t>
            </a:r>
            <a:r>
              <a:rPr b="1"/>
              <a:t>non-       adiabatic</a:t>
            </a:r>
            <a:r>
              <a:t> kick in the voltage: mismatch</a:t>
            </a:r>
          </a:p>
          <a:p>
            <a:pPr marL="190500" indent="-190500" algn="l" defTabSz="914400">
              <a:buSzPct val="100000"/>
              <a:buChar char="•"/>
              <a:defRPr sz="3500">
                <a:solidFill>
                  <a:srgbClr val="0433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Acquisition of bunch profiles at different intensities and bunch lengths</a:t>
            </a:r>
          </a:p>
        </p:txBody>
      </p:sp>
      <p:pic>
        <p:nvPicPr>
          <p:cNvPr id="333" name="wf.png" descr="wf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611" y="6090429"/>
            <a:ext cx="6884817" cy="5148342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grpSp>
        <p:nvGrpSpPr>
          <p:cNvPr id="336" name="meas_set.png"/>
          <p:cNvGrpSpPr/>
          <p:nvPr/>
        </p:nvGrpSpPr>
        <p:grpSpPr>
          <a:xfrm>
            <a:off x="7177815" y="6027632"/>
            <a:ext cx="6884817" cy="5273937"/>
            <a:chOff x="0" y="0"/>
            <a:chExt cx="6884816" cy="5273936"/>
          </a:xfrm>
        </p:grpSpPr>
        <p:pic>
          <p:nvPicPr>
            <p:cNvPr id="335" name="meas_set.png" descr="meas_set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6630817" cy="49437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4" name="meas_set.png" descr="meas_set.pn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884817" cy="5273937"/>
            </a:xfrm>
            <a:prstGeom prst="rect">
              <a:avLst/>
            </a:prstGeom>
            <a:effectLst/>
          </p:spPr>
        </p:pic>
      </p:grpSp>
      <p:grpSp>
        <p:nvGrpSpPr>
          <p:cNvPr id="339" name="fft_peaks.png"/>
          <p:cNvGrpSpPr/>
          <p:nvPr/>
        </p:nvGrpSpPr>
        <p:grpSpPr>
          <a:xfrm>
            <a:off x="14203019" y="6027632"/>
            <a:ext cx="10232277" cy="5273937"/>
            <a:chOff x="0" y="0"/>
            <a:chExt cx="10232275" cy="5273936"/>
          </a:xfrm>
        </p:grpSpPr>
        <p:pic>
          <p:nvPicPr>
            <p:cNvPr id="338" name="fft_peaks.png" descr="fft_peaks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9978276" cy="49437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7" name="fft_peaks.png" descr="fft_peaks.pn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0232276" cy="527393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E85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997424" y="12942316"/>
            <a:ext cx="504064" cy="6057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342" name="Footer Placeholder 4"/>
          <p:cNvSpPr txBox="1"/>
          <p:nvPr/>
        </p:nvSpPr>
        <p:spPr>
          <a:xfrm>
            <a:off x="0" y="13068427"/>
            <a:ext cx="466518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  <a:hlinkClick r:id="rId2"/>
              </a:defRPr>
            </a:lvl1pPr>
          </a:lstStyle>
          <a:p>
            <a:r>
              <a:rPr>
                <a:hlinkClick r:id="rId2"/>
              </a:rPr>
              <a:t>mariangela.marchi@cern.ch</a:t>
            </a:r>
          </a:p>
        </p:txBody>
      </p:sp>
      <p:sp>
        <p:nvSpPr>
          <p:cNvPr id="343" name="Measurements: two striking examples on cavity loops action"/>
          <p:cNvSpPr txBox="1">
            <a:spLocks noGrp="1"/>
          </p:cNvSpPr>
          <p:nvPr>
            <p:ph type="title"/>
          </p:nvPr>
        </p:nvSpPr>
        <p:spPr>
          <a:xfrm>
            <a:off x="5908755" y="148080"/>
            <a:ext cx="12566490" cy="886177"/>
          </a:xfrm>
          <a:prstGeom prst="rect">
            <a:avLst/>
          </a:prstGeom>
        </p:spPr>
        <p:txBody>
          <a:bodyPr lIns="0" tIns="0" rIns="0" bIns="0" anchor="t"/>
          <a:lstStyle/>
          <a:p>
            <a:pPr defTabSz="412750">
              <a:defRPr sz="4000" b="1" spc="-119">
                <a:solidFill>
                  <a:srgbClr val="011993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solidFill>
                  <a:srgbClr val="000000"/>
                </a:solidFill>
              </a:rPr>
              <a:t>Measurements: two striking examples on cavity loops action</a:t>
            </a:r>
            <a:r>
              <a:t> </a:t>
            </a:r>
          </a:p>
        </p:txBody>
      </p:sp>
      <p:grpSp>
        <p:nvGrpSpPr>
          <p:cNvPr id="346" name="LongInjection_OL_fwhm.png"/>
          <p:cNvGrpSpPr/>
          <p:nvPr/>
        </p:nvGrpSpPr>
        <p:grpSpPr>
          <a:xfrm>
            <a:off x="908545" y="1806822"/>
            <a:ext cx="12413089" cy="5456689"/>
            <a:chOff x="0" y="0"/>
            <a:chExt cx="12413088" cy="5456687"/>
          </a:xfrm>
        </p:grpSpPr>
        <p:pic>
          <p:nvPicPr>
            <p:cNvPr id="345" name="LongInjection_OL_fwhm.png" descr="LongInjection_OL_fwh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12159089" cy="51264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4" name="LongInjection_OL_fwhm.png" descr="LongInjection_OL_fwhm.pn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2413089" cy="5456688"/>
            </a:xfrm>
            <a:prstGeom prst="rect">
              <a:avLst/>
            </a:prstGeom>
            <a:effectLst/>
          </p:spPr>
        </p:pic>
      </p:grpSp>
      <p:grpSp>
        <p:nvGrpSpPr>
          <p:cNvPr id="349" name="LongInjection_CL_fwhm.png"/>
          <p:cNvGrpSpPr/>
          <p:nvPr/>
        </p:nvGrpSpPr>
        <p:grpSpPr>
          <a:xfrm>
            <a:off x="1945761" y="7372660"/>
            <a:ext cx="12682309" cy="5586617"/>
            <a:chOff x="0" y="0"/>
            <a:chExt cx="12682308" cy="5586616"/>
          </a:xfrm>
        </p:grpSpPr>
        <p:pic>
          <p:nvPicPr>
            <p:cNvPr id="348" name="LongInjection_CL_fwhm.png" descr="LongInjection_CL_fwhm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0" y="88900"/>
              <a:ext cx="12428309" cy="52564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7" name="LongInjection_CL_fwhm.png" descr="LongInjection_CL_fwhm.pn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682309" cy="5586617"/>
            </a:xfrm>
            <a:prstGeom prst="rect">
              <a:avLst/>
            </a:prstGeom>
            <a:effectLst/>
          </p:spPr>
        </p:pic>
      </p:grpSp>
      <p:sp>
        <p:nvSpPr>
          <p:cNvPr id="350" name="First beam accelerated on 14/02 at 4:00 pm…"/>
          <p:cNvSpPr txBox="1"/>
          <p:nvPr/>
        </p:nvSpPr>
        <p:spPr>
          <a:xfrm>
            <a:off x="429406" y="949650"/>
            <a:ext cx="10498592" cy="522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defRPr sz="35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Bunch length evolution during acquisition time (3 kV)</a:t>
            </a:r>
          </a:p>
        </p:txBody>
      </p:sp>
      <p:grpSp>
        <p:nvGrpSpPr>
          <p:cNvPr id="353" name="Raggruppa"/>
          <p:cNvGrpSpPr/>
          <p:nvPr/>
        </p:nvGrpSpPr>
        <p:grpSpPr>
          <a:xfrm>
            <a:off x="13714431" y="3833395"/>
            <a:ext cx="8631807" cy="794547"/>
            <a:chOff x="0" y="0"/>
            <a:chExt cx="8631806" cy="794545"/>
          </a:xfrm>
        </p:grpSpPr>
        <p:sp>
          <p:nvSpPr>
            <p:cNvPr id="351" name="First beam accelerated on 14/02 at 4:00 pm…"/>
            <p:cNvSpPr/>
            <p:nvPr/>
          </p:nvSpPr>
          <p:spPr>
            <a:xfrm>
              <a:off x="1740171" y="0"/>
              <a:ext cx="6891636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914400">
                <a:defRPr sz="3500">
                  <a:latin typeface="Optima"/>
                  <a:ea typeface="Optima"/>
                  <a:cs typeface="Optima"/>
                  <a:sym typeface="Optima"/>
                </a:defRPr>
              </a:lvl1pPr>
            </a:lstStyle>
            <a:p>
              <a:r>
                <a:t>Finemet with LLRF servo-loops inactive : fast damping of the oscillations due to large incoherent effect</a:t>
              </a:r>
            </a:p>
          </p:txBody>
        </p:sp>
        <p:sp>
          <p:nvSpPr>
            <p:cNvPr id="352" name="Linea"/>
            <p:cNvSpPr/>
            <p:nvPr/>
          </p:nvSpPr>
          <p:spPr>
            <a:xfrm>
              <a:off x="0" y="794545"/>
              <a:ext cx="1270000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356" name="Raggruppa"/>
          <p:cNvGrpSpPr/>
          <p:nvPr/>
        </p:nvGrpSpPr>
        <p:grpSpPr>
          <a:xfrm>
            <a:off x="15421875" y="9192877"/>
            <a:ext cx="8631808" cy="1589091"/>
            <a:chOff x="0" y="0"/>
            <a:chExt cx="8631806" cy="1589090"/>
          </a:xfrm>
        </p:grpSpPr>
        <p:sp>
          <p:nvSpPr>
            <p:cNvPr id="354" name="First beam accelerated on 14/02 at 4:00 pm…"/>
            <p:cNvSpPr txBox="1"/>
            <p:nvPr/>
          </p:nvSpPr>
          <p:spPr>
            <a:xfrm>
              <a:off x="1740171" y="0"/>
              <a:ext cx="6891636" cy="1589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914400">
                <a:defRPr sz="3500">
                  <a:latin typeface="Optima"/>
                  <a:ea typeface="Optima"/>
                  <a:cs typeface="Optima"/>
                  <a:sym typeface="Optima"/>
                </a:defRPr>
              </a:lvl1pPr>
            </a:lstStyle>
            <a:p>
              <a:r>
                <a:t>Finemet with LLRF servo-loops active: at higher intensity space charge effect visible </a:t>
              </a:r>
            </a:p>
          </p:txBody>
        </p:sp>
        <p:sp>
          <p:nvSpPr>
            <p:cNvPr id="355" name="Linea"/>
            <p:cNvSpPr/>
            <p:nvPr/>
          </p:nvSpPr>
          <p:spPr>
            <a:xfrm>
              <a:off x="0" y="794545"/>
              <a:ext cx="1270000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E85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990376" y="12942316"/>
            <a:ext cx="518161" cy="6057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359" name="Footer Placeholder 4"/>
          <p:cNvSpPr txBox="1"/>
          <p:nvPr/>
        </p:nvSpPr>
        <p:spPr>
          <a:xfrm>
            <a:off x="0" y="13068427"/>
            <a:ext cx="466518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  <a:hlinkClick r:id="rId2"/>
              </a:defRPr>
            </a:lvl1pPr>
          </a:lstStyle>
          <a:p>
            <a:r>
              <a:rPr>
                <a:hlinkClick r:id="rId2"/>
              </a:rPr>
              <a:t>mariangela.marchi@cern.ch</a:t>
            </a:r>
          </a:p>
        </p:txBody>
      </p:sp>
      <p:sp>
        <p:nvSpPr>
          <p:cNvPr id="360" name="Measurements: two striking examples on cavity loops action"/>
          <p:cNvSpPr txBox="1">
            <a:spLocks noGrp="1"/>
          </p:cNvSpPr>
          <p:nvPr>
            <p:ph type="title"/>
          </p:nvPr>
        </p:nvSpPr>
        <p:spPr>
          <a:xfrm>
            <a:off x="5908755" y="148080"/>
            <a:ext cx="12566490" cy="886177"/>
          </a:xfrm>
          <a:prstGeom prst="rect">
            <a:avLst/>
          </a:prstGeom>
        </p:spPr>
        <p:txBody>
          <a:bodyPr lIns="0" tIns="0" rIns="0" bIns="0" anchor="t"/>
          <a:lstStyle/>
          <a:p>
            <a:pPr defTabSz="412750">
              <a:defRPr sz="4000" b="1" spc="-119">
                <a:solidFill>
                  <a:srgbClr val="011993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solidFill>
                  <a:srgbClr val="000000"/>
                </a:solidFill>
              </a:rPr>
              <a:t>Measurements: two striking examples on cavity loops action</a:t>
            </a:r>
            <a:r>
              <a:t> </a:t>
            </a:r>
          </a:p>
        </p:txBody>
      </p:sp>
      <p:sp>
        <p:nvSpPr>
          <p:cNvPr id="361" name="First beam accelerated on 14/02 at 4:00 pm…"/>
          <p:cNvSpPr txBox="1"/>
          <p:nvPr/>
        </p:nvSpPr>
        <p:spPr>
          <a:xfrm>
            <a:off x="443850" y="949650"/>
            <a:ext cx="10498593" cy="522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defRPr sz="35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Bunch length evolution during acquisition time (8 kV)</a:t>
            </a:r>
          </a:p>
        </p:txBody>
      </p:sp>
      <p:grpSp>
        <p:nvGrpSpPr>
          <p:cNvPr id="364" name="Raggruppa"/>
          <p:cNvGrpSpPr/>
          <p:nvPr/>
        </p:nvGrpSpPr>
        <p:grpSpPr>
          <a:xfrm>
            <a:off x="12961839" y="3753164"/>
            <a:ext cx="8631807" cy="1589091"/>
            <a:chOff x="0" y="0"/>
            <a:chExt cx="8631806" cy="1589090"/>
          </a:xfrm>
        </p:grpSpPr>
        <p:sp>
          <p:nvSpPr>
            <p:cNvPr id="362" name="First beam accelerated on 14/02 at 4:00 pm…"/>
            <p:cNvSpPr txBox="1"/>
            <p:nvPr/>
          </p:nvSpPr>
          <p:spPr>
            <a:xfrm>
              <a:off x="1740171" y="0"/>
              <a:ext cx="6891636" cy="1589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914400">
                <a:defRPr sz="3500">
                  <a:latin typeface="Optima"/>
                  <a:ea typeface="Optima"/>
                  <a:cs typeface="Optima"/>
                  <a:sym typeface="Optima"/>
                </a:defRPr>
              </a:lvl1pPr>
            </a:lstStyle>
            <a:p>
              <a:r>
                <a:t>Finemet with LLRF servo-loops inactive : fast damping of the oscillations due to compensation </a:t>
              </a:r>
            </a:p>
          </p:txBody>
        </p:sp>
        <p:sp>
          <p:nvSpPr>
            <p:cNvPr id="363" name="Linea"/>
            <p:cNvSpPr/>
            <p:nvPr/>
          </p:nvSpPr>
          <p:spPr>
            <a:xfrm>
              <a:off x="0" y="794545"/>
              <a:ext cx="1270000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367" name="Raggruppa"/>
          <p:cNvGrpSpPr/>
          <p:nvPr/>
        </p:nvGrpSpPr>
        <p:grpSpPr>
          <a:xfrm>
            <a:off x="14267901" y="8415198"/>
            <a:ext cx="8631807" cy="1589091"/>
            <a:chOff x="0" y="0"/>
            <a:chExt cx="8631806" cy="1589090"/>
          </a:xfrm>
        </p:grpSpPr>
        <p:sp>
          <p:nvSpPr>
            <p:cNvPr id="365" name="First beam accelerated on 14/02 at 4:00 pm…"/>
            <p:cNvSpPr txBox="1"/>
            <p:nvPr/>
          </p:nvSpPr>
          <p:spPr>
            <a:xfrm>
              <a:off x="1740171" y="0"/>
              <a:ext cx="6891636" cy="1589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914400">
                <a:defRPr sz="3500">
                  <a:latin typeface="Optima"/>
                  <a:ea typeface="Optima"/>
                  <a:cs typeface="Optima"/>
                  <a:sym typeface="Optima"/>
                </a:defRPr>
              </a:lvl1pPr>
            </a:lstStyle>
            <a:p>
              <a:r>
                <a:t>Finemet with LLRF servo-loops active: different effect due to loops action</a:t>
              </a:r>
            </a:p>
          </p:txBody>
        </p:sp>
        <p:sp>
          <p:nvSpPr>
            <p:cNvPr id="366" name="Linea"/>
            <p:cNvSpPr/>
            <p:nvPr/>
          </p:nvSpPr>
          <p:spPr>
            <a:xfrm>
              <a:off x="0" y="794545"/>
              <a:ext cx="1270000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370" name="LFBmis_8_600_OL.png"/>
          <p:cNvGrpSpPr/>
          <p:nvPr/>
        </p:nvGrpSpPr>
        <p:grpSpPr>
          <a:xfrm>
            <a:off x="943171" y="1718814"/>
            <a:ext cx="10759152" cy="5534977"/>
            <a:chOff x="0" y="0"/>
            <a:chExt cx="10759151" cy="5534976"/>
          </a:xfrm>
        </p:grpSpPr>
        <p:pic>
          <p:nvPicPr>
            <p:cNvPr id="369" name="LFBmis_8_600_OL.png" descr="LFBmis_8_600_OL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10505152" cy="520477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8" name="LFBmis_8_600_OL.png" descr="LFBmis_8_600_OL.pn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0759152" cy="5534977"/>
            </a:xfrm>
            <a:prstGeom prst="rect">
              <a:avLst/>
            </a:prstGeom>
            <a:effectLst/>
          </p:spPr>
        </p:pic>
      </p:grpSp>
      <p:grpSp>
        <p:nvGrpSpPr>
          <p:cNvPr id="373" name="LFBmis_8_600_CL.png"/>
          <p:cNvGrpSpPr/>
          <p:nvPr/>
        </p:nvGrpSpPr>
        <p:grpSpPr>
          <a:xfrm>
            <a:off x="2836770" y="7218015"/>
            <a:ext cx="10759153" cy="5534978"/>
            <a:chOff x="0" y="0"/>
            <a:chExt cx="10759151" cy="5534976"/>
          </a:xfrm>
        </p:grpSpPr>
        <p:pic>
          <p:nvPicPr>
            <p:cNvPr id="372" name="LFBmis_8_600_CL.png" descr="LFBmis_8_600_CL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6999" y="88900"/>
              <a:ext cx="10505153" cy="520477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1" name="LFBmis_8_600_CL.png" descr="LFBmis_8_600_CL.pn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10759153" cy="553497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E85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4008664" y="12942316"/>
            <a:ext cx="481585" cy="6057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376" name="Footer Placeholder 4"/>
          <p:cNvSpPr txBox="1"/>
          <p:nvPr/>
        </p:nvSpPr>
        <p:spPr>
          <a:xfrm>
            <a:off x="0" y="13068427"/>
            <a:ext cx="466518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  <a:hlinkClick r:id="rId2"/>
              </a:defRPr>
            </a:lvl1pPr>
          </a:lstStyle>
          <a:p>
            <a:r>
              <a:rPr>
                <a:hlinkClick r:id="rId2"/>
              </a:rPr>
              <a:t>mariangela.marchi@cern.ch</a:t>
            </a:r>
          </a:p>
        </p:txBody>
      </p:sp>
      <p:sp>
        <p:nvSpPr>
          <p:cNvPr id="377" name="Quadrupole synchrotron frequency shifts"/>
          <p:cNvSpPr txBox="1">
            <a:spLocks noGrp="1"/>
          </p:cNvSpPr>
          <p:nvPr>
            <p:ph type="title"/>
          </p:nvPr>
        </p:nvSpPr>
        <p:spPr>
          <a:xfrm>
            <a:off x="7602229" y="236981"/>
            <a:ext cx="9179542" cy="886176"/>
          </a:xfrm>
          <a:prstGeom prst="rect">
            <a:avLst/>
          </a:prstGeom>
        </p:spPr>
        <p:txBody>
          <a:bodyPr lIns="0" tIns="0" rIns="0" bIns="0" anchor="t"/>
          <a:lstStyle/>
          <a:p>
            <a:pPr defTabSz="437514">
              <a:defRPr sz="4240" b="1" spc="-127">
                <a:solidFill>
                  <a:srgbClr val="011993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solidFill>
                  <a:srgbClr val="000000"/>
                </a:solidFill>
              </a:rPr>
              <a:t>Quadrupole synchrotron frequency shifts </a:t>
            </a:r>
            <a:r>
              <a:t> </a:t>
            </a:r>
          </a:p>
        </p:txBody>
      </p:sp>
      <p:grpSp>
        <p:nvGrpSpPr>
          <p:cNvPr id="389" name="Raggruppa"/>
          <p:cNvGrpSpPr/>
          <p:nvPr/>
        </p:nvGrpSpPr>
        <p:grpSpPr>
          <a:xfrm>
            <a:off x="18452782" y="1410535"/>
            <a:ext cx="5184246" cy="5349548"/>
            <a:chOff x="0" y="0"/>
            <a:chExt cx="5184245" cy="5349547"/>
          </a:xfrm>
        </p:grpSpPr>
        <p:grpSp>
          <p:nvGrpSpPr>
            <p:cNvPr id="380" name="Raggruppa"/>
            <p:cNvGrpSpPr/>
            <p:nvPr/>
          </p:nvGrpSpPr>
          <p:grpSpPr>
            <a:xfrm>
              <a:off x="23962" y="0"/>
              <a:ext cx="2849563" cy="1354981"/>
              <a:chOff x="0" y="0"/>
              <a:chExt cx="2849561" cy="1354980"/>
            </a:xfrm>
          </p:grpSpPr>
          <p:sp>
            <p:nvSpPr>
              <p:cNvPr id="378" name="Linear fit:"/>
              <p:cNvSpPr txBox="1"/>
              <p:nvPr/>
            </p:nvSpPr>
            <p:spPr>
              <a:xfrm>
                <a:off x="365566" y="0"/>
                <a:ext cx="1764745" cy="5791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3100">
                    <a:latin typeface="Optima"/>
                    <a:ea typeface="Optima"/>
                    <a:cs typeface="Optima"/>
                    <a:sym typeface="Optima"/>
                  </a:defRPr>
                </a:lvl1pPr>
              </a:lstStyle>
              <a:p>
                <a:r>
                  <a:t>Linear fit: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79" name="Equazione"/>
                  <p:cNvSpPr txBox="1"/>
                  <p:nvPr/>
                </p:nvSpPr>
                <p:spPr>
                  <a:xfrm>
                    <a:off x="0" y="865101"/>
                    <a:ext cx="2849562" cy="48988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 defTabSz="914400" latinLnBrk="1">
                      <a:defRPr sz="180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sSub>
                            <m:sSubPr>
                              <m:ctrlPr>
                                <a:rPr sz="4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sz="4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sSub>
                            <m:sSubPr>
                              <m:ctrlPr>
                                <a:rPr sz="4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sz="4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oMath>
                      </m:oMathPara>
                    </a14:m>
                    <a:endParaRPr sz="4100"/>
                  </a:p>
                </p:txBody>
              </p:sp>
            </mc:Choice>
            <mc:Fallback>
              <p:sp>
                <p:nvSpPr>
                  <p:cNvPr id="379" name="Equazione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865101"/>
                    <a:ext cx="2849562" cy="48988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14" r="-12634" b="-22222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83" name="Raggruppa"/>
            <p:cNvGrpSpPr/>
            <p:nvPr/>
          </p:nvGrpSpPr>
          <p:grpSpPr>
            <a:xfrm>
              <a:off x="-1" y="2047135"/>
              <a:ext cx="5184247" cy="572355"/>
              <a:chOff x="0" y="0"/>
              <a:chExt cx="5184244" cy="572353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81" name="Equazione"/>
                  <p:cNvSpPr txBox="1"/>
                  <p:nvPr/>
                </p:nvSpPr>
                <p:spPr>
                  <a:xfrm>
                    <a:off x="0" y="0"/>
                    <a:ext cx="1742336" cy="57235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 defTabSz="914400" latinLnBrk="1">
                      <a:defRPr sz="180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=2</m:t>
                          </m:r>
                          <m:sSubSup>
                            <m:sSubSupPr>
                              <m:ctrlPr>
                                <a:rPr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(0)</m:t>
                              </m:r>
                            </m:sup>
                          </m:sSubSup>
                        </m:oMath>
                      </m:oMathPara>
                    </a14:m>
                    <a:endParaRPr sz="4000"/>
                  </a:p>
                </p:txBody>
              </p:sp>
            </mc:Choice>
            <mc:Fallback>
              <p:sp>
                <p:nvSpPr>
                  <p:cNvPr id="381" name="Equazione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0"/>
                    <a:ext cx="1742336" cy="57235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16783" b="-28723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82" name="no intensity effects"/>
              <p:cNvSpPr txBox="1"/>
              <p:nvPr/>
            </p:nvSpPr>
            <p:spPr>
              <a:xfrm>
                <a:off x="2122071" y="11379"/>
                <a:ext cx="3062175" cy="5495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900">
                    <a:latin typeface="Optima"/>
                    <a:ea typeface="Optima"/>
                    <a:cs typeface="Optima"/>
                    <a:sym typeface="Optima"/>
                  </a:defRPr>
                </a:lvl1pPr>
              </a:lstStyle>
              <a:p>
                <a:r>
                  <a:t>no intensity effects</a:t>
                </a:r>
              </a:p>
            </p:txBody>
          </p:sp>
        </p:grpSp>
        <p:grpSp>
          <p:nvGrpSpPr>
            <p:cNvPr id="388" name="Raggruppa"/>
            <p:cNvGrpSpPr/>
            <p:nvPr/>
          </p:nvGrpSpPr>
          <p:grpSpPr>
            <a:xfrm>
              <a:off x="-1" y="3005934"/>
              <a:ext cx="4779248" cy="2343614"/>
              <a:chOff x="0" y="0"/>
              <a:chExt cx="4779246" cy="234361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84" name="Equazione"/>
                  <p:cNvSpPr txBox="1"/>
                  <p:nvPr/>
                </p:nvSpPr>
                <p:spPr>
                  <a:xfrm>
                    <a:off x="0" y="0"/>
                    <a:ext cx="2645290" cy="121799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 defTabSz="914400" latinLnBrk="1">
                      <a:defRPr sz="1800"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=−</m:t>
                          </m:r>
                          <m:f>
                            <m:fPr>
                              <m:ctrlPr>
                                <a:rPr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𝑖𝑛𝑐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sz="4000"/>
                  </a:p>
                </p:txBody>
              </p:sp>
            </mc:Choice>
            <mc:Fallback>
              <p:sp>
                <p:nvSpPr>
                  <p:cNvPr id="384" name="Equazione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0" y="0"/>
                    <a:ext cx="2645290" cy="121799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5760" b="-450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85" name="Cerchio Cerchio" descr="Cerchio Cerchio"/>
              <p:cNvPicPr>
                <a:picLocks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305555" y="422417"/>
                <a:ext cx="1371601" cy="1371601"/>
              </a:xfrm>
              <a:prstGeom prst="rect">
                <a:avLst/>
              </a:prstGeom>
              <a:effectLst/>
            </p:spPr>
          </p:pic>
          <p:sp>
            <p:nvSpPr>
              <p:cNvPr id="387" name="intensity effects"/>
              <p:cNvSpPr txBox="1"/>
              <p:nvPr/>
            </p:nvSpPr>
            <p:spPr>
              <a:xfrm>
                <a:off x="2229010" y="1794017"/>
                <a:ext cx="2550237" cy="5495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900">
                    <a:solidFill>
                      <a:srgbClr val="0433FF"/>
                    </a:solidFill>
                    <a:latin typeface="Optima"/>
                    <a:ea typeface="Optima"/>
                    <a:cs typeface="Optima"/>
                    <a:sym typeface="Optima"/>
                  </a:defRPr>
                </a:lvl1pPr>
              </a:lstStyle>
              <a:p>
                <a:r>
                  <a:t>intensity effects</a:t>
                </a:r>
              </a:p>
            </p:txBody>
          </p:sp>
        </p:grpSp>
      </p:grpSp>
      <p:grpSp>
        <p:nvGrpSpPr>
          <p:cNvPr id="396" name="Raggruppa"/>
          <p:cNvGrpSpPr/>
          <p:nvPr/>
        </p:nvGrpSpPr>
        <p:grpSpPr>
          <a:xfrm>
            <a:off x="2013498" y="7906127"/>
            <a:ext cx="13415966" cy="5063019"/>
            <a:chOff x="0" y="0"/>
            <a:chExt cx="13415964" cy="5063018"/>
          </a:xfrm>
        </p:grpSpPr>
        <p:grpSp>
          <p:nvGrpSpPr>
            <p:cNvPr id="392" name="Raggruppa"/>
            <p:cNvGrpSpPr/>
            <p:nvPr/>
          </p:nvGrpSpPr>
          <p:grpSpPr>
            <a:xfrm>
              <a:off x="0" y="238518"/>
              <a:ext cx="5068171" cy="4824501"/>
              <a:chOff x="0" y="0"/>
              <a:chExt cx="5068170" cy="4824500"/>
            </a:xfrm>
          </p:grpSpPr>
          <p:sp>
            <p:nvSpPr>
              <p:cNvPr id="390" name="Rettangolo"/>
              <p:cNvSpPr/>
              <p:nvPr/>
            </p:nvSpPr>
            <p:spPr>
              <a:xfrm>
                <a:off x="0" y="0"/>
                <a:ext cx="5068171" cy="4824501"/>
              </a:xfrm>
              <a:prstGeom prst="rect">
                <a:avLst/>
              </a:prstGeom>
              <a:noFill/>
              <a:ln w="50800" cap="flat">
                <a:solidFill>
                  <a:srgbClr val="00549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3200">
                    <a:solidFill>
                      <a:srgbClr val="FFFFFF"/>
                    </a:solidFill>
                    <a:latin typeface="Graphik Medium"/>
                    <a:ea typeface="Graphik Medium"/>
                    <a:cs typeface="Graphik Medium"/>
                    <a:sym typeface="Graphik Medium"/>
                  </a:defRPr>
                </a:pPr>
                <a:endParaRPr/>
              </a:p>
            </p:txBody>
          </p:sp>
          <p:sp>
            <p:nvSpPr>
              <p:cNvPr id="391" name="500 ns:…"/>
              <p:cNvSpPr txBox="1"/>
              <p:nvPr/>
            </p:nvSpPr>
            <p:spPr>
              <a:xfrm>
                <a:off x="241932" y="153217"/>
                <a:ext cx="4470241" cy="46643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>
                  <a:defRPr sz="2900">
                    <a:solidFill>
                      <a:srgbClr val="0096FF"/>
                    </a:solidFill>
                    <a:latin typeface="Optima"/>
                    <a:ea typeface="Optima"/>
                    <a:cs typeface="Optima"/>
                    <a:sym typeface="Optima"/>
                  </a:defRPr>
                </a:pPr>
                <a:r>
                  <a:t>500 ns:</a:t>
                </a:r>
              </a:p>
              <a:p>
                <a:pPr>
                  <a:defRPr sz="2900">
                    <a:solidFill>
                      <a:srgbClr val="0096FF"/>
                    </a:solidFill>
                    <a:latin typeface="Optima"/>
                    <a:ea typeface="Optima"/>
                    <a:cs typeface="Optima"/>
                    <a:sym typeface="Optima"/>
                  </a:defRPr>
                </a:pPr>
                <a:r>
                  <a:t>a = 3152.82 Hz</a:t>
                </a:r>
              </a:p>
              <a:p>
                <a:pPr>
                  <a:defRPr sz="2900">
                    <a:solidFill>
                      <a:srgbClr val="0096FF"/>
                    </a:solidFill>
                    <a:latin typeface="Optima"/>
                    <a:ea typeface="Optima"/>
                    <a:cs typeface="Optima"/>
                    <a:sym typeface="Optima"/>
                  </a:defRPr>
                </a:pPr>
                <a:r>
                  <a:t>b = -0,51 Hz/10</a:t>
                </a:r>
                <a:r>
                  <a:rPr baseline="31999"/>
                  <a:t>10</a:t>
                </a:r>
              </a:p>
              <a:p>
                <a:pPr>
                  <a:defRPr sz="2900">
                    <a:solidFill>
                      <a:srgbClr val="D783FF"/>
                    </a:solidFill>
                    <a:latin typeface="Optima"/>
                    <a:ea typeface="Optima"/>
                    <a:cs typeface="Optima"/>
                    <a:sym typeface="Optima"/>
                  </a:defRPr>
                </a:pPr>
                <a:r>
                  <a:t>350 ns:</a:t>
                </a:r>
              </a:p>
              <a:p>
                <a:pPr>
                  <a:defRPr sz="2900">
                    <a:solidFill>
                      <a:srgbClr val="D783FF"/>
                    </a:solidFill>
                    <a:latin typeface="Optima"/>
                    <a:ea typeface="Optima"/>
                    <a:cs typeface="Optima"/>
                    <a:sym typeface="Optima"/>
                  </a:defRPr>
                </a:pPr>
                <a:r>
                  <a:t>a = 3279.56 Hz</a:t>
                </a:r>
              </a:p>
              <a:p>
                <a:pPr>
                  <a:defRPr sz="2900">
                    <a:solidFill>
                      <a:srgbClr val="D783FF"/>
                    </a:solidFill>
                    <a:latin typeface="Optima"/>
                    <a:ea typeface="Optima"/>
                    <a:cs typeface="Optima"/>
                    <a:sym typeface="Optima"/>
                  </a:defRPr>
                </a:pPr>
                <a:r>
                  <a:t>b = -0,70 Hz/10</a:t>
                </a:r>
                <a:r>
                  <a:rPr baseline="31999"/>
                  <a:t>10</a:t>
                </a:r>
              </a:p>
              <a:p>
                <a:pPr>
                  <a:defRPr sz="2900">
                    <a:solidFill>
                      <a:srgbClr val="941100"/>
                    </a:solidFill>
                    <a:latin typeface="Optima"/>
                    <a:ea typeface="Optima"/>
                    <a:cs typeface="Optima"/>
                    <a:sym typeface="Optima"/>
                  </a:defRPr>
                </a:pPr>
                <a:r>
                  <a:t>200 ns:</a:t>
                </a:r>
              </a:p>
              <a:p>
                <a:pPr>
                  <a:defRPr sz="2900">
                    <a:solidFill>
                      <a:srgbClr val="941100"/>
                    </a:solidFill>
                    <a:latin typeface="Optima"/>
                    <a:ea typeface="Optima"/>
                    <a:cs typeface="Optima"/>
                    <a:sym typeface="Optima"/>
                  </a:defRPr>
                </a:pPr>
                <a:r>
                  <a:t>a = 3337.23 Hz</a:t>
                </a:r>
              </a:p>
              <a:p>
                <a:pPr>
                  <a:defRPr sz="2900">
                    <a:solidFill>
                      <a:srgbClr val="941100"/>
                    </a:solidFill>
                    <a:latin typeface="Optima"/>
                    <a:ea typeface="Optima"/>
                    <a:cs typeface="Optima"/>
                    <a:sym typeface="Optima"/>
                  </a:defRPr>
                </a:pPr>
                <a:r>
                  <a:t>b = -1,11 Hz/10</a:t>
                </a:r>
                <a:r>
                  <a:rPr baseline="31999"/>
                  <a:t>10</a:t>
                </a:r>
              </a:p>
            </p:txBody>
          </p:sp>
        </p:grpSp>
        <p:grpSp>
          <p:nvGrpSpPr>
            <p:cNvPr id="395" name="Raggruppa"/>
            <p:cNvGrpSpPr/>
            <p:nvPr/>
          </p:nvGrpSpPr>
          <p:grpSpPr>
            <a:xfrm>
              <a:off x="8134128" y="-1"/>
              <a:ext cx="5281837" cy="4983156"/>
              <a:chOff x="0" y="0"/>
              <a:chExt cx="5281836" cy="4983154"/>
            </a:xfrm>
          </p:grpSpPr>
          <p:sp>
            <p:nvSpPr>
              <p:cNvPr id="393" name="Rettangolo"/>
              <p:cNvSpPr/>
              <p:nvPr/>
            </p:nvSpPr>
            <p:spPr>
              <a:xfrm>
                <a:off x="0" y="178330"/>
                <a:ext cx="5281837" cy="4804825"/>
              </a:xfrm>
              <a:prstGeom prst="rect">
                <a:avLst/>
              </a:prstGeom>
              <a:noFill/>
              <a:ln w="50800" cap="flat">
                <a:solidFill>
                  <a:srgbClr val="94219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defRPr sz="3200">
                    <a:solidFill>
                      <a:srgbClr val="FFFFFF"/>
                    </a:solidFill>
                    <a:latin typeface="Graphik Medium"/>
                    <a:ea typeface="Graphik Medium"/>
                    <a:cs typeface="Graphik Medium"/>
                    <a:sym typeface="Graphik Medium"/>
                  </a:defRPr>
                </a:pPr>
                <a:endParaRPr/>
              </a:p>
            </p:txBody>
          </p:sp>
          <p:sp>
            <p:nvSpPr>
              <p:cNvPr id="394" name="500 ns:…"/>
              <p:cNvSpPr txBox="1"/>
              <p:nvPr/>
            </p:nvSpPr>
            <p:spPr>
              <a:xfrm>
                <a:off x="170430" y="0"/>
                <a:ext cx="4940976" cy="47226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900">
                    <a:solidFill>
                      <a:srgbClr val="0096FF"/>
                    </a:solidFill>
                    <a:latin typeface="Optima"/>
                    <a:ea typeface="Optima"/>
                    <a:cs typeface="Optima"/>
                    <a:sym typeface="Optima"/>
                  </a:defRPr>
                </a:pPr>
                <a:r>
                  <a:t>500 ns:</a:t>
                </a:r>
              </a:p>
              <a:p>
                <a:pPr>
                  <a:defRPr sz="2900">
                    <a:solidFill>
                      <a:srgbClr val="0096FF"/>
                    </a:solidFill>
                    <a:latin typeface="Optima"/>
                    <a:ea typeface="Optima"/>
                    <a:cs typeface="Optima"/>
                    <a:sym typeface="Optima"/>
                  </a:defRPr>
                </a:pPr>
                <a:r>
                  <a:t>a = 3169.73 Hz</a:t>
                </a:r>
              </a:p>
              <a:p>
                <a:pPr>
                  <a:defRPr sz="2900">
                    <a:solidFill>
                      <a:srgbClr val="0096FF"/>
                    </a:solidFill>
                    <a:latin typeface="Optima"/>
                    <a:ea typeface="Optima"/>
                    <a:cs typeface="Optima"/>
                    <a:sym typeface="Optima"/>
                  </a:defRPr>
                </a:pPr>
                <a:r>
                  <a:t>b = -0,60 Hz/10</a:t>
                </a:r>
                <a:r>
                  <a:rPr baseline="31999"/>
                  <a:t>10</a:t>
                </a:r>
              </a:p>
              <a:p>
                <a:pPr>
                  <a:defRPr sz="2900">
                    <a:solidFill>
                      <a:srgbClr val="D783FF"/>
                    </a:solidFill>
                    <a:latin typeface="Optima"/>
                    <a:ea typeface="Optima"/>
                    <a:cs typeface="Optima"/>
                    <a:sym typeface="Optima"/>
                  </a:defRPr>
                </a:pPr>
                <a:r>
                  <a:t>350 ns:</a:t>
                </a:r>
              </a:p>
              <a:p>
                <a:pPr>
                  <a:defRPr sz="2900">
                    <a:solidFill>
                      <a:srgbClr val="D783FF"/>
                    </a:solidFill>
                    <a:latin typeface="Optima"/>
                    <a:ea typeface="Optima"/>
                    <a:cs typeface="Optima"/>
                    <a:sym typeface="Optima"/>
                  </a:defRPr>
                </a:pPr>
                <a:r>
                  <a:t>a = 3231.16 Hz</a:t>
                </a:r>
              </a:p>
              <a:p>
                <a:pPr>
                  <a:defRPr sz="2900">
                    <a:solidFill>
                      <a:srgbClr val="D783FF"/>
                    </a:solidFill>
                    <a:latin typeface="Optima"/>
                    <a:ea typeface="Optima"/>
                    <a:cs typeface="Optima"/>
                    <a:sym typeface="Optima"/>
                  </a:defRPr>
                </a:pPr>
                <a:r>
                  <a:t>b = -0,66 Hz/10</a:t>
                </a:r>
                <a:r>
                  <a:rPr baseline="31999"/>
                  <a:t>10</a:t>
                </a:r>
              </a:p>
              <a:p>
                <a:pPr>
                  <a:defRPr sz="2900">
                    <a:solidFill>
                      <a:srgbClr val="941100"/>
                    </a:solidFill>
                    <a:latin typeface="Optima"/>
                    <a:ea typeface="Optima"/>
                    <a:cs typeface="Optima"/>
                    <a:sym typeface="Optima"/>
                  </a:defRPr>
                </a:pPr>
                <a:r>
                  <a:t>200 ns:</a:t>
                </a:r>
              </a:p>
              <a:p>
                <a:pPr>
                  <a:defRPr sz="2900">
                    <a:solidFill>
                      <a:srgbClr val="941100"/>
                    </a:solidFill>
                    <a:latin typeface="Optima"/>
                    <a:ea typeface="Optima"/>
                    <a:cs typeface="Optima"/>
                    <a:sym typeface="Optima"/>
                  </a:defRPr>
                </a:pPr>
                <a:r>
                  <a:t>a = 3324.87 Hz</a:t>
                </a:r>
              </a:p>
              <a:p>
                <a:pPr>
                  <a:defRPr sz="2900">
                    <a:solidFill>
                      <a:srgbClr val="941100"/>
                    </a:solidFill>
                    <a:latin typeface="Optima"/>
                    <a:ea typeface="Optima"/>
                    <a:cs typeface="Optima"/>
                    <a:sym typeface="Optima"/>
                  </a:defRPr>
                </a:pPr>
                <a:r>
                  <a:t>b = -2,44 Hz/10</a:t>
                </a:r>
                <a:r>
                  <a:rPr baseline="31999"/>
                  <a:t>10</a:t>
                </a:r>
              </a:p>
            </p:txBody>
          </p:sp>
        </p:grpSp>
      </p:grpSp>
      <p:grpSp>
        <p:nvGrpSpPr>
          <p:cNvPr id="403" name="Raggruppa"/>
          <p:cNvGrpSpPr/>
          <p:nvPr/>
        </p:nvGrpSpPr>
        <p:grpSpPr>
          <a:xfrm>
            <a:off x="226640" y="935113"/>
            <a:ext cx="16923340" cy="6820575"/>
            <a:chOff x="0" y="0"/>
            <a:chExt cx="16923339" cy="6820574"/>
          </a:xfrm>
        </p:grpSpPr>
        <p:grpSp>
          <p:nvGrpSpPr>
            <p:cNvPr id="399" name="Raggruppa"/>
            <p:cNvGrpSpPr/>
            <p:nvPr/>
          </p:nvGrpSpPr>
          <p:grpSpPr>
            <a:xfrm>
              <a:off x="0" y="0"/>
              <a:ext cx="8272795" cy="6800782"/>
              <a:chOff x="0" y="0"/>
              <a:chExt cx="8272794" cy="6800781"/>
            </a:xfrm>
          </p:grpSpPr>
          <p:pic>
            <p:nvPicPr>
              <p:cNvPr id="397" name="mis_OL_8.png" descr="mis_OL_8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/>
              <a:stretch>
                <a:fillRect/>
              </a:stretch>
            </p:blipFill>
            <p:spPr>
              <a:xfrm>
                <a:off x="0" y="625020"/>
                <a:ext cx="8272795" cy="6175762"/>
              </a:xfrm>
              <a:prstGeom prst="rect">
                <a:avLst/>
              </a:prstGeom>
              <a:ln w="63500" cap="flat">
                <a:solidFill>
                  <a:srgbClr val="005493"/>
                </a:solidFill>
                <a:prstDash val="solid"/>
                <a:miter lim="400000"/>
              </a:ln>
              <a:effectLst/>
            </p:spPr>
          </p:pic>
          <p:sp>
            <p:nvSpPr>
              <p:cNvPr id="398" name="First beam accelerated on 14/02 at 4:00 pm…"/>
              <p:cNvSpPr txBox="1"/>
              <p:nvPr/>
            </p:nvSpPr>
            <p:spPr>
              <a:xfrm>
                <a:off x="3132473" y="0"/>
                <a:ext cx="3088986" cy="4603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914400">
                  <a:defRPr sz="3000" b="1">
                    <a:solidFill>
                      <a:srgbClr val="005493"/>
                    </a:solidFill>
                    <a:latin typeface="Optima"/>
                    <a:ea typeface="Optima"/>
                    <a:cs typeface="Optima"/>
                    <a:sym typeface="Optima"/>
                  </a:defRPr>
                </a:lvl1pPr>
              </a:lstStyle>
              <a:p>
                <a:r>
                  <a:t>Measurement</a:t>
                </a:r>
              </a:p>
            </p:txBody>
          </p:sp>
        </p:grpSp>
        <p:grpSp>
          <p:nvGrpSpPr>
            <p:cNvPr id="402" name="Raggruppa"/>
            <p:cNvGrpSpPr/>
            <p:nvPr/>
          </p:nvGrpSpPr>
          <p:grpSpPr>
            <a:xfrm>
              <a:off x="8586980" y="-1"/>
              <a:ext cx="8336360" cy="6820576"/>
              <a:chOff x="0" y="0"/>
              <a:chExt cx="8336359" cy="6820573"/>
            </a:xfrm>
          </p:grpSpPr>
          <p:sp>
            <p:nvSpPr>
              <p:cNvPr id="400" name="First beam accelerated on 14/02 at 4:00 pm…"/>
              <p:cNvSpPr txBox="1"/>
              <p:nvPr/>
            </p:nvSpPr>
            <p:spPr>
              <a:xfrm>
                <a:off x="3145884" y="0"/>
                <a:ext cx="3088986" cy="4603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914400">
                  <a:defRPr sz="3000" b="1">
                    <a:solidFill>
                      <a:srgbClr val="942193"/>
                    </a:solidFill>
                    <a:latin typeface="Optima"/>
                    <a:ea typeface="Optima"/>
                    <a:cs typeface="Optima"/>
                    <a:sym typeface="Optima"/>
                  </a:defRPr>
                </a:lvl1pPr>
              </a:lstStyle>
              <a:p>
                <a:r>
                  <a:t>Simulation</a:t>
                </a:r>
              </a:p>
            </p:txBody>
          </p:sp>
          <p:pic>
            <p:nvPicPr>
              <p:cNvPr id="401" name="new_scfol.png" descr="new_scfol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605238"/>
                <a:ext cx="8336360" cy="6215336"/>
              </a:xfrm>
              <a:prstGeom prst="rect">
                <a:avLst/>
              </a:prstGeom>
              <a:ln w="50800" cap="flat">
                <a:solidFill>
                  <a:srgbClr val="941751"/>
                </a:solidFill>
                <a:prstDash val="solid"/>
                <a:miter lim="400000"/>
              </a:ln>
              <a:effectLst/>
            </p:spPr>
          </p:pic>
        </p:grpSp>
      </p:grpSp>
      <p:sp>
        <p:nvSpPr>
          <p:cNvPr id="404" name="Full comparison not possible for different…"/>
          <p:cNvSpPr txBox="1"/>
          <p:nvPr/>
        </p:nvSpPr>
        <p:spPr>
          <a:xfrm>
            <a:off x="16196325" y="9596240"/>
            <a:ext cx="7410400" cy="108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>
                <a:latin typeface="Optima"/>
                <a:ea typeface="Optima"/>
                <a:cs typeface="Optima"/>
                <a:sym typeface="Optima"/>
              </a:defRPr>
            </a:pPr>
            <a:r>
              <a:t>Full comparison not possible for different </a:t>
            </a:r>
          </a:p>
          <a:p>
            <a:pPr>
              <a:defRPr sz="3200">
                <a:latin typeface="Optima"/>
                <a:ea typeface="Optima"/>
                <a:cs typeface="Optima"/>
                <a:sym typeface="Optima"/>
              </a:defRPr>
            </a:pPr>
            <a:r>
              <a:t>implementation of initial conditions ! </a:t>
            </a:r>
          </a:p>
        </p:txBody>
      </p:sp>
      <p:grpSp>
        <p:nvGrpSpPr>
          <p:cNvPr id="409" name="Raggruppa"/>
          <p:cNvGrpSpPr/>
          <p:nvPr/>
        </p:nvGrpSpPr>
        <p:grpSpPr>
          <a:xfrm>
            <a:off x="6606064" y="9100294"/>
            <a:ext cx="3754851" cy="1297411"/>
            <a:chOff x="0" y="0"/>
            <a:chExt cx="3754849" cy="1297409"/>
          </a:xfrm>
        </p:grpSpPr>
        <p:grpSp>
          <p:nvGrpSpPr>
            <p:cNvPr id="407" name="Raggruppa"/>
            <p:cNvGrpSpPr/>
            <p:nvPr/>
          </p:nvGrpSpPr>
          <p:grpSpPr>
            <a:xfrm>
              <a:off x="0" y="0"/>
              <a:ext cx="3754850" cy="1297410"/>
              <a:chOff x="0" y="0"/>
              <a:chExt cx="3754849" cy="1297409"/>
            </a:xfrm>
          </p:grpSpPr>
          <p:sp>
            <p:nvSpPr>
              <p:cNvPr id="405" name="Linea"/>
              <p:cNvSpPr/>
              <p:nvPr/>
            </p:nvSpPr>
            <p:spPr>
              <a:xfrm>
                <a:off x="0" y="0"/>
                <a:ext cx="3754850" cy="0"/>
              </a:xfrm>
              <a:prstGeom prst="line">
                <a:avLst/>
              </a:prstGeom>
              <a:noFill/>
              <a:ln w="63500" cap="flat">
                <a:solidFill>
                  <a:srgbClr val="008F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06" name="Linea"/>
              <p:cNvSpPr/>
              <p:nvPr/>
            </p:nvSpPr>
            <p:spPr>
              <a:xfrm>
                <a:off x="0" y="1297409"/>
                <a:ext cx="3754850" cy="1"/>
              </a:xfrm>
              <a:prstGeom prst="line">
                <a:avLst/>
              </a:prstGeom>
              <a:noFill/>
              <a:ln w="63500" cap="flat">
                <a:solidFill>
                  <a:srgbClr val="008F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408" name="comparable"/>
            <p:cNvSpPr txBox="1"/>
            <p:nvPr/>
          </p:nvSpPr>
          <p:spPr>
            <a:xfrm>
              <a:off x="903538" y="380098"/>
              <a:ext cx="1947774" cy="537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b="1">
                  <a:solidFill>
                    <a:srgbClr val="008F00"/>
                  </a:solidFill>
                  <a:latin typeface="Optima"/>
                  <a:ea typeface="Optima"/>
                  <a:cs typeface="Optima"/>
                  <a:sym typeface="Optima"/>
                </a:defRPr>
              </a:lvl1pPr>
            </a:lstStyle>
            <a:p>
              <a:r>
                <a:t>comparable</a:t>
              </a:r>
            </a:p>
          </p:txBody>
        </p:sp>
      </p:grpSp>
      <p:grpSp>
        <p:nvGrpSpPr>
          <p:cNvPr id="412" name="Raggruppa"/>
          <p:cNvGrpSpPr/>
          <p:nvPr/>
        </p:nvGrpSpPr>
        <p:grpSpPr>
          <a:xfrm>
            <a:off x="6606065" y="11212924"/>
            <a:ext cx="3754850" cy="675121"/>
            <a:chOff x="0" y="0"/>
            <a:chExt cx="3754849" cy="675120"/>
          </a:xfrm>
        </p:grpSpPr>
        <p:sp>
          <p:nvSpPr>
            <p:cNvPr id="410" name="Linea"/>
            <p:cNvSpPr/>
            <p:nvPr/>
          </p:nvSpPr>
          <p:spPr>
            <a:xfrm>
              <a:off x="0" y="675120"/>
              <a:ext cx="3754850" cy="1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11" name="different"/>
            <p:cNvSpPr txBox="1"/>
            <p:nvPr/>
          </p:nvSpPr>
          <p:spPr>
            <a:xfrm>
              <a:off x="1154946" y="0"/>
              <a:ext cx="1444956" cy="537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b="1">
                  <a:solidFill>
                    <a:srgbClr val="FF2600"/>
                  </a:solidFill>
                  <a:latin typeface="Optima"/>
                  <a:ea typeface="Optima"/>
                  <a:cs typeface="Optima"/>
                  <a:sym typeface="Optima"/>
                </a:defRPr>
              </a:lvl1pPr>
            </a:lstStyle>
            <a:p>
              <a:r>
                <a:t>different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2" animBg="1" advAuto="0"/>
      <p:bldP spid="396" grpId="3" animBg="1" advAuto="0"/>
      <p:bldP spid="403" grpId="1" animBg="1" advAuto="0"/>
      <p:bldP spid="404" grpId="6" animBg="1" advAuto="0"/>
      <p:bldP spid="409" grpId="4" animBg="1" advAuto="0"/>
      <p:bldP spid="412" grpId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Footer Placeholder 4"/>
          <p:cNvSpPr txBox="1"/>
          <p:nvPr/>
        </p:nvSpPr>
        <p:spPr>
          <a:xfrm>
            <a:off x="0" y="13068427"/>
            <a:ext cx="466518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  <a:hlinkClick r:id="rId2"/>
              </a:defRPr>
            </a:lvl1pPr>
          </a:lstStyle>
          <a:p>
            <a:r>
              <a:rPr>
                <a:hlinkClick r:id="rId2"/>
              </a:rPr>
              <a:t>mariangela.marchi@cern.ch</a:t>
            </a:r>
          </a:p>
        </p:txBody>
      </p:sp>
      <p:sp>
        <p:nvSpPr>
          <p:cNvPr id="415" name="CONCLUSIONS AND NEXT STEPS"/>
          <p:cNvSpPr txBox="1">
            <a:spLocks noGrp="1"/>
          </p:cNvSpPr>
          <p:nvPr>
            <p:ph type="body" sz="quarter" idx="1"/>
          </p:nvPr>
        </p:nvSpPr>
        <p:spPr>
          <a:xfrm>
            <a:off x="615939" y="627512"/>
            <a:ext cx="11759358" cy="823287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500" b="1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CONCLUSIONS AND NEXT STEPS</a:t>
            </a:r>
          </a:p>
        </p:txBody>
      </p:sp>
      <p:sp>
        <p:nvSpPr>
          <p:cNvPr id="416" name="Reactive longitudinal impedance can be probed through quadrupole oscillations…"/>
          <p:cNvSpPr txBox="1"/>
          <p:nvPr/>
        </p:nvSpPr>
        <p:spPr>
          <a:xfrm>
            <a:off x="843530" y="2040931"/>
            <a:ext cx="21844001" cy="1043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42036" indent="-542036" algn="l" defTabSz="2365248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3395">
                <a:latin typeface="Optima"/>
                <a:ea typeface="Optima"/>
                <a:cs typeface="Optima"/>
                <a:sym typeface="Optima"/>
              </a:defRPr>
            </a:pPr>
            <a:r>
              <a:t>Reactive longitudinal impedance can be probed through quadrupole oscillations</a:t>
            </a:r>
          </a:p>
          <a:p>
            <a:pPr marL="542036" indent="-542036" algn="l" defTabSz="2365248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3395">
                <a:latin typeface="Optima"/>
                <a:ea typeface="Optima"/>
                <a:cs typeface="Optima"/>
                <a:sym typeface="Optima"/>
              </a:defRPr>
            </a:pPr>
            <a:r>
              <a:t>Interesting in the PSB to study the expected compensation of space charge with Finemet impedance</a:t>
            </a:r>
          </a:p>
          <a:p>
            <a:pPr marL="542036" indent="-542036" algn="l" defTabSz="2365248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3395">
                <a:latin typeface="Optima"/>
                <a:ea typeface="Optima"/>
                <a:cs typeface="Optima"/>
                <a:sym typeface="Optima"/>
              </a:defRPr>
            </a:pPr>
            <a:r>
              <a:t>Quadrupole synchrotron frequency shifts comparison between measurements and simulations at flat-bottom</a:t>
            </a:r>
          </a:p>
          <a:p>
            <a:pPr marL="1084072" lvl="1" indent="-542036" algn="l" defTabSz="2365248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3395">
                <a:latin typeface="Optima"/>
                <a:ea typeface="Optima"/>
                <a:cs typeface="Optima"/>
                <a:sym typeface="Optima"/>
              </a:defRPr>
            </a:pPr>
            <a:r>
              <a:t>Space Charge + Finemet :</a:t>
            </a:r>
          </a:p>
          <a:p>
            <a:pPr marL="1626108" lvl="2" indent="-542036" algn="l" defTabSz="2365248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3395">
                <a:latin typeface="Optima"/>
                <a:ea typeface="Optima"/>
                <a:cs typeface="Optima"/>
                <a:sym typeface="Optima"/>
              </a:defRPr>
            </a:pPr>
            <a:r>
              <a:t> Longer bunches behave coherently</a:t>
            </a:r>
          </a:p>
          <a:p>
            <a:pPr marL="1626108" lvl="2" indent="-542036" algn="l" defTabSz="2365248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3395">
                <a:latin typeface="Optima"/>
                <a:ea typeface="Optima"/>
                <a:cs typeface="Optima"/>
                <a:sym typeface="Optima"/>
              </a:defRPr>
            </a:pPr>
            <a:r>
              <a:t>Effect at high frequency seen not visible in simulations for short bunch</a:t>
            </a:r>
          </a:p>
          <a:p>
            <a:pPr marL="1084072" lvl="1" indent="-542036" algn="l" defTabSz="2365248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3395">
                <a:latin typeface="Optima"/>
                <a:ea typeface="Optima"/>
                <a:cs typeface="Optima"/>
                <a:sym typeface="Optima"/>
              </a:defRPr>
            </a:pPr>
            <a:r>
              <a:t>Pure Space Charge: </a:t>
            </a:r>
          </a:p>
          <a:p>
            <a:pPr marL="1626108" lvl="2" indent="-542036" algn="l" defTabSz="2365248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3395">
                <a:latin typeface="Optima"/>
                <a:ea typeface="Optima"/>
                <a:cs typeface="Optima"/>
                <a:sym typeface="Optima"/>
              </a:defRPr>
            </a:pPr>
            <a:r>
              <a:t>Comparable to the closed loops condition in measurements: effect of the loops to be further investigated,</a:t>
            </a:r>
          </a:p>
          <a:p>
            <a:pPr algn="l" defTabSz="2365248">
              <a:spcBef>
                <a:spcPts val="2300"/>
              </a:spcBef>
              <a:defRPr sz="3395">
                <a:latin typeface="Optima"/>
                <a:ea typeface="Optima"/>
                <a:cs typeface="Optima"/>
                <a:sym typeface="Optima"/>
              </a:defRPr>
            </a:pPr>
            <a:r>
              <a:t>               especially with the higher voltage case</a:t>
            </a:r>
          </a:p>
          <a:p>
            <a:pPr marL="542036" indent="-542036" algn="l" defTabSz="2365248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3395">
                <a:latin typeface="Optima"/>
                <a:ea typeface="Optima"/>
                <a:cs typeface="Optima"/>
                <a:sym typeface="Optima"/>
              </a:defRPr>
            </a:pPr>
            <a:r>
              <a:t>Next steps:</a:t>
            </a:r>
          </a:p>
          <a:p>
            <a:pPr marL="1084072" lvl="1" indent="-542036" algn="l" defTabSz="2365248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3395">
                <a:latin typeface="Optima"/>
                <a:ea typeface="Optima"/>
                <a:cs typeface="Optima"/>
                <a:sym typeface="Optima"/>
              </a:defRPr>
            </a:pPr>
            <a:r>
              <a:t>Refinement of the initial conditions for comparison between measurements and simulations</a:t>
            </a:r>
          </a:p>
          <a:p>
            <a:pPr marL="1084072" lvl="1" indent="-542036" algn="l" defTabSz="2365248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3395">
                <a:latin typeface="Optima"/>
                <a:ea typeface="Optima"/>
                <a:cs typeface="Optima"/>
                <a:sym typeface="Optima"/>
              </a:defRPr>
            </a:pPr>
            <a:r>
              <a:t>Other energies to be included in the study</a:t>
            </a:r>
          </a:p>
          <a:p>
            <a:pPr marL="1084072" lvl="1" indent="-542036" algn="l" defTabSz="2365248">
              <a:spcBef>
                <a:spcPts val="2300"/>
              </a:spcBef>
              <a:buClr>
                <a:srgbClr val="000000"/>
              </a:buClr>
              <a:buSzPct val="100000"/>
              <a:buChar char="•"/>
              <a:defRPr sz="3395">
                <a:latin typeface="Optima"/>
                <a:ea typeface="Optima"/>
                <a:cs typeface="Optima"/>
                <a:sym typeface="Optima"/>
              </a:defRPr>
            </a:pPr>
            <a:r>
              <a:t>Cavity loops modeling based on the observations</a:t>
            </a:r>
          </a:p>
        </p:txBody>
      </p:sp>
      <p:sp>
        <p:nvSpPr>
          <p:cNvPr id="417" name="Thank you!"/>
          <p:cNvSpPr txBox="1"/>
          <p:nvPr/>
        </p:nvSpPr>
        <p:spPr>
          <a:xfrm>
            <a:off x="17394562" y="11480380"/>
            <a:ext cx="4994116" cy="789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400">
                <a:solidFill>
                  <a:srgbClr val="0096FF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Thank you!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Outline</a:t>
            </a:r>
          </a:p>
        </p:txBody>
      </p:sp>
      <p:sp>
        <p:nvSpPr>
          <p:cNvPr id="157" name="Introduction…"/>
          <p:cNvSpPr txBox="1">
            <a:spLocks noGrp="1"/>
          </p:cNvSpPr>
          <p:nvPr>
            <p:ph type="body" idx="1"/>
          </p:nvPr>
        </p:nvSpPr>
        <p:spPr>
          <a:xfrm>
            <a:off x="1269999" y="3027185"/>
            <a:ext cx="21844001" cy="6678810"/>
          </a:xfrm>
          <a:prstGeom prst="rect">
            <a:avLst/>
          </a:prstGeom>
        </p:spPr>
        <p:txBody>
          <a:bodyPr/>
          <a:lstStyle/>
          <a:p>
            <a:pPr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Introduction</a:t>
            </a:r>
          </a:p>
          <a:p>
            <a:pPr lvl="1"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PSB overview </a:t>
            </a:r>
          </a:p>
          <a:p>
            <a:pPr lvl="1"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Space charge and Finemet interplay in the PSB</a:t>
            </a:r>
          </a:p>
          <a:p>
            <a:pPr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Quadrupole synchrotron frequency shifts</a:t>
            </a:r>
          </a:p>
          <a:p>
            <a:pPr lvl="1"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Aim</a:t>
            </a:r>
          </a:p>
          <a:p>
            <a:pPr lvl="1"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Measurements setup and analysis</a:t>
            </a:r>
          </a:p>
          <a:p>
            <a:pPr lvl="1"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Comparison with simulations</a:t>
            </a:r>
          </a:p>
          <a:p>
            <a:pPr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Conclusions and next steps</a:t>
            </a:r>
          </a:p>
        </p:txBody>
      </p:sp>
      <p:sp>
        <p:nvSpPr>
          <p:cNvPr id="158" name="Footer Placeholder 4"/>
          <p:cNvSpPr txBox="1"/>
          <p:nvPr/>
        </p:nvSpPr>
        <p:spPr>
          <a:xfrm>
            <a:off x="0" y="13068426"/>
            <a:ext cx="466518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  <a:hlinkClick r:id="rId2"/>
              </a:defRPr>
            </a:lvl1pPr>
          </a:lstStyle>
          <a:p>
            <a:r>
              <a:rPr>
                <a:hlinkClick r:id="rId2"/>
              </a:rPr>
              <a:t>mariangela.marchi@cern.ch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Footer Placeholder 4"/>
          <p:cNvSpPr txBox="1"/>
          <p:nvPr/>
        </p:nvSpPr>
        <p:spPr>
          <a:xfrm>
            <a:off x="0" y="13068427"/>
            <a:ext cx="466518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  <a:hlinkClick r:id="rId2"/>
              </a:defRPr>
            </a:lvl1pPr>
          </a:lstStyle>
          <a:p>
            <a:r>
              <a:rPr>
                <a:hlinkClick r:id="rId2"/>
              </a:rPr>
              <a:t>mariangela.marchi@cern.ch</a:t>
            </a:r>
          </a:p>
        </p:txBody>
      </p:sp>
      <p:sp>
        <p:nvSpPr>
          <p:cNvPr id="161" name="INTRODUCTION"/>
          <p:cNvSpPr txBox="1">
            <a:spLocks noGrp="1"/>
          </p:cNvSpPr>
          <p:nvPr>
            <p:ph type="body" sz="quarter" idx="1"/>
          </p:nvPr>
        </p:nvSpPr>
        <p:spPr>
          <a:xfrm>
            <a:off x="8484697" y="5318673"/>
            <a:ext cx="7414606" cy="230975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500">
                <a:latin typeface="Optima"/>
                <a:ea typeface="Optima"/>
                <a:cs typeface="Optima"/>
                <a:sym typeface="Optima"/>
              </a:defRPr>
            </a:pPr>
            <a:endParaRPr/>
          </a:p>
          <a:p>
            <a:pPr marL="0" indent="0">
              <a:buSzTx/>
              <a:buNone/>
              <a:defRPr sz="5500" b="1">
                <a:latin typeface="Optima"/>
                <a:ea typeface="Optima"/>
                <a:cs typeface="Optima"/>
                <a:sym typeface="Optima"/>
              </a:defRPr>
            </a:pPr>
            <a:r>
              <a:t>INTRODUCTION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E85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Footer Placeholder 4"/>
          <p:cNvSpPr txBox="1"/>
          <p:nvPr/>
        </p:nvSpPr>
        <p:spPr>
          <a:xfrm>
            <a:off x="0" y="13068427"/>
            <a:ext cx="466518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  <a:hlinkClick r:id="rId2"/>
              </a:defRPr>
            </a:lvl1pPr>
          </a:lstStyle>
          <a:p>
            <a:r>
              <a:rPr>
                <a:hlinkClick r:id="rId2"/>
              </a:rPr>
              <a:t>mariangela.marchi@cern.ch</a:t>
            </a:r>
          </a:p>
        </p:txBody>
      </p:sp>
      <p:sp>
        <p:nvSpPr>
          <p:cNvPr id="164" name="CERN Proton Synchrotron Booster"/>
          <p:cNvSpPr txBox="1">
            <a:spLocks noGrp="1"/>
          </p:cNvSpPr>
          <p:nvPr>
            <p:ph type="title"/>
          </p:nvPr>
        </p:nvSpPr>
        <p:spPr>
          <a:xfrm>
            <a:off x="6699583" y="0"/>
            <a:ext cx="10984834" cy="886176"/>
          </a:xfrm>
          <a:prstGeom prst="rect">
            <a:avLst/>
          </a:prstGeom>
        </p:spPr>
        <p:txBody>
          <a:bodyPr lIns="0" tIns="0" rIns="0" bIns="0" anchor="t"/>
          <a:lstStyle/>
          <a:p>
            <a:pPr defTabSz="528319">
              <a:defRPr sz="5119" spc="-153"/>
            </a:pPr>
            <a:r>
              <a:t> </a:t>
            </a:r>
            <a:r>
              <a:rPr b="1">
                <a:latin typeface="Optima"/>
                <a:ea typeface="Optima"/>
                <a:cs typeface="Optima"/>
                <a:sym typeface="Optima"/>
              </a:rPr>
              <a:t>CERN Proton Synchrotron Booster</a:t>
            </a:r>
          </a:p>
        </p:txBody>
      </p:sp>
      <p:pic>
        <p:nvPicPr>
          <p:cNvPr id="165" name="Schermata 2024-09-03 alle 19.57.42.png" descr="Schermata 2024-09-03 alle 19.57.42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181547" y="1019168"/>
            <a:ext cx="11908774" cy="7193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Ovale Ovale" descr="Ovale Oval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30960" y="4888176"/>
            <a:ext cx="2296545" cy="1766436"/>
          </a:xfrm>
          <a:prstGeom prst="rect">
            <a:avLst/>
          </a:prstGeom>
        </p:spPr>
      </p:pic>
      <p:sp>
        <p:nvSpPr>
          <p:cNvPr id="168" name="First beam accelerated on 14/02 at 4:00 pm…"/>
          <p:cNvSpPr txBox="1"/>
          <p:nvPr/>
        </p:nvSpPr>
        <p:spPr>
          <a:xfrm>
            <a:off x="558034" y="9482355"/>
            <a:ext cx="10642396" cy="265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571500" lvl="1" indent="-190500" algn="l" defTabSz="914400">
              <a:buSzPct val="100000"/>
              <a:buChar char="•"/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First proton synchrotron in the LHC injectors chain</a:t>
            </a:r>
          </a:p>
          <a:p>
            <a:pPr marL="571500" lvl="1" indent="-190500" algn="l" defTabSz="914400">
              <a:buSzPct val="100000"/>
              <a:buChar char="•"/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Composed of four identical super-posed rings</a:t>
            </a:r>
          </a:p>
          <a:p>
            <a:pPr marL="571500" lvl="1" indent="-190500" algn="l" defTabSz="914400">
              <a:buSzPct val="100000"/>
              <a:buChar char="•"/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Variety of proton beams production</a:t>
            </a:r>
          </a:p>
          <a:p>
            <a:pPr marL="571500" lvl="1" indent="-190500" algn="l" defTabSz="914400">
              <a:buSzPct val="100000"/>
              <a:buChar char="•"/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rPr b="1"/>
              <a:t>High-intensity beams</a:t>
            </a:r>
            <a:r>
              <a:t> for fixed-target experiment facility (e.g. ISOLDE)</a:t>
            </a:r>
          </a:p>
        </p:txBody>
      </p:sp>
      <p:grpSp>
        <p:nvGrpSpPr>
          <p:cNvPr id="171" name="Raggruppa"/>
          <p:cNvGrpSpPr/>
          <p:nvPr/>
        </p:nvGrpSpPr>
        <p:grpSpPr>
          <a:xfrm>
            <a:off x="13939511" y="1245386"/>
            <a:ext cx="10100079" cy="10367367"/>
            <a:chOff x="0" y="0"/>
            <a:chExt cx="10100077" cy="10367365"/>
          </a:xfrm>
        </p:grpSpPr>
        <p:sp>
          <p:nvSpPr>
            <p:cNvPr id="169" name="First beam accelerated on 14/02 at 4:00 pm…"/>
            <p:cNvSpPr txBox="1"/>
            <p:nvPr/>
          </p:nvSpPr>
          <p:spPr>
            <a:xfrm>
              <a:off x="377456" y="8762462"/>
              <a:ext cx="8703475" cy="1604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571500" lvl="1" indent="-190500" algn="l" defTabSz="914400">
                <a:buSzPct val="100000"/>
                <a:buChar char="•"/>
                <a:defRPr sz="3500">
                  <a:latin typeface="Optima"/>
                  <a:ea typeface="Optima"/>
                  <a:cs typeface="Optima"/>
                  <a:sym typeface="Optima"/>
                </a:defRPr>
              </a:pPr>
              <a:r>
                <a:rPr b="1"/>
                <a:t>E</a:t>
              </a:r>
              <a:r>
                <a:rPr b="1" baseline="-5999"/>
                <a:t>kin</a:t>
              </a:r>
              <a:r>
                <a:rPr b="1" baseline="31999"/>
                <a:t>inj</a:t>
              </a:r>
              <a:r>
                <a:rPr b="1"/>
                <a:t> </a:t>
              </a:r>
              <a:r>
                <a:rPr b="1" i="1"/>
                <a:t>=</a:t>
              </a:r>
              <a:r>
                <a:rPr b="1"/>
                <a:t> 160 MeV ; </a:t>
              </a:r>
              <a:r>
                <a:t> </a:t>
              </a:r>
              <a:r>
                <a:rPr b="1"/>
                <a:t>E</a:t>
              </a:r>
              <a:r>
                <a:rPr b="1" baseline="-5999"/>
                <a:t>kin</a:t>
              </a:r>
              <a:r>
                <a:rPr b="1" baseline="31999"/>
                <a:t>extr</a:t>
              </a:r>
              <a:r>
                <a:rPr b="1"/>
                <a:t> </a:t>
              </a:r>
              <a:r>
                <a:rPr b="1" i="1"/>
                <a:t>=</a:t>
              </a:r>
              <a:r>
                <a:rPr b="1"/>
                <a:t> 1.4 , 2 GeV</a:t>
              </a:r>
            </a:p>
            <a:p>
              <a:pPr marL="571500" lvl="1" indent="-190500" algn="l" defTabSz="914400">
                <a:buSzPct val="100000"/>
                <a:buChar char="•"/>
                <a:defRPr sz="3500">
                  <a:latin typeface="Optima"/>
                  <a:ea typeface="Optima"/>
                  <a:cs typeface="Optima"/>
                  <a:sym typeface="Optima"/>
                </a:defRPr>
              </a:pPr>
              <a:r>
                <a:t>Large revolution frequency sweep</a:t>
              </a:r>
            </a:p>
            <a:p>
              <a:pPr marL="571500" lvl="1" indent="-190500" algn="l" defTabSz="914400">
                <a:buSzPct val="100000"/>
                <a:buChar char="•"/>
                <a:defRPr sz="3500" b="1">
                  <a:latin typeface="Optima"/>
                  <a:ea typeface="Optima"/>
                  <a:cs typeface="Optima"/>
                  <a:sym typeface="Optima"/>
                </a:defRPr>
              </a:pPr>
              <a:r>
                <a:t>Below transition energy </a:t>
              </a:r>
              <a:r>
                <a:rPr b="0"/>
                <a:t>operation</a:t>
              </a:r>
            </a:p>
          </p:txBody>
        </p:sp>
        <p:pic>
          <p:nvPicPr>
            <p:cNvPr id="170" name="Immagine" descr="Immagine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0" y="0"/>
              <a:ext cx="10100078" cy="6740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6" name="Raggruppa"/>
          <p:cNvGrpSpPr/>
          <p:nvPr/>
        </p:nvGrpSpPr>
        <p:grpSpPr>
          <a:xfrm>
            <a:off x="17319894" y="3078542"/>
            <a:ext cx="4202733" cy="6189486"/>
            <a:chOff x="-50800" y="-50799"/>
            <a:chExt cx="4202732" cy="6189484"/>
          </a:xfrm>
        </p:grpSpPr>
        <p:pic>
          <p:nvPicPr>
            <p:cNvPr id="172" name="Ovale Ovale" descr="Ovale Ovale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50800" y="-50801"/>
              <a:ext cx="1887010" cy="3655446"/>
            </a:xfrm>
            <a:prstGeom prst="rect">
              <a:avLst/>
            </a:prstGeom>
            <a:effectLst/>
          </p:spPr>
        </p:pic>
        <p:sp>
          <p:nvSpPr>
            <p:cNvPr id="174" name="Linea"/>
            <p:cNvSpPr/>
            <p:nvPr/>
          </p:nvSpPr>
          <p:spPr>
            <a:xfrm flipH="1" flipV="1">
              <a:off x="1396457" y="3107234"/>
              <a:ext cx="1289047" cy="2509084"/>
            </a:xfrm>
            <a:prstGeom prst="line">
              <a:avLst/>
            </a:prstGeom>
            <a:noFill/>
            <a:ln w="76200" cap="flat">
              <a:solidFill>
                <a:srgbClr val="73FD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>
                <a:defRPr sz="1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75" name="4 rings"/>
            <p:cNvSpPr txBox="1"/>
            <p:nvPr/>
          </p:nvSpPr>
          <p:spPr>
            <a:xfrm>
              <a:off x="2772344" y="5612013"/>
              <a:ext cx="1379589" cy="5266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914400">
                <a:defRPr sz="3000" b="1">
                  <a:solidFill>
                    <a:srgbClr val="73FDFF"/>
                  </a:solidFill>
                  <a:latin typeface="Optima"/>
                  <a:ea typeface="Optima"/>
                  <a:cs typeface="Optima"/>
                  <a:sym typeface="Optima"/>
                </a:defRPr>
              </a:lvl1pPr>
            </a:lstStyle>
            <a:p>
              <a:r>
                <a:t>4 rings</a:t>
              </a:r>
            </a:p>
          </p:txBody>
        </p:sp>
      </p:grpSp>
      <p:sp>
        <p:nvSpPr>
          <p:cNvPr id="177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4070195" y="12942316"/>
            <a:ext cx="358522" cy="6057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1" animBg="1" advAuto="0"/>
      <p:bldP spid="166" grpId="3" animBg="1" advAuto="0"/>
      <p:bldP spid="168" grpId="2" animBg="1" advAuto="0"/>
      <p:bldP spid="171" grpId="4" animBg="1" advAuto="0"/>
      <p:bldP spid="176" grpId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E85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4077244" y="12942316"/>
            <a:ext cx="344425" cy="6057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80" name="Footer Placeholder 4"/>
          <p:cNvSpPr txBox="1"/>
          <p:nvPr/>
        </p:nvSpPr>
        <p:spPr>
          <a:xfrm>
            <a:off x="0" y="13068427"/>
            <a:ext cx="466518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  <a:hlinkClick r:id="rId2"/>
              </a:defRPr>
            </a:lvl1pPr>
          </a:lstStyle>
          <a:p>
            <a:r>
              <a:rPr>
                <a:hlinkClick r:id="rId2"/>
              </a:rPr>
              <a:t>mariangela.marchi@cern.ch</a:t>
            </a:r>
          </a:p>
        </p:txBody>
      </p:sp>
      <p:sp>
        <p:nvSpPr>
          <p:cNvPr id="181" name="PSB Longitudinal Space Charge"/>
          <p:cNvSpPr txBox="1">
            <a:spLocks noGrp="1"/>
          </p:cNvSpPr>
          <p:nvPr>
            <p:ph type="title"/>
          </p:nvPr>
        </p:nvSpPr>
        <p:spPr>
          <a:xfrm>
            <a:off x="6699583" y="0"/>
            <a:ext cx="10984834" cy="886176"/>
          </a:xfrm>
          <a:prstGeom prst="rect">
            <a:avLst/>
          </a:prstGeom>
        </p:spPr>
        <p:txBody>
          <a:bodyPr lIns="0" tIns="0" rIns="0" bIns="0" anchor="t"/>
          <a:lstStyle>
            <a:lvl1pPr defTabSz="602615">
              <a:defRPr sz="5840" b="1" spc="-175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 PSB Longitudinal Space Charge</a:t>
            </a:r>
          </a:p>
        </p:txBody>
      </p:sp>
      <p:sp>
        <p:nvSpPr>
          <p:cNvPr id="182" name="First beam accelerated on 14/02 at 4:00 pm…"/>
          <p:cNvSpPr txBox="1"/>
          <p:nvPr/>
        </p:nvSpPr>
        <p:spPr>
          <a:xfrm>
            <a:off x="222680" y="1350091"/>
            <a:ext cx="8956206" cy="3231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rPr dirty="0"/>
              <a:t>PSB is </a:t>
            </a:r>
            <a:r>
              <a:rPr b="1" dirty="0"/>
              <a:t>space charge dominated</a:t>
            </a:r>
          </a:p>
          <a:p>
            <a:pPr marL="190500" indent="-190500" algn="l" defTabSz="914400">
              <a:buSzPct val="100000"/>
              <a:buChar char="•"/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rPr dirty="0"/>
              <a:t>Longitudinal space charge modeled through purely imaginary impedance</a:t>
            </a:r>
          </a:p>
          <a:p>
            <a:pPr marL="190500" indent="-190500" algn="l" defTabSz="914400">
              <a:buSzPct val="100000"/>
              <a:buChar char="•"/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rPr i="1" dirty="0"/>
              <a:t>|Z</a:t>
            </a:r>
            <a:r>
              <a:rPr i="1" baseline="-5999" dirty="0"/>
              <a:t>SC</a:t>
            </a:r>
            <a:r>
              <a:rPr i="1" dirty="0"/>
              <a:t>| </a:t>
            </a:r>
            <a:r>
              <a:rPr dirty="0"/>
              <a:t>directly proportional to frequency</a:t>
            </a:r>
          </a:p>
          <a:p>
            <a:pPr marL="180473" indent="-180473" algn="l" defTabSz="914400">
              <a:buSzPct val="100000"/>
              <a:buChar char="•"/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rPr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Scaling with energy</a:t>
            </a:r>
          </a:p>
          <a:p>
            <a:pPr marL="180473" indent="-180473" algn="l" defTabSz="914400">
              <a:buSzPct val="100000"/>
              <a:buChar char="•"/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rPr dirty="0"/>
              <a:t>Reduction of a factor of 8 </a:t>
            </a:r>
          </a:p>
        </p:txBody>
      </p:sp>
      <p:grpSp>
        <p:nvGrpSpPr>
          <p:cNvPr id="186" name="Raggruppa"/>
          <p:cNvGrpSpPr/>
          <p:nvPr/>
        </p:nvGrpSpPr>
        <p:grpSpPr>
          <a:xfrm>
            <a:off x="8364665" y="2096622"/>
            <a:ext cx="15145300" cy="2401321"/>
            <a:chOff x="0" y="-50801"/>
            <a:chExt cx="15145299" cy="240132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3" name="Equazione"/>
                <p:cNvSpPr txBox="1"/>
                <p:nvPr/>
              </p:nvSpPr>
              <p:spPr>
                <a:xfrm>
                  <a:off x="0" y="679821"/>
                  <a:ext cx="15145299" cy="10050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𝑆𝐶</m:t>
                                </m:r>
                              </m:sub>
                            </m:s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</m:num>
                          <m:den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sz="2800" i="1">
                            <a:solidFill>
                              <a:srgbClr val="01189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𝑘𝑖𝑛</m:t>
                            </m:r>
                          </m:sub>
                        </m:sSub>
                        <m:r>
                          <a:rPr sz="2800" i="1">
                            <a:solidFill>
                              <a:srgbClr val="011892"/>
                            </a:solidFill>
                            <a:latin typeface="Cambria Math" panose="02040503050406030204" pitchFamily="18" charset="0"/>
                          </a:rPr>
                          <m:t>)=</m:t>
                        </m:r>
                        <m:f>
                          <m:fPr>
                            <m:ctrlP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𝑟𝑒𝑓</m:t>
                                </m:r>
                              </m:sub>
                            </m:s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sSubSup>
                              <m:sSubSup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𝑟𝑒𝑓</m:t>
                                </m:r>
                              </m:sub>
                            </m:s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𝑘𝑖𝑛</m:t>
                                </m:r>
                              </m:sub>
                            </m:s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sSubSup>
                              <m:sSubSup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𝑘𝑖𝑛</m:t>
                                </m:r>
                              </m:sub>
                            </m:s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f>
                          <m:fPr>
                            <m:ctrlP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𝑆𝐶</m:t>
                                </m:r>
                              </m:sub>
                            </m:s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</m:num>
                          <m:den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sz="2800" i="1">
                            <a:solidFill>
                              <a:srgbClr val="01189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  <m:r>
                          <a:rPr sz="2800" i="1">
                            <a:solidFill>
                              <a:srgbClr val="011892"/>
                            </a:solidFill>
                            <a:latin typeface="Cambria Math" panose="02040503050406030204" pitchFamily="18" charset="0"/>
                          </a:rPr>
                          <m:t>)+</m:t>
                        </m:r>
                        <m:f>
                          <m:fPr>
                            <m:ctrlP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𝑘𝑖𝑛</m:t>
                                </m:r>
                              </m:sub>
                            </m:s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sSubSup>
                              <m:sSubSup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𝑘𝑖𝑛</m:t>
                                </m:r>
                              </m:sub>
                            </m:s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sz="2800" i="1">
                            <a:solidFill>
                              <a:srgbClr val="011892"/>
                            </a:solidFill>
                            <a:latin typeface="Cambria Math" panose="02040503050406030204" pitchFamily="18" charset="0"/>
                          </a:rPr>
                          <m:t>𝑙𝑜𝑔</m:t>
                        </m:r>
                        <m:r>
                          <a:rPr sz="2800" i="1">
                            <a:solidFill>
                              <a:srgbClr val="01189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𝑘𝑖𝑛</m:t>
                                </m:r>
                              </m:sub>
                            </m:s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𝑘𝑖𝑛</m:t>
                                </m:r>
                              </m:sub>
                            </m:s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𝐶𝑏𝑢</m:t>
                            </m:r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𝑘𝑖𝑛</m:t>
                                </m:r>
                              </m:sub>
                            </m:s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𝑟𝑒𝑓</m:t>
                                </m:r>
                              </m:sub>
                            </m:s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sz="2800" i="1">
                                    <a:solidFill>
                                      <a:srgbClr val="011892"/>
                                    </a:solidFill>
                                    <a:latin typeface="Cambria Math" panose="02040503050406030204" pitchFamily="18" charset="0"/>
                                  </a:rPr>
                                  <m:t>𝑟𝑒𝑓</m:t>
                                </m:r>
                              </m:sub>
                            </m:sSub>
                            <m:r>
                              <a:rPr sz="2800" i="1">
                                <a:solidFill>
                                  <a:srgbClr val="011892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sz="2800" i="1">
                            <a:solidFill>
                              <a:srgbClr val="01189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sz="2800" dirty="0">
                    <a:solidFill>
                      <a:srgbClr val="011993"/>
                    </a:solidFill>
                  </a:endParaRPr>
                </a:p>
              </p:txBody>
            </p:sp>
          </mc:Choice>
          <mc:Fallback>
            <p:sp>
              <p:nvSpPr>
                <p:cNvPr id="183" name="Equazione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679821"/>
                  <a:ext cx="15145299" cy="100501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4" name="Ovale Ovale" descr="Ovale Oval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52340" y="-50801"/>
              <a:ext cx="2618103" cy="2401320"/>
            </a:xfrm>
            <a:prstGeom prst="rect">
              <a:avLst/>
            </a:prstGeom>
            <a:effectLst/>
          </p:spPr>
        </p:pic>
      </p:grpSp>
      <p:sp>
        <p:nvSpPr>
          <p:cNvPr id="187" name="First beam accelerated on 14/02 at 4:00 pm…"/>
          <p:cNvSpPr txBox="1"/>
          <p:nvPr/>
        </p:nvSpPr>
        <p:spPr>
          <a:xfrm>
            <a:off x="13742238" y="7741508"/>
            <a:ext cx="8284028" cy="265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28600" indent="-228600" algn="l" defTabSz="914400">
              <a:buSzPct val="100000"/>
              <a:buChar char="•"/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rPr>
                <a:solidFill>
                  <a:srgbClr val="011993"/>
                </a:solidFill>
              </a:rPr>
              <a:t>Formula </a:t>
            </a:r>
            <a:r>
              <a:t>takes into account direct and indirect space charge</a:t>
            </a:r>
          </a:p>
          <a:p>
            <a:pPr marL="228600" indent="-228600" algn="l" defTabSz="914400">
              <a:buSzPct val="100000"/>
              <a:buChar char="•"/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Self-fields modify RF waveform</a:t>
            </a:r>
          </a:p>
          <a:p>
            <a:pPr marL="228600" indent="-228600" algn="l" defTabSz="914400">
              <a:buSzPct val="100000"/>
              <a:buChar char="•"/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Below transition energy: decrease of the effective RF voltage ⇒ </a:t>
            </a:r>
            <a:r>
              <a:rPr b="1"/>
              <a:t>defocusing effect</a:t>
            </a:r>
          </a:p>
        </p:txBody>
      </p:sp>
      <p:grpSp>
        <p:nvGrpSpPr>
          <p:cNvPr id="191" name="Raggruppa"/>
          <p:cNvGrpSpPr/>
          <p:nvPr/>
        </p:nvGrpSpPr>
        <p:grpSpPr>
          <a:xfrm>
            <a:off x="18050627" y="2067823"/>
            <a:ext cx="5128346" cy="2401319"/>
            <a:chOff x="-50799" y="-50800"/>
            <a:chExt cx="5128344" cy="2401318"/>
          </a:xfrm>
        </p:grpSpPr>
        <p:pic>
          <p:nvPicPr>
            <p:cNvPr id="188" name="Ovale Ovale" descr="Ovale Oval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50801" y="-50801"/>
              <a:ext cx="5128346" cy="2401320"/>
            </a:xfrm>
            <a:prstGeom prst="rect">
              <a:avLst/>
            </a:prstGeom>
            <a:effectLst/>
          </p:spPr>
        </p:pic>
        <p:sp>
          <p:nvSpPr>
            <p:cNvPr id="190" name="Coupling coefficient…"/>
            <p:cNvSpPr/>
            <p:nvPr/>
          </p:nvSpPr>
          <p:spPr>
            <a:xfrm>
              <a:off x="940012" y="2337073"/>
              <a:ext cx="274533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l" defTabSz="914400">
                <a:defRPr sz="3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>
                  <a:solidFill>
                    <a:srgbClr val="9437FF"/>
                  </a:solidFill>
                  <a:latin typeface="Optima"/>
                  <a:ea typeface="Optima"/>
                  <a:cs typeface="Optima"/>
                  <a:sym typeface="Optima"/>
                </a:rPr>
                <a:t>Coupling coefficient </a:t>
              </a:r>
            </a:p>
            <a:p>
              <a:pPr algn="l" defTabSz="914400">
                <a:defRPr sz="35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>
                  <a:solidFill>
                    <a:srgbClr val="9437FF"/>
                  </a:solidFill>
                  <a:latin typeface="Optima"/>
                  <a:ea typeface="Optima"/>
                  <a:cs typeface="Optima"/>
                  <a:sym typeface="Optima"/>
                </a:rPr>
                <a:t>dependent on geometry</a:t>
              </a:r>
              <a:r>
                <a:t> </a:t>
              </a:r>
            </a:p>
          </p:txBody>
        </p:sp>
      </p:grpSp>
      <p:grpSp>
        <p:nvGrpSpPr>
          <p:cNvPr id="200" name="Raggruppa"/>
          <p:cNvGrpSpPr/>
          <p:nvPr/>
        </p:nvGrpSpPr>
        <p:grpSpPr>
          <a:xfrm>
            <a:off x="424312" y="2312217"/>
            <a:ext cx="14996802" cy="10710293"/>
            <a:chOff x="-126999" y="-50799"/>
            <a:chExt cx="14996800" cy="10710291"/>
          </a:xfrm>
        </p:grpSpPr>
        <p:grpSp>
          <p:nvGrpSpPr>
            <p:cNvPr id="198" name="Raggruppa"/>
            <p:cNvGrpSpPr/>
            <p:nvPr/>
          </p:nvGrpSpPr>
          <p:grpSpPr>
            <a:xfrm>
              <a:off x="-127000" y="-50800"/>
              <a:ext cx="14996802" cy="10710293"/>
              <a:chOff x="-127000" y="-50800"/>
              <a:chExt cx="14996801" cy="10710292"/>
            </a:xfrm>
          </p:grpSpPr>
          <p:pic>
            <p:nvPicPr>
              <p:cNvPr id="192" name="Ovale Ovale" descr="Ovale Ovale"/>
              <p:cNvPicPr>
                <a:picLocks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2661114" y="-50801"/>
                <a:ext cx="2131634" cy="1853729"/>
              </a:xfrm>
              <a:prstGeom prst="rect">
                <a:avLst/>
              </a:prstGeom>
              <a:effectLst/>
            </p:spPr>
          </p:pic>
          <p:grpSp>
            <p:nvGrpSpPr>
              <p:cNvPr id="196" name="SC_notrefined.png"/>
              <p:cNvGrpSpPr/>
              <p:nvPr/>
            </p:nvGrpSpPr>
            <p:grpSpPr>
              <a:xfrm>
                <a:off x="-127001" y="2298963"/>
                <a:ext cx="12154367" cy="8360530"/>
                <a:chOff x="0" y="0"/>
                <a:chExt cx="12154365" cy="8360529"/>
              </a:xfrm>
            </p:grpSpPr>
            <p:pic>
              <p:nvPicPr>
                <p:cNvPr id="195" name="SC_notrefined.png" descr="SC_notrefined.pn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/>
                <a:stretch>
                  <a:fillRect/>
                </a:stretch>
              </p:blipFill>
              <p:spPr>
                <a:xfrm>
                  <a:off x="127000" y="88900"/>
                  <a:ext cx="11900366" cy="8030330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194" name="SC_notrefined.png" descr="SC_notrefined.png"/>
                <p:cNvPicPr>
                  <a:picLocks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-1" y="-1"/>
                  <a:ext cx="12154367" cy="8360531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97" name="Linea"/>
              <p:cNvSpPr/>
              <p:nvPr/>
            </p:nvSpPr>
            <p:spPr>
              <a:xfrm rot="10209503">
                <a:off x="3015873" y="2280172"/>
                <a:ext cx="11824438" cy="1363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181" extrusionOk="0">
                    <a:moveTo>
                      <a:pt x="0" y="19181"/>
                    </a:moveTo>
                    <a:cubicBezTo>
                      <a:pt x="1568" y="13035"/>
                      <a:pt x="3208" y="8349"/>
                      <a:pt x="4891" y="5148"/>
                    </a:cubicBezTo>
                    <a:cubicBezTo>
                      <a:pt x="5810" y="3402"/>
                      <a:pt x="6619" y="1824"/>
                      <a:pt x="7514" y="1114"/>
                    </a:cubicBezTo>
                    <a:cubicBezTo>
                      <a:pt x="11968" y="-2419"/>
                      <a:pt x="17258" y="2147"/>
                      <a:pt x="21600" y="19181"/>
                    </a:cubicBezTo>
                  </a:path>
                </a:pathLst>
              </a:custGeom>
              <a:noFill/>
              <a:ln w="76200" cap="flat">
                <a:solidFill>
                  <a:srgbClr val="FF2600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 defTabSz="914400">
                  <a:defRPr sz="18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199" name="623 Ω"/>
            <p:cNvSpPr/>
            <p:nvPr/>
          </p:nvSpPr>
          <p:spPr>
            <a:xfrm>
              <a:off x="1680934" y="2592780"/>
              <a:ext cx="14326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914400">
                <a:defRPr sz="3200" b="1">
                  <a:solidFill>
                    <a:srgbClr val="FF2600"/>
                  </a:solidFill>
                  <a:latin typeface="Optima"/>
                  <a:ea typeface="Optima"/>
                  <a:cs typeface="Optima"/>
                  <a:sym typeface="Optima"/>
                </a:defRPr>
              </a:lvl1pPr>
            </a:lstStyle>
            <a:p>
              <a:r>
                <a:t>623 Ω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1" animBg="1" advAuto="0"/>
      <p:bldP spid="186" grpId="2" animBg="1" advAuto="0"/>
      <p:bldP spid="187" grpId="4" animBg="1" advAuto="0"/>
      <p:bldP spid="191" grpId="3" animBg="1" advAuto="0"/>
      <p:bldP spid="200" grpId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E85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4070195" y="12942316"/>
            <a:ext cx="358522" cy="6057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03" name="Footer Placeholder 4"/>
          <p:cNvSpPr txBox="1"/>
          <p:nvPr/>
        </p:nvSpPr>
        <p:spPr>
          <a:xfrm>
            <a:off x="0" y="13068427"/>
            <a:ext cx="466518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  <a:hlinkClick r:id="rId2"/>
              </a:defRPr>
            </a:lvl1pPr>
          </a:lstStyle>
          <a:p>
            <a:r>
              <a:rPr>
                <a:hlinkClick r:id="rId2"/>
              </a:rPr>
              <a:t>mariangela.marchi@cern.ch</a:t>
            </a:r>
          </a:p>
        </p:txBody>
      </p:sp>
      <p:sp>
        <p:nvSpPr>
          <p:cNvPr id="204" name="PSB High-Level RF"/>
          <p:cNvSpPr txBox="1">
            <a:spLocks noGrp="1"/>
          </p:cNvSpPr>
          <p:nvPr>
            <p:ph type="title"/>
          </p:nvPr>
        </p:nvSpPr>
        <p:spPr>
          <a:xfrm>
            <a:off x="6699583" y="0"/>
            <a:ext cx="10984834" cy="886176"/>
          </a:xfrm>
          <a:prstGeom prst="rect">
            <a:avLst/>
          </a:prstGeom>
        </p:spPr>
        <p:txBody>
          <a:bodyPr lIns="0" tIns="0" rIns="0" bIns="0" anchor="t"/>
          <a:lstStyle>
            <a:lvl1pPr defTabSz="602615">
              <a:defRPr sz="5840" b="1" spc="-175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 PSB High-Level RF</a:t>
            </a:r>
          </a:p>
        </p:txBody>
      </p:sp>
      <p:grpSp>
        <p:nvGrpSpPr>
          <p:cNvPr id="207" name="Raggruppa"/>
          <p:cNvGrpSpPr/>
          <p:nvPr/>
        </p:nvGrpSpPr>
        <p:grpSpPr>
          <a:xfrm>
            <a:off x="179802" y="1022869"/>
            <a:ext cx="10143975" cy="11620939"/>
            <a:chOff x="0" y="0"/>
            <a:chExt cx="10143973" cy="11620937"/>
          </a:xfrm>
        </p:grpSpPr>
        <p:sp>
          <p:nvSpPr>
            <p:cNvPr id="205" name="First beam accelerated on 14/02 at 4:00 pm…"/>
            <p:cNvSpPr txBox="1"/>
            <p:nvPr/>
          </p:nvSpPr>
          <p:spPr>
            <a:xfrm>
              <a:off x="0" y="0"/>
              <a:ext cx="9112130" cy="3722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l" defTabSz="914400">
                <a:defRPr sz="3500">
                  <a:latin typeface="Optima"/>
                  <a:ea typeface="Optima"/>
                  <a:cs typeface="Optima"/>
                  <a:sym typeface="Optima"/>
                </a:defRPr>
              </a:pPr>
              <a:r>
                <a:t>Finemet-based High-Level RF system</a:t>
              </a:r>
            </a:p>
            <a:p>
              <a:pPr marL="190500" indent="-190500" algn="l" defTabSz="914400">
                <a:buSzPct val="100000"/>
                <a:buChar char="•"/>
                <a:defRPr sz="3500">
                  <a:latin typeface="Optima"/>
                  <a:ea typeface="Optima"/>
                  <a:cs typeface="Optima"/>
                  <a:sym typeface="Optima"/>
                </a:defRPr>
              </a:pPr>
              <a:r>
                <a:t>Modular and multi-harmonic operation</a:t>
              </a:r>
            </a:p>
            <a:p>
              <a:pPr marL="190500" indent="-190500" algn="l" defTabSz="914400">
                <a:buSzPct val="100000"/>
                <a:buChar char="•"/>
                <a:defRPr sz="3500">
                  <a:latin typeface="Optima"/>
                  <a:ea typeface="Optima"/>
                  <a:cs typeface="Optima"/>
                  <a:sym typeface="Optima"/>
                </a:defRPr>
              </a:pPr>
              <a:r>
                <a:t>1-18 MHz</a:t>
              </a:r>
            </a:p>
            <a:p>
              <a:pPr marL="190500" indent="-190500" algn="l" defTabSz="914400">
                <a:buSzPct val="100000"/>
                <a:buChar char="•"/>
                <a:defRPr sz="3500">
                  <a:latin typeface="Optima"/>
                  <a:ea typeface="Optima"/>
                  <a:cs typeface="Optima"/>
                  <a:sym typeface="Optima"/>
                </a:defRPr>
              </a:pPr>
              <a:r>
                <a:t>3 sectors per each ring, 12 cells per each sector</a:t>
              </a:r>
            </a:p>
            <a:p>
              <a:pPr marL="190500" indent="-190500" algn="l" defTabSz="914400">
                <a:buSzPct val="100000"/>
                <a:buChar char="•"/>
                <a:defRPr sz="3500" b="1">
                  <a:latin typeface="Optima"/>
                  <a:ea typeface="Optima"/>
                  <a:cs typeface="Optima"/>
                  <a:sym typeface="Optima"/>
                </a:defRPr>
              </a:pPr>
              <a:r>
                <a:t>Large broad-band cavity longitudinal impedance</a:t>
              </a:r>
            </a:p>
          </p:txBody>
        </p:sp>
        <p:pic>
          <p:nvPicPr>
            <p:cNvPr id="206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9133" y="4147308"/>
              <a:ext cx="9964841" cy="74736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2" name="Raggruppa"/>
          <p:cNvGrpSpPr/>
          <p:nvPr/>
        </p:nvGrpSpPr>
        <p:grpSpPr>
          <a:xfrm>
            <a:off x="13200814" y="1017467"/>
            <a:ext cx="9964841" cy="10671680"/>
            <a:chOff x="0" y="-88900"/>
            <a:chExt cx="9964840" cy="10671679"/>
          </a:xfrm>
        </p:grpSpPr>
        <p:sp>
          <p:nvSpPr>
            <p:cNvPr id="208" name="First beam accelerated on 14/02 at 4:00 pm…"/>
            <p:cNvSpPr txBox="1"/>
            <p:nvPr/>
          </p:nvSpPr>
          <p:spPr>
            <a:xfrm>
              <a:off x="0" y="7926889"/>
              <a:ext cx="9964841" cy="265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180473" indent="-180473" algn="l" defTabSz="914400">
                <a:buSzPct val="100000"/>
                <a:buChar char="•"/>
                <a:defRPr sz="3500">
                  <a:latin typeface="Optima"/>
                  <a:ea typeface="Optima"/>
                  <a:cs typeface="Optima"/>
                  <a:sym typeface="Optima"/>
                </a:defRPr>
              </a:pPr>
              <a:r>
                <a:t>Latest measurements of the model (0 to 100 MHz)</a:t>
              </a:r>
            </a:p>
            <a:p>
              <a:pPr marL="190500" indent="-190500" algn="l" defTabSz="914400">
                <a:buSzPct val="100000"/>
                <a:buChar char="•"/>
                <a:defRPr sz="3500">
                  <a:latin typeface="Optima"/>
                  <a:ea typeface="Optima"/>
                  <a:cs typeface="Optima"/>
                  <a:sym typeface="Optima"/>
                </a:defRPr>
              </a:pPr>
              <a:r>
                <a:t>Independent on beam energy</a:t>
              </a:r>
            </a:p>
            <a:p>
              <a:pPr marL="190500" indent="-190500" algn="l" defTabSz="914400">
                <a:buSzPct val="100000"/>
                <a:buChar char="•"/>
                <a:defRPr sz="3500">
                  <a:latin typeface="Optima"/>
                  <a:ea typeface="Optima"/>
                  <a:cs typeface="Optima"/>
                  <a:sym typeface="Optima"/>
                </a:defRPr>
              </a:pPr>
              <a:r>
                <a:t>Fast RF feedback compensation (-10 dB)</a:t>
              </a:r>
            </a:p>
            <a:p>
              <a:pPr marL="190500" indent="-190500" algn="l" defTabSz="914400">
                <a:buSzPct val="100000"/>
                <a:buChar char="•"/>
                <a:defRPr sz="3500">
                  <a:latin typeface="Optima"/>
                  <a:ea typeface="Optima"/>
                  <a:cs typeface="Optima"/>
                  <a:sym typeface="Optima"/>
                </a:defRPr>
              </a:pPr>
              <a:r>
                <a:t>Mainly resistive in the beam revolution frequency range</a:t>
              </a:r>
            </a:p>
          </p:txBody>
        </p:sp>
        <p:grpSp>
          <p:nvGrpSpPr>
            <p:cNvPr id="211" name="finemet.png"/>
            <p:cNvGrpSpPr/>
            <p:nvPr/>
          </p:nvGrpSpPr>
          <p:grpSpPr>
            <a:xfrm>
              <a:off x="299355" y="-88900"/>
              <a:ext cx="9366130" cy="7144086"/>
              <a:chOff x="0" y="0"/>
              <a:chExt cx="9366129" cy="7144085"/>
            </a:xfrm>
          </p:grpSpPr>
          <p:pic>
            <p:nvPicPr>
              <p:cNvPr id="210" name="finemet.png" descr="finemet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27000" y="88900"/>
                <a:ext cx="9112130" cy="6813886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09" name="finemet.png" descr="finemet.png"/>
              <p:cNvPicPr>
                <a:picLocks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9366130" cy="7144086"/>
              </a:xfrm>
              <a:prstGeom prst="rect">
                <a:avLst/>
              </a:prstGeom>
              <a:effectLst/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1" animBg="1" advAuto="0"/>
      <p:bldP spid="212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E85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4088483" y="12942316"/>
            <a:ext cx="321946" cy="6057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15" name="Footer Placeholder 4"/>
          <p:cNvSpPr txBox="1"/>
          <p:nvPr/>
        </p:nvSpPr>
        <p:spPr>
          <a:xfrm>
            <a:off x="0" y="13068427"/>
            <a:ext cx="466518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  <a:hlinkClick r:id="rId2"/>
              </a:defRPr>
            </a:lvl1pPr>
          </a:lstStyle>
          <a:p>
            <a:r>
              <a:rPr>
                <a:hlinkClick r:id="rId2"/>
              </a:rPr>
              <a:t>mariangela.marchi@cern.ch</a:t>
            </a:r>
          </a:p>
        </p:txBody>
      </p:sp>
      <p:sp>
        <p:nvSpPr>
          <p:cNvPr id="216" name="PSB Finemet LLRF"/>
          <p:cNvSpPr txBox="1">
            <a:spLocks noGrp="1"/>
          </p:cNvSpPr>
          <p:nvPr>
            <p:ph type="title"/>
          </p:nvPr>
        </p:nvSpPr>
        <p:spPr>
          <a:xfrm>
            <a:off x="6699583" y="0"/>
            <a:ext cx="10984834" cy="886176"/>
          </a:xfrm>
          <a:prstGeom prst="rect">
            <a:avLst/>
          </a:prstGeom>
        </p:spPr>
        <p:txBody>
          <a:bodyPr lIns="0" tIns="0" rIns="0" bIns="0" anchor="t"/>
          <a:lstStyle>
            <a:lvl1pPr defTabSz="602615">
              <a:defRPr sz="5840" b="1" spc="-175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 PSB Finemet LLRF</a:t>
            </a:r>
          </a:p>
        </p:txBody>
      </p:sp>
      <p:grpSp>
        <p:nvGrpSpPr>
          <p:cNvPr id="221" name="Raggruppa"/>
          <p:cNvGrpSpPr/>
          <p:nvPr/>
        </p:nvGrpSpPr>
        <p:grpSpPr>
          <a:xfrm>
            <a:off x="75275" y="1590842"/>
            <a:ext cx="11330190" cy="6136715"/>
            <a:chOff x="0" y="0"/>
            <a:chExt cx="11330189" cy="6136714"/>
          </a:xfrm>
        </p:grpSpPr>
        <p:sp>
          <p:nvSpPr>
            <p:cNvPr id="217" name="D. Barrientos et al., “A New Beam Loading Compensation and Blowup Control System Using Multi-Harmonic Digital Feedback Loops in the CERN PS Booster “ IPAC’22, Bangkok, Thailand, June 2022."/>
            <p:cNvSpPr txBox="1"/>
            <p:nvPr/>
          </p:nvSpPr>
          <p:spPr>
            <a:xfrm>
              <a:off x="290917" y="5053372"/>
              <a:ext cx="10246627" cy="10833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914400">
                <a:defRPr sz="2000" i="1">
                  <a:solidFill>
                    <a:srgbClr val="0033A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D. Barrientos et al., “A New Beam Loading Compensation and Blowup Control System Using Multi-Harmonic Digital Feedback Loops in the CERN PS Booster “ IPAC’22, Bangkok, Thailand, June 2022.</a:t>
              </a:r>
            </a:p>
          </p:txBody>
        </p:sp>
        <p:grpSp>
          <p:nvGrpSpPr>
            <p:cNvPr id="220" name="Raggruppa"/>
            <p:cNvGrpSpPr/>
            <p:nvPr/>
          </p:nvGrpSpPr>
          <p:grpSpPr>
            <a:xfrm>
              <a:off x="0" y="0"/>
              <a:ext cx="11330190" cy="4642849"/>
              <a:chOff x="0" y="0"/>
              <a:chExt cx="11330189" cy="4642848"/>
            </a:xfrm>
          </p:grpSpPr>
          <p:pic>
            <p:nvPicPr>
              <p:cNvPr id="218" name="Raggruppa" descr="Raggruppa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521329"/>
                <a:ext cx="11330190" cy="41215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9" name="PSB LLRF architecture"/>
              <p:cNvSpPr txBox="1"/>
              <p:nvPr/>
            </p:nvSpPr>
            <p:spPr>
              <a:xfrm>
                <a:off x="4016710" y="0"/>
                <a:ext cx="3296769" cy="4997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600" b="1">
                    <a:latin typeface="Optima"/>
                    <a:ea typeface="Optima"/>
                    <a:cs typeface="Optima"/>
                    <a:sym typeface="Optima"/>
                  </a:defRPr>
                </a:lvl1pPr>
              </a:lstStyle>
              <a:p>
                <a:r>
                  <a:t>PSB LLRF architecture</a:t>
                </a:r>
              </a:p>
            </p:txBody>
          </p:sp>
        </p:grpSp>
      </p:grpSp>
      <p:sp>
        <p:nvSpPr>
          <p:cNvPr id="222" name="First beam accelerated on 14/02 at 4:00 pm…"/>
          <p:cNvSpPr txBox="1"/>
          <p:nvPr/>
        </p:nvSpPr>
        <p:spPr>
          <a:xfrm>
            <a:off x="13828237" y="10103567"/>
            <a:ext cx="8882696" cy="1055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defRPr sz="3500" b="1">
                <a:solidFill>
                  <a:srgbClr val="0433FF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Space charge compensation action reduced </a:t>
            </a:r>
          </a:p>
        </p:txBody>
      </p:sp>
      <p:grpSp>
        <p:nvGrpSpPr>
          <p:cNvPr id="227" name="Raggruppa"/>
          <p:cNvGrpSpPr/>
          <p:nvPr/>
        </p:nvGrpSpPr>
        <p:grpSpPr>
          <a:xfrm>
            <a:off x="456912" y="1637032"/>
            <a:ext cx="22319194" cy="8816166"/>
            <a:chOff x="0" y="0"/>
            <a:chExt cx="22319192" cy="8816165"/>
          </a:xfrm>
        </p:grpSpPr>
        <p:sp>
          <p:nvSpPr>
            <p:cNvPr id="223" name="First beam accelerated on 14/02 at 4:00 pm…"/>
            <p:cNvSpPr/>
            <p:nvPr/>
          </p:nvSpPr>
          <p:spPr>
            <a:xfrm>
              <a:off x="0" y="7712374"/>
              <a:ext cx="996484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180473" indent="-180473" algn="l" defTabSz="914400">
                <a:buSzPct val="100000"/>
                <a:buChar char="•"/>
                <a:defRPr sz="3500">
                  <a:latin typeface="Optima"/>
                  <a:ea typeface="Optima"/>
                  <a:cs typeface="Optima"/>
                  <a:sym typeface="Optima"/>
                </a:defRPr>
              </a:pPr>
              <a:r>
                <a:t> 16 harmonic LLRF feedback loops</a:t>
              </a:r>
            </a:p>
            <a:p>
              <a:pPr marL="180473" indent="-180473" algn="l" defTabSz="914400">
                <a:buSzPct val="100000"/>
                <a:buChar char="•"/>
                <a:defRPr sz="3500">
                  <a:latin typeface="Optima"/>
                  <a:ea typeface="Optima"/>
                  <a:cs typeface="Optima"/>
                  <a:sym typeface="Optima"/>
                </a:defRPr>
              </a:pPr>
              <a:r>
                <a:t> Notch-filter action on the induced voltage</a:t>
              </a:r>
            </a:p>
            <a:p>
              <a:pPr marL="190500" indent="-190500" algn="l" defTabSz="914400">
                <a:buSzPct val="100000"/>
                <a:buChar char="•"/>
                <a:defRPr sz="3500">
                  <a:solidFill>
                    <a:srgbClr val="FF2F92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t> Current model applied on the coupling impedance</a:t>
              </a:r>
            </a:p>
          </p:txBody>
        </p:sp>
        <p:sp>
          <p:nvSpPr>
            <p:cNvPr id="224" name="Linea"/>
            <p:cNvSpPr/>
            <p:nvPr/>
          </p:nvSpPr>
          <p:spPr>
            <a:xfrm flipV="1">
              <a:off x="9594901" y="6665437"/>
              <a:ext cx="2667352" cy="2150729"/>
            </a:xfrm>
            <a:prstGeom prst="line">
              <a:avLst/>
            </a:prstGeom>
            <a:noFill/>
            <a:ln w="76200" cap="flat">
              <a:solidFill>
                <a:srgbClr val="FF2F9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225" name="IMPEDANCESV.png" descr="IMPEDANCESV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354351" y="0"/>
              <a:ext cx="9964842" cy="74388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Schermata 2024-09-12 alle 10.18.35.png" descr="Schermata 2024-09-12 alle 10.18.35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393646" y="3704821"/>
              <a:ext cx="713280" cy="320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1" animBg="1" advAuto="0"/>
      <p:bldP spid="222" grpId="3" animBg="1" advAuto="0"/>
      <p:bldP spid="227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E85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4072862" y="12942316"/>
            <a:ext cx="353188" cy="6057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30" name="Footer Placeholder 4"/>
          <p:cNvSpPr txBox="1"/>
          <p:nvPr/>
        </p:nvSpPr>
        <p:spPr>
          <a:xfrm>
            <a:off x="0" y="13068427"/>
            <a:ext cx="466518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  <a:hlinkClick r:id="rId2"/>
              </a:defRPr>
            </a:lvl1pPr>
          </a:lstStyle>
          <a:p>
            <a:r>
              <a:rPr>
                <a:hlinkClick r:id="rId2"/>
              </a:rPr>
              <a:t>mariangela.marchi@cern.ch</a:t>
            </a:r>
          </a:p>
        </p:txBody>
      </p:sp>
      <p:sp>
        <p:nvSpPr>
          <p:cNvPr id="231" name="PSB Longitudinal Impedance"/>
          <p:cNvSpPr txBox="1">
            <a:spLocks noGrp="1"/>
          </p:cNvSpPr>
          <p:nvPr>
            <p:ph type="title"/>
          </p:nvPr>
        </p:nvSpPr>
        <p:spPr>
          <a:xfrm>
            <a:off x="6699583" y="0"/>
            <a:ext cx="10984834" cy="886176"/>
          </a:xfrm>
          <a:prstGeom prst="rect">
            <a:avLst/>
          </a:prstGeom>
        </p:spPr>
        <p:txBody>
          <a:bodyPr lIns="0" tIns="0" rIns="0" bIns="0" anchor="t"/>
          <a:lstStyle>
            <a:lvl1pPr defTabSz="602615">
              <a:defRPr sz="5840" b="1" spc="-175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 PSB Longitudinal Impedance</a:t>
            </a:r>
          </a:p>
        </p:txBody>
      </p:sp>
      <p:grpSp>
        <p:nvGrpSpPr>
          <p:cNvPr id="234" name="Raggruppa"/>
          <p:cNvGrpSpPr/>
          <p:nvPr/>
        </p:nvGrpSpPr>
        <p:grpSpPr>
          <a:xfrm>
            <a:off x="290151" y="1779193"/>
            <a:ext cx="8092307" cy="10380007"/>
            <a:chOff x="0" y="0"/>
            <a:chExt cx="8092306" cy="10380006"/>
          </a:xfrm>
        </p:grpSpPr>
        <p:sp>
          <p:nvSpPr>
            <p:cNvPr id="232" name="Longitudinal Space Charge"/>
            <p:cNvSpPr txBox="1"/>
            <p:nvPr/>
          </p:nvSpPr>
          <p:spPr>
            <a:xfrm>
              <a:off x="543929" y="0"/>
              <a:ext cx="5502042" cy="5733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914400">
                <a:defRPr sz="3500" b="1">
                  <a:solidFill>
                    <a:srgbClr val="FF2600"/>
                  </a:solidFill>
                  <a:latin typeface="Optima"/>
                  <a:ea typeface="Optima"/>
                  <a:cs typeface="Optima"/>
                  <a:sym typeface="Optima"/>
                </a:defRPr>
              </a:lvl1pPr>
            </a:lstStyle>
            <a:p>
              <a:r>
                <a:t>Longitudinal Space Charge</a:t>
              </a:r>
            </a:p>
          </p:txBody>
        </p:sp>
        <p:pic>
          <p:nvPicPr>
            <p:cNvPr id="233" name="only sc.png" descr="only sc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0" y="4336385"/>
              <a:ext cx="8092307" cy="60436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8" name="Raggruppa"/>
          <p:cNvGrpSpPr/>
          <p:nvPr/>
        </p:nvGrpSpPr>
        <p:grpSpPr>
          <a:xfrm>
            <a:off x="660677" y="2884454"/>
            <a:ext cx="10235240" cy="9325974"/>
            <a:chOff x="0" y="0"/>
            <a:chExt cx="10235239" cy="9325973"/>
          </a:xfrm>
        </p:grpSpPr>
        <p:sp>
          <p:nvSpPr>
            <p:cNvPr id="235" name="Longitudinal Finemet cavity impedance"/>
            <p:cNvSpPr txBox="1"/>
            <p:nvPr/>
          </p:nvSpPr>
          <p:spPr>
            <a:xfrm>
              <a:off x="0" y="1117231"/>
              <a:ext cx="8273788" cy="5733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914400">
                <a:defRPr sz="3500" b="1">
                  <a:solidFill>
                    <a:srgbClr val="008F00"/>
                  </a:solidFill>
                  <a:latin typeface="Optima"/>
                  <a:ea typeface="Optima"/>
                  <a:cs typeface="Optima"/>
                  <a:sym typeface="Optima"/>
                </a:defRPr>
              </a:lvl1pPr>
            </a:lstStyle>
            <a:p>
              <a:r>
                <a:t>Longitudinal Finemet cavity impedance</a:t>
              </a:r>
            </a:p>
          </p:txBody>
        </p:sp>
        <p:sp>
          <p:nvSpPr>
            <p:cNvPr id="236" name="+"/>
            <p:cNvSpPr txBox="1"/>
            <p:nvPr/>
          </p:nvSpPr>
          <p:spPr>
            <a:xfrm>
              <a:off x="2446134" y="0"/>
              <a:ext cx="401315" cy="585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914400">
                <a:defRPr sz="3500">
                  <a:solidFill>
                    <a:srgbClr val="011993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+</a:t>
              </a:r>
            </a:p>
          </p:txBody>
        </p:sp>
        <p:pic>
          <p:nvPicPr>
            <p:cNvPr id="237" name="only imag Fin.png" descr="only imag Fin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90361" y="3160601"/>
              <a:ext cx="8244879" cy="61653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4" name="Raggruppa"/>
          <p:cNvGrpSpPr/>
          <p:nvPr/>
        </p:nvGrpSpPr>
        <p:grpSpPr>
          <a:xfrm>
            <a:off x="5197330" y="2019906"/>
            <a:ext cx="16566396" cy="10314072"/>
            <a:chOff x="0" y="-50800"/>
            <a:chExt cx="16566395" cy="10314070"/>
          </a:xfrm>
        </p:grpSpPr>
        <p:sp>
          <p:nvSpPr>
            <p:cNvPr id="239" name="="/>
            <p:cNvSpPr txBox="1"/>
            <p:nvPr/>
          </p:nvSpPr>
          <p:spPr>
            <a:xfrm>
              <a:off x="5289856" y="839721"/>
              <a:ext cx="575191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914400">
                <a:defRPr sz="3500">
                  <a:solidFill>
                    <a:srgbClr val="011993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= </a:t>
              </a:r>
            </a:p>
          </p:txBody>
        </p:sp>
        <p:grpSp>
          <p:nvGrpSpPr>
            <p:cNvPr id="242" name="Main contributors to the longitudinal impedance in the PSB"/>
            <p:cNvGrpSpPr/>
            <p:nvPr/>
          </p:nvGrpSpPr>
          <p:grpSpPr>
            <a:xfrm>
              <a:off x="8321517" y="-50800"/>
              <a:ext cx="8244879" cy="2314443"/>
              <a:chOff x="0" y="0"/>
              <a:chExt cx="8244878" cy="2314442"/>
            </a:xfrm>
          </p:grpSpPr>
          <p:sp>
            <p:nvSpPr>
              <p:cNvPr id="241" name="Main contributors to the longitudinal impedance in the PSB"/>
              <p:cNvSpPr/>
              <p:nvPr/>
            </p:nvSpPr>
            <p:spPr>
              <a:xfrm>
                <a:off x="50800" y="50800"/>
                <a:ext cx="8143279" cy="22128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lvl="1" indent="381000" algn="l" defTabSz="914400">
                  <a:defRPr sz="3500" b="1">
                    <a:solidFill>
                      <a:srgbClr val="0433FF"/>
                    </a:solidFill>
                    <a:latin typeface="Optima"/>
                    <a:ea typeface="Optima"/>
                    <a:cs typeface="Optima"/>
                    <a:sym typeface="Optima"/>
                  </a:defRPr>
                </a:pPr>
                <a:r>
                  <a:t>Main contributors to the longitudinal impedance in the PSB</a:t>
                </a:r>
              </a:p>
            </p:txBody>
          </p:sp>
          <p:pic>
            <p:nvPicPr>
              <p:cNvPr id="240" name="Main contributors to the longitudinal impedance in the PSB Main contributors to the longitudinal impedance in the PSB" descr="Main contributors to the longitudinal impedance in the PSB Main contributors to the longitudinal impedance in the PSB"/>
              <p:cNvPicPr>
                <a:picLocks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8244879" cy="2314443"/>
              </a:xfrm>
              <a:prstGeom prst="rect">
                <a:avLst/>
              </a:prstGeom>
              <a:effectLst/>
            </p:spPr>
          </p:pic>
        </p:grpSp>
        <p:pic>
          <p:nvPicPr>
            <p:cNvPr id="243" name="combination.png" descr="combination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4105703"/>
              <a:ext cx="8244879" cy="61575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5" name="sc_spectrum_fin_imag.png" descr="sc_spectrum_fin_imag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14975" y="5334322"/>
            <a:ext cx="9952298" cy="742953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First beam accelerated on 14/02 at 4:00 pm…"/>
          <p:cNvSpPr txBox="1"/>
          <p:nvPr/>
        </p:nvSpPr>
        <p:spPr>
          <a:xfrm>
            <a:off x="15233528" y="7454445"/>
            <a:ext cx="6891636" cy="318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defRPr sz="3500">
                <a:latin typeface="Optima"/>
                <a:ea typeface="Optima"/>
                <a:cs typeface="Optima"/>
                <a:sym typeface="Optima"/>
              </a:defRPr>
            </a:pPr>
            <a:r>
              <a:t>Combined coupling impedance of Finemet and space charge and spectrum of a bunch with parabolic distribution.</a:t>
            </a:r>
          </a:p>
          <a:p>
            <a:pPr algn="l" defTabSz="914400">
              <a:defRPr sz="3500" b="1">
                <a:latin typeface="Optima"/>
                <a:ea typeface="Optima"/>
                <a:cs typeface="Optima"/>
                <a:sym typeface="Optima"/>
              </a:defRPr>
            </a:pPr>
            <a:r>
              <a:t>Vast majority of beam power is at low frequency.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1" animBg="1" advAuto="0"/>
      <p:bldP spid="238" grpId="2" animBg="1" advAuto="0"/>
      <p:bldP spid="244" grpId="3" animBg="1" advAuto="0"/>
      <p:bldP spid="245" grpId="4" animBg="1" advAuto="0"/>
      <p:bldP spid="246" grpId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E85FF"/>
            </a:gs>
            <a:gs pos="100000">
              <a:srgbClr val="EBEBE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4070005" y="12942316"/>
            <a:ext cx="358903" cy="6057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49" name="Footer Placeholder 4"/>
          <p:cNvSpPr txBox="1"/>
          <p:nvPr/>
        </p:nvSpPr>
        <p:spPr>
          <a:xfrm>
            <a:off x="0" y="13068427"/>
            <a:ext cx="4665181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  <a:hlinkClick r:id="rId2"/>
              </a:defRPr>
            </a:lvl1pPr>
          </a:lstStyle>
          <a:p>
            <a:r>
              <a:rPr>
                <a:hlinkClick r:id="rId2"/>
              </a:rPr>
              <a:t>mariangela.marchi@cern.ch</a:t>
            </a:r>
          </a:p>
        </p:txBody>
      </p:sp>
      <p:sp>
        <p:nvSpPr>
          <p:cNvPr id="250" name="PSB Longitudinal Impedance"/>
          <p:cNvSpPr txBox="1">
            <a:spLocks noGrp="1"/>
          </p:cNvSpPr>
          <p:nvPr>
            <p:ph type="title"/>
          </p:nvPr>
        </p:nvSpPr>
        <p:spPr>
          <a:xfrm>
            <a:off x="6699583" y="0"/>
            <a:ext cx="10984834" cy="886176"/>
          </a:xfrm>
          <a:prstGeom prst="rect">
            <a:avLst/>
          </a:prstGeom>
        </p:spPr>
        <p:txBody>
          <a:bodyPr lIns="0" tIns="0" rIns="0" bIns="0" anchor="t"/>
          <a:lstStyle>
            <a:lvl1pPr defTabSz="602615">
              <a:defRPr sz="5840" b="1" spc="-175">
                <a:solidFill>
                  <a:srgbClr val="011993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 PSB Longitudinal Impedance</a:t>
            </a:r>
          </a:p>
        </p:txBody>
      </p:sp>
      <p:sp>
        <p:nvSpPr>
          <p:cNvPr id="251" name="+"/>
          <p:cNvSpPr txBox="1"/>
          <p:nvPr/>
        </p:nvSpPr>
        <p:spPr>
          <a:xfrm>
            <a:off x="3106811" y="2835094"/>
            <a:ext cx="401315" cy="585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l" defTabSz="914400">
              <a:defRPr sz="3500">
                <a:solidFill>
                  <a:srgbClr val="01199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</a:t>
            </a:r>
          </a:p>
        </p:txBody>
      </p:sp>
      <p:sp>
        <p:nvSpPr>
          <p:cNvPr id="252" name="+"/>
          <p:cNvSpPr txBox="1"/>
          <p:nvPr/>
        </p:nvSpPr>
        <p:spPr>
          <a:xfrm>
            <a:off x="7926698" y="7591852"/>
            <a:ext cx="401315" cy="585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l" defTabSz="914400">
              <a:defRPr sz="3500">
                <a:solidFill>
                  <a:srgbClr val="01199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</a:t>
            </a:r>
          </a:p>
        </p:txBody>
      </p:sp>
      <p:sp>
        <p:nvSpPr>
          <p:cNvPr id="253" name="Longitudinal Space Charge"/>
          <p:cNvSpPr txBox="1"/>
          <p:nvPr/>
        </p:nvSpPr>
        <p:spPr>
          <a:xfrm>
            <a:off x="834080" y="1729832"/>
            <a:ext cx="5502042" cy="573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l" defTabSz="914400">
              <a:defRPr sz="3500" b="1">
                <a:solidFill>
                  <a:srgbClr val="FF2600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Longitudinal Space Charge</a:t>
            </a:r>
          </a:p>
        </p:txBody>
      </p:sp>
      <p:sp>
        <p:nvSpPr>
          <p:cNvPr id="254" name="Longitudinal Finemet cavity impedance"/>
          <p:cNvSpPr txBox="1"/>
          <p:nvPr/>
        </p:nvSpPr>
        <p:spPr>
          <a:xfrm>
            <a:off x="660677" y="3952325"/>
            <a:ext cx="8273788" cy="573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l" defTabSz="914400">
              <a:defRPr sz="3500" b="1">
                <a:solidFill>
                  <a:srgbClr val="008F00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r>
              <a:t>Longitudinal Finemet cavity impedance</a:t>
            </a:r>
          </a:p>
        </p:txBody>
      </p:sp>
      <p:sp>
        <p:nvSpPr>
          <p:cNvPr id="255" name="+"/>
          <p:cNvSpPr txBox="1"/>
          <p:nvPr/>
        </p:nvSpPr>
        <p:spPr>
          <a:xfrm>
            <a:off x="3106811" y="2835094"/>
            <a:ext cx="401315" cy="585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l" defTabSz="914400">
              <a:defRPr sz="3500">
                <a:solidFill>
                  <a:srgbClr val="01199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+</a:t>
            </a:r>
          </a:p>
        </p:txBody>
      </p:sp>
      <p:sp>
        <p:nvSpPr>
          <p:cNvPr id="256" name="="/>
          <p:cNvSpPr txBox="1"/>
          <p:nvPr/>
        </p:nvSpPr>
        <p:spPr>
          <a:xfrm>
            <a:off x="10487187" y="2910428"/>
            <a:ext cx="57519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defRPr sz="3500">
                <a:solidFill>
                  <a:srgbClr val="01199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= </a:t>
            </a:r>
          </a:p>
        </p:txBody>
      </p:sp>
      <p:grpSp>
        <p:nvGrpSpPr>
          <p:cNvPr id="259" name="Main contributors to the longitudinal impedance in the PSB"/>
          <p:cNvGrpSpPr/>
          <p:nvPr/>
        </p:nvGrpSpPr>
        <p:grpSpPr>
          <a:xfrm>
            <a:off x="13518847" y="2019906"/>
            <a:ext cx="8244879" cy="2314444"/>
            <a:chOff x="0" y="0"/>
            <a:chExt cx="8244878" cy="2314442"/>
          </a:xfrm>
        </p:grpSpPr>
        <p:sp>
          <p:nvSpPr>
            <p:cNvPr id="258" name="Main contributors to the longitudinal impedance in the PSB"/>
            <p:cNvSpPr/>
            <p:nvPr/>
          </p:nvSpPr>
          <p:spPr>
            <a:xfrm>
              <a:off x="50800" y="50800"/>
              <a:ext cx="8143279" cy="2212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/>
            <a:p>
              <a:pPr lvl="1" indent="381000" algn="l" defTabSz="914400">
                <a:defRPr sz="3500" b="1">
                  <a:solidFill>
                    <a:srgbClr val="0433FF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t>Main contributors to the longitudinal impedance in the PSB</a:t>
              </a:r>
            </a:p>
          </p:txBody>
        </p:sp>
        <p:pic>
          <p:nvPicPr>
            <p:cNvPr id="257" name="Main contributors to the longitudinal impedance in the PSB Main contributors to the longitudinal impedance in the PSB" descr="Main contributors to the longitudinal impedance in the PSB Main contributors to the longitudinal impedance in the PSB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244879" cy="2314443"/>
            </a:xfrm>
            <a:prstGeom prst="rect">
              <a:avLst/>
            </a:prstGeom>
            <a:effectLst/>
          </p:spPr>
        </p:pic>
      </p:grpSp>
      <p:sp>
        <p:nvSpPr>
          <p:cNvPr id="260" name="="/>
          <p:cNvSpPr txBox="1"/>
          <p:nvPr/>
        </p:nvSpPr>
        <p:spPr>
          <a:xfrm>
            <a:off x="16142543" y="7604063"/>
            <a:ext cx="57519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defRPr sz="3500">
                <a:solidFill>
                  <a:srgbClr val="01199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= </a:t>
            </a:r>
          </a:p>
        </p:txBody>
      </p:sp>
      <p:grpSp>
        <p:nvGrpSpPr>
          <p:cNvPr id="263" name="Focus: Reactive impedance probing through induced quadrupole oscillations"/>
          <p:cNvGrpSpPr/>
          <p:nvPr/>
        </p:nvGrpSpPr>
        <p:grpSpPr>
          <a:xfrm>
            <a:off x="8270252" y="11067744"/>
            <a:ext cx="8244879" cy="2314444"/>
            <a:chOff x="0" y="0"/>
            <a:chExt cx="8244878" cy="2314442"/>
          </a:xfrm>
        </p:grpSpPr>
        <p:sp>
          <p:nvSpPr>
            <p:cNvPr id="262" name="Focus: Reactive impedance probing through induced quadrupole oscillations"/>
            <p:cNvSpPr/>
            <p:nvPr/>
          </p:nvSpPr>
          <p:spPr>
            <a:xfrm>
              <a:off x="50800" y="50800"/>
              <a:ext cx="8143279" cy="2212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/>
            <a:p>
              <a:pPr lvl="1" indent="381000" algn="l" defTabSz="914400">
                <a:defRPr sz="3500" b="1">
                  <a:solidFill>
                    <a:srgbClr val="0433FF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t>Focus: Reactive impedance probing through induced quadrupole oscillations</a:t>
              </a:r>
            </a:p>
          </p:txBody>
        </p:sp>
        <p:pic>
          <p:nvPicPr>
            <p:cNvPr id="261" name="Focus: Reactive impedance probing through induced quadrupole oscillations Focus: Reactive impedance probing through induced quadrupole oscillations" descr="Focus: Reactive impedance probing through induced quadrupole oscillations Focus: Reactive impedance probing through induced quadrupole oscillations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244879" cy="2314443"/>
            </a:xfrm>
            <a:prstGeom prst="rect">
              <a:avLst/>
            </a:prstGeom>
            <a:effectLst/>
          </p:spPr>
        </p:pic>
      </p:grpSp>
      <p:sp>
        <p:nvSpPr>
          <p:cNvPr id="264" name="CHANGE TO PLOTS WITH SAME LIMITS IN THE AXIS AND LESS NOISE: LARGER INTENSITY OR # MACROP"/>
          <p:cNvSpPr txBox="1"/>
          <p:nvPr/>
        </p:nvSpPr>
        <p:spPr>
          <a:xfrm>
            <a:off x="4244040" y="-1742060"/>
            <a:ext cx="14992809" cy="492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CHANGE TO PLOTS WITH SAME LIMITS IN THE AXIS AND LESS NOISE: LARGER INTENSITY OR # MACROP</a:t>
            </a:r>
          </a:p>
        </p:txBody>
      </p:sp>
      <p:pic>
        <p:nvPicPr>
          <p:cNvPr id="265" name="indvol_sc_2.png" descr="indvol_sc_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479" y="5282850"/>
            <a:ext cx="7464980" cy="5572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ndvolfin_2.png" descr="indvolfin_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59511" y="5282850"/>
            <a:ext cx="7464978" cy="5572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ndvolboth_2.png" descr="indvolboth_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811541" y="5260903"/>
            <a:ext cx="7399532" cy="5523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1083</Words>
  <Application>Microsoft Office PowerPoint</Application>
  <PresentationFormat>自定义</PresentationFormat>
  <Paragraphs>192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Adelle Sans Devanagari Extrabold</vt:lpstr>
      <vt:lpstr>Graphik</vt:lpstr>
      <vt:lpstr>Graphik Medium</vt:lpstr>
      <vt:lpstr>Graphik Semibold</vt:lpstr>
      <vt:lpstr>Helvetica Neue</vt:lpstr>
      <vt:lpstr>Optima</vt:lpstr>
      <vt:lpstr>Cambria Math</vt:lpstr>
      <vt:lpstr>Helvetica</vt:lpstr>
      <vt:lpstr>Rockwell</vt:lpstr>
      <vt:lpstr>31_ColorGradientLight</vt:lpstr>
      <vt:lpstr>Longitudinal quadrupole frequency shifts in the PSB due to space charge and Finemet cavity impedance</vt:lpstr>
      <vt:lpstr>Outline</vt:lpstr>
      <vt:lpstr>PowerPoint 演示文稿</vt:lpstr>
      <vt:lpstr> CERN Proton Synchrotron Booster</vt:lpstr>
      <vt:lpstr> PSB Longitudinal Space Charge</vt:lpstr>
      <vt:lpstr> PSB High-Level RF</vt:lpstr>
      <vt:lpstr> PSB Finemet LLRF</vt:lpstr>
      <vt:lpstr> PSB Longitudinal Impedance</vt:lpstr>
      <vt:lpstr> PSB Longitudinal Impedance</vt:lpstr>
      <vt:lpstr> Quadrupole oscillations and synchrotron frequency shifts</vt:lpstr>
      <vt:lpstr>PowerPoint 演示文稿</vt:lpstr>
      <vt:lpstr>From simulations</vt:lpstr>
      <vt:lpstr>From simulations</vt:lpstr>
      <vt:lpstr>Measurements at flat bottom energy</vt:lpstr>
      <vt:lpstr>Measurements: two striking examples on cavity loops action </vt:lpstr>
      <vt:lpstr>Measurements: two striking examples on cavity loops action </vt:lpstr>
      <vt:lpstr>Quadrupole synchrotron frequency shifts  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Longitudinal quadrupole frequency shifts in the PSB due to space charge and Finemet cavity impedance</dc:title>
  <cp:lastModifiedBy>WangRose</cp:lastModifiedBy>
  <cp:revision>1</cp:revision>
  <dcterms:modified xsi:type="dcterms:W3CDTF">2024-09-12T05:39:50Z</dcterms:modified>
</cp:coreProperties>
</file>