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63" r:id="rId5"/>
    <p:sldId id="262" r:id="rId6"/>
    <p:sldId id="261" r:id="rId7"/>
    <p:sldId id="264" r:id="rId8"/>
    <p:sldId id="265" r:id="rId9"/>
    <p:sldId id="259" r:id="rId10"/>
    <p:sldId id="267" r:id="rId11"/>
    <p:sldId id="268" r:id="rId12"/>
    <p:sldId id="269" r:id="rId13"/>
    <p:sldId id="270" r:id="rId14"/>
    <p:sldId id="266" r:id="rId15"/>
    <p:sldId id="272" r:id="rId16"/>
    <p:sldId id="276" r:id="rId17"/>
    <p:sldId id="277" r:id="rId18"/>
    <p:sldId id="278" r:id="rId19"/>
    <p:sldId id="273" r:id="rId20"/>
    <p:sldId id="27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10" Type="http://schemas.openxmlformats.org/officeDocument/2006/relationships/image" Target="../media/image54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AC037-A6FE-4288-A898-66E787D1C2EF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9CAAA-A502-423C-BA1F-0707103DA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4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FF6B0F-48A9-459D-8ECF-0EED66663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E46CBB-C2B2-478C-9234-2F814A982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308C67-3169-42C9-802B-1F1D2BFC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80BC-BDC9-435C-81F2-26CC16C7D60E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6C3A5-4E18-485D-BE89-0003EF0F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BE223-6EB0-46B6-9900-32EB9A80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5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F72C12-662D-426F-BF34-A1EAF53E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67F25-4858-4F32-AF57-8DB379E1D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804BD9-1A00-4C95-8886-943BF441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9E77-4E12-4D0D-AA08-AFD973F4DA57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010860-8A21-4552-B83D-A1ADDB79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AD1CD2-8BA4-44C8-9D32-29BFA69A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14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0FEAFB0-35D4-46F2-B740-898214330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62B25C-DCD4-4566-87FF-203C5CDE0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3BEBF3-31B0-41F3-B2AA-27AE9EFB4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1292-D6BA-4A1C-BFEC-623596CBA64F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4DD137-7A87-4D5E-B476-992311ED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030630-486B-4ACB-8AFB-AB780979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0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8B840-8A84-46B0-888C-88F04516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C56FB9-BCEA-412B-BD28-8A85676B4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B5ACB8-4C8A-4169-9B32-77E8CEE6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C87C-7029-4B19-A9E3-CDF053F33E42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ECC01-5710-4068-B842-2F0B76536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B282A7-43E6-44FC-B4D6-09FB4F81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72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43A73-4E69-48C9-B3CD-ADF9CE07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EA2A75-1EBA-48FE-8EC2-74E96946B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B2110D-F238-4591-9346-B5872E4E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AEE4-3C29-4DE0-9D2B-A4EA7027A372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C46C0F-99D9-4D2D-979B-1F6530541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72B40-76A5-4E0A-8066-ABDE0B4C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4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4B35B-07C3-4982-B82C-3B2D0428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44BD42-52FE-4C30-9A0F-4D102E661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19F30B-D4FD-4DF0-A4E7-D856B03E3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9B612E-3E5E-4D14-9E7F-5A3C26C2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812A-3A23-43B0-94D7-9D9F1312766E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78373F-D167-4EC6-8707-B93F98CA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D10CD5-04AA-4E73-8F5D-36C9E46A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A6F205-14A6-4652-A71C-13942AEF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76BC71-FE3C-4A8C-A177-4B2986EEE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6425AC-A5F9-492A-9607-60370DA9A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276BA2-B421-4F28-8EC8-D291BD6E2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55C2AB-3EC1-49FC-905B-FA84EC770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138618B-FCB4-4029-AD2D-1AD7DB4A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291C-4FC1-41FC-A021-3595B574BCC2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A5F981-D308-4F71-AF63-D35264D8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26FFB9-58F5-4EBC-9884-C19AA984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89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045F3D-39A0-43EA-AC58-BE5648C0F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4A9187-51F9-4983-8A4E-62170944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7D1D3-9D86-47D5-9D03-D2CA4C2785FD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638A8E-6515-4E21-81AC-0F0B15DF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4EE50A-D0AE-4F9B-9DF5-B5A7FFE2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54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78EECE-52D3-4C3A-9C73-B39AE8F8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5FEA3-7CED-462D-A413-BF189D9C27DA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FC06E6-D34A-4384-9378-C614D3B8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49"/>
            <a:ext cx="2743200" cy="365125"/>
          </a:xfrm>
        </p:spPr>
        <p:txBody>
          <a:bodyPr/>
          <a:lstStyle>
            <a:lvl1pPr algn="ctr"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A04E418-640A-4BF5-A7AB-67DB4B7D0DE9}" type="slidenum">
              <a:rPr lang="zh-CN" altLang="en-US" smtClean="0"/>
              <a:pPr/>
              <a:t>‹#›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7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F5861B-5282-41E5-BB61-D29AF664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C6C4FD-520D-4CD0-A0CF-1DBA61152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340DEB-997E-4ACA-99C5-CC620149D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E7AE8E-F07F-4788-B001-9E7A94CF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E2D8-DACE-4318-97D9-A6EC33250BBF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17F01D-9A41-40C3-8B9C-18E129A8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0DA2A1-FCED-48B1-947A-D0B61CBB3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86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90327-990A-4513-B710-9951055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DAF5E7-A244-4E1F-BD0E-EF777C4F5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E76CF3-B857-4B85-9645-A3E2401AB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6EC658-AB1C-4A9A-944E-87BC0334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D476-E1BB-4C08-B6F2-0D3587CF11EF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31AC2-480A-44CD-8C05-174FB1FA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7CDC2B-66FD-46FC-AAF2-1A54BD41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0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6AB27B9-D38A-489E-A875-5C3E81B8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54D763-E8C0-4D20-97F1-7A696157A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E2B51D-A237-4A5D-A87C-3A9BEE480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DC29F-FDFE-4E93-BC72-1A6E2059E243}" type="datetime1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879EDA-4A40-4643-9F8D-E7EB5D29A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175DD2-4A87-4F13-B299-61C1AEC32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4E418-640A-4BF5-A7AB-67DB4B7D0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5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4.wmf"/><Relationship Id="rId3" Type="http://schemas.openxmlformats.org/officeDocument/2006/relationships/image" Target="../media/image36.pn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image" Target="../media/image38.jpeg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7.png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52.wmf"/><Relationship Id="rId3" Type="http://schemas.openxmlformats.org/officeDocument/2006/relationships/oleObject" Target="../embeddings/oleObject7.bin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45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50.wmf"/><Relationship Id="rId22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63.wmf"/><Relationship Id="rId3" Type="http://schemas.openxmlformats.org/officeDocument/2006/relationships/image" Target="../media/image64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60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59.wmf"/><Relationship Id="rId4" Type="http://schemas.openxmlformats.org/officeDocument/2006/relationships/hyperlink" Target="https://e-beam.web.cern.ch/" TargetMode="External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E88F84-46E2-455A-946B-E48FD82F4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553" y="1741337"/>
            <a:ext cx="9932894" cy="2387918"/>
          </a:xfrm>
        </p:spPr>
        <p:txBody>
          <a:bodyPr anchor="b">
            <a:normAutofit/>
          </a:bodyPr>
          <a:lstStyle/>
          <a:p>
            <a:r>
              <a:rPr lang="en-US" altLang="zh-C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equilibrium longitudinal emittance of cold ion bunches in storage rings</a:t>
            </a:r>
            <a:endParaRPr lang="zh-CN" alt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7D3F1A-BEF0-4401-A218-117026095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0856" y="4648757"/>
            <a:ext cx="5449982" cy="1814796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Lijun MAO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CAS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CSNS, 2024.09.13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F8B844-EC4A-4A72-8C2C-253C301B4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2" t="13073" r="14406" b="79067"/>
          <a:stretch/>
        </p:blipFill>
        <p:spPr bwMode="auto">
          <a:xfrm>
            <a:off x="259977" y="193274"/>
            <a:ext cx="3569674" cy="75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3B2267C-B8D9-4570-BD6E-F8B017AF2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837" y="6211062"/>
            <a:ext cx="3370551" cy="65461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72B8B4-57CA-4523-84C1-696CCC8C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8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get the bunch length?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D82689-E3DF-4C4B-81CD-6AA7D8D35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76" y="3517398"/>
            <a:ext cx="4540623" cy="2838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A2952B-0103-4B0A-9AC6-11FEFB176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20" y="1180110"/>
            <a:ext cx="4128680" cy="2120640"/>
          </a:xfrm>
          <a:prstGeom prst="rect">
            <a:avLst/>
          </a:prstGeom>
        </p:spPr>
      </p:pic>
      <p:pic>
        <p:nvPicPr>
          <p:cNvPr id="14" name="图片 13" descr="C:\Users\Mr.zhao\Desktop\fig1.jpg">
            <a:extLst>
              <a:ext uri="{FF2B5EF4-FFF2-40B4-BE49-F238E27FC236}">
                <a16:creationId xmlns:a16="http://schemas.microsoft.com/office/drawing/2014/main" id="{3F967F16-5E09-4517-9A86-0738F47A62E9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27" y="1113360"/>
            <a:ext cx="3497173" cy="21873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99557E41-E64B-42EC-8185-DB789909D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844345"/>
              </p:ext>
            </p:extLst>
          </p:nvPr>
        </p:nvGraphicFramePr>
        <p:xfrm>
          <a:off x="838199" y="3358100"/>
          <a:ext cx="3106156" cy="554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6" imgW="2349360" imgH="419040" progId="Equation.DSMT4">
                  <p:embed/>
                </p:oleObj>
              </mc:Choice>
              <mc:Fallback>
                <p:oleObj name="Equation" r:id="rId6" imgW="2349360" imgH="419040" progId="Equation.DSMT4">
                  <p:embed/>
                  <p:pic>
                    <p:nvPicPr>
                      <p:cNvPr id="30" name="对象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199" y="3358100"/>
                        <a:ext cx="3106156" cy="554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9C4D1E55-8FAA-4E8E-9574-C8B6714A9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991669"/>
              </p:ext>
            </p:extLst>
          </p:nvPr>
        </p:nvGraphicFramePr>
        <p:xfrm>
          <a:off x="847387" y="2639525"/>
          <a:ext cx="3684561" cy="54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8" imgW="2831760" imgH="419040" progId="Equation.DSMT4">
                  <p:embed/>
                </p:oleObj>
              </mc:Choice>
              <mc:Fallback>
                <p:oleObj name="Equation" r:id="rId8" imgW="2831760" imgH="419040" progId="Equation.DSMT4">
                  <p:embed/>
                  <p:pic>
                    <p:nvPicPr>
                      <p:cNvPr id="31" name="对象 3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7387" y="2639525"/>
                        <a:ext cx="3684561" cy="545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59B0F8C0-0F76-442B-94E8-7CF316BF09CB}"/>
              </a:ext>
            </a:extLst>
          </p:cNvPr>
          <p:cNvSpPr/>
          <p:nvPr/>
        </p:nvSpPr>
        <p:spPr>
          <a:xfrm>
            <a:off x="777780" y="1815663"/>
            <a:ext cx="3758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transform method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get the ion beam shape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AF9F4B79-07C1-44DA-B141-4769C6151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54854"/>
              </p:ext>
            </p:extLst>
          </p:nvPr>
        </p:nvGraphicFramePr>
        <p:xfrm>
          <a:off x="847387" y="4940069"/>
          <a:ext cx="3500747" cy="46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10" imgW="1892160" imgH="253800" progId="Equation.DSMT4">
                  <p:embed/>
                </p:oleObj>
              </mc:Choice>
              <mc:Fallback>
                <p:oleObj name="Equation" r:id="rId10" imgW="1892160" imgH="253800" progId="Equation.DSMT4">
                  <p:embed/>
                  <p:pic>
                    <p:nvPicPr>
                      <p:cNvPr id="15" name="对象 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7387" y="4940069"/>
                        <a:ext cx="3500747" cy="469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3791D237-8AD9-4BC6-B65A-37F3EB2E7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293875"/>
              </p:ext>
            </p:extLst>
          </p:nvPr>
        </p:nvGraphicFramePr>
        <p:xfrm>
          <a:off x="847386" y="5632119"/>
          <a:ext cx="1994951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" name="Equation" r:id="rId12" imgW="1180800" imgH="419040" progId="Equation.DSMT4">
                  <p:embed/>
                </p:oleObj>
              </mc:Choice>
              <mc:Fallback>
                <p:oleObj name="Equation" r:id="rId12" imgW="1180800" imgH="419040" progId="Equation.DSMT4">
                  <p:embed/>
                  <p:pic>
                    <p:nvPicPr>
                      <p:cNvPr id="16" name="对象 1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7386" y="5632119"/>
                        <a:ext cx="1994951" cy="707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83F0DC00-9840-48A1-B02A-287F0870A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839839"/>
              </p:ext>
            </p:extLst>
          </p:nvPr>
        </p:nvGraphicFramePr>
        <p:xfrm>
          <a:off x="3584173" y="5677891"/>
          <a:ext cx="2487167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name="Equation" r:id="rId14" imgW="1650960" imgH="469800" progId="Equation.DSMT4">
                  <p:embed/>
                </p:oleObj>
              </mc:Choice>
              <mc:Fallback>
                <p:oleObj name="Equation" r:id="rId14" imgW="1650960" imgH="469800" progId="Equation.DSMT4">
                  <p:embed/>
                  <p:pic>
                    <p:nvPicPr>
                      <p:cNvPr id="17" name="对象 1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84173" y="5677891"/>
                        <a:ext cx="2487167" cy="707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>
            <a:extLst>
              <a:ext uri="{FF2B5EF4-FFF2-40B4-BE49-F238E27FC236}">
                <a16:creationId xmlns:a16="http://schemas.microsoft.com/office/drawing/2014/main" id="{BD06191B-EBD6-4661-9D88-138ACFA570E9}"/>
              </a:ext>
            </a:extLst>
          </p:cNvPr>
          <p:cNvSpPr/>
          <p:nvPr/>
        </p:nvSpPr>
        <p:spPr>
          <a:xfrm>
            <a:off x="838199" y="4105197"/>
            <a:ext cx="5347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Fokker-Plank equation: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distribution in longitudinal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3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cooling time measurement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D902FC-DD85-46A9-AA8C-58935042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207" y="2378482"/>
            <a:ext cx="37964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8B89CA-BE55-4B85-8B2F-A3AC62C45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7" y="2378482"/>
            <a:ext cx="383912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82D142-43CB-4241-B9AA-CBEF54AF2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3" y="2378482"/>
            <a:ext cx="3839120" cy="288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E42E7CF-59D8-43B0-90C9-3C3B49706A1F}"/>
              </a:ext>
            </a:extLst>
          </p:cNvPr>
          <p:cNvSpPr txBox="1"/>
          <p:nvPr/>
        </p:nvSpPr>
        <p:spPr>
          <a:xfrm>
            <a:off x="1001974" y="5442170"/>
            <a:ext cx="9415013" cy="78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ts val="600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The bunch length is compressed during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What we are interested is the </a:t>
            </a:r>
            <a:r>
              <a:rPr lang="en-US" altLang="zh-CN" sz="2000" b="1" dirty="0">
                <a:solidFill>
                  <a:srgbClr val="FF0000"/>
                </a:solidFill>
              </a:rPr>
              <a:t>final bunch length at the equilibrium state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678F6D7-F2ED-4230-987D-5CE1B6313828}"/>
              </a:ext>
            </a:extLst>
          </p:cNvPr>
          <p:cNvSpPr/>
          <p:nvPr/>
        </p:nvSpPr>
        <p:spPr>
          <a:xfrm>
            <a:off x="10736607" y="4002329"/>
            <a:ext cx="1224136" cy="504056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9B911A9-7010-438C-AF5C-35E2112051D7}"/>
              </a:ext>
            </a:extLst>
          </p:cNvPr>
          <p:cNvSpPr txBox="1"/>
          <p:nvPr/>
        </p:nvSpPr>
        <p:spPr>
          <a:xfrm>
            <a:off x="1001975" y="1794684"/>
            <a:ext cx="7608625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6.9 MeV/u C</a:t>
            </a:r>
            <a:r>
              <a:rPr lang="en-US" altLang="zh-CN" baseline="30000" dirty="0"/>
              <a:t>6+</a:t>
            </a:r>
            <a:r>
              <a:rPr lang="en-US" altLang="zh-CN" dirty="0"/>
              <a:t> @CSRm, RF=1.5 kV, </a:t>
            </a:r>
            <a:r>
              <a:rPr lang="en-US" altLang="zh-CN" dirty="0" err="1"/>
              <a:t>I</a:t>
            </a:r>
            <a:r>
              <a:rPr lang="en-US" altLang="zh-CN" baseline="-25000" dirty="0" err="1"/>
              <a:t>e</a:t>
            </a:r>
            <a:r>
              <a:rPr lang="en-US" altLang="zh-CN" dirty="0"/>
              <a:t>=17 mA, </a:t>
            </a:r>
            <a:r>
              <a:rPr lang="en-US" altLang="zh-CN" dirty="0" err="1"/>
              <a:t>I</a:t>
            </a:r>
            <a:r>
              <a:rPr lang="en-US" altLang="zh-CN" baseline="-25000" dirty="0" err="1"/>
              <a:t>ion</a:t>
            </a:r>
            <a:r>
              <a:rPr lang="en-US" altLang="zh-CN" dirty="0"/>
              <a:t>=30 uA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63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bunch length vs. particle numbers, also influenced by the RF voltage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20BE57B-7BC0-4FB6-A014-37BBB6004A9B}"/>
              </a:ext>
            </a:extLst>
          </p:cNvPr>
          <p:cNvSpPr txBox="1"/>
          <p:nvPr/>
        </p:nvSpPr>
        <p:spPr>
          <a:xfrm>
            <a:off x="1357902" y="1732397"/>
            <a:ext cx="9476196" cy="7848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The final bunch length increases proportional to stored particle number</a:t>
            </a:r>
          </a:p>
          <a:p>
            <a:r>
              <a:rPr lang="en-US" altLang="zh-CN" sz="2000" dirty="0"/>
              <a:t>The equilibrium state is determined by cooling, IBS and space charge effect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C4C83E-25E1-453B-9CAA-A782C69B2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31" y="3066407"/>
            <a:ext cx="4546021" cy="34103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0994DE-83A9-49CD-901F-6E8F9F122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87" y="3066407"/>
            <a:ext cx="4546021" cy="34103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5D62AB9-DF61-4D53-9797-F1155BBAB381}"/>
                  </a:ext>
                </a:extLst>
              </p:cNvPr>
              <p:cNvSpPr txBox="1"/>
              <p:nvPr/>
            </p:nvSpPr>
            <p:spPr>
              <a:xfrm>
                <a:off x="4425639" y="2603881"/>
                <a:ext cx="3340722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2400" b="0" i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 altLang="zh-CN" sz="2400" b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C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altLang="zh-C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=0.22−0.28)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5D62AB9-DF61-4D53-9797-F1155BBAB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639" y="2603881"/>
                <a:ext cx="3340722" cy="375872"/>
              </a:xfrm>
              <a:prstGeom prst="rect">
                <a:avLst/>
              </a:prstGeom>
              <a:blipFill>
                <a:blip r:embed="rId4"/>
                <a:stretch>
                  <a:fillRect l="-730" t="-1613" r="-2737" b="-35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21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with IBS theory and space charge field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8A97C0-5FA9-4890-9E21-B042A4BF92F7}"/>
              </a:ext>
            </a:extLst>
          </p:cNvPr>
          <p:cNvSpPr txBox="1"/>
          <p:nvPr/>
        </p:nvSpPr>
        <p:spPr>
          <a:xfrm>
            <a:off x="1571530" y="1701926"/>
            <a:ext cx="3251211" cy="43088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Intra-Beam Scattering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583F21CD-7093-4F94-85F0-580A831D81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734990"/>
              </p:ext>
            </p:extLst>
          </p:nvPr>
        </p:nvGraphicFramePr>
        <p:xfrm>
          <a:off x="6359443" y="376312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9443" y="376312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4F6924B0-3194-438F-9054-BB764A5FA6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610113"/>
              </p:ext>
            </p:extLst>
          </p:nvPr>
        </p:nvGraphicFramePr>
        <p:xfrm>
          <a:off x="2173003" y="2612909"/>
          <a:ext cx="2271146" cy="58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3" name="Equation" r:id="rId5" imgW="1777680" imgH="457200" progId="Equation.DSMT4">
                  <p:embed/>
                </p:oleObj>
              </mc:Choice>
              <mc:Fallback>
                <p:oleObj name="Equation" r:id="rId5" imgW="1777680" imgH="457200" progId="Equation.DSMT4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3003" y="2612909"/>
                        <a:ext cx="2271146" cy="584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09802282-E144-4983-BFF9-B4756A533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842354"/>
              </p:ext>
            </p:extLst>
          </p:nvPr>
        </p:nvGraphicFramePr>
        <p:xfrm>
          <a:off x="2703663" y="3692677"/>
          <a:ext cx="1165285" cy="64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" name="Equation" r:id="rId7" imgW="799920" imgH="444240" progId="Equation.DSMT4">
                  <p:embed/>
                </p:oleObj>
              </mc:Choice>
              <mc:Fallback>
                <p:oleObj name="Equation" r:id="rId7" imgW="799920" imgH="444240" progId="Equation.DSMT4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03663" y="3692677"/>
                        <a:ext cx="1165285" cy="647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B2FC107C-5E04-4F84-AAAC-6947BEE76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880595"/>
              </p:ext>
            </p:extLst>
          </p:nvPr>
        </p:nvGraphicFramePr>
        <p:xfrm>
          <a:off x="1753914" y="4859111"/>
          <a:ext cx="3583125" cy="61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5" name="Equation" r:id="rId9" imgW="2895480" imgH="495000" progId="Equation.DSMT4">
                  <p:embed/>
                </p:oleObj>
              </mc:Choice>
              <mc:Fallback>
                <p:oleObj name="Equation" r:id="rId9" imgW="2895480" imgH="495000" progId="Equation.DSMT4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3914" y="4859111"/>
                        <a:ext cx="3583125" cy="612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C80E9759-5A82-4B18-8447-80843F6B15A5}"/>
              </a:ext>
            </a:extLst>
          </p:cNvPr>
          <p:cNvSpPr txBox="1"/>
          <p:nvPr/>
        </p:nvSpPr>
        <p:spPr>
          <a:xfrm>
            <a:off x="782559" y="2200520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Amplitude Oscillation: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83D017-99C6-435D-B2D5-093494A20816}"/>
              </a:ext>
            </a:extLst>
          </p:cNvPr>
          <p:cNvSpPr txBox="1"/>
          <p:nvPr/>
        </p:nvSpPr>
        <p:spPr>
          <a:xfrm>
            <a:off x="778769" y="3260132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 state between cooling and IBS heating: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0C2033-6E68-4979-98B9-4B4BE2E9139B}"/>
              </a:ext>
            </a:extLst>
          </p:cNvPr>
          <p:cNvSpPr txBox="1"/>
          <p:nvPr/>
        </p:nvSpPr>
        <p:spPr>
          <a:xfrm>
            <a:off x="778769" y="4418042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relaxation IBS model: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DB0727-53C5-472B-AB5C-934D37198B84}"/>
              </a:ext>
            </a:extLst>
          </p:cNvPr>
          <p:cNvSpPr txBox="1"/>
          <p:nvPr/>
        </p:nvSpPr>
        <p:spPr>
          <a:xfrm>
            <a:off x="771301" y="5571850"/>
            <a:ext cx="291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the bunch length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29335D1A-CE78-4B5F-9412-3BAFFF9755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155855"/>
              </p:ext>
            </p:extLst>
          </p:nvPr>
        </p:nvGraphicFramePr>
        <p:xfrm>
          <a:off x="7601964" y="2612910"/>
          <a:ext cx="3581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6" name="Equation" r:id="rId11" imgW="3581280" imgH="482400" progId="Equation.DSMT4">
                  <p:embed/>
                </p:oleObj>
              </mc:Choice>
              <mc:Fallback>
                <p:oleObj name="Equation" r:id="rId11" imgW="3581280" imgH="482400" progId="Equation.DSMT4">
                  <p:embed/>
                  <p:pic>
                    <p:nvPicPr>
                      <p:cNvPr id="22" name="对象 2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1964" y="2612910"/>
                        <a:ext cx="3581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F33B9672-986A-4130-88C9-EE081D50AEF4}"/>
              </a:ext>
            </a:extLst>
          </p:cNvPr>
          <p:cNvSpPr txBox="1"/>
          <p:nvPr/>
        </p:nvSpPr>
        <p:spPr>
          <a:xfrm>
            <a:off x="6779428" y="2200520"/>
            <a:ext cx="52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space charge potential is:</a:t>
            </a: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D05AD5F9-7269-4F1F-B6F0-6C318F5E3E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298644"/>
              </p:ext>
            </p:extLst>
          </p:nvPr>
        </p:nvGraphicFramePr>
        <p:xfrm>
          <a:off x="8046464" y="3671608"/>
          <a:ext cx="2692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" name="Equation" r:id="rId13" imgW="2692080" imgH="495000" progId="Equation.DSMT4">
                  <p:embed/>
                </p:oleObj>
              </mc:Choice>
              <mc:Fallback>
                <p:oleObj name="Equation" r:id="rId13" imgW="2692080" imgH="495000" progId="Equation.DSMT4">
                  <p:embed/>
                  <p:pic>
                    <p:nvPicPr>
                      <p:cNvPr id="25" name="对象 2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46464" y="3671608"/>
                        <a:ext cx="2692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F06903A7-C9B2-4302-8C57-FD5F8A7A9544}"/>
              </a:ext>
            </a:extLst>
          </p:cNvPr>
          <p:cNvSpPr txBox="1"/>
          <p:nvPr/>
        </p:nvSpPr>
        <p:spPr>
          <a:xfrm>
            <a:off x="6779428" y="32599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synchrotron tune considered SC is:</a:t>
            </a:r>
          </a:p>
        </p:txBody>
      </p:sp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27174E7E-68B0-4144-95D9-120F0F4D9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998518"/>
              </p:ext>
            </p:extLst>
          </p:nvPr>
        </p:nvGraphicFramePr>
        <p:xfrm>
          <a:off x="8344914" y="4227020"/>
          <a:ext cx="2095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8" name="Equation" r:id="rId15" imgW="2095200" imgH="469800" progId="Equation.DSMT4">
                  <p:embed/>
                </p:oleObj>
              </mc:Choice>
              <mc:Fallback>
                <p:oleObj name="Equation" r:id="rId15" imgW="2095200" imgH="469800" progId="Equation.DSMT4">
                  <p:embed/>
                  <p:pic>
                    <p:nvPicPr>
                      <p:cNvPr id="27" name="对象 2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344914" y="4227020"/>
                        <a:ext cx="20955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id="{522737CC-A5F9-43AE-93AF-BB8C73684C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732008"/>
              </p:ext>
            </p:extLst>
          </p:nvPr>
        </p:nvGraphicFramePr>
        <p:xfrm>
          <a:off x="8732350" y="5196592"/>
          <a:ext cx="1320628" cy="30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9" name="Equation" r:id="rId17" imgW="1041120" imgH="241200" progId="Equation.DSMT4">
                  <p:embed/>
                </p:oleObj>
              </mc:Choice>
              <mc:Fallback>
                <p:oleObj name="Equation" r:id="rId17" imgW="1041120" imgH="241200" progId="Equation.DSMT4">
                  <p:embed/>
                  <p:pic>
                    <p:nvPicPr>
                      <p:cNvPr id="28" name="对象 2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732350" y="5196592"/>
                        <a:ext cx="1320628" cy="30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1EE89957-B98E-4E5A-AD48-6EC8B684E16C}"/>
              </a:ext>
            </a:extLst>
          </p:cNvPr>
          <p:cNvSpPr txBox="1"/>
          <p:nvPr/>
        </p:nvSpPr>
        <p:spPr>
          <a:xfrm>
            <a:off x="6779428" y="4759592"/>
            <a:ext cx="41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b0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satisfies: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AD4B74-52F3-4FB3-A314-954BA8CBD6A8}"/>
              </a:ext>
            </a:extLst>
          </p:cNvPr>
          <p:cNvSpPr txBox="1"/>
          <p:nvPr/>
        </p:nvSpPr>
        <p:spPr>
          <a:xfrm>
            <a:off x="6779428" y="5571850"/>
            <a:ext cx="291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the bunch length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ED892B-5BF3-47CB-991B-375F63141ABB}"/>
              </a:ext>
            </a:extLst>
          </p:cNvPr>
          <p:cNvSpPr txBox="1"/>
          <p:nvPr/>
        </p:nvSpPr>
        <p:spPr>
          <a:xfrm>
            <a:off x="7691032" y="1679904"/>
            <a:ext cx="2840329" cy="43088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zh-CN"/>
            </a:defPPr>
            <a:lvl1pPr marL="342900" indent="-342900">
              <a:buFont typeface="Wingdings" panose="05000000000000000000" pitchFamily="2" charset="2"/>
              <a:buChar char="n"/>
              <a:defRPr sz="2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Space Charge Effect</a:t>
            </a:r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8E28957-80AA-4965-AF8C-49C26EEECBB1}"/>
              </a:ext>
            </a:extLst>
          </p:cNvPr>
          <p:cNvGrpSpPr/>
          <p:nvPr/>
        </p:nvGrpSpPr>
        <p:grpSpPr>
          <a:xfrm>
            <a:off x="8749727" y="6041017"/>
            <a:ext cx="1285875" cy="412909"/>
            <a:chOff x="9172576" y="5407411"/>
            <a:chExt cx="1285875" cy="4129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0633439-35C7-4FEB-8A68-4D2EFC99F4B7}"/>
                </a:ext>
              </a:extLst>
            </p:cNvPr>
            <p:cNvSpPr/>
            <p:nvPr/>
          </p:nvSpPr>
          <p:spPr>
            <a:xfrm>
              <a:off x="9172576" y="5407411"/>
              <a:ext cx="1285875" cy="41290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9" name="对象 28">
              <a:extLst>
                <a:ext uri="{FF2B5EF4-FFF2-40B4-BE49-F238E27FC236}">
                  <a16:creationId xmlns:a16="http://schemas.microsoft.com/office/drawing/2014/main" id="{454515DA-D21B-41D7-9AF5-1AACCE5BC1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339507" y="5434144"/>
            <a:ext cx="949325" cy="354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10" name="Equation" r:id="rId19" imgW="647640" imgH="241200" progId="Equation.DSMT4">
                    <p:embed/>
                  </p:oleObj>
                </mc:Choice>
                <mc:Fallback>
                  <p:oleObj name="Equation" r:id="rId19" imgW="647640" imgH="241200" progId="Equation.DSMT4">
                    <p:embed/>
                    <p:pic>
                      <p:nvPicPr>
                        <p:cNvPr id="29" name="对象 28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9339507" y="5434144"/>
                          <a:ext cx="949325" cy="354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A80AA04-7CE8-49D6-A4DC-BAAD4E0941C1}"/>
              </a:ext>
            </a:extLst>
          </p:cNvPr>
          <p:cNvCxnSpPr/>
          <p:nvPr/>
        </p:nvCxnSpPr>
        <p:spPr>
          <a:xfrm>
            <a:off x="6140824" y="1917369"/>
            <a:ext cx="0" cy="43540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DBD4E58-A0FF-4180-9A76-4C56EDE60E15}"/>
              </a:ext>
            </a:extLst>
          </p:cNvPr>
          <p:cNvGrpSpPr/>
          <p:nvPr/>
        </p:nvGrpSpPr>
        <p:grpSpPr>
          <a:xfrm>
            <a:off x="2512487" y="6041017"/>
            <a:ext cx="1285875" cy="412918"/>
            <a:chOff x="2467663" y="5589420"/>
            <a:chExt cx="1285875" cy="4129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B5DD435-6D64-468C-A334-FE21AA7B4D81}"/>
                </a:ext>
              </a:extLst>
            </p:cNvPr>
            <p:cNvSpPr/>
            <p:nvPr/>
          </p:nvSpPr>
          <p:spPr>
            <a:xfrm>
              <a:off x="2467663" y="5589420"/>
              <a:ext cx="1285875" cy="41290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3" name="对象 32">
              <a:extLst>
                <a:ext uri="{FF2B5EF4-FFF2-40B4-BE49-F238E27FC236}">
                  <a16:creationId xmlns:a16="http://schemas.microsoft.com/office/drawing/2014/main" id="{0839B3B8-AD8A-403D-BC5B-9C7889DB3C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63825" y="5643563"/>
            <a:ext cx="962025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11" name="Equation" r:id="rId21" imgW="647640" imgH="241200" progId="Equation.DSMT4">
                    <p:embed/>
                  </p:oleObj>
                </mc:Choice>
                <mc:Fallback>
                  <p:oleObj name="Equation" r:id="rId21" imgW="647640" imgH="241200" progId="Equation.DSMT4">
                    <p:embed/>
                    <p:pic>
                      <p:nvPicPr>
                        <p:cNvPr id="13" name="对象 12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663825" y="5643563"/>
                          <a:ext cx="962025" cy="358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8583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D7DC1423-23A9-4467-985D-E99498479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12" y="3004760"/>
            <a:ext cx="4739259" cy="355528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of cold ion beam bunch length at CSRe in 2009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20BE57B-7BC0-4FB6-A014-37BBB6004A9B}"/>
              </a:ext>
            </a:extLst>
          </p:cNvPr>
          <p:cNvSpPr txBox="1"/>
          <p:nvPr/>
        </p:nvSpPr>
        <p:spPr>
          <a:xfrm>
            <a:off x="1204742" y="1657086"/>
            <a:ext cx="766532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If we believe the bunch length is determined by the IBS effect only:</a:t>
            </a:r>
            <a:endParaRPr lang="zh-CN" altLang="en-US" sz="20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FA6BD8E-53AF-4DA0-BA39-E59BF2F0B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9" y="2999992"/>
            <a:ext cx="4745615" cy="3560048"/>
          </a:xfrm>
          <a:prstGeom prst="rect">
            <a:avLst/>
          </a:prstGeom>
        </p:spPr>
      </p:pic>
      <p:sp>
        <p:nvSpPr>
          <p:cNvPr id="19" name="圆角矩形 19">
            <a:extLst>
              <a:ext uri="{FF2B5EF4-FFF2-40B4-BE49-F238E27FC236}">
                <a16:creationId xmlns:a16="http://schemas.microsoft.com/office/drawing/2014/main" id="{36BBE3A3-AF95-4EB4-B89F-AAE80474BA7D}"/>
              </a:ext>
            </a:extLst>
          </p:cNvPr>
          <p:cNvSpPr/>
          <p:nvPr/>
        </p:nvSpPr>
        <p:spPr>
          <a:xfrm>
            <a:off x="1204742" y="3399170"/>
            <a:ext cx="444500" cy="7874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55E147-9FDD-429C-B41B-C7B81D5ACE59}"/>
              </a:ext>
            </a:extLst>
          </p:cNvPr>
          <p:cNvSpPr txBox="1"/>
          <p:nvPr/>
        </p:nvSpPr>
        <p:spPr>
          <a:xfrm>
            <a:off x="1753832" y="3469704"/>
            <a:ext cx="166394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Bucket height is too small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圆角矩形 10">
            <a:extLst>
              <a:ext uri="{FF2B5EF4-FFF2-40B4-BE49-F238E27FC236}">
                <a16:creationId xmlns:a16="http://schemas.microsoft.com/office/drawing/2014/main" id="{887DC8D4-1B25-41E0-B3A5-51F87DB14185}"/>
              </a:ext>
            </a:extLst>
          </p:cNvPr>
          <p:cNvSpPr/>
          <p:nvPr/>
        </p:nvSpPr>
        <p:spPr>
          <a:xfrm>
            <a:off x="9769446" y="3995725"/>
            <a:ext cx="825500" cy="18485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AA0BFE-C160-4699-A47E-AD2986998BD7}"/>
              </a:ext>
            </a:extLst>
          </p:cNvPr>
          <p:cNvSpPr txBox="1"/>
          <p:nvPr/>
        </p:nvSpPr>
        <p:spPr>
          <a:xfrm>
            <a:off x="7465578" y="5568352"/>
            <a:ext cx="230386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Space charge effect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3AEFF18-0B97-4262-8808-B77D90D6231B}"/>
              </a:ext>
            </a:extLst>
          </p:cNvPr>
          <p:cNvGrpSpPr/>
          <p:nvPr/>
        </p:nvGrpSpPr>
        <p:grpSpPr>
          <a:xfrm>
            <a:off x="8896321" y="1657521"/>
            <a:ext cx="1285875" cy="412918"/>
            <a:chOff x="2467663" y="5589420"/>
            <a:chExt cx="1285875" cy="41291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FC735B9-81B7-464C-9358-2E811713E53F}"/>
                </a:ext>
              </a:extLst>
            </p:cNvPr>
            <p:cNvSpPr/>
            <p:nvPr/>
          </p:nvSpPr>
          <p:spPr>
            <a:xfrm>
              <a:off x="2467663" y="5589420"/>
              <a:ext cx="1285875" cy="41290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5" name="对象 24">
              <a:extLst>
                <a:ext uri="{FF2B5EF4-FFF2-40B4-BE49-F238E27FC236}">
                  <a16:creationId xmlns:a16="http://schemas.microsoft.com/office/drawing/2014/main" id="{D4AB1897-4B96-49A3-ABC4-673B1DF136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63825" y="5643563"/>
            <a:ext cx="962025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2" name="Equation" r:id="rId5" imgW="647640" imgH="241200" progId="Equation.DSMT4">
                    <p:embed/>
                  </p:oleObj>
                </mc:Choice>
                <mc:Fallback>
                  <p:oleObj name="Equation" r:id="rId5" imgW="647640" imgH="241200" progId="Equation.DSMT4">
                    <p:embed/>
                    <p:pic>
                      <p:nvPicPr>
                        <p:cNvPr id="33" name="对象 32">
                          <a:extLst>
                            <a:ext uri="{FF2B5EF4-FFF2-40B4-BE49-F238E27FC236}">
                              <a16:creationId xmlns:a16="http://schemas.microsoft.com/office/drawing/2014/main" id="{0839B3B8-AD8A-403D-BC5B-9C7889DB3C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63825" y="5643563"/>
                          <a:ext cx="962025" cy="358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2101157E-29D6-46E5-AE9B-6EA330F01598}"/>
              </a:ext>
            </a:extLst>
          </p:cNvPr>
          <p:cNvSpPr txBox="1"/>
          <p:nvPr/>
        </p:nvSpPr>
        <p:spPr>
          <a:xfrm>
            <a:off x="2059642" y="2294431"/>
            <a:ext cx="73376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charge effect can not be ignore!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with multi-model particles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particle tracking code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BBCE71F0-4FB8-49A4-BE51-90DA2570D9CA}"/>
              </a:ext>
            </a:extLst>
          </p:cNvPr>
          <p:cNvGrpSpPr/>
          <p:nvPr/>
        </p:nvGrpSpPr>
        <p:grpSpPr>
          <a:xfrm>
            <a:off x="6096000" y="1610996"/>
            <a:ext cx="5929602" cy="2707104"/>
            <a:chOff x="4274196" y="4107656"/>
            <a:chExt cx="4958516" cy="2113071"/>
          </a:xfrm>
        </p:grpSpPr>
        <p:grpSp>
          <p:nvGrpSpPr>
            <p:cNvPr id="8" name="Group 21">
              <a:extLst>
                <a:ext uri="{FF2B5EF4-FFF2-40B4-BE49-F238E27FC236}">
                  <a16:creationId xmlns:a16="http://schemas.microsoft.com/office/drawing/2014/main" id="{01B014F4-BA3E-48EF-B6D1-A186AEAF1D8B}"/>
                </a:ext>
              </a:extLst>
            </p:cNvPr>
            <p:cNvGrpSpPr/>
            <p:nvPr/>
          </p:nvGrpSpPr>
          <p:grpSpPr>
            <a:xfrm>
              <a:off x="4366160" y="4119503"/>
              <a:ext cx="4640758" cy="1764566"/>
              <a:chOff x="4035780" y="2735872"/>
              <a:chExt cx="5502181" cy="2044969"/>
            </a:xfrm>
          </p:grpSpPr>
          <p:pic>
            <p:nvPicPr>
              <p:cNvPr id="12" name="Picture 25">
                <a:extLst>
                  <a:ext uri="{FF2B5EF4-FFF2-40B4-BE49-F238E27FC236}">
                    <a16:creationId xmlns:a16="http://schemas.microsoft.com/office/drawing/2014/main" id="{201C6641-64FD-435A-ABCC-3569E39A2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5780" y="2771817"/>
                <a:ext cx="5502181" cy="2009024"/>
              </a:xfrm>
              <a:prstGeom prst="rect">
                <a:avLst/>
              </a:prstGeom>
            </p:spPr>
          </p:pic>
          <p:sp>
            <p:nvSpPr>
              <p:cNvPr id="13" name="Rectangle 26">
                <a:extLst>
                  <a:ext uri="{FF2B5EF4-FFF2-40B4-BE49-F238E27FC236}">
                    <a16:creationId xmlns:a16="http://schemas.microsoft.com/office/drawing/2014/main" id="{BD281F3D-8D58-468B-A6B7-14483B71E0A8}"/>
                  </a:ext>
                </a:extLst>
              </p:cNvPr>
              <p:cNvSpPr/>
              <p:nvPr/>
            </p:nvSpPr>
            <p:spPr>
              <a:xfrm>
                <a:off x="6015649" y="2735872"/>
                <a:ext cx="694421" cy="3077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CERN</a:t>
                </a:r>
                <a:endParaRPr lang="en-US" sz="14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0C673421-5E6D-4DFD-B836-BBA8DBCB9036}"/>
                </a:ext>
              </a:extLst>
            </p:cNvPr>
            <p:cNvSpPr/>
            <p:nvPr/>
          </p:nvSpPr>
          <p:spPr>
            <a:xfrm>
              <a:off x="4851911" y="5882173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6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6F2D5F7D-247A-45F1-96B0-4A2EACD33F51}"/>
                </a:ext>
              </a:extLst>
            </p:cNvPr>
            <p:cNvSpPr/>
            <p:nvPr/>
          </p:nvSpPr>
          <p:spPr>
            <a:xfrm>
              <a:off x="7051505" y="4509737"/>
              <a:ext cx="21675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https://e-beam.web.cern.ch/</a:t>
              </a:r>
              <a:r>
                <a:rPr lang="en-US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829904C4-1628-452C-BE56-65B064829E7C}"/>
                </a:ext>
              </a:extLst>
            </p:cNvPr>
            <p:cNvSpPr/>
            <p:nvPr/>
          </p:nvSpPr>
          <p:spPr>
            <a:xfrm>
              <a:off x="4274196" y="4107656"/>
              <a:ext cx="4958516" cy="1986814"/>
            </a:xfrm>
            <a:prstGeom prst="rect">
              <a:avLst/>
            </a:prstGeom>
            <a:noFill/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27">
            <a:extLst>
              <a:ext uri="{FF2B5EF4-FFF2-40B4-BE49-F238E27FC236}">
                <a16:creationId xmlns:a16="http://schemas.microsoft.com/office/drawing/2014/main" id="{DC56233D-8B15-4728-8463-A11A34E1E8BF}"/>
              </a:ext>
            </a:extLst>
          </p:cNvPr>
          <p:cNvSpPr/>
          <p:nvPr/>
        </p:nvSpPr>
        <p:spPr>
          <a:xfrm>
            <a:off x="8553115" y="4356921"/>
            <a:ext cx="345619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71755" indent="-342900">
              <a:lnSpc>
                <a:spcPts val="1600"/>
              </a:lnSpc>
              <a:spcAft>
                <a:spcPts val="600"/>
              </a:spcAft>
              <a:buFont typeface="+mj-lt"/>
              <a:buAutoNum type="arabicParenR"/>
              <a:tabLst>
                <a:tab pos="228600" algn="l"/>
                <a:tab pos="933450" algn="l"/>
                <a:tab pos="933450" algn="l"/>
              </a:tabLst>
            </a:pPr>
            <a:r>
              <a:rPr lang="en-US" sz="1400" b="1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H. Zhao, </a:t>
            </a:r>
            <a:r>
              <a:rPr lang="en-US" sz="1400" kern="100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PRAB, 26, 030101 (2023)</a:t>
            </a:r>
          </a:p>
          <a:p>
            <a:pPr marL="342900" marR="71755" indent="-342900">
              <a:lnSpc>
                <a:spcPts val="1600"/>
              </a:lnSpc>
              <a:spcAft>
                <a:spcPts val="600"/>
              </a:spcAft>
              <a:buFont typeface="+mj-lt"/>
              <a:buAutoNum type="arabicParenR"/>
              <a:tabLst>
                <a:tab pos="228600" algn="l"/>
                <a:tab pos="933450" algn="l"/>
                <a:tab pos="933450" algn="l"/>
              </a:tabLst>
            </a:pPr>
            <a:r>
              <a:rPr lang="en-US" sz="1400" b="1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H. Zhao, </a:t>
            </a:r>
            <a:r>
              <a:rPr lang="en-US" sz="1400" kern="100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PRAB 24, 083502 (2021)</a:t>
            </a:r>
            <a:endParaRPr lang="en-US" sz="1400" b="1" kern="1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342900" marR="71755" lvl="0" indent="-342900">
              <a:lnSpc>
                <a:spcPts val="1600"/>
              </a:lnSpc>
              <a:spcAft>
                <a:spcPts val="600"/>
              </a:spcAft>
              <a:buFont typeface="+mj-lt"/>
              <a:buAutoNum type="arabicParenR"/>
              <a:tabLst>
                <a:tab pos="228600" algn="l"/>
                <a:tab pos="933450" algn="l"/>
                <a:tab pos="933450" algn="l"/>
              </a:tabLst>
            </a:pPr>
            <a:r>
              <a:rPr lang="en-US" sz="1400" b="1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H. Zhao,</a:t>
            </a:r>
            <a:r>
              <a:rPr lang="en-US" sz="1400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sz="1400" kern="100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PRAB 24, 043501 (2021)</a:t>
            </a:r>
            <a:endParaRPr lang="en-US" sz="1400" kern="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342900" marR="71755" indent="-342900">
              <a:lnSpc>
                <a:spcPts val="1600"/>
              </a:lnSpc>
              <a:spcAft>
                <a:spcPts val="600"/>
              </a:spcAft>
              <a:buFont typeface="+mj-lt"/>
              <a:buAutoNum type="arabicParenR"/>
              <a:tabLst>
                <a:tab pos="228600" algn="l"/>
                <a:tab pos="933450" algn="l"/>
                <a:tab pos="933450" algn="l"/>
              </a:tabLst>
            </a:pPr>
            <a:r>
              <a:rPr lang="en-US" sz="1400" b="1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H. Zhao</a:t>
            </a:r>
            <a:r>
              <a:rPr lang="en-US" sz="1400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, </a:t>
            </a:r>
            <a:r>
              <a:rPr lang="en-US" sz="1400" kern="100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PRAB 23, 074201 (2020) </a:t>
            </a:r>
            <a:endParaRPr lang="en-US" sz="1400" kern="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342900" marR="71755" lvl="0" indent="-342900">
              <a:lnSpc>
                <a:spcPts val="1600"/>
              </a:lnSpc>
              <a:spcAft>
                <a:spcPts val="600"/>
              </a:spcAft>
              <a:buFont typeface="+mj-lt"/>
              <a:buAutoNum type="arabicParenR"/>
              <a:tabLst>
                <a:tab pos="228600" algn="l"/>
                <a:tab pos="933450" algn="l"/>
                <a:tab pos="933450" algn="l"/>
              </a:tabLst>
            </a:pPr>
            <a:r>
              <a:rPr lang="en-US" sz="1400" b="1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H. Zhao,</a:t>
            </a:r>
            <a:r>
              <a:rPr lang="en-US" sz="1400" kern="1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sz="1400" kern="100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NIM A 902, 219 (2018)</a:t>
            </a:r>
            <a:endParaRPr lang="en-US" sz="1400" b="1" kern="1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619D250A-4B93-4893-A104-BA28C0475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945649"/>
              </p:ext>
            </p:extLst>
          </p:nvPr>
        </p:nvGraphicFramePr>
        <p:xfrm>
          <a:off x="725385" y="2219358"/>
          <a:ext cx="5116895" cy="622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Equation" r:id="rId5" imgW="4178160" imgH="507960" progId="Equation.DSMT4">
                  <p:embed/>
                </p:oleObj>
              </mc:Choice>
              <mc:Fallback>
                <p:oleObj name="Equation" r:id="rId5" imgW="4178160" imgH="507960" progId="Equation.DSMT4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385" y="2219358"/>
                        <a:ext cx="5116895" cy="622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BCECCC95-02B6-409D-9FB1-6A371EC4C4CE}"/>
              </a:ext>
            </a:extLst>
          </p:cNvPr>
          <p:cNvSpPr txBox="1"/>
          <p:nvPr/>
        </p:nvSpPr>
        <p:spPr>
          <a:xfrm>
            <a:off x="1067931" y="1685615"/>
            <a:ext cx="293032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Generation of particles</a:t>
            </a:r>
            <a:endParaRPr lang="zh-CN" altLang="en-US" dirty="0"/>
          </a:p>
        </p:txBody>
      </p:sp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88CCCA7F-0F46-4033-B34E-834B194422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778986"/>
              </p:ext>
            </p:extLst>
          </p:nvPr>
        </p:nvGraphicFramePr>
        <p:xfrm>
          <a:off x="455144" y="3414468"/>
          <a:ext cx="54832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Equation" r:id="rId7" imgW="4838400" imgH="507960" progId="Equation.DSMT4">
                  <p:embed/>
                </p:oleObj>
              </mc:Choice>
              <mc:Fallback>
                <p:oleObj name="Equation" r:id="rId7" imgW="4838400" imgH="507960" progId="Equation.DSMT4">
                  <p:embed/>
                  <p:pic>
                    <p:nvPicPr>
                      <p:cNvPr id="19" name="对象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5144" y="3414468"/>
                        <a:ext cx="5483225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4BFA61A3-6B4E-4129-ABBB-0B1AE43A4C38}"/>
              </a:ext>
            </a:extLst>
          </p:cNvPr>
          <p:cNvSpPr txBox="1"/>
          <p:nvPr/>
        </p:nvSpPr>
        <p:spPr>
          <a:xfrm>
            <a:off x="1067931" y="2900083"/>
            <a:ext cx="214353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Betatron motion</a:t>
            </a:r>
            <a:endParaRPr lang="zh-CN" altLang="en-US" dirty="0"/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42628722-CEE0-402F-A328-C88CA116F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882319"/>
              </p:ext>
            </p:extLst>
          </p:nvPr>
        </p:nvGraphicFramePr>
        <p:xfrm>
          <a:off x="455144" y="4697975"/>
          <a:ext cx="3070909" cy="8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Equation" r:id="rId9" imgW="2374560" imgH="660240" progId="Equation.DSMT4">
                  <p:embed/>
                </p:oleObj>
              </mc:Choice>
              <mc:Fallback>
                <p:oleObj name="Equation" r:id="rId9" imgW="2374560" imgH="660240" progId="Equation.DSMT4">
                  <p:embed/>
                  <p:pic>
                    <p:nvPicPr>
                      <p:cNvPr id="20" name="对象 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5144" y="4697975"/>
                        <a:ext cx="3070909" cy="8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7DC2D995-84A3-4CB0-AC07-844C16BD6A33}"/>
              </a:ext>
            </a:extLst>
          </p:cNvPr>
          <p:cNvSpPr txBox="1"/>
          <p:nvPr/>
        </p:nvSpPr>
        <p:spPr>
          <a:xfrm>
            <a:off x="682143" y="4214815"/>
            <a:ext cx="28637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Synchrotron motion</a:t>
            </a:r>
            <a:endParaRPr lang="zh-CN" altLang="en-US" dirty="0"/>
          </a:p>
        </p:txBody>
      </p:sp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id="{7EAEA2F2-4F0D-41CE-B6B4-0A5BB76EC4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397527"/>
              </p:ext>
            </p:extLst>
          </p:nvPr>
        </p:nvGraphicFramePr>
        <p:xfrm>
          <a:off x="3869424" y="4682923"/>
          <a:ext cx="4453152" cy="679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Equation" r:id="rId11" imgW="3162240" imgH="482400" progId="Equation.DSMT4">
                  <p:embed/>
                </p:oleObj>
              </mc:Choice>
              <mc:Fallback>
                <p:oleObj name="Equation" r:id="rId11" imgW="3162240" imgH="482400" progId="Equation.DSMT4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69424" y="4682923"/>
                        <a:ext cx="4453152" cy="679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2D3CF0C2-48C7-4680-A806-E5BADF34A9A7}"/>
              </a:ext>
            </a:extLst>
          </p:cNvPr>
          <p:cNvSpPr txBox="1"/>
          <p:nvPr/>
        </p:nvSpPr>
        <p:spPr>
          <a:xfrm>
            <a:off x="4426238" y="4219581"/>
            <a:ext cx="377667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Parkhomchuk Force Formula</a:t>
            </a:r>
            <a:endParaRPr lang="zh-CN" altLang="en-US" dirty="0"/>
          </a:p>
        </p:txBody>
      </p:sp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E27B91FF-AFDA-4594-AFD2-6F9E59BD95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63434"/>
              </p:ext>
            </p:extLst>
          </p:nvPr>
        </p:nvGraphicFramePr>
        <p:xfrm>
          <a:off x="700645" y="5999698"/>
          <a:ext cx="1875124" cy="661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Equation" r:id="rId13" imgW="1295280" imgH="457200" progId="Equation.DSMT4">
                  <p:embed/>
                </p:oleObj>
              </mc:Choice>
              <mc:Fallback>
                <p:oleObj name="Equation" r:id="rId13" imgW="1295280" imgH="457200" progId="Equation.DSMT4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0645" y="5999698"/>
                        <a:ext cx="1875124" cy="661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E4269FDD-ED7E-4B8B-A7FB-36698834A1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194610"/>
              </p:ext>
            </p:extLst>
          </p:nvPr>
        </p:nvGraphicFramePr>
        <p:xfrm>
          <a:off x="3455126" y="6081495"/>
          <a:ext cx="1125002" cy="49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Equation" r:id="rId15" imgW="888840" imgH="393480" progId="Equation.DSMT4">
                  <p:embed/>
                </p:oleObj>
              </mc:Choice>
              <mc:Fallback>
                <p:oleObj name="Equation" r:id="rId15" imgW="888840" imgH="39348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55126" y="6081495"/>
                        <a:ext cx="1125002" cy="498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5FE3ADFF-B366-46FD-900E-50A00F7F8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291383"/>
              </p:ext>
            </p:extLst>
          </p:nvPr>
        </p:nvGraphicFramePr>
        <p:xfrm>
          <a:off x="5477109" y="6051244"/>
          <a:ext cx="1591495" cy="558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17" imgW="1193760" imgH="419040" progId="Equation.DSMT4">
                  <p:embed/>
                </p:oleObj>
              </mc:Choice>
              <mc:Fallback>
                <p:oleObj name="Equation" r:id="rId17" imgW="1193760" imgH="419040" progId="Equation.DSMT4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77109" y="6051244"/>
                        <a:ext cx="1591495" cy="558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id="{1CA92D30-BB68-4D9E-92CD-71B47D3561DE}"/>
              </a:ext>
            </a:extLst>
          </p:cNvPr>
          <p:cNvSpPr txBox="1"/>
          <p:nvPr/>
        </p:nvSpPr>
        <p:spPr>
          <a:xfrm>
            <a:off x="1397657" y="5536278"/>
            <a:ext cx="567094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Ion beam space charge effect used as RF voltage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128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with multi-model particles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process </a:t>
            </a:r>
            <a:r>
              <a:rPr lang="en-US" altLang="zh-CN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similation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E79C69-D713-4619-A92F-AA98DF041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"/>
          <a:stretch>
            <a:fillRect/>
          </a:stretch>
        </p:blipFill>
        <p:spPr>
          <a:xfrm>
            <a:off x="8898096" y="1589600"/>
            <a:ext cx="2998055" cy="2088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278734-2C91-402D-BD04-1A8A6E7E9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82" y="3979456"/>
            <a:ext cx="6318669" cy="2336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5E670-A199-4082-9147-AA10BF297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82" y="1589600"/>
            <a:ext cx="2935471" cy="2202120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7BEA1D3-4C9F-4BF1-AD23-01FC1792F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836490"/>
              </p:ext>
            </p:extLst>
          </p:nvPr>
        </p:nvGraphicFramePr>
        <p:xfrm>
          <a:off x="955489" y="2041883"/>
          <a:ext cx="4136464" cy="4542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6+</a:t>
                      </a:r>
                      <a:endParaRPr lang="zh-CN" alt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 MeV/u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number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x 10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(RMS)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2/1 pi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mm.mrad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dp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/p (RMS)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 x 10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Tune (h/v)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3.63/2.61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 function 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10/10 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4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endParaRPr lang="zh-CN" altLang="en-US" sz="14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voltage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kV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E-bean density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3.8x10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zh-CN" alt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E-beam diameter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E-beam temp.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0.2/10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4496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09BCFAB1-4BD7-4B9A-B95C-4764159D400D}"/>
              </a:ext>
            </a:extLst>
          </p:cNvPr>
          <p:cNvSpPr txBox="1"/>
          <p:nvPr/>
        </p:nvSpPr>
        <p:spPr>
          <a:xfrm>
            <a:off x="2363123" y="1610996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57EE3C1-2E47-42BB-9938-05D17307F31E}"/>
              </a:ext>
            </a:extLst>
          </p:cNvPr>
          <p:cNvCxnSpPr/>
          <p:nvPr/>
        </p:nvCxnSpPr>
        <p:spPr>
          <a:xfrm>
            <a:off x="8780987" y="3765670"/>
            <a:ext cx="331694" cy="4431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6218C6D-FB24-400A-8D39-AAF0B6E87601}"/>
              </a:ext>
            </a:extLst>
          </p:cNvPr>
          <p:cNvSpPr txBox="1"/>
          <p:nvPr/>
        </p:nvSpPr>
        <p:spPr>
          <a:xfrm rot="1034638">
            <a:off x="8524953" y="3586935"/>
            <a:ext cx="1409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bucket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08E9DBC-ED60-4C45-899B-ABE998A134A8}"/>
              </a:ext>
            </a:extLst>
          </p:cNvPr>
          <p:cNvSpPr txBox="1"/>
          <p:nvPr/>
        </p:nvSpPr>
        <p:spPr>
          <a:xfrm rot="1034638">
            <a:off x="6503153" y="3446242"/>
            <a:ext cx="197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charge field</a:t>
            </a:r>
            <a:endParaRPr lang="zh-CN" altLang="en-US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D03EF89-1C2C-426D-97FE-7AA37B14AB15}"/>
              </a:ext>
            </a:extLst>
          </p:cNvPr>
          <p:cNvCxnSpPr>
            <a:cxnSpLocks/>
          </p:cNvCxnSpPr>
          <p:nvPr/>
        </p:nvCxnSpPr>
        <p:spPr>
          <a:xfrm>
            <a:off x="7294015" y="3702507"/>
            <a:ext cx="631413" cy="625971"/>
          </a:xfrm>
          <a:prstGeom prst="straightConnector1">
            <a:avLst/>
          </a:prstGeom>
          <a:ln w="571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813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with multi-model particles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cold ion bunch length equilibrium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20BE57B-7BC0-4FB6-A014-37BBB6004A9B}"/>
              </a:ext>
            </a:extLst>
          </p:cNvPr>
          <p:cNvSpPr txBox="1"/>
          <p:nvPr/>
        </p:nvSpPr>
        <p:spPr>
          <a:xfrm>
            <a:off x="1043377" y="1653273"/>
            <a:ext cx="10743021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The simulation results show a good agreement with the measurement</a:t>
            </a:r>
          </a:p>
          <a:p>
            <a:r>
              <a:rPr lang="en-US" altLang="zh-CN" sz="2000" dirty="0"/>
              <a:t>The emittance increases with increasing of RF voltage, which is different to longitudinal phase space</a:t>
            </a:r>
          </a:p>
          <a:p>
            <a:r>
              <a:rPr lang="en-US" altLang="zh-CN" sz="2000" dirty="0"/>
              <a:t>The beam intensity is quite low in the experiment and simulation</a:t>
            </a:r>
            <a:endParaRPr lang="zh-CN" altLang="en-US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ADB3E1-24DA-4F78-9203-1F53AAF17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8" y="3130167"/>
            <a:ext cx="3881896" cy="2912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3206E9-B5F2-49F6-9B5F-94CA7A9FD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44" y="3136900"/>
            <a:ext cx="3872921" cy="29053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25ACC1-448D-49DD-A53F-57AB5EDA4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01" y="3136900"/>
            <a:ext cx="3872921" cy="2905374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2254751-32DC-49C1-925C-3F5C3B11EF58}"/>
              </a:ext>
            </a:extLst>
          </p:cNvPr>
          <p:cNvCxnSpPr>
            <a:cxnSpLocks/>
          </p:cNvCxnSpPr>
          <p:nvPr/>
        </p:nvCxnSpPr>
        <p:spPr>
          <a:xfrm flipH="1" flipV="1">
            <a:off x="1627095" y="4417745"/>
            <a:ext cx="200695" cy="336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650A730-077C-4262-9D3B-1C8984BFB8FD}"/>
              </a:ext>
            </a:extLst>
          </p:cNvPr>
          <p:cNvCxnSpPr>
            <a:cxnSpLocks/>
          </p:cNvCxnSpPr>
          <p:nvPr/>
        </p:nvCxnSpPr>
        <p:spPr>
          <a:xfrm flipH="1" flipV="1">
            <a:off x="2653831" y="4493172"/>
            <a:ext cx="200695" cy="336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D2BC21A-4080-4E50-9FBC-B3FF4A73578C}"/>
              </a:ext>
            </a:extLst>
          </p:cNvPr>
          <p:cNvSpPr txBox="1"/>
          <p:nvPr/>
        </p:nvSpPr>
        <p:spPr>
          <a:xfrm>
            <a:off x="1664049" y="6140519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6CF38CA-30A5-4F3C-A3C8-C0AFDA987A37}"/>
              </a:ext>
            </a:extLst>
          </p:cNvPr>
          <p:cNvSpPr txBox="1"/>
          <p:nvPr/>
        </p:nvSpPr>
        <p:spPr>
          <a:xfrm>
            <a:off x="7728424" y="6140519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length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58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on machine operation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capture with different harmonic numbers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F9A2F1F-A72D-440F-9A3C-8A3D92AA2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4560" r="2351" b="19067"/>
          <a:stretch/>
        </p:blipFill>
        <p:spPr>
          <a:xfrm>
            <a:off x="519953" y="2453574"/>
            <a:ext cx="3423959" cy="23546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13AFBE-BB37-4E1B-8C57-C5729FAF1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52499" r="1820" b="9702"/>
          <a:stretch/>
        </p:blipFill>
        <p:spPr>
          <a:xfrm>
            <a:off x="4078707" y="2453574"/>
            <a:ext cx="3423959" cy="2354636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F1CA586-1585-4CBE-B477-B6249312F558}"/>
              </a:ext>
            </a:extLst>
          </p:cNvPr>
          <p:cNvCxnSpPr>
            <a:cxnSpLocks/>
          </p:cNvCxnSpPr>
          <p:nvPr/>
        </p:nvCxnSpPr>
        <p:spPr>
          <a:xfrm>
            <a:off x="764671" y="4159054"/>
            <a:ext cx="635848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56087493-3815-447E-8C72-150F51BA6809}"/>
              </a:ext>
            </a:extLst>
          </p:cNvPr>
          <p:cNvSpPr/>
          <p:nvPr/>
        </p:nvSpPr>
        <p:spPr>
          <a:xfrm>
            <a:off x="838201" y="1673950"/>
            <a:ext cx="6727218" cy="65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marL="285750" indent="-285750" defTabSz="37876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Kr</a:t>
            </a:r>
            <a:r>
              <a: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26+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@CSRm with 6MeV/u, capture with 2</a:t>
            </a:r>
            <a:r>
              <a: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harmonic numbers after cooling, beam loss with high intensity,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4ACA8F1-26CF-4D4B-A3CF-F19D88F84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70" y="835978"/>
            <a:ext cx="4541039" cy="34126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FFC896-626C-4142-B4D5-158B7E3AB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5109" r="2352" b="17900"/>
          <a:stretch/>
        </p:blipFill>
        <p:spPr>
          <a:xfrm>
            <a:off x="7637461" y="4248637"/>
            <a:ext cx="3732631" cy="256700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537F56B-E3F4-4FCE-A4CE-071E6EEB595F}"/>
              </a:ext>
            </a:extLst>
          </p:cNvPr>
          <p:cNvSpPr/>
          <p:nvPr/>
        </p:nvSpPr>
        <p:spPr>
          <a:xfrm>
            <a:off x="8392809" y="4674748"/>
            <a:ext cx="2568388" cy="36278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 defTabSz="3787680"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rd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harmonic numbers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B2D5ED1-AA31-4B63-87C9-7C221D3B19DE}"/>
              </a:ext>
            </a:extLst>
          </p:cNvPr>
          <p:cNvCxnSpPr>
            <a:cxnSpLocks/>
          </p:cNvCxnSpPr>
          <p:nvPr/>
        </p:nvCxnSpPr>
        <p:spPr>
          <a:xfrm>
            <a:off x="4751294" y="3890682"/>
            <a:ext cx="3608082" cy="21210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2C052DB-2C0D-47B1-B8C7-B03B296A25E5}"/>
              </a:ext>
            </a:extLst>
          </p:cNvPr>
          <p:cNvCxnSpPr/>
          <p:nvPr/>
        </p:nvCxnSpPr>
        <p:spPr>
          <a:xfrm>
            <a:off x="3943911" y="3890682"/>
            <a:ext cx="1317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EDFF0B1-F4DD-4C81-BB54-390E2FAB418E}"/>
              </a:ext>
            </a:extLst>
          </p:cNvPr>
          <p:cNvCxnSpPr/>
          <p:nvPr/>
        </p:nvCxnSpPr>
        <p:spPr>
          <a:xfrm>
            <a:off x="8359376" y="5993832"/>
            <a:ext cx="1317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D2866CCE-3FAB-4D46-8B4E-3AB62F71A9F2}"/>
              </a:ext>
            </a:extLst>
          </p:cNvPr>
          <p:cNvSpPr/>
          <p:nvPr/>
        </p:nvSpPr>
        <p:spPr>
          <a:xfrm>
            <a:off x="2803734" y="4832404"/>
            <a:ext cx="2568388" cy="36278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 defTabSz="3787680"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nd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harmonic numbers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ACDDD18-064A-4D1F-A902-604229AA47D4}"/>
              </a:ext>
            </a:extLst>
          </p:cNvPr>
          <p:cNvSpPr/>
          <p:nvPr/>
        </p:nvSpPr>
        <p:spPr>
          <a:xfrm>
            <a:off x="764671" y="5755453"/>
            <a:ext cx="6482500" cy="6582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defTabSz="3787680">
              <a:lnSpc>
                <a:spcPct val="12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 higher RF harmonic number, lower line density, smaller bunch length</a:t>
            </a:r>
          </a:p>
        </p:txBody>
      </p:sp>
    </p:spTree>
    <p:extLst>
      <p:ext uri="{BB962C8B-B14F-4D97-AF65-F5344CB8AC3E}">
        <p14:creationId xmlns:p14="http://schemas.microsoft.com/office/powerpoint/2010/main" val="2330598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0A843E-40E2-48C4-A91A-E0A5DC2F0B60}"/>
              </a:ext>
            </a:extLst>
          </p:cNvPr>
          <p:cNvSpPr txBox="1"/>
          <p:nvPr/>
        </p:nvSpPr>
        <p:spPr>
          <a:xfrm>
            <a:off x="121368" y="1668403"/>
            <a:ext cx="505688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experimental results belong to the IBS dominated region, which is coincidence with the theoretical analysis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bunch length is quite short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limitation of the bunch length can be estimated 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 of IBS and space charge effect on the bunch length can be estimated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038B99-7694-4E42-AEAB-DF429951D896}"/>
              </a:ext>
            </a:extLst>
          </p:cNvPr>
          <p:cNvSpPr/>
          <p:nvPr/>
        </p:nvSpPr>
        <p:spPr>
          <a:xfrm>
            <a:off x="7501726" y="927958"/>
            <a:ext cx="2783134" cy="43088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Exp. &amp; Simulation</a:t>
            </a:r>
            <a:endParaRPr lang="zh-CN" altLang="en-US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40065DF-56B1-4832-95F5-11A4F71F8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40" y="1386307"/>
            <a:ext cx="6639563" cy="45437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8059B7-AFEA-4F84-9C05-238AC8ABA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45" y="3468896"/>
            <a:ext cx="2528963" cy="1560212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C92501E8-0B10-4EF6-8104-0735E2CFE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246792"/>
              </p:ext>
            </p:extLst>
          </p:nvPr>
        </p:nvGraphicFramePr>
        <p:xfrm>
          <a:off x="6535994" y="4827583"/>
          <a:ext cx="2692445" cy="35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5" imgW="1726920" imgH="228600" progId="Equation.DSMT4">
                  <p:embed/>
                </p:oleObj>
              </mc:Choice>
              <mc:Fallback>
                <p:oleObj name="Equation" r:id="rId5" imgW="1726920" imgH="228600" progId="Equation.DSMT4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5994" y="4827583"/>
                        <a:ext cx="2692445" cy="356353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椭圆 14">
            <a:extLst>
              <a:ext uri="{FF2B5EF4-FFF2-40B4-BE49-F238E27FC236}">
                <a16:creationId xmlns:a16="http://schemas.microsoft.com/office/drawing/2014/main" id="{772AC931-4D79-423F-AB72-1CBD7F50F692}"/>
              </a:ext>
            </a:extLst>
          </p:cNvPr>
          <p:cNvSpPr/>
          <p:nvPr/>
        </p:nvSpPr>
        <p:spPr>
          <a:xfrm>
            <a:off x="8558147" y="3468896"/>
            <a:ext cx="535586" cy="5355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3832A1D-696A-45B9-AC3E-1BB051D6FC3D}"/>
              </a:ext>
            </a:extLst>
          </p:cNvPr>
          <p:cNvCxnSpPr>
            <a:cxnSpLocks/>
          </p:cNvCxnSpPr>
          <p:nvPr/>
        </p:nvCxnSpPr>
        <p:spPr>
          <a:xfrm>
            <a:off x="9026636" y="3905164"/>
            <a:ext cx="1036128" cy="254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48F0A218-3740-4754-82C5-9DDB168A85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89" b="4901"/>
          <a:stretch/>
        </p:blipFill>
        <p:spPr>
          <a:xfrm>
            <a:off x="8258944" y="1598443"/>
            <a:ext cx="1535383" cy="1066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7B9E3AF-B8EC-4F4C-9137-53A4544C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03" r="1" b="5045"/>
          <a:stretch/>
        </p:blipFill>
        <p:spPr>
          <a:xfrm>
            <a:off x="6191429" y="2664475"/>
            <a:ext cx="1535382" cy="851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42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938B05-CA00-46AC-86DD-ED34735A011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en-US" altLang="zh-CN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8E278-58E2-401E-B1E6-1A308D182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8707"/>
            <a:ext cx="10515600" cy="3660775"/>
          </a:xfr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571500" indent="-9000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Equilibrium between beam cooling and heating</a:t>
            </a:r>
          </a:p>
          <a:p>
            <a:pPr marL="571500" indent="-9000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</a:t>
            </a:r>
          </a:p>
          <a:p>
            <a:pPr marL="571500" indent="-9000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with multi-model particles</a:t>
            </a:r>
          </a:p>
          <a:p>
            <a:pPr marL="571500" indent="-9000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CA04C2C-9CAE-4491-8CC1-0F8A16A4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74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4029"/>
            <a:ext cx="10515600" cy="111853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A15297-1B09-4D71-8096-0084E851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8407" r="10410" b="9237"/>
          <a:stretch/>
        </p:blipFill>
        <p:spPr>
          <a:xfrm>
            <a:off x="1832026" y="375678"/>
            <a:ext cx="8527947" cy="480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04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in heavy ion storage ring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570080-C6B7-4745-A7A1-6A497544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50" t="65936" b="3016"/>
          <a:stretch/>
        </p:blipFill>
        <p:spPr>
          <a:xfrm>
            <a:off x="4695472" y="1043619"/>
            <a:ext cx="2573168" cy="18968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2F1D9-077F-4FC7-9ABF-6C1A811E6C40}"/>
              </a:ext>
            </a:extLst>
          </p:cNvPr>
          <p:cNvSpPr txBox="1"/>
          <p:nvPr/>
        </p:nvSpPr>
        <p:spPr>
          <a:xfrm>
            <a:off x="573742" y="1493874"/>
            <a:ext cx="36324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heavy ion storage rings, beam with </a:t>
            </a:r>
            <a:r>
              <a:rPr lang="en-US" altLang="zh-CN" sz="2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emittance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obtained after injection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43A4C9-5547-46F9-8AED-A37A4F0088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02"/>
          <a:stretch/>
        </p:blipFill>
        <p:spPr>
          <a:xfrm>
            <a:off x="7395882" y="1063975"/>
            <a:ext cx="4285128" cy="18764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A4629C9-955D-42EB-B7CE-9830E61253BC}"/>
              </a:ext>
            </a:extLst>
          </p:cNvPr>
          <p:cNvSpPr txBox="1"/>
          <p:nvPr/>
        </p:nvSpPr>
        <p:spPr>
          <a:xfrm>
            <a:off x="4796119" y="3078608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multi-turn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31522C-78EC-434A-BA3E-F8B85182F997}"/>
              </a:ext>
            </a:extLst>
          </p:cNvPr>
          <p:cNvSpPr txBox="1"/>
          <p:nvPr/>
        </p:nvSpPr>
        <p:spPr>
          <a:xfrm>
            <a:off x="7395882" y="2940424"/>
            <a:ext cx="4631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longitudinal &amp; transverse multi-turn</a:t>
            </a:r>
          </a:p>
          <a:p>
            <a:pPr algn="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---Used at CERN LEIR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90EF542-9DD3-4866-99C3-198D168C70D0}"/>
              </a:ext>
            </a:extLst>
          </p:cNvPr>
          <p:cNvSpPr txBox="1"/>
          <p:nvPr/>
        </p:nvSpPr>
        <p:spPr>
          <a:xfrm>
            <a:off x="573742" y="3724939"/>
            <a:ext cx="1101887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is used for a reduction of beam temperature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is equivalent to terms as phase space volume, emittance and momentum spread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2BE7466-D978-4AA9-A78E-08374930423A}"/>
                  </a:ext>
                </a:extLst>
              </p:cNvPr>
              <p:cNvSpPr/>
              <p:nvPr/>
            </p:nvSpPr>
            <p:spPr>
              <a:xfrm>
                <a:off x="2355113" y="4627080"/>
                <a:ext cx="2691314" cy="84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i="0">
                                      <a:latin typeface="Cambria Math" panose="02040503050406030204" pitchFamily="18" charset="0"/>
                                    </a:rPr>
                                    <m:t>△</m:t>
                                  </m:r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2BE7466-D978-4AA9-A78E-083749304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113" y="4627080"/>
                <a:ext cx="2691314" cy="8446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EEC4B89-0CDA-455E-B6B0-0737D77096D9}"/>
                  </a:ext>
                </a:extLst>
              </p:cNvPr>
              <p:cNvSpPr/>
              <p:nvPr/>
            </p:nvSpPr>
            <p:spPr>
              <a:xfrm>
                <a:off x="6131585" y="4654395"/>
                <a:ext cx="3032497" cy="79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20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zh-CN" altLang="en-US" sz="20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EEC4B89-0CDA-455E-B6B0-0737D7709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585" y="4654395"/>
                <a:ext cx="3032497" cy="7900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43701B7E-F370-4E9F-9C77-2351C3B08184}"/>
              </a:ext>
            </a:extLst>
          </p:cNvPr>
          <p:cNvSpPr/>
          <p:nvPr/>
        </p:nvSpPr>
        <p:spPr>
          <a:xfrm>
            <a:off x="2268070" y="4649477"/>
            <a:ext cx="7082118" cy="7998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4801A5B-250A-4734-93C7-B3A9E55F79E2}"/>
              </a:ext>
            </a:extLst>
          </p:cNvPr>
          <p:cNvSpPr txBox="1"/>
          <p:nvPr/>
        </p:nvSpPr>
        <p:spPr>
          <a:xfrm>
            <a:off x="573742" y="5552712"/>
            <a:ext cx="11223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techniques are non-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Liouvillean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 which violate the assumption of a conservative force, as interaction of the particles with other particles (electrons, photons)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D4183D-13F0-410D-ACF1-714DF09011A3}"/>
              </a:ext>
            </a:extLst>
          </p:cNvPr>
          <p:cNvSpPr txBox="1"/>
          <p:nvPr/>
        </p:nvSpPr>
        <p:spPr>
          <a:xfrm>
            <a:off x="9668299" y="6240862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</a:t>
            </a:r>
            <a:r>
              <a:rPr lang="en-US" altLang="zh-CN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M.Steck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GSI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BF077301-4115-4E08-BC57-DF6EBA8B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3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in heavy ion storage ring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719C78E-8DB3-4332-BF9E-9CB50378B364}"/>
              </a:ext>
            </a:extLst>
          </p:cNvPr>
          <p:cNvSpPr txBox="1"/>
          <p:nvPr/>
        </p:nvSpPr>
        <p:spPr>
          <a:xfrm>
            <a:off x="582707" y="1180109"/>
            <a:ext cx="10354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cooling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cooling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used for different purpose in heavy ion storage rings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C95677EE-7F4A-41CE-9BF7-D8B64F4DAEB0}"/>
              </a:ext>
            </a:extLst>
          </p:cNvPr>
          <p:cNvGraphicFramePr>
            <a:graphicFrameLocks/>
          </p:cNvGraphicFramePr>
          <p:nvPr/>
        </p:nvGraphicFramePr>
        <p:xfrm>
          <a:off x="5638798" y="1792941"/>
          <a:ext cx="6158753" cy="439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BMP 图像" r:id="rId3" imgW="9952381" imgH="7295238" progId="Paint.Picture">
                  <p:embed/>
                </p:oleObj>
              </mc:Choice>
              <mc:Fallback>
                <p:oleObj name="BMP 图像" r:id="rId3" imgW="9952381" imgH="7295238" progId="Paint.Picture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C95677EE-7F4A-41CE-9BF7-D8B64F4DAEB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798" y="1792941"/>
                        <a:ext cx="6158753" cy="4397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F2ECE827-78D8-44A3-8A5E-230947F10008}"/>
              </a:ext>
            </a:extLst>
          </p:cNvPr>
          <p:cNvSpPr txBox="1"/>
          <p:nvPr/>
        </p:nvSpPr>
        <p:spPr>
          <a:xfrm>
            <a:off x="6555274" y="6279826"/>
            <a:ext cx="4325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ion research facility at Lanzhou, HIRFL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5693065-5451-440D-B6B0-D3E2D42B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D371F6-495D-43D3-B3CA-B78FF86A44F3}"/>
              </a:ext>
            </a:extLst>
          </p:cNvPr>
          <p:cNvSpPr txBox="1"/>
          <p:nvPr/>
        </p:nvSpPr>
        <p:spPr>
          <a:xfrm>
            <a:off x="2146541" y="2071824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8DDE5C3F-B244-4CC8-84A3-0AD5EFA42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063768"/>
              </p:ext>
            </p:extLst>
          </p:nvPr>
        </p:nvGraphicFramePr>
        <p:xfrm>
          <a:off x="394449" y="2568114"/>
          <a:ext cx="5065059" cy="3543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169">
                  <a:extLst>
                    <a:ext uri="{9D8B030D-6E8A-4147-A177-3AD203B41FA5}">
                      <a16:colId xmlns:a16="http://schemas.microsoft.com/office/drawing/2014/main" val="3279686644"/>
                    </a:ext>
                  </a:extLst>
                </a:gridCol>
                <a:gridCol w="1012445">
                  <a:extLst>
                    <a:ext uri="{9D8B030D-6E8A-4147-A177-3AD203B41FA5}">
                      <a16:colId xmlns:a16="http://schemas.microsoft.com/office/drawing/2014/main" val="86147466"/>
                    </a:ext>
                  </a:extLst>
                </a:gridCol>
                <a:gridCol w="1012445">
                  <a:extLst>
                    <a:ext uri="{9D8B030D-6E8A-4147-A177-3AD203B41FA5}">
                      <a16:colId xmlns:a16="http://schemas.microsoft.com/office/drawing/2014/main" val="3297196020"/>
                    </a:ext>
                  </a:extLst>
                </a:gridCol>
              </a:tblGrid>
              <a:tr h="506283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CSRm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CSRe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8087738"/>
                  </a:ext>
                </a:extLst>
              </a:tr>
              <a:tr h="506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~U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C~U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407134"/>
                  </a:ext>
                </a:extLst>
              </a:tr>
              <a:tr h="506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[m]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004547"/>
                  </a:ext>
                </a:extLst>
              </a:tr>
              <a:tr h="506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rigidity [Tm]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5139949"/>
                  </a:ext>
                </a:extLst>
              </a:tr>
              <a:tr h="506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E-cooling [keV]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450617"/>
                  </a:ext>
                </a:extLst>
              </a:tr>
              <a:tr h="506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Stochastic cooling [GHz]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0.1~1.2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622076"/>
                  </a:ext>
                </a:extLst>
              </a:tr>
              <a:tr h="506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cooling [nm]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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=257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0951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59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in heavy ion storage ring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65A447-CF12-414B-A7B7-B889F145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E481D1-C19B-4F5C-B6A7-3296D35E3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9"/>
          <a:stretch/>
        </p:blipFill>
        <p:spPr>
          <a:xfrm>
            <a:off x="844862" y="1892489"/>
            <a:ext cx="3408332" cy="2596776"/>
          </a:xfrm>
          <a:prstGeom prst="rect">
            <a:avLst/>
          </a:prstGeom>
          <a:effectLst/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6BFAF5-AF38-4700-8F1E-1046FAD469D6}"/>
              </a:ext>
            </a:extLst>
          </p:cNvPr>
          <p:cNvSpPr txBox="1"/>
          <p:nvPr/>
        </p:nvSpPr>
        <p:spPr>
          <a:xfrm>
            <a:off x="582707" y="1180109"/>
            <a:ext cx="6212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coolers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by BINP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2A63E6D-46BF-47DD-96D1-7E933679A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803" y="1615080"/>
            <a:ext cx="2490444" cy="18544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B44B91-AB21-44B1-8495-80FBE8314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909" y="1547256"/>
            <a:ext cx="2672477" cy="1990096"/>
          </a:xfrm>
          <a:prstGeom prst="rect">
            <a:avLst/>
          </a:prstGeom>
        </p:spPr>
      </p:pic>
      <p:pic>
        <p:nvPicPr>
          <p:cNvPr id="13" name="Picture 9" descr="bx">
            <a:extLst>
              <a:ext uri="{FF2B5EF4-FFF2-40B4-BE49-F238E27FC236}">
                <a16:creationId xmlns:a16="http://schemas.microsoft.com/office/drawing/2014/main" id="{412B5810-B055-4A96-ADC1-2EC81563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343" t="11949" r="15479" b="4664"/>
          <a:stretch>
            <a:fillRect/>
          </a:stretch>
        </p:blipFill>
        <p:spPr bwMode="auto">
          <a:xfrm>
            <a:off x="9519523" y="1547307"/>
            <a:ext cx="2672477" cy="1989995"/>
          </a:xfrm>
          <a:prstGeom prst="rect">
            <a:avLst/>
          </a:prstGeom>
          <a:noFill/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8DF3D53-ACCC-4557-B4F5-12AB81639F9B}"/>
              </a:ext>
            </a:extLst>
          </p:cNvPr>
          <p:cNvSpPr txBox="1"/>
          <p:nvPr/>
        </p:nvSpPr>
        <p:spPr>
          <a:xfrm>
            <a:off x="4578786" y="3561652"/>
            <a:ext cx="676835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transverse electron beam profile to avoid “heating”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bending to reduce the leakage current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Homogeneity of magnetic field to improve the cooling force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1F43E7D-C8FB-4ED3-9176-57355E660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72" y="4994866"/>
            <a:ext cx="2880359" cy="179982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FE6BCE4-BA4B-4E37-8844-51D4E874957B}"/>
              </a:ext>
            </a:extLst>
          </p:cNvPr>
          <p:cNvSpPr txBox="1"/>
          <p:nvPr/>
        </p:nvSpPr>
        <p:spPr>
          <a:xfrm>
            <a:off x="582706" y="4577315"/>
            <a:ext cx="7924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and laser cooling system at CSRe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215B57A-D205-4267-A20E-A69363605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653" y="4990273"/>
            <a:ext cx="3185988" cy="17731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791313-40A3-4926-9F41-B5715A335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137" y="4994866"/>
            <a:ext cx="3317186" cy="184979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2622113-7C5E-49D5-A542-55858451263D}"/>
              </a:ext>
            </a:extLst>
          </p:cNvPr>
          <p:cNvSpPr txBox="1"/>
          <p:nvPr/>
        </p:nvSpPr>
        <p:spPr>
          <a:xfrm>
            <a:off x="1001272" y="4953418"/>
            <a:ext cx="2870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lectrodes inside the dipole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4BA261C-4F01-4A1D-973C-1C22A68473C8}"/>
              </a:ext>
            </a:extLst>
          </p:cNvPr>
          <p:cNvSpPr txBox="1"/>
          <p:nvPr/>
        </p:nvSpPr>
        <p:spPr>
          <a:xfrm>
            <a:off x="4001137" y="4953418"/>
            <a:ext cx="3317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control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BC0748E-7B5D-445F-ADF8-AAF93673CD97}"/>
              </a:ext>
            </a:extLst>
          </p:cNvPr>
          <p:cNvSpPr txBox="1"/>
          <p:nvPr/>
        </p:nvSpPr>
        <p:spPr>
          <a:xfrm>
            <a:off x="7445713" y="4912834"/>
            <a:ext cx="3180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laser device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5654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in heavy ion storage ring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719C78E-8DB3-4332-BF9E-9CB50378B364}"/>
              </a:ext>
            </a:extLst>
          </p:cNvPr>
          <p:cNvSpPr txBox="1"/>
          <p:nvPr/>
        </p:nvSpPr>
        <p:spPr>
          <a:xfrm>
            <a:off x="582707" y="1180109"/>
            <a:ext cx="10354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cooling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cooling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used for different purpose in heavy ion storage rings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5693065-5451-440D-B6B0-D3E2D42B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6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99488EF-0E25-4C69-AB53-D615E3345B1C}"/>
              </a:ext>
            </a:extLst>
          </p:cNvPr>
          <p:cNvGrpSpPr/>
          <p:nvPr/>
        </p:nvGrpSpPr>
        <p:grpSpPr>
          <a:xfrm>
            <a:off x="914401" y="2117583"/>
            <a:ext cx="2814916" cy="3453667"/>
            <a:chOff x="5800169" y="1722635"/>
            <a:chExt cx="2097742" cy="33561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944874-1E18-4353-BA7D-C6A6E5715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0169" y="1722635"/>
              <a:ext cx="2097742" cy="3356115"/>
            </a:xfrm>
            <a:prstGeom prst="rect">
              <a:avLst/>
            </a:prstGeom>
          </p:spPr>
        </p:pic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7A80FD94-3F44-4CBF-8CB3-295D8F759470}"/>
                </a:ext>
              </a:extLst>
            </p:cNvPr>
            <p:cNvSpPr/>
            <p:nvPr/>
          </p:nvSpPr>
          <p:spPr>
            <a:xfrm>
              <a:off x="6060141" y="2133600"/>
              <a:ext cx="563116" cy="2707341"/>
            </a:xfrm>
            <a:custGeom>
              <a:avLst/>
              <a:gdLst>
                <a:gd name="connsiteX0" fmla="*/ 0 w 563116"/>
                <a:gd name="connsiteY0" fmla="*/ 0 h 2707341"/>
                <a:gd name="connsiteX1" fmla="*/ 152400 w 563116"/>
                <a:gd name="connsiteY1" fmla="*/ 233082 h 2707341"/>
                <a:gd name="connsiteX2" fmla="*/ 457200 w 563116"/>
                <a:gd name="connsiteY2" fmla="*/ 1228165 h 2707341"/>
                <a:gd name="connsiteX3" fmla="*/ 555812 w 563116"/>
                <a:gd name="connsiteY3" fmla="*/ 1855694 h 2707341"/>
                <a:gd name="connsiteX4" fmla="*/ 555812 w 563116"/>
                <a:gd name="connsiteY4" fmla="*/ 2707341 h 270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116" h="2707341">
                  <a:moveTo>
                    <a:pt x="0" y="0"/>
                  </a:moveTo>
                  <a:cubicBezTo>
                    <a:pt x="38100" y="14194"/>
                    <a:pt x="76200" y="28388"/>
                    <a:pt x="152400" y="233082"/>
                  </a:cubicBezTo>
                  <a:cubicBezTo>
                    <a:pt x="228600" y="437776"/>
                    <a:pt x="389965" y="957730"/>
                    <a:pt x="457200" y="1228165"/>
                  </a:cubicBezTo>
                  <a:cubicBezTo>
                    <a:pt x="524435" y="1498600"/>
                    <a:pt x="539377" y="1609165"/>
                    <a:pt x="555812" y="1855694"/>
                  </a:cubicBezTo>
                  <a:cubicBezTo>
                    <a:pt x="572247" y="2102223"/>
                    <a:pt x="555812" y="2707341"/>
                    <a:pt x="555812" y="2707341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02CD9C0-7215-4F22-870D-DBFB094EADC8}"/>
                </a:ext>
              </a:extLst>
            </p:cNvPr>
            <p:cNvSpPr/>
            <p:nvPr/>
          </p:nvSpPr>
          <p:spPr>
            <a:xfrm flipH="1">
              <a:off x="6931704" y="2122517"/>
              <a:ext cx="563116" cy="2707341"/>
            </a:xfrm>
            <a:custGeom>
              <a:avLst/>
              <a:gdLst>
                <a:gd name="connsiteX0" fmla="*/ 0 w 563116"/>
                <a:gd name="connsiteY0" fmla="*/ 0 h 2707341"/>
                <a:gd name="connsiteX1" fmla="*/ 152400 w 563116"/>
                <a:gd name="connsiteY1" fmla="*/ 233082 h 2707341"/>
                <a:gd name="connsiteX2" fmla="*/ 457200 w 563116"/>
                <a:gd name="connsiteY2" fmla="*/ 1228165 h 2707341"/>
                <a:gd name="connsiteX3" fmla="*/ 555812 w 563116"/>
                <a:gd name="connsiteY3" fmla="*/ 1855694 h 2707341"/>
                <a:gd name="connsiteX4" fmla="*/ 555812 w 563116"/>
                <a:gd name="connsiteY4" fmla="*/ 2707341 h 270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116" h="2707341">
                  <a:moveTo>
                    <a:pt x="0" y="0"/>
                  </a:moveTo>
                  <a:cubicBezTo>
                    <a:pt x="38100" y="14194"/>
                    <a:pt x="76200" y="28388"/>
                    <a:pt x="152400" y="233082"/>
                  </a:cubicBezTo>
                  <a:cubicBezTo>
                    <a:pt x="228600" y="437776"/>
                    <a:pt x="389965" y="957730"/>
                    <a:pt x="457200" y="1228165"/>
                  </a:cubicBezTo>
                  <a:cubicBezTo>
                    <a:pt x="524435" y="1498600"/>
                    <a:pt x="539377" y="1609165"/>
                    <a:pt x="555812" y="1855694"/>
                  </a:cubicBezTo>
                  <a:cubicBezTo>
                    <a:pt x="572247" y="2102223"/>
                    <a:pt x="555812" y="2707341"/>
                    <a:pt x="555812" y="2707341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4510B17E-CCC6-4899-AD8D-DB25B4BBB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5749438"/>
            <a:ext cx="281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16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26+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 25MeV/u in CSRe</a:t>
            </a:r>
          </a:p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cooling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C8A9BFD-8250-454E-89BC-54F5DEAB7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069" y="2117581"/>
            <a:ext cx="3594625" cy="3453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E093313-707F-45D8-B0DC-AA0BAE5152D2}"/>
              </a:ext>
            </a:extLst>
          </p:cNvPr>
          <p:cNvSpPr txBox="1"/>
          <p:nvPr/>
        </p:nvSpPr>
        <p:spPr>
          <a:xfrm>
            <a:off x="7230069" y="5749437"/>
            <a:ext cx="35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O</a:t>
            </a:r>
            <a:r>
              <a:rPr lang="en-US" altLang="zh-CN" baseline="30000" dirty="0"/>
              <a:t>5+</a:t>
            </a:r>
            <a:r>
              <a:rPr lang="en-US" altLang="zh-CN" dirty="0"/>
              <a:t> @275.68 MeV/u in CSRe</a:t>
            </a:r>
          </a:p>
          <a:p>
            <a:r>
              <a:rPr lang="en-US" altLang="zh-CN" dirty="0"/>
              <a:t>Laser cooling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B360EEE-0EA4-421C-87F0-C6667B6E97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296" y="2117582"/>
            <a:ext cx="3182795" cy="345366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6B5C1F3-7EC5-479B-A269-D21DEACC2ADE}"/>
              </a:ext>
            </a:extLst>
          </p:cNvPr>
          <p:cNvSpPr txBox="1"/>
          <p:nvPr/>
        </p:nvSpPr>
        <p:spPr>
          <a:xfrm>
            <a:off x="3888295" y="5749437"/>
            <a:ext cx="318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</a:t>
            </a:r>
            <a:r>
              <a:rPr lang="en-US" altLang="zh-CN" baseline="30000" dirty="0"/>
              <a:t>5+</a:t>
            </a:r>
            <a:r>
              <a:rPr lang="en-US" altLang="zh-CN" dirty="0"/>
              <a:t> @380 MeV/u in CSRe</a:t>
            </a:r>
            <a:endParaRPr lang="en-US" altLang="zh-CN" baseline="30000" dirty="0"/>
          </a:p>
          <a:p>
            <a:r>
              <a:rPr lang="en-US" altLang="zh-CN" dirty="0"/>
              <a:t>Stochastic cooling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31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D31475C-67D6-4F32-BE1C-00904B83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9" t="23024" r="26390" b="12874"/>
          <a:stretch/>
        </p:blipFill>
        <p:spPr>
          <a:xfrm>
            <a:off x="3466296" y="3406657"/>
            <a:ext cx="3308150" cy="264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C488E3E-BDCB-4D26-BD3D-92C18E8C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90" y="2774502"/>
            <a:ext cx="2630335" cy="347389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 of cooling and heating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900235-F5CD-4E8E-AEFB-495EF2B8A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9" r="13873"/>
          <a:stretch/>
        </p:blipFill>
        <p:spPr>
          <a:xfrm>
            <a:off x="6965577" y="1004615"/>
            <a:ext cx="4061012" cy="56137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51D6B67-A352-4017-880C-3244B3855212}"/>
              </a:ext>
            </a:extLst>
          </p:cNvPr>
          <p:cNvSpPr txBox="1"/>
          <p:nvPr/>
        </p:nvSpPr>
        <p:spPr>
          <a:xfrm>
            <a:off x="582707" y="1180109"/>
            <a:ext cx="6849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space volume increases with coasting ion beam intensity and ion charges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9456B1A-A6BD-47E2-B077-2DA6214E06B4}"/>
                  </a:ext>
                </a:extLst>
              </p:cNvPr>
              <p:cNvSpPr/>
              <p:nvPr/>
            </p:nvSpPr>
            <p:spPr>
              <a:xfrm>
                <a:off x="1165411" y="2008056"/>
                <a:ext cx="190488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0.3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9456B1A-A6BD-47E2-B077-2DA6214E0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411" y="2008056"/>
                <a:ext cx="1904880" cy="461665"/>
              </a:xfrm>
              <a:prstGeom prst="rect">
                <a:avLst/>
              </a:prstGeom>
              <a:blipFill>
                <a:blip r:embed="rId5"/>
                <a:stretch>
                  <a:fillRect l="-3834" t="-125000" b="-190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5858E00-DA49-4313-8081-1E97886850C3}"/>
                  </a:ext>
                </a:extLst>
              </p:cNvPr>
              <p:cNvSpPr/>
              <p:nvPr/>
            </p:nvSpPr>
            <p:spPr>
              <a:xfrm>
                <a:off x="4130138" y="1987120"/>
                <a:ext cx="2165721" cy="5035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0.5~0.6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5858E00-DA49-4313-8081-1E9788685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138" y="1987120"/>
                <a:ext cx="2165721" cy="503536"/>
              </a:xfrm>
              <a:prstGeom prst="rect">
                <a:avLst/>
              </a:prstGeom>
              <a:blipFill>
                <a:blip r:embed="rId6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3F018A20-2684-4F30-BDE9-B750892CE1C6}"/>
              </a:ext>
            </a:extLst>
          </p:cNvPr>
          <p:cNvSpPr txBox="1"/>
          <p:nvPr/>
        </p:nvSpPr>
        <p:spPr>
          <a:xfrm>
            <a:off x="582707" y="2589836"/>
            <a:ext cx="6849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cooled beams equilibrium with Intra-beam Scattering (IBS)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BC1C27-B3F5-48E7-9397-714E7614A69D}"/>
              </a:ext>
            </a:extLst>
          </p:cNvPr>
          <p:cNvSpPr txBox="1"/>
          <p:nvPr/>
        </p:nvSpPr>
        <p:spPr>
          <a:xfrm>
            <a:off x="4335242" y="2969397"/>
            <a:ext cx="2630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</a:t>
            </a:r>
            <a:r>
              <a:rPr lang="en-US" altLang="zh-CN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M.Steck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Seminar at IMP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A774EB-9366-4499-8163-6BFF8E609B90}"/>
              </a:ext>
            </a:extLst>
          </p:cNvPr>
          <p:cNvSpPr txBox="1"/>
          <p:nvPr/>
        </p:nvSpPr>
        <p:spPr>
          <a:xfrm>
            <a:off x="338419" y="6145939"/>
            <a:ext cx="73376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about longitudinal emittance (bunch length) in equilibrium?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81BB43F-5621-41FB-AE86-AC8A3ACE8754}"/>
              </a:ext>
            </a:extLst>
          </p:cNvPr>
          <p:cNvSpPr txBox="1"/>
          <p:nvPr/>
        </p:nvSpPr>
        <p:spPr>
          <a:xfrm>
            <a:off x="7677465" y="2855677"/>
            <a:ext cx="1766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exp. @ GSI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86B559-56E2-40B9-8C63-3A325D05A5B4}"/>
              </a:ext>
            </a:extLst>
          </p:cNvPr>
          <p:cNvSpPr txBox="1"/>
          <p:nvPr/>
        </p:nvSpPr>
        <p:spPr>
          <a:xfrm>
            <a:off x="3688172" y="4122473"/>
            <a:ext cx="1735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exp. @ IMP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783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图片 187">
            <a:extLst>
              <a:ext uri="{FF2B5EF4-FFF2-40B4-BE49-F238E27FC236}">
                <a16:creationId xmlns:a16="http://schemas.microsoft.com/office/drawing/2014/main" id="{8DBECC1B-35AE-460E-88C2-D9702ED62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155" y="4453861"/>
            <a:ext cx="4402294" cy="199069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HIRFL and experimental results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9A5037-D5E3-4946-8B3B-11374622B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3478"/>
          <a:stretch/>
        </p:blipFill>
        <p:spPr bwMode="auto">
          <a:xfrm>
            <a:off x="4143409" y="1711972"/>
            <a:ext cx="3494520" cy="285783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8FD9EEF-476D-42A3-B707-DDDFDA48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7929" y="1711971"/>
            <a:ext cx="4074458" cy="2857837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4685F7B-E613-4860-A6D0-C0749E46088C}"/>
              </a:ext>
            </a:extLst>
          </p:cNvPr>
          <p:cNvSpPr txBox="1"/>
          <p:nvPr/>
        </p:nvSpPr>
        <p:spPr>
          <a:xfrm>
            <a:off x="582706" y="1180109"/>
            <a:ext cx="1077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of cold ion beam bunch length at CSRe in 2009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E35001-FECA-4307-BAFD-10BB49D3C85C}"/>
              </a:ext>
            </a:extLst>
          </p:cNvPr>
          <p:cNvSpPr txBox="1"/>
          <p:nvPr/>
        </p:nvSpPr>
        <p:spPr>
          <a:xfrm>
            <a:off x="479612" y="1885670"/>
            <a:ext cx="3581399" cy="10002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200MeV/u C6+ ions cooled by 0.5A electron beam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3kV with a fixed frequency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DD8EAD4-8D18-46CF-B6AF-4DF4275368CC}"/>
              </a:ext>
            </a:extLst>
          </p:cNvPr>
          <p:cNvSpPr txBox="1"/>
          <p:nvPr/>
        </p:nvSpPr>
        <p:spPr>
          <a:xfrm>
            <a:off x="479611" y="3250265"/>
            <a:ext cx="35814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length increased faster for  higher beam intensity, maybe it’s driven by different beam dynamics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2CEBCEA-7E3C-4F52-8781-AB3F438A2429}"/>
              </a:ext>
            </a:extLst>
          </p:cNvPr>
          <p:cNvCxnSpPr/>
          <p:nvPr/>
        </p:nvCxnSpPr>
        <p:spPr>
          <a:xfrm>
            <a:off x="9090212" y="3250265"/>
            <a:ext cx="331694" cy="443194"/>
          </a:xfrm>
          <a:prstGeom prst="straightConnector1">
            <a:avLst/>
          </a:prstGeom>
          <a:ln w="571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5AF46AA-91B2-407B-83DF-1AC5ED79C836}"/>
              </a:ext>
            </a:extLst>
          </p:cNvPr>
          <p:cNvSpPr txBox="1"/>
          <p:nvPr/>
        </p:nvSpPr>
        <p:spPr>
          <a:xfrm rot="1034638">
            <a:off x="8536641" y="2922520"/>
            <a:ext cx="1611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intensity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81A9EF6-60FB-42E6-ABE9-281E73CE6698}"/>
              </a:ext>
            </a:extLst>
          </p:cNvPr>
          <p:cNvSpPr txBox="1"/>
          <p:nvPr/>
        </p:nvSpPr>
        <p:spPr>
          <a:xfrm rot="1034638">
            <a:off x="9298680" y="2104288"/>
            <a:ext cx="1785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intensity</a:t>
            </a:r>
            <a:endParaRPr lang="zh-CN" altLang="en-US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1697DB9-0A38-4B59-9F01-1E59A9F095C1}"/>
              </a:ext>
            </a:extLst>
          </p:cNvPr>
          <p:cNvCxnSpPr>
            <a:cxnSpLocks/>
          </p:cNvCxnSpPr>
          <p:nvPr/>
        </p:nvCxnSpPr>
        <p:spPr>
          <a:xfrm>
            <a:off x="10000728" y="2406157"/>
            <a:ext cx="631413" cy="6259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图片 185">
            <a:extLst>
              <a:ext uri="{FF2B5EF4-FFF2-40B4-BE49-F238E27FC236}">
                <a16:creationId xmlns:a16="http://schemas.microsoft.com/office/drawing/2014/main" id="{74778816-C56A-4FEE-B8FC-72582A56C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11"/>
          <a:stretch/>
        </p:blipFill>
        <p:spPr>
          <a:xfrm>
            <a:off x="208429" y="4533329"/>
            <a:ext cx="6364941" cy="2085051"/>
          </a:xfrm>
          <a:prstGeom prst="rect">
            <a:avLst/>
          </a:prstGeom>
        </p:spPr>
      </p:pic>
      <p:sp>
        <p:nvSpPr>
          <p:cNvPr id="189" name="文本框 188">
            <a:extLst>
              <a:ext uri="{FF2B5EF4-FFF2-40B4-BE49-F238E27FC236}">
                <a16:creationId xmlns:a16="http://schemas.microsoft.com/office/drawing/2014/main" id="{8F171379-BC83-4372-AC69-4D00DE85F29E}"/>
              </a:ext>
            </a:extLst>
          </p:cNvPr>
          <p:cNvSpPr txBox="1"/>
          <p:nvPr/>
        </p:nvSpPr>
        <p:spPr>
          <a:xfrm>
            <a:off x="4266993" y="5459342"/>
            <a:ext cx="22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length measured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3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99830-AD68-42B1-A972-69DAF1B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20"/>
            <a:ext cx="10515600" cy="6658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cooling in heavy ion storage ring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BC2B07-02EF-4506-A204-8C784BF6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4E418-640A-4BF5-A7AB-67DB4B7D0DE9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 descr="Graph1.png">
            <a:extLst>
              <a:ext uri="{FF2B5EF4-FFF2-40B4-BE49-F238E27FC236}">
                <a16:creationId xmlns:a16="http://schemas.microsoft.com/office/drawing/2014/main" id="{96815364-7BD4-409B-B293-9E7509D3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62" t="5800" r="15625"/>
          <a:stretch>
            <a:fillRect/>
          </a:stretch>
        </p:blipFill>
        <p:spPr>
          <a:xfrm>
            <a:off x="9047760" y="1003225"/>
            <a:ext cx="3035977" cy="2875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31B3B6-F67B-4B49-81FF-A13C013BC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782" y="1096850"/>
            <a:ext cx="3246319" cy="28757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7DE9F5-389D-4FD0-B1DF-56C0E9307D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86"/>
          <a:stretch/>
        </p:blipFill>
        <p:spPr>
          <a:xfrm>
            <a:off x="6096000" y="4170006"/>
            <a:ext cx="5737411" cy="21863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A2DF5A0-F6D0-4342-9245-602BDEA7AA75}"/>
              </a:ext>
            </a:extLst>
          </p:cNvPr>
          <p:cNvSpPr txBox="1"/>
          <p:nvPr/>
        </p:nvSpPr>
        <p:spPr>
          <a:xfrm>
            <a:off x="7420118" y="5222220"/>
            <a:ext cx="140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uncooled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101D50-1F89-4BD9-B0E9-029FD9AB8838}"/>
              </a:ext>
            </a:extLst>
          </p:cNvPr>
          <p:cNvSpPr txBox="1"/>
          <p:nvPr/>
        </p:nvSpPr>
        <p:spPr>
          <a:xfrm>
            <a:off x="9739746" y="4265418"/>
            <a:ext cx="125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cooled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6A9916-30C4-48C4-AF63-F11801494FAA}"/>
              </a:ext>
            </a:extLst>
          </p:cNvPr>
          <p:cNvSpPr txBox="1"/>
          <p:nvPr/>
        </p:nvSpPr>
        <p:spPr>
          <a:xfrm>
            <a:off x="573239" y="1750327"/>
            <a:ext cx="5438543" cy="10926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BPM are used for the bunch length measurement</a:t>
            </a:r>
          </a:p>
          <a:p>
            <a:r>
              <a:rPr lang="en-US" altLang="zh-CN" sz="2000" dirty="0"/>
              <a:t>The timing sequence is triggered by events generator</a:t>
            </a:r>
            <a:endParaRPr lang="zh-CN" altLang="en-US" sz="200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E5D311-DABB-4499-AB19-2310CAB46A57}"/>
              </a:ext>
            </a:extLst>
          </p:cNvPr>
          <p:cNvGrpSpPr/>
          <p:nvPr/>
        </p:nvGrpSpPr>
        <p:grpSpPr>
          <a:xfrm>
            <a:off x="739548" y="3053714"/>
            <a:ext cx="4845466" cy="3601713"/>
            <a:chOff x="3622060" y="2545881"/>
            <a:chExt cx="5127749" cy="381153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DE9F0AD-97C1-431B-81CE-9BE290C890B3}"/>
                </a:ext>
              </a:extLst>
            </p:cNvPr>
            <p:cNvGrpSpPr/>
            <p:nvPr/>
          </p:nvGrpSpPr>
          <p:grpSpPr>
            <a:xfrm>
              <a:off x="3622060" y="2545881"/>
              <a:ext cx="5127749" cy="3811539"/>
              <a:chOff x="4243189" y="1285482"/>
              <a:chExt cx="4665012" cy="3467579"/>
            </a:xfrm>
          </p:grpSpPr>
          <p:pic>
            <p:nvPicPr>
              <p:cNvPr id="16" name="Picture 2" descr="05-1-7-M-lay-target">
                <a:extLst>
                  <a:ext uri="{FF2B5EF4-FFF2-40B4-BE49-F238E27FC236}">
                    <a16:creationId xmlns:a16="http://schemas.microsoft.com/office/drawing/2014/main" id="{B2A07370-33DE-4956-8FB7-AF9B80ED90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3189" y="1285482"/>
                <a:ext cx="4665012" cy="3467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F50C46B-7F96-4B80-90E5-C0E8D75EE38C}"/>
                  </a:ext>
                </a:extLst>
              </p:cNvPr>
              <p:cNvSpPr/>
              <p:nvPr/>
            </p:nvSpPr>
            <p:spPr>
              <a:xfrm>
                <a:off x="4843190" y="2131948"/>
                <a:ext cx="1583161" cy="7489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C47E0C7-25F8-4A7C-A6DB-FA60B4823385}"/>
                </a:ext>
              </a:extLst>
            </p:cNvPr>
            <p:cNvSpPr/>
            <p:nvPr/>
          </p:nvSpPr>
          <p:spPr>
            <a:xfrm>
              <a:off x="5948363" y="2564606"/>
              <a:ext cx="278606" cy="252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5B74FB6-7EC9-4807-9C2E-F73DA0F47239}"/>
                </a:ext>
              </a:extLst>
            </p:cNvPr>
            <p:cNvCxnSpPr/>
            <p:nvPr/>
          </p:nvCxnSpPr>
          <p:spPr>
            <a:xfrm>
              <a:off x="5931693" y="2738438"/>
              <a:ext cx="30241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84139C6-5E03-49B5-9C0F-8E464EE1D389}"/>
              </a:ext>
            </a:extLst>
          </p:cNvPr>
          <p:cNvSpPr txBox="1"/>
          <p:nvPr/>
        </p:nvSpPr>
        <p:spPr>
          <a:xfrm>
            <a:off x="1195528" y="4200545"/>
            <a:ext cx="3672307" cy="1308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CSRm injection energy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6.9 MeV/u </a:t>
            </a:r>
            <a:r>
              <a:rPr lang="en-US" altLang="zh-CN" sz="16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3.7 MeV/u </a:t>
            </a:r>
            <a:r>
              <a:rPr lang="en-US" altLang="zh-CN" sz="16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altLang="zh-CN" sz="16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36+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Bunched ion beam vs. DC e-beam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RF-Cooler-BPM-Schottky </a:t>
            </a:r>
            <a:endParaRPr lang="zh-CN" altLang="en-US" sz="1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E67BC87-E036-4271-92BC-5C2543BBBDEE}"/>
              </a:ext>
            </a:extLst>
          </p:cNvPr>
          <p:cNvSpPr txBox="1"/>
          <p:nvPr/>
        </p:nvSpPr>
        <p:spPr>
          <a:xfrm>
            <a:off x="582707" y="1180109"/>
            <a:ext cx="5438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at CSRm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91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7354</TotalTime>
  <Words>1120</Words>
  <Application>Microsoft Office PowerPoint</Application>
  <PresentationFormat>宽屏</PresentationFormat>
  <Paragraphs>207</Paragraphs>
  <Slides>20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等线</vt:lpstr>
      <vt:lpstr>等线 Light</vt:lpstr>
      <vt:lpstr>微软雅黑</vt:lpstr>
      <vt:lpstr>Arial</vt:lpstr>
      <vt:lpstr>Cambria Math</vt:lpstr>
      <vt:lpstr>Times New Roman</vt:lpstr>
      <vt:lpstr>Wingdings</vt:lpstr>
      <vt:lpstr>Office 主题​​</vt:lpstr>
      <vt:lpstr>画笔图片</vt:lpstr>
      <vt:lpstr>Equation</vt:lpstr>
      <vt:lpstr>The equilibrium longitudinal emittance of cold ion bunches in storage rings</vt:lpstr>
      <vt:lpstr>Contents</vt:lpstr>
      <vt:lpstr>Beam cooling in heavy ion storage ring</vt:lpstr>
      <vt:lpstr>Beam cooling in heavy ion storage ring</vt:lpstr>
      <vt:lpstr>Beam cooling in heavy ion storage ring</vt:lpstr>
      <vt:lpstr>Beam cooling in heavy ion storage ring</vt:lpstr>
      <vt:lpstr>Equilibrium of cooling and heating</vt:lpstr>
      <vt:lpstr>HIRFL and experimental results </vt:lpstr>
      <vt:lpstr>Beam cooling in heavy ion storage ring</vt:lpstr>
      <vt:lpstr>HIRFL and experimental results </vt:lpstr>
      <vt:lpstr>HIRFL and experimental results </vt:lpstr>
      <vt:lpstr>HIRFL and experimental results </vt:lpstr>
      <vt:lpstr>HIRFL and experimental results </vt:lpstr>
      <vt:lpstr>HIRFL and experimental results </vt:lpstr>
      <vt:lpstr>Simulation with multi-model particles</vt:lpstr>
      <vt:lpstr>Simulation with multi-model particles</vt:lpstr>
      <vt:lpstr>Simulation with multi-model particles</vt:lpstr>
      <vt:lpstr>Application on machine operation</vt:lpstr>
      <vt:lpstr>Conclusion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equilibrium longitudinal emittance of cold ion bunches in storage rings</dc:title>
  <dc:creator>mao lijun</dc:creator>
  <cp:lastModifiedBy>mao lijun</cp:lastModifiedBy>
  <cp:revision>36</cp:revision>
  <dcterms:created xsi:type="dcterms:W3CDTF">2024-09-07T01:39:17Z</dcterms:created>
  <dcterms:modified xsi:type="dcterms:W3CDTF">2024-09-12T04:13:30Z</dcterms:modified>
</cp:coreProperties>
</file>