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3"/>
    <p:sldId id="260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oshihan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5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1300" y="0"/>
            <a:ext cx="10922000" cy="793115"/>
          </a:xfrm>
        </p:spPr>
        <p:txBody>
          <a:bodyPr/>
          <a:p>
            <a:r>
              <a:rPr lang="en-US" altLang="zh-CN" b="0"/>
              <a:t>MACE</a:t>
            </a:r>
            <a:r>
              <a:rPr lang="zh-CN" altLang="en-US" b="0"/>
              <a:t>研究</a:t>
            </a:r>
            <a:r>
              <a:rPr lang="zh-CN" altLang="en-US" b="0"/>
              <a:t>进度</a:t>
            </a:r>
            <a:endParaRPr lang="zh-CN" altLang="en-US" b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205" y="734695"/>
            <a:ext cx="10944225" cy="6123305"/>
          </a:xfrm>
        </p:spPr>
        <p:txBody>
          <a:bodyPr>
            <a:normAutofit lnSpcReduction="10000"/>
          </a:bodyPr>
          <a:p>
            <a:pPr>
              <a:lnSpc>
                <a:spcPct val="110000"/>
              </a:lnSpc>
            </a:pPr>
            <a:r>
              <a:rPr lang="zh-CN" altLang="en-US"/>
              <a:t>物理部分：</a:t>
            </a:r>
            <a:endParaRPr lang="zh-CN" altLang="en-US"/>
          </a:p>
          <a:p>
            <a:pPr lvl="1">
              <a:lnSpc>
                <a:spcPct val="110000"/>
              </a:lnSpc>
            </a:pPr>
            <a:r>
              <a:rPr lang="zh-CN" altLang="en-US"/>
              <a:t>目前只有五轻子末态成分的快速模拟，后续需考虑其他本底成分，实施</a:t>
            </a:r>
            <a:r>
              <a:rPr lang="en-US" altLang="zh-CN"/>
              <a:t>full simulation</a:t>
            </a:r>
            <a:r>
              <a:rPr lang="zh-CN" altLang="en-US"/>
              <a:t>并分析灵敏度。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束流部分：</a:t>
            </a:r>
            <a:endParaRPr lang="zh-CN" altLang="en-US"/>
          </a:p>
          <a:p>
            <a:pPr lvl="1">
              <a:lnSpc>
                <a:spcPct val="110000"/>
              </a:lnSpc>
            </a:pPr>
            <a:r>
              <a:rPr lang="zh-CN" altLang="en-US">
                <a:solidFill>
                  <a:schemeClr val="accent5"/>
                </a:solidFill>
              </a:rPr>
              <a:t>缪子束：与近物所有初步的合作，后续还需对接。</a:t>
            </a:r>
            <a:endParaRPr lang="zh-CN" altLang="en-US">
              <a:solidFill>
                <a:schemeClr val="accent5"/>
              </a:solidFill>
            </a:endParaRPr>
          </a:p>
          <a:p>
            <a:pPr lvl="1">
              <a:lnSpc>
                <a:spcPct val="110000"/>
              </a:lnSpc>
            </a:pP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缪子素靶：已有设计方案，还可继续优化。后续需和材料学院讨论靶的制造，开展束流实验。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lnSpc>
                <a:spcPct val="110000"/>
              </a:lnSpc>
            </a:pPr>
            <a:r>
              <a:rPr lang="zh-CN" altLang="en-US"/>
              <a:t>磁谱仪部分：</a:t>
            </a:r>
            <a:endParaRPr lang="zh-CN" altLang="en-US"/>
          </a:p>
          <a:p>
            <a:pPr lvl="1">
              <a:lnSpc>
                <a:spcPct val="110000"/>
              </a:lnSpc>
            </a:pPr>
            <a:r>
              <a:rPr lang="zh-CN" altLang="en-US">
                <a:solidFill>
                  <a:schemeClr val="accent5"/>
                </a:solidFill>
              </a:rPr>
              <a:t>漂移室：物理设计基本确定，待模拟给出优化方案和相关参数。</a:t>
            </a:r>
            <a:endParaRPr lang="zh-CN" altLang="en-US">
              <a:solidFill>
                <a:schemeClr val="accent5"/>
              </a:solidFill>
            </a:endParaRPr>
          </a:p>
          <a:p>
            <a:pPr lvl="1">
              <a:lnSpc>
                <a:spcPct val="110000"/>
              </a:lnSpc>
            </a:pPr>
            <a:r>
              <a:rPr lang="zh-CN" altLang="en-US">
                <a:solidFill>
                  <a:schemeClr val="accent2"/>
                </a:solidFill>
              </a:rPr>
              <a:t>定时探测器：程炜镔正在上手设计和模拟。</a:t>
            </a:r>
            <a:endParaRPr lang="zh-CN" altLang="en-US">
              <a:solidFill>
                <a:srgbClr val="C00000"/>
              </a:solidFill>
            </a:endParaRPr>
          </a:p>
          <a:p>
            <a:pPr lvl="0">
              <a:lnSpc>
                <a:spcPct val="110000"/>
              </a:lnSpc>
            </a:pPr>
            <a:r>
              <a:rPr lang="zh-CN" altLang="en-US"/>
              <a:t>电磁场设计：</a:t>
            </a:r>
            <a:endParaRPr lang="zh-CN" altLang="en-US"/>
          </a:p>
          <a:p>
            <a:pPr lvl="1">
              <a:lnSpc>
                <a:spcPct val="110000"/>
              </a:lnSpc>
            </a:pPr>
            <a:r>
              <a:rPr lang="zh-CN" altLang="en-US" sz="1800">
                <a:solidFill>
                  <a:schemeClr val="accent2"/>
                </a:solidFill>
              </a:rPr>
              <a:t>目前只有初步方案，当前建模过于简化，需进一步关注现实化的设计和相关指标。</a:t>
            </a:r>
            <a:endParaRPr lang="zh-CN" altLang="en-US">
              <a:solidFill>
                <a:schemeClr val="accent2"/>
              </a:solidFill>
            </a:endParaRPr>
          </a:p>
          <a:p>
            <a:pPr lvl="0">
              <a:lnSpc>
                <a:spcPct val="110000"/>
              </a:lnSpc>
            </a:pPr>
            <a:r>
              <a:rPr lang="zh-CN" altLang="en-US"/>
              <a:t>正电子探测器：</a:t>
            </a:r>
            <a:endParaRPr lang="zh-CN" altLang="en-US"/>
          </a:p>
          <a:p>
            <a:pPr lvl="1">
              <a:lnSpc>
                <a:spcPct val="110000"/>
              </a:lnSpc>
            </a:pP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MCP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：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设计方案基本确定，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妙晗完成了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MCP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的信号模拟，后续需要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实施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MCP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模拟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的参数化（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fast simulation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），主要关注位置分辨和探测效率。开展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prototyping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。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110000"/>
              </a:lnSpc>
            </a:pP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量能器：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设计方案基本确定，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基本完成了信号的模拟。后续需关注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  <a:sym typeface="+mn-ea"/>
              </a:rPr>
              <a:t>fast simulation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和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  <a:sym typeface="+mn-ea"/>
              </a:rPr>
              <a:t>prototyping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。</a:t>
            </a:r>
            <a:endParaRPr lang="zh-CN" altLang="en-US">
              <a:solidFill>
                <a:schemeClr val="accent6">
                  <a:lumMod val="75000"/>
                </a:schemeClr>
              </a:solidFill>
              <a:sym typeface="+mn-ea"/>
            </a:endParaRPr>
          </a:p>
          <a:p>
            <a:pPr lvl="0">
              <a:lnSpc>
                <a:spcPct val="110000"/>
              </a:lnSpc>
            </a:pPr>
            <a:r>
              <a:rPr lang="zh-CN" altLang="en-US">
                <a:sym typeface="+mn-ea"/>
              </a:rPr>
              <a:t>离线软件部分：</a:t>
            </a:r>
            <a:endParaRPr lang="zh-CN" altLang="en-US"/>
          </a:p>
          <a:p>
            <a:pPr lvl="1">
              <a:lnSpc>
                <a:spcPct val="11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事例显示器、数据分析框架的设计和开发正在进行。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80730" y="2995930"/>
            <a:ext cx="3383280" cy="73723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p>
            <a:r>
              <a:rPr lang="zh-CN" altLang="en-US" sz="1400">
                <a:solidFill>
                  <a:schemeClr val="accent6">
                    <a:lumMod val="75000"/>
                  </a:schemeClr>
                </a:solidFill>
              </a:rPr>
              <a:t>绿：已有较具体的方案，可开展技术设计</a:t>
            </a:r>
            <a:endParaRPr lang="zh-CN" altLang="en-US" sz="140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CN" altLang="en-US" sz="1400">
                <a:solidFill>
                  <a:schemeClr val="accent5"/>
                </a:solidFill>
              </a:rPr>
              <a:t>蓝：有基本设计方案，需进一步细化</a:t>
            </a:r>
            <a:endParaRPr lang="zh-CN" altLang="en-US" sz="1400">
              <a:solidFill>
                <a:schemeClr val="accent5"/>
              </a:solidFill>
            </a:endParaRPr>
          </a:p>
          <a:p>
            <a:r>
              <a:rPr lang="zh-CN" altLang="en-US" sz="1400">
                <a:solidFill>
                  <a:schemeClr val="accent2"/>
                </a:solidFill>
              </a:rPr>
              <a:t>橙：需研究得出基本设计</a:t>
            </a:r>
            <a:endParaRPr lang="zh-CN" altLang="en-US" sz="1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1300" y="0"/>
            <a:ext cx="10922000" cy="798830"/>
          </a:xfrm>
        </p:spPr>
        <p:txBody>
          <a:bodyPr/>
          <a:p>
            <a:r>
              <a:rPr lang="zh-CN" altLang="en-US" b="0"/>
              <a:t>春季工作（四月</a:t>
            </a:r>
            <a:r>
              <a:rPr lang="en-US" altLang="zh-CN" b="0"/>
              <a:t>MIP2024</a:t>
            </a:r>
            <a:r>
              <a:rPr lang="zh-CN" altLang="en-US" b="0"/>
              <a:t>前）</a:t>
            </a:r>
            <a:endParaRPr lang="zh-CN" altLang="en-US" b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958850"/>
            <a:ext cx="10514965" cy="5899785"/>
          </a:xfrm>
        </p:spPr>
        <p:txBody>
          <a:bodyPr>
            <a:normAutofit lnSpcReduction="10000"/>
          </a:bodyPr>
          <a:p>
            <a:pPr>
              <a:lnSpc>
                <a:spcPct val="100000"/>
              </a:lnSpc>
            </a:pPr>
            <a:r>
              <a:rPr lang="zh-CN" altLang="en-US"/>
              <a:t>总体目标：开始起草</a:t>
            </a:r>
            <a:r>
              <a:rPr lang="en-US" altLang="zh-CN"/>
              <a:t>Pre-CDR</a:t>
            </a:r>
            <a:r>
              <a:rPr lang="zh-CN" altLang="en-US"/>
              <a:t>，</a:t>
            </a:r>
            <a:r>
              <a:rPr lang="en-US" altLang="zh-CN"/>
              <a:t>1</a:t>
            </a:r>
            <a:r>
              <a:rPr lang="zh-CN" altLang="en-US"/>
              <a:t>篇文章见刊（缪子素靶）。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物理部分：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/>
              <a:t>基本完成五轻子末态过程的</a:t>
            </a:r>
            <a:r>
              <a:rPr lang="en-US" altLang="zh-CN"/>
              <a:t>full simulation</a:t>
            </a:r>
            <a:r>
              <a:rPr lang="zh-CN" altLang="en-US"/>
              <a:t>，估计本底水平，与</a:t>
            </a:r>
            <a:r>
              <a:rPr lang="en-US" altLang="zh-CN"/>
              <a:t>McMule</a:t>
            </a:r>
            <a:r>
              <a:rPr lang="zh-CN" altLang="en-US"/>
              <a:t>结果对比；</a:t>
            </a:r>
            <a:endParaRPr lang="zh-CN" altLang="en-US"/>
          </a:p>
          <a:p>
            <a:pPr lvl="0">
              <a:lnSpc>
                <a:spcPct val="100000"/>
              </a:lnSpc>
            </a:pPr>
            <a:r>
              <a:rPr lang="zh-CN" altLang="en-US"/>
              <a:t>束流部分：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5"/>
                </a:solidFill>
              </a:rPr>
              <a:t>缪子束：与近物所</a:t>
            </a:r>
            <a:r>
              <a:rPr lang="en-US" altLang="zh-CN">
                <a:solidFill>
                  <a:schemeClr val="accent5"/>
                </a:solidFill>
              </a:rPr>
              <a:t>/CSNS</a:t>
            </a:r>
            <a:r>
              <a:rPr lang="zh-CN" altLang="en-US">
                <a:solidFill>
                  <a:schemeClr val="accent5"/>
                </a:solidFill>
              </a:rPr>
              <a:t>合作撰写</a:t>
            </a:r>
            <a:r>
              <a:rPr lang="en-US" altLang="zh-CN">
                <a:solidFill>
                  <a:schemeClr val="accent5"/>
                </a:solidFill>
              </a:rPr>
              <a:t>CDR</a:t>
            </a:r>
            <a:r>
              <a:rPr lang="zh-CN" altLang="en-US">
                <a:solidFill>
                  <a:schemeClr val="accent5"/>
                </a:solidFill>
              </a:rPr>
              <a:t>。</a:t>
            </a:r>
            <a:endParaRPr lang="zh-CN" altLang="en-US">
              <a:solidFill>
                <a:schemeClr val="accent5"/>
              </a:solidFill>
            </a:endParaRPr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缪子素靶：修改缪子素产生的文章；撰写实验计划并和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Kanda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讨论，提交到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MLF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。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</a:pPr>
            <a:r>
              <a:rPr lang="zh-CN" altLang="en-US"/>
              <a:t>磁谱仪部分：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2"/>
                </a:solidFill>
              </a:rPr>
              <a:t>定时探测器：开展文献调研，提出初步设计方案，</a:t>
            </a:r>
            <a:r>
              <a:rPr lang="zh-CN" altLang="en-US">
                <a:solidFill>
                  <a:schemeClr val="accent2"/>
                </a:solidFill>
                <a:sym typeface="+mn-ea"/>
              </a:rPr>
              <a:t>开展模拟</a:t>
            </a:r>
            <a:r>
              <a:rPr lang="zh-CN" altLang="en-US">
                <a:solidFill>
                  <a:schemeClr val="accent2"/>
                </a:solidFill>
              </a:rPr>
              <a:t>。</a:t>
            </a:r>
            <a:endParaRPr lang="zh-CN" altLang="en-US">
              <a:solidFill>
                <a:schemeClr val="accent2"/>
              </a:solidFill>
            </a:endParaRPr>
          </a:p>
          <a:p>
            <a:pPr lvl="0">
              <a:lnSpc>
                <a:spcPct val="100000"/>
              </a:lnSpc>
            </a:pPr>
            <a:r>
              <a:rPr lang="zh-CN" altLang="en-US"/>
              <a:t>电磁场设计：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 sz="1800">
                <a:solidFill>
                  <a:schemeClr val="accent2"/>
                </a:solidFill>
              </a:rPr>
              <a:t>使用</a:t>
            </a:r>
            <a:r>
              <a:rPr lang="en-US" altLang="zh-CN" sz="1800">
                <a:solidFill>
                  <a:schemeClr val="accent2"/>
                </a:solidFill>
              </a:rPr>
              <a:t>G4Beamline</a:t>
            </a:r>
            <a:r>
              <a:rPr lang="zh-CN" altLang="en-US" sz="1800">
                <a:solidFill>
                  <a:schemeClr val="accent2"/>
                </a:solidFill>
              </a:rPr>
              <a:t>开展研究，设计螺线管和加速电场。</a:t>
            </a:r>
            <a:endParaRPr lang="zh-CN" altLang="en-US">
              <a:solidFill>
                <a:schemeClr val="accent2"/>
              </a:solidFill>
            </a:endParaRPr>
          </a:p>
          <a:p>
            <a:pPr lvl="0">
              <a:lnSpc>
                <a:spcPct val="100000"/>
              </a:lnSpc>
            </a:pPr>
            <a:r>
              <a:rPr lang="zh-CN" altLang="en-US"/>
              <a:t>正电子探测器：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MCP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：时间分辨率模拟？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/ 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  <a:sym typeface="+mn-ea"/>
              </a:rPr>
              <a:t>fast simulation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？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量能器：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开展模拟，优化设计方案，总结成果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，开始撰写技术文章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。</a:t>
            </a:r>
            <a:endParaRPr lang="zh-CN" altLang="en-US">
              <a:solidFill>
                <a:schemeClr val="accent6">
                  <a:lumMod val="75000"/>
                </a:schemeClr>
              </a:solidFill>
              <a:sym typeface="+mn-ea"/>
            </a:endParaRPr>
          </a:p>
          <a:p>
            <a:pPr lvl="0">
              <a:lnSpc>
                <a:spcPct val="100000"/>
              </a:lnSpc>
            </a:pPr>
            <a:r>
              <a:rPr lang="zh-CN" altLang="en-US">
                <a:sym typeface="+mn-ea"/>
              </a:rPr>
              <a:t>离线软件部分：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实现将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MACE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几何导入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unreal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；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  <a:p>
            <a:pPr lvl="1">
              <a:lnSpc>
                <a:spcPct val="100000"/>
              </a:lnSpc>
            </a:pPr>
            <a:r>
              <a:rPr lang="zh-CN" altLang="en-US">
                <a:sym typeface="+mn-ea"/>
              </a:rPr>
              <a:t>配合研究进度开发和维护软件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1300" y="0"/>
            <a:ext cx="10922000" cy="793115"/>
          </a:xfrm>
        </p:spPr>
        <p:txBody>
          <a:bodyPr/>
          <a:p>
            <a:r>
              <a:rPr lang="zh-CN" altLang="en-US" b="0"/>
              <a:t>夏季工作（七月前）</a:t>
            </a:r>
            <a:endParaRPr lang="zh-CN" altLang="en-US" b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793115"/>
            <a:ext cx="10514965" cy="6065520"/>
          </a:xfrm>
        </p:spPr>
        <p:txBody>
          <a:bodyPr>
            <a:normAutofit lnSpcReduction="10000"/>
          </a:bodyPr>
          <a:p>
            <a:pPr>
              <a:lnSpc>
                <a:spcPct val="100000"/>
              </a:lnSpc>
            </a:pPr>
            <a:r>
              <a:rPr lang="zh-CN" altLang="en-US"/>
              <a:t>总体目标：继续撰写</a:t>
            </a:r>
            <a:r>
              <a:rPr lang="en-US" altLang="zh-CN"/>
              <a:t>Pre-CDR</a:t>
            </a:r>
            <a:r>
              <a:rPr lang="zh-CN" altLang="en-US"/>
              <a:t>。投稿</a:t>
            </a:r>
            <a:r>
              <a:rPr lang="en-US" altLang="zh-CN"/>
              <a:t>1</a:t>
            </a:r>
            <a:r>
              <a:rPr lang="zh-CN" altLang="en-US"/>
              <a:t>篇文章（量能器）。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物理部分：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/>
              <a:t>估计</a:t>
            </a:r>
            <a:r>
              <a:rPr lang="en-US" altLang="zh-CN"/>
              <a:t>Bhabha</a:t>
            </a:r>
            <a:r>
              <a:rPr lang="zh-CN" altLang="en-US"/>
              <a:t>散射偶然符合本底水平；</a:t>
            </a:r>
            <a:endParaRPr lang="zh-CN" altLang="en-US"/>
          </a:p>
          <a:p>
            <a:pPr lvl="0">
              <a:lnSpc>
                <a:spcPct val="100000"/>
              </a:lnSpc>
            </a:pPr>
            <a:r>
              <a:rPr lang="zh-CN" altLang="en-US"/>
              <a:t>束流部分：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5"/>
                </a:solidFill>
              </a:rPr>
              <a:t>缪子束：合作撰写</a:t>
            </a:r>
            <a:r>
              <a:rPr lang="en-US" altLang="zh-CN">
                <a:solidFill>
                  <a:schemeClr val="accent5"/>
                </a:solidFill>
              </a:rPr>
              <a:t>CDR</a:t>
            </a:r>
            <a:r>
              <a:rPr lang="zh-CN" altLang="en-US">
                <a:solidFill>
                  <a:schemeClr val="accent5"/>
                </a:solidFill>
              </a:rPr>
              <a:t>。</a:t>
            </a:r>
            <a:endParaRPr lang="zh-CN" altLang="en-US">
              <a:solidFill>
                <a:schemeClr val="accent5"/>
              </a:solidFill>
            </a:endParaRPr>
          </a:p>
          <a:p>
            <a:pPr lvl="0">
              <a:lnSpc>
                <a:spcPct val="100000"/>
              </a:lnSpc>
            </a:pPr>
            <a:r>
              <a:rPr lang="zh-CN" altLang="en-US"/>
              <a:t>磁谱仪部分：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5"/>
                </a:solidFill>
              </a:rPr>
              <a:t>漂移室：细化模拟和径迹重建，优化漂移室的几何参数，给出优化设计方案。</a:t>
            </a:r>
            <a:endParaRPr lang="zh-CN" altLang="en-US">
              <a:solidFill>
                <a:schemeClr val="accent5"/>
              </a:solidFill>
            </a:endParaRPr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5"/>
                </a:solidFill>
              </a:rPr>
              <a:t>定时探测器：继续细化模拟和设计，模拟探测器的时间分辨率。</a:t>
            </a:r>
            <a:endParaRPr lang="zh-CN" altLang="en-US">
              <a:solidFill>
                <a:schemeClr val="accent5"/>
              </a:solidFill>
            </a:endParaRPr>
          </a:p>
          <a:p>
            <a:pPr lvl="0">
              <a:lnSpc>
                <a:spcPct val="100000"/>
              </a:lnSpc>
            </a:pPr>
            <a:r>
              <a:rPr lang="zh-CN" altLang="en-US"/>
              <a:t>电磁场设计：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 sz="1800">
                <a:solidFill>
                  <a:schemeClr val="accent5"/>
                </a:solidFill>
              </a:rPr>
              <a:t>基于G4Beamline模拟给出一版较具体的方案，明确优化方向。</a:t>
            </a:r>
            <a:endParaRPr lang="zh-CN" altLang="en-US">
              <a:solidFill>
                <a:schemeClr val="accent5"/>
              </a:solidFill>
            </a:endParaRPr>
          </a:p>
          <a:p>
            <a:pPr lvl="0">
              <a:lnSpc>
                <a:spcPct val="100000"/>
              </a:lnSpc>
            </a:pPr>
            <a:r>
              <a:rPr lang="zh-CN" altLang="en-US"/>
              <a:t>正电子探测器：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MCP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：时间分辨率模拟？/ fast simulation？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量能器：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撰写技术文章并投稿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  <a:sym typeface="+mn-ea"/>
              </a:rPr>
              <a:t>。</a:t>
            </a:r>
            <a:endParaRPr lang="zh-CN" altLang="en-US">
              <a:solidFill>
                <a:schemeClr val="accent6">
                  <a:lumMod val="75000"/>
                </a:schemeClr>
              </a:solidFill>
              <a:sym typeface="+mn-ea"/>
            </a:endParaRPr>
          </a:p>
          <a:p>
            <a:pPr lvl="0">
              <a:lnSpc>
                <a:spcPct val="100000"/>
              </a:lnSpc>
            </a:pPr>
            <a:r>
              <a:rPr lang="zh-CN" altLang="en-US">
                <a:sym typeface="+mn-ea"/>
              </a:rPr>
              <a:t>离线软件部分：</a:t>
            </a:r>
            <a:endParaRPr lang="zh-CN" altLang="en-US"/>
          </a:p>
          <a:p>
            <a:pPr lvl="1">
              <a:lnSpc>
                <a:spcPct val="10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实现事例显示器的基本功能，撰写技术文章；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  <a:p>
            <a:pPr lvl="1">
              <a:lnSpc>
                <a:spcPct val="100000"/>
              </a:lnSpc>
            </a:pPr>
            <a:r>
              <a:rPr lang="zh-CN" altLang="en-US">
                <a:sym typeface="+mn-ea"/>
              </a:rPr>
              <a:t>配合研究进度开发和维护模拟软件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1300" y="0"/>
            <a:ext cx="10922000" cy="804545"/>
          </a:xfrm>
        </p:spPr>
        <p:txBody>
          <a:bodyPr/>
          <a:p>
            <a:r>
              <a:rPr lang="zh-CN" altLang="en-US" b="0"/>
              <a:t>年度目标</a:t>
            </a:r>
            <a:endParaRPr lang="zh-CN" altLang="en-US" b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941070"/>
            <a:ext cx="10514965" cy="5917565"/>
          </a:xfrm>
        </p:spPr>
        <p:txBody>
          <a:bodyPr>
            <a:normAutofit lnSpcReduction="10000"/>
          </a:bodyPr>
          <a:p>
            <a:pPr>
              <a:lnSpc>
                <a:spcPct val="90000"/>
              </a:lnSpc>
            </a:pPr>
            <a:r>
              <a:rPr lang="zh-CN" altLang="en-US"/>
              <a:t>总体目标：完成</a:t>
            </a:r>
            <a:r>
              <a:rPr lang="en-US" altLang="zh-CN"/>
              <a:t>Pre-CDR</a:t>
            </a:r>
            <a:r>
              <a:rPr lang="zh-CN" altLang="en-US"/>
              <a:t>，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篇文章见刊（缪子素靶，量能器），</a:t>
            </a:r>
            <a:r>
              <a:rPr lang="zh-CN" altLang="en-US"/>
              <a:t>投稿</a:t>
            </a:r>
            <a:r>
              <a:rPr lang="en-US" altLang="zh-CN"/>
              <a:t>2</a:t>
            </a:r>
            <a:r>
              <a:rPr lang="zh-CN" altLang="en-US"/>
              <a:t>～</a:t>
            </a:r>
            <a:r>
              <a:rPr lang="en-US" altLang="zh-CN"/>
              <a:t>3</a:t>
            </a:r>
            <a:r>
              <a:rPr lang="zh-CN" altLang="en-US"/>
              <a:t>篇文章（漂移室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事例显示器</a:t>
            </a:r>
            <a:r>
              <a:rPr lang="en-US" altLang="zh-CN">
                <a:sym typeface="+mn-ea"/>
              </a:rPr>
              <a:t>/hodoscope</a:t>
            </a:r>
            <a:r>
              <a:rPr lang="en-US" altLang="zh-CN"/>
              <a:t>/</a:t>
            </a:r>
            <a:r>
              <a:rPr lang="zh-CN" altLang="en-US"/>
              <a:t>离线软件）。</a:t>
            </a:r>
            <a:endParaRPr lang="zh-CN" altLang="en-US"/>
          </a:p>
          <a:p>
            <a:pPr>
              <a:lnSpc>
                <a:spcPct val="90000"/>
              </a:lnSpc>
            </a:pPr>
            <a:r>
              <a:rPr lang="zh-CN" altLang="en-US"/>
              <a:t>物理部分：</a:t>
            </a:r>
            <a:endParaRPr lang="zh-CN" altLang="en-US"/>
          </a:p>
          <a:p>
            <a:pPr lvl="1">
              <a:lnSpc>
                <a:spcPct val="90000"/>
              </a:lnSpc>
            </a:pPr>
            <a:r>
              <a:rPr lang="zh-CN" altLang="en-US"/>
              <a:t>估计本底水平，分析探测效率，给出物理灵敏度；</a:t>
            </a:r>
            <a:endParaRPr lang="zh-CN" altLang="en-US"/>
          </a:p>
          <a:p>
            <a:pPr lvl="0">
              <a:lnSpc>
                <a:spcPct val="90000"/>
              </a:lnSpc>
            </a:pPr>
            <a:r>
              <a:rPr lang="zh-CN" altLang="en-US"/>
              <a:t>束流部分：</a:t>
            </a:r>
            <a:endParaRPr lang="zh-CN" altLang="en-US"/>
          </a:p>
          <a:p>
            <a:pPr lvl="1">
              <a:lnSpc>
                <a:spcPct val="90000"/>
              </a:lnSpc>
            </a:pPr>
            <a:r>
              <a:rPr lang="zh-CN" altLang="en-US">
                <a:solidFill>
                  <a:schemeClr val="accent5"/>
                </a:solidFill>
              </a:rPr>
              <a:t>缪子束：合作撰写</a:t>
            </a:r>
            <a:r>
              <a:rPr lang="en-US" altLang="zh-CN">
                <a:solidFill>
                  <a:schemeClr val="accent5"/>
                </a:solidFill>
              </a:rPr>
              <a:t>CDR</a:t>
            </a:r>
            <a:r>
              <a:rPr lang="zh-CN" altLang="en-US">
                <a:solidFill>
                  <a:schemeClr val="accent5"/>
                </a:solidFill>
              </a:rPr>
              <a:t>，完成束流部分。</a:t>
            </a:r>
            <a:endParaRPr lang="zh-CN" altLang="en-US">
              <a:solidFill>
                <a:schemeClr val="accent5"/>
              </a:solidFill>
            </a:endParaRPr>
          </a:p>
          <a:p>
            <a:pPr lvl="1">
              <a:lnSpc>
                <a:spcPct val="90000"/>
              </a:lnSpc>
            </a:pP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缪子素靶：文章见刊，完成气凝胶优化设计，</a:t>
            </a:r>
            <a:r>
              <a:rPr lang="zh-CN">
                <a:solidFill>
                  <a:schemeClr val="accent6">
                    <a:lumMod val="75000"/>
                  </a:schemeClr>
                </a:solidFill>
              </a:rPr>
              <a:t>和材料学院合作制备气凝胶样品。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zh-CN" altLang="en-US"/>
              <a:t>磁谱仪部分：</a:t>
            </a:r>
            <a:endParaRPr lang="zh-CN" altLang="en-US"/>
          </a:p>
          <a:p>
            <a:pPr lvl="1">
              <a:lnSpc>
                <a:spcPct val="90000"/>
              </a:lnSpc>
            </a:pPr>
            <a:r>
              <a:rPr lang="zh-CN" altLang="en-US">
                <a:solidFill>
                  <a:schemeClr val="accent5"/>
                </a:solidFill>
              </a:rPr>
              <a:t>漂移室：</a:t>
            </a:r>
            <a:r>
              <a:rPr lang="zh-CN" altLang="en-US">
                <a:solidFill>
                  <a:schemeClr val="accent5"/>
                </a:solidFill>
                <a:sym typeface="+mn-ea"/>
              </a:rPr>
              <a:t>确定最优设计方案，得出动量、位置分辨率，</a:t>
            </a:r>
            <a:r>
              <a:rPr lang="zh-CN" altLang="en-US">
                <a:solidFill>
                  <a:schemeClr val="accent5"/>
                </a:solidFill>
              </a:rPr>
              <a:t>总结成果，投稿技术文章。</a:t>
            </a:r>
            <a:endParaRPr lang="zh-CN" altLang="en-US">
              <a:solidFill>
                <a:schemeClr val="accent5"/>
              </a:solidFill>
            </a:endParaRPr>
          </a:p>
          <a:p>
            <a:pPr lvl="1">
              <a:lnSpc>
                <a:spcPct val="90000"/>
              </a:lnSpc>
            </a:pPr>
            <a:r>
              <a:rPr lang="zh-CN" altLang="en-US">
                <a:solidFill>
                  <a:schemeClr val="accent5"/>
                </a:solidFill>
              </a:rPr>
              <a:t>定时探测器：得出时间分辨率等性能指标，给出具体设计方案，投稿技术文章。</a:t>
            </a:r>
            <a:endParaRPr lang="zh-CN" altLang="en-US">
              <a:solidFill>
                <a:schemeClr val="accent5"/>
              </a:solidFill>
            </a:endParaRPr>
          </a:p>
          <a:p>
            <a:pPr lvl="0">
              <a:lnSpc>
                <a:spcPct val="90000"/>
              </a:lnSpc>
            </a:pPr>
            <a:r>
              <a:rPr lang="zh-CN" altLang="en-US"/>
              <a:t>电磁场设计：</a:t>
            </a:r>
            <a:endParaRPr lang="zh-CN" altLang="en-US"/>
          </a:p>
          <a:p>
            <a:pPr lvl="1">
              <a:lnSpc>
                <a:spcPct val="90000"/>
              </a:lnSpc>
            </a:pPr>
            <a:r>
              <a:rPr lang="zh-CN" altLang="en-US" sz="1800">
                <a:solidFill>
                  <a:schemeClr val="accent5"/>
                </a:solidFill>
              </a:rPr>
              <a:t>给出具体设计方案和位置分辨率，将电磁场加入到模拟软件中。</a:t>
            </a:r>
            <a:endParaRPr lang="zh-CN" altLang="en-US">
              <a:solidFill>
                <a:schemeClr val="accent5"/>
              </a:solidFill>
            </a:endParaRPr>
          </a:p>
          <a:p>
            <a:pPr lvl="0">
              <a:lnSpc>
                <a:spcPct val="90000"/>
              </a:lnSpc>
            </a:pPr>
            <a:r>
              <a:rPr lang="zh-CN" altLang="en-US"/>
              <a:t>正电子探测器：</a:t>
            </a:r>
            <a:endParaRPr lang="zh-CN" altLang="en-US"/>
          </a:p>
          <a:p>
            <a:pPr lvl="1">
              <a:lnSpc>
                <a:spcPct val="90000"/>
              </a:lnSpc>
            </a:pP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MCP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：确定主要性能指标（时间、位置分辨、探测效率），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prototyping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，</a:t>
            </a:r>
            <a:r>
              <a:rPr lang="en-US" altLang="zh-CN">
                <a:solidFill>
                  <a:schemeClr val="accent6">
                    <a:lumMod val="75000"/>
                  </a:schemeClr>
                </a:solidFill>
              </a:rPr>
              <a:t>fast simulation</a:t>
            </a: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的实施。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zh-CN" altLang="en-US">
                <a:solidFill>
                  <a:schemeClr val="accent6">
                    <a:lumMod val="75000"/>
                  </a:schemeClr>
                </a:solidFill>
              </a:rPr>
              <a:t>量能器：得出时间、能量分辨率等技术指标和本底水平，撰写投稿技术文章。</a:t>
            </a:r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zh-CN" altLang="en-US">
                <a:sym typeface="+mn-ea"/>
              </a:rPr>
              <a:t>离线软件部分：</a:t>
            </a:r>
            <a:endParaRPr lang="zh-CN" altLang="en-US"/>
          </a:p>
          <a:p>
            <a:pPr lvl="1">
              <a:lnSpc>
                <a:spcPct val="9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完成事例显示器开发并投稿技术文章；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  <a:p>
            <a:pPr lvl="1">
              <a:lnSpc>
                <a:spcPct val="9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总结软件开发进展，或可撰写一篇文章。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1480</Words>
  <Application>WPS 演示</Application>
  <PresentationFormat>宽屏</PresentationFormat>
  <Paragraphs>80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Arial Black</vt:lpstr>
      <vt:lpstr>微软雅黑</vt:lpstr>
      <vt:lpstr>Arial Unicode MS</vt:lpstr>
      <vt:lpstr>Office 主题​​</vt:lpstr>
      <vt:lpstr>MACE研究进度</vt:lpstr>
      <vt:lpstr>春季工作（四月MIP2024前）</vt:lpstr>
      <vt:lpstr>夏季工作（七月前）</vt:lpstr>
      <vt:lpstr>年度目标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zhaoshihan</cp:lastModifiedBy>
  <cp:revision>5</cp:revision>
  <dcterms:created xsi:type="dcterms:W3CDTF">2024-01-17T01:37:49Z</dcterms:created>
  <dcterms:modified xsi:type="dcterms:W3CDTF">2024-01-17T01:37:49Z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2052-11.1.0.11711</vt:lpwstr>
  </property>
  <property fmtid="{D5CDD505-2E9C-101B-9397-08002B2CF9AE}" pid="3" name="ICV">
    <vt:lpwstr/>
  </property>
</Properties>
</file>