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7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2024 J</a:t>
            </a:r>
            <a:r>
              <a:rPr lang="en-US" altLang="zh-CN"/>
              <a:t>an Testbeam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照射</a:t>
            </a:r>
            <a:r>
              <a:rPr lang="zh-CN" altLang="en-US"/>
              <a:t>计划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5" name="表格 4"/>
          <p:cNvGraphicFramePr/>
          <p:nvPr/>
        </p:nvGraphicFramePr>
        <p:xfrm>
          <a:off x="608330" y="2100580"/>
          <a:ext cx="916432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080"/>
                <a:gridCol w="2291080"/>
                <a:gridCol w="2291080"/>
                <a:gridCol w="229108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NIEL (1MeV neq/cm^2)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DUT ID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ITHR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8.34e11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R18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√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9.53</a:t>
                      </a:r>
                      <a:r>
                        <a:rPr lang="en-US" altLang="zh-CN"/>
                        <a:t>e</a:t>
                      </a:r>
                      <a:r>
                        <a:rPr lang="zh-CN" altLang="en-US"/>
                        <a:t>12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R19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NULL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48+64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8.34e11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R27</a:t>
                      </a:r>
                      <a:r>
                        <a:rPr lang="zh-CN" altLang="en-US"/>
                        <a:t>（原丢列芯片）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48+64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芯片有严重丢列</a:t>
                      </a:r>
                      <a:r>
                        <a:rPr lang="zh-CN" altLang="en-US" sz="1800">
                          <a:sym typeface="+mn-ea"/>
                        </a:rPr>
                        <a:t>问题</a:t>
                      </a:r>
                      <a:endParaRPr lang="zh-CN" altLang="en-US" sz="1800">
                        <a:sym typeface="+mn-ea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9.32</a:t>
                      </a:r>
                      <a:r>
                        <a:rPr lang="en-US" altLang="zh-CN"/>
                        <a:t>e13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R20</a:t>
                      </a:r>
                      <a:r>
                        <a:rPr lang="zh-CN" altLang="en-US" sz="1800">
                          <a:sym typeface="+mn-ea"/>
                        </a:rPr>
                        <a:t>（原丢列芯片）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48+64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1</a:t>
                      </a:r>
                      <a:r>
                        <a:rPr lang="en-US" altLang="zh-CN"/>
                        <a:t>.43</a:t>
                      </a:r>
                      <a:r>
                        <a:rPr lang="en-US" altLang="zh-CN"/>
                        <a:t>e14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R21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1</a:t>
                      </a:r>
                      <a:r>
                        <a:rPr lang="en-US" altLang="zh-CN" sz="1800">
                          <a:sym typeface="+mn-ea"/>
                        </a:rPr>
                        <a:t>.43e14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R30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R18</a:t>
            </a:r>
            <a:r>
              <a:rPr lang="zh-CN" altLang="en-US"/>
              <a:t>照射</a:t>
            </a:r>
            <a:r>
              <a:rPr lang="zh-CN" altLang="en-US"/>
              <a:t>情况</a:t>
            </a: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607130" y="2374320"/>
          <a:ext cx="1097026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565"/>
                <a:gridCol w="2742565"/>
                <a:gridCol w="27425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</a:t>
                      </a:r>
                      <a:r>
                        <a:rPr lang="en-US" altLang="zh-CN"/>
                        <a:t>unID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261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267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E</a:t>
                      </a:r>
                      <a:r>
                        <a:rPr lang="en-US" altLang="zh-CN"/>
                        <a:t>fficiency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0.952539+-0.0022364</a:t>
                      </a:r>
                      <a:endParaRPr 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0.938149+-0.00220375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clustersize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1.48676+-0.00864083</a:t>
                      </a:r>
                      <a:endParaRPr lang="en-US" sz="1800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1.55295</a:t>
                      </a:r>
                      <a:r>
                        <a:rPr lang="en-US" altLang="zh-CN" sz="1800">
                          <a:sym typeface="+mn-ea"/>
                        </a:rPr>
                        <a:t>+-</a:t>
                      </a:r>
                      <a:r>
                        <a:rPr lang="zh-CN" altLang="en-US" sz="1800">
                          <a:sym typeface="+mn-ea"/>
                        </a:rPr>
                        <a:t>0.00784009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06120" y="1586230"/>
            <a:ext cx="10513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照射了两次，每次都会丢列，且俩次的</a:t>
            </a:r>
            <a:r>
              <a:rPr lang="en-US" altLang="zh-CN"/>
              <a:t>clustersize</a:t>
            </a:r>
            <a:r>
              <a:rPr lang="zh-CN" altLang="en-US"/>
              <a:t>和</a:t>
            </a:r>
            <a:r>
              <a:rPr lang="en-US" altLang="zh-CN"/>
              <a:t>efficiency</a:t>
            </a:r>
            <a:r>
              <a:rPr lang="zh-CN" altLang="en-US"/>
              <a:t>区别很大</a:t>
            </a:r>
            <a:endParaRPr lang="zh-CN" altLang="en-US"/>
          </a:p>
        </p:txBody>
      </p:sp>
      <p:pic>
        <p:nvPicPr>
          <p:cNvPr id="8" name="图片 7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19115" y="3776345"/>
            <a:ext cx="4031615" cy="221361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062345" y="6139180"/>
            <a:ext cx="3051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267</a:t>
            </a:r>
            <a:endParaRPr lang="en-US" altLang="zh-CN"/>
          </a:p>
        </p:txBody>
      </p:sp>
      <p:pic>
        <p:nvPicPr>
          <p:cNvPr id="10" name="图片 9" descr="effma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60" y="3788410"/>
            <a:ext cx="4010025" cy="220154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42340" y="6139180"/>
            <a:ext cx="36747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261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各自去除丢列数据</a:t>
            </a:r>
            <a:r>
              <a:rPr lang="zh-CN" altLang="en-US"/>
              <a:t>以后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4" name="表格 3"/>
          <p:cNvGraphicFramePr/>
          <p:nvPr/>
        </p:nvGraphicFramePr>
        <p:xfrm>
          <a:off x="644595" y="1972365"/>
          <a:ext cx="8227695" cy="1218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565"/>
                <a:gridCol w="2742565"/>
                <a:gridCol w="2742565"/>
              </a:tblGrid>
              <a:tr h="45656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</a:t>
                      </a:r>
                      <a:r>
                        <a:rPr lang="en-US" altLang="zh-CN"/>
                        <a:t>unID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261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267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E</a:t>
                      </a:r>
                      <a:r>
                        <a:rPr lang="en-US" altLang="zh-CN"/>
                        <a:t>fficiency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0.981624+-0.00147191</a:t>
                      </a:r>
                      <a:endParaRPr lang="en-US" sz="18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0.990844+-0.000940081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clustersize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8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1.49052+-0.00895822</a:t>
                      </a:r>
                      <a:endParaRPr lang="en-US" altLang="en-US" sz="1800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1.56302+-0.00835489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9445" y="3429000"/>
            <a:ext cx="4017010" cy="22053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69975" y="5601335"/>
            <a:ext cx="27952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261</a:t>
            </a:r>
            <a:endParaRPr lang="en-US" altLang="zh-CN"/>
          </a:p>
        </p:txBody>
      </p:sp>
      <p:pic>
        <p:nvPicPr>
          <p:cNvPr id="7" name="图片 6" descr="effma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260" y="3429000"/>
            <a:ext cx="4036695" cy="2216150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6076950" y="5728335"/>
            <a:ext cx="27952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267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clustersize_comparsio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4875530" cy="3324860"/>
          </a:xfrm>
          <a:prstGeom prst="rect">
            <a:avLst/>
          </a:prstGeom>
        </p:spPr>
      </p:pic>
      <p:pic>
        <p:nvPicPr>
          <p:cNvPr id="5" name="图片 4" descr="efficiency_comparis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1790" y="1490345"/>
            <a:ext cx="4875530" cy="332486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commondata" val="eyJoZGlkIjoiMDYwZTJjNzUyYmI4MDVlNmU3YzBjOWNiNmZiNzQ4ZjI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WPS 演示</Application>
  <PresentationFormat>宽屏</PresentationFormat>
  <Paragraphs>108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仿宋</vt:lpstr>
      <vt:lpstr>华文新魏</vt:lpstr>
      <vt:lpstr>幼圆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Valar</cp:lastModifiedBy>
  <cp:revision>194</cp:revision>
  <dcterms:created xsi:type="dcterms:W3CDTF">2019-06-19T02:08:00Z</dcterms:created>
  <dcterms:modified xsi:type="dcterms:W3CDTF">2024-01-18T03:18:41Z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51F4056AACD6499884101B252F16E832_11</vt:lpwstr>
  </property>
</Properties>
</file>