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6"/>
  </p:notesMasterIdLst>
  <p:sldIdLst>
    <p:sldId id="256" r:id="rId3"/>
    <p:sldId id="281" r:id="rId4"/>
    <p:sldId id="257" r:id="rId5"/>
    <p:sldId id="258" r:id="rId6"/>
    <p:sldId id="259" r:id="rId7"/>
    <p:sldId id="260" r:id="rId8"/>
    <p:sldId id="261" r:id="rId9"/>
    <p:sldId id="263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80" r:id="rId22"/>
    <p:sldId id="276" r:id="rId23"/>
    <p:sldId id="277" r:id="rId24"/>
    <p:sldId id="279" r:id="rId25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gs" Target="tags/tag49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image" Target="../media/image28.png"/><Relationship Id="rId7" Type="http://schemas.openxmlformats.org/officeDocument/2006/relationships/tags" Target="../tags/tag25.xml"/><Relationship Id="rId6" Type="http://schemas.openxmlformats.org/officeDocument/2006/relationships/image" Target="../media/image27.png"/><Relationship Id="rId5" Type="http://schemas.openxmlformats.org/officeDocument/2006/relationships/tags" Target="../tags/tag24.xml"/><Relationship Id="rId4" Type="http://schemas.openxmlformats.org/officeDocument/2006/relationships/image" Target="../media/image26.png"/><Relationship Id="rId3" Type="http://schemas.openxmlformats.org/officeDocument/2006/relationships/tags" Target="../tags/tag23.xml"/><Relationship Id="rId2" Type="http://schemas.openxmlformats.org/officeDocument/2006/relationships/image" Target="../media/image25.png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31.png"/><Relationship Id="rId13" Type="http://schemas.openxmlformats.org/officeDocument/2006/relationships/tags" Target="../tags/tag28.xml"/><Relationship Id="rId12" Type="http://schemas.openxmlformats.org/officeDocument/2006/relationships/image" Target="../media/image30.png"/><Relationship Id="rId11" Type="http://schemas.openxmlformats.org/officeDocument/2006/relationships/tags" Target="../tags/tag27.xml"/><Relationship Id="rId10" Type="http://schemas.openxmlformats.org/officeDocument/2006/relationships/image" Target="../media/image29.png"/><Relationship Id="rId1" Type="http://schemas.openxmlformats.org/officeDocument/2006/relationships/tags" Target="../tags/tag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1" Type="http://schemas.openxmlformats.org/officeDocument/2006/relationships/tags" Target="../tags/tag29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4.png"/><Relationship Id="rId3" Type="http://schemas.openxmlformats.org/officeDocument/2006/relationships/tags" Target="../tags/tag31.xml"/><Relationship Id="rId2" Type="http://schemas.openxmlformats.org/officeDocument/2006/relationships/image" Target="../media/image33.png"/><Relationship Id="rId1" Type="http://schemas.openxmlformats.org/officeDocument/2006/relationships/tags" Target="../tags/tag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1" Type="http://schemas.openxmlformats.org/officeDocument/2006/relationships/tags" Target="../tags/tag32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tags" Target="../tags/tag35.xml"/><Relationship Id="rId4" Type="http://schemas.openxmlformats.org/officeDocument/2006/relationships/image" Target="../media/image37.png"/><Relationship Id="rId3" Type="http://schemas.openxmlformats.org/officeDocument/2006/relationships/tags" Target="../tags/tag34.xml"/><Relationship Id="rId2" Type="http://schemas.openxmlformats.org/officeDocument/2006/relationships/image" Target="../media/image36.png"/><Relationship Id="rId1" Type="http://schemas.openxmlformats.org/officeDocument/2006/relationships/tags" Target="../tags/tag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1" Type="http://schemas.openxmlformats.org/officeDocument/2006/relationships/tags" Target="../tags/tag36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1.png"/><Relationship Id="rId3" Type="http://schemas.openxmlformats.org/officeDocument/2006/relationships/tags" Target="../tags/tag38.xml"/><Relationship Id="rId2" Type="http://schemas.openxmlformats.org/officeDocument/2006/relationships/image" Target="../media/image40.png"/><Relationship Id="rId1" Type="http://schemas.openxmlformats.org/officeDocument/2006/relationships/tags" Target="../tags/tag37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3.png"/><Relationship Id="rId3" Type="http://schemas.openxmlformats.org/officeDocument/2006/relationships/tags" Target="../tags/tag40.xml"/><Relationship Id="rId2" Type="http://schemas.openxmlformats.org/officeDocument/2006/relationships/image" Target="../media/image42.png"/><Relationship Id="rId1" Type="http://schemas.openxmlformats.org/officeDocument/2006/relationships/tags" Target="../tags/tag39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tags" Target="../tags/tag43.xml"/><Relationship Id="rId4" Type="http://schemas.openxmlformats.org/officeDocument/2006/relationships/image" Target="../media/image45.png"/><Relationship Id="rId3" Type="http://schemas.openxmlformats.org/officeDocument/2006/relationships/tags" Target="../tags/tag42.xml"/><Relationship Id="rId2" Type="http://schemas.openxmlformats.org/officeDocument/2006/relationships/image" Target="../media/image44.png"/><Relationship Id="rId1" Type="http://schemas.openxmlformats.org/officeDocument/2006/relationships/tags" Target="../tags/tag41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8.png"/><Relationship Id="rId3" Type="http://schemas.openxmlformats.org/officeDocument/2006/relationships/tags" Target="../tags/tag45.xml"/><Relationship Id="rId2" Type="http://schemas.openxmlformats.org/officeDocument/2006/relationships/image" Target="../media/image47.png"/><Relationship Id="rId1" Type="http://schemas.openxmlformats.org/officeDocument/2006/relationships/tags" Target="../tags/tag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1" Type="http://schemas.openxmlformats.org/officeDocument/2006/relationships/tags" Target="../tags/tag46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1.png"/><Relationship Id="rId3" Type="http://schemas.openxmlformats.org/officeDocument/2006/relationships/tags" Target="../tags/tag48.xml"/><Relationship Id="rId2" Type="http://schemas.openxmlformats.org/officeDocument/2006/relationships/image" Target="../media/image50.png"/><Relationship Id="rId1" Type="http://schemas.openxmlformats.org/officeDocument/2006/relationships/tags" Target="../tags/tag4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image" Target="../media/image5.png"/><Relationship Id="rId7" Type="http://schemas.openxmlformats.org/officeDocument/2006/relationships/tags" Target="../tags/tag4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6" Type="http://schemas.openxmlformats.org/officeDocument/2006/relationships/vmlDrawing" Target="../drawings/vmlDrawing1.v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8.png"/><Relationship Id="rId13" Type="http://schemas.openxmlformats.org/officeDocument/2006/relationships/tags" Target="../tags/tag7.xml"/><Relationship Id="rId12" Type="http://schemas.openxmlformats.org/officeDocument/2006/relationships/image" Target="../media/image7.png"/><Relationship Id="rId11" Type="http://schemas.openxmlformats.org/officeDocument/2006/relationships/tags" Target="../tags/tag6.xml"/><Relationship Id="rId10" Type="http://schemas.openxmlformats.org/officeDocument/2006/relationships/image" Target="../media/image6.png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image" Target="../media/image13.png"/><Relationship Id="rId7" Type="http://schemas.openxmlformats.org/officeDocument/2006/relationships/tags" Target="../tags/tag12.xml"/><Relationship Id="rId6" Type="http://schemas.openxmlformats.org/officeDocument/2006/relationships/image" Target="../media/image12.png"/><Relationship Id="rId5" Type="http://schemas.openxmlformats.org/officeDocument/2006/relationships/tags" Target="../tags/tag11.xml"/><Relationship Id="rId4" Type="http://schemas.openxmlformats.org/officeDocument/2006/relationships/image" Target="../media/image11.png"/><Relationship Id="rId3" Type="http://schemas.openxmlformats.org/officeDocument/2006/relationships/tags" Target="../tags/tag10.xml"/><Relationship Id="rId2" Type="http://schemas.openxmlformats.org/officeDocument/2006/relationships/image" Target="../media/image10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4.png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tags" Target="../tags/tag16.xml"/><Relationship Id="rId4" Type="http://schemas.openxmlformats.org/officeDocument/2006/relationships/image" Target="../media/image16.png"/><Relationship Id="rId3" Type="http://schemas.openxmlformats.org/officeDocument/2006/relationships/tags" Target="../tags/tag15.xml"/><Relationship Id="rId2" Type="http://schemas.openxmlformats.org/officeDocument/2006/relationships/image" Target="../media/image15.png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wmf"/><Relationship Id="rId8" Type="http://schemas.openxmlformats.org/officeDocument/2006/relationships/oleObject" Target="../embeddings/oleObject2.bin"/><Relationship Id="rId7" Type="http://schemas.openxmlformats.org/officeDocument/2006/relationships/image" Target="../media/image21.png"/><Relationship Id="rId6" Type="http://schemas.openxmlformats.org/officeDocument/2006/relationships/tags" Target="../tags/tag19.xml"/><Relationship Id="rId5" Type="http://schemas.openxmlformats.org/officeDocument/2006/relationships/image" Target="../media/image20.png"/><Relationship Id="rId4" Type="http://schemas.openxmlformats.org/officeDocument/2006/relationships/tags" Target="../tags/tag18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1" Type="http://schemas.openxmlformats.org/officeDocument/2006/relationships/vmlDrawing" Target="../drawings/vmlDrawing2.v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png"/><Relationship Id="rId3" Type="http://schemas.openxmlformats.org/officeDocument/2006/relationships/tags" Target="../tags/tag21.xml"/><Relationship Id="rId2" Type="http://schemas.openxmlformats.org/officeDocument/2006/relationships/image" Target="../media/image23.png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50315" y="434340"/>
            <a:ext cx="9417685" cy="2729230"/>
          </a:xfrm>
        </p:spPr>
        <p:txBody>
          <a:bodyPr>
            <a:normAutofit/>
          </a:bodyPr>
          <a:p>
            <a:r>
              <a:rPr lang="en-US" altLang="zh-CN" sz="3555"/>
              <a:t>A d</a:t>
            </a:r>
            <a:r>
              <a:rPr lang="zh-CN" altLang="en-US" sz="3555"/>
              <a:t>ynamical holographic QCD model for spontaneous chiral symmetry breaking and confinement</a:t>
            </a:r>
            <a:endParaRPr lang="zh-CN" altLang="en-US" sz="3555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49400" y="4008438"/>
            <a:ext cx="9144000" cy="1655762"/>
          </a:xfrm>
        </p:spPr>
        <p:txBody>
          <a:bodyPr>
            <a:normAutofit lnSpcReduction="20000"/>
          </a:bodyPr>
          <a:p>
            <a:endParaRPr lang="zh-CN" altLang="en-US"/>
          </a:p>
          <a:p>
            <a:pPr algn="r"/>
            <a:r>
              <a:rPr lang="en-US" altLang="zh-CN"/>
              <a:t>Chen Ruixiang</a:t>
            </a:r>
            <a:endParaRPr lang="en-US" altLang="zh-C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H</a:t>
            </a:r>
            <a:r>
              <a:rPr lang="en-US" altLang="zh-CN">
                <a:sym typeface="+mn-ea"/>
              </a:rPr>
              <a:t>olographic Model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 Profile of the tachyon field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      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 </a:t>
            </a:r>
            <a:r>
              <a:rPr lang="en-US" altLang="zh-CN" sz="2400"/>
              <a:t>UV:</a:t>
            </a:r>
            <a:endParaRPr lang="en-US" altLang="zh-CN" sz="2400"/>
          </a:p>
          <a:p>
            <a:pPr marL="0" indent="0">
              <a:buNone/>
            </a:pPr>
            <a:r>
              <a:rPr lang="en-US" altLang="zh-CN" sz="2400"/>
              <a:t>    </a:t>
            </a:r>
            <a:endParaRPr lang="en-US" altLang="zh-CN" sz="2400"/>
          </a:p>
          <a:p>
            <a:pPr marL="0" indent="0">
              <a:buNone/>
            </a:pPr>
            <a:endParaRPr lang="en-US" altLang="zh-CN" sz="2400"/>
          </a:p>
          <a:p>
            <a:pPr marL="0" indent="0">
              <a:buNone/>
            </a:pPr>
            <a:r>
              <a:rPr lang="en-US" altLang="zh-CN" sz="2400"/>
              <a:t>  IR:</a:t>
            </a:r>
            <a:endParaRPr lang="zh-CN" altLang="en-US"/>
          </a:p>
          <a:p>
            <a:pPr marL="0" indent="0">
              <a:buNone/>
            </a:pPr>
            <a:endParaRPr lang="en-US" altLang="zh-CN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z="2400" smtClean="0"/>
            </a:fld>
            <a:endParaRPr lang="zh-CN" altLang="en-US" sz="2400" smtClean="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47215" y="2828925"/>
            <a:ext cx="3757930" cy="5289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757680" y="4002405"/>
            <a:ext cx="3176905" cy="8909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381115" y="2792730"/>
            <a:ext cx="1157605" cy="3575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381115" y="3357880"/>
            <a:ext cx="1548130" cy="3765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084185" y="2618105"/>
            <a:ext cx="2950845" cy="7048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488045" y="3376930"/>
            <a:ext cx="1548130" cy="357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859780" y="4084320"/>
            <a:ext cx="4651375" cy="7277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H</a:t>
            </a:r>
            <a:r>
              <a:rPr lang="en-US" altLang="zh-CN">
                <a:sym typeface="+mn-ea"/>
              </a:rPr>
              <a:t>olographic Model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38200" y="1825625"/>
            <a:ext cx="5561330" cy="4351655"/>
          </a:xfrm>
        </p:spPr>
        <p:txBody>
          <a:bodyPr/>
          <a:p>
            <a:endParaRPr lang="en-US" altLang="zh-CN" sz="2400"/>
          </a:p>
          <a:p>
            <a:r>
              <a:rPr lang="en-US" altLang="zh-CN" sz="2400"/>
              <a:t>The effect of the parameter b</a:t>
            </a:r>
            <a:r>
              <a:rPr lang="en-US" altLang="zh-CN" sz="2400" baseline="-25000"/>
              <a:t>0</a:t>
            </a:r>
            <a:r>
              <a:rPr lang="en-US" altLang="zh-CN" sz="2400"/>
              <a:t> lies in the region close to the boundary, </a:t>
            </a:r>
            <a:endParaRPr lang="en-US" altLang="zh-CN" sz="2400"/>
          </a:p>
          <a:p>
            <a:pPr marL="0" indent="0">
              <a:buNone/>
            </a:pPr>
            <a:r>
              <a:rPr lang="en-US" altLang="zh-CN" sz="2400"/>
              <a:t>   where we read off the quark condensate, </a:t>
            </a:r>
            <a:endParaRPr lang="en-US" altLang="zh-CN" sz="2400"/>
          </a:p>
          <a:p>
            <a:r>
              <a:rPr lang="en-US" altLang="zh-CN" sz="2400"/>
              <a:t>We expect that the value of the quark condensate will be sensitive to the value of b</a:t>
            </a:r>
            <a:r>
              <a:rPr lang="en-US" altLang="zh-CN" sz="2400" baseline="-25000"/>
              <a:t>0</a:t>
            </a:r>
            <a:r>
              <a:rPr lang="en-US" altLang="zh-CN" sz="2400"/>
              <a:t>.</a:t>
            </a:r>
            <a:endParaRPr lang="en-US" altLang="zh-CN" sz="240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z="2400" smtClean="0"/>
            </a:fld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62065" y="1983105"/>
            <a:ext cx="4659630" cy="32626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H</a:t>
            </a:r>
            <a:r>
              <a:rPr lang="en-US" altLang="zh-CN">
                <a:sym typeface="+mn-ea"/>
              </a:rPr>
              <a:t>olographic Model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110000"/>
              </a:lnSpc>
            </a:pPr>
            <a:r>
              <a:rPr lang="en-US" altLang="zh-CN" sz="2400"/>
              <a:t> In the chiral limit,</a:t>
            </a:r>
            <a:endParaRPr lang="en-US" altLang="zh-CN" sz="2400"/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2400"/>
              <a:t>a</a:t>
            </a:r>
            <a:r>
              <a:rPr lang="en-US" altLang="zh-CN" sz="2400" baseline="-25000"/>
              <a:t>0</a:t>
            </a:r>
            <a:r>
              <a:rPr lang="en-US" altLang="zh-CN" sz="2400"/>
              <a:t>&lt;a</a:t>
            </a:r>
            <a:r>
              <a:rPr lang="en-US" altLang="zh-CN" sz="2400" baseline="-25000"/>
              <a:t>0</a:t>
            </a:r>
            <a:r>
              <a:rPr lang="en-US" altLang="zh-CN" sz="2400" baseline="30000"/>
              <a:t>c</a:t>
            </a:r>
            <a:r>
              <a:rPr lang="en-US" altLang="zh-CN" sz="2400"/>
              <a:t>, characterizing the presence of spontaneous symmetry breaking, </a:t>
            </a:r>
            <a:endParaRPr lang="en-US" altLang="zh-CN" sz="2400"/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2400"/>
              <a:t>a</a:t>
            </a:r>
            <a:r>
              <a:rPr lang="en-US" altLang="zh-CN" sz="2400" baseline="-25000"/>
              <a:t>0</a:t>
            </a:r>
            <a:r>
              <a:rPr lang="en-US" altLang="zh-CN" sz="2400"/>
              <a:t>&gt;</a:t>
            </a:r>
            <a:r>
              <a:rPr lang="en-US" altLang="zh-CN" sz="2400">
                <a:sym typeface="+mn-ea"/>
              </a:rPr>
              <a:t>a</a:t>
            </a:r>
            <a:r>
              <a:rPr lang="en-US" altLang="zh-CN" sz="2400" baseline="-25000">
                <a:sym typeface="+mn-ea"/>
              </a:rPr>
              <a:t>0</a:t>
            </a:r>
            <a:r>
              <a:rPr lang="en-US" altLang="zh-CN" sz="2400" baseline="30000">
                <a:sym typeface="+mn-ea"/>
              </a:rPr>
              <a:t>c</a:t>
            </a:r>
            <a:r>
              <a:rPr lang="en-US" altLang="zh-CN" sz="2400">
                <a:sym typeface="+mn-ea"/>
              </a:rPr>
              <a:t>, </a:t>
            </a:r>
            <a:r>
              <a:rPr lang="en-US" altLang="zh-CN" sz="2400"/>
              <a:t>the chiral condensate is zero, characterizing the absence of spontaneous chiral symmetry breaking</a:t>
            </a:r>
            <a:endParaRPr lang="en-US" altLang="zh-CN" sz="240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z="2400" smtClean="0"/>
            </a:fld>
            <a:endParaRPr lang="zh-CN" altLang="en-US" sz="2400" smtClean="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93055" y="3429000"/>
            <a:ext cx="4436110" cy="30111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99385" y="4291330"/>
            <a:ext cx="1338580" cy="36258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H</a:t>
            </a:r>
            <a:r>
              <a:rPr lang="en-US" altLang="zh-CN">
                <a:sym typeface="+mn-ea"/>
              </a:rPr>
              <a:t>olographic Model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The dependence of the quark condensate on the quark mass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The value of the quark condensate will be sensitive to the value of b</a:t>
            </a:r>
            <a:r>
              <a:rPr lang="en-US" altLang="zh-CN" baseline="-25000"/>
              <a:t>0</a:t>
            </a:r>
            <a:endParaRPr lang="en-US" altLang="zh-CN" baseline="-25000"/>
          </a:p>
          <a:p>
            <a:endParaRPr lang="en-US" altLang="zh-CN"/>
          </a:p>
          <a:p>
            <a:pPr marL="0" indent="0">
              <a:buNone/>
            </a:pPr>
            <a:r>
              <a:rPr lang="en-US" altLang="zh-CN"/>
              <a:t>   </a:t>
            </a:r>
            <a:r>
              <a:rPr lang="en-US" altLang="zh-CN" sz="2400"/>
              <a:t>lattice QCD,Schwinger-Dyson solutions:</a:t>
            </a:r>
            <a:endParaRPr lang="en-US" altLang="zh-CN"/>
          </a:p>
          <a:p>
            <a:pPr marL="0" indent="0">
              <a:buNone/>
            </a:pPr>
            <a:r>
              <a:rPr lang="en-US" altLang="zh-CN" sz="2400"/>
              <a:t>   The value of the condensate increases </a:t>
            </a:r>
            <a:endParaRPr lang="en-US" altLang="zh-CN" sz="2400"/>
          </a:p>
          <a:p>
            <a:pPr marL="0" indent="0">
              <a:buNone/>
            </a:pPr>
            <a:r>
              <a:rPr lang="en-US" altLang="zh-CN" sz="2400"/>
              <a:t>   with the growth of the quark mass.</a:t>
            </a:r>
            <a:endParaRPr lang="en-US" altLang="zh-CN" sz="240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z="2400" smtClean="0"/>
            </a:fld>
            <a:endParaRPr lang="zh-CN" altLang="en-US" sz="2400" smtClean="0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692900" y="3281045"/>
            <a:ext cx="3855720" cy="324739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M</a:t>
            </a:r>
            <a:r>
              <a:rPr lang="en-US" altLang="zh-CN"/>
              <a:t>eson</a:t>
            </a:r>
            <a:r>
              <a:rPr lang="zh-CN" altLang="en-US"/>
              <a:t> S</a:t>
            </a:r>
            <a:r>
              <a:rPr lang="en-US" altLang="zh-CN"/>
              <a:t>pectrum</a:t>
            </a:r>
            <a:endParaRPr lang="en-US" altLang="zh-CN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Calculate the spectrum for the vector, scalar, axial-vector, and pseudoscalar mesons using the model.</a:t>
            </a:r>
            <a:endParaRPr lang="en-US" altLang="zh-CN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z="2400" smtClean="0"/>
            </a:fld>
            <a:endParaRPr lang="zh-CN" altLang="en-US" sz="2400" smtClean="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30910" y="3292475"/>
            <a:ext cx="4607560" cy="19234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887085" y="2863850"/>
            <a:ext cx="5239385" cy="260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889115" y="5584825"/>
            <a:ext cx="1151255" cy="4032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M</a:t>
            </a:r>
            <a:r>
              <a:rPr lang="en-US" altLang="zh-CN">
                <a:sym typeface="+mn-ea"/>
              </a:rPr>
              <a:t>eson</a:t>
            </a:r>
            <a:r>
              <a:rPr lang="zh-CN" altLang="en-US">
                <a:sym typeface="+mn-ea"/>
              </a:rPr>
              <a:t> S</a:t>
            </a:r>
            <a:r>
              <a:rPr lang="en-US" altLang="zh-CN">
                <a:sym typeface="+mn-ea"/>
              </a:rPr>
              <a:t>pectrum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 sz="2400"/>
              <a:t>A. Vector mesons</a:t>
            </a:r>
            <a:endParaRPr lang="en-US" altLang="zh-CN" sz="2400"/>
          </a:p>
          <a:p>
            <a:endParaRPr lang="en-US" altLang="zh-CN" sz="2400"/>
          </a:p>
          <a:p>
            <a:r>
              <a:rPr lang="en-US" altLang="zh-CN" sz="2400"/>
              <a:t> The spectrum of the vector mesons, </a:t>
            </a:r>
            <a:endParaRPr lang="en-US" altLang="zh-CN" sz="2400"/>
          </a:p>
          <a:p>
            <a:pPr marL="0" indent="0">
              <a:buNone/>
            </a:pPr>
            <a:r>
              <a:rPr lang="en-US" altLang="zh-CN" sz="2400"/>
              <a:t>    which is decoupled from the other sectors.</a:t>
            </a:r>
            <a:endParaRPr lang="en-US" altLang="zh-CN" sz="2400"/>
          </a:p>
          <a:p>
            <a:pPr marL="0" indent="0">
              <a:buNone/>
            </a:pPr>
            <a:endParaRPr lang="en-US" altLang="zh-CN" sz="2400"/>
          </a:p>
          <a:p>
            <a:r>
              <a:rPr lang="en-US" altLang="zh-CN" sz="2400"/>
              <a:t>Results are in quantitative agreement </a:t>
            </a:r>
            <a:endParaRPr lang="en-US" altLang="zh-CN" sz="2400"/>
          </a:p>
          <a:p>
            <a:pPr marL="0" indent="0">
              <a:buNone/>
            </a:pPr>
            <a:r>
              <a:rPr lang="en-US" altLang="zh-CN" sz="2400"/>
              <a:t>   with the experimental data.</a:t>
            </a:r>
            <a:endParaRPr lang="en-US" altLang="zh-CN" sz="240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z="2400" smtClean="0"/>
            </a:fld>
            <a:endParaRPr lang="zh-CN" altLang="en-US" sz="2400" smtClean="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625590" y="2299970"/>
            <a:ext cx="4295775" cy="32702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M</a:t>
            </a:r>
            <a:r>
              <a:rPr lang="en-US" altLang="zh-CN">
                <a:sym typeface="+mn-ea"/>
              </a:rPr>
              <a:t>eson</a:t>
            </a:r>
            <a:r>
              <a:rPr lang="zh-CN" altLang="en-US">
                <a:sym typeface="+mn-ea"/>
              </a:rPr>
              <a:t> S</a:t>
            </a:r>
            <a:r>
              <a:rPr lang="en-US" altLang="zh-CN">
                <a:sym typeface="+mn-ea"/>
              </a:rPr>
              <a:t>pectrum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B. Scalar mesons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z="2400" smtClean="0"/>
            </a:fld>
            <a:endParaRPr lang="zh-CN" altLang="en-US" sz="2400" smtClean="0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14730" y="2728595"/>
            <a:ext cx="4313555" cy="29057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045200" y="2616835"/>
            <a:ext cx="4889500" cy="290639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M</a:t>
            </a:r>
            <a:r>
              <a:rPr lang="en-US" altLang="zh-CN">
                <a:sym typeface="+mn-ea"/>
              </a:rPr>
              <a:t>eson</a:t>
            </a:r>
            <a:r>
              <a:rPr lang="zh-CN" altLang="en-US">
                <a:sym typeface="+mn-ea"/>
              </a:rPr>
              <a:t> S</a:t>
            </a:r>
            <a:r>
              <a:rPr lang="en-US" altLang="zh-CN">
                <a:sym typeface="+mn-ea"/>
              </a:rPr>
              <a:t>pectrum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C. </a:t>
            </a:r>
            <a:r>
              <a:rPr lang="zh-CN" altLang="en-US"/>
              <a:t>Axial-vector mesons</a:t>
            </a:r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z="2400" smtClean="0"/>
            </a:fld>
            <a:endParaRPr lang="zh-CN" altLang="en-US" sz="2400" smtClean="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34574"/>
          <a:stretch>
            <a:fillRect/>
          </a:stretch>
        </p:blipFill>
        <p:spPr>
          <a:xfrm>
            <a:off x="5180330" y="928370"/>
            <a:ext cx="5368925" cy="22542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82040" y="2987675"/>
            <a:ext cx="9467215" cy="321183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M</a:t>
            </a:r>
            <a:r>
              <a:rPr lang="en-US" altLang="zh-CN">
                <a:sym typeface="+mn-ea"/>
              </a:rPr>
              <a:t>eson</a:t>
            </a:r>
            <a:r>
              <a:rPr lang="zh-CN" altLang="en-US">
                <a:sym typeface="+mn-ea"/>
              </a:rPr>
              <a:t> S</a:t>
            </a:r>
            <a:r>
              <a:rPr lang="en-US" altLang="zh-CN">
                <a:sym typeface="+mn-ea"/>
              </a:rPr>
              <a:t>pectrum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120000"/>
              </a:lnSpc>
            </a:pPr>
            <a:r>
              <a:rPr lang="zh-CN" altLang="en-US" sz="2400"/>
              <a:t>D. Pseudoscalar mesons</a:t>
            </a:r>
            <a:endParaRPr lang="zh-CN" altLang="en-US" sz="2400"/>
          </a:p>
          <a:p>
            <a:pPr>
              <a:lnSpc>
                <a:spcPct val="120000"/>
              </a:lnSpc>
            </a:pPr>
            <a:r>
              <a:rPr lang="en-US" altLang="zh-CN" sz="2400">
                <a:sym typeface="+mn-ea"/>
              </a:rPr>
              <a:t>a</a:t>
            </a:r>
            <a:r>
              <a:rPr lang="en-US" altLang="zh-CN" sz="2400" baseline="-25000">
                <a:sym typeface="+mn-ea"/>
              </a:rPr>
              <a:t>0</a:t>
            </a:r>
            <a:r>
              <a:rPr lang="en-US" altLang="zh-CN" sz="2400">
                <a:sym typeface="+mn-ea"/>
              </a:rPr>
              <a:t>&lt;a</a:t>
            </a:r>
            <a:r>
              <a:rPr lang="en-US" altLang="zh-CN" sz="2400" baseline="-25000">
                <a:sym typeface="+mn-ea"/>
              </a:rPr>
              <a:t>0</a:t>
            </a:r>
            <a:r>
              <a:rPr lang="en-US" altLang="zh-CN" sz="2400" baseline="30000">
                <a:sym typeface="+mn-ea"/>
              </a:rPr>
              <a:t>c</a:t>
            </a:r>
            <a:r>
              <a:rPr lang="en-US" altLang="zh-CN" sz="2400">
                <a:sym typeface="+mn-ea"/>
              </a:rPr>
              <a:t>,  the pion becomes a Goldstone boson in the chiral limit.</a:t>
            </a:r>
            <a:endParaRPr lang="en-US" altLang="zh-CN" sz="2400"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400">
                <a:sym typeface="+mn-ea"/>
              </a:rPr>
              <a:t>a</a:t>
            </a:r>
            <a:r>
              <a:rPr lang="en-US" altLang="zh-CN" sz="2400" baseline="-25000">
                <a:sym typeface="+mn-ea"/>
              </a:rPr>
              <a:t>0</a:t>
            </a:r>
            <a:r>
              <a:rPr lang="en-US" altLang="zh-CN" sz="2400">
                <a:sym typeface="+mn-ea"/>
              </a:rPr>
              <a:t>&gt;a</a:t>
            </a:r>
            <a:r>
              <a:rPr lang="en-US" altLang="zh-CN" sz="2400" baseline="-25000">
                <a:sym typeface="+mn-ea"/>
              </a:rPr>
              <a:t>0</a:t>
            </a:r>
            <a:r>
              <a:rPr lang="en-US" altLang="zh-CN" sz="2400" baseline="30000">
                <a:sym typeface="+mn-ea"/>
              </a:rPr>
              <a:t>c </a:t>
            </a:r>
            <a:r>
              <a:rPr lang="en-US" altLang="zh-CN" sz="2400">
                <a:sym typeface="+mn-ea"/>
              </a:rPr>
              <a:t>, </a:t>
            </a:r>
            <a:r>
              <a:rPr lang="en-US" altLang="zh-CN" sz="2400">
                <a:sym typeface="+mn-ea"/>
              </a:rPr>
              <a:t> restoration of chiral symmetry .</a:t>
            </a:r>
            <a:endParaRPr lang="en-US" altLang="zh-CN" sz="2400">
              <a:sym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z="2400" smtClean="0"/>
            </a:fld>
            <a:endParaRPr lang="zh-CN" altLang="en-US" sz="2400" smtClean="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783830" y="3543935"/>
            <a:ext cx="3930650" cy="28124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3375" y="3630930"/>
            <a:ext cx="7482205" cy="26536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148070" y="240665"/>
            <a:ext cx="4542790" cy="212217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M</a:t>
            </a:r>
            <a:r>
              <a:rPr lang="en-US" altLang="zh-CN">
                <a:sym typeface="+mn-ea"/>
              </a:rPr>
              <a:t>eson</a:t>
            </a:r>
            <a:r>
              <a:rPr lang="zh-CN" altLang="en-US">
                <a:sym typeface="+mn-ea"/>
              </a:rPr>
              <a:t> S</a:t>
            </a:r>
            <a:r>
              <a:rPr lang="en-US" altLang="zh-CN">
                <a:sym typeface="+mn-ea"/>
              </a:rPr>
              <a:t>pectrum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 find the following approximately 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    linear Regge trajectories:</a:t>
            </a:r>
            <a:endParaRPr lang="en-US" altLang="zh-CN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z="2400" smtClean="0"/>
            </a:fld>
            <a:endParaRPr lang="zh-CN" altLang="en-US" sz="2400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538720" y="1076960"/>
            <a:ext cx="3249930" cy="23520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57935" y="3617595"/>
            <a:ext cx="8727440" cy="31038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2800">
                <a:sym typeface="+mn-ea"/>
              </a:rPr>
              <a:t>arXiv:2308.07503</a:t>
            </a:r>
            <a:endParaRPr lang="zh-CN" altLang="en-US" sz="280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z="2400" smtClean="0"/>
            </a:fld>
            <a:endParaRPr lang="zh-CN" altLang="en-US" sz="2400" smtClean="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27580" y="1812290"/>
            <a:ext cx="7678420" cy="370332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D</a:t>
            </a:r>
            <a:r>
              <a:rPr lang="zh-CN" altLang="en-US"/>
              <a:t>ecay </a:t>
            </a:r>
            <a:r>
              <a:rPr lang="en-US" altLang="zh-CN"/>
              <a:t>C</a:t>
            </a:r>
            <a:r>
              <a:rPr lang="zh-CN" altLang="en-US"/>
              <a:t>onstants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110000"/>
              </a:lnSpc>
            </a:pPr>
            <a:r>
              <a:rPr lang="en-US" altLang="zh-CN" sz="2400"/>
              <a:t>the pion decay constant becomes zero in the region </a:t>
            </a:r>
            <a:r>
              <a:rPr lang="en-US" altLang="zh-CN" sz="2400">
                <a:sym typeface="+mn-ea"/>
              </a:rPr>
              <a:t>a</a:t>
            </a:r>
            <a:r>
              <a:rPr lang="en-US" altLang="zh-CN" sz="2400" baseline="-25000">
                <a:sym typeface="+mn-ea"/>
              </a:rPr>
              <a:t>0</a:t>
            </a:r>
            <a:r>
              <a:rPr lang="en-US" altLang="zh-CN" sz="2400">
                <a:sym typeface="+mn-ea"/>
              </a:rPr>
              <a:t>&gt;a</a:t>
            </a:r>
            <a:r>
              <a:rPr lang="en-US" altLang="zh-CN" sz="2400" baseline="-25000">
                <a:sym typeface="+mn-ea"/>
              </a:rPr>
              <a:t>0</a:t>
            </a:r>
            <a:r>
              <a:rPr lang="en-US" altLang="zh-CN" sz="2400" baseline="30000">
                <a:sym typeface="+mn-ea"/>
              </a:rPr>
              <a:t>c </a:t>
            </a:r>
            <a:endParaRPr lang="en-US" altLang="zh-CN" sz="2400"/>
          </a:p>
          <a:p>
            <a:pPr>
              <a:lnSpc>
                <a:spcPct val="110000"/>
              </a:lnSpc>
            </a:pPr>
            <a:r>
              <a:rPr lang="en-US" altLang="zh-CN" sz="2400"/>
              <a:t>the decay constant for the ground state (the pion) remains finite in the chiral limit and hierarchy is inverted  from light to heavy quarks.</a:t>
            </a:r>
            <a:endParaRPr lang="en-US" altLang="zh-CN" sz="240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z="2400" smtClean="0"/>
            </a:fld>
            <a:endParaRPr lang="zh-CN" altLang="en-US" sz="2400" smtClean="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60220" y="3477895"/>
            <a:ext cx="8253095" cy="282321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 Gell-Mann</a:t>
            </a:r>
            <a:r>
              <a:rPr lang="en-US" altLang="zh-CN"/>
              <a:t>-</a:t>
            </a:r>
            <a:r>
              <a:rPr lang="zh-CN" altLang="en-US"/>
              <a:t>Oakes-Renner (GOR) relation.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110000"/>
              </a:lnSpc>
            </a:pPr>
            <a:r>
              <a:rPr lang="zh-CN" altLang="en-US"/>
              <a:t>An important test for a holographic QCD model for</a:t>
            </a:r>
            <a:r>
              <a:rPr lang="en-US" altLang="zh-CN"/>
              <a:t> </a:t>
            </a:r>
            <a:r>
              <a:rPr lang="zh-CN" altLang="en-US"/>
              <a:t>spontaneous chiral symmetry breaking</a:t>
            </a:r>
            <a:r>
              <a:rPr lang="en-US" altLang="zh-CN"/>
              <a:t>.</a:t>
            </a:r>
            <a:endParaRPr lang="en-US" altLang="zh-CN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z="2400" smtClean="0"/>
            </a:fld>
            <a:endParaRPr lang="zh-CN" altLang="en-US" sz="2400" smtClean="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22830" y="3572510"/>
            <a:ext cx="1874520" cy="6426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174105" y="2800350"/>
            <a:ext cx="4445000" cy="35210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Conclusion</a:t>
            </a:r>
            <a:endParaRPr lang="en-US" altLang="zh-CN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100000"/>
              </a:lnSpc>
            </a:pPr>
            <a:r>
              <a:t> </a:t>
            </a:r>
            <a:r>
              <a:rPr lang="en-US"/>
              <a:t>B</a:t>
            </a:r>
            <a:r>
              <a:t>uilt a holographic model that</a:t>
            </a:r>
            <a:r>
              <a:rPr lang="en-US"/>
              <a:t> </a:t>
            </a:r>
            <a:r>
              <a:t>describes confinement and the spontaneous breaking of</a:t>
            </a:r>
            <a:r>
              <a:rPr lang="en-US"/>
              <a:t> </a:t>
            </a:r>
            <a:r>
              <a:t>chiral symmetry</a:t>
            </a:r>
            <a:r>
              <a:rPr lang="en-US"/>
              <a:t>.</a:t>
            </a:r>
            <a:endParaRPr lang="en-US"/>
          </a:p>
          <a:p>
            <a:pPr>
              <a:lnSpc>
                <a:spcPct val="100000"/>
              </a:lnSpc>
            </a:pPr>
            <a:endParaRPr lang="en-US" altLang="zh-CN"/>
          </a:p>
          <a:p>
            <a:pPr>
              <a:lnSpc>
                <a:spcPct val="100000"/>
              </a:lnSpc>
            </a:pPr>
            <a:r>
              <a:rPr lang="en-US" altLang="zh-CN"/>
              <a:t>Provides a description of the meson spectrum and decay constants, consistent with </a:t>
            </a:r>
            <a:r>
              <a:rPr>
                <a:sym typeface="+mn-ea"/>
              </a:rPr>
              <a:t>spontaneous breaking of</a:t>
            </a:r>
            <a:r>
              <a:rPr lang="en-US">
                <a:sym typeface="+mn-ea"/>
              </a:rPr>
              <a:t> </a:t>
            </a:r>
            <a:r>
              <a:rPr>
                <a:sym typeface="+mn-ea"/>
              </a:rPr>
              <a:t>chiral symmetry</a:t>
            </a:r>
            <a:r>
              <a:rPr lang="en-US">
                <a:sym typeface="+mn-ea"/>
              </a:rPr>
              <a:t>.</a:t>
            </a:r>
            <a:endParaRPr lang="en-US">
              <a:sym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z="2400" smtClean="0"/>
            </a:fld>
            <a:endParaRPr lang="zh-CN" altLang="en-US"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1243965" y="1392873"/>
            <a:ext cx="9144000" cy="2387600"/>
          </a:xfrm>
        </p:spPr>
        <p:txBody>
          <a:bodyPr/>
          <a:p>
            <a:r>
              <a:rPr lang="en-US" altLang="zh-CN"/>
              <a:t>Thanks</a:t>
            </a:r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F</a:t>
            </a:r>
            <a:r>
              <a:rPr lang="zh-CN" altLang="en-US"/>
              <a:t>eature</a:t>
            </a:r>
            <a:r>
              <a:rPr lang="en-US" altLang="zh-CN"/>
              <a:t>s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110000"/>
              </a:lnSpc>
            </a:pPr>
            <a:r>
              <a:rPr lang="en-US" altLang="zh-CN"/>
              <a:t>Present a novel analytical solution for the warp factor and dilaton field.</a:t>
            </a:r>
            <a:endParaRPr lang="en-US" altLang="zh-CN"/>
          </a:p>
          <a:p>
            <a:pPr>
              <a:lnSpc>
                <a:spcPct val="110000"/>
              </a:lnSpc>
            </a:pPr>
            <a:endParaRPr lang="en-US" altLang="zh-CN"/>
          </a:p>
          <a:p>
            <a:pPr>
              <a:lnSpc>
                <a:spcPct val="110000"/>
              </a:lnSpc>
            </a:pPr>
            <a:r>
              <a:rPr lang="en-US" altLang="zh-CN"/>
              <a:t>I</a:t>
            </a:r>
            <a:r>
              <a:rPr lang="zh-CN" altLang="en-US"/>
              <a:t>ntroduce a nonminimal dilaton coupling to the tachyon</a:t>
            </a:r>
            <a:r>
              <a:rPr lang="en-US" altLang="zh-CN"/>
              <a:t> </a:t>
            </a:r>
            <a:r>
              <a:rPr lang="zh-CN" altLang="en-US"/>
              <a:t>potential which has two parameters</a:t>
            </a:r>
            <a:r>
              <a:rPr lang="en-US" altLang="zh-CN"/>
              <a:t>.</a:t>
            </a:r>
            <a:endParaRPr lang="en-US" altLang="zh-CN"/>
          </a:p>
          <a:p>
            <a:pPr>
              <a:lnSpc>
                <a:spcPct val="110000"/>
              </a:lnSpc>
            </a:pPr>
            <a:endParaRPr lang="zh-CN" altLang="en-US"/>
          </a:p>
          <a:p>
            <a:pPr>
              <a:lnSpc>
                <a:spcPct val="110000"/>
              </a:lnSpc>
            </a:pPr>
            <a:r>
              <a:rPr lang="en-US" altLang="zh-CN"/>
              <a:t>F</a:t>
            </a:r>
            <a:r>
              <a:rPr lang="zh-CN" altLang="en-US"/>
              <a:t>ocus</a:t>
            </a:r>
            <a:r>
              <a:rPr lang="en-US" altLang="zh-CN"/>
              <a:t>e </a:t>
            </a:r>
            <a:r>
              <a:rPr lang="zh-CN" altLang="en-US"/>
              <a:t>on the effect of chiral symmetry breaking on the spectrum</a:t>
            </a:r>
            <a:r>
              <a:rPr lang="en-US" altLang="zh-CN"/>
              <a:t>.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p>
            <a:fld id="{565CE74E-AB26-4998-AD42-012C4C1AD076}" type="slidenum">
              <a:rPr lang="zh-CN" altLang="en-US" sz="2400" smtClean="0"/>
            </a:fld>
            <a:endParaRPr lang="zh-CN" altLang="en-US" sz="240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H</a:t>
            </a:r>
            <a:r>
              <a:rPr lang="en-US" altLang="zh-CN"/>
              <a:t>olographic Model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 sz="2400"/>
              <a:t>1. The Einstein-dilaton background</a:t>
            </a: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endParaRPr lang="en-US" altLang="zh-CN" sz="2400"/>
          </a:p>
          <a:p>
            <a:r>
              <a:rPr lang="en-US" altLang="zh-CN" sz="2400"/>
              <a:t>              is the effective 5D gravitational coupling</a:t>
            </a:r>
            <a:r>
              <a:rPr lang="zh-CN" altLang="en-US" sz="2400"/>
              <a:t>，</a:t>
            </a:r>
            <a:r>
              <a:rPr lang="en-US" altLang="zh-CN" sz="2400"/>
              <a:t> fix the AdS radius as l = 1</a:t>
            </a:r>
            <a:r>
              <a:rPr lang="zh-CN" altLang="en-US" sz="2400"/>
              <a:t>.</a:t>
            </a:r>
            <a:endParaRPr lang="zh-CN" altLang="en-US" sz="2400"/>
          </a:p>
          <a:p>
            <a:endParaRPr lang="en-US" altLang="zh-CN" sz="2400"/>
          </a:p>
          <a:p>
            <a:r>
              <a:rPr lang="en-US" altLang="zh-CN" sz="2400"/>
              <a:t>EOM:</a:t>
            </a:r>
            <a:endParaRPr lang="en-US" altLang="zh-CN" sz="240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86205" y="2192655"/>
            <a:ext cx="4996180" cy="10909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832600" y="2496185"/>
            <a:ext cx="3215005" cy="519430"/>
          </a:xfrm>
          <a:prstGeom prst="rect">
            <a:avLst/>
          </a:prstGeom>
        </p:spPr>
      </p:pic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160780" y="3811905"/>
          <a:ext cx="920750" cy="318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5" imgW="698500" imgH="241300" progId="Equation.KSEE3">
                  <p:embed/>
                </p:oleObj>
              </mc:Choice>
              <mc:Fallback>
                <p:oleObj name="" r:id="rId5" imgW="698500" imgH="2413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60780" y="3811905"/>
                        <a:ext cx="920750" cy="318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9455" y="4482465"/>
            <a:ext cx="2443480" cy="8337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583430" y="4441825"/>
            <a:ext cx="2614930" cy="814705"/>
          </a:xfrm>
          <a:prstGeom prst="rect">
            <a:avLst/>
          </a:prstGeom>
        </p:spPr>
      </p:pic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z="2400" smtClean="0"/>
            </a:fld>
            <a:endParaRPr lang="zh-CN" altLang="en-US" sz="2400" smtClean="0"/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198360" y="3228340"/>
            <a:ext cx="976630" cy="3333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8442960" y="3228340"/>
            <a:ext cx="940435" cy="3467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H</a:t>
            </a:r>
            <a:r>
              <a:rPr lang="en-US" altLang="zh-CN">
                <a:sym typeface="+mn-ea"/>
              </a:rPr>
              <a:t>olographic Model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100000"/>
              </a:lnSpc>
            </a:pPr>
            <a:r>
              <a:rPr lang="en-US" altLang="zh-CN"/>
              <a:t>C</a:t>
            </a:r>
            <a:r>
              <a:rPr lang="zh-CN" altLang="en-US"/>
              <a:t>onstraints</a:t>
            </a:r>
            <a:r>
              <a:rPr lang="en-US" altLang="zh-CN"/>
              <a:t> on warp factor:</a:t>
            </a:r>
            <a:endParaRPr lang="en-US" altLang="zh-CN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/>
              <a:t>     i. The 5D metric should become AdS close to the boundary.</a:t>
            </a:r>
            <a:endParaRPr lang="en-US" altLang="zh-CN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/>
              <a:t>    ii. To describe confinement properties for the gluon sector of the 4D     field theory, it must have a specific asymptotic behavior far from the boundary</a:t>
            </a: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843655" y="4393565"/>
            <a:ext cx="4246880" cy="129984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z="2400" smtClean="0"/>
            </a:fld>
            <a:endParaRPr lang="zh-CN" altLang="en-US" sz="240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H</a:t>
            </a:r>
            <a:r>
              <a:rPr lang="en-US" altLang="zh-CN">
                <a:sym typeface="+mn-ea"/>
              </a:rPr>
              <a:t>olographic Model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>
                <a:sym typeface="+mn-ea"/>
              </a:rPr>
              <a:t>Introducing the</a:t>
            </a:r>
            <a:r>
              <a:rPr lang="en-US" altLang="zh-CN">
                <a:sym typeface="+mn-ea"/>
              </a:rPr>
              <a:t> warp factor:</a:t>
            </a:r>
            <a:endParaRPr lang="en-US" altLang="zh-CN"/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94205" y="2319020"/>
            <a:ext cx="3710940" cy="8420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04850" y="3336290"/>
            <a:ext cx="6633845" cy="26454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320155" y="2066925"/>
            <a:ext cx="4986020" cy="14173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451090" y="3676015"/>
            <a:ext cx="3539490" cy="7327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498080" y="4518660"/>
            <a:ext cx="3693160" cy="57975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z="2400" smtClean="0"/>
            </a:fld>
            <a:endParaRPr lang="zh-CN" altLang="en-US" sz="240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H</a:t>
            </a:r>
            <a:r>
              <a:rPr lang="en-US" altLang="zh-CN">
                <a:sym typeface="+mn-ea"/>
              </a:rPr>
              <a:t>olographic Model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 investigate if our</a:t>
            </a:r>
            <a:r>
              <a:rPr lang="en-US" altLang="zh-CN"/>
              <a:t> </a:t>
            </a:r>
            <a:r>
              <a:rPr lang="zh-CN" altLang="en-US"/>
              <a:t>space-time metric presents linear confinement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 [</a:t>
            </a:r>
            <a:r>
              <a:rPr lang="en-US" altLang="zh-CN"/>
              <a:t>1</a:t>
            </a:r>
            <a:r>
              <a:rPr lang="zh-CN" altLang="en-US"/>
              <a:t>] showed</a:t>
            </a:r>
            <a:r>
              <a:rPr lang="en-US" altLang="zh-CN"/>
              <a:t> </a:t>
            </a:r>
            <a:r>
              <a:rPr lang="zh-CN" altLang="en-US"/>
              <a:t>that confinement occurs if f</a:t>
            </a:r>
            <a:r>
              <a:rPr lang="en-US" altLang="zh-CN"/>
              <a:t>(</a:t>
            </a:r>
            <a:r>
              <a:rPr lang="zh-CN" altLang="en-US"/>
              <a:t>u</a:t>
            </a:r>
            <a:r>
              <a:rPr lang="en-US" altLang="zh-CN"/>
              <a:t>)=e</a:t>
            </a:r>
            <a:r>
              <a:rPr lang="en-US" altLang="zh-CN" baseline="30000"/>
              <a:t>2A(u)</a:t>
            </a:r>
            <a:r>
              <a:rPr lang="zh-CN" altLang="en-US" baseline="30000"/>
              <a:t> </a:t>
            </a:r>
            <a:r>
              <a:rPr lang="zh-CN" altLang="en-US"/>
              <a:t>has a </a:t>
            </a:r>
            <a:r>
              <a:rPr lang="en-US" altLang="zh-CN"/>
              <a:t>positive </a:t>
            </a:r>
            <a:r>
              <a:rPr lang="zh-CN" altLang="en-US"/>
              <a:t>global minimum</a:t>
            </a:r>
            <a:r>
              <a:rPr lang="en-US" altLang="zh-CN"/>
              <a:t>.</a:t>
            </a:r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03780" y="2306320"/>
            <a:ext cx="4777105" cy="10909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712585" y="3977640"/>
            <a:ext cx="3723640" cy="24892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341235" y="2613660"/>
            <a:ext cx="1691005" cy="33845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276350" y="5808980"/>
            <a:ext cx="5376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 </a:t>
            </a:r>
            <a:r>
              <a:rPr lang="en-US" altLang="zh-CN" sz="1200"/>
              <a:t>1. </a:t>
            </a:r>
            <a:r>
              <a:rPr lang="zh-CN" altLang="en-US" sz="1200"/>
              <a:t>Y. Kinar, E. Schreiber, and J. Sonnenschein, Nucl. Phys.</a:t>
            </a:r>
            <a:r>
              <a:rPr lang="en-US" altLang="zh-CN" sz="1200"/>
              <a:t> </a:t>
            </a:r>
            <a:r>
              <a:rPr lang="zh-CN" altLang="en-US" sz="1200"/>
              <a:t>B566, 103 (2000).</a:t>
            </a:r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z="2400" smtClean="0"/>
            </a:fld>
            <a:endParaRPr lang="zh-CN" altLang="en-US" sz="240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H</a:t>
            </a:r>
            <a:r>
              <a:rPr lang="en-US" altLang="zh-CN">
                <a:sym typeface="+mn-ea"/>
              </a:rPr>
              <a:t>olographic Model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 sz="2400"/>
              <a:t>2.  Matter part</a:t>
            </a:r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  <a:p>
            <a:r>
              <a:rPr lang="en-US" altLang="zh-CN" sz="2400"/>
              <a:t>Working in the quenched limit of holographic QCD so that the tachyonic and gauge fields do not backreact on the metric and dilaton field.</a:t>
            </a:r>
            <a:endParaRPr lang="en-US" altLang="zh-CN" sz="2400"/>
          </a:p>
          <a:p>
            <a:endParaRPr lang="zh-CN" altLang="en-US" sz="2400"/>
          </a:p>
          <a:p>
            <a:r>
              <a:rPr lang="en-US" altLang="zh-CN" sz="2400"/>
              <a:t>EOM:</a:t>
            </a:r>
            <a:endParaRPr lang="en-US" altLang="zh-CN" sz="240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14475" y="2239645"/>
            <a:ext cx="5329555" cy="14624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830" y="2239645"/>
            <a:ext cx="2643505" cy="59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254885" y="4658360"/>
            <a:ext cx="3634105" cy="12719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425565" y="5096510"/>
            <a:ext cx="1307465" cy="429260"/>
          </a:xfrm>
          <a:prstGeom prst="rect">
            <a:avLst/>
          </a:prstGeom>
        </p:spPr>
      </p:pic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773035" y="2927985"/>
          <a:ext cx="1390650" cy="598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8" imgW="914400" imgH="393700" progId="Equation.KSEE3">
                  <p:embed/>
                </p:oleObj>
              </mc:Choice>
              <mc:Fallback>
                <p:oleObj name="" r:id="rId8" imgW="9144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773035" y="2927985"/>
                        <a:ext cx="1390650" cy="598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z="2400" smtClean="0"/>
            </a:fld>
            <a:endParaRPr lang="zh-CN" altLang="en-US" sz="240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H</a:t>
            </a:r>
            <a:r>
              <a:rPr lang="en-US" altLang="zh-CN">
                <a:sym typeface="+mn-ea"/>
              </a:rPr>
              <a:t>olographic Model</a:t>
            </a:r>
            <a:endParaRPr lang="zh-CN" altLang="en-US"/>
          </a:p>
        </p:txBody>
      </p:sp>
      <p:sp>
        <p:nvSpPr>
          <p:cNvPr id="3" name="内容占位符 2"/>
          <p:cNvSpPr/>
          <p:nvPr>
            <p:ph idx="1"/>
          </p:nvPr>
        </p:nvSpPr>
        <p:spPr/>
        <p:txBody>
          <a:bodyPr>
            <a:normAutofit/>
          </a:bodyPr>
          <a:p>
            <a:pPr>
              <a:lnSpc>
                <a:spcPct val="110000"/>
              </a:lnSpc>
            </a:pPr>
            <a:r>
              <a:rPr lang="en-US" altLang="zh-CN" sz="2400"/>
              <a:t>T</a:t>
            </a:r>
            <a:r>
              <a:rPr lang="zh-CN" altLang="en-US" sz="2400"/>
              <a:t>o get a solution for the</a:t>
            </a:r>
            <a:r>
              <a:rPr lang="en-US" altLang="zh-CN" sz="2400"/>
              <a:t> </a:t>
            </a:r>
            <a:r>
              <a:rPr lang="zh-CN" altLang="en-US" sz="2400"/>
              <a:t>tachyon that is regular in the IR and compatible with the</a:t>
            </a:r>
            <a:r>
              <a:rPr lang="en-US" altLang="zh-CN" sz="2400"/>
              <a:t> </a:t>
            </a:r>
            <a:r>
              <a:rPr lang="zh-CN" altLang="en-US" sz="2400"/>
              <a:t>AdS</a:t>
            </a:r>
            <a:r>
              <a:rPr lang="en-US" altLang="zh-CN" sz="2400"/>
              <a:t>/</a:t>
            </a:r>
            <a:r>
              <a:rPr lang="zh-CN" altLang="en-US" sz="2400"/>
              <a:t>CFT dictionary for the quark mass operator.</a:t>
            </a:r>
            <a:endParaRPr lang="zh-CN" altLang="en-US" sz="2400"/>
          </a:p>
          <a:p>
            <a:pPr>
              <a:lnSpc>
                <a:spcPct val="110000"/>
              </a:lnSpc>
            </a:pPr>
            <a:endParaRPr lang="zh-CN" altLang="en-US" sz="2400"/>
          </a:p>
          <a:p>
            <a:pPr>
              <a:lnSpc>
                <a:spcPct val="110000"/>
              </a:lnSpc>
            </a:pPr>
            <a:endParaRPr lang="zh-CN" altLang="en-US" sz="2400"/>
          </a:p>
          <a:p>
            <a:pPr>
              <a:lnSpc>
                <a:spcPct val="110000"/>
              </a:lnSpc>
            </a:pPr>
            <a:r>
              <a:rPr lang="en-US" altLang="zh-CN" sz="2400"/>
              <a:t>.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/>
              <a:t>Later on, we will show that </a:t>
            </a:r>
            <a:r>
              <a:rPr lang="zh-CN" altLang="en-US" sz="2400">
                <a:solidFill>
                  <a:srgbClr val="FF0000"/>
                </a:solidFill>
              </a:rPr>
              <a:t>a0 controls the presence of</a:t>
            </a:r>
            <a:r>
              <a:rPr lang="en-US" altLang="zh-CN" sz="2400">
                <a:solidFill>
                  <a:srgbClr val="FF0000"/>
                </a:solidFill>
              </a:rPr>
              <a:t> </a:t>
            </a:r>
            <a:r>
              <a:rPr lang="zh-CN" altLang="en-US" sz="2400">
                <a:solidFill>
                  <a:srgbClr val="FF0000"/>
                </a:solidFill>
              </a:rPr>
              <a:t>spontaneous chiral symmetry breaking</a:t>
            </a:r>
            <a:r>
              <a:rPr lang="zh-CN" altLang="en-US" sz="2400"/>
              <a:t> in the model.</a:t>
            </a:r>
            <a:r>
              <a:rPr lang="en-US" altLang="zh-CN" sz="2400"/>
              <a:t> </a:t>
            </a:r>
            <a:r>
              <a:rPr lang="zh-CN" altLang="en-US" sz="2400"/>
              <a:t>In turn, </a:t>
            </a:r>
            <a:r>
              <a:rPr lang="zh-CN" altLang="en-US" sz="2400">
                <a:solidFill>
                  <a:schemeClr val="accent1">
                    <a:lumMod val="75000"/>
                  </a:schemeClr>
                </a:solidFill>
              </a:rPr>
              <a:t>b0 will increase the value of the quark condensate</a:t>
            </a:r>
            <a:r>
              <a:rPr lang="en-US" altLang="zh-CN" sz="2400"/>
              <a:t> </a:t>
            </a:r>
            <a:r>
              <a:rPr lang="zh-CN" altLang="en-US" sz="2400"/>
              <a:t>in the physical region</a:t>
            </a:r>
            <a:endParaRPr lang="zh-CN" altLang="en-US" sz="24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z="2400" smtClean="0"/>
            </a:fld>
            <a:endParaRPr lang="zh-CN" altLang="en-US" sz="2400" smtClean="0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576445" y="2922905"/>
            <a:ext cx="2760345" cy="9271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37285" y="3907155"/>
            <a:ext cx="4992370" cy="3683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commondata" val="eyJoZGlkIjoiYzZmZDE4ZGZlMTg1NzdhZDk1NjhkZGJlYTY3YjNlYWIifQ==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3501</Words>
  <Application>WPS 演示</Application>
  <PresentationFormat>宽屏</PresentationFormat>
  <Paragraphs>189</Paragraphs>
  <Slides>23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Arial</vt:lpstr>
      <vt:lpstr>宋体</vt:lpstr>
      <vt:lpstr>Wingdings</vt:lpstr>
      <vt:lpstr>Calibri</vt:lpstr>
      <vt:lpstr>微软雅黑</vt:lpstr>
      <vt:lpstr>Arial Unicode MS</vt:lpstr>
      <vt:lpstr>WPS</vt:lpstr>
      <vt:lpstr>Equation.KSEE3</vt:lpstr>
      <vt:lpstr>Equation.KSEE3</vt:lpstr>
      <vt:lpstr>A dynamical holographic QCD model for spontaneous chiral symmetry breaking and confinement</vt:lpstr>
      <vt:lpstr>arXiv:2308.07503</vt:lpstr>
      <vt:lpstr>Features</vt:lpstr>
      <vt:lpstr>Holographic Model</vt:lpstr>
      <vt:lpstr>Holographic Model</vt:lpstr>
      <vt:lpstr>Holographic Model</vt:lpstr>
      <vt:lpstr>Holographic Model</vt:lpstr>
      <vt:lpstr>Holographic Model</vt:lpstr>
      <vt:lpstr>Holographic Model</vt:lpstr>
      <vt:lpstr>Holographic Model</vt:lpstr>
      <vt:lpstr>Holographic Model</vt:lpstr>
      <vt:lpstr>Holographic Model</vt:lpstr>
      <vt:lpstr>Holographic Model</vt:lpstr>
      <vt:lpstr>Meson Spectrum</vt:lpstr>
      <vt:lpstr>Meson Spectrum</vt:lpstr>
      <vt:lpstr>Meson Spectrum</vt:lpstr>
      <vt:lpstr>Meson Spectrum</vt:lpstr>
      <vt:lpstr>Meson Spectrum</vt:lpstr>
      <vt:lpstr>Meson Spectrum</vt:lpstr>
      <vt:lpstr>Decay Constants</vt:lpstr>
      <vt:lpstr> Gell-Mann-Oakes-Renner (GOR) relation.</vt:lpstr>
      <vt:lpstr>Conclusion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WPS_1700451824</cp:lastModifiedBy>
  <cp:revision>33</cp:revision>
  <dcterms:created xsi:type="dcterms:W3CDTF">2023-08-09T12:44:00Z</dcterms:created>
  <dcterms:modified xsi:type="dcterms:W3CDTF">2024-01-18T12:43:25Z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2052-12.1.0.16250</vt:lpwstr>
  </property>
</Properties>
</file>