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image23.jpg" ContentType="image/png"/>
  <Override PartName="/ppt/notesSlides/notesSlide4.xml" ContentType="application/vnd.openxmlformats-officedocument.presentationml.notesSlide+xml"/>
  <Override PartName="/ppt/media/image25.jpg" ContentType="image/png"/>
  <Override PartName="/ppt/media/image65.jpg" ContentType="image/png"/>
  <Override PartName="/ppt/media/image66.jpg" ContentType="image/png"/>
  <Override PartName="/ppt/media/image67.jpg" ContentType="image/png"/>
  <Override PartName="/ppt/media/image68.jpg" ContentType="image/png"/>
  <Override PartName="/ppt/media/image70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40" r:id="rId1"/>
    <p:sldMasterId id="2147483864" r:id="rId2"/>
    <p:sldMasterId id="2147483852" r:id="rId3"/>
  </p:sldMasterIdLst>
  <p:notesMasterIdLst>
    <p:notesMasterId r:id="rId35"/>
  </p:notesMasterIdLst>
  <p:sldIdLst>
    <p:sldId id="258" r:id="rId4"/>
    <p:sldId id="542" r:id="rId5"/>
    <p:sldId id="382" r:id="rId6"/>
    <p:sldId id="1572" r:id="rId7"/>
    <p:sldId id="700" r:id="rId8"/>
    <p:sldId id="490" r:id="rId9"/>
    <p:sldId id="1586" r:id="rId10"/>
    <p:sldId id="583" r:id="rId11"/>
    <p:sldId id="1574" r:id="rId12"/>
    <p:sldId id="1578" r:id="rId13"/>
    <p:sldId id="1575" r:id="rId14"/>
    <p:sldId id="1581" r:id="rId15"/>
    <p:sldId id="1564" r:id="rId16"/>
    <p:sldId id="1565" r:id="rId17"/>
    <p:sldId id="1566" r:id="rId18"/>
    <p:sldId id="1579" r:id="rId19"/>
    <p:sldId id="1567" r:id="rId20"/>
    <p:sldId id="1568" r:id="rId21"/>
    <p:sldId id="1557" r:id="rId22"/>
    <p:sldId id="1570" r:id="rId23"/>
    <p:sldId id="1571" r:id="rId24"/>
    <p:sldId id="699" r:id="rId25"/>
    <p:sldId id="1580" r:id="rId26"/>
    <p:sldId id="1562" r:id="rId27"/>
    <p:sldId id="552" r:id="rId28"/>
    <p:sldId id="1590" r:id="rId29"/>
    <p:sldId id="1591" r:id="rId30"/>
    <p:sldId id="1592" r:id="rId31"/>
    <p:sldId id="1593" r:id="rId32"/>
    <p:sldId id="1588" r:id="rId33"/>
    <p:sldId id="1556" r:id="rId34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FF33CC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78"/>
    <p:restoredTop sz="89353" autoAdjust="0"/>
  </p:normalViewPr>
  <p:slideViewPr>
    <p:cSldViewPr>
      <p:cViewPr>
        <p:scale>
          <a:sx n="110" d="100"/>
          <a:sy n="110" d="100"/>
        </p:scale>
        <p:origin x="1624" y="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ableStyles" Target="tableStyles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39E7E2-BC46-4FD8-A599-DE263D0AE454}" type="datetimeFigureOut">
              <a:rPr lang="zh-CN" altLang="en-US" smtClean="0"/>
              <a:pPr/>
              <a:t>2024/4/25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6B5061-00FC-4AC8-9E80-E69BB674E09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62888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6B5061-00FC-4AC8-9E80-E69BB674E091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28948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6B5061-00FC-4AC8-9E80-E69BB674E091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47272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6B5061-00FC-4AC8-9E80-E69BB674E091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33734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6B5061-00FC-4AC8-9E80-E69BB674E091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46600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Nuclear Collective Vibrations: From Labs to Stars @ CCNU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80550-D1BB-4666-953B-EAC0EFD89CB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Nuclear Collective Vibrations: From Labs to Stars @ CCNU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80550-D1BB-4666-953B-EAC0EFD89CB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Nuclear Collective Vibrations: From Labs to Stars @ CCNU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80550-D1BB-4666-953B-EAC0EFD89CB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Nuclear Collective Vibrations: From Labs to Stars @ CCNU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62CC2-5C41-475A-92D6-DBFA3A3F77E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Nuclear Collective Vibrations: From Labs to Stars @ CCNU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62CC2-5C41-475A-92D6-DBFA3A3F77E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Nuclear Collective Vibrations: From Labs to Stars @ CCNU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62CC2-5C41-475A-92D6-DBFA3A3F77E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Nuclear Collective Vibrations: From Labs to Stars @ CCNU</a:t>
            </a: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62CC2-5C41-475A-92D6-DBFA3A3F77E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Nuclear Collective Vibrations: From Labs to Stars @ CCNU</a:t>
            </a: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62CC2-5C41-475A-92D6-DBFA3A3F77E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Nuclear Collective Vibrations: From Labs to Stars @ CCNU</a:t>
            </a: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62CC2-5C41-475A-92D6-DBFA3A3F77E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Nuclear Collective Vibrations: From Labs to Stars @ CCNU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62CC2-5C41-475A-92D6-DBFA3A3F77E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Nuclear Collective Vibrations: From Labs to Stars @ CCNU</a:t>
            </a: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62CC2-5C41-475A-92D6-DBFA3A3F77E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Nuclear Collective Vibrations: From Labs to Stars @ CCNU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80550-D1BB-4666-953B-EAC0EFD89CB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Nuclear Collective Vibrations: From Labs to Stars @ CCNU</a:t>
            </a: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62CC2-5C41-475A-92D6-DBFA3A3F77E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Nuclear Collective Vibrations: From Labs to Stars @ CCNU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62CC2-5C41-475A-92D6-DBFA3A3F77E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Nuclear Collective Vibrations: From Labs to Stars @ CCNU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62CC2-5C41-475A-92D6-DBFA3A3F77E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>
                <a:solidFill>
                  <a:prstClr val="black">
                    <a:tint val="75000"/>
                  </a:prstClr>
                </a:solidFill>
              </a:rPr>
              <a:t>Nuclear Collective Vibrations: From Labs to Stars @ CCNU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80550-D1BB-4666-953B-EAC0EFD89CB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640960" cy="634082"/>
          </a:xfrm>
        </p:spPr>
        <p:txBody>
          <a:bodyPr>
            <a:normAutofit/>
          </a:bodyPr>
          <a:lstStyle>
            <a:lvl1pPr algn="l">
              <a:defRPr sz="3200">
                <a:latin typeface="+mj-lt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5496" y="6597352"/>
            <a:ext cx="2133600" cy="21602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2411760" y="6597352"/>
            <a:ext cx="4320480" cy="21602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altLang="zh-CN" dirty="0">
                <a:solidFill>
                  <a:prstClr val="black"/>
                </a:solidFill>
              </a:rPr>
              <a:t>Nuclear Collective Vibrations: From Labs to Stars @ CCNU</a:t>
            </a:r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974904" y="6597352"/>
            <a:ext cx="2133600" cy="21602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0A80550-D1BB-4666-953B-EAC0EFD89CB3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 dirty="0">
              <a:solidFill>
                <a:prstClr val="black"/>
              </a:solidFill>
            </a:endParaRPr>
          </a:p>
        </p:txBody>
      </p:sp>
      <p:cxnSp>
        <p:nvCxnSpPr>
          <p:cNvPr id="8" name="直接连接符 7"/>
          <p:cNvCxnSpPr/>
          <p:nvPr userDrawn="1"/>
        </p:nvCxnSpPr>
        <p:spPr>
          <a:xfrm>
            <a:off x="144016" y="678706"/>
            <a:ext cx="889248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>
                <a:solidFill>
                  <a:prstClr val="black">
                    <a:tint val="75000"/>
                  </a:prstClr>
                </a:solidFill>
              </a:rPr>
              <a:t>Nuclear Collective Vibrations: From Labs to Stars @ CCNU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80550-D1BB-4666-953B-EAC0EFD89CB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>
                <a:solidFill>
                  <a:prstClr val="black">
                    <a:tint val="75000"/>
                  </a:prstClr>
                </a:solidFill>
              </a:rPr>
              <a:t>Nuclear Collective Vibrations: From Labs to Stars @ CCNU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80550-D1BB-4666-953B-EAC0EFD89CB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>
                <a:solidFill>
                  <a:prstClr val="black">
                    <a:tint val="75000"/>
                  </a:prstClr>
                </a:solidFill>
              </a:rPr>
              <a:t>Nuclear Collective Vibrations: From Labs to Stars @ CCNU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80550-D1BB-4666-953B-EAC0EFD89CB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>
                <a:solidFill>
                  <a:prstClr val="black">
                    <a:tint val="75000"/>
                  </a:prstClr>
                </a:solidFill>
              </a:rPr>
              <a:t>Nuclear Collective Vibrations: From Labs to Stars @ CCNU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80550-D1BB-4666-953B-EAC0EFD89CB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>
                <a:solidFill>
                  <a:prstClr val="black">
                    <a:tint val="75000"/>
                  </a:prstClr>
                </a:solidFill>
              </a:rPr>
              <a:t>Nuclear Collective Vibrations: From Labs to Stars @ CCNU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80550-D1BB-4666-953B-EAC0EFD89CB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Nuclear Collective Vibrations: From Labs to Stars @ CCNU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80550-D1BB-4666-953B-EAC0EFD89CB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>
                <a:solidFill>
                  <a:prstClr val="black">
                    <a:tint val="75000"/>
                  </a:prstClr>
                </a:solidFill>
              </a:rPr>
              <a:t>Nuclear Collective Vibrations: From Labs to Stars @ CCNU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80550-D1BB-4666-953B-EAC0EFD89CB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>
                <a:solidFill>
                  <a:prstClr val="black">
                    <a:tint val="75000"/>
                  </a:prstClr>
                </a:solidFill>
              </a:rPr>
              <a:t>Nuclear Collective Vibrations: From Labs to Stars @ CCNU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80550-D1BB-4666-953B-EAC0EFD89CB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>
                <a:solidFill>
                  <a:prstClr val="black">
                    <a:tint val="75000"/>
                  </a:prstClr>
                </a:solidFill>
              </a:rPr>
              <a:t>Nuclear Collective Vibrations: From Labs to Stars @ CCNU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80550-D1BB-4666-953B-EAC0EFD89CB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>
                <a:solidFill>
                  <a:prstClr val="black">
                    <a:tint val="75000"/>
                  </a:prstClr>
                </a:solidFill>
              </a:rPr>
              <a:t>Nuclear Collective Vibrations: From Labs to Stars @ CCNU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80550-D1BB-4666-953B-EAC0EFD89CB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Nuclear Collective Vibrations: From Labs to Stars @ CCNU</a:t>
            </a: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80550-D1BB-4666-953B-EAC0EFD89CB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Nuclear Collective Vibrations: From Labs to Stars @ CCNU</a:t>
            </a: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80550-D1BB-4666-953B-EAC0EFD89CB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Nuclear Collective Vibrations: From Labs to Stars @ CCNU</a:t>
            </a: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80550-D1BB-4666-953B-EAC0EFD89CB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Nuclear Collective Vibrations: From Labs to Stars @ CCNU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80550-D1BB-4666-953B-EAC0EFD89CB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Nuclear Collective Vibrations: From Labs to Stars @ CCNU</a:t>
            </a: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80550-D1BB-4666-953B-EAC0EFD89CB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Nuclear Collective Vibrations: From Labs to Stars @ CCNU</a:t>
            </a: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80550-D1BB-4666-953B-EAC0EFD89CB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/>
              <a:t>Nuclear Collective Vibrations: From Labs to Stars @ CCNU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A80550-D1BB-4666-953B-EAC0EFD89CB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/>
              <a:t>Nuclear Collective Vibrations: From Labs to Stars @ CCNU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C62CC2-5C41-475A-92D6-DBFA3A3F77E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>
                <a:solidFill>
                  <a:prstClr val="black">
                    <a:tint val="75000"/>
                  </a:prstClr>
                </a:solidFill>
              </a:rPr>
              <a:t>Nuclear Collective Vibrations: From Labs to Stars @ CCNU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A80550-D1BB-4666-953B-EAC0EFD89CB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6.emf"/><Relationship Id="rId4" Type="http://schemas.openxmlformats.org/officeDocument/2006/relationships/image" Target="../media/image25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4.png"/><Relationship Id="rId18" Type="http://schemas.openxmlformats.org/officeDocument/2006/relationships/image" Target="../media/image32.png"/><Relationship Id="rId3" Type="http://schemas.openxmlformats.org/officeDocument/2006/relationships/image" Target="../media/image86.png"/><Relationship Id="rId12" Type="http://schemas.openxmlformats.org/officeDocument/2006/relationships/image" Target="../media/image110.png"/><Relationship Id="rId17" Type="http://schemas.openxmlformats.org/officeDocument/2006/relationships/image" Target="../media/image31.png"/><Relationship Id="rId2" Type="http://schemas.openxmlformats.org/officeDocument/2006/relationships/image" Target="../media/image85.png"/><Relationship Id="rId16" Type="http://schemas.openxmlformats.org/officeDocument/2006/relationships/image" Target="../media/image30.png"/><Relationship Id="rId20" Type="http://schemas.openxmlformats.org/officeDocument/2006/relationships/image" Target="../media/image34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8.png"/><Relationship Id="rId11" Type="http://schemas.openxmlformats.org/officeDocument/2006/relationships/image" Target="../media/image109.png"/><Relationship Id="rId5" Type="http://schemas.openxmlformats.org/officeDocument/2006/relationships/image" Target="../media/image27.png"/><Relationship Id="rId15" Type="http://schemas.openxmlformats.org/officeDocument/2006/relationships/image" Target="../media/image29.png"/><Relationship Id="rId19" Type="http://schemas.openxmlformats.org/officeDocument/2006/relationships/image" Target="../media/image33.emf"/><Relationship Id="rId4" Type="http://schemas.openxmlformats.org/officeDocument/2006/relationships/image" Target="../media/image87.png"/><Relationship Id="rId1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7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em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5.png"/><Relationship Id="rId7" Type="http://schemas.openxmlformats.org/officeDocument/2006/relationships/image" Target="../media/image33.emf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4.emf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6.png"/><Relationship Id="rId5" Type="http://schemas.openxmlformats.org/officeDocument/2006/relationships/image" Target="../media/image53.emf"/><Relationship Id="rId4" Type="http://schemas.openxmlformats.org/officeDocument/2006/relationships/image" Target="../media/image52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emf"/><Relationship Id="rId3" Type="http://schemas.openxmlformats.org/officeDocument/2006/relationships/image" Target="../media/image56.png"/><Relationship Id="rId7" Type="http://schemas.openxmlformats.org/officeDocument/2006/relationships/image" Target="../media/image58.emf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7.emf"/><Relationship Id="rId5" Type="http://schemas.openxmlformats.org/officeDocument/2006/relationships/image" Target="../media/image34.png"/><Relationship Id="rId4" Type="http://schemas.openxmlformats.org/officeDocument/2006/relationships/image" Target="../media/image53.em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450.png"/><Relationship Id="rId7" Type="http://schemas.openxmlformats.org/officeDocument/2006/relationships/image" Target="../media/image62.wmf"/><Relationship Id="rId1" Type="http://schemas.openxmlformats.org/officeDocument/2006/relationships/slideLayout" Target="../slideLayouts/slideLayout24.x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61.png"/><Relationship Id="rId4" Type="http://schemas.openxmlformats.org/officeDocument/2006/relationships/image" Target="../media/image60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0.gif"/><Relationship Id="rId5" Type="http://schemas.openxmlformats.org/officeDocument/2006/relationships/image" Target="../media/image9.gif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chart1.png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404664"/>
            <a:ext cx="9108504" cy="6140564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79511" y="1503056"/>
            <a:ext cx="8964489" cy="2664296"/>
          </a:xfrm>
        </p:spPr>
        <p:txBody>
          <a:bodyPr>
            <a:normAutofit/>
          </a:bodyPr>
          <a:lstStyle/>
          <a:p>
            <a:pPr algn="l"/>
            <a:r>
              <a:rPr lang="en-US" altLang="ja-JP" sz="40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A novel way to study nuclear giant resonances with vortex gamma photons</a:t>
            </a:r>
            <a:br>
              <a:rPr lang="en-US" altLang="ja-JP" sz="40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endParaRPr lang="zh-CN" altLang="en-US" sz="4000" b="1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5838041"/>
            <a:ext cx="880718" cy="880718"/>
          </a:xfrm>
          <a:prstGeom prst="rect">
            <a:avLst/>
          </a:prstGeom>
        </p:spPr>
      </p:pic>
      <p:sp>
        <p:nvSpPr>
          <p:cNvPr id="7" name="副标题 2">
            <a:extLst>
              <a:ext uri="{FF2B5EF4-FFF2-40B4-BE49-F238E27FC236}">
                <a16:creationId xmlns:a16="http://schemas.microsoft.com/office/drawing/2014/main" id="{056572B5-5C17-6EA1-EA60-6A8A2F4A5EDA}"/>
              </a:ext>
            </a:extLst>
          </p:cNvPr>
          <p:cNvSpPr txBox="1">
            <a:spLocks/>
          </p:cNvSpPr>
          <p:nvPr/>
        </p:nvSpPr>
        <p:spPr>
          <a:xfrm>
            <a:off x="3437620" y="4901937"/>
            <a:ext cx="5688632" cy="1872208"/>
          </a:xfrm>
          <a:prstGeom prst="rect">
            <a:avLst/>
          </a:prstGeom>
        </p:spPr>
        <p:txBody>
          <a:bodyPr vert="horz" lIns="91440" tIns="45720" rIns="91440" bIns="45720" rtlCol="0">
            <a:normAutofit fontScale="475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sz="4400" b="1" dirty="0" err="1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Yifei</a:t>
            </a:r>
            <a:r>
              <a:rPr lang="en-US" altLang="zh-CN" sz="4400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4400" b="1" dirty="0" err="1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Niu</a:t>
            </a:r>
            <a:endParaRPr lang="en-US" altLang="zh-CN" sz="4400" b="1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MOE Frontiers Science Center for Rare Isotopes</a:t>
            </a:r>
          </a:p>
          <a:p>
            <a:pPr>
              <a:lnSpc>
                <a:spcPct val="150000"/>
              </a:lnSpc>
            </a:pPr>
            <a:r>
              <a:rPr lang="en-US" altLang="zh-CN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School of Nuclear Science and Technology</a:t>
            </a:r>
          </a:p>
          <a:p>
            <a:pPr>
              <a:lnSpc>
                <a:spcPct val="150000"/>
              </a:lnSpc>
            </a:pPr>
            <a:r>
              <a:rPr lang="en-US" altLang="zh-CN" sz="4400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Lanzhou University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0A92597-C745-F889-5B09-0EDFD47ADC97}"/>
              </a:ext>
            </a:extLst>
          </p:cNvPr>
          <p:cNvSpPr txBox="1"/>
          <p:nvPr/>
        </p:nvSpPr>
        <p:spPr>
          <a:xfrm>
            <a:off x="314400" y="139241"/>
            <a:ext cx="8515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N" sz="2000" i="1" dirty="0">
                <a:solidFill>
                  <a:srgbClr val="0000CC"/>
                </a:solidFill>
              </a:rPr>
              <a:t>Workshop on “Vortex states in nuclear and particle physics”, </a:t>
            </a:r>
          </a:p>
          <a:p>
            <a:pPr algn="ctr"/>
            <a:r>
              <a:rPr lang="en-CN" sz="2000" i="1" dirty="0">
                <a:solidFill>
                  <a:srgbClr val="0000CC"/>
                </a:solidFill>
              </a:rPr>
              <a:t>Zhuhai, Guangdong, April 24th-28th, 2024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F32334-56DC-F134-3795-FB757B46D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Giant Monopole Resonance studied by QPVC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861EAE-C38E-A617-16E5-88EEE7ECD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80550-D1BB-4666-953B-EAC0EFD89CB3}" type="slidenum">
              <a:rPr lang="zh-CN" altLang="en-US" smtClean="0">
                <a:solidFill>
                  <a:prstClr val="black"/>
                </a:solidFill>
              </a:rPr>
              <a:pPr/>
              <a:t>10</a:t>
            </a:fld>
            <a:endParaRPr lang="zh-CN" altLang="en-US" dirty="0">
              <a:solidFill>
                <a:prstClr val="black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E88AA9-E1E8-6849-ECD9-BADCCC7D1E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639" y="1277809"/>
            <a:ext cx="8626841" cy="468052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8CBCAA3-556A-7035-7C84-D07D7D297F8B}"/>
              </a:ext>
            </a:extLst>
          </p:cNvPr>
          <p:cNvSpPr txBox="1"/>
          <p:nvPr/>
        </p:nvSpPr>
        <p:spPr>
          <a:xfrm>
            <a:off x="285617" y="762174"/>
            <a:ext cx="824682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200" dirty="0"/>
              <a:t>Achieved a unified description of GMR in Ca, Sn and Pb isotopes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298783E-BEEB-CECA-F478-90C4B07235D7}"/>
              </a:ext>
            </a:extLst>
          </p:cNvPr>
          <p:cNvSpPr txBox="1"/>
          <p:nvPr/>
        </p:nvSpPr>
        <p:spPr>
          <a:xfrm>
            <a:off x="467544" y="5979403"/>
            <a:ext cx="842493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altLang="zh-CN" sz="2200" dirty="0"/>
              <a:t>Solved the famous puzzle in nuclear physics “Why are tins so soft? ”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080BAD8-86C9-632F-AEBE-801691787BEB}"/>
              </a:ext>
            </a:extLst>
          </p:cNvPr>
          <p:cNvSpPr txBox="1"/>
          <p:nvPr/>
        </p:nvSpPr>
        <p:spPr>
          <a:xfrm>
            <a:off x="776175" y="6419780"/>
            <a:ext cx="501996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i="1" kern="0" dirty="0">
                <a:solidFill>
                  <a:srgbClr val="0000CC"/>
                </a:solidFill>
                <a:effectLst/>
                <a:ea typeface="SimSun" panose="02010600030101010101" pitchFamily="2" charset="-122"/>
              </a:rPr>
              <a:t>Z.Z. Li, Y.F. </a:t>
            </a:r>
            <a:r>
              <a:rPr lang="en-US" sz="1800" i="1" kern="0" dirty="0" err="1">
                <a:solidFill>
                  <a:srgbClr val="0000CC"/>
                </a:solidFill>
                <a:effectLst/>
                <a:ea typeface="SimSun" panose="02010600030101010101" pitchFamily="2" charset="-122"/>
              </a:rPr>
              <a:t>Niu</a:t>
            </a:r>
            <a:r>
              <a:rPr lang="en-US" i="1" kern="0" dirty="0">
                <a:solidFill>
                  <a:srgbClr val="0000CC"/>
                </a:solidFill>
                <a:ea typeface="SimSun" panose="02010600030101010101" pitchFamily="2" charset="-122"/>
              </a:rPr>
              <a:t> and</a:t>
            </a:r>
            <a:r>
              <a:rPr lang="en-US" sz="1800" i="1" kern="0" dirty="0">
                <a:solidFill>
                  <a:srgbClr val="0000CC"/>
                </a:solidFill>
                <a:effectLst/>
                <a:ea typeface="SimSun" panose="02010600030101010101" pitchFamily="2" charset="-122"/>
              </a:rPr>
              <a:t> G. Colo, </a:t>
            </a:r>
            <a:r>
              <a:rPr lang="en-CN" i="1" dirty="0">
                <a:solidFill>
                  <a:srgbClr val="0000CC"/>
                </a:solidFill>
                <a:effectLst/>
              </a:rPr>
              <a:t>PRL 131, 082501 (2023)</a:t>
            </a:r>
            <a:endParaRPr lang="en-CN" i="1" dirty="0"/>
          </a:p>
        </p:txBody>
      </p:sp>
    </p:spTree>
    <p:extLst>
      <p:ext uri="{BB962C8B-B14F-4D97-AF65-F5344CB8AC3E}">
        <p14:creationId xmlns:p14="http://schemas.microsoft.com/office/powerpoint/2010/main" val="3663623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2D82E9-9471-27C4-74B4-A0CF91C51B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Giant Dipole Resonance studied by QPVC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CCB5574-02FF-8546-DCE1-C86DD4A0A9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287" y="1549462"/>
            <a:ext cx="7776866" cy="505697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E1E6C0-24F5-FB2A-3630-6C99F2E66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80550-D1BB-4666-953B-EAC0EFD89CB3}" type="slidenum">
              <a:rPr lang="zh-CN" altLang="en-US" smtClean="0">
                <a:solidFill>
                  <a:prstClr val="black"/>
                </a:solidFill>
              </a:rPr>
              <a:pPr/>
              <a:t>11</a:t>
            </a:fld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612317-4C0F-4CE2-5E98-96CA975ED608}"/>
              </a:ext>
            </a:extLst>
          </p:cNvPr>
          <p:cNvSpPr txBox="1"/>
          <p:nvPr/>
        </p:nvSpPr>
        <p:spPr>
          <a:xfrm>
            <a:off x="275309" y="722671"/>
            <a:ext cx="824682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200" dirty="0" err="1"/>
              <a:t>Photoabsorption</a:t>
            </a:r>
            <a:r>
              <a:rPr lang="en-US" altLang="zh-CN" sz="2200" dirty="0"/>
              <a:t> cross section is dominated by GDR</a:t>
            </a:r>
          </a:p>
          <a:p>
            <a:pPr marL="800100" lvl="1" indent="-342900">
              <a:buFont typeface="Wingdings" pitchFamily="2" charset="2"/>
              <a:buChar char="ü"/>
            </a:pPr>
            <a:r>
              <a:rPr lang="en-US" altLang="zh-CN" sz="2000" dirty="0"/>
              <a:t>Unified descriptions of GDRs in Ca, Sn and Pb isotopes</a:t>
            </a:r>
          </a:p>
        </p:txBody>
      </p:sp>
    </p:spTree>
    <p:extLst>
      <p:ext uri="{BB962C8B-B14F-4D97-AF65-F5344CB8AC3E}">
        <p14:creationId xmlns:p14="http://schemas.microsoft.com/office/powerpoint/2010/main" val="16836061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2D82E9-9471-27C4-74B4-A0CF91C51B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Giant Quadrupole Resonance studied by QPVC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E1E6C0-24F5-FB2A-3630-6C99F2E66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80550-D1BB-4666-953B-EAC0EFD89CB3}" type="slidenum">
              <a:rPr lang="zh-CN" altLang="en-US" smtClean="0">
                <a:solidFill>
                  <a:prstClr val="black"/>
                </a:solidFill>
              </a:rPr>
              <a:pPr/>
              <a:t>12</a:t>
            </a:fld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612317-4C0F-4CE2-5E98-96CA975ED608}"/>
              </a:ext>
            </a:extLst>
          </p:cNvPr>
          <p:cNvSpPr txBox="1"/>
          <p:nvPr/>
        </p:nvSpPr>
        <p:spPr>
          <a:xfrm>
            <a:off x="275309" y="722671"/>
            <a:ext cx="824682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zh-CN" sz="2200" dirty="0"/>
              <a:t>Unified descriptions of GQRs in Ca, Sn and Pb isotopes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03DF265E-DA75-74DA-5CF3-0E3CC8B76E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356753"/>
            <a:ext cx="7838564" cy="5214448"/>
          </a:xfrm>
        </p:spPr>
      </p:pic>
    </p:spTree>
    <p:extLst>
      <p:ext uri="{BB962C8B-B14F-4D97-AF65-F5344CB8AC3E}">
        <p14:creationId xmlns:p14="http://schemas.microsoft.com/office/powerpoint/2010/main" val="4038095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D85947-585E-0878-5782-EB2DD1F170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Photo-nuclear reaction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3FA4D7-8CA5-6C98-A94F-4F9F016DCF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80550-D1BB-4666-953B-EAC0EFD89CB3}" type="slidenum">
              <a:rPr lang="zh-CN" altLang="en-US" smtClean="0">
                <a:solidFill>
                  <a:prstClr val="black"/>
                </a:solidFill>
              </a:rPr>
              <a:pPr/>
              <a:t>13</a:t>
            </a:fld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F4CD3BE-054E-25FD-70F6-01236E3D52AD}"/>
              </a:ext>
            </a:extLst>
          </p:cNvPr>
          <p:cNvSpPr txBox="1"/>
          <p:nvPr/>
        </p:nvSpPr>
        <p:spPr>
          <a:xfrm>
            <a:off x="433881" y="817332"/>
            <a:ext cx="20160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CN" sz="2400" b="1" dirty="0"/>
              <a:t>Advantages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776F2CA-DAAA-E7F0-2CD6-4F724F8D2C4F}"/>
              </a:ext>
            </a:extLst>
          </p:cNvPr>
          <p:cNvSpPr txBox="1"/>
          <p:nvPr/>
        </p:nvSpPr>
        <p:spPr>
          <a:xfrm>
            <a:off x="433881" y="3487107"/>
            <a:ext cx="21210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M</a:t>
            </a:r>
            <a:r>
              <a:rPr lang="en-CN" sz="2400" b="1" dirty="0"/>
              <a:t>ain modes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40E90CD-9E88-AEBD-E080-80C6214FDB81}"/>
              </a:ext>
            </a:extLst>
          </p:cNvPr>
          <p:cNvSpPr txBox="1"/>
          <p:nvPr/>
        </p:nvSpPr>
        <p:spPr>
          <a:xfrm>
            <a:off x="926101" y="1306802"/>
            <a:ext cx="76798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sz="2000" dirty="0"/>
              <a:t>The transition strengths can be extracted in a model-independent way due to the well-known electromagnetic force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FE896F8-E688-04E0-9233-E3F6014B3C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4776" y="2204864"/>
            <a:ext cx="6982544" cy="85152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AE8CA02-A87E-6933-B1BF-93323E88768F}"/>
              </a:ext>
            </a:extLst>
          </p:cNvPr>
          <p:cNvSpPr/>
          <p:nvPr/>
        </p:nvSpPr>
        <p:spPr>
          <a:xfrm>
            <a:off x="7164288" y="2276872"/>
            <a:ext cx="1093032" cy="57606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054278A-C4A9-6424-BE9C-12145CB73162}"/>
              </a:ext>
            </a:extLst>
          </p:cNvPr>
          <p:cNvSpPr txBox="1"/>
          <p:nvPr/>
        </p:nvSpPr>
        <p:spPr>
          <a:xfrm>
            <a:off x="6675816" y="3056393"/>
            <a:ext cx="243268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N" sz="2000" dirty="0">
                <a:solidFill>
                  <a:srgbClr val="C00000"/>
                </a:solidFill>
              </a:rPr>
              <a:t>transition strengths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9BB2DEC-6BB3-CD42-B9C7-87DDD922A2FE}"/>
              </a:ext>
            </a:extLst>
          </p:cNvPr>
          <p:cNvSpPr txBox="1"/>
          <p:nvPr/>
        </p:nvSpPr>
        <p:spPr>
          <a:xfrm>
            <a:off x="1233538" y="3030902"/>
            <a:ext cx="243268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</a:rPr>
              <a:t>c</a:t>
            </a:r>
            <a:r>
              <a:rPr lang="en-CN" sz="2000" dirty="0">
                <a:solidFill>
                  <a:srgbClr val="C00000"/>
                </a:solidFill>
              </a:rPr>
              <a:t>ross section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19C29CF-43D6-2EBF-4680-05A18ACBF0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086152"/>
            <a:ext cx="5400600" cy="269716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5F34D46-E68D-9817-161C-5DE26D2A05DA}"/>
              </a:ext>
            </a:extLst>
          </p:cNvPr>
          <p:cNvSpPr txBox="1"/>
          <p:nvPr/>
        </p:nvSpPr>
        <p:spPr>
          <a:xfrm>
            <a:off x="2811186" y="4119632"/>
            <a:ext cx="20352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N" dirty="0"/>
              <a:t>Giant Dipole Resonance </a:t>
            </a:r>
          </a:p>
          <a:p>
            <a:pPr algn="ctr"/>
            <a:r>
              <a:rPr lang="en-CN" dirty="0"/>
              <a:t>(GDR)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97D57BE-AB38-F82E-152B-13E05F630A26}"/>
              </a:ext>
            </a:extLst>
          </p:cNvPr>
          <p:cNvSpPr txBox="1"/>
          <p:nvPr/>
        </p:nvSpPr>
        <p:spPr>
          <a:xfrm>
            <a:off x="2364342" y="5076442"/>
            <a:ext cx="16070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N" dirty="0"/>
              <a:t>Pygmy Dipole Resonance </a:t>
            </a:r>
          </a:p>
          <a:p>
            <a:pPr algn="ctr"/>
            <a:r>
              <a:rPr lang="en-CN" dirty="0"/>
              <a:t>(PDR)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2E421FD-EA1D-92F0-4426-409F988C5A04}"/>
              </a:ext>
            </a:extLst>
          </p:cNvPr>
          <p:cNvSpPr txBox="1"/>
          <p:nvPr/>
        </p:nvSpPr>
        <p:spPr>
          <a:xfrm>
            <a:off x="6215258" y="5818038"/>
            <a:ext cx="241809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dirty="0"/>
              <a:t>T:  transition probability</a:t>
            </a:r>
          </a:p>
          <a:p>
            <a:r>
              <a:rPr lang="en-CN" dirty="0"/>
              <a:t>E:  electric </a:t>
            </a:r>
          </a:p>
          <a:p>
            <a:r>
              <a:rPr lang="en-CN" dirty="0"/>
              <a:t>M: magnetic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E8AB13A-8B74-492F-D1B5-3B101E6364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93302" y="4338787"/>
            <a:ext cx="2899178" cy="1119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7101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F55255-9FFA-01D9-5F1E-356FF2E6DA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Different modes of giant resonances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12265A-D0B1-147A-E5DE-C87B3E986F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80550-D1BB-4666-953B-EAC0EFD89CB3}" type="slidenum">
              <a:rPr lang="zh-CN" altLang="en-US" smtClean="0">
                <a:solidFill>
                  <a:prstClr val="black"/>
                </a:solidFill>
              </a:rPr>
              <a:pPr/>
              <a:t>14</a:t>
            </a:fld>
            <a:endParaRPr lang="zh-CN" altLang="en-US" dirty="0">
              <a:solidFill>
                <a:prstClr val="black"/>
              </a:solidFill>
            </a:endParaRPr>
          </a:p>
        </p:txBody>
      </p:sp>
      <p:pic>
        <p:nvPicPr>
          <p:cNvPr id="6" name="Picture 4" descr="E:\yfniu\Labwork\求职\华中师范大学\interview\ppt\GRmodes-Sakai.png">
            <a:extLst>
              <a:ext uri="{FF2B5EF4-FFF2-40B4-BE49-F238E27FC236}">
                <a16:creationId xmlns:a16="http://schemas.microsoft.com/office/drawing/2014/main" id="{4C3D13E7-E5EF-2C1D-C9FF-E355B50224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6816" y="1272624"/>
            <a:ext cx="5948624" cy="4312752"/>
          </a:xfrm>
          <a:prstGeom prst="rect">
            <a:avLst/>
          </a:prstGeom>
          <a:noFill/>
        </p:spPr>
      </p:pic>
      <p:sp>
        <p:nvSpPr>
          <p:cNvPr id="7" name="矩形 5">
            <a:extLst>
              <a:ext uri="{FF2B5EF4-FFF2-40B4-BE49-F238E27FC236}">
                <a16:creationId xmlns:a16="http://schemas.microsoft.com/office/drawing/2014/main" id="{D31B3A78-9395-9F00-126D-A66EB5D74C7C}"/>
              </a:ext>
            </a:extLst>
          </p:cNvPr>
          <p:cNvSpPr/>
          <p:nvPr/>
        </p:nvSpPr>
        <p:spPr>
          <a:xfrm>
            <a:off x="7035092" y="1774294"/>
            <a:ext cx="185738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cs typeface="Times New Roman" pitchFamily="18" charset="0"/>
              </a:rPr>
              <a:t>IS = </a:t>
            </a:r>
            <a:r>
              <a:rPr lang="en-US" altLang="zh-CN" b="1" dirty="0" err="1">
                <a:cs typeface="Times New Roman" pitchFamily="18" charset="0"/>
              </a:rPr>
              <a:t>Iso</a:t>
            </a:r>
            <a:r>
              <a:rPr lang="en-US" altLang="zh-CN" b="1" dirty="0">
                <a:cs typeface="Times New Roman" pitchFamily="18" charset="0"/>
              </a:rPr>
              <a:t>-Scalar</a:t>
            </a:r>
          </a:p>
          <a:p>
            <a:r>
              <a:rPr lang="en-US" altLang="zh-CN" b="1" dirty="0">
                <a:cs typeface="Times New Roman" pitchFamily="18" charset="0"/>
              </a:rPr>
              <a:t>IV</a:t>
            </a:r>
            <a:r>
              <a:rPr lang="zh-CN" altLang="en-US" b="1" dirty="0">
                <a:cs typeface="Times New Roman" pitchFamily="18" charset="0"/>
              </a:rPr>
              <a:t> </a:t>
            </a:r>
            <a:r>
              <a:rPr lang="en-US" altLang="zh-CN" b="1" dirty="0">
                <a:cs typeface="Times New Roman" pitchFamily="18" charset="0"/>
              </a:rPr>
              <a:t>=</a:t>
            </a:r>
            <a:r>
              <a:rPr lang="zh-CN" altLang="en-US" b="1" dirty="0">
                <a:cs typeface="Times New Roman" pitchFamily="18" charset="0"/>
              </a:rPr>
              <a:t> </a:t>
            </a:r>
            <a:r>
              <a:rPr lang="en-US" altLang="zh-CN" b="1" dirty="0" err="1">
                <a:cs typeface="Times New Roman" pitchFamily="18" charset="0"/>
              </a:rPr>
              <a:t>Iso</a:t>
            </a:r>
            <a:r>
              <a:rPr lang="en-US" altLang="zh-CN" b="1" dirty="0">
                <a:cs typeface="Times New Roman" pitchFamily="18" charset="0"/>
              </a:rPr>
              <a:t>-Vector</a:t>
            </a:r>
          </a:p>
          <a:p>
            <a:r>
              <a:rPr lang="en-US" altLang="zh-CN" b="1" dirty="0">
                <a:cs typeface="Times New Roman" pitchFamily="18" charset="0"/>
              </a:rPr>
              <a:t>S</a:t>
            </a:r>
            <a:r>
              <a:rPr lang="zh-CN" altLang="en-US" b="1" dirty="0">
                <a:cs typeface="Times New Roman" pitchFamily="18" charset="0"/>
              </a:rPr>
              <a:t> </a:t>
            </a:r>
            <a:r>
              <a:rPr lang="en-US" altLang="zh-CN" b="1" dirty="0">
                <a:cs typeface="Times New Roman" pitchFamily="18" charset="0"/>
              </a:rPr>
              <a:t>=</a:t>
            </a:r>
            <a:r>
              <a:rPr lang="zh-CN" altLang="en-US" b="1" dirty="0">
                <a:cs typeface="Times New Roman" pitchFamily="18" charset="0"/>
              </a:rPr>
              <a:t> </a:t>
            </a:r>
            <a:r>
              <a:rPr lang="en-US" altLang="zh-CN" b="1" dirty="0">
                <a:cs typeface="Times New Roman" pitchFamily="18" charset="0"/>
              </a:rPr>
              <a:t>Spin</a:t>
            </a:r>
          </a:p>
          <a:p>
            <a:r>
              <a:rPr lang="en-US" altLang="zh-CN" b="1" dirty="0">
                <a:cs typeface="Times New Roman" pitchFamily="18" charset="0"/>
              </a:rPr>
              <a:t>G</a:t>
            </a:r>
            <a:r>
              <a:rPr lang="zh-CN" altLang="en-US" b="1" dirty="0">
                <a:cs typeface="Times New Roman" pitchFamily="18" charset="0"/>
              </a:rPr>
              <a:t> </a:t>
            </a:r>
            <a:r>
              <a:rPr lang="en-US" altLang="zh-CN" b="1" dirty="0">
                <a:cs typeface="Times New Roman" pitchFamily="18" charset="0"/>
              </a:rPr>
              <a:t>=</a:t>
            </a:r>
            <a:r>
              <a:rPr lang="zh-CN" altLang="en-US" b="1" dirty="0">
                <a:cs typeface="Times New Roman" pitchFamily="18" charset="0"/>
              </a:rPr>
              <a:t> </a:t>
            </a:r>
            <a:r>
              <a:rPr lang="en-US" altLang="zh-CN" b="1" dirty="0">
                <a:cs typeface="Times New Roman" pitchFamily="18" charset="0"/>
              </a:rPr>
              <a:t>Giant</a:t>
            </a:r>
          </a:p>
          <a:p>
            <a:r>
              <a:rPr lang="en-US" altLang="zh-CN" b="1" dirty="0">
                <a:cs typeface="Times New Roman" pitchFamily="18" charset="0"/>
              </a:rPr>
              <a:t>M</a:t>
            </a:r>
            <a:r>
              <a:rPr lang="zh-CN" altLang="en-US" b="1" dirty="0">
                <a:cs typeface="Times New Roman" pitchFamily="18" charset="0"/>
              </a:rPr>
              <a:t> </a:t>
            </a:r>
            <a:r>
              <a:rPr lang="en-US" altLang="zh-CN" b="1" dirty="0">
                <a:cs typeface="Times New Roman" pitchFamily="18" charset="0"/>
              </a:rPr>
              <a:t>=</a:t>
            </a:r>
            <a:r>
              <a:rPr lang="zh-CN" altLang="en-US" b="1" dirty="0">
                <a:cs typeface="Times New Roman" pitchFamily="18" charset="0"/>
              </a:rPr>
              <a:t> </a:t>
            </a:r>
            <a:r>
              <a:rPr lang="en-US" altLang="zh-CN" b="1" dirty="0">
                <a:cs typeface="Times New Roman" pitchFamily="18" charset="0"/>
              </a:rPr>
              <a:t>Monopole</a:t>
            </a:r>
          </a:p>
          <a:p>
            <a:r>
              <a:rPr lang="en-US" altLang="zh-CN" b="1" dirty="0">
                <a:cs typeface="Times New Roman" pitchFamily="18" charset="0"/>
              </a:rPr>
              <a:t>D</a:t>
            </a:r>
            <a:r>
              <a:rPr lang="zh-CN" altLang="en-US" b="1" dirty="0">
                <a:cs typeface="Times New Roman" pitchFamily="18" charset="0"/>
              </a:rPr>
              <a:t> </a:t>
            </a:r>
            <a:r>
              <a:rPr lang="en-US" altLang="zh-CN" b="1" dirty="0">
                <a:cs typeface="Times New Roman" pitchFamily="18" charset="0"/>
              </a:rPr>
              <a:t>=</a:t>
            </a:r>
            <a:r>
              <a:rPr lang="zh-CN" altLang="en-US" b="1" dirty="0">
                <a:cs typeface="Times New Roman" pitchFamily="18" charset="0"/>
              </a:rPr>
              <a:t> </a:t>
            </a:r>
            <a:r>
              <a:rPr lang="en-US" altLang="zh-CN" b="1" dirty="0">
                <a:cs typeface="Times New Roman" pitchFamily="18" charset="0"/>
              </a:rPr>
              <a:t>Dipole</a:t>
            </a:r>
          </a:p>
          <a:p>
            <a:r>
              <a:rPr lang="en-US" altLang="zh-CN" b="1" dirty="0">
                <a:cs typeface="Times New Roman" pitchFamily="18" charset="0"/>
              </a:rPr>
              <a:t>Q</a:t>
            </a:r>
            <a:r>
              <a:rPr lang="zh-CN" altLang="en-US" b="1" dirty="0">
                <a:cs typeface="Times New Roman" pitchFamily="18" charset="0"/>
              </a:rPr>
              <a:t> </a:t>
            </a:r>
            <a:r>
              <a:rPr lang="en-US" altLang="zh-CN" b="1" dirty="0">
                <a:cs typeface="Times New Roman" pitchFamily="18" charset="0"/>
              </a:rPr>
              <a:t>=</a:t>
            </a:r>
            <a:r>
              <a:rPr lang="zh-CN" altLang="en-US" b="1" dirty="0">
                <a:cs typeface="Times New Roman" pitchFamily="18" charset="0"/>
              </a:rPr>
              <a:t> </a:t>
            </a:r>
            <a:r>
              <a:rPr lang="en-US" altLang="zh-CN" b="1" dirty="0" err="1">
                <a:cs typeface="Times New Roman" pitchFamily="18" charset="0"/>
              </a:rPr>
              <a:t>Quadrupole</a:t>
            </a:r>
            <a:endParaRPr lang="en-US" altLang="zh-CN" b="1" dirty="0">
              <a:cs typeface="Times New Roman" pitchFamily="18" charset="0"/>
            </a:endParaRPr>
          </a:p>
          <a:p>
            <a:endParaRPr lang="zh-CN" altLang="en-US" dirty="0"/>
          </a:p>
        </p:txBody>
      </p:sp>
      <p:sp>
        <p:nvSpPr>
          <p:cNvPr id="8" name="矩形 6">
            <a:extLst>
              <a:ext uri="{FF2B5EF4-FFF2-40B4-BE49-F238E27FC236}">
                <a16:creationId xmlns:a16="http://schemas.microsoft.com/office/drawing/2014/main" id="{BE26ACF8-BDE5-167C-C00A-90361BD97933}"/>
              </a:ext>
            </a:extLst>
          </p:cNvPr>
          <p:cNvSpPr/>
          <p:nvPr/>
        </p:nvSpPr>
        <p:spPr>
          <a:xfrm>
            <a:off x="1043608" y="755412"/>
            <a:ext cx="57150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cs typeface="Times New Roman" pitchFamily="18" charset="0"/>
              </a:rPr>
              <a:t>L</a:t>
            </a:r>
            <a:r>
              <a:rPr lang="zh-CN" altLang="en-US" b="1" dirty="0">
                <a:cs typeface="Times New Roman" pitchFamily="18" charset="0"/>
              </a:rPr>
              <a:t> </a:t>
            </a:r>
            <a:r>
              <a:rPr lang="en-US" altLang="zh-CN" b="1" dirty="0">
                <a:cs typeface="Times New Roman" pitchFamily="18" charset="0"/>
              </a:rPr>
              <a:t>:</a:t>
            </a:r>
            <a:r>
              <a:rPr lang="zh-CN" altLang="en-US" b="1" dirty="0">
                <a:cs typeface="Times New Roman" pitchFamily="18" charset="0"/>
              </a:rPr>
              <a:t>  </a:t>
            </a:r>
            <a:r>
              <a:rPr lang="en-US" altLang="zh-CN" b="1" dirty="0">
                <a:cs typeface="Times New Roman" pitchFamily="18" charset="0"/>
              </a:rPr>
              <a:t>orbital</a:t>
            </a:r>
            <a:r>
              <a:rPr lang="zh-CN" altLang="en-US" b="1" dirty="0">
                <a:cs typeface="Times New Roman" pitchFamily="18" charset="0"/>
              </a:rPr>
              <a:t> </a:t>
            </a:r>
            <a:r>
              <a:rPr lang="en-US" altLang="zh-CN" b="1" dirty="0">
                <a:cs typeface="Times New Roman" pitchFamily="18" charset="0"/>
              </a:rPr>
              <a:t>angular</a:t>
            </a:r>
            <a:r>
              <a:rPr lang="zh-CN" altLang="en-US" b="1" dirty="0">
                <a:cs typeface="Times New Roman" pitchFamily="18" charset="0"/>
              </a:rPr>
              <a:t> </a:t>
            </a:r>
            <a:r>
              <a:rPr lang="en-US" altLang="zh-CN" b="1" dirty="0">
                <a:cs typeface="Times New Roman" pitchFamily="18" charset="0"/>
              </a:rPr>
              <a:t>momentum</a:t>
            </a:r>
            <a:r>
              <a:rPr lang="zh-CN" altLang="en-US" b="1" dirty="0">
                <a:cs typeface="Times New Roman" pitchFamily="18" charset="0"/>
              </a:rPr>
              <a:t>  </a:t>
            </a:r>
            <a:r>
              <a:rPr lang="en-US" altLang="zh-CN" b="1" dirty="0">
                <a:cs typeface="Times New Roman" pitchFamily="18" charset="0"/>
              </a:rPr>
              <a:t>S:</a:t>
            </a:r>
            <a:r>
              <a:rPr lang="zh-CN" altLang="en-US" b="1" dirty="0">
                <a:cs typeface="Times New Roman" pitchFamily="18" charset="0"/>
              </a:rPr>
              <a:t> </a:t>
            </a:r>
            <a:r>
              <a:rPr lang="en-US" altLang="zh-CN" b="1" dirty="0">
                <a:cs typeface="Times New Roman" pitchFamily="18" charset="0"/>
              </a:rPr>
              <a:t>spin</a:t>
            </a:r>
            <a:r>
              <a:rPr lang="zh-CN" altLang="en-US" b="1" dirty="0">
                <a:cs typeface="Times New Roman" pitchFamily="18" charset="0"/>
              </a:rPr>
              <a:t>  </a:t>
            </a:r>
            <a:r>
              <a:rPr lang="en-US" altLang="zh-CN" b="1" dirty="0">
                <a:cs typeface="Times New Roman" pitchFamily="18" charset="0"/>
              </a:rPr>
              <a:t>T:</a:t>
            </a:r>
            <a:r>
              <a:rPr lang="zh-CN" altLang="en-US" b="1" dirty="0">
                <a:cs typeface="Times New Roman" pitchFamily="18" charset="0"/>
              </a:rPr>
              <a:t>  </a:t>
            </a:r>
            <a:r>
              <a:rPr lang="en-US" altLang="zh-CN" b="1" dirty="0" err="1">
                <a:cs typeface="Times New Roman" pitchFamily="18" charset="0"/>
              </a:rPr>
              <a:t>isospin</a:t>
            </a:r>
            <a:endParaRPr lang="en-US" altLang="zh-CN" b="1" dirty="0">
              <a:cs typeface="Times New Roman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12315AC-94B7-1D1F-6BCB-E1364DEE2EF8}"/>
              </a:ext>
            </a:extLst>
          </p:cNvPr>
          <p:cNvSpPr txBox="1"/>
          <p:nvPr/>
        </p:nvSpPr>
        <p:spPr>
          <a:xfrm>
            <a:off x="911487" y="5807557"/>
            <a:ext cx="7130217" cy="83099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CN" sz="2400" b="1" dirty="0"/>
              <a:t>Is it possible to study giant resonances of higher multipolarity with photons? </a:t>
            </a:r>
          </a:p>
        </p:txBody>
      </p:sp>
    </p:spTree>
    <p:extLst>
      <p:ext uri="{BB962C8B-B14F-4D97-AF65-F5344CB8AC3E}">
        <p14:creationId xmlns:p14="http://schemas.microsoft.com/office/powerpoint/2010/main" val="29896665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3829AC-AFE7-803A-0EFA-3CDC60E121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N" dirty="0"/>
              <a:t>New possibilities: vortex photon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69B72F-BED3-17BB-EE7D-B19E4DE8C2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80550-D1BB-4666-953B-EAC0EFD89CB3}" type="slidenum">
              <a:rPr lang="zh-CN" altLang="en-US" smtClean="0">
                <a:solidFill>
                  <a:prstClr val="black"/>
                </a:solidFill>
              </a:rPr>
              <a:pPr/>
              <a:t>15</a:t>
            </a:fld>
            <a:endParaRPr lang="zh-CN" altLang="en-US" dirty="0">
              <a:solidFill>
                <a:prstClr val="black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本框 5">
                <a:extLst>
                  <a:ext uri="{FF2B5EF4-FFF2-40B4-BE49-F238E27FC236}">
                    <a16:creationId xmlns:a16="http://schemas.microsoft.com/office/drawing/2014/main" id="{3BB1E237-A413-8B7A-78E5-0653FD218C6D}"/>
                  </a:ext>
                </a:extLst>
              </p:cNvPr>
              <p:cNvSpPr txBox="1"/>
              <p:nvPr/>
            </p:nvSpPr>
            <p:spPr bwMode="auto">
              <a:xfrm>
                <a:off x="849107" y="5722557"/>
                <a:ext cx="4353043" cy="9322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b="1" dirty="0">
                    <a:cs typeface="Times New Roman" panose="02020603050405020304" pitchFamily="18" charset="0"/>
                  </a:rPr>
                  <a:t>Mode function</a:t>
                </a:r>
                <a:r>
                  <a:rPr lang="en-US" altLang="zh-CN" dirty="0"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𝑢</m:t>
                    </m:r>
                    <m:d>
                      <m:d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altLang="zh-CN" b="0" i="1" smtClean="0">
                            <a:latin typeface="Cambria Math" panose="02040503050406030204" pitchFamily="18" charset="0"/>
                          </a:rPr>
                          <m:t>ρ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          (Bessel or LG beam modes)</a:t>
                </a:r>
              </a:p>
              <a:p>
                <a:r>
                  <a:rPr lang="en-US" altLang="zh-CN" b="1" dirty="0">
                    <a:cs typeface="Times New Roman" panose="02020603050405020304" pitchFamily="18" charset="0"/>
                  </a:rPr>
                  <a:t>Helical phase</a:t>
                </a:r>
                <a:r>
                  <a:rPr lang="en-US" altLang="zh-CN" dirty="0">
                    <a:cs typeface="Times New Roman" panose="02020603050405020304" pitchFamily="18" charset="0"/>
                  </a:rPr>
                  <a:t>: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𝑖𝑙</m:t>
                        </m:r>
                        <m:r>
                          <m:rPr>
                            <m:sty m:val="p"/>
                          </m:rPr>
                          <a:rPr lang="en-US" altLang="zh-CN" b="0" i="1" smtClean="0">
                            <a:latin typeface="Cambria Math" panose="02040503050406030204" pitchFamily="18" charset="0"/>
                          </a:rPr>
                          <m:t>ϕ</m:t>
                        </m:r>
                      </m:sup>
                    </m:sSup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b>
                        </m:s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sup>
                    </m:sSup>
                  </m:oMath>
                </a14:m>
                <a:endParaRPr lang="en-US" altLang="zh-CN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文本框 5">
                <a:extLst>
                  <a:ext uri="{FF2B5EF4-FFF2-40B4-BE49-F238E27FC236}">
                    <a16:creationId xmlns:a16="http://schemas.microsoft.com/office/drawing/2014/main" id="{3BB1E237-A413-8B7A-78E5-0653FD218C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49107" y="5722557"/>
                <a:ext cx="4353043" cy="932243"/>
              </a:xfrm>
              <a:prstGeom prst="rect">
                <a:avLst/>
              </a:prstGeom>
              <a:blipFill>
                <a:blip r:embed="rId2"/>
                <a:stretch>
                  <a:fillRect l="-1163" t="-2667" b="-9333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本框 6">
                <a:extLst>
                  <a:ext uri="{FF2B5EF4-FFF2-40B4-BE49-F238E27FC236}">
                    <a16:creationId xmlns:a16="http://schemas.microsoft.com/office/drawing/2014/main" id="{403011B9-CB45-EB95-9AF6-5E5A058ED8F0}"/>
                  </a:ext>
                </a:extLst>
              </p:cNvPr>
              <p:cNvSpPr txBox="1"/>
              <p:nvPr/>
            </p:nvSpPr>
            <p:spPr bwMode="auto">
              <a:xfrm>
                <a:off x="944393" y="4197277"/>
                <a:ext cx="3600400" cy="31777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altLang="zh-CN" sz="2000" b="0" i="1" smtClean="0">
                              <a:latin typeface="Cambria Math" panose="02040503050406030204" pitchFamily="18" charset="0"/>
                            </a:rPr>
                            <m:t>Ψ</m:t>
                          </m:r>
                        </m:e>
                        <m:sub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</m:sSub>
                      <m:d>
                        <m:d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000" b="1" i="1" smtClean="0">
                              <a:latin typeface="Cambria Math" panose="02040503050406030204" pitchFamily="18" charset="0"/>
                            </a:rPr>
                            <m:t>𝒓</m:t>
                          </m:r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𝑢</m:t>
                      </m:r>
                      <m:d>
                        <m:d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ρ</m:t>
                          </m:r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sSup>
                        <m:sSup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p>
                            <m:sSup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𝑖𝑙</m:t>
                              </m:r>
                              <m:r>
                                <m:rPr>
                                  <m:sty m:val="p"/>
                                </m:rP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ϕ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sSub>
                                <m:sSubPr>
                                  <m:ctrlPr>
                                    <a:rPr lang="en-US" altLang="zh-CN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</m:sSub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p>
                          </m:sSup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en-US" altLang="zh-CN" sz="2000" b="0" dirty="0"/>
              </a:p>
            </p:txBody>
          </p:sp>
        </mc:Choice>
        <mc:Fallback xmlns="">
          <p:sp>
            <p:nvSpPr>
              <p:cNvPr id="16" name="文本框 6">
                <a:extLst>
                  <a:ext uri="{FF2B5EF4-FFF2-40B4-BE49-F238E27FC236}">
                    <a16:creationId xmlns:a16="http://schemas.microsoft.com/office/drawing/2014/main" id="{403011B9-CB45-EB95-9AF6-5E5A058ED8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44393" y="4197277"/>
                <a:ext cx="3600400" cy="317779"/>
              </a:xfrm>
              <a:prstGeom prst="rect">
                <a:avLst/>
              </a:prstGeom>
              <a:blipFill>
                <a:blip r:embed="rId3"/>
                <a:stretch>
                  <a:fillRect t="-3846" b="-23077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矩形 8">
            <a:extLst>
              <a:ext uri="{FF2B5EF4-FFF2-40B4-BE49-F238E27FC236}">
                <a16:creationId xmlns:a16="http://schemas.microsoft.com/office/drawing/2014/main" id="{5446D96A-E729-840D-E75A-1DBDF0FA3FB8}"/>
              </a:ext>
            </a:extLst>
          </p:cNvPr>
          <p:cNvSpPr/>
          <p:nvPr/>
        </p:nvSpPr>
        <p:spPr bwMode="auto">
          <a:xfrm>
            <a:off x="490926" y="3791215"/>
            <a:ext cx="286398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en-US" altLang="zh-CN" sz="2000" b="1" dirty="0">
                <a:cs typeface="Times New Roman" panose="02020603050405020304" pitchFamily="18" charset="0"/>
              </a:rPr>
              <a:t>Vortex wavefunction</a:t>
            </a:r>
            <a:r>
              <a:rPr lang="en-US" altLang="zh-CN" sz="2000" dirty="0">
                <a:cs typeface="Times New Roman" panose="02020603050405020304" pitchFamily="18" charset="0"/>
              </a:rPr>
              <a:t>: </a:t>
            </a:r>
            <a:endParaRPr lang="zh-CN" altLang="en-US" sz="2000" dirty="0"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本框 4">
                <a:extLst>
                  <a:ext uri="{FF2B5EF4-FFF2-40B4-BE49-F238E27FC236}">
                    <a16:creationId xmlns:a16="http://schemas.microsoft.com/office/drawing/2014/main" id="{5F6C4AD9-CB86-C029-163F-99A73849CE4C}"/>
                  </a:ext>
                </a:extLst>
              </p:cNvPr>
              <p:cNvSpPr txBox="1"/>
              <p:nvPr/>
            </p:nvSpPr>
            <p:spPr bwMode="auto">
              <a:xfrm>
                <a:off x="944393" y="4620138"/>
                <a:ext cx="3816424" cy="8876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000" dirty="0">
                    <a:cs typeface="Times New Roman" panose="02020603050405020304" pitchFamily="18" charset="0"/>
                  </a:rPr>
                  <a:t>Eigenfunctions for </a:t>
                </a:r>
                <a:r>
                  <a:rPr lang="en-US" altLang="zh-CN" sz="2000" b="1" dirty="0">
                    <a:cs typeface="Times New Roman" panose="02020603050405020304" pitchFamily="18" charset="0"/>
                  </a:rPr>
                  <a:t>OAM</a:t>
                </a:r>
                <a:r>
                  <a:rPr lang="en-US" altLang="zh-CN" sz="2000" dirty="0">
                    <a:cs typeface="Times New Roman" panose="02020603050405020304" pitchFamily="18" charset="0"/>
                  </a:rPr>
                  <a:t> operator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=−</m:t>
                    </m:r>
                    <m:f>
                      <m:f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</m:num>
                      <m:den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m:rPr>
                            <m:sty m:val="p"/>
                          </m:r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ϕ</m:t>
                        </m:r>
                      </m:den>
                    </m:f>
                  </m:oMath>
                </a14:m>
                <a:r>
                  <a:rPr lang="en-US" altLang="zh-CN" sz="2000" b="0" dirty="0">
                    <a:cs typeface="Times New Roman" panose="02020603050405020304" pitchFamily="18" charset="0"/>
                  </a:rPr>
                  <a:t>  , carry </a:t>
                </a:r>
                <a:r>
                  <a:rPr lang="en-US" altLang="zh-CN" sz="2000" dirty="0">
                    <a:cs typeface="Times New Roman" panose="02020603050405020304" pitchFamily="18" charset="0"/>
                  </a:rPr>
                  <a:t>OAM </a:t>
                </a:r>
                <a:r>
                  <a:rPr lang="en-US" altLang="zh-CN" sz="2000" i="1" dirty="0">
                    <a:cs typeface="Times New Roman" panose="02020603050405020304" pitchFamily="18" charset="0"/>
                  </a:rPr>
                  <a:t>m</a:t>
                </a:r>
                <a:r>
                  <a:rPr lang="en-US" altLang="zh-CN" sz="2000" i="1" baseline="-25000" dirty="0">
                    <a:cs typeface="Times New Roman" panose="02020603050405020304" pitchFamily="18" charset="0"/>
                  </a:rPr>
                  <a:t>l</a:t>
                </a:r>
                <a:r>
                  <a:rPr lang="en-US" altLang="zh-CN" sz="2000" dirty="0"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𝑙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ℏ</m:t>
                    </m:r>
                  </m:oMath>
                </a14:m>
                <a:endParaRPr lang="zh-CN" altLang="en-US" sz="2000" dirty="0"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文本框 4">
                <a:extLst>
                  <a:ext uri="{FF2B5EF4-FFF2-40B4-BE49-F238E27FC236}">
                    <a16:creationId xmlns:a16="http://schemas.microsoft.com/office/drawing/2014/main" id="{5F6C4AD9-CB86-C029-163F-99A73849CE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44393" y="4620138"/>
                <a:ext cx="3816424" cy="887679"/>
              </a:xfrm>
              <a:prstGeom prst="rect">
                <a:avLst/>
              </a:prstGeom>
              <a:blipFill>
                <a:blip r:embed="rId4"/>
                <a:stretch>
                  <a:fillRect l="-1661" t="-4225" b="-4225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5" name="Group 34">
            <a:extLst>
              <a:ext uri="{FF2B5EF4-FFF2-40B4-BE49-F238E27FC236}">
                <a16:creationId xmlns:a16="http://schemas.microsoft.com/office/drawing/2014/main" id="{FE274FF6-5CB3-9B4F-1D02-492372BB91BC}"/>
              </a:ext>
            </a:extLst>
          </p:cNvPr>
          <p:cNvGrpSpPr/>
          <p:nvPr/>
        </p:nvGrpSpPr>
        <p:grpSpPr>
          <a:xfrm>
            <a:off x="5202150" y="1498904"/>
            <a:ext cx="3690330" cy="2388346"/>
            <a:chOff x="855652" y="4293096"/>
            <a:chExt cx="3213409" cy="2023520"/>
          </a:xfrm>
        </p:grpSpPr>
        <p:grpSp>
          <p:nvGrpSpPr>
            <p:cNvPr id="6" name="组合 47">
              <a:extLst>
                <a:ext uri="{FF2B5EF4-FFF2-40B4-BE49-F238E27FC236}">
                  <a16:creationId xmlns:a16="http://schemas.microsoft.com/office/drawing/2014/main" id="{559928D8-8DDC-6FF7-FE5E-0CEC21E6BF4E}"/>
                </a:ext>
              </a:extLst>
            </p:cNvPr>
            <p:cNvGrpSpPr/>
            <p:nvPr/>
          </p:nvGrpSpPr>
          <p:grpSpPr>
            <a:xfrm>
              <a:off x="1475656" y="4293096"/>
              <a:ext cx="1385994" cy="1919545"/>
              <a:chOff x="2695796" y="434289"/>
              <a:chExt cx="1637025" cy="2267213"/>
            </a:xfrm>
          </p:grpSpPr>
          <p:pic>
            <p:nvPicPr>
              <p:cNvPr id="7" name="图片 48">
                <a:extLst>
                  <a:ext uri="{FF2B5EF4-FFF2-40B4-BE49-F238E27FC236}">
                    <a16:creationId xmlns:a16="http://schemas.microsoft.com/office/drawing/2014/main" id="{7DA25180-FB00-7820-DCE0-E929A7C070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95796" y="791639"/>
                <a:ext cx="1637025" cy="1909863"/>
              </a:xfrm>
              <a:prstGeom prst="rect">
                <a:avLst/>
              </a:prstGeom>
            </p:spPr>
          </p:pic>
          <p:grpSp>
            <p:nvGrpSpPr>
              <p:cNvPr id="8" name="组合 52">
                <a:extLst>
                  <a:ext uri="{FF2B5EF4-FFF2-40B4-BE49-F238E27FC236}">
                    <a16:creationId xmlns:a16="http://schemas.microsoft.com/office/drawing/2014/main" id="{F28454D3-B09E-699F-30F6-4245F3A1753B}"/>
                  </a:ext>
                </a:extLst>
              </p:cNvPr>
              <p:cNvGrpSpPr/>
              <p:nvPr/>
            </p:nvGrpSpPr>
            <p:grpSpPr>
              <a:xfrm>
                <a:off x="3066470" y="434289"/>
                <a:ext cx="736173" cy="827261"/>
                <a:chOff x="1305369" y="3819183"/>
                <a:chExt cx="736173" cy="827261"/>
              </a:xfrm>
            </p:grpSpPr>
            <p:pic>
              <p:nvPicPr>
                <p:cNvPr id="9" name="图片 54">
                  <a:extLst>
                    <a:ext uri="{FF2B5EF4-FFF2-40B4-BE49-F238E27FC236}">
                      <a16:creationId xmlns:a16="http://schemas.microsoft.com/office/drawing/2014/main" id="{2EE69998-578D-2336-342E-6BEF1EDB10A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9559" t="43621" r="33771" b="42951"/>
                <a:stretch/>
              </p:blipFill>
              <p:spPr>
                <a:xfrm>
                  <a:off x="1488548" y="4026968"/>
                  <a:ext cx="432000" cy="439063"/>
                </a:xfrm>
                <a:prstGeom prst="rect">
                  <a:avLst/>
                </a:prstGeom>
              </p:spPr>
            </p:pic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0" name="文本框 55">
                      <a:extLst>
                        <a:ext uri="{FF2B5EF4-FFF2-40B4-BE49-F238E27FC236}">
                          <a16:creationId xmlns:a16="http://schemas.microsoft.com/office/drawing/2014/main" id="{95CA5A62-710B-BA2E-E04C-8191795C842D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893862" y="4142514"/>
                      <a:ext cx="147680" cy="215387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altLang="zh-CN" sz="1185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oMath>
                        </m:oMathPara>
                      </a14:m>
                      <a:endParaRPr lang="zh-CN" altLang="en-US" sz="1185" dirty="0">
                        <a:solidFill>
                          <a:srgbClr val="FF0000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56" name="文本框 55">
                      <a:extLst>
                        <a:ext uri="{FF2B5EF4-FFF2-40B4-BE49-F238E27FC236}">
                          <a16:creationId xmlns:a16="http://schemas.microsoft.com/office/drawing/2014/main" id="{3754D742-0E3A-AD1E-FB44-C28A828FEA81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893862" y="4142514"/>
                      <a:ext cx="147680" cy="215387"/>
                    </a:xfrm>
                    <a:prstGeom prst="rect">
                      <a:avLst/>
                    </a:prstGeom>
                    <a:blipFill>
                      <a:blip r:embed="rId11"/>
                      <a:stretch>
                        <a:fillRect l="-28571" r="-23810" b="-6667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zh-CN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1" name="文本框 56">
                      <a:extLst>
                        <a:ext uri="{FF2B5EF4-FFF2-40B4-BE49-F238E27FC236}">
                          <a16:creationId xmlns:a16="http://schemas.microsoft.com/office/drawing/2014/main" id="{757AC7CF-5512-C9B0-3AEF-A74FC97F8942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486034" y="4431057"/>
                      <a:ext cx="426323" cy="21538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altLang="zh-CN" sz="1185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𝜋</m:t>
                            </m:r>
                            <m:r>
                              <a:rPr lang="en-US" altLang="zh-CN" sz="1185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/2</m:t>
                            </m:r>
                          </m:oMath>
                        </m:oMathPara>
                      </a14:m>
                      <a:endParaRPr lang="zh-CN" altLang="en-US" sz="1185" dirty="0">
                        <a:solidFill>
                          <a:srgbClr val="00B050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57" name="文本框 56">
                      <a:extLst>
                        <a:ext uri="{FF2B5EF4-FFF2-40B4-BE49-F238E27FC236}">
                          <a16:creationId xmlns:a16="http://schemas.microsoft.com/office/drawing/2014/main" id="{5D88E11B-98BD-D0DC-6AE9-7188F21F3E9E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486034" y="4431057"/>
                      <a:ext cx="426323" cy="215387"/>
                    </a:xfrm>
                    <a:prstGeom prst="rect">
                      <a:avLst/>
                    </a:prstGeom>
                    <a:blipFill>
                      <a:blip r:embed="rId12"/>
                      <a:stretch>
                        <a:fillRect t="-3333" b="-33333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zh-CN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2" name="文本框 57">
                      <a:extLst>
                        <a:ext uri="{FF2B5EF4-FFF2-40B4-BE49-F238E27FC236}">
                          <a16:creationId xmlns:a16="http://schemas.microsoft.com/office/drawing/2014/main" id="{D63D8461-52F1-A2EB-0EB6-97663E46661C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305369" y="4125723"/>
                      <a:ext cx="159117" cy="215387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altLang="zh-CN" sz="1185" i="1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𝜋</m:t>
                            </m:r>
                          </m:oMath>
                        </m:oMathPara>
                      </a14:m>
                      <a:endParaRPr lang="zh-CN" altLang="en-US" sz="1185" dirty="0">
                        <a:solidFill>
                          <a:srgbClr val="00B0F0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58" name="文本框 57">
                      <a:extLst>
                        <a:ext uri="{FF2B5EF4-FFF2-40B4-BE49-F238E27FC236}">
                          <a16:creationId xmlns:a16="http://schemas.microsoft.com/office/drawing/2014/main" id="{BDE67303-DC1F-9394-0EB6-DD60C9CFB7B6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305369" y="4125723"/>
                      <a:ext cx="159117" cy="215387"/>
                    </a:xfrm>
                    <a:prstGeom prst="rect">
                      <a:avLst/>
                    </a:prstGeom>
                    <a:blipFill>
                      <a:blip r:embed="rId13"/>
                      <a:stretch>
                        <a:fillRect l="-18182" r="-9091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zh-CN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3" name="文本框 58">
                      <a:extLst>
                        <a:ext uri="{FF2B5EF4-FFF2-40B4-BE49-F238E27FC236}">
                          <a16:creationId xmlns:a16="http://schemas.microsoft.com/office/drawing/2014/main" id="{AA910A62-5621-311C-F177-76FA43076C7E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502824" y="3819183"/>
                      <a:ext cx="443117" cy="215387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altLang="zh-CN" sz="1185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  <m:r>
                              <a:rPr lang="en-US" altLang="zh-CN" sz="1185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𝜋</m:t>
                            </m:r>
                            <m:r>
                              <a:rPr lang="en-US" altLang="zh-CN" sz="1185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/2</m:t>
                            </m:r>
                          </m:oMath>
                        </m:oMathPara>
                      </a14:m>
                      <a:endParaRPr lang="zh-CN" altLang="en-US" sz="1185" dirty="0">
                        <a:solidFill>
                          <a:srgbClr val="7030A0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59" name="文本框 58">
                      <a:extLst>
                        <a:ext uri="{FF2B5EF4-FFF2-40B4-BE49-F238E27FC236}">
                          <a16:creationId xmlns:a16="http://schemas.microsoft.com/office/drawing/2014/main" id="{6CEEAAE4-860D-A19A-740C-95DC7A40DE77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502824" y="3819183"/>
                      <a:ext cx="443117" cy="215387"/>
                    </a:xfrm>
                    <a:prstGeom prst="rect">
                      <a:avLst/>
                    </a:prstGeom>
                    <a:blipFill>
                      <a:blip r:embed="rId14"/>
                      <a:stretch>
                        <a:fillRect l="-8065" t="-3333" r="-9677" b="-33333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zh-CN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C033E494-2757-207B-4FA5-BF73D35338BA}"/>
                </a:ext>
              </a:extLst>
            </p:cNvPr>
            <p:cNvCxnSpPr/>
            <p:nvPr/>
          </p:nvCxnSpPr>
          <p:spPr>
            <a:xfrm>
              <a:off x="1687049" y="5393904"/>
              <a:ext cx="1512168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AB0F9FFC-E984-9955-2470-69DCAB791D8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33458" y="5396731"/>
              <a:ext cx="521612" cy="42744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68A3DC86-E22F-A862-87C7-9C30E81003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76046" y="4493353"/>
              <a:ext cx="11003" cy="900551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3E78694-4309-C38D-7087-A15BD9886B2D}"/>
                </a:ext>
              </a:extLst>
            </p:cNvPr>
            <p:cNvSpPr txBox="1"/>
            <p:nvPr/>
          </p:nvSpPr>
          <p:spPr>
            <a:xfrm>
              <a:off x="1151347" y="4335089"/>
              <a:ext cx="448905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N" sz="2600" dirty="0"/>
                <a:t>p</a:t>
              </a:r>
              <a:r>
                <a:rPr lang="en-CN" sz="2600" baseline="-25000" dirty="0"/>
                <a:t>x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2E2EE493-8EA1-3C50-EF5A-BDB2A42E7E9C}"/>
                </a:ext>
              </a:extLst>
            </p:cNvPr>
            <p:cNvSpPr txBox="1"/>
            <p:nvPr/>
          </p:nvSpPr>
          <p:spPr>
            <a:xfrm>
              <a:off x="855652" y="5824173"/>
              <a:ext cx="458780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N" sz="2600" dirty="0"/>
                <a:t>p</a:t>
              </a:r>
              <a:r>
                <a:rPr lang="en-CN" sz="2600" baseline="-25000" dirty="0"/>
                <a:t>y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7D46E9CE-1019-6332-7F92-A70ACFA8E8FB}"/>
                </a:ext>
              </a:extLst>
            </p:cNvPr>
            <p:cNvSpPr txBox="1"/>
            <p:nvPr/>
          </p:nvSpPr>
          <p:spPr>
            <a:xfrm>
              <a:off x="3169999" y="4911701"/>
              <a:ext cx="443006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N" sz="2600" dirty="0"/>
                <a:t>p</a:t>
              </a:r>
              <a:r>
                <a:rPr lang="en-CN" sz="2600" baseline="-25000" dirty="0"/>
                <a:t>z</a:t>
              </a:r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E7771942-D84C-8B07-DF48-AE225DCA4D3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2825207" y="4321698"/>
              <a:ext cx="1243854" cy="505834"/>
            </a:xfrm>
            <a:prstGeom prst="rect">
              <a:avLst/>
            </a:prstGeom>
          </p:spPr>
        </p:pic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16EC81E2-2632-5DC7-2768-4C5F85D8F369}"/>
              </a:ext>
            </a:extLst>
          </p:cNvPr>
          <p:cNvSpPr txBox="1"/>
          <p:nvPr/>
        </p:nvSpPr>
        <p:spPr>
          <a:xfrm>
            <a:off x="554430" y="855463"/>
            <a:ext cx="27374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CN" sz="2400" b="1" dirty="0"/>
              <a:t>Coordinate space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9499BC8-4AE7-BAD5-AA98-3440D3F40E5B}"/>
              </a:ext>
            </a:extLst>
          </p:cNvPr>
          <p:cNvSpPr txBox="1"/>
          <p:nvPr/>
        </p:nvSpPr>
        <p:spPr>
          <a:xfrm>
            <a:off x="5140796" y="837512"/>
            <a:ext cx="28491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CN" sz="2400" b="1" dirty="0"/>
              <a:t>Momentum space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94D81C35-BE1E-57A3-A334-D1C5126DCF1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22572" y="1412776"/>
            <a:ext cx="3275180" cy="224880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345B8464-F28D-2D47-A0DC-1C16E661E6E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968958" y="4284640"/>
            <a:ext cx="4355570" cy="1253212"/>
          </a:xfrm>
          <a:prstGeom prst="rect">
            <a:avLst/>
          </a:prstGeom>
        </p:spPr>
      </p:pic>
      <p:sp>
        <p:nvSpPr>
          <p:cNvPr id="40" name="矩形 8">
            <a:extLst>
              <a:ext uri="{FF2B5EF4-FFF2-40B4-BE49-F238E27FC236}">
                <a16:creationId xmlns:a16="http://schemas.microsoft.com/office/drawing/2014/main" id="{51BE5C3C-6D6A-F3F4-4105-517076365DA3}"/>
              </a:ext>
            </a:extLst>
          </p:cNvPr>
          <p:cNvSpPr/>
          <p:nvPr/>
        </p:nvSpPr>
        <p:spPr bwMode="auto">
          <a:xfrm>
            <a:off x="5122665" y="3835468"/>
            <a:ext cx="376981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en-US" altLang="zh-CN" sz="2000" b="1" dirty="0">
                <a:cs typeface="Times New Roman" panose="02020603050405020304" pitchFamily="18" charset="0"/>
              </a:rPr>
              <a:t>Superposition of plane waves</a:t>
            </a:r>
            <a:endParaRPr lang="zh-CN" altLang="en-US" sz="2000" dirty="0">
              <a:cs typeface="Times New Roman" panose="02020603050405020304" pitchFamily="18" charset="0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5FB2C991-4F3B-28A2-2EEF-0D6C21426E5A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192632" y="5517232"/>
            <a:ext cx="4065568" cy="887679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A3B46ABD-E3CF-5565-7706-A6670F986D99}"/>
              </a:ext>
            </a:extLst>
          </p:cNvPr>
          <p:cNvSpPr txBox="1"/>
          <p:nvPr/>
        </p:nvSpPr>
        <p:spPr>
          <a:xfrm>
            <a:off x="3837006" y="6404285"/>
            <a:ext cx="51845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i="1" dirty="0">
                <a:solidFill>
                  <a:srgbClr val="0000CC"/>
                </a:solidFill>
              </a:rPr>
              <a:t>Knyazev and Serbo, Physics uspekhi 61, 449 (2018)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4069B6F-1529-F48E-F359-31E3B880FDCF}"/>
              </a:ext>
            </a:extLst>
          </p:cNvPr>
          <p:cNvSpPr txBox="1"/>
          <p:nvPr/>
        </p:nvSpPr>
        <p:spPr>
          <a:xfrm>
            <a:off x="2993327" y="1646759"/>
            <a:ext cx="26450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sz="1600" i="1" dirty="0">
                <a:solidFill>
                  <a:srgbClr val="0000CC"/>
                </a:solidFill>
              </a:rPr>
              <a:t>Bliokh et al., Nature photonics 9, 796(2015)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B069E178-D3EB-81DC-7960-DD63C04E0F22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64450" y="5548080"/>
            <a:ext cx="1620623" cy="22745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A7C371B6-CC9F-50F5-55CD-4C62AD368D51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786803" y="3517075"/>
            <a:ext cx="3252700" cy="354410"/>
          </a:xfrm>
          <a:prstGeom prst="rect">
            <a:avLst/>
          </a:prstGeom>
        </p:spPr>
      </p:pic>
      <p:sp>
        <p:nvSpPr>
          <p:cNvPr id="46" name="Arc 45">
            <a:extLst>
              <a:ext uri="{FF2B5EF4-FFF2-40B4-BE49-F238E27FC236}">
                <a16:creationId xmlns:a16="http://schemas.microsoft.com/office/drawing/2014/main" id="{1C6C683D-4A66-E396-E23A-8B5B5B830FE6}"/>
              </a:ext>
            </a:extLst>
          </p:cNvPr>
          <p:cNvSpPr/>
          <p:nvPr/>
        </p:nvSpPr>
        <p:spPr>
          <a:xfrm>
            <a:off x="6565385" y="2537177"/>
            <a:ext cx="92120" cy="261003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4222648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8B87DB-B8C6-F419-62A2-A1E51B9AB4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effectLst/>
              </a:rPr>
              <a:t>Transfer of optical OAM to a bound electron </a:t>
            </a:r>
            <a:endParaRPr lang="en-C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808FE4-EBD7-1032-B34A-3569D2C773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80550-D1BB-4666-953B-EAC0EFD89CB3}" type="slidenum">
              <a:rPr lang="zh-CN" altLang="en-US" smtClean="0">
                <a:solidFill>
                  <a:prstClr val="black"/>
                </a:solidFill>
              </a:rPr>
              <a:pPr/>
              <a:t>16</a:t>
            </a:fld>
            <a:endParaRPr lang="zh-CN" altLang="en-US" dirty="0">
              <a:solidFill>
                <a:prstClr val="black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9EB83A-06D6-B54D-B34E-AD2F8B357E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9367" y="1333323"/>
            <a:ext cx="4566287" cy="485074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582ED87-CAB8-1DC3-F7D2-A659CCD690B5}"/>
              </a:ext>
            </a:extLst>
          </p:cNvPr>
          <p:cNvSpPr txBox="1"/>
          <p:nvPr/>
        </p:nvSpPr>
        <p:spPr>
          <a:xfrm rot="1848003">
            <a:off x="257530" y="5891679"/>
            <a:ext cx="29334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T</a:t>
            </a:r>
            <a:r>
              <a:rPr lang="en-CN" sz="1600" dirty="0"/>
              <a:t>otal angular momentum projection (AMP) of photons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D77AEE0-A236-949A-FD8B-3A66CC89546F}"/>
              </a:ext>
            </a:extLst>
          </p:cNvPr>
          <p:cNvSpPr txBox="1"/>
          <p:nvPr/>
        </p:nvSpPr>
        <p:spPr>
          <a:xfrm rot="19088356">
            <a:off x="3614401" y="5554405"/>
            <a:ext cx="28452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D</a:t>
            </a:r>
            <a:r>
              <a:rPr lang="en-CN" sz="1600" dirty="0"/>
              <a:t>ifference in AMP between init</a:t>
            </a:r>
            <a:r>
              <a:rPr lang="en-US" sz="1600" dirty="0" err="1"/>
              <a:t>i</a:t>
            </a:r>
            <a:r>
              <a:rPr lang="en-CN" sz="1600" dirty="0"/>
              <a:t>al and final state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3434AE-4645-19F7-2015-5FD8331B14F6}"/>
              </a:ext>
            </a:extLst>
          </p:cNvPr>
          <p:cNvSpPr txBox="1"/>
          <p:nvPr/>
        </p:nvSpPr>
        <p:spPr>
          <a:xfrm>
            <a:off x="251520" y="757193"/>
            <a:ext cx="84969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dvOTea1a7398"/>
              </a:rPr>
              <a:t>E</a:t>
            </a:r>
            <a:r>
              <a:rPr lang="en-US" sz="2000" dirty="0">
                <a:effectLst/>
                <a:latin typeface="AdvOTea1a7398"/>
              </a:rPr>
              <a:t>xcite an atomic transition (</a:t>
            </a:r>
            <a:r>
              <a:rPr lang="en-US" sz="2000" baseline="30000" dirty="0">
                <a:effectLst/>
                <a:latin typeface="AdvOTea1a7398"/>
              </a:rPr>
              <a:t>40</a:t>
            </a:r>
            <a:r>
              <a:rPr lang="en-US" sz="2000" dirty="0">
                <a:effectLst/>
                <a:latin typeface="AdvOTea1a7398"/>
              </a:rPr>
              <a:t>Ca</a:t>
            </a:r>
            <a:r>
              <a:rPr lang="en-US" sz="2000" baseline="30000" dirty="0">
                <a:effectLst/>
                <a:latin typeface="AdvOTea1a7398"/>
              </a:rPr>
              <a:t>+</a:t>
            </a:r>
            <a:r>
              <a:rPr lang="en-US" sz="2000" dirty="0">
                <a:effectLst/>
                <a:latin typeface="AdvOTea1a7398"/>
              </a:rPr>
              <a:t>) with a vortex laser beam (Laguerre-Gaussian beam)</a:t>
            </a:r>
            <a:endParaRPr lang="en-US" sz="2000" dirty="0">
              <a:effectLst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N" sz="2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8DAA601-1436-AFBA-3DFA-78176E98A8D0}"/>
              </a:ext>
            </a:extLst>
          </p:cNvPr>
          <p:cNvSpPr txBox="1"/>
          <p:nvPr/>
        </p:nvSpPr>
        <p:spPr>
          <a:xfrm>
            <a:off x="5686989" y="1513663"/>
            <a:ext cx="34198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800" i="1" dirty="0">
                <a:solidFill>
                  <a:srgbClr val="0000CC"/>
                </a:solidFill>
                <a:effectLst/>
                <a:latin typeface="AdvOTea1a7398"/>
              </a:rPr>
              <a:t>demonstrate the transfer of optical orbital angular momentum to the valence electron of a single trapped ion</a:t>
            </a:r>
            <a:endParaRPr lang="en-CN" i="1" dirty="0">
              <a:solidFill>
                <a:srgbClr val="0000CC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DF092CD-246C-1F7C-10DB-50B61C6AD3A3}"/>
              </a:ext>
            </a:extLst>
          </p:cNvPr>
          <p:cNvSpPr txBox="1"/>
          <p:nvPr/>
        </p:nvSpPr>
        <p:spPr>
          <a:xfrm>
            <a:off x="6084168" y="3153775"/>
            <a:ext cx="2664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M</a:t>
            </a:r>
            <a:r>
              <a:rPr lang="en-CN" b="1" dirty="0">
                <a:solidFill>
                  <a:srgbClr val="C00000"/>
                </a:solidFill>
              </a:rPr>
              <a:t>odification of transition selection rule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ED69360-E6D9-EE99-B2A4-AB03FA5E9E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6615" y="4102030"/>
            <a:ext cx="2550390" cy="275718"/>
          </a:xfrm>
          <a:prstGeom prst="rect">
            <a:avLst/>
          </a:prstGeom>
        </p:spPr>
      </p:pic>
      <p:sp>
        <p:nvSpPr>
          <p:cNvPr id="13" name="Down Arrow 12">
            <a:extLst>
              <a:ext uri="{FF2B5EF4-FFF2-40B4-BE49-F238E27FC236}">
                <a16:creationId xmlns:a16="http://schemas.microsoft.com/office/drawing/2014/main" id="{9ECF42E7-15CA-A7F4-EDBB-2D6366C5C89F}"/>
              </a:ext>
            </a:extLst>
          </p:cNvPr>
          <p:cNvSpPr/>
          <p:nvPr/>
        </p:nvSpPr>
        <p:spPr>
          <a:xfrm>
            <a:off x="7211836" y="4501624"/>
            <a:ext cx="343427" cy="326793"/>
          </a:xfrm>
          <a:prstGeom prst="downArrow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4E229B6-59F9-27A3-C190-27912B0B7D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4168" y="4962587"/>
            <a:ext cx="2800621" cy="245131"/>
          </a:xfrm>
          <a:prstGeom prst="rect">
            <a:avLst/>
          </a:prstGeom>
        </p:spPr>
      </p:pic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CBD4C26B-2ACF-3025-38B2-A2E4982A6814}"/>
              </a:ext>
            </a:extLst>
          </p:cNvPr>
          <p:cNvSpPr/>
          <p:nvPr/>
        </p:nvSpPr>
        <p:spPr>
          <a:xfrm>
            <a:off x="6012160" y="3927170"/>
            <a:ext cx="2950685" cy="1417168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AA426BF-711C-3D68-A25B-3D7A4DED6263}"/>
              </a:ext>
            </a:extLst>
          </p:cNvPr>
          <p:cNvSpPr txBox="1"/>
          <p:nvPr/>
        </p:nvSpPr>
        <p:spPr>
          <a:xfrm>
            <a:off x="5838909" y="5868066"/>
            <a:ext cx="32058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err="1">
                <a:solidFill>
                  <a:srgbClr val="0000CC"/>
                </a:solidFill>
                <a:effectLst/>
                <a:latin typeface="AdvOTea1a7398"/>
              </a:rPr>
              <a:t>Schmiegelow</a:t>
            </a:r>
            <a:r>
              <a:rPr lang="en-US" sz="1600" i="1" dirty="0">
                <a:solidFill>
                  <a:srgbClr val="0000CC"/>
                </a:solidFill>
                <a:effectLst/>
                <a:latin typeface="AdvOTea1a7398"/>
              </a:rPr>
              <a:t> </a:t>
            </a:r>
            <a:r>
              <a:rPr lang="en-CN" sz="1600" i="1" dirty="0">
                <a:solidFill>
                  <a:srgbClr val="0000CC"/>
                </a:solidFill>
                <a:effectLst/>
                <a:latin typeface="AdvOTea1a7398"/>
              </a:rPr>
              <a:t> et al., Nature Comm. 7, 12998 (2016)</a:t>
            </a:r>
            <a:endParaRPr lang="en-US" sz="1600" i="1" dirty="0">
              <a:solidFill>
                <a:srgbClr val="0000CC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2301984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F24E32-765D-899F-2986-441E391050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N" dirty="0"/>
              <a:t>Cross section for vortex photon absorption on nucleus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CC995C-5776-BCEB-1399-5D7B6173C0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80550-D1BB-4666-953B-EAC0EFD89CB3}" type="slidenum">
              <a:rPr lang="zh-CN" altLang="en-US" smtClean="0">
                <a:solidFill>
                  <a:prstClr val="black"/>
                </a:solidFill>
              </a:rPr>
              <a:pPr/>
              <a:t>17</a:t>
            </a:fld>
            <a:endParaRPr lang="zh-CN" altLang="en-US" dirty="0">
              <a:solidFill>
                <a:prstClr val="black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E4890A-4E3B-1228-FDCD-12CA9F4FE6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4850" y="1299011"/>
            <a:ext cx="6274358" cy="10614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8A82078-6EB1-86D8-9356-9CEB3D0FE22E}"/>
              </a:ext>
            </a:extLst>
          </p:cNvPr>
          <p:cNvSpPr txBox="1"/>
          <p:nvPr/>
        </p:nvSpPr>
        <p:spPr>
          <a:xfrm>
            <a:off x="251520" y="849708"/>
            <a:ext cx="795756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N" sz="2200" dirty="0"/>
              <a:t>Nuclear photo-absorption cross section for vortex gamma photon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0223108-64AC-E09D-E39C-EEFFAE6B44BD}"/>
              </a:ext>
            </a:extLst>
          </p:cNvPr>
          <p:cNvSpPr txBox="1"/>
          <p:nvPr/>
        </p:nvSpPr>
        <p:spPr>
          <a:xfrm>
            <a:off x="251520" y="2348880"/>
            <a:ext cx="288649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en-CN" sz="2200" dirty="0">
                <a:solidFill>
                  <a:srgbClr val="0000CC"/>
                </a:solidFill>
              </a:rPr>
              <a:t>Transition amplitude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570065B-F575-79AB-42F1-466D9F263E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2107" y="2779767"/>
            <a:ext cx="4808085" cy="117634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5136C6C-4B83-CB62-24AA-913CE52C3F9A}"/>
              </a:ext>
            </a:extLst>
          </p:cNvPr>
          <p:cNvSpPr txBox="1"/>
          <p:nvPr/>
        </p:nvSpPr>
        <p:spPr>
          <a:xfrm>
            <a:off x="489332" y="3996739"/>
            <a:ext cx="78253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B</a:t>
            </a:r>
            <a:r>
              <a:rPr lang="en-CN" sz="2000" dirty="0"/>
              <a:t>y rotating the nucleus from the propagation axis  to the </a:t>
            </a:r>
            <a:r>
              <a:rPr lang="en-CN" sz="2000" b="1" i="1" dirty="0"/>
              <a:t>k</a:t>
            </a:r>
            <a:r>
              <a:rPr lang="en-CN" sz="2000" dirty="0"/>
              <a:t> direction (plane-wave component)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EF15186-DB82-B328-E514-1A9F5E0117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3024" y="4650675"/>
            <a:ext cx="6038005" cy="7474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E1A9E00-E80D-435B-AFD9-A54A20D7C7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1422" y="5532010"/>
            <a:ext cx="7772400" cy="75254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88AAEAD-AB64-B84C-1DCC-62EE2699F46A}"/>
              </a:ext>
            </a:extLst>
          </p:cNvPr>
          <p:cNvSpPr txBox="1"/>
          <p:nvPr/>
        </p:nvSpPr>
        <p:spPr>
          <a:xfrm>
            <a:off x="492733" y="5160169"/>
            <a:ext cx="9124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F</a:t>
            </a:r>
            <a:r>
              <a:rPr lang="en-CN" sz="2000" dirty="0"/>
              <a:t>inally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A884702-4BA0-182E-B010-9F6C2C350967}"/>
              </a:ext>
            </a:extLst>
          </p:cNvPr>
          <p:cNvSpPr txBox="1"/>
          <p:nvPr/>
        </p:nvSpPr>
        <p:spPr>
          <a:xfrm>
            <a:off x="251520" y="6225511"/>
            <a:ext cx="568527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en-US" sz="2200" dirty="0">
                <a:solidFill>
                  <a:srgbClr val="0000CC"/>
                </a:solidFill>
              </a:rPr>
              <a:t>A</a:t>
            </a:r>
            <a:r>
              <a:rPr lang="en-CN" sz="2200" dirty="0">
                <a:solidFill>
                  <a:srgbClr val="0000CC"/>
                </a:solidFill>
              </a:rPr>
              <a:t>verage flux density of vortex gamma beam: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C4483D4-64AB-5248-5049-3351B49B2A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53267" y="2236125"/>
            <a:ext cx="1899271" cy="162673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492E70C-EE79-E281-C261-83531C05A9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06661" y="6284557"/>
            <a:ext cx="2387294" cy="330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8779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F24E32-765D-899F-2986-441E391050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sz="3200" dirty="0"/>
              <a:t>Ratio of the vortex and plane-wave cross section</a:t>
            </a:r>
            <a:endParaRPr lang="en-C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CC995C-5776-BCEB-1399-5D7B6173C0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80550-D1BB-4666-953B-EAC0EFD89CB3}" type="slidenum">
              <a:rPr lang="zh-CN" altLang="en-US" smtClean="0">
                <a:solidFill>
                  <a:prstClr val="black"/>
                </a:solidFill>
              </a:rPr>
              <a:pPr/>
              <a:t>18</a:t>
            </a:fld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A82078-6EB1-86D8-9356-9CEB3D0FE22E}"/>
              </a:ext>
            </a:extLst>
          </p:cNvPr>
          <p:cNvSpPr txBox="1"/>
          <p:nvPr/>
        </p:nvSpPr>
        <p:spPr>
          <a:xfrm>
            <a:off x="251520" y="849708"/>
            <a:ext cx="641412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N" sz="2200" dirty="0"/>
              <a:t>The ratio of the vortex and plane-wave cross section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4ED8913-7C06-9CEE-4814-9B742B4299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840" y="1663194"/>
            <a:ext cx="2200920" cy="36933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5B23558-7558-0FA3-BFEE-0E16E44A7D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8693" y="1388256"/>
            <a:ext cx="4923707" cy="103374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CA9AAAA-7D55-33CB-0017-CDC11D3307B5}"/>
              </a:ext>
            </a:extLst>
          </p:cNvPr>
          <p:cNvSpPr txBox="1"/>
          <p:nvPr/>
        </p:nvSpPr>
        <p:spPr>
          <a:xfrm>
            <a:off x="288033" y="3552921"/>
            <a:ext cx="45720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Impact parameter b</a:t>
            </a:r>
            <a:r>
              <a:rPr lang="en-CN" sz="2200" dirty="0"/>
              <a:t>=0  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FCAF03D-639E-B8B3-6331-BF70003C9EDC}"/>
              </a:ext>
            </a:extLst>
          </p:cNvPr>
          <p:cNvSpPr txBox="1"/>
          <p:nvPr/>
        </p:nvSpPr>
        <p:spPr>
          <a:xfrm>
            <a:off x="820395" y="4043282"/>
            <a:ext cx="626132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sz="2200" dirty="0"/>
              <a:t>The spherical Bessel function gives the selection rule 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E88CDB6-7206-D77C-D902-AA80AB2E11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1537" y="4670731"/>
            <a:ext cx="2178496" cy="42742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EBD3641-268B-245D-6FBE-120B1724613D}"/>
              </a:ext>
            </a:extLst>
          </p:cNvPr>
          <p:cNvSpPr txBox="1"/>
          <p:nvPr/>
        </p:nvSpPr>
        <p:spPr>
          <a:xfrm>
            <a:off x="822280" y="5214326"/>
            <a:ext cx="579267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which reflects a</a:t>
            </a:r>
            <a:r>
              <a:rPr lang="en-CN" sz="2200" dirty="0"/>
              <a:t>ngular momentum conservation.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E0AAA19-5F3D-B529-9187-D0B98075CCED}"/>
              </a:ext>
            </a:extLst>
          </p:cNvPr>
          <p:cNvSpPr txBox="1"/>
          <p:nvPr/>
        </p:nvSpPr>
        <p:spPr>
          <a:xfrm>
            <a:off x="683568" y="5703129"/>
            <a:ext cx="526381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n-CN" sz="2200" dirty="0"/>
              <a:t>For plane wave case, the selection rule is  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A04FB607-675A-BC86-49E3-D207164657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3807" y="6229235"/>
            <a:ext cx="1846325" cy="41192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BEE5682-ADAD-E0F9-F0B5-38BA90B63E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07218" y="6202552"/>
            <a:ext cx="360926" cy="341416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F0E6BB1B-7043-AC9A-419C-4975976F26BA}"/>
              </a:ext>
            </a:extLst>
          </p:cNvPr>
          <p:cNvSpPr txBox="1"/>
          <p:nvPr/>
        </p:nvSpPr>
        <p:spPr>
          <a:xfrm>
            <a:off x="5717056" y="6197242"/>
            <a:ext cx="10631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sz="2000" dirty="0"/>
              <a:t>: helicity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3FBECC2F-70B1-C1BF-790B-1D40BCDE89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52120" y="4782247"/>
            <a:ext cx="1620623" cy="227456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019DF956-6C86-9503-9354-BCC512E2A033}"/>
              </a:ext>
            </a:extLst>
          </p:cNvPr>
          <p:cNvSpPr txBox="1"/>
          <p:nvPr/>
        </p:nvSpPr>
        <p:spPr>
          <a:xfrm>
            <a:off x="7385616" y="4645353"/>
            <a:ext cx="18722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projection of total angular momentum on propagation axis</a:t>
            </a:r>
            <a:endParaRPr lang="en-CN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3BB605-4B3D-588E-C283-BC3808AE828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63815" y="2577778"/>
            <a:ext cx="3041968" cy="99998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AAAD229-9E6E-0B39-1EC5-845CD8FFA615}"/>
              </a:ext>
            </a:extLst>
          </p:cNvPr>
          <p:cNvSpPr txBox="1"/>
          <p:nvPr/>
        </p:nvSpPr>
        <p:spPr>
          <a:xfrm>
            <a:off x="1215491" y="2287182"/>
            <a:ext cx="1777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</a:t>
            </a:r>
            <a:r>
              <a:rPr lang="en-CN" dirty="0"/>
              <a:t>ven-even nuclei</a:t>
            </a:r>
          </a:p>
        </p:txBody>
      </p:sp>
    </p:spTree>
    <p:extLst>
      <p:ext uri="{BB962C8B-B14F-4D97-AF65-F5344CB8AC3E}">
        <p14:creationId xmlns:p14="http://schemas.microsoft.com/office/powerpoint/2010/main" val="32002541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30FFE7-35B3-6D44-FB2C-5CC43385F0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N" dirty="0"/>
              <a:t>Photo-absorption cross section: plane wave vs. vortex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967F62-EC8F-7F79-9CCA-2807D7CB8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80550-D1BB-4666-953B-EAC0EFD89CB3}" type="slidenum">
              <a:rPr lang="zh-CN" altLang="en-US" smtClean="0">
                <a:solidFill>
                  <a:prstClr val="black"/>
                </a:solidFill>
              </a:rPr>
              <a:pPr/>
              <a:t>19</a:t>
            </a:fld>
            <a:endParaRPr lang="zh-CN" altLang="en-US" dirty="0">
              <a:solidFill>
                <a:prstClr val="black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9AB418-86A0-C4E1-2637-2E959FE32B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387" y="1387473"/>
            <a:ext cx="6278668" cy="48727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C562D7F-9356-3630-CB9F-15F321A9F8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6044" y="3266670"/>
            <a:ext cx="969497" cy="3000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A7D59CA-02B1-33FB-7C68-E5A63C6949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4546" y="4449032"/>
            <a:ext cx="1179571" cy="2323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D21E628-6F50-D84E-F324-9B62AFB97BDA}"/>
              </a:ext>
            </a:extLst>
          </p:cNvPr>
          <p:cNvSpPr txBox="1"/>
          <p:nvPr/>
        </p:nvSpPr>
        <p:spPr>
          <a:xfrm>
            <a:off x="6405055" y="4759139"/>
            <a:ext cx="21128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due to properties of </a:t>
            </a:r>
            <a:r>
              <a:rPr lang="en-CN" dirty="0"/>
              <a:t>Wigner d-function </a:t>
            </a:r>
            <a:endParaRPr lang="en-US" dirty="0"/>
          </a:p>
          <a:p>
            <a:r>
              <a:rPr lang="en-US" dirty="0"/>
              <a:t>which v</a:t>
            </a:r>
            <a:r>
              <a:rPr lang="en-CN" dirty="0"/>
              <a:t>anishes at specific angle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894936B-A4F8-BAB2-4BFC-01F58A5E6D78}"/>
              </a:ext>
            </a:extLst>
          </p:cNvPr>
          <p:cNvSpPr txBox="1"/>
          <p:nvPr/>
        </p:nvSpPr>
        <p:spPr>
          <a:xfrm>
            <a:off x="5955643" y="1794172"/>
            <a:ext cx="29740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57175" indent="-257175">
              <a:buFont typeface="Wingdings" pitchFamily="2" charset="2"/>
              <a:buChar char="Ø"/>
            </a:pPr>
            <a:r>
              <a:rPr lang="en-US" sz="2000" dirty="0"/>
              <a:t>P</a:t>
            </a:r>
            <a:r>
              <a:rPr lang="en-CN" sz="2000" dirty="0"/>
              <a:t>lane-wave photon case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882212E-ABB7-27CF-6C1B-79F9E70B83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560" y="882864"/>
            <a:ext cx="1944216" cy="29776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51E1336-64AC-2FB5-8FA5-CEC4E800DA57}"/>
              </a:ext>
            </a:extLst>
          </p:cNvPr>
          <p:cNvSpPr txBox="1"/>
          <p:nvPr/>
        </p:nvSpPr>
        <p:spPr>
          <a:xfrm>
            <a:off x="5630766" y="855213"/>
            <a:ext cx="31198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sz="2000" dirty="0"/>
              <a:t>RPA+PVC calculation SAMi-T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162E4EA-7678-1E92-8F73-F5C53E4E0753}"/>
              </a:ext>
            </a:extLst>
          </p:cNvPr>
          <p:cNvSpPr txBox="1"/>
          <p:nvPr/>
        </p:nvSpPr>
        <p:spPr>
          <a:xfrm>
            <a:off x="6141594" y="3212976"/>
            <a:ext cx="17027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dirty="0"/>
              <a:t>Forbidden of </a:t>
            </a:r>
            <a:endParaRPr lang="en-CN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B97E486-0154-0D7E-A71D-2DA4670819CA}"/>
              </a:ext>
            </a:extLst>
          </p:cNvPr>
          <p:cNvSpPr txBox="1"/>
          <p:nvPr/>
        </p:nvSpPr>
        <p:spPr>
          <a:xfrm>
            <a:off x="6382858" y="3596499"/>
            <a:ext cx="22294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due to s</a:t>
            </a:r>
            <a:r>
              <a:rPr lang="en-CN" dirty="0"/>
              <a:t>election rule: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D172F10-9FA8-4F13-8F60-C497B7ED5E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11020" y="3986730"/>
            <a:ext cx="1529454" cy="30008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3480572-E8B8-5A76-0640-25587E12F658}"/>
              </a:ext>
            </a:extLst>
          </p:cNvPr>
          <p:cNvSpPr txBox="1"/>
          <p:nvPr/>
        </p:nvSpPr>
        <p:spPr>
          <a:xfrm>
            <a:off x="6141594" y="4353213"/>
            <a:ext cx="17027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dirty="0"/>
              <a:t>Forbidden of </a:t>
            </a:r>
            <a:endParaRPr lang="en-CN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D2C9BC3-D3F2-F0D4-2551-18321BC7DAF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85784" y="5089336"/>
            <a:ext cx="746156" cy="29846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0AB71FB-6A05-7284-5646-2D70FDB61422}"/>
              </a:ext>
            </a:extLst>
          </p:cNvPr>
          <p:cNvSpPr txBox="1"/>
          <p:nvPr/>
        </p:nvSpPr>
        <p:spPr>
          <a:xfrm>
            <a:off x="5946621" y="2773246"/>
            <a:ext cx="24549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57175" indent="-257175">
              <a:buFont typeface="Wingdings" pitchFamily="2" charset="2"/>
              <a:buChar char="Ø"/>
            </a:pPr>
            <a:r>
              <a:rPr lang="en-US" sz="2000" dirty="0"/>
              <a:t>Vortex photon </a:t>
            </a:r>
            <a:r>
              <a:rPr lang="en-CN" sz="2000" dirty="0"/>
              <a:t>case</a:t>
            </a:r>
          </a:p>
        </p:txBody>
      </p:sp>
    </p:spTree>
    <p:extLst>
      <p:ext uri="{BB962C8B-B14F-4D97-AF65-F5344CB8AC3E}">
        <p14:creationId xmlns:p14="http://schemas.microsoft.com/office/powerpoint/2010/main" val="5010798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11AFE9-65CC-FE42-820C-568FA17734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Outline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21F20D-3819-DC43-B2DD-AF43499ECF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80550-D1BB-4666-953B-EAC0EFD89CB3}" type="slidenum">
              <a:rPr lang="zh-CN" altLang="en-US" smtClean="0">
                <a:solidFill>
                  <a:prstClr val="black"/>
                </a:solidFill>
              </a:rPr>
              <a:pPr/>
              <a:t>2</a:t>
            </a:fld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DDC60A8-BCC9-E04B-B83C-4A6A15465064}"/>
              </a:ext>
            </a:extLst>
          </p:cNvPr>
          <p:cNvSpPr txBox="1"/>
          <p:nvPr/>
        </p:nvSpPr>
        <p:spPr>
          <a:xfrm>
            <a:off x="251520" y="915685"/>
            <a:ext cx="8640960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altLang="zh-CN" sz="2200" b="1" dirty="0"/>
              <a:t> </a:t>
            </a:r>
            <a:r>
              <a:rPr lang="en-US" altLang="zh-CN" sz="2600" b="1" dirty="0"/>
              <a:t>Introduction</a:t>
            </a:r>
          </a:p>
          <a:p>
            <a:pPr>
              <a:buFont typeface="Arial" pitchFamily="34" charset="0"/>
              <a:buChar char="•"/>
            </a:pPr>
            <a:endParaRPr lang="en-US" altLang="zh-CN" sz="2600" dirty="0"/>
          </a:p>
          <a:p>
            <a:pPr>
              <a:buFont typeface="Arial" pitchFamily="34" charset="0"/>
              <a:buChar char="•"/>
            </a:pPr>
            <a:r>
              <a:rPr lang="en-US" altLang="zh-CN" sz="2200" b="1" dirty="0"/>
              <a:t> </a:t>
            </a:r>
            <a:r>
              <a:rPr lang="en-US" altLang="zh-CN" sz="2600" b="1" dirty="0"/>
              <a:t>Nuclear Giant Resonances studied by QPVC approach</a:t>
            </a:r>
          </a:p>
          <a:p>
            <a:pPr>
              <a:buFont typeface="Arial" pitchFamily="34" charset="0"/>
              <a:buChar char="•"/>
            </a:pPr>
            <a:endParaRPr lang="en-US" altLang="zh-CN" sz="2600" b="1" dirty="0"/>
          </a:p>
          <a:p>
            <a:pPr>
              <a:buFont typeface="Arial" pitchFamily="34" charset="0"/>
              <a:buChar char="•"/>
            </a:pPr>
            <a:r>
              <a:rPr lang="en-US" altLang="zh-CN" sz="2600" b="1" dirty="0"/>
              <a:t> Nuclear Giant Resonances excited by vortex photon</a:t>
            </a:r>
          </a:p>
          <a:p>
            <a:endParaRPr lang="zh-CN" altLang="en-US" sz="2600" i="1" dirty="0"/>
          </a:p>
          <a:p>
            <a:pPr>
              <a:buFont typeface="Arial" pitchFamily="34" charset="0"/>
              <a:buChar char="•"/>
            </a:pPr>
            <a:r>
              <a:rPr lang="zh-CN" altLang="en-US" sz="2600" i="1" dirty="0"/>
              <a:t> </a:t>
            </a:r>
            <a:r>
              <a:rPr lang="en-US" altLang="zh-CN" sz="2600" b="1" dirty="0"/>
              <a:t>Summary</a:t>
            </a:r>
            <a:r>
              <a:rPr lang="zh-CN" altLang="en-US" sz="2600" b="1" dirty="0"/>
              <a:t> </a:t>
            </a:r>
            <a:r>
              <a:rPr lang="en-US" altLang="zh-CN" sz="2600" b="1" dirty="0"/>
              <a:t>and</a:t>
            </a:r>
            <a:r>
              <a:rPr lang="zh-CN" altLang="en-US" sz="2600" b="1" dirty="0"/>
              <a:t> </a:t>
            </a:r>
            <a:r>
              <a:rPr lang="en-US" altLang="zh-CN" sz="2600" b="1" dirty="0"/>
              <a:t>Perspective</a:t>
            </a:r>
            <a:endParaRPr lang="zh-CN" altLang="en-US" sz="2600" b="1" dirty="0"/>
          </a:p>
        </p:txBody>
      </p:sp>
    </p:spTree>
    <p:extLst>
      <p:ext uri="{BB962C8B-B14F-4D97-AF65-F5344CB8AC3E}">
        <p14:creationId xmlns:p14="http://schemas.microsoft.com/office/powerpoint/2010/main" val="41772554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DDCA74-3B8B-149A-ACA2-6C7EFA7117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sz="3200" dirty="0"/>
              <a:t>Ratio of the vortex and plane-wave cross section</a:t>
            </a:r>
            <a:endParaRPr lang="en-C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A72F1F-EF5D-4768-4801-0838967D8F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80550-D1BB-4666-953B-EAC0EFD89CB3}" type="slidenum">
              <a:rPr lang="zh-CN" altLang="en-US" smtClean="0">
                <a:solidFill>
                  <a:prstClr val="black"/>
                </a:solidFill>
              </a:rPr>
              <a:pPr/>
              <a:t>20</a:t>
            </a:fld>
            <a:endParaRPr lang="zh-CN" altLang="en-US" dirty="0">
              <a:solidFill>
                <a:prstClr val="black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C00FCE2-3862-6068-220E-4FB7BF6FBF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052736"/>
            <a:ext cx="8205402" cy="27291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4252AF3-A836-BC89-E490-7171A83F09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0" y="3834049"/>
            <a:ext cx="7845362" cy="711194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C6740F9-94EF-E2A8-A10C-68496AD239FA}"/>
              </a:ext>
            </a:extLst>
          </p:cNvPr>
          <p:cNvCxnSpPr/>
          <p:nvPr/>
        </p:nvCxnSpPr>
        <p:spPr>
          <a:xfrm>
            <a:off x="1907704" y="3501008"/>
            <a:ext cx="0" cy="280837"/>
          </a:xfrm>
          <a:prstGeom prst="line">
            <a:avLst/>
          </a:prstGeom>
          <a:ln w="34925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684986B-E0D5-CA3F-D9CA-F7C49EE9646C}"/>
              </a:ext>
            </a:extLst>
          </p:cNvPr>
          <p:cNvCxnSpPr/>
          <p:nvPr/>
        </p:nvCxnSpPr>
        <p:spPr>
          <a:xfrm>
            <a:off x="2627784" y="3501008"/>
            <a:ext cx="0" cy="280837"/>
          </a:xfrm>
          <a:prstGeom prst="line">
            <a:avLst/>
          </a:prstGeom>
          <a:ln w="34925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23A903A4-5A44-CC77-DB9D-08D05E72080D}"/>
              </a:ext>
            </a:extLst>
          </p:cNvPr>
          <p:cNvSpPr txBox="1"/>
          <p:nvPr/>
        </p:nvSpPr>
        <p:spPr>
          <a:xfrm>
            <a:off x="710289" y="4479012"/>
            <a:ext cx="1507849" cy="43088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CN" sz="2200" dirty="0"/>
              <a:t>E3 vanishes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2A33023-9F53-42AB-56A4-11CC6987AF33}"/>
              </a:ext>
            </a:extLst>
          </p:cNvPr>
          <p:cNvSpPr txBox="1"/>
          <p:nvPr/>
        </p:nvSpPr>
        <p:spPr>
          <a:xfrm>
            <a:off x="2119409" y="4909899"/>
            <a:ext cx="1507849" cy="43088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CN" sz="2200" dirty="0"/>
              <a:t>E2 vanishes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584B3A7-CD3B-8281-05F1-92AE7ABD9C34}"/>
              </a:ext>
            </a:extLst>
          </p:cNvPr>
          <p:cNvSpPr txBox="1"/>
          <p:nvPr/>
        </p:nvSpPr>
        <p:spPr>
          <a:xfrm>
            <a:off x="3708277" y="4512128"/>
            <a:ext cx="1651927" cy="43088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CN" sz="2200" dirty="0"/>
              <a:t>E1 forbidden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1D7ED44-C447-F489-4AFA-E7B78D4F8C65}"/>
              </a:ext>
            </a:extLst>
          </p:cNvPr>
          <p:cNvSpPr txBox="1"/>
          <p:nvPr/>
        </p:nvSpPr>
        <p:spPr>
          <a:xfrm>
            <a:off x="4634538" y="4943015"/>
            <a:ext cx="1507849" cy="43088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CN" sz="2200" dirty="0"/>
              <a:t>E3 vanishes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B54B101-712B-2989-7479-8985B2E101E4}"/>
              </a:ext>
            </a:extLst>
          </p:cNvPr>
          <p:cNvSpPr txBox="1"/>
          <p:nvPr/>
        </p:nvSpPr>
        <p:spPr>
          <a:xfrm>
            <a:off x="6004730" y="4543268"/>
            <a:ext cx="1996572" cy="43088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CN" sz="2200" dirty="0"/>
              <a:t>E1 E2 forbidden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4FF18C2-79E5-4EA5-2B24-A1A7EB26597A}"/>
              </a:ext>
            </a:extLst>
          </p:cNvPr>
          <p:cNvCxnSpPr/>
          <p:nvPr/>
        </p:nvCxnSpPr>
        <p:spPr>
          <a:xfrm>
            <a:off x="5220072" y="3501008"/>
            <a:ext cx="0" cy="280837"/>
          </a:xfrm>
          <a:prstGeom prst="line">
            <a:avLst/>
          </a:prstGeom>
          <a:ln w="34925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56F5F030-0A97-B0E1-1B64-E49BC2AC330E}"/>
              </a:ext>
            </a:extLst>
          </p:cNvPr>
          <p:cNvCxnSpPr>
            <a:cxnSpLocks/>
          </p:cNvCxnSpPr>
          <p:nvPr/>
        </p:nvCxnSpPr>
        <p:spPr>
          <a:xfrm flipH="1">
            <a:off x="1547664" y="3781845"/>
            <a:ext cx="360040" cy="697167"/>
          </a:xfrm>
          <a:prstGeom prst="straightConnector1">
            <a:avLst/>
          </a:prstGeom>
          <a:ln w="28575">
            <a:solidFill>
              <a:srgbClr val="C00000"/>
            </a:solidFill>
            <a:headEnd w="med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877AAA58-AA94-E3DE-65D9-56A26AA16616}"/>
              </a:ext>
            </a:extLst>
          </p:cNvPr>
          <p:cNvCxnSpPr>
            <a:cxnSpLocks/>
          </p:cNvCxnSpPr>
          <p:nvPr/>
        </p:nvCxnSpPr>
        <p:spPr>
          <a:xfrm>
            <a:off x="2635142" y="3771716"/>
            <a:ext cx="245550" cy="1156031"/>
          </a:xfrm>
          <a:prstGeom prst="straightConnector1">
            <a:avLst/>
          </a:prstGeom>
          <a:ln w="28575">
            <a:solidFill>
              <a:srgbClr val="C00000"/>
            </a:solidFill>
            <a:headEnd w="med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F7265473-DCC3-F9EB-44E1-6F6830690650}"/>
              </a:ext>
            </a:extLst>
          </p:cNvPr>
          <p:cNvCxnSpPr>
            <a:cxnSpLocks/>
          </p:cNvCxnSpPr>
          <p:nvPr/>
        </p:nvCxnSpPr>
        <p:spPr>
          <a:xfrm>
            <a:off x="4247084" y="3510648"/>
            <a:ext cx="0" cy="1032620"/>
          </a:xfrm>
          <a:prstGeom prst="straightConnector1">
            <a:avLst/>
          </a:prstGeom>
          <a:ln w="28575">
            <a:solidFill>
              <a:srgbClr val="C00000"/>
            </a:solidFill>
            <a:headEnd w="med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C0F39F06-77B5-7A6A-EAC5-F7B33B1A2D41}"/>
              </a:ext>
            </a:extLst>
          </p:cNvPr>
          <p:cNvCxnSpPr>
            <a:cxnSpLocks/>
          </p:cNvCxnSpPr>
          <p:nvPr/>
        </p:nvCxnSpPr>
        <p:spPr>
          <a:xfrm>
            <a:off x="5220072" y="3769764"/>
            <a:ext cx="0" cy="1225455"/>
          </a:xfrm>
          <a:prstGeom prst="straightConnector1">
            <a:avLst/>
          </a:prstGeom>
          <a:ln w="28575">
            <a:solidFill>
              <a:srgbClr val="C00000"/>
            </a:solidFill>
            <a:headEnd w="med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44C41360-A74F-7F60-77F8-CECDF886C4BB}"/>
              </a:ext>
            </a:extLst>
          </p:cNvPr>
          <p:cNvCxnSpPr>
            <a:cxnSpLocks/>
          </p:cNvCxnSpPr>
          <p:nvPr/>
        </p:nvCxnSpPr>
        <p:spPr>
          <a:xfrm>
            <a:off x="7596336" y="3510648"/>
            <a:ext cx="0" cy="1086799"/>
          </a:xfrm>
          <a:prstGeom prst="straightConnector1">
            <a:avLst/>
          </a:prstGeom>
          <a:ln w="28575">
            <a:solidFill>
              <a:srgbClr val="C00000"/>
            </a:solidFill>
            <a:headEnd w="med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>
            <a:extLst>
              <a:ext uri="{FF2B5EF4-FFF2-40B4-BE49-F238E27FC236}">
                <a16:creationId xmlns:a16="http://schemas.microsoft.com/office/drawing/2014/main" id="{13E1C8B1-B519-2728-C394-E86984884B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004" y="836836"/>
            <a:ext cx="1985761" cy="30412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610E7B5-4B6D-6517-DF75-51FA85BD07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86799" y="802918"/>
            <a:ext cx="3252700" cy="35441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B19C05B7-9997-8FB9-A362-C8AB7C179F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5811" y="5715834"/>
            <a:ext cx="1897997" cy="305330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60792A6C-F366-E8FC-ECCE-D4C5FF02F91D}"/>
              </a:ext>
            </a:extLst>
          </p:cNvPr>
          <p:cNvSpPr txBox="1"/>
          <p:nvPr/>
        </p:nvSpPr>
        <p:spPr>
          <a:xfrm>
            <a:off x="494388" y="5661248"/>
            <a:ext cx="63916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                                   : b</a:t>
            </a:r>
            <a:r>
              <a:rPr lang="en-CN" sz="2000" dirty="0"/>
              <a:t>ack to the plane-wave case r</a:t>
            </a:r>
            <a:r>
              <a:rPr lang="en-CN" sz="2000" baseline="30000" dirty="0"/>
              <a:t>(tw)</a:t>
            </a:r>
            <a:r>
              <a:rPr lang="en-CN" sz="2000" dirty="0"/>
              <a:t>=1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DD1012C-CEB4-1D4C-974A-C9DE8593BEB4}"/>
              </a:ext>
            </a:extLst>
          </p:cNvPr>
          <p:cNvSpPr txBox="1"/>
          <p:nvPr/>
        </p:nvSpPr>
        <p:spPr>
          <a:xfrm>
            <a:off x="494388" y="6222673"/>
            <a:ext cx="58684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d</a:t>
            </a:r>
            <a:r>
              <a:rPr lang="en-CN" sz="2000" dirty="0"/>
              <a:t>ependence on        comes from Wigner d-function 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DE1277BE-C603-C9FD-539A-1C8010105C2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50213" y="6310270"/>
            <a:ext cx="265603" cy="27417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C3B8F62B-8690-6F42-F191-DAA49EBEAAC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40542" y="6178069"/>
            <a:ext cx="1346428" cy="53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9114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ECF5BE-8EF3-A764-1097-780C05467B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</a:t>
            </a:r>
            <a:r>
              <a:rPr lang="en-CN" dirty="0"/>
              <a:t>anipulation of giant resonances via vortex photon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211595-9ADD-8FE0-BEA5-ED9A00FA03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80550-D1BB-4666-953B-EAC0EFD89CB3}" type="slidenum">
              <a:rPr lang="zh-CN" altLang="en-US" smtClean="0">
                <a:solidFill>
                  <a:prstClr val="black"/>
                </a:solidFill>
              </a:rPr>
              <a:pPr/>
              <a:t>21</a:t>
            </a:fld>
            <a:endParaRPr lang="zh-CN" altLang="en-US" dirty="0">
              <a:solidFill>
                <a:prstClr val="black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B6A593-32F6-161B-0CAC-EB954E84E3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05" y="910078"/>
            <a:ext cx="8900190" cy="503784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FC49741-F839-2AFB-E6B0-59084C8379AF}"/>
              </a:ext>
            </a:extLst>
          </p:cNvPr>
          <p:cNvSpPr txBox="1"/>
          <p:nvPr/>
        </p:nvSpPr>
        <p:spPr>
          <a:xfrm>
            <a:off x="1584207" y="6086588"/>
            <a:ext cx="64353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rgbClr val="0000CC"/>
                </a:solidFill>
              </a:rPr>
              <a:t>Z. W. Lu, L. Guo, Z. Z. Li, M. </a:t>
            </a:r>
            <a:r>
              <a:rPr lang="en-US" sz="1600" i="1" dirty="0" err="1">
                <a:solidFill>
                  <a:srgbClr val="0000CC"/>
                </a:solidFill>
              </a:rPr>
              <a:t>Ababekri</a:t>
            </a:r>
            <a:r>
              <a:rPr lang="en-US" sz="1600" i="1" dirty="0">
                <a:solidFill>
                  <a:srgbClr val="0000CC"/>
                </a:solidFill>
              </a:rPr>
              <a:t>, F. Q. Chen, C. B. Fu, C. </a:t>
            </a:r>
            <a:r>
              <a:rPr lang="en-US" sz="1600" i="1" dirty="0" err="1">
                <a:solidFill>
                  <a:srgbClr val="0000CC"/>
                </a:solidFill>
              </a:rPr>
              <a:t>Lv</a:t>
            </a:r>
            <a:r>
              <a:rPr lang="en-US" sz="1600" i="1" dirty="0">
                <a:solidFill>
                  <a:srgbClr val="0000CC"/>
                </a:solidFill>
              </a:rPr>
              <a:t>, R. R. Xu, X. J. Kong, Y. F. </a:t>
            </a:r>
            <a:r>
              <a:rPr lang="en-US" sz="1600" i="1" dirty="0" err="1">
                <a:solidFill>
                  <a:srgbClr val="0000CC"/>
                </a:solidFill>
              </a:rPr>
              <a:t>Niu</a:t>
            </a:r>
            <a:r>
              <a:rPr lang="en-US" sz="1600" i="1" dirty="0">
                <a:solidFill>
                  <a:srgbClr val="0000CC"/>
                </a:solidFill>
              </a:rPr>
              <a:t>, and J. X. Li,  PRL 131, 202502 (2023)</a:t>
            </a:r>
            <a:endParaRPr lang="en-CN" sz="1600" i="1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96487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E0A8CC76-96ED-0840-B9B9-2F144325E93F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altLang="zh-CN" dirty="0"/>
                  <a:t>New</a:t>
                </a:r>
                <a:r>
                  <a:rPr lang="zh-CN" altLang="en-US" dirty="0"/>
                  <a:t> </a:t>
                </a:r>
                <a14:m>
                  <m:oMath xmlns:m="http://schemas.openxmlformats.org/officeDocument/2006/math">
                    <m:r>
                      <a:rPr lang="en-US" altLang="zh-CN" b="1" i="1">
                        <a:latin typeface="Cambria Math" panose="02040503050406030204" pitchFamily="18" charset="0"/>
                      </a:rPr>
                      <m:t>𝜸</m:t>
                    </m:r>
                  </m:oMath>
                </a14:m>
                <a:r>
                  <a:rPr lang="zh-CN" altLang="en-US" dirty="0"/>
                  <a:t> </a:t>
                </a:r>
                <a:r>
                  <a:rPr lang="en-US" altLang="zh-CN" dirty="0"/>
                  <a:t>beam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facilities</a:t>
                </a:r>
                <a:endParaRPr lang="en-CN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E0A8CC76-96ED-0840-B9B9-2F144325E93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1762" t="-5882" b="-25490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6C45BB-EF83-4344-B2B1-9307D2D3A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80550-D1BB-4666-953B-EAC0EFD89CB3}" type="slidenum">
              <a:rPr lang="zh-CN" altLang="en-US" smtClean="0">
                <a:solidFill>
                  <a:prstClr val="black"/>
                </a:solidFill>
              </a:rPr>
              <a:pPr/>
              <a:t>22</a:t>
            </a:fld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76FFB21-EF8D-E54C-BEE1-9AE41F8AE4E4}"/>
              </a:ext>
            </a:extLst>
          </p:cNvPr>
          <p:cNvSpPr/>
          <p:nvPr/>
        </p:nvSpPr>
        <p:spPr>
          <a:xfrm>
            <a:off x="336195" y="2726768"/>
            <a:ext cx="8262664" cy="11757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000" b="1" dirty="0"/>
              <a:t>High Intensity </a:t>
            </a:r>
            <a:r>
              <a:rPr lang="en-US" sz="2000" b="1" dirty="0">
                <a:latin typeface="Symbol" pitchFamily="2" charset="2"/>
              </a:rPr>
              <a:t>g</a:t>
            </a:r>
            <a:r>
              <a:rPr lang="en-US" sz="2000" b="1" dirty="0"/>
              <a:t>-ray Source (</a:t>
            </a:r>
            <a:r>
              <a:rPr lang="en-US" sz="2000" b="1" dirty="0" err="1"/>
              <a:t>HI</a:t>
            </a:r>
            <a:r>
              <a:rPr lang="en-US" sz="2000" b="1" dirty="0" err="1">
                <a:latin typeface="Symbol" pitchFamily="2" charset="2"/>
              </a:rPr>
              <a:t>g</a:t>
            </a:r>
            <a:r>
              <a:rPr lang="en-US" sz="2000" b="1" dirty="0" err="1"/>
              <a:t>S</a:t>
            </a:r>
            <a:r>
              <a:rPr lang="en-US" sz="2000" b="1" dirty="0"/>
              <a:t>)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000" b="1" dirty="0"/>
              <a:t>Extreme Light Infrastructure – Nuclear Physics  (ELI-NP)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sz="2000" b="1" dirty="0"/>
              <a:t>Shanghai</a:t>
            </a:r>
            <a:r>
              <a:rPr lang="zh-CN" altLang="en-US" sz="2000" b="1" dirty="0"/>
              <a:t> </a:t>
            </a:r>
            <a:r>
              <a:rPr lang="en-US" altLang="zh-CN" sz="2000" b="1" dirty="0"/>
              <a:t>Laser</a:t>
            </a:r>
            <a:r>
              <a:rPr lang="zh-CN" altLang="en-US" sz="2000" b="1" dirty="0"/>
              <a:t> </a:t>
            </a:r>
            <a:r>
              <a:rPr lang="en-US" altLang="zh-CN" sz="2000" b="1" dirty="0"/>
              <a:t>Electron</a:t>
            </a:r>
            <a:r>
              <a:rPr lang="zh-CN" altLang="en-US" sz="2000" b="1" dirty="0"/>
              <a:t> </a:t>
            </a:r>
            <a:r>
              <a:rPr lang="en-US" altLang="zh-CN" sz="2000" b="1" dirty="0"/>
              <a:t>Gamma</a:t>
            </a:r>
            <a:r>
              <a:rPr lang="zh-CN" altLang="en-US" sz="2000" b="1" dirty="0"/>
              <a:t> </a:t>
            </a:r>
            <a:r>
              <a:rPr lang="en-US" altLang="zh-CN" sz="2000" b="1" dirty="0"/>
              <a:t>Source</a:t>
            </a:r>
            <a:r>
              <a:rPr lang="zh-CN" altLang="en-US" sz="2000" b="1" dirty="0"/>
              <a:t> </a:t>
            </a:r>
            <a:r>
              <a:rPr lang="en-US" altLang="zh-CN" sz="2000" b="1" dirty="0"/>
              <a:t>(SLEGS)</a:t>
            </a:r>
            <a:endParaRPr lang="en-US" sz="2000" b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4689813-F95C-F744-8EAC-0F8748FF714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859" y="4318980"/>
            <a:ext cx="3430629" cy="228708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749A8E3-97D5-6945-8793-F4B41A4BA8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0842" y="1276780"/>
            <a:ext cx="5689600" cy="15113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D2264F5-B6FB-D74E-A501-F05953F60B0C}"/>
              </a:ext>
            </a:extLst>
          </p:cNvPr>
          <p:cNvSpPr txBox="1"/>
          <p:nvPr/>
        </p:nvSpPr>
        <p:spPr>
          <a:xfrm>
            <a:off x="251520" y="785861"/>
            <a:ext cx="371056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200" b="1" dirty="0"/>
              <a:t>Inverse</a:t>
            </a:r>
            <a:r>
              <a:rPr lang="zh-CN" altLang="en-US" sz="2200" b="1" dirty="0"/>
              <a:t> </a:t>
            </a:r>
            <a:r>
              <a:rPr lang="en-US" altLang="zh-CN" sz="2200" b="1" dirty="0" err="1"/>
              <a:t>compton</a:t>
            </a:r>
            <a:r>
              <a:rPr lang="zh-CN" altLang="en-US" sz="2200" b="1" dirty="0"/>
              <a:t> </a:t>
            </a:r>
            <a:r>
              <a:rPr lang="en-US" altLang="zh-CN" sz="2200" b="1" dirty="0"/>
              <a:t>scattering</a:t>
            </a:r>
            <a:r>
              <a:rPr lang="zh-CN" altLang="en-US" sz="2200" b="1" dirty="0"/>
              <a:t> </a:t>
            </a:r>
            <a:endParaRPr lang="en-CN" sz="2200" b="1" dirty="0"/>
          </a:p>
        </p:txBody>
      </p:sp>
      <p:graphicFrame>
        <p:nvGraphicFramePr>
          <p:cNvPr id="14" name="对象 6158">
            <a:hlinkClick r:id="" action="ppaction://ole?verb=0"/>
            <a:extLst>
              <a:ext uri="{FF2B5EF4-FFF2-40B4-BE49-F238E27FC236}">
                <a16:creationId xmlns:a16="http://schemas.microsoft.com/office/drawing/2014/main" id="{B02BFEF7-F6AC-B74C-A467-A54756E6413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929361" y="1156150"/>
          <a:ext cx="1784350" cy="549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6" imgW="19812000" imgH="6096000" progId="Equation.3">
                  <p:embed/>
                </p:oleObj>
              </mc:Choice>
              <mc:Fallback>
                <p:oleObj r:id="rId6" imgW="19812000" imgH="6096000" progId="Equation.3">
                  <p:embed/>
                  <p:pic>
                    <p:nvPicPr>
                      <p:cNvPr id="14" name="对象 6158">
                        <a:hlinkClick r:id="" action="ppaction://ole?verb=0"/>
                        <a:extLst>
                          <a:ext uri="{FF2B5EF4-FFF2-40B4-BE49-F238E27FC236}">
                            <a16:creationId xmlns:a16="http://schemas.microsoft.com/office/drawing/2014/main" id="{B02BFEF7-F6AC-B74C-A467-A54756E6413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929361" y="1156150"/>
                        <a:ext cx="1784350" cy="54927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文本框 2">
            <a:extLst>
              <a:ext uri="{FF2B5EF4-FFF2-40B4-BE49-F238E27FC236}">
                <a16:creationId xmlns:a16="http://schemas.microsoft.com/office/drawing/2014/main" id="{5AF53711-694D-5F4D-96FF-63363ECEB6E2}"/>
              </a:ext>
            </a:extLst>
          </p:cNvPr>
          <p:cNvSpPr txBox="1"/>
          <p:nvPr/>
        </p:nvSpPr>
        <p:spPr>
          <a:xfrm>
            <a:off x="6974904" y="1781849"/>
            <a:ext cx="1833562" cy="95313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sz="1400" b="1" dirty="0" err="1">
                <a:solidFill>
                  <a:srgbClr val="FF0000"/>
                </a:solidFill>
                <a:latin typeface="Arial" panose="020B0604020202020204" pitchFamily="34" charset="0"/>
                <a:ea typeface="楷体_GB2312" pitchFamily="1" charset="-122"/>
              </a:rPr>
              <a:t>E</a:t>
            </a:r>
            <a:r>
              <a:rPr lang="en-US" altLang="zh-CN" sz="1400" b="1" baseline="-25000" dirty="0" err="1">
                <a:solidFill>
                  <a:srgbClr val="FF0000"/>
                </a:solidFill>
                <a:latin typeface="Arial" panose="020B0604020202020204" pitchFamily="34" charset="0"/>
                <a:ea typeface="楷体_GB2312" pitchFamily="1" charset="-122"/>
              </a:rPr>
              <a:t>e</a:t>
            </a:r>
            <a:r>
              <a:rPr lang="en-US" altLang="zh-CN" sz="1400" b="1" dirty="0">
                <a:solidFill>
                  <a:srgbClr val="FF0000"/>
                </a:solidFill>
                <a:latin typeface="Arial" panose="020B0604020202020204" pitchFamily="34" charset="0"/>
                <a:ea typeface="楷体_GB2312" pitchFamily="1" charset="-122"/>
              </a:rPr>
              <a:t>=3.5GeV</a:t>
            </a:r>
          </a:p>
          <a:p>
            <a:r>
              <a:rPr lang="en-US" altLang="zh-CN" sz="1400" b="1" dirty="0">
                <a:solidFill>
                  <a:srgbClr val="FF0000"/>
                </a:solidFill>
                <a:latin typeface="Arial" panose="020B0604020202020204" pitchFamily="34" charset="0"/>
                <a:ea typeface="楷体_GB2312" pitchFamily="1" charset="-122"/>
              </a:rPr>
              <a:t>E</a:t>
            </a:r>
            <a:r>
              <a:rPr lang="en-US" altLang="zh-CN" sz="1400" b="1" baseline="-25000" dirty="0">
                <a:solidFill>
                  <a:srgbClr val="FF0000"/>
                </a:solidFill>
                <a:latin typeface="Arial" panose="020B0604020202020204" pitchFamily="34" charset="0"/>
                <a:ea typeface="楷体_GB2312" pitchFamily="1" charset="-122"/>
              </a:rPr>
              <a:t>L</a:t>
            </a:r>
            <a:r>
              <a:rPr lang="en-US" altLang="zh-CN" sz="1400" b="1" dirty="0">
                <a:solidFill>
                  <a:srgbClr val="FF0000"/>
                </a:solidFill>
                <a:latin typeface="Arial" panose="020B0604020202020204" pitchFamily="34" charset="0"/>
                <a:ea typeface="楷体_GB2312" pitchFamily="1" charset="-122"/>
              </a:rPr>
              <a:t>=0.116eV(CO</a:t>
            </a:r>
            <a:r>
              <a:rPr lang="en-US" altLang="zh-CN" sz="1400" b="1" baseline="-25000" dirty="0">
                <a:solidFill>
                  <a:srgbClr val="FF0000"/>
                </a:solidFill>
                <a:latin typeface="Arial" panose="020B0604020202020204" pitchFamily="34" charset="0"/>
                <a:ea typeface="楷体_GB2312" pitchFamily="1" charset="-122"/>
              </a:rPr>
              <a:t>2</a:t>
            </a:r>
            <a:r>
              <a:rPr lang="en-US" altLang="zh-CN" sz="1400" b="1" dirty="0">
                <a:solidFill>
                  <a:srgbClr val="FF0000"/>
                </a:solidFill>
                <a:latin typeface="Arial" panose="020B0604020202020204" pitchFamily="34" charset="0"/>
                <a:ea typeface="楷体_GB2312" pitchFamily="1" charset="-122"/>
              </a:rPr>
              <a:t>)</a:t>
            </a:r>
          </a:p>
          <a:p>
            <a:r>
              <a:rPr lang="en-US" altLang="zh-CN" sz="1400" b="1" dirty="0">
                <a:solidFill>
                  <a:srgbClr val="FF0000"/>
                </a:solidFill>
                <a:latin typeface="Arial" panose="020B0604020202020204" pitchFamily="34" charset="0"/>
                <a:ea typeface="楷体_GB2312" pitchFamily="1" charset="-122"/>
                <a:sym typeface="Symbol" panose="05050102010706020507" charset="0"/>
              </a:rPr>
              <a:t> = 6849</a:t>
            </a:r>
          </a:p>
          <a:p>
            <a:r>
              <a:rPr lang="en-US" altLang="zh-CN" sz="1400" b="1" dirty="0">
                <a:solidFill>
                  <a:srgbClr val="FF0000"/>
                </a:solidFill>
                <a:latin typeface="Arial" panose="020B0604020202020204" pitchFamily="34" charset="0"/>
                <a:ea typeface="楷体_GB2312" pitchFamily="1" charset="-122"/>
                <a:sym typeface="Symbol" panose="05050102010706020507" charset="0"/>
              </a:rPr>
              <a:t>E</a:t>
            </a:r>
            <a:r>
              <a:rPr lang="en-US" altLang="zh-CN" sz="1400" b="1" baseline="-25000" dirty="0">
                <a:solidFill>
                  <a:srgbClr val="FF0000"/>
                </a:solidFill>
                <a:latin typeface="Arial" panose="020B0604020202020204" pitchFamily="34" charset="0"/>
                <a:ea typeface="楷体_GB2312" pitchFamily="1" charset="-122"/>
                <a:sym typeface="Symbol" panose="05050102010706020507" charset="0"/>
              </a:rPr>
              <a:t></a:t>
            </a:r>
            <a:r>
              <a:rPr lang="en-US" altLang="zh-CN" sz="1400" b="1" dirty="0">
                <a:solidFill>
                  <a:srgbClr val="FF0000"/>
                </a:solidFill>
                <a:latin typeface="Arial" panose="020B0604020202020204" pitchFamily="34" charset="0"/>
                <a:ea typeface="楷体_GB2312" pitchFamily="1" charset="-122"/>
                <a:sym typeface="Symbol" panose="05050102010706020507" charset="0"/>
              </a:rPr>
              <a:t> =4</a:t>
            </a:r>
            <a:r>
              <a:rPr lang="en-US" altLang="zh-CN" sz="1400" b="1" baseline="30000" dirty="0">
                <a:solidFill>
                  <a:srgbClr val="FF0000"/>
                </a:solidFill>
                <a:latin typeface="Arial" panose="020B0604020202020204" pitchFamily="34" charset="0"/>
                <a:ea typeface="楷体_GB2312" pitchFamily="1" charset="-122"/>
                <a:sym typeface="Symbol" panose="05050102010706020507" charset="0"/>
              </a:rPr>
              <a:t>2</a:t>
            </a:r>
            <a:r>
              <a:rPr lang="en-US" altLang="zh-CN" sz="1400" b="1" dirty="0">
                <a:solidFill>
                  <a:srgbClr val="FF0000"/>
                </a:solidFill>
                <a:latin typeface="Arial" panose="020B0604020202020204" pitchFamily="34" charset="0"/>
                <a:ea typeface="楷体_GB2312" pitchFamily="1" charset="-122"/>
                <a:sym typeface="Symbol" panose="05050102010706020507" charset="0"/>
              </a:rPr>
              <a:t>E</a:t>
            </a:r>
            <a:r>
              <a:rPr lang="en-US" altLang="zh-CN" sz="1400" b="1" baseline="-25000" dirty="0">
                <a:solidFill>
                  <a:srgbClr val="FF0000"/>
                </a:solidFill>
                <a:latin typeface="Arial" panose="020B0604020202020204" pitchFamily="34" charset="0"/>
                <a:ea typeface="楷体_GB2312" pitchFamily="1" charset="-122"/>
                <a:sym typeface="Symbol" panose="05050102010706020507" charset="0"/>
              </a:rPr>
              <a:t>L</a:t>
            </a:r>
            <a:r>
              <a:rPr lang="en-US" altLang="zh-CN" sz="1400" b="1" dirty="0">
                <a:solidFill>
                  <a:srgbClr val="FF0000"/>
                </a:solidFill>
                <a:latin typeface="Arial" panose="020B0604020202020204" pitchFamily="34" charset="0"/>
                <a:ea typeface="楷体_GB2312" pitchFamily="1" charset="-122"/>
                <a:sym typeface="Symbol" panose="05050102010706020507" charset="0"/>
              </a:rPr>
              <a:t>=21.7MeV</a:t>
            </a: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03D5130C-DFAC-FD4A-A6BB-E800B569F561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rcRect t="9001"/>
          <a:stretch>
            <a:fillRect/>
          </a:stretch>
        </p:blipFill>
        <p:spPr>
          <a:xfrm>
            <a:off x="4543464" y="4306520"/>
            <a:ext cx="4273956" cy="231200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" name="文本框 3">
            <a:extLst>
              <a:ext uri="{FF2B5EF4-FFF2-40B4-BE49-F238E27FC236}">
                <a16:creationId xmlns:a16="http://schemas.microsoft.com/office/drawing/2014/main" id="{C2F38C6B-5AD5-D346-9DC4-2B15DE4CF46E}"/>
              </a:ext>
            </a:extLst>
          </p:cNvPr>
          <p:cNvSpPr txBox="1"/>
          <p:nvPr/>
        </p:nvSpPr>
        <p:spPr>
          <a:xfrm>
            <a:off x="4572000" y="4338150"/>
            <a:ext cx="26930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solidFill>
                  <a:srgbClr val="FF0000"/>
                </a:solidFill>
              </a:rPr>
              <a:t>SLEGS  BL03SS-ID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6679B70-CA9C-DC42-BE74-04ED713B044D}"/>
              </a:ext>
            </a:extLst>
          </p:cNvPr>
          <p:cNvSpPr/>
          <p:nvPr/>
        </p:nvSpPr>
        <p:spPr>
          <a:xfrm>
            <a:off x="5995196" y="3380536"/>
            <a:ext cx="299257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 dirty="0">
                <a:solidFill>
                  <a:srgbClr val="0000CC"/>
                </a:solidFill>
                <a:latin typeface="NimbusRomNo9L"/>
              </a:rPr>
              <a:t>K. A. Tanaka</a:t>
            </a:r>
            <a:r>
              <a:rPr lang="zh-CN" altLang="en-US" sz="1600" i="1" dirty="0">
                <a:solidFill>
                  <a:srgbClr val="0000CC"/>
                </a:solidFill>
                <a:latin typeface="NimbusRomNo9L"/>
              </a:rPr>
              <a:t> </a:t>
            </a:r>
            <a:r>
              <a:rPr lang="en-US" sz="1600" i="1" dirty="0">
                <a:solidFill>
                  <a:srgbClr val="0000CC"/>
                </a:solidFill>
                <a:latin typeface="NimbusRomNo9L"/>
              </a:rPr>
              <a:t>et al., Matter </a:t>
            </a:r>
            <a:r>
              <a:rPr lang="en-US" sz="1600" i="1" dirty="0" err="1">
                <a:solidFill>
                  <a:srgbClr val="0000CC"/>
                </a:solidFill>
                <a:latin typeface="NimbusRomNo9L"/>
              </a:rPr>
              <a:t>Radiat</a:t>
            </a:r>
            <a:r>
              <a:rPr lang="en-US" sz="1600" i="1" dirty="0">
                <a:solidFill>
                  <a:srgbClr val="0000CC"/>
                </a:solidFill>
                <a:latin typeface="NimbusRomNo9L"/>
              </a:rPr>
              <a:t>. Extremes 5, 024402 (2020) </a:t>
            </a:r>
            <a:endParaRPr lang="en-US" sz="1600" i="1" dirty="0">
              <a:solidFill>
                <a:srgbClr val="0000CC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C9770E6-0682-C54A-9A6E-4098D7F7B226}"/>
              </a:ext>
            </a:extLst>
          </p:cNvPr>
          <p:cNvSpPr/>
          <p:nvPr/>
        </p:nvSpPr>
        <p:spPr>
          <a:xfrm>
            <a:off x="604329" y="3890467"/>
            <a:ext cx="801590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 dirty="0">
                <a:solidFill>
                  <a:srgbClr val="0000CC"/>
                </a:solidFill>
                <a:latin typeface="NimbusRomNo9L"/>
              </a:rPr>
              <a:t>H. W. Wang et al., </a:t>
            </a:r>
            <a:r>
              <a:rPr lang="en-US" sz="1600" i="1" dirty="0" err="1">
                <a:solidFill>
                  <a:srgbClr val="0000CC"/>
                </a:solidFill>
                <a:latin typeface="NimbusRomNo9L"/>
              </a:rPr>
              <a:t>原子核物理评论</a:t>
            </a:r>
            <a:r>
              <a:rPr lang="zh-CN" altLang="en-US" sz="1600" i="1" dirty="0">
                <a:solidFill>
                  <a:srgbClr val="0000CC"/>
                </a:solidFill>
                <a:latin typeface="NimbusRomNo9L"/>
              </a:rPr>
              <a:t> </a:t>
            </a:r>
            <a:r>
              <a:rPr lang="en-US" altLang="zh-CN" sz="1600" i="1" dirty="0">
                <a:solidFill>
                  <a:srgbClr val="0000CC"/>
                </a:solidFill>
                <a:latin typeface="NimbusRomNo9L"/>
              </a:rPr>
              <a:t>37</a:t>
            </a:r>
            <a:r>
              <a:rPr lang="en-US" sz="1600" i="1" dirty="0">
                <a:solidFill>
                  <a:srgbClr val="0000CC"/>
                </a:solidFill>
                <a:latin typeface="NimbusRomNo9L"/>
              </a:rPr>
              <a:t>,</a:t>
            </a:r>
            <a:r>
              <a:rPr lang="zh-CN" altLang="en-US" sz="1600" i="1" dirty="0">
                <a:solidFill>
                  <a:srgbClr val="0000CC"/>
                </a:solidFill>
                <a:latin typeface="NimbusRomNo9L"/>
              </a:rPr>
              <a:t> </a:t>
            </a:r>
            <a:r>
              <a:rPr lang="en-US" altLang="zh-CN" sz="1600" i="1" dirty="0">
                <a:solidFill>
                  <a:srgbClr val="0000CC"/>
                </a:solidFill>
                <a:latin typeface="NimbusRomNo9L"/>
              </a:rPr>
              <a:t>1</a:t>
            </a:r>
            <a:r>
              <a:rPr lang="en-US" sz="1600" i="1" dirty="0">
                <a:solidFill>
                  <a:srgbClr val="0000CC"/>
                </a:solidFill>
                <a:latin typeface="NimbusRomNo9L"/>
              </a:rPr>
              <a:t>  (2020); </a:t>
            </a:r>
            <a:r>
              <a:rPr lang="en-US" sz="1600" i="1" dirty="0" err="1">
                <a:solidFill>
                  <a:srgbClr val="0000CC"/>
                </a:solidFill>
                <a:latin typeface="NimbusRomNo9L"/>
              </a:rPr>
              <a:t>Nucl</a:t>
            </a:r>
            <a:r>
              <a:rPr lang="en-US" sz="1600" i="1" dirty="0">
                <a:solidFill>
                  <a:srgbClr val="0000CC"/>
                </a:solidFill>
                <a:latin typeface="NimbusRomNo9L"/>
              </a:rPr>
              <a:t>. Sci. Tech. 33:87 (2022) </a:t>
            </a:r>
            <a:endParaRPr lang="en-US" sz="1600" i="1" dirty="0">
              <a:solidFill>
                <a:srgbClr val="0000CC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A8D35BE-D295-E0C1-C594-473C1FB194F0}"/>
              </a:ext>
            </a:extLst>
          </p:cNvPr>
          <p:cNvSpPr/>
          <p:nvPr/>
        </p:nvSpPr>
        <p:spPr>
          <a:xfrm>
            <a:off x="4284622" y="2790735"/>
            <a:ext cx="50405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 dirty="0">
                <a:solidFill>
                  <a:srgbClr val="0000CC"/>
                </a:solidFill>
                <a:latin typeface="NimbusRomNo9L"/>
              </a:rPr>
              <a:t>H. R. Weller</a:t>
            </a:r>
            <a:r>
              <a:rPr lang="zh-CN" altLang="en-US" sz="1600" i="1" dirty="0">
                <a:solidFill>
                  <a:srgbClr val="0000CC"/>
                </a:solidFill>
                <a:latin typeface="NimbusRomNo9L"/>
              </a:rPr>
              <a:t> </a:t>
            </a:r>
            <a:r>
              <a:rPr lang="en-US" sz="1600" i="1" dirty="0">
                <a:solidFill>
                  <a:srgbClr val="0000CC"/>
                </a:solidFill>
                <a:latin typeface="NimbusRomNo9L"/>
              </a:rPr>
              <a:t>et al., Prog. Part. </a:t>
            </a:r>
            <a:r>
              <a:rPr lang="en-US" sz="1600" i="1" dirty="0" err="1">
                <a:solidFill>
                  <a:srgbClr val="0000CC"/>
                </a:solidFill>
                <a:latin typeface="NimbusRomNo9L"/>
              </a:rPr>
              <a:t>Nucl</a:t>
            </a:r>
            <a:r>
              <a:rPr lang="en-US" sz="1600" i="1" dirty="0">
                <a:solidFill>
                  <a:srgbClr val="0000CC"/>
                </a:solidFill>
                <a:latin typeface="NimbusRomNo9L"/>
              </a:rPr>
              <a:t>. Phys. 62, 257 (2009) </a:t>
            </a:r>
            <a:endParaRPr lang="en-US" sz="1600" i="1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45684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62C0E-DC0C-5F91-9C4C-4381EC3160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Possibility to produce vortex gamma photon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1A4449-2AF6-EADD-BCB6-F7B83CBBD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80550-D1BB-4666-953B-EAC0EFD89CB3}" type="slidenum">
              <a:rPr lang="zh-CN" altLang="en-US" smtClean="0">
                <a:solidFill>
                  <a:prstClr val="black"/>
                </a:solidFill>
              </a:rPr>
              <a:pPr/>
              <a:t>23</a:t>
            </a:fld>
            <a:endParaRPr lang="zh-CN" altLang="en-US" dirty="0">
              <a:solidFill>
                <a:prstClr val="black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3F4D49-2FA9-921E-0239-9A40A03E30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419" y="896098"/>
            <a:ext cx="8399162" cy="224325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3174A9B-D02C-31E4-59BA-D9BAA797F87B}"/>
              </a:ext>
            </a:extLst>
          </p:cNvPr>
          <p:cNvSpPr txBox="1"/>
          <p:nvPr/>
        </p:nvSpPr>
        <p:spPr>
          <a:xfrm>
            <a:off x="726232" y="3852688"/>
            <a:ext cx="769153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b="1" dirty="0">
                <a:solidFill>
                  <a:srgbClr val="0000CC"/>
                </a:solidFill>
                <a:effectLst/>
                <a:latin typeface="AdvP6F00"/>
              </a:rPr>
              <a:t>In this Letter, we show that it is possible to produce high-energy twisted photons by Compton backscattering of twisted laser photons off </a:t>
            </a:r>
            <a:r>
              <a:rPr lang="en-US" sz="2000" b="1" dirty="0" err="1">
                <a:solidFill>
                  <a:srgbClr val="0000CC"/>
                </a:solidFill>
                <a:effectLst/>
                <a:latin typeface="AdvP6F00"/>
              </a:rPr>
              <a:t>ultrarelativistic</a:t>
            </a:r>
            <a:r>
              <a:rPr lang="en-US" sz="2000" b="1" dirty="0">
                <a:solidFill>
                  <a:srgbClr val="0000CC"/>
                </a:solidFill>
                <a:effectLst/>
                <a:latin typeface="AdvP6F00"/>
              </a:rPr>
              <a:t> electrons. </a:t>
            </a:r>
            <a:endParaRPr lang="en-US" sz="2000" b="1" dirty="0">
              <a:solidFill>
                <a:srgbClr val="0000CC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0DC72F-19C6-02FF-C1FB-61B05DC05033}"/>
              </a:ext>
            </a:extLst>
          </p:cNvPr>
          <p:cNvSpPr txBox="1"/>
          <p:nvPr/>
        </p:nvSpPr>
        <p:spPr>
          <a:xfrm>
            <a:off x="3203848" y="5366243"/>
            <a:ext cx="290201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sz="2200" b="1" dirty="0">
                <a:solidFill>
                  <a:srgbClr val="C00000"/>
                </a:solidFill>
              </a:rPr>
              <a:t>Experiments at SLEGS? </a:t>
            </a:r>
          </a:p>
        </p:txBody>
      </p:sp>
    </p:spTree>
    <p:extLst>
      <p:ext uri="{BB962C8B-B14F-4D97-AF65-F5344CB8AC3E}">
        <p14:creationId xmlns:p14="http://schemas.microsoft.com/office/powerpoint/2010/main" val="36881568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00E593-F2E7-8632-664A-7415C35ADE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Summary and Perspectives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6FC87C-E4D3-63DE-F0E7-F2EB50F96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80550-D1BB-4666-953B-EAC0EFD89CB3}" type="slidenum">
              <a:rPr lang="zh-CN" altLang="en-US" smtClean="0">
                <a:solidFill>
                  <a:prstClr val="black"/>
                </a:solidFill>
              </a:rPr>
              <a:pPr/>
              <a:t>24</a:t>
            </a:fld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2C0C251-ADF1-0E02-EE18-234AD1C0E13F}"/>
              </a:ext>
            </a:extLst>
          </p:cNvPr>
          <p:cNvSpPr txBox="1"/>
          <p:nvPr/>
        </p:nvSpPr>
        <p:spPr>
          <a:xfrm>
            <a:off x="251520" y="728110"/>
            <a:ext cx="8892480" cy="37841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CN" sz="2200" dirty="0"/>
              <a:t>Summary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CN" sz="2000" dirty="0"/>
              <a:t>Fully self-consistent QRPA+QPVC based on Skyrme density functional for non-charge-exchange channel is developed</a:t>
            </a:r>
          </a:p>
          <a:p>
            <a:pPr marL="800100" lvl="1" indent="-342900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2000" dirty="0"/>
              <a:t>S</a:t>
            </a:r>
            <a:r>
              <a:rPr lang="en-CN" sz="2000" dirty="0"/>
              <a:t>uccesfully applied to the study of giant multipole resonances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CN" sz="2000" dirty="0"/>
              <a:t>New possibilites to study nuclear giant resonances with vortex gamma photons are explored</a:t>
            </a:r>
          </a:p>
          <a:p>
            <a:pPr marL="800100" lvl="1" indent="-342900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2000" dirty="0"/>
              <a:t>Forbidden transitions and quasi-pure transitions are found </a:t>
            </a:r>
          </a:p>
          <a:p>
            <a:pPr marL="800100" lvl="1" indent="-342900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2000" dirty="0"/>
              <a:t>P</a:t>
            </a:r>
            <a:r>
              <a:rPr lang="en-CN" sz="2000" dirty="0"/>
              <a:t>rovide a clean probe for the study of IV giant quadrupole resonances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B5E4FC5-04F9-0A17-C047-3FB2600F5FA8}"/>
              </a:ext>
            </a:extLst>
          </p:cNvPr>
          <p:cNvSpPr txBox="1"/>
          <p:nvPr/>
        </p:nvSpPr>
        <p:spPr>
          <a:xfrm>
            <a:off x="216024" y="4489618"/>
            <a:ext cx="8892480" cy="23991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CN" sz="2200" dirty="0"/>
              <a:t>Perspectives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CN" sz="2000" dirty="0"/>
              <a:t>Applications in astrophysics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CN" sz="2000" dirty="0"/>
              <a:t>Vortex electrons interaction with nucleus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CN" sz="2000" dirty="0"/>
              <a:t>Explore how to generate vortex gamma beam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CN" sz="2000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9403949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5D04D2-EE43-254D-A7E7-BBC1461451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Acknowledgement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4CABBB-712A-884C-A961-FDD8B4832E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80550-D1BB-4666-953B-EAC0EFD89CB3}" type="slidenum">
              <a:rPr lang="zh-CN" altLang="en-US" smtClean="0">
                <a:solidFill>
                  <a:prstClr val="black"/>
                </a:solidFill>
              </a:rPr>
              <a:pPr/>
              <a:t>25</a:t>
            </a:fld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6" name="内容占位符 2">
            <a:extLst>
              <a:ext uri="{FF2B5EF4-FFF2-40B4-BE49-F238E27FC236}">
                <a16:creationId xmlns:a16="http://schemas.microsoft.com/office/drawing/2014/main" id="{BC79A3BE-0C57-0346-A14B-AA4CE2E2B5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2610" y="4268319"/>
            <a:ext cx="7039094" cy="1858528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en-US" altLang="zh-CN" sz="12000" dirty="0">
                <a:latin typeface="Edwardian Script ITC" pitchFamily="66" charset="0"/>
              </a:rPr>
              <a:t>Thank you!</a:t>
            </a:r>
            <a:endParaRPr lang="zh-CN" altLang="en-US" sz="12000" dirty="0">
              <a:latin typeface="Edwardian Script ITC" pitchFamily="66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BDDDF17-F4F7-817D-B0A8-2E89CB0C0AAE}"/>
              </a:ext>
            </a:extLst>
          </p:cNvPr>
          <p:cNvSpPr txBox="1"/>
          <p:nvPr/>
        </p:nvSpPr>
        <p:spPr>
          <a:xfrm>
            <a:off x="251520" y="750714"/>
            <a:ext cx="8640960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2075" indent="-92075"/>
            <a:r>
              <a:rPr lang="en-US" altLang="zh-CN" sz="2800" dirty="0"/>
              <a:t>Collaborators:</a:t>
            </a:r>
          </a:p>
          <a:p>
            <a:pPr marL="342900" indent="-342900">
              <a:buFont typeface="Arial" charset="0"/>
              <a:buChar char="•"/>
            </a:pPr>
            <a:endParaRPr lang="en-US" altLang="zh-CN" sz="2000" dirty="0"/>
          </a:p>
          <a:p>
            <a:pPr>
              <a:lnSpc>
                <a:spcPct val="150000"/>
              </a:lnSpc>
            </a:pPr>
            <a:r>
              <a:rPr lang="en-US" altLang="zh-CN" sz="2000" dirty="0"/>
              <a:t>LZU:</a:t>
            </a:r>
            <a:r>
              <a:rPr lang="zh-CN" altLang="en-US" sz="2000" dirty="0"/>
              <a:t> </a:t>
            </a:r>
            <a:r>
              <a:rPr lang="en-US" altLang="zh-CN" sz="2000" dirty="0"/>
              <a:t>Z. Z. Li    L. Guo    F. Q. Chen          PKU:</a:t>
            </a:r>
            <a:r>
              <a:rPr lang="zh-CN" altLang="en-US" sz="2000" dirty="0"/>
              <a:t> </a:t>
            </a:r>
            <a:r>
              <a:rPr lang="en-US" altLang="zh-CN" sz="2000" dirty="0"/>
              <a:t>J.</a:t>
            </a:r>
            <a:r>
              <a:rPr lang="zh-CN" altLang="en-US" sz="2000" dirty="0"/>
              <a:t> </a:t>
            </a:r>
            <a:r>
              <a:rPr lang="en-US" altLang="zh-CN" sz="2000" dirty="0"/>
              <a:t>Meng</a:t>
            </a:r>
            <a:r>
              <a:rPr lang="zh-CN" altLang="en-US" sz="2000" dirty="0"/>
              <a:t>               </a:t>
            </a:r>
            <a:r>
              <a:rPr lang="en-US" altLang="zh-CN" sz="2000" dirty="0"/>
              <a:t>Anhui</a:t>
            </a:r>
            <a:r>
              <a:rPr lang="zh-CN" altLang="en-US" sz="2000" dirty="0"/>
              <a:t> </a:t>
            </a:r>
            <a:r>
              <a:rPr lang="en-US" altLang="zh-CN" sz="2000" dirty="0"/>
              <a:t>Uni.:</a:t>
            </a:r>
            <a:r>
              <a:rPr lang="zh-CN" altLang="en-US" sz="2000" dirty="0"/>
              <a:t>  </a:t>
            </a:r>
            <a:r>
              <a:rPr lang="en-US" altLang="zh-CN" sz="2000" dirty="0"/>
              <a:t>Z.</a:t>
            </a:r>
            <a:r>
              <a:rPr lang="zh-CN" altLang="en-US" sz="2000" dirty="0"/>
              <a:t> </a:t>
            </a:r>
            <a:r>
              <a:rPr lang="en-US" altLang="zh-CN" sz="2000" dirty="0"/>
              <a:t>M.</a:t>
            </a:r>
            <a:r>
              <a:rPr lang="zh-CN" altLang="en-US" sz="2000" dirty="0"/>
              <a:t> </a:t>
            </a:r>
            <a:r>
              <a:rPr lang="en-US" altLang="zh-CN" sz="2000" dirty="0" err="1"/>
              <a:t>Niu</a:t>
            </a:r>
            <a:endParaRPr lang="en-US" altLang="zh-CN" sz="2000" dirty="0"/>
          </a:p>
          <a:p>
            <a:pPr>
              <a:lnSpc>
                <a:spcPct val="150000"/>
              </a:lnSpc>
            </a:pPr>
            <a:r>
              <a:rPr lang="en-US" altLang="zh-CN" sz="2000" dirty="0"/>
              <a:t>Aizu</a:t>
            </a:r>
            <a:r>
              <a:rPr lang="zh-CN" altLang="en-US" sz="2000" dirty="0"/>
              <a:t> </a:t>
            </a:r>
            <a:r>
              <a:rPr lang="en-US" altLang="zh-CN" sz="2000" dirty="0"/>
              <a:t>Univ.</a:t>
            </a:r>
            <a:r>
              <a:rPr lang="zh-CN" altLang="en-US" sz="2000" dirty="0"/>
              <a:t> </a:t>
            </a:r>
            <a:r>
              <a:rPr lang="en-US" altLang="zh-CN" sz="2000" dirty="0"/>
              <a:t>and</a:t>
            </a:r>
            <a:r>
              <a:rPr lang="zh-CN" altLang="en-US" sz="2000" dirty="0"/>
              <a:t> </a:t>
            </a:r>
            <a:r>
              <a:rPr lang="en-US" altLang="zh-CN" sz="2000" dirty="0"/>
              <a:t>RIKEN:</a:t>
            </a:r>
            <a:r>
              <a:rPr lang="zh-CN" altLang="en-US" sz="2000" dirty="0"/>
              <a:t> </a:t>
            </a:r>
            <a:r>
              <a:rPr lang="en-US" altLang="zh-CN" sz="2000" dirty="0"/>
              <a:t>H.</a:t>
            </a:r>
            <a:r>
              <a:rPr lang="zh-CN" altLang="en-US" sz="2000" dirty="0"/>
              <a:t> </a:t>
            </a:r>
            <a:r>
              <a:rPr lang="en-US" altLang="zh-CN" sz="2000" dirty="0"/>
              <a:t>Sagawa    Milan</a:t>
            </a:r>
            <a:r>
              <a:rPr lang="zh-CN" altLang="en-US" sz="2000" dirty="0"/>
              <a:t> </a:t>
            </a:r>
            <a:r>
              <a:rPr lang="en-US" altLang="zh-CN" sz="2000" dirty="0"/>
              <a:t>Univ.</a:t>
            </a:r>
            <a:r>
              <a:rPr lang="zh-CN" altLang="en-US" sz="2000" dirty="0"/>
              <a:t> </a:t>
            </a:r>
            <a:r>
              <a:rPr lang="en-US" altLang="zh-CN" sz="2000" dirty="0"/>
              <a:t>:</a:t>
            </a:r>
            <a:r>
              <a:rPr lang="zh-CN" altLang="en-US" sz="2000" dirty="0"/>
              <a:t> </a:t>
            </a:r>
            <a:r>
              <a:rPr lang="en-US" altLang="zh-CN" sz="2000" dirty="0"/>
              <a:t>G.</a:t>
            </a:r>
            <a:r>
              <a:rPr lang="zh-CN" altLang="en-US" sz="2000" dirty="0"/>
              <a:t> </a:t>
            </a:r>
            <a:r>
              <a:rPr lang="en-US" altLang="zh-CN" sz="2000" dirty="0"/>
              <a:t>Colo,</a:t>
            </a:r>
            <a:r>
              <a:rPr lang="zh-CN" altLang="en-US" sz="2000" dirty="0"/>
              <a:t> </a:t>
            </a:r>
            <a:r>
              <a:rPr lang="en-US" altLang="zh-CN" sz="2000" dirty="0"/>
              <a:t>E.</a:t>
            </a:r>
            <a:r>
              <a:rPr lang="zh-CN" altLang="en-US" sz="2000" dirty="0"/>
              <a:t> </a:t>
            </a:r>
            <a:r>
              <a:rPr lang="en-US" altLang="zh-CN" sz="2000" dirty="0" err="1"/>
              <a:t>Vigezzi</a:t>
            </a:r>
            <a:endParaRPr lang="en-US" altLang="zh-CN" sz="2000" dirty="0"/>
          </a:p>
          <a:p>
            <a:pPr>
              <a:lnSpc>
                <a:spcPct val="150000"/>
              </a:lnSpc>
            </a:pPr>
            <a:r>
              <a:rPr lang="en-US" altLang="zh-CN" sz="2000" dirty="0"/>
              <a:t>Xian </a:t>
            </a:r>
            <a:r>
              <a:rPr lang="en-US" altLang="zh-CN" sz="2000" dirty="0" err="1"/>
              <a:t>Jiaotong</a:t>
            </a:r>
            <a:r>
              <a:rPr lang="en-US" altLang="zh-CN" sz="2000" dirty="0"/>
              <a:t> Uni.:  Z. W. Lu, M. </a:t>
            </a:r>
            <a:r>
              <a:rPr lang="en-US" altLang="zh-CN" sz="2000" dirty="0" err="1"/>
              <a:t>Ababekri</a:t>
            </a:r>
            <a:r>
              <a:rPr lang="en-US" altLang="zh-CN" sz="2000" dirty="0"/>
              <a:t>, J. X. Li</a:t>
            </a:r>
          </a:p>
          <a:p>
            <a:pPr>
              <a:lnSpc>
                <a:spcPct val="150000"/>
              </a:lnSpc>
            </a:pPr>
            <a:r>
              <a:rPr lang="en-US" altLang="zh-CN" sz="2000" dirty="0"/>
              <a:t>CIAE: R. R. Xu, C. </a:t>
            </a:r>
            <a:r>
              <a:rPr lang="en-US" altLang="zh-CN" sz="2000" dirty="0" err="1"/>
              <a:t>Lv</a:t>
            </a:r>
            <a:r>
              <a:rPr lang="en-US" altLang="zh-CN" sz="2000" dirty="0"/>
              <a:t>          Fudan Uni.: C. B. Fu, X. J. Kong</a:t>
            </a:r>
          </a:p>
          <a:p>
            <a:pPr lvl="1"/>
            <a:endParaRPr lang="en-US" altLang="zh-CN" sz="2000" dirty="0">
              <a:cs typeface="Times New Roman" pitchFamily="18" charset="0"/>
            </a:endParaRPr>
          </a:p>
          <a:p>
            <a:pPr marL="800100" lvl="1" indent="-342900">
              <a:buFont typeface="Wingdings" charset="2"/>
              <a:buChar char="ü"/>
            </a:pPr>
            <a:endParaRPr lang="en-US" altLang="zh-CN" sz="2000" dirty="0">
              <a:cs typeface="Times New Roman" pitchFamily="18" charset="0"/>
            </a:endParaRPr>
          </a:p>
          <a:p>
            <a:pPr marL="800100" lvl="1" indent="-342900">
              <a:buFont typeface="Wingdings" charset="2"/>
              <a:buChar char="ü"/>
            </a:pPr>
            <a:endParaRPr lang="en-US" altLang="zh-CN" sz="2000" dirty="0"/>
          </a:p>
        </p:txBody>
      </p:sp>
    </p:spTree>
    <p:extLst>
      <p:ext uri="{BB962C8B-B14F-4D97-AF65-F5344CB8AC3E}">
        <p14:creationId xmlns:p14="http://schemas.microsoft.com/office/powerpoint/2010/main" val="37614220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CD7742-7383-9DE8-FB68-63213F7865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Chanllenges?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2BEB4D-5E76-6A40-696F-1B945C40D2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80550-D1BB-4666-953B-EAC0EFD89CB3}" type="slidenum">
              <a:rPr lang="zh-CN" altLang="en-US" smtClean="0">
                <a:solidFill>
                  <a:prstClr val="black"/>
                </a:solidFill>
              </a:rPr>
              <a:pPr/>
              <a:t>26</a:t>
            </a:fld>
            <a:endParaRPr lang="zh-CN" altLang="en-US" dirty="0">
              <a:solidFill>
                <a:prstClr val="black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19B62E-A4BD-39C7-7F6F-B279636449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109199"/>
            <a:ext cx="6192688" cy="463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2438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15443C-B02C-D0F3-1E8B-B97C1B2951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Chanllenges?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DB008B-0E08-7DD8-C1F1-AB61D44B55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80550-D1BB-4666-953B-EAC0EFD89CB3}" type="slidenum">
              <a:rPr lang="zh-CN" altLang="en-US" smtClean="0">
                <a:solidFill>
                  <a:prstClr val="black"/>
                </a:solidFill>
              </a:rPr>
              <a:pPr/>
              <a:t>27</a:t>
            </a:fld>
            <a:endParaRPr lang="zh-CN" altLang="en-US" dirty="0">
              <a:solidFill>
                <a:prstClr val="black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8AF488-7BB5-6627-99A9-F66E506905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620" y="980728"/>
            <a:ext cx="6840760" cy="5125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3403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8DC3BE-EF71-3984-F0DD-1D78AC24B4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Chanllenges?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811C64-F74E-CF12-3B25-F8EFA4E08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80550-D1BB-4666-953B-EAC0EFD89CB3}" type="slidenum">
              <a:rPr lang="zh-CN" altLang="en-US" smtClean="0">
                <a:solidFill>
                  <a:prstClr val="black"/>
                </a:solidFill>
              </a:rPr>
              <a:pPr/>
              <a:t>28</a:t>
            </a:fld>
            <a:endParaRPr lang="zh-CN" altLang="en-US" dirty="0">
              <a:solidFill>
                <a:prstClr val="black"/>
              </a:solidFill>
            </a:endParaRPr>
          </a:p>
        </p:txBody>
      </p:sp>
      <p:pic>
        <p:nvPicPr>
          <p:cNvPr id="5" name="Content Placeholder 11">
            <a:extLst>
              <a:ext uri="{FF2B5EF4-FFF2-40B4-BE49-F238E27FC236}">
                <a16:creationId xmlns:a16="http://schemas.microsoft.com/office/drawing/2014/main" id="{70395214-7D9F-CAFE-FEBC-A9F2F500D6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618" y="980728"/>
            <a:ext cx="6876764" cy="5152116"/>
          </a:xfrm>
        </p:spPr>
      </p:pic>
    </p:spTree>
    <p:extLst>
      <p:ext uri="{BB962C8B-B14F-4D97-AF65-F5344CB8AC3E}">
        <p14:creationId xmlns:p14="http://schemas.microsoft.com/office/powerpoint/2010/main" val="18729139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7D9DC9-17FB-22D6-1B0B-04A9C9A84F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Chanllenges?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78424D-CB68-8416-BF47-166E19747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80550-D1BB-4666-953B-EAC0EFD89CB3}" type="slidenum">
              <a:rPr lang="zh-CN" altLang="en-US" smtClean="0">
                <a:solidFill>
                  <a:prstClr val="black"/>
                </a:solidFill>
              </a:rPr>
              <a:pPr/>
              <a:t>29</a:t>
            </a:fld>
            <a:endParaRPr lang="zh-CN" altLang="en-US" dirty="0">
              <a:solidFill>
                <a:prstClr val="black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665009-B476-4675-CB93-3C26022C71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1" y="908721"/>
            <a:ext cx="7183377" cy="5381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0787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Nuclear Giant Resonances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80550-D1BB-4666-953B-EAC0EFD89CB3}" type="slidenum">
              <a:rPr lang="zh-CN" altLang="en-US" smtClean="0">
                <a:solidFill>
                  <a:prstClr val="black"/>
                </a:solidFill>
              </a:rPr>
              <a:pPr/>
              <a:t>3</a:t>
            </a:fld>
            <a:endParaRPr lang="zh-CN" altLang="en-US" dirty="0">
              <a:solidFill>
                <a:prstClr val="black"/>
              </a:solidFill>
            </a:endParaRPr>
          </a:p>
        </p:txBody>
      </p:sp>
      <p:graphicFrame>
        <p:nvGraphicFramePr>
          <p:cNvPr id="7" name="Object 4"/>
          <p:cNvGraphicFramePr>
            <a:graphicFrameLocks noChangeAspect="1"/>
          </p:cNvGraphicFramePr>
          <p:nvPr/>
        </p:nvGraphicFramePr>
        <p:xfrm>
          <a:off x="107504" y="1124744"/>
          <a:ext cx="5848350" cy="3686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7805160" imgH="4910760" progId="AcroExch.Document.7">
                  <p:embed/>
                </p:oleObj>
              </mc:Choice>
              <mc:Fallback>
                <p:oleObj name="Acrobat Document" r:id="rId2" imgW="7805160" imgH="4910760" progId="AcroExch.Document.7">
                  <p:embed/>
                  <p:pic>
                    <p:nvPicPr>
                      <p:cNvPr id="7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504" y="1124744"/>
                        <a:ext cx="5848350" cy="3686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矩形 9"/>
          <p:cNvSpPr/>
          <p:nvPr/>
        </p:nvSpPr>
        <p:spPr>
          <a:xfrm>
            <a:off x="714348" y="4500570"/>
            <a:ext cx="367867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i="1" dirty="0">
                <a:solidFill>
                  <a:srgbClr val="0000CC"/>
                </a:solidFill>
              </a:rPr>
              <a:t>R. </a:t>
            </a:r>
            <a:r>
              <a:rPr lang="en-US" altLang="zh-CN" sz="1600" i="1" dirty="0" err="1">
                <a:solidFill>
                  <a:srgbClr val="0000CC"/>
                </a:solidFill>
              </a:rPr>
              <a:t>Bramblett</a:t>
            </a:r>
            <a:r>
              <a:rPr lang="en-US" altLang="zh-CN" sz="1600" i="1" dirty="0">
                <a:solidFill>
                  <a:srgbClr val="0000CC"/>
                </a:solidFill>
              </a:rPr>
              <a:t>, Phys. Rev. 133, B869 (1964)</a:t>
            </a:r>
          </a:p>
        </p:txBody>
      </p:sp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73552" y="857232"/>
            <a:ext cx="1613224" cy="243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43636" y="3429000"/>
            <a:ext cx="2443240" cy="1736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TextBox 13"/>
          <p:cNvSpPr txBox="1"/>
          <p:nvPr/>
        </p:nvSpPr>
        <p:spPr>
          <a:xfrm>
            <a:off x="251520" y="692696"/>
            <a:ext cx="41960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it-IT" altLang="zh-CN" sz="2400" b="1" dirty="0"/>
              <a:t> Giant Dipole Resonance in </a:t>
            </a:r>
            <a:r>
              <a:rPr lang="it-IT" altLang="zh-CN" sz="2400" b="1" baseline="30000" dirty="0"/>
              <a:t>16</a:t>
            </a:r>
            <a:r>
              <a:rPr lang="it-IT" altLang="zh-CN" sz="2400" b="1" dirty="0"/>
              <a:t>O</a:t>
            </a:r>
            <a:endParaRPr lang="zh-CN" altLang="en-US" sz="24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251520" y="5013176"/>
            <a:ext cx="205376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altLang="zh-CN" sz="2200" b="1" dirty="0"/>
              <a:t> Characteristics</a:t>
            </a:r>
            <a:endParaRPr lang="zh-CN" altLang="en-US" sz="22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539552" y="5437673"/>
            <a:ext cx="691689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altLang="zh-CN" sz="2000" dirty="0"/>
              <a:t> Broad resonance width ~ 5 </a:t>
            </a:r>
            <a:r>
              <a:rPr lang="en-US" altLang="zh-CN" sz="2000" dirty="0" err="1"/>
              <a:t>MeV</a:t>
            </a:r>
            <a:endParaRPr lang="en-US" altLang="zh-CN" sz="2000" dirty="0"/>
          </a:p>
          <a:p>
            <a:pPr>
              <a:buFont typeface="Arial" pitchFamily="34" charset="0"/>
              <a:buChar char="•"/>
            </a:pPr>
            <a:r>
              <a:rPr lang="en-US" altLang="zh-CN" sz="2000" dirty="0"/>
              <a:t> Larger transition probabilities than </a:t>
            </a:r>
            <a:r>
              <a:rPr lang="en-US" altLang="zh-CN" sz="2000" dirty="0" err="1"/>
              <a:t>s.p</a:t>
            </a:r>
            <a:r>
              <a:rPr lang="en-US" altLang="zh-CN" sz="2000" dirty="0"/>
              <a:t>.</a:t>
            </a:r>
          </a:p>
          <a:p>
            <a:pPr>
              <a:buFont typeface="Arial" pitchFamily="34" charset="0"/>
              <a:buChar char="•"/>
            </a:pPr>
            <a:r>
              <a:rPr lang="en-US" altLang="zh-CN" sz="2000" dirty="0"/>
              <a:t> Excitation energy varies slowly and smoothly with mass number</a:t>
            </a:r>
            <a:endParaRPr lang="zh-CN" altLang="en-US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7643834" y="1142984"/>
            <a:ext cx="292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altLang="zh-CN" b="1" dirty="0">
                <a:latin typeface="Calibri"/>
                <a:cs typeface="Calibri"/>
              </a:rPr>
              <a:t>γ</a:t>
            </a:r>
            <a:endParaRPr lang="zh-CN" altLang="en-US" b="1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D81171-E594-E928-A94F-2A121C8F1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42E20A-6F3B-C763-6C3F-1D713279BC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80550-D1BB-4666-953B-EAC0EFD89CB3}" type="slidenum">
              <a:rPr lang="zh-CN" altLang="en-US" smtClean="0">
                <a:solidFill>
                  <a:prstClr val="black"/>
                </a:solidFill>
              </a:rPr>
              <a:pPr/>
              <a:t>30</a:t>
            </a:fld>
            <a:endParaRPr lang="zh-CN" altLang="en-US" dirty="0">
              <a:solidFill>
                <a:prstClr val="black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69DEB7-AE20-20A5-0596-AEAD209A08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908720"/>
            <a:ext cx="6840760" cy="5178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925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E07AA5-830F-F39A-6A6C-A7F8F5183D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Experimental probes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5415A1-64EF-F9D4-91C9-F3EB1416F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80550-D1BB-4666-953B-EAC0EFD89CB3}" type="slidenum">
              <a:rPr lang="zh-CN" altLang="en-US" smtClean="0">
                <a:solidFill>
                  <a:prstClr val="black"/>
                </a:solidFill>
              </a:rPr>
              <a:pPr/>
              <a:t>31</a:t>
            </a:fld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24E15B-4EC8-25C6-B2CF-A93A54596FC7}"/>
              </a:ext>
            </a:extLst>
          </p:cNvPr>
          <p:cNvSpPr txBox="1"/>
          <p:nvPr/>
        </p:nvSpPr>
        <p:spPr>
          <a:xfrm>
            <a:off x="2627290" y="2086377"/>
            <a:ext cx="806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dirty="0"/>
              <a:t>IS. IV…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BB8A34D-49FA-242F-26A0-8E192FF2DD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908720"/>
            <a:ext cx="7776864" cy="5289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5484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F55255-9FFA-01D9-5F1E-356FF2E6DA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Different modes of giant resonances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12265A-D0B1-147A-E5DE-C87B3E986F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80550-D1BB-4666-953B-EAC0EFD89CB3}" type="slidenum">
              <a:rPr lang="zh-CN" altLang="en-US" smtClean="0">
                <a:solidFill>
                  <a:prstClr val="black"/>
                </a:solidFill>
              </a:rPr>
              <a:pPr/>
              <a:t>4</a:t>
            </a:fld>
            <a:endParaRPr lang="zh-CN" altLang="en-US" dirty="0">
              <a:solidFill>
                <a:prstClr val="black"/>
              </a:solidFill>
            </a:endParaRPr>
          </a:p>
        </p:txBody>
      </p:sp>
      <p:pic>
        <p:nvPicPr>
          <p:cNvPr id="3" name="Picture 4" descr="E:\yfniu\Labwork\求职\华中师范大学\interview\ppt\GRmodes-Sakai.png">
            <a:extLst>
              <a:ext uri="{FF2B5EF4-FFF2-40B4-BE49-F238E27FC236}">
                <a16:creationId xmlns:a16="http://schemas.microsoft.com/office/drawing/2014/main" id="{32DD5975-75A7-4A13-1034-7E3C61C31F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055473"/>
            <a:ext cx="7215238" cy="5231047"/>
          </a:xfrm>
          <a:prstGeom prst="rect">
            <a:avLst/>
          </a:prstGeom>
          <a:noFill/>
        </p:spPr>
      </p:pic>
      <p:sp>
        <p:nvSpPr>
          <p:cNvPr id="5" name="矩形 5">
            <a:extLst>
              <a:ext uri="{FF2B5EF4-FFF2-40B4-BE49-F238E27FC236}">
                <a16:creationId xmlns:a16="http://schemas.microsoft.com/office/drawing/2014/main" id="{CD8BCF6E-5F56-457F-5649-F5FD1551380E}"/>
              </a:ext>
            </a:extLst>
          </p:cNvPr>
          <p:cNvSpPr/>
          <p:nvPr/>
        </p:nvSpPr>
        <p:spPr>
          <a:xfrm>
            <a:off x="7286612" y="1500174"/>
            <a:ext cx="185738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cs typeface="Times New Roman" pitchFamily="18" charset="0"/>
              </a:rPr>
              <a:t>IS = </a:t>
            </a:r>
            <a:r>
              <a:rPr lang="en-US" altLang="zh-CN" b="1" dirty="0" err="1">
                <a:cs typeface="Times New Roman" pitchFamily="18" charset="0"/>
              </a:rPr>
              <a:t>Iso</a:t>
            </a:r>
            <a:r>
              <a:rPr lang="en-US" altLang="zh-CN" b="1" dirty="0">
                <a:cs typeface="Times New Roman" pitchFamily="18" charset="0"/>
              </a:rPr>
              <a:t>-Scalar</a:t>
            </a:r>
          </a:p>
          <a:p>
            <a:r>
              <a:rPr lang="en-US" altLang="zh-CN" b="1" dirty="0">
                <a:cs typeface="Times New Roman" pitchFamily="18" charset="0"/>
              </a:rPr>
              <a:t>IV</a:t>
            </a:r>
            <a:r>
              <a:rPr lang="zh-CN" altLang="en-US" b="1" dirty="0">
                <a:cs typeface="Times New Roman" pitchFamily="18" charset="0"/>
              </a:rPr>
              <a:t> </a:t>
            </a:r>
            <a:r>
              <a:rPr lang="en-US" altLang="zh-CN" b="1" dirty="0">
                <a:cs typeface="Times New Roman" pitchFamily="18" charset="0"/>
              </a:rPr>
              <a:t>=</a:t>
            </a:r>
            <a:r>
              <a:rPr lang="zh-CN" altLang="en-US" b="1" dirty="0">
                <a:cs typeface="Times New Roman" pitchFamily="18" charset="0"/>
              </a:rPr>
              <a:t> </a:t>
            </a:r>
            <a:r>
              <a:rPr lang="en-US" altLang="zh-CN" b="1" dirty="0" err="1">
                <a:cs typeface="Times New Roman" pitchFamily="18" charset="0"/>
              </a:rPr>
              <a:t>Iso</a:t>
            </a:r>
            <a:r>
              <a:rPr lang="en-US" altLang="zh-CN" b="1" dirty="0">
                <a:cs typeface="Times New Roman" pitchFamily="18" charset="0"/>
              </a:rPr>
              <a:t>-Vector</a:t>
            </a:r>
          </a:p>
          <a:p>
            <a:r>
              <a:rPr lang="en-US" altLang="zh-CN" b="1" dirty="0">
                <a:cs typeface="Times New Roman" pitchFamily="18" charset="0"/>
              </a:rPr>
              <a:t>S</a:t>
            </a:r>
            <a:r>
              <a:rPr lang="zh-CN" altLang="en-US" b="1" dirty="0">
                <a:cs typeface="Times New Roman" pitchFamily="18" charset="0"/>
              </a:rPr>
              <a:t> </a:t>
            </a:r>
            <a:r>
              <a:rPr lang="en-US" altLang="zh-CN" b="1" dirty="0">
                <a:cs typeface="Times New Roman" pitchFamily="18" charset="0"/>
              </a:rPr>
              <a:t>=</a:t>
            </a:r>
            <a:r>
              <a:rPr lang="zh-CN" altLang="en-US" b="1" dirty="0">
                <a:cs typeface="Times New Roman" pitchFamily="18" charset="0"/>
              </a:rPr>
              <a:t> </a:t>
            </a:r>
            <a:r>
              <a:rPr lang="en-US" altLang="zh-CN" b="1" dirty="0">
                <a:cs typeface="Times New Roman" pitchFamily="18" charset="0"/>
              </a:rPr>
              <a:t>Spin</a:t>
            </a:r>
          </a:p>
          <a:p>
            <a:r>
              <a:rPr lang="en-US" altLang="zh-CN" b="1" dirty="0">
                <a:cs typeface="Times New Roman" pitchFamily="18" charset="0"/>
              </a:rPr>
              <a:t>G</a:t>
            </a:r>
            <a:r>
              <a:rPr lang="zh-CN" altLang="en-US" b="1" dirty="0">
                <a:cs typeface="Times New Roman" pitchFamily="18" charset="0"/>
              </a:rPr>
              <a:t> </a:t>
            </a:r>
            <a:r>
              <a:rPr lang="en-US" altLang="zh-CN" b="1" dirty="0">
                <a:cs typeface="Times New Roman" pitchFamily="18" charset="0"/>
              </a:rPr>
              <a:t>=</a:t>
            </a:r>
            <a:r>
              <a:rPr lang="zh-CN" altLang="en-US" b="1" dirty="0">
                <a:cs typeface="Times New Roman" pitchFamily="18" charset="0"/>
              </a:rPr>
              <a:t> </a:t>
            </a:r>
            <a:r>
              <a:rPr lang="en-US" altLang="zh-CN" b="1" dirty="0">
                <a:cs typeface="Times New Roman" pitchFamily="18" charset="0"/>
              </a:rPr>
              <a:t>Giant</a:t>
            </a:r>
          </a:p>
          <a:p>
            <a:r>
              <a:rPr lang="en-US" altLang="zh-CN" b="1" dirty="0">
                <a:cs typeface="Times New Roman" pitchFamily="18" charset="0"/>
              </a:rPr>
              <a:t>M</a:t>
            </a:r>
            <a:r>
              <a:rPr lang="zh-CN" altLang="en-US" b="1" dirty="0">
                <a:cs typeface="Times New Roman" pitchFamily="18" charset="0"/>
              </a:rPr>
              <a:t> </a:t>
            </a:r>
            <a:r>
              <a:rPr lang="en-US" altLang="zh-CN" b="1" dirty="0">
                <a:cs typeface="Times New Roman" pitchFamily="18" charset="0"/>
              </a:rPr>
              <a:t>=</a:t>
            </a:r>
            <a:r>
              <a:rPr lang="zh-CN" altLang="en-US" b="1" dirty="0">
                <a:cs typeface="Times New Roman" pitchFamily="18" charset="0"/>
              </a:rPr>
              <a:t> </a:t>
            </a:r>
            <a:r>
              <a:rPr lang="en-US" altLang="zh-CN" b="1" dirty="0">
                <a:cs typeface="Times New Roman" pitchFamily="18" charset="0"/>
              </a:rPr>
              <a:t>Monopole</a:t>
            </a:r>
          </a:p>
          <a:p>
            <a:r>
              <a:rPr lang="en-US" altLang="zh-CN" b="1" dirty="0">
                <a:cs typeface="Times New Roman" pitchFamily="18" charset="0"/>
              </a:rPr>
              <a:t>D</a:t>
            </a:r>
            <a:r>
              <a:rPr lang="zh-CN" altLang="en-US" b="1" dirty="0">
                <a:cs typeface="Times New Roman" pitchFamily="18" charset="0"/>
              </a:rPr>
              <a:t> </a:t>
            </a:r>
            <a:r>
              <a:rPr lang="en-US" altLang="zh-CN" b="1" dirty="0">
                <a:cs typeface="Times New Roman" pitchFamily="18" charset="0"/>
              </a:rPr>
              <a:t>=</a:t>
            </a:r>
            <a:r>
              <a:rPr lang="zh-CN" altLang="en-US" b="1" dirty="0">
                <a:cs typeface="Times New Roman" pitchFamily="18" charset="0"/>
              </a:rPr>
              <a:t> </a:t>
            </a:r>
            <a:r>
              <a:rPr lang="en-US" altLang="zh-CN" b="1" dirty="0">
                <a:cs typeface="Times New Roman" pitchFamily="18" charset="0"/>
              </a:rPr>
              <a:t>Dipole</a:t>
            </a:r>
          </a:p>
          <a:p>
            <a:r>
              <a:rPr lang="en-US" altLang="zh-CN" b="1" dirty="0">
                <a:cs typeface="Times New Roman" pitchFamily="18" charset="0"/>
              </a:rPr>
              <a:t>Q</a:t>
            </a:r>
            <a:r>
              <a:rPr lang="zh-CN" altLang="en-US" b="1" dirty="0">
                <a:cs typeface="Times New Roman" pitchFamily="18" charset="0"/>
              </a:rPr>
              <a:t> </a:t>
            </a:r>
            <a:r>
              <a:rPr lang="en-US" altLang="zh-CN" b="1" dirty="0">
                <a:cs typeface="Times New Roman" pitchFamily="18" charset="0"/>
              </a:rPr>
              <a:t>=</a:t>
            </a:r>
            <a:r>
              <a:rPr lang="zh-CN" altLang="en-US" b="1" dirty="0">
                <a:cs typeface="Times New Roman" pitchFamily="18" charset="0"/>
              </a:rPr>
              <a:t> </a:t>
            </a:r>
            <a:r>
              <a:rPr lang="en-US" altLang="zh-CN" b="1" dirty="0" err="1">
                <a:cs typeface="Times New Roman" pitchFamily="18" charset="0"/>
              </a:rPr>
              <a:t>Quadrupole</a:t>
            </a:r>
            <a:endParaRPr lang="en-US" altLang="zh-CN" b="1" dirty="0">
              <a:cs typeface="Times New Roman" pitchFamily="18" charset="0"/>
            </a:endParaRPr>
          </a:p>
          <a:p>
            <a:endParaRPr lang="zh-CN" altLang="en-US" dirty="0"/>
          </a:p>
        </p:txBody>
      </p:sp>
      <p:sp>
        <p:nvSpPr>
          <p:cNvPr id="10" name="矩形 6">
            <a:extLst>
              <a:ext uri="{FF2B5EF4-FFF2-40B4-BE49-F238E27FC236}">
                <a16:creationId xmlns:a16="http://schemas.microsoft.com/office/drawing/2014/main" id="{16662B8F-534D-57A7-7739-77FF4A6A5271}"/>
              </a:ext>
            </a:extLst>
          </p:cNvPr>
          <p:cNvSpPr/>
          <p:nvPr/>
        </p:nvSpPr>
        <p:spPr>
          <a:xfrm>
            <a:off x="1214414" y="6215082"/>
            <a:ext cx="57150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cs typeface="Times New Roman" pitchFamily="18" charset="0"/>
              </a:rPr>
              <a:t>L</a:t>
            </a:r>
            <a:r>
              <a:rPr lang="zh-CN" altLang="en-US" b="1" dirty="0">
                <a:cs typeface="Times New Roman" pitchFamily="18" charset="0"/>
              </a:rPr>
              <a:t> </a:t>
            </a:r>
            <a:r>
              <a:rPr lang="en-US" altLang="zh-CN" b="1" dirty="0">
                <a:cs typeface="Times New Roman" pitchFamily="18" charset="0"/>
              </a:rPr>
              <a:t>:</a:t>
            </a:r>
            <a:r>
              <a:rPr lang="zh-CN" altLang="en-US" b="1" dirty="0">
                <a:cs typeface="Times New Roman" pitchFamily="18" charset="0"/>
              </a:rPr>
              <a:t>  </a:t>
            </a:r>
            <a:r>
              <a:rPr lang="en-US" altLang="zh-CN" b="1" dirty="0">
                <a:cs typeface="Times New Roman" pitchFamily="18" charset="0"/>
              </a:rPr>
              <a:t>orbital</a:t>
            </a:r>
            <a:r>
              <a:rPr lang="zh-CN" altLang="en-US" b="1" dirty="0">
                <a:cs typeface="Times New Roman" pitchFamily="18" charset="0"/>
              </a:rPr>
              <a:t> </a:t>
            </a:r>
            <a:r>
              <a:rPr lang="en-US" altLang="zh-CN" b="1" dirty="0">
                <a:cs typeface="Times New Roman" pitchFamily="18" charset="0"/>
              </a:rPr>
              <a:t>angular</a:t>
            </a:r>
            <a:r>
              <a:rPr lang="zh-CN" altLang="en-US" b="1" dirty="0">
                <a:cs typeface="Times New Roman" pitchFamily="18" charset="0"/>
              </a:rPr>
              <a:t> </a:t>
            </a:r>
            <a:r>
              <a:rPr lang="en-US" altLang="zh-CN" b="1" dirty="0">
                <a:cs typeface="Times New Roman" pitchFamily="18" charset="0"/>
              </a:rPr>
              <a:t>momentum</a:t>
            </a:r>
            <a:r>
              <a:rPr lang="zh-CN" altLang="en-US" b="1" dirty="0">
                <a:cs typeface="Times New Roman" pitchFamily="18" charset="0"/>
              </a:rPr>
              <a:t>  </a:t>
            </a:r>
            <a:r>
              <a:rPr lang="en-US" altLang="zh-CN" b="1" dirty="0">
                <a:cs typeface="Times New Roman" pitchFamily="18" charset="0"/>
              </a:rPr>
              <a:t>S:</a:t>
            </a:r>
            <a:r>
              <a:rPr lang="zh-CN" altLang="en-US" b="1" dirty="0">
                <a:cs typeface="Times New Roman" pitchFamily="18" charset="0"/>
              </a:rPr>
              <a:t> </a:t>
            </a:r>
            <a:r>
              <a:rPr lang="en-US" altLang="zh-CN" b="1" dirty="0">
                <a:cs typeface="Times New Roman" pitchFamily="18" charset="0"/>
              </a:rPr>
              <a:t>spin</a:t>
            </a:r>
            <a:r>
              <a:rPr lang="zh-CN" altLang="en-US" b="1" dirty="0">
                <a:cs typeface="Times New Roman" pitchFamily="18" charset="0"/>
              </a:rPr>
              <a:t>  </a:t>
            </a:r>
            <a:r>
              <a:rPr lang="en-US" altLang="zh-CN" b="1" dirty="0">
                <a:cs typeface="Times New Roman" pitchFamily="18" charset="0"/>
              </a:rPr>
              <a:t>T:</a:t>
            </a:r>
            <a:r>
              <a:rPr lang="zh-CN" altLang="en-US" b="1" dirty="0">
                <a:cs typeface="Times New Roman" pitchFamily="18" charset="0"/>
              </a:rPr>
              <a:t>  </a:t>
            </a:r>
            <a:r>
              <a:rPr lang="en-US" altLang="zh-CN" b="1" dirty="0" err="1">
                <a:cs typeface="Times New Roman" pitchFamily="18" charset="0"/>
              </a:rPr>
              <a:t>isospin</a:t>
            </a:r>
            <a:endParaRPr lang="en-US" altLang="zh-CN" b="1" dirty="0">
              <a:cs typeface="Times New Roman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7AD9E93-C6BC-E371-52DA-3E42BC86F1A5}"/>
              </a:ext>
            </a:extLst>
          </p:cNvPr>
          <p:cNvSpPr txBox="1"/>
          <p:nvPr/>
        </p:nvSpPr>
        <p:spPr>
          <a:xfrm>
            <a:off x="7530961" y="4233429"/>
            <a:ext cx="14401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cs typeface="Times New Roman" pitchFamily="18" charset="0"/>
              </a:rPr>
              <a:t>reactions:</a:t>
            </a:r>
          </a:p>
          <a:p>
            <a:r>
              <a:rPr lang="en-US" altLang="zh-CN" sz="2000" b="1" dirty="0">
                <a:cs typeface="Times New Roman" pitchFamily="18" charset="0"/>
              </a:rPr>
              <a:t>(</a:t>
            </a:r>
            <a:r>
              <a:rPr lang="el-GR" altLang="zh-CN" sz="2000" b="1" dirty="0">
                <a:cs typeface="Times New Roman" pitchFamily="18" charset="0"/>
              </a:rPr>
              <a:t>α</a:t>
            </a:r>
            <a:r>
              <a:rPr lang="en-US" altLang="zh-CN" sz="2000" b="1" dirty="0">
                <a:cs typeface="Times New Roman" pitchFamily="18" charset="0"/>
              </a:rPr>
              <a:t>, </a:t>
            </a:r>
            <a:r>
              <a:rPr lang="el-GR" altLang="zh-CN" sz="2000" b="1" dirty="0">
                <a:cs typeface="Times New Roman" pitchFamily="18" charset="0"/>
              </a:rPr>
              <a:t>α</a:t>
            </a:r>
            <a:r>
              <a:rPr lang="en-US" altLang="zh-CN" sz="2000" b="1" dirty="0">
                <a:cs typeface="Times New Roman" pitchFamily="18" charset="0"/>
              </a:rPr>
              <a:t>’</a:t>
            </a:r>
            <a:r>
              <a:rPr lang="el-GR" altLang="zh-CN" sz="2000" b="1" dirty="0">
                <a:cs typeface="Times New Roman" pitchFamily="18" charset="0"/>
              </a:rPr>
              <a:t> </a:t>
            </a:r>
            <a:r>
              <a:rPr lang="en-US" altLang="zh-CN" sz="2000" b="1" dirty="0">
                <a:cs typeface="Times New Roman" pitchFamily="18" charset="0"/>
              </a:rPr>
              <a:t>),  (</a:t>
            </a:r>
            <a:r>
              <a:rPr lang="en-US" altLang="zh-CN" sz="2000" b="1" dirty="0" err="1">
                <a:cs typeface="Times New Roman" pitchFamily="18" charset="0"/>
              </a:rPr>
              <a:t>p,p</a:t>
            </a:r>
            <a:r>
              <a:rPr lang="en-US" altLang="zh-CN" sz="2000" b="1" dirty="0">
                <a:cs typeface="Times New Roman" pitchFamily="18" charset="0"/>
              </a:rPr>
              <a:t>’) …</a:t>
            </a:r>
          </a:p>
          <a:p>
            <a:r>
              <a:rPr lang="en-US" altLang="zh-CN" sz="2000" b="1" dirty="0">
                <a:cs typeface="Times New Roman" pitchFamily="18" charset="0"/>
              </a:rPr>
              <a:t>(</a:t>
            </a:r>
            <a:r>
              <a:rPr lang="el-GR" altLang="zh-CN" sz="2000" b="1" dirty="0">
                <a:cs typeface="Times New Roman" pitchFamily="18" charset="0"/>
              </a:rPr>
              <a:t>γ</a:t>
            </a:r>
            <a:r>
              <a:rPr lang="en-US" altLang="zh-CN" sz="2000" b="1" dirty="0">
                <a:cs typeface="Times New Roman" pitchFamily="18" charset="0"/>
              </a:rPr>
              <a:t>, </a:t>
            </a:r>
            <a:r>
              <a:rPr lang="el-GR" altLang="zh-CN" sz="2000" b="1" dirty="0">
                <a:cs typeface="Times New Roman" pitchFamily="18" charset="0"/>
              </a:rPr>
              <a:t>γ</a:t>
            </a:r>
            <a:r>
              <a:rPr lang="en-US" altLang="zh-CN" sz="2000" b="1" dirty="0">
                <a:cs typeface="Times New Roman" pitchFamily="18" charset="0"/>
              </a:rPr>
              <a:t>’), </a:t>
            </a:r>
          </a:p>
          <a:p>
            <a:r>
              <a:rPr lang="en-US" altLang="zh-CN" sz="2000" b="1" dirty="0">
                <a:cs typeface="Times New Roman" pitchFamily="18" charset="0"/>
              </a:rPr>
              <a:t>(</a:t>
            </a:r>
            <a:r>
              <a:rPr lang="el-GR" altLang="zh-CN" sz="2000" b="1" dirty="0">
                <a:cs typeface="Times New Roman" pitchFamily="18" charset="0"/>
              </a:rPr>
              <a:t>γ</a:t>
            </a:r>
            <a:r>
              <a:rPr lang="en-US" altLang="zh-CN" sz="2000" b="1" dirty="0">
                <a:cs typeface="Times New Roman" pitchFamily="18" charset="0"/>
              </a:rPr>
              <a:t>, n) ,</a:t>
            </a:r>
          </a:p>
          <a:p>
            <a:r>
              <a:rPr lang="en-US" altLang="zh-CN" sz="2000" b="1" dirty="0">
                <a:cs typeface="Times New Roman" pitchFamily="18" charset="0"/>
              </a:rPr>
              <a:t>(e, e’) …</a:t>
            </a:r>
            <a:endParaRPr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23472427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7">
            <a:extLst>
              <a:ext uri="{FF2B5EF4-FFF2-40B4-BE49-F238E27FC236}">
                <a16:creationId xmlns:a16="http://schemas.microsoft.com/office/drawing/2014/main" id="{B82F2825-C172-6B4B-B625-5E292CF032CA}"/>
              </a:ext>
            </a:extLst>
          </p:cNvPr>
          <p:cNvGrpSpPr/>
          <p:nvPr/>
        </p:nvGrpSpPr>
        <p:grpSpPr>
          <a:xfrm>
            <a:off x="4312126" y="836712"/>
            <a:ext cx="4824536" cy="2715108"/>
            <a:chOff x="1691680" y="1556792"/>
            <a:chExt cx="7946642" cy="4968552"/>
          </a:xfrm>
        </p:grpSpPr>
        <p:grpSp>
          <p:nvGrpSpPr>
            <p:cNvPr id="12" name="组合 14">
              <a:extLst>
                <a:ext uri="{FF2B5EF4-FFF2-40B4-BE49-F238E27FC236}">
                  <a16:creationId xmlns:a16="http://schemas.microsoft.com/office/drawing/2014/main" id="{6786A9D9-4E5C-C046-8FE5-89FBCF817221}"/>
                </a:ext>
              </a:extLst>
            </p:cNvPr>
            <p:cNvGrpSpPr/>
            <p:nvPr/>
          </p:nvGrpSpPr>
          <p:grpSpPr>
            <a:xfrm>
              <a:off x="1691680" y="1556792"/>
              <a:ext cx="7946642" cy="4968552"/>
              <a:chOff x="1449894" y="1556792"/>
              <a:chExt cx="7946642" cy="4968552"/>
            </a:xfrm>
          </p:grpSpPr>
          <p:grpSp>
            <p:nvGrpSpPr>
              <p:cNvPr id="15" name="组合 4">
                <a:extLst>
                  <a:ext uri="{FF2B5EF4-FFF2-40B4-BE49-F238E27FC236}">
                    <a16:creationId xmlns:a16="http://schemas.microsoft.com/office/drawing/2014/main" id="{F30A4F84-45D3-8844-B761-E64DAA915137}"/>
                  </a:ext>
                </a:extLst>
              </p:cNvPr>
              <p:cNvGrpSpPr/>
              <p:nvPr/>
            </p:nvGrpSpPr>
            <p:grpSpPr>
              <a:xfrm>
                <a:off x="1449894" y="1556792"/>
                <a:ext cx="7946642" cy="4968552"/>
                <a:chOff x="1475656" y="1556792"/>
                <a:chExt cx="7946642" cy="4968552"/>
              </a:xfrm>
            </p:grpSpPr>
            <p:pic>
              <p:nvPicPr>
                <p:cNvPr id="19" name="图片 26">
                  <a:extLst>
                    <a:ext uri="{FF2B5EF4-FFF2-40B4-BE49-F238E27FC236}">
                      <a16:creationId xmlns:a16="http://schemas.microsoft.com/office/drawing/2014/main" id="{E68C8BBE-85AE-3842-8F33-131FC55D27C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75656" y="1556792"/>
                  <a:ext cx="7946642" cy="4968552"/>
                </a:xfrm>
                <a:prstGeom prst="rect">
                  <a:avLst/>
                </a:prstGeom>
              </p:spPr>
            </p:pic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ACD6830F-A587-1B4E-B76C-ADEB926BDF33}"/>
                    </a:ext>
                  </a:extLst>
                </p:cNvPr>
                <p:cNvSpPr/>
                <p:nvPr/>
              </p:nvSpPr>
              <p:spPr>
                <a:xfrm rot="16200000">
                  <a:off x="1404362" y="3093524"/>
                  <a:ext cx="1775880" cy="38293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DB96A7A6-F36E-9742-9475-2A8671730EF7}"/>
                    </a:ext>
                  </a:extLst>
                </p:cNvPr>
                <p:cNvSpPr/>
                <p:nvPr/>
              </p:nvSpPr>
              <p:spPr>
                <a:xfrm>
                  <a:off x="4985816" y="5656261"/>
                  <a:ext cx="1386384" cy="31092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16" name="TextBox 29">
                <a:extLst>
                  <a:ext uri="{FF2B5EF4-FFF2-40B4-BE49-F238E27FC236}">
                    <a16:creationId xmlns:a16="http://schemas.microsoft.com/office/drawing/2014/main" id="{F0A439AC-0C25-6E4C-BBEF-CDE27A687A57}"/>
                  </a:ext>
                </a:extLst>
              </p:cNvPr>
              <p:cNvSpPr txBox="1"/>
              <p:nvPr/>
            </p:nvSpPr>
            <p:spPr>
              <a:xfrm rot="18991853">
                <a:off x="4602013" y="4275823"/>
                <a:ext cx="133882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400">
                  <a:defRPr/>
                </a:pPr>
                <a:r>
                  <a:rPr lang="en-US" altLang="zh-CN" sz="2000" b="1" kern="0" dirty="0">
                    <a:solidFill>
                      <a:srgbClr val="016FB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ea"/>
                    <a:ea typeface="+mn-ea"/>
                    <a:cs typeface="Times New Roman" pitchFamily="18" charset="0"/>
                  </a:rPr>
                  <a:t>r-process</a:t>
                </a:r>
                <a:endParaRPr lang="zh-CN" altLang="en-US" sz="2000" b="1" kern="0" dirty="0">
                  <a:solidFill>
                    <a:srgbClr val="016FB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  <a:ea typeface="+mn-ea"/>
                  <a:cs typeface="Times New Roman" pitchFamily="18" charset="0"/>
                </a:endParaRPr>
              </a:p>
            </p:txBody>
          </p:sp>
          <p:cxnSp>
            <p:nvCxnSpPr>
              <p:cNvPr id="17" name="Straight Arrow Connector 16">
                <a:extLst>
                  <a:ext uri="{FF2B5EF4-FFF2-40B4-BE49-F238E27FC236}">
                    <a16:creationId xmlns:a16="http://schemas.microsoft.com/office/drawing/2014/main" id="{5AA0E61A-0C8B-1844-9544-E18309237D1E}"/>
                  </a:ext>
                </a:extLst>
              </p:cNvPr>
              <p:cNvCxnSpPr/>
              <p:nvPr/>
            </p:nvCxnSpPr>
            <p:spPr>
              <a:xfrm rot="240000" flipH="1" flipV="1">
                <a:off x="4154981" y="4485876"/>
                <a:ext cx="357333" cy="443368"/>
              </a:xfrm>
              <a:prstGeom prst="straightConnector1">
                <a:avLst/>
              </a:prstGeom>
              <a:ln w="19050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673B37A9-16BF-264E-B27B-54DC809A3531}"/>
                  </a:ext>
                </a:extLst>
              </p:cNvPr>
              <p:cNvSpPr/>
              <p:nvPr/>
            </p:nvSpPr>
            <p:spPr>
              <a:xfrm rot="3192411">
                <a:off x="3620842" y="4683593"/>
                <a:ext cx="1247299" cy="40555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zh-CN" sz="1000" b="1" dirty="0">
                    <a:solidFill>
                      <a:srgbClr val="C00000"/>
                    </a:solidFill>
                    <a:latin typeface="微软雅黑" pitchFamily="34" charset="-122"/>
                    <a:ea typeface="微软雅黑" pitchFamily="34" charset="-122"/>
                    <a:cs typeface="SimHei" charset="0"/>
                  </a:rPr>
                  <a:t>β decay</a:t>
                </a:r>
                <a:endParaRPr lang="en-US" sz="1000" dirty="0"/>
              </a:p>
            </p:txBody>
          </p:sp>
        </p:grp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F9BECCD5-BD85-E446-947F-E0CFB2CCD2CC}"/>
                </a:ext>
              </a:extLst>
            </p:cNvPr>
            <p:cNvCxnSpPr/>
            <p:nvPr/>
          </p:nvCxnSpPr>
          <p:spPr>
            <a:xfrm flipV="1">
              <a:off x="3995936" y="5343472"/>
              <a:ext cx="701706" cy="7678"/>
            </a:xfrm>
            <a:prstGeom prst="straightConnector1">
              <a:avLst/>
            </a:prstGeom>
            <a:ln w="1587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25E2A2A-A12E-0A45-99EF-94281CB3B6F8}"/>
                </a:ext>
              </a:extLst>
            </p:cNvPr>
            <p:cNvSpPr/>
            <p:nvPr/>
          </p:nvSpPr>
          <p:spPr>
            <a:xfrm>
              <a:off x="3784249" y="5413865"/>
              <a:ext cx="2070567" cy="4505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000" b="1" dirty="0">
                  <a:solidFill>
                    <a:srgbClr val="C00000"/>
                  </a:solidFill>
                  <a:latin typeface="微软雅黑" pitchFamily="34" charset="-122"/>
                  <a:ea typeface="微软雅黑" pitchFamily="34" charset="-122"/>
                  <a:cs typeface="SimHei" charset="0"/>
                </a:rPr>
                <a:t>Neutron capture</a:t>
              </a:r>
              <a:endParaRPr lang="en-US" sz="1000" dirty="0">
                <a:solidFill>
                  <a:srgbClr val="C00000"/>
                </a:solidFill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732DA032-FC76-A845-AC6A-DCD6F6A0EE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Giant Resonances Provide Insight to</a:t>
            </a:r>
            <a:endParaRPr lang="en-C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D0DA3D-8C06-3F4D-BCFE-E33CECBDCF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80550-D1BB-4666-953B-EAC0EFD89CB3}" type="slidenum">
              <a:rPr lang="zh-CN" altLang="en-US" smtClean="0">
                <a:solidFill>
                  <a:prstClr val="black"/>
                </a:solidFill>
              </a:rPr>
              <a:pPr/>
              <a:t>5</a:t>
            </a:fld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73FF67F-5C9C-7A40-983C-E3E412DCFFD6}"/>
              </a:ext>
            </a:extLst>
          </p:cNvPr>
          <p:cNvSpPr txBox="1"/>
          <p:nvPr/>
        </p:nvSpPr>
        <p:spPr>
          <a:xfrm>
            <a:off x="251520" y="3471678"/>
            <a:ext cx="74346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b="1" i="1" dirty="0">
                <a:cs typeface="MV Boli" pitchFamily="2" charset="0"/>
              </a:rPr>
              <a:t>What is the equation of state (EOS) of nuclear matter?</a:t>
            </a:r>
            <a:endParaRPr lang="zh-CN" altLang="en-US" sz="2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F0D5A14-94A0-CC4D-8844-378F9DC3515E}"/>
              </a:ext>
            </a:extLst>
          </p:cNvPr>
          <p:cNvSpPr txBox="1"/>
          <p:nvPr/>
        </p:nvSpPr>
        <p:spPr>
          <a:xfrm>
            <a:off x="395536" y="796207"/>
            <a:ext cx="80548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b="1" i="1" dirty="0"/>
              <a:t>How were the heavy elements from iron to uranium made?</a:t>
            </a:r>
            <a:endParaRPr lang="zh-CN" altLang="en-US" sz="2400" b="1" i="1" dirty="0"/>
          </a:p>
        </p:txBody>
      </p:sp>
      <p:sp>
        <p:nvSpPr>
          <p:cNvPr id="27" name="矩形 9">
            <a:extLst>
              <a:ext uri="{FF2B5EF4-FFF2-40B4-BE49-F238E27FC236}">
                <a16:creationId xmlns:a16="http://schemas.microsoft.com/office/drawing/2014/main" id="{AB8E5016-88FC-4162-5E0B-ACF86AD6D12B}"/>
              </a:ext>
            </a:extLst>
          </p:cNvPr>
          <p:cNvSpPr/>
          <p:nvPr/>
        </p:nvSpPr>
        <p:spPr>
          <a:xfrm>
            <a:off x="7077346" y="2340632"/>
            <a:ext cx="209428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i="1" dirty="0">
                <a:solidFill>
                  <a:srgbClr val="0000CC"/>
                </a:solidFill>
              </a:rPr>
              <a:t>A. C. Larsen et al., Prog. Part. </a:t>
            </a:r>
            <a:r>
              <a:rPr lang="en-US" altLang="zh-CN" sz="1600" i="1" dirty="0" err="1">
                <a:solidFill>
                  <a:srgbClr val="0000CC"/>
                </a:solidFill>
              </a:rPr>
              <a:t>Nucl</a:t>
            </a:r>
            <a:r>
              <a:rPr lang="en-US" altLang="zh-CN" sz="1600" i="1" dirty="0">
                <a:solidFill>
                  <a:srgbClr val="0000CC"/>
                </a:solidFill>
              </a:rPr>
              <a:t>. Phys. 107, 69 (2019)</a:t>
            </a:r>
          </a:p>
        </p:txBody>
      </p:sp>
      <p:sp>
        <p:nvSpPr>
          <p:cNvPr id="29" name="矩形 8">
            <a:extLst>
              <a:ext uri="{FF2B5EF4-FFF2-40B4-BE49-F238E27FC236}">
                <a16:creationId xmlns:a16="http://schemas.microsoft.com/office/drawing/2014/main" id="{8C565D19-E293-5436-CA4C-F6653028C2D7}"/>
              </a:ext>
            </a:extLst>
          </p:cNvPr>
          <p:cNvSpPr/>
          <p:nvPr/>
        </p:nvSpPr>
        <p:spPr>
          <a:xfrm>
            <a:off x="5076056" y="6524796"/>
            <a:ext cx="504289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ct val="20000"/>
              </a:spcBef>
              <a:defRPr/>
            </a:pPr>
            <a:r>
              <a:rPr lang="en-US" altLang="zh-CN" sz="1600" i="1" dirty="0">
                <a:solidFill>
                  <a:srgbClr val="0000CC"/>
                </a:solidFill>
              </a:rPr>
              <a:t>Roca-</a:t>
            </a:r>
            <a:r>
              <a:rPr lang="en-US" altLang="zh-CN" sz="1600" i="1" dirty="0" err="1">
                <a:solidFill>
                  <a:srgbClr val="0000CC"/>
                </a:solidFill>
              </a:rPr>
              <a:t>Maza</a:t>
            </a:r>
            <a:r>
              <a:rPr lang="en-US" altLang="zh-CN" sz="1600" i="1" dirty="0">
                <a:solidFill>
                  <a:srgbClr val="0000CC"/>
                </a:solidFill>
              </a:rPr>
              <a:t> and </a:t>
            </a:r>
            <a:r>
              <a:rPr lang="en-US" altLang="zh-CN" sz="1600" i="1" dirty="0" err="1">
                <a:solidFill>
                  <a:srgbClr val="0000CC"/>
                </a:solidFill>
              </a:rPr>
              <a:t>Paar</a:t>
            </a:r>
            <a:r>
              <a:rPr lang="en-US" altLang="zh-CN" sz="1600" i="1" dirty="0">
                <a:solidFill>
                  <a:srgbClr val="0000CC"/>
                </a:solidFill>
              </a:rPr>
              <a:t>, PPNP</a:t>
            </a:r>
            <a:r>
              <a:rPr lang="en-US" sz="1600" i="1" dirty="0">
                <a:solidFill>
                  <a:srgbClr val="0000CC"/>
                </a:solidFill>
              </a:rPr>
              <a:t> 101, 96 (2018)</a:t>
            </a:r>
            <a:endParaRPr lang="en-US" altLang="zh-CN" sz="1600" b="1" i="1" dirty="0">
              <a:solidFill>
                <a:srgbClr val="0000CC"/>
              </a:solidFill>
            </a:endParaRPr>
          </a:p>
        </p:txBody>
      </p:sp>
      <p:sp>
        <p:nvSpPr>
          <p:cNvPr id="32" name="矩形 9">
            <a:extLst>
              <a:ext uri="{FF2B5EF4-FFF2-40B4-BE49-F238E27FC236}">
                <a16:creationId xmlns:a16="http://schemas.microsoft.com/office/drawing/2014/main" id="{BB5755D5-E096-4A0F-DF3E-9017B244E8B8}"/>
              </a:ext>
            </a:extLst>
          </p:cNvPr>
          <p:cNvSpPr/>
          <p:nvPr/>
        </p:nvSpPr>
        <p:spPr>
          <a:xfrm>
            <a:off x="1097257" y="3212136"/>
            <a:ext cx="356347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i="1" dirty="0">
                <a:solidFill>
                  <a:srgbClr val="0000CC"/>
                </a:solidFill>
              </a:rPr>
              <a:t>E. </a:t>
            </a:r>
            <a:r>
              <a:rPr lang="en-US" altLang="zh-CN" sz="1600" i="1" dirty="0" err="1">
                <a:solidFill>
                  <a:srgbClr val="0000CC"/>
                </a:solidFill>
              </a:rPr>
              <a:t>Litvinova</a:t>
            </a:r>
            <a:r>
              <a:rPr lang="en-US" altLang="zh-CN" sz="1600" i="1" dirty="0">
                <a:solidFill>
                  <a:srgbClr val="0000CC"/>
                </a:solidFill>
              </a:rPr>
              <a:t> et al., NPA 823, 26 (2009)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81DC2D28-27CF-6E4E-CF2A-EE3D7BCDBE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190" y="1164607"/>
            <a:ext cx="3344014" cy="1961041"/>
          </a:xfrm>
          <a:prstGeom prst="rect">
            <a:avLst/>
          </a:prstGeom>
        </p:spPr>
      </p:pic>
      <p:sp>
        <p:nvSpPr>
          <p:cNvPr id="22" name="TextBox 26">
            <a:extLst>
              <a:ext uri="{FF2B5EF4-FFF2-40B4-BE49-F238E27FC236}">
                <a16:creationId xmlns:a16="http://schemas.microsoft.com/office/drawing/2014/main" id="{EB804766-4F57-0735-DE68-5F2F29FDD6D4}"/>
              </a:ext>
            </a:extLst>
          </p:cNvPr>
          <p:cNvSpPr txBox="1"/>
          <p:nvPr/>
        </p:nvSpPr>
        <p:spPr>
          <a:xfrm>
            <a:off x="706074" y="3956951"/>
            <a:ext cx="429797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SzPct val="100000"/>
              <a:buFont typeface="Wingdings" pitchFamily="2" charset="2"/>
              <a:buChar char="Ø"/>
            </a:pPr>
            <a:r>
              <a:rPr lang="en-US" sz="2100" b="1" dirty="0">
                <a:solidFill>
                  <a:srgbClr val="C00000"/>
                </a:solidFill>
                <a:ea typeface="Microsoft YaHei" panose="020B0503020204020204" pitchFamily="34" charset="-122"/>
              </a:rPr>
              <a:t>G</a:t>
            </a:r>
            <a:r>
              <a:rPr lang="en-CN" sz="2100" b="1" dirty="0">
                <a:solidFill>
                  <a:srgbClr val="C00000"/>
                </a:solidFill>
                <a:ea typeface="Microsoft YaHei" panose="020B0503020204020204" pitchFamily="34" charset="-122"/>
              </a:rPr>
              <a:t>iant monople resonance (GMR)</a:t>
            </a:r>
            <a:endParaRPr lang="ja-JP" altLang="en-US" sz="2100" b="1">
              <a:solidFill>
                <a:srgbClr val="C00000"/>
              </a:solidFill>
              <a:ea typeface="Microsoft YaHei" panose="020B0503020204020204" pitchFamily="34" charset="-122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D8C2EC9D-5424-740A-E461-DD8D42BAB6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2875" y="4460221"/>
            <a:ext cx="1859073" cy="1239382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B9385119-C39F-7F0E-51BB-6B77B800ED8B}"/>
              </a:ext>
            </a:extLst>
          </p:cNvPr>
          <p:cNvSpPr txBox="1"/>
          <p:nvPr/>
        </p:nvSpPr>
        <p:spPr>
          <a:xfrm>
            <a:off x="1239810" y="6088736"/>
            <a:ext cx="30723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ea typeface="Microsoft YaHei" panose="020B0503020204020204" pitchFamily="34" charset="-122"/>
              </a:rPr>
              <a:t>N</a:t>
            </a:r>
            <a:r>
              <a:rPr lang="en-CN" sz="2000" b="1" dirty="0">
                <a:solidFill>
                  <a:srgbClr val="C00000"/>
                </a:solidFill>
                <a:ea typeface="Microsoft YaHei" panose="020B0503020204020204" pitchFamily="34" charset="-122"/>
              </a:rPr>
              <a:t>uclear incompressbility</a:t>
            </a:r>
            <a:r>
              <a:rPr lang="zh-CN" altLang="en-US" sz="2000" b="1" dirty="0">
                <a:solidFill>
                  <a:srgbClr val="C00000"/>
                </a:solidFill>
                <a:ea typeface="Microsoft YaHei" panose="020B0503020204020204" pitchFamily="34" charset="-122"/>
              </a:rPr>
              <a:t> </a:t>
            </a:r>
            <a:r>
              <a:rPr lang="en-US" altLang="zh-CN" sz="2000" b="1" dirty="0">
                <a:solidFill>
                  <a:srgbClr val="C00000"/>
                </a:solidFill>
                <a:ea typeface="Microsoft YaHei" panose="020B0503020204020204" pitchFamily="34" charset="-122"/>
              </a:rPr>
              <a:t>K </a:t>
            </a:r>
            <a:endParaRPr lang="en-CN" sz="2000" b="1" dirty="0">
              <a:solidFill>
                <a:srgbClr val="C00000"/>
              </a:solidFill>
              <a:ea typeface="Microsoft YaHei" panose="020B0503020204020204" pitchFamily="34" charset="-122"/>
            </a:endParaRPr>
          </a:p>
        </p:txBody>
      </p:sp>
      <p:sp>
        <p:nvSpPr>
          <p:cNvPr id="25" name="Down Arrow 24">
            <a:extLst>
              <a:ext uri="{FF2B5EF4-FFF2-40B4-BE49-F238E27FC236}">
                <a16:creationId xmlns:a16="http://schemas.microsoft.com/office/drawing/2014/main" id="{8F402B46-87C8-0316-9816-2BFAD892C7A3}"/>
              </a:ext>
            </a:extLst>
          </p:cNvPr>
          <p:cNvSpPr/>
          <p:nvPr/>
        </p:nvSpPr>
        <p:spPr>
          <a:xfrm>
            <a:off x="2529197" y="5747767"/>
            <a:ext cx="206349" cy="352322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 dirty="0"/>
          </a:p>
        </p:txBody>
      </p:sp>
      <p:sp>
        <p:nvSpPr>
          <p:cNvPr id="30" name="TextBox 26">
            <a:extLst>
              <a:ext uri="{FF2B5EF4-FFF2-40B4-BE49-F238E27FC236}">
                <a16:creationId xmlns:a16="http://schemas.microsoft.com/office/drawing/2014/main" id="{86AA56A7-E282-EE57-444D-AE184570B527}"/>
              </a:ext>
            </a:extLst>
          </p:cNvPr>
          <p:cNvSpPr txBox="1"/>
          <p:nvPr/>
        </p:nvSpPr>
        <p:spPr>
          <a:xfrm>
            <a:off x="4762358" y="3957870"/>
            <a:ext cx="470618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SzPct val="100000"/>
              <a:buFont typeface="Wingdings" pitchFamily="2" charset="2"/>
              <a:buChar char="Ø"/>
            </a:pPr>
            <a:r>
              <a:rPr lang="en-CN" sz="2100" b="1" dirty="0">
                <a:solidFill>
                  <a:srgbClr val="C00000"/>
                </a:solidFill>
                <a:ea typeface="Microsoft YaHei" panose="020B0503020204020204" pitchFamily="34" charset="-122"/>
              </a:rPr>
              <a:t>Giant dipole resonance (GDR)</a:t>
            </a:r>
            <a:endParaRPr lang="ja-JP" altLang="en-US" sz="2100" b="1">
              <a:solidFill>
                <a:srgbClr val="C00000"/>
              </a:solidFill>
              <a:ea typeface="Microsoft YaHei" panose="020B0503020204020204" pitchFamily="34" charset="-122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A8CE2EC-9CBA-A4E3-E472-D2B96EE80CC7}"/>
              </a:ext>
            </a:extLst>
          </p:cNvPr>
          <p:cNvSpPr txBox="1"/>
          <p:nvPr/>
        </p:nvSpPr>
        <p:spPr>
          <a:xfrm>
            <a:off x="5388116" y="6074225"/>
            <a:ext cx="28544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ea typeface="Microsoft YaHei" panose="020B0503020204020204" pitchFamily="34" charset="-122"/>
              </a:rPr>
              <a:t>Symmetry energy slope L</a:t>
            </a:r>
            <a:endParaRPr lang="en-CN" sz="2000" b="1" dirty="0">
              <a:solidFill>
                <a:srgbClr val="C00000"/>
              </a:solidFill>
              <a:ea typeface="Microsoft YaHei" panose="020B0503020204020204" pitchFamily="34" charset="-122"/>
            </a:endParaRPr>
          </a:p>
        </p:txBody>
      </p:sp>
      <p:sp>
        <p:nvSpPr>
          <p:cNvPr id="38" name="Down Arrow 37">
            <a:extLst>
              <a:ext uri="{FF2B5EF4-FFF2-40B4-BE49-F238E27FC236}">
                <a16:creationId xmlns:a16="http://schemas.microsoft.com/office/drawing/2014/main" id="{922B1BC3-F6C3-9291-35C2-5411D5D06A5C}"/>
              </a:ext>
            </a:extLst>
          </p:cNvPr>
          <p:cNvSpPr/>
          <p:nvPr/>
        </p:nvSpPr>
        <p:spPr>
          <a:xfrm>
            <a:off x="6471154" y="5784937"/>
            <a:ext cx="206349" cy="352322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3DC0231-2E64-F8FE-E111-C8DA75AA8A2E}"/>
              </a:ext>
            </a:extLst>
          </p:cNvPr>
          <p:cNvSpPr txBox="1"/>
          <p:nvPr/>
        </p:nvSpPr>
        <p:spPr>
          <a:xfrm>
            <a:off x="1047097" y="6524796"/>
            <a:ext cx="31705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sz="1600" i="1" dirty="0">
                <a:solidFill>
                  <a:srgbClr val="0000CC"/>
                </a:solidFill>
              </a:rPr>
              <a:t>Garg and Colo, PPNP 101, 55 (2018)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925270BC-97BF-D778-F2D4-05DD297AE4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9048" y="4385736"/>
            <a:ext cx="1970801" cy="1313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7115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Schematic picture for collective excitations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80550-D1BB-4666-953B-EAC0EFD89CB3}" type="slidenum">
              <a:rPr lang="zh-CN" altLang="en-US" smtClean="0">
                <a:solidFill>
                  <a:prstClr val="black"/>
                </a:solidFill>
              </a:rPr>
              <a:pPr/>
              <a:t>6</a:t>
            </a:fld>
            <a:endParaRPr lang="zh-CN" altLang="en-US" dirty="0">
              <a:solidFill>
                <a:prstClr val="black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980728"/>
            <a:ext cx="7741052" cy="5533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614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>
            <a:extLst>
              <a:ext uri="{FF2B5EF4-FFF2-40B4-BE49-F238E27FC236}">
                <a16:creationId xmlns:a16="http://schemas.microsoft.com/office/drawing/2014/main" id="{4250C8E2-35B4-4D7E-BC75-EEF3CCB840E5}"/>
              </a:ext>
            </a:extLst>
          </p:cNvPr>
          <p:cNvGrpSpPr/>
          <p:nvPr/>
        </p:nvGrpSpPr>
        <p:grpSpPr>
          <a:xfrm>
            <a:off x="1585464" y="4086252"/>
            <a:ext cx="4806534" cy="2295075"/>
            <a:chOff x="3469000" y="3719416"/>
            <a:chExt cx="5334164" cy="255961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212" t="48473" r="43939" b="5463"/>
            <a:stretch/>
          </p:blipFill>
          <p:spPr>
            <a:xfrm>
              <a:off x="3469000" y="3723026"/>
              <a:ext cx="3315831" cy="2556000"/>
            </a:xfrm>
            <a:prstGeom prst="rect">
              <a:avLst/>
            </a:prstGeom>
          </p:spPr>
        </p:pic>
        <p:pic>
          <p:nvPicPr>
            <p:cNvPr id="10" name="Picture 6">
              <a:extLst>
                <a:ext uri="{FF2B5EF4-FFF2-40B4-BE49-F238E27FC236}">
                  <a16:creationId xmlns:a16="http://schemas.microsoft.com/office/drawing/2014/main" id="{525C359F-05EB-4D91-B5D6-5DED74E09D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018" t="48473" r="25770" b="5463"/>
            <a:stretch/>
          </p:blipFill>
          <p:spPr>
            <a:xfrm>
              <a:off x="6784831" y="3719416"/>
              <a:ext cx="2018333" cy="2556000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Microscopic theories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80550-D1BB-4666-953B-EAC0EFD89CB3}" type="slidenum">
              <a:rPr lang="zh-CN" altLang="en-US" smtClean="0">
                <a:solidFill>
                  <a:prstClr val="black"/>
                </a:solidFill>
              </a:rPr>
              <a:pPr/>
              <a:t>7</a:t>
            </a:fld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A6FAAE2A-E51E-4B8A-B32A-6AD9C5C684B5}"/>
              </a:ext>
            </a:extLst>
          </p:cNvPr>
          <p:cNvSpPr txBox="1"/>
          <p:nvPr/>
        </p:nvSpPr>
        <p:spPr>
          <a:xfrm>
            <a:off x="264106" y="1023246"/>
            <a:ext cx="4968552" cy="8233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6500" indent="-256500">
              <a:spcAft>
                <a:spcPts val="900"/>
              </a:spcAft>
              <a:buSzPct val="100000"/>
              <a:buFont typeface="Wingdings" panose="05000000000000000000" pitchFamily="2" charset="2"/>
              <a:buChar char="p"/>
            </a:pPr>
            <a:r>
              <a:rPr lang="en-US" altLang="zh-CN" sz="2000" b="1" dirty="0"/>
              <a:t>Configuration Interaction Shell Model</a:t>
            </a:r>
          </a:p>
          <a:p>
            <a:pPr marL="256500" indent="-256500">
              <a:buClr>
                <a:srgbClr val="FF0000"/>
              </a:buClr>
              <a:buSzPct val="60000"/>
            </a:pPr>
            <a:r>
              <a:rPr lang="en-US" altLang="zh-CN" sz="2000" dirty="0"/>
              <a:t>     light nuclei or nuclei near magic number</a:t>
            </a:r>
            <a:endParaRPr lang="zh-CN" altLang="en-US" sz="2000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8902E4B0-E2D6-4EBB-A69B-9B5B1A3BF93E}"/>
              </a:ext>
            </a:extLst>
          </p:cNvPr>
          <p:cNvSpPr txBox="1"/>
          <p:nvPr/>
        </p:nvSpPr>
        <p:spPr>
          <a:xfrm>
            <a:off x="251520" y="2616990"/>
            <a:ext cx="82629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SzPct val="100000"/>
              <a:buFont typeface="Wingdings" panose="05000000000000000000" pitchFamily="2" charset="2"/>
              <a:buChar char="p"/>
            </a:pPr>
            <a:r>
              <a:rPr lang="en-US" altLang="zh-CN" sz="2000" b="1" dirty="0"/>
              <a:t>Random Phase Approximation (RPA) based on density functionals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F691C149-4C15-4440-B5C5-98CF066564D8}"/>
              </a:ext>
            </a:extLst>
          </p:cNvPr>
          <p:cNvSpPr/>
          <p:nvPr/>
        </p:nvSpPr>
        <p:spPr>
          <a:xfrm>
            <a:off x="4199366" y="6428075"/>
            <a:ext cx="465993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altLang="zh-CN" sz="1600" dirty="0">
                <a:solidFill>
                  <a:srgbClr val="0000CC"/>
                </a:solidFill>
              </a:rPr>
              <a:t>from K. Langanke et</a:t>
            </a:r>
            <a:r>
              <a:rPr lang="zh-CN" altLang="en-US" sz="1600" dirty="0">
                <a:solidFill>
                  <a:srgbClr val="0000CC"/>
                </a:solidFill>
              </a:rPr>
              <a:t> </a:t>
            </a:r>
            <a:r>
              <a:rPr lang="en-US" altLang="zh-CN" sz="1600" dirty="0">
                <a:solidFill>
                  <a:srgbClr val="0000CC"/>
                </a:solidFill>
              </a:rPr>
              <a:t>al., Rev. Mod. Phys. </a:t>
            </a:r>
            <a:r>
              <a:rPr lang="en-US" altLang="zh-CN" sz="1600" b="1" dirty="0">
                <a:solidFill>
                  <a:srgbClr val="0000CC"/>
                </a:solidFill>
              </a:rPr>
              <a:t>75</a:t>
            </a:r>
            <a:r>
              <a:rPr lang="en-US" altLang="zh-CN" sz="1600" dirty="0">
                <a:solidFill>
                  <a:srgbClr val="0000CC"/>
                </a:solidFill>
              </a:rPr>
              <a:t>, 819, 2003</a:t>
            </a:r>
            <a:endParaRPr lang="zh-CN" altLang="en-US" sz="1600" dirty="0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673C3C1A-B38A-4F21-BDCA-63E34A67A19D}"/>
              </a:ext>
            </a:extLst>
          </p:cNvPr>
          <p:cNvSpPr/>
          <p:nvPr/>
        </p:nvSpPr>
        <p:spPr>
          <a:xfrm>
            <a:off x="4820666" y="1842229"/>
            <a:ext cx="406611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altLang="zh-CN" sz="1600" dirty="0">
                <a:solidFill>
                  <a:srgbClr val="0000CC"/>
                </a:solidFill>
              </a:rPr>
              <a:t>S. E. </a:t>
            </a:r>
            <a:r>
              <a:rPr lang="en-US" altLang="zh-CN" sz="1600" dirty="0" err="1">
                <a:solidFill>
                  <a:srgbClr val="0000CC"/>
                </a:solidFill>
              </a:rPr>
              <a:t>Koonin</a:t>
            </a:r>
            <a:r>
              <a:rPr lang="en-US" altLang="zh-CN" sz="1600" dirty="0">
                <a:solidFill>
                  <a:srgbClr val="0000CC"/>
                </a:solidFill>
              </a:rPr>
              <a:t> et al., Phys. Rep. </a:t>
            </a:r>
            <a:r>
              <a:rPr lang="en-US" altLang="zh-CN" sz="1600" b="1" dirty="0">
                <a:solidFill>
                  <a:srgbClr val="0000CC"/>
                </a:solidFill>
              </a:rPr>
              <a:t>278</a:t>
            </a:r>
            <a:r>
              <a:rPr lang="en-US" altLang="zh-CN" sz="1600" dirty="0">
                <a:solidFill>
                  <a:srgbClr val="0000CC"/>
                </a:solidFill>
              </a:rPr>
              <a:t>, 1, 1997</a:t>
            </a:r>
          </a:p>
          <a:p>
            <a:pPr algn="r"/>
            <a:r>
              <a:rPr lang="en-US" altLang="zh-CN" sz="1600" dirty="0">
                <a:solidFill>
                  <a:srgbClr val="0000CC"/>
                </a:solidFill>
              </a:rPr>
              <a:t>E. Caurier, et al., Rev. Mod. Phys. </a:t>
            </a:r>
            <a:r>
              <a:rPr lang="en-US" altLang="zh-CN" sz="1600" b="1" dirty="0">
                <a:solidFill>
                  <a:srgbClr val="0000CC"/>
                </a:solidFill>
              </a:rPr>
              <a:t>77</a:t>
            </a:r>
            <a:r>
              <a:rPr lang="en-US" altLang="zh-CN" sz="1600" dirty="0">
                <a:solidFill>
                  <a:srgbClr val="0000CC"/>
                </a:solidFill>
              </a:rPr>
              <a:t>, 427, 2005</a:t>
            </a:r>
            <a:endParaRPr lang="zh-CN" altLang="en-US" sz="1600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062FE4C6-2B1E-4450-A2A6-0A2E1B57B195}"/>
              </a:ext>
            </a:extLst>
          </p:cNvPr>
          <p:cNvSpPr txBox="1"/>
          <p:nvPr/>
        </p:nvSpPr>
        <p:spPr>
          <a:xfrm>
            <a:off x="521550" y="2963239"/>
            <a:ext cx="4806534" cy="710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spcAft>
                <a:spcPts val="450"/>
              </a:spcAft>
              <a:buSzPct val="60000"/>
              <a:buFont typeface="Wingdings" panose="05000000000000000000" pitchFamily="2" charset="2"/>
              <a:buChar char="l"/>
            </a:pPr>
            <a:r>
              <a:rPr lang="en-US" altLang="zh-CN" dirty="0"/>
              <a:t>Non-relativistic density functional</a:t>
            </a:r>
          </a:p>
          <a:p>
            <a:pPr marL="257175" indent="-257175">
              <a:spcAft>
                <a:spcPts val="450"/>
              </a:spcAft>
              <a:buSzPct val="60000"/>
              <a:buFont typeface="Wingdings" panose="05000000000000000000" pitchFamily="2" charset="2"/>
              <a:buChar char="l"/>
            </a:pPr>
            <a:r>
              <a:rPr lang="en-US" altLang="zh-CN" dirty="0"/>
              <a:t>Relativistic density functional</a:t>
            </a:r>
          </a:p>
        </p:txBody>
      </p:sp>
      <p:sp>
        <p:nvSpPr>
          <p:cNvPr id="9" name="矩形 10">
            <a:extLst>
              <a:ext uri="{FF2B5EF4-FFF2-40B4-BE49-F238E27FC236}">
                <a16:creationId xmlns:a16="http://schemas.microsoft.com/office/drawing/2014/main" id="{D59CF271-E00B-770E-2D7E-2A8DF108E39E}"/>
              </a:ext>
            </a:extLst>
          </p:cNvPr>
          <p:cNvSpPr/>
          <p:nvPr/>
        </p:nvSpPr>
        <p:spPr>
          <a:xfrm>
            <a:off x="4559587" y="2990419"/>
            <a:ext cx="43355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altLang="zh-CN" sz="1600" dirty="0">
                <a:solidFill>
                  <a:srgbClr val="0000CC"/>
                </a:solidFill>
              </a:rPr>
              <a:t>G. Colo, et al., Comp. Phys. Comm. 184, 142, 2013</a:t>
            </a:r>
          </a:p>
          <a:p>
            <a:pPr algn="r"/>
            <a:r>
              <a:rPr lang="en-US" altLang="zh-CN" sz="1600" dirty="0">
                <a:solidFill>
                  <a:srgbClr val="0000CC"/>
                </a:solidFill>
              </a:rPr>
              <a:t>N. </a:t>
            </a:r>
            <a:r>
              <a:rPr lang="en-US" altLang="zh-CN" sz="1600" dirty="0" err="1">
                <a:solidFill>
                  <a:srgbClr val="0000CC"/>
                </a:solidFill>
              </a:rPr>
              <a:t>Paar</a:t>
            </a:r>
            <a:r>
              <a:rPr lang="en-US" altLang="zh-CN" sz="1600" dirty="0">
                <a:solidFill>
                  <a:srgbClr val="0000CC"/>
                </a:solidFill>
              </a:rPr>
              <a:t>, et al., Rep. Prog. Phys. 70, 691, 2007</a:t>
            </a:r>
          </a:p>
        </p:txBody>
      </p:sp>
    </p:spTree>
    <p:extLst>
      <p:ext uri="{BB962C8B-B14F-4D97-AF65-F5344CB8AC3E}">
        <p14:creationId xmlns:p14="http://schemas.microsoft.com/office/powerpoint/2010/main" val="8308432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"/>
          <p:cNvGraphicFramePr>
            <a:graphicFrameLocks noChangeAspect="1"/>
          </p:cNvGraphicFramePr>
          <p:nvPr/>
        </p:nvGraphicFramePr>
        <p:xfrm>
          <a:off x="395536" y="706562"/>
          <a:ext cx="4103687" cy="2938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5476473" imgH="3914689" progId="AcroExch.Document.7">
                  <p:embed/>
                </p:oleObj>
              </mc:Choice>
              <mc:Fallback>
                <p:oleObj name="Acrobat Document" r:id="rId2" imgW="5476473" imgH="3914689" progId="AcroExch.Document.7">
                  <p:embed/>
                  <p:pic>
                    <p:nvPicPr>
                      <p:cNvPr id="12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536" y="706562"/>
                        <a:ext cx="4103687" cy="29384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5976" y="4975335"/>
            <a:ext cx="3697478" cy="883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4" descr="D:\software\JaxoDraw-2.0-1\PVCwid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18787" y="3501008"/>
            <a:ext cx="5600908" cy="1536341"/>
          </a:xfrm>
          <a:prstGeom prst="rect">
            <a:avLst/>
          </a:prstGeom>
          <a:noFill/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Something in between? --- RPA+PVC model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80550-D1BB-4666-953B-EAC0EFD89CB3}" type="slidenum">
              <a:rPr lang="zh-CN" altLang="en-US" smtClean="0">
                <a:solidFill>
                  <a:prstClr val="black"/>
                </a:solidFill>
              </a:rPr>
              <a:pPr/>
              <a:t>8</a:t>
            </a:fld>
            <a:endParaRPr lang="zh-CN" altLang="en-US" dirty="0">
              <a:solidFill>
                <a:prstClr val="black"/>
              </a:solidFill>
            </a:endParaRPr>
          </a:p>
        </p:txBody>
      </p:sp>
      <p:cxnSp>
        <p:nvCxnSpPr>
          <p:cNvPr id="9" name="直接箭头连接符 8"/>
          <p:cNvCxnSpPr>
            <a:endCxn id="10" idx="0"/>
          </p:cNvCxnSpPr>
          <p:nvPr/>
        </p:nvCxnSpPr>
        <p:spPr>
          <a:xfrm>
            <a:off x="2051720" y="4725144"/>
            <a:ext cx="0" cy="416670"/>
          </a:xfrm>
          <a:prstGeom prst="straightConnector1">
            <a:avLst/>
          </a:prstGeom>
          <a:ln w="12700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043608" y="5141814"/>
            <a:ext cx="2016224" cy="646331"/>
          </a:xfrm>
          <a:prstGeom prst="rect">
            <a:avLst/>
          </a:prstGeom>
          <a:noFill/>
          <a:ln>
            <a:solidFill>
              <a:srgbClr val="0000CC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0000CC"/>
                </a:solidFill>
              </a:rPr>
              <a:t>Low-lying vibration phonons |N&gt;</a:t>
            </a:r>
            <a:endParaRPr lang="zh-CN" altLang="en-US" dirty="0">
              <a:solidFill>
                <a:srgbClr val="0000CC"/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428596" y="1785926"/>
            <a:ext cx="4214842" cy="57150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428596" y="2643182"/>
            <a:ext cx="4214842" cy="57150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5031755" y="1686942"/>
            <a:ext cx="476349" cy="353943"/>
          </a:xfrm>
          <a:prstGeom prst="rect">
            <a:avLst/>
          </a:prstGeom>
        </p:spPr>
        <p:txBody>
          <a:bodyPr wrap="none" lIns="0" rIns="0" bIns="0">
            <a:spAutoFit/>
          </a:bodyPr>
          <a:lstStyle/>
          <a:p>
            <a:r>
              <a:rPr lang="en-US" altLang="zh-CN" sz="2000" b="1" dirty="0">
                <a:solidFill>
                  <a:srgbClr val="FF0000"/>
                </a:solidFill>
              </a:rPr>
              <a:t>RPA </a:t>
            </a:r>
            <a:endParaRPr lang="zh-CN" altLang="en-US" sz="2000" b="1" dirty="0">
              <a:solidFill>
                <a:srgbClr val="FF0000"/>
              </a:solidFill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4716016" y="2291169"/>
            <a:ext cx="4430700" cy="1154162"/>
          </a:xfrm>
          <a:prstGeom prst="rect">
            <a:avLst/>
          </a:prstGeom>
        </p:spPr>
        <p:txBody>
          <a:bodyPr wrap="none" lIns="0" rIns="0" bIns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altLang="zh-CN" sz="2000" b="1" dirty="0"/>
              <a:t>Second RPA  </a:t>
            </a:r>
            <a:r>
              <a:rPr lang="en-US" altLang="zh-CN" sz="1600" i="1" dirty="0" err="1">
                <a:solidFill>
                  <a:srgbClr val="0000CC"/>
                </a:solidFill>
              </a:rPr>
              <a:t>drozdz</a:t>
            </a:r>
            <a:r>
              <a:rPr lang="en-US" altLang="zh-CN" sz="1600" i="1" dirty="0">
                <a:solidFill>
                  <a:srgbClr val="0000CC"/>
                </a:solidFill>
              </a:rPr>
              <a:t> et al., PR 197, 1 (1990)</a:t>
            </a:r>
          </a:p>
          <a:p>
            <a:r>
              <a:rPr lang="en-US" altLang="zh-CN" sz="1600" i="1" dirty="0">
                <a:solidFill>
                  <a:srgbClr val="0000CC"/>
                </a:solidFill>
              </a:rPr>
              <a:t>        </a:t>
            </a:r>
            <a:r>
              <a:rPr lang="en-US" altLang="zh-CN" sz="1600" i="1" dirty="0" err="1">
                <a:solidFill>
                  <a:srgbClr val="0000CC"/>
                </a:solidFill>
              </a:rPr>
              <a:t>Gambacurta</a:t>
            </a:r>
            <a:r>
              <a:rPr lang="en-US" altLang="zh-CN" sz="1600" i="1" dirty="0">
                <a:solidFill>
                  <a:srgbClr val="0000CC"/>
                </a:solidFill>
              </a:rPr>
              <a:t> et al., PRC 81, 054312 (2010)</a:t>
            </a:r>
          </a:p>
          <a:p>
            <a:r>
              <a:rPr lang="zh-CN" altLang="en-US" sz="1600" i="1" dirty="0">
                <a:solidFill>
                  <a:srgbClr val="0000CC"/>
                </a:solidFill>
              </a:rPr>
              <a:t>        </a:t>
            </a:r>
            <a:r>
              <a:rPr lang="en-US" altLang="zh-CN" sz="1600" i="1" dirty="0">
                <a:solidFill>
                  <a:srgbClr val="0000CC"/>
                </a:solidFill>
              </a:rPr>
              <a:t>Yang et al., PRC  106, 014319 (2022)</a:t>
            </a:r>
          </a:p>
          <a:p>
            <a:pPr marL="342900" indent="-342900">
              <a:buFont typeface="Arial" charset="0"/>
              <a:buChar char="•"/>
            </a:pPr>
            <a:r>
              <a:rPr lang="en-US" altLang="zh-CN" sz="2000" b="1" dirty="0"/>
              <a:t>RPA + PVC (particle vibration coupling)</a:t>
            </a:r>
            <a:endParaRPr lang="zh-CN" altLang="en-US" sz="20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9B961AC-EB6F-1C52-E973-DA7F93FE939F}"/>
              </a:ext>
            </a:extLst>
          </p:cNvPr>
          <p:cNvSpPr txBox="1"/>
          <p:nvPr/>
        </p:nvSpPr>
        <p:spPr>
          <a:xfrm>
            <a:off x="403940" y="5797713"/>
            <a:ext cx="814056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altLang="zh-CN" sz="2000" dirty="0"/>
              <a:t>RPA+PVC model based on </a:t>
            </a:r>
            <a:r>
              <a:rPr lang="en-US" altLang="zh-CN" sz="2000" dirty="0" err="1"/>
              <a:t>Skyrme</a:t>
            </a:r>
            <a:r>
              <a:rPr lang="en-US" altLang="zh-CN" sz="2000" dirty="0"/>
              <a:t>  DFT </a:t>
            </a:r>
          </a:p>
          <a:p>
            <a:r>
              <a:rPr lang="en-US" altLang="zh-CN" sz="2000" dirty="0">
                <a:solidFill>
                  <a:srgbClr val="0000CC"/>
                </a:solidFill>
              </a:rPr>
              <a:t>      </a:t>
            </a:r>
            <a:r>
              <a:rPr lang="en-US" altLang="zh-CN" sz="1600" i="1" dirty="0" err="1">
                <a:solidFill>
                  <a:srgbClr val="0000CC"/>
                </a:solidFill>
              </a:rPr>
              <a:t>Colo</a:t>
            </a:r>
            <a:r>
              <a:rPr lang="en-US" altLang="zh-CN" sz="1600" i="1" dirty="0">
                <a:solidFill>
                  <a:srgbClr val="0000CC"/>
                </a:solidFill>
              </a:rPr>
              <a:t> et al., PRC 50, 1496 (1994);  </a:t>
            </a:r>
            <a:r>
              <a:rPr lang="en-US" altLang="zh-CN" sz="1600" i="1" dirty="0" err="1">
                <a:solidFill>
                  <a:srgbClr val="0000CC"/>
                </a:solidFill>
              </a:rPr>
              <a:t>Niu</a:t>
            </a:r>
            <a:r>
              <a:rPr lang="en-US" altLang="zh-CN" sz="1600" i="1" dirty="0">
                <a:solidFill>
                  <a:srgbClr val="0000CC"/>
                </a:solidFill>
              </a:rPr>
              <a:t> et al., PRC 85, 034314 (2012)</a:t>
            </a:r>
            <a:endParaRPr lang="en-US" altLang="zh-CN" sz="1600" i="1" dirty="0"/>
          </a:p>
          <a:p>
            <a:pPr marL="342900" indent="-342900">
              <a:buFont typeface="Wingdings" pitchFamily="2" charset="2"/>
              <a:buChar char="Ø"/>
            </a:pPr>
            <a:r>
              <a:rPr lang="en-US" altLang="zh-CN" sz="2000" dirty="0"/>
              <a:t>RPA+PVC model based on relativistic DFT  </a:t>
            </a:r>
            <a:r>
              <a:rPr lang="en-US" altLang="zh-CN" sz="1600" i="1" dirty="0" err="1">
                <a:solidFill>
                  <a:srgbClr val="0000CC"/>
                </a:solidFill>
              </a:rPr>
              <a:t>Litvinova</a:t>
            </a:r>
            <a:r>
              <a:rPr lang="en-US" altLang="zh-CN" sz="1600" i="1" dirty="0">
                <a:solidFill>
                  <a:srgbClr val="0000CC"/>
                </a:solidFill>
              </a:rPr>
              <a:t> et al., PRC 75,064308 (2007)  </a:t>
            </a:r>
            <a:endParaRPr lang="zh-CN" altLang="en-US" sz="1600" i="1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72650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4443B5-E742-7BA4-D184-46339B9549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QRPA+QPVC model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54C3C9-F649-732A-0373-2CF7CAE4F3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80550-D1BB-4666-953B-EAC0EFD89CB3}" type="slidenum">
              <a:rPr lang="zh-CN" altLang="en-US" smtClean="0">
                <a:solidFill>
                  <a:prstClr val="black"/>
                </a:solidFill>
              </a:rPr>
              <a:pPr/>
              <a:t>9</a:t>
            </a:fld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76BB1FC-48A0-80ED-5742-9E4609F21695}"/>
              </a:ext>
            </a:extLst>
          </p:cNvPr>
          <p:cNvSpPr txBox="1"/>
          <p:nvPr/>
        </p:nvSpPr>
        <p:spPr>
          <a:xfrm>
            <a:off x="251520" y="757902"/>
            <a:ext cx="77867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8763" indent="-258763">
              <a:buFont typeface="Wingdings" pitchFamily="2" charset="2"/>
              <a:buChar char="Ø"/>
            </a:pPr>
            <a:r>
              <a:rPr lang="en-US" altLang="zh-CN" sz="2400" dirty="0">
                <a:solidFill>
                  <a:srgbClr val="0000CC"/>
                </a:solidFill>
              </a:rPr>
              <a:t> To include pairing correlations for open-shell nuclei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7B51619-232E-6C9C-4AE6-FED9724780D1}"/>
              </a:ext>
            </a:extLst>
          </p:cNvPr>
          <p:cNvSpPr txBox="1"/>
          <p:nvPr/>
        </p:nvSpPr>
        <p:spPr>
          <a:xfrm>
            <a:off x="300923" y="2573562"/>
            <a:ext cx="177138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n-CN" sz="2000" dirty="0"/>
              <a:t>QPVC effect </a:t>
            </a:r>
          </a:p>
          <a:p>
            <a:endParaRPr lang="en-CN" sz="2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5EAA1C2-0C2C-AF06-2778-3C718A4D2276}"/>
              </a:ext>
            </a:extLst>
          </p:cNvPr>
          <p:cNvSpPr txBox="1"/>
          <p:nvPr/>
        </p:nvSpPr>
        <p:spPr>
          <a:xfrm>
            <a:off x="324461" y="1190266"/>
            <a:ext cx="77137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200" dirty="0" err="1"/>
              <a:t>Quasiparticle</a:t>
            </a:r>
            <a:r>
              <a:rPr lang="en-US" altLang="zh-CN" sz="2200" dirty="0"/>
              <a:t> RPA + </a:t>
            </a:r>
            <a:r>
              <a:rPr lang="en-US" altLang="zh-CN" sz="2200" dirty="0" err="1"/>
              <a:t>quasiparticle</a:t>
            </a:r>
            <a:r>
              <a:rPr lang="en-US" altLang="zh-CN" sz="2200" dirty="0"/>
              <a:t>  vibration coupling </a:t>
            </a:r>
          </a:p>
          <a:p>
            <a:r>
              <a:rPr lang="en-US" altLang="zh-CN" sz="2200" dirty="0"/>
              <a:t>      (</a:t>
            </a:r>
            <a:r>
              <a:rPr lang="en-US" altLang="zh-CN" sz="2200" b="1" dirty="0">
                <a:solidFill>
                  <a:srgbClr val="FF0000"/>
                </a:solidFill>
              </a:rPr>
              <a:t>QRPA</a:t>
            </a:r>
            <a:r>
              <a:rPr lang="en-US" altLang="zh-CN" sz="2200" dirty="0"/>
              <a:t>)                    + (</a:t>
            </a:r>
            <a:r>
              <a:rPr lang="en-US" altLang="zh-CN" sz="2200" b="1" dirty="0">
                <a:solidFill>
                  <a:srgbClr val="FF0000"/>
                </a:solidFill>
              </a:rPr>
              <a:t>QPVC</a:t>
            </a:r>
            <a:r>
              <a:rPr lang="en-US" altLang="zh-CN" sz="2200" dirty="0"/>
              <a:t>)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6776002-D495-E7BC-8F20-DF6A5C6086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9121" y="2659023"/>
            <a:ext cx="2957206" cy="273232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9ABB25B-17C4-9BC1-6B57-E9C32D29B423}"/>
              </a:ext>
            </a:extLst>
          </p:cNvPr>
          <p:cNvSpPr txBox="1"/>
          <p:nvPr/>
        </p:nvSpPr>
        <p:spPr>
          <a:xfrm>
            <a:off x="452198" y="5344278"/>
            <a:ext cx="18431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n-CN" sz="2000" dirty="0"/>
              <a:t>Pairing effect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6F3C9BC-1B82-9217-E6D2-B49AE9DC38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9852" y="2494368"/>
            <a:ext cx="3205539" cy="283787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F300085-DA10-8A55-074F-F48626FA75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6700" y="5491774"/>
            <a:ext cx="1765300" cy="11049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31A26F1-EE59-F385-5A91-CD0F217410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45573" y="5533102"/>
            <a:ext cx="1765300" cy="107941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609C2EC-8F68-C86F-2ADE-CDF7CECC1FB7}"/>
              </a:ext>
            </a:extLst>
          </p:cNvPr>
          <p:cNvSpPr txBox="1"/>
          <p:nvPr/>
        </p:nvSpPr>
        <p:spPr>
          <a:xfrm>
            <a:off x="251520" y="3608443"/>
            <a:ext cx="20874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2</a:t>
            </a:r>
            <a:r>
              <a:rPr lang="en-CN" dirty="0">
                <a:solidFill>
                  <a:srgbClr val="C00000"/>
                </a:solidFill>
              </a:rPr>
              <a:t> quasiparticles(qp)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6EE6F2B-997D-9728-47B4-C31284185DC7}"/>
                  </a:ext>
                </a:extLst>
              </p:cNvPr>
              <p:cNvSpPr txBox="1"/>
              <p:nvPr/>
            </p:nvSpPr>
            <p:spPr>
              <a:xfrm>
                <a:off x="452198" y="3050555"/>
                <a:ext cx="175400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800" b="0" dirty="0">
                    <a:solidFill>
                      <a:schemeClr val="accent2"/>
                    </a:solidFill>
                  </a:rPr>
                  <a:t>2 </a:t>
                </a:r>
                <a:r>
                  <a:rPr lang="en-US" altLang="zh-CN" sz="1800" b="0" dirty="0" err="1">
                    <a:solidFill>
                      <a:schemeClr val="accent2"/>
                    </a:solidFill>
                  </a:rPr>
                  <a:t>qp</a:t>
                </a:r>
                <a:r>
                  <a:rPr lang="en-US" altLang="zh-CN" sz="1800" b="0" dirty="0">
                    <a:solidFill>
                      <a:schemeClr val="accent2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1800" b="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⊗</m:t>
                    </m:r>
                  </m:oMath>
                </a14:m>
                <a:r>
                  <a:rPr lang="en-CN" dirty="0"/>
                  <a:t> </a:t>
                </a:r>
                <a:r>
                  <a:rPr lang="en-CN" dirty="0">
                    <a:solidFill>
                      <a:srgbClr val="C00000"/>
                    </a:solidFill>
                  </a:rPr>
                  <a:t>phonons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6EE6F2B-997D-9728-47B4-C31284185D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2198" y="3050555"/>
                <a:ext cx="1754006" cy="369332"/>
              </a:xfrm>
              <a:prstGeom prst="rect">
                <a:avLst/>
              </a:prstGeom>
              <a:blipFill>
                <a:blip r:embed="rId6"/>
                <a:stretch>
                  <a:fillRect l="-2878" t="-6667" r="-2158" b="-23333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7C7B39D4-FBE2-3F9A-8B4A-B4B534400E6B}"/>
              </a:ext>
            </a:extLst>
          </p:cNvPr>
          <p:cNvSpPr txBox="1"/>
          <p:nvPr/>
        </p:nvSpPr>
        <p:spPr>
          <a:xfrm>
            <a:off x="741219" y="1967194"/>
            <a:ext cx="30646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sz="2000" dirty="0"/>
              <a:t> b</a:t>
            </a:r>
            <a:r>
              <a:rPr lang="en-CN" sz="2000" dirty="0"/>
              <a:t>ased on relativistic DFT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754F1FC-EF1A-29D4-CA45-3E0A28D8456B}"/>
              </a:ext>
            </a:extLst>
          </p:cNvPr>
          <p:cNvSpPr txBox="1"/>
          <p:nvPr/>
        </p:nvSpPr>
        <p:spPr>
          <a:xfrm>
            <a:off x="4572000" y="1976531"/>
            <a:ext cx="27703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sz="2000" dirty="0"/>
              <a:t> b</a:t>
            </a:r>
            <a:r>
              <a:rPr lang="en-CN" sz="2000" dirty="0"/>
              <a:t>ased on Skyrme DFT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28C4A23-78E0-8243-E1AD-84A785DC44CD}"/>
              </a:ext>
            </a:extLst>
          </p:cNvPr>
          <p:cNvSpPr txBox="1"/>
          <p:nvPr/>
        </p:nvSpPr>
        <p:spPr>
          <a:xfrm>
            <a:off x="1148514" y="2286702"/>
            <a:ext cx="4572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i="1" dirty="0" err="1">
                <a:solidFill>
                  <a:srgbClr val="0000CC"/>
                </a:solidFill>
              </a:rPr>
              <a:t>Litvinova</a:t>
            </a:r>
            <a:r>
              <a:rPr lang="en-US" altLang="zh-CN" sz="1600" i="1" dirty="0">
                <a:solidFill>
                  <a:srgbClr val="0000CC"/>
                </a:solidFill>
              </a:rPr>
              <a:t> et al., PRC 78,014312 (2008) </a:t>
            </a:r>
            <a:endParaRPr lang="en-CN" sz="1600" i="1" dirty="0"/>
          </a:p>
        </p:txBody>
      </p:sp>
    </p:spTree>
    <p:extLst>
      <p:ext uri="{BB962C8B-B14F-4D97-AF65-F5344CB8AC3E}">
        <p14:creationId xmlns:p14="http://schemas.microsoft.com/office/powerpoint/2010/main" val="8285909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60569</TotalTime>
  <Words>1607</Words>
  <Application>Microsoft Macintosh PowerPoint</Application>
  <PresentationFormat>On-screen Show (4:3)</PresentationFormat>
  <Paragraphs>253</Paragraphs>
  <Slides>31</Slides>
  <Notes>4</Notes>
  <HiddenSlides>0</HiddenSlides>
  <MMClips>0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49" baseType="lpstr">
      <vt:lpstr>AdvOTea1a7398</vt:lpstr>
      <vt:lpstr>AdvP6F00</vt:lpstr>
      <vt:lpstr>Microsoft YaHei</vt:lpstr>
      <vt:lpstr>Microsoft YaHei</vt:lpstr>
      <vt:lpstr>NimbusRomNo9L</vt:lpstr>
      <vt:lpstr>宋体</vt:lpstr>
      <vt:lpstr>Arial</vt:lpstr>
      <vt:lpstr>Calibri</vt:lpstr>
      <vt:lpstr>Cambria Math</vt:lpstr>
      <vt:lpstr>Edwardian Script ITC</vt:lpstr>
      <vt:lpstr>Symbol</vt:lpstr>
      <vt:lpstr>Times New Roman</vt:lpstr>
      <vt:lpstr>Wingdings</vt:lpstr>
      <vt:lpstr>Office 主题</vt:lpstr>
      <vt:lpstr>自定义设计方案</vt:lpstr>
      <vt:lpstr>1_Office 主题</vt:lpstr>
      <vt:lpstr>Acrobat Document</vt:lpstr>
      <vt:lpstr>Equation.3</vt:lpstr>
      <vt:lpstr>A novel way to study nuclear giant resonances with vortex gamma photons </vt:lpstr>
      <vt:lpstr>Outline</vt:lpstr>
      <vt:lpstr>Nuclear Giant Resonances</vt:lpstr>
      <vt:lpstr>Different modes of giant resonances</vt:lpstr>
      <vt:lpstr>Giant Resonances Provide Insight to</vt:lpstr>
      <vt:lpstr>Schematic picture for collective excitations</vt:lpstr>
      <vt:lpstr>Microscopic theories</vt:lpstr>
      <vt:lpstr>Something in between? --- RPA+PVC model</vt:lpstr>
      <vt:lpstr>QRPA+QPVC model</vt:lpstr>
      <vt:lpstr>Giant Monopole Resonance studied by QPVC</vt:lpstr>
      <vt:lpstr>Giant Dipole Resonance studied by QPVC</vt:lpstr>
      <vt:lpstr>Giant Quadrupole Resonance studied by QPVC</vt:lpstr>
      <vt:lpstr>Photo-nuclear reaction</vt:lpstr>
      <vt:lpstr>Different modes of giant resonances</vt:lpstr>
      <vt:lpstr>New possibilities: vortex photon</vt:lpstr>
      <vt:lpstr>Transfer of optical OAM to a bound electron </vt:lpstr>
      <vt:lpstr>Cross section for vortex photon absorption on nucleus</vt:lpstr>
      <vt:lpstr>Ratio of the vortex and plane-wave cross section</vt:lpstr>
      <vt:lpstr>Photo-absorption cross section: plane wave vs. vortex</vt:lpstr>
      <vt:lpstr>Ratio of the vortex and plane-wave cross section</vt:lpstr>
      <vt:lpstr>Manipulation of giant resonances via vortex photon</vt:lpstr>
      <vt:lpstr>New γ beam facilities</vt:lpstr>
      <vt:lpstr>Possibility to produce vortex gamma photon</vt:lpstr>
      <vt:lpstr>Summary and Perspectives</vt:lpstr>
      <vt:lpstr>Acknowledgement</vt:lpstr>
      <vt:lpstr>Chanllenges?</vt:lpstr>
      <vt:lpstr>Chanllenges?</vt:lpstr>
      <vt:lpstr>Chanllenges?</vt:lpstr>
      <vt:lpstr>Chanllenges?</vt:lpstr>
      <vt:lpstr>PowerPoint Presentation</vt:lpstr>
      <vt:lpstr>Experimental probes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Nuclear Collective Vibrations:  From Labs to Stars</dc:title>
  <dc:creator>yfniu</dc:creator>
  <cp:lastModifiedBy>Microsoft Office User</cp:lastModifiedBy>
  <cp:revision>1510</cp:revision>
  <cp:lastPrinted>2018-10-15T15:46:26Z</cp:lastPrinted>
  <dcterms:created xsi:type="dcterms:W3CDTF">2015-10-31T10:03:20Z</dcterms:created>
  <dcterms:modified xsi:type="dcterms:W3CDTF">2024-04-25T14:45:46Z</dcterms:modified>
</cp:coreProperties>
</file>