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874" r:id="rId2"/>
    <p:sldId id="1222" r:id="rId3"/>
    <p:sldId id="2938" r:id="rId4"/>
    <p:sldId id="873" r:id="rId5"/>
    <p:sldId id="2842" r:id="rId6"/>
    <p:sldId id="2833" r:id="rId7"/>
    <p:sldId id="2834" r:id="rId8"/>
    <p:sldId id="2866" r:id="rId9"/>
    <p:sldId id="2867" r:id="rId10"/>
    <p:sldId id="2835" r:id="rId11"/>
    <p:sldId id="2839" r:id="rId12"/>
    <p:sldId id="2838" r:id="rId13"/>
    <p:sldId id="2841" r:id="rId14"/>
    <p:sldId id="2846" r:id="rId15"/>
    <p:sldId id="2847" r:id="rId16"/>
    <p:sldId id="2936" r:id="rId17"/>
    <p:sldId id="1225" r:id="rId18"/>
    <p:sldId id="1223" r:id="rId19"/>
    <p:sldId id="1224" r:id="rId20"/>
    <p:sldId id="1226" r:id="rId21"/>
    <p:sldId id="1228" r:id="rId22"/>
    <p:sldId id="2852" r:id="rId23"/>
    <p:sldId id="1234" r:id="rId24"/>
    <p:sldId id="2865" r:id="rId25"/>
    <p:sldId id="2934" r:id="rId26"/>
    <p:sldId id="1377" r:id="rId27"/>
    <p:sldId id="2851" r:id="rId28"/>
    <p:sldId id="2845" r:id="rId29"/>
    <p:sldId id="2912" r:id="rId30"/>
    <p:sldId id="2937" r:id="rId31"/>
    <p:sldId id="2935" r:id="rId32"/>
    <p:sldId id="2843" r:id="rId33"/>
    <p:sldId id="2844" r:id="rId34"/>
  </p:sldIdLst>
  <p:sldSz cx="9144000" cy="6858000" type="screen4x3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3" userDrawn="1">
          <p15:clr>
            <a:srgbClr val="A4A3A4"/>
          </p15:clr>
        </p15:guide>
        <p15:guide id="3" pos="4785" userDrawn="1">
          <p15:clr>
            <a:srgbClr val="A4A3A4"/>
          </p15:clr>
        </p15:guide>
        <p15:guide id="4" orient="horz" pos="2886" userDrawn="1">
          <p15:clr>
            <a:srgbClr val="A4A3A4"/>
          </p15:clr>
        </p15:guide>
        <p15:guide id="5" orient="horz" pos="164" userDrawn="1">
          <p15:clr>
            <a:srgbClr val="A4A3A4"/>
          </p15:clr>
        </p15:guide>
        <p15:guide id="6" orient="horz" pos="845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3612" userDrawn="1">
          <p15:clr>
            <a:srgbClr val="A4A3A4"/>
          </p15:clr>
        </p15:guide>
        <p15:guide id="9" pos="5647" userDrawn="1">
          <p15:clr>
            <a:srgbClr val="A4A3A4"/>
          </p15:clr>
        </p15:guide>
        <p15:guide id="10" orient="horz" pos="2704" userDrawn="1">
          <p15:clr>
            <a:srgbClr val="A4A3A4"/>
          </p15:clr>
        </p15:guide>
        <p15:guide id="11" pos="2880" userDrawn="1">
          <p15:clr>
            <a:srgbClr val="A4A3A4"/>
          </p15:clr>
        </p15:guide>
        <p15:guide id="12" pos="5556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orient="horz" pos="2795" userDrawn="1">
          <p15:clr>
            <a:srgbClr val="A4A3A4"/>
          </p15:clr>
        </p15:guide>
        <p15:guide id="15" orient="horz" pos="1389" userDrawn="1">
          <p15:clr>
            <a:srgbClr val="A4A3A4"/>
          </p15:clr>
        </p15:guide>
        <p15:guide id="16" pos="204" userDrawn="1">
          <p15:clr>
            <a:srgbClr val="A4A3A4"/>
          </p15:clr>
        </p15:guide>
        <p15:guide id="17" orient="horz" pos="3657" userDrawn="1">
          <p15:clr>
            <a:srgbClr val="A4A3A4"/>
          </p15:clr>
        </p15:guide>
        <p15:guide id="18" orient="horz" pos="1842" userDrawn="1">
          <p15:clr>
            <a:srgbClr val="A4A3A4"/>
          </p15:clr>
        </p15:guide>
        <p15:guide id="19" orient="horz" pos="26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jianxing" initials="lj" lastIdx="1" clrIdx="0">
    <p:extLst>
      <p:ext uri="{19B8F6BF-5375-455C-9EA6-DF929625EA0E}">
        <p15:presenceInfo xmlns:p15="http://schemas.microsoft.com/office/powerpoint/2012/main" userId="befdaaa6571f0a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DA2"/>
    <a:srgbClr val="365DA2"/>
    <a:srgbClr val="FFFFFF"/>
    <a:srgbClr val="2F5597"/>
    <a:srgbClr val="A4A3A4"/>
    <a:srgbClr val="FFAE00"/>
    <a:srgbClr val="4E6796"/>
    <a:srgbClr val="4D6895"/>
    <a:srgbClr val="859CC2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9813" autoAdjust="0"/>
  </p:normalViewPr>
  <p:slideViewPr>
    <p:cSldViewPr>
      <p:cViewPr varScale="1">
        <p:scale>
          <a:sx n="58" d="100"/>
          <a:sy n="58" d="100"/>
        </p:scale>
        <p:origin x="1528" y="44"/>
      </p:cViewPr>
      <p:guideLst>
        <p:guide pos="113"/>
        <p:guide pos="4785"/>
        <p:guide orient="horz" pos="2886"/>
        <p:guide orient="horz" pos="164"/>
        <p:guide orient="horz" pos="845"/>
        <p:guide orient="horz" pos="3475"/>
        <p:guide orient="horz" pos="3612"/>
        <p:guide pos="5647"/>
        <p:guide orient="horz" pos="2704"/>
        <p:guide pos="2880"/>
        <p:guide pos="5556"/>
        <p:guide orient="horz" pos="981"/>
        <p:guide orient="horz" pos="2795"/>
        <p:guide orient="horz" pos="1389"/>
        <p:guide pos="204"/>
        <p:guide orient="horz" pos="3657"/>
        <p:guide orient="horz" pos="1842"/>
        <p:guide orient="horz" pos="26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2D721D4-33DB-4EC0-A3D5-ABC21D408BDC}" type="datetimeFigureOut">
              <a:rPr lang="zh-CN" altLang="en-US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BD4A5DD-2266-41AD-9559-83D9F3D12AE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B54D6D34-EF25-4A3E-A20B-3E612768C087}" type="datetimeFigureOut">
              <a:rPr lang="zh-CN" altLang="en-US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1AFA52A6-D6C0-49EA-AF07-9186EA4CA627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304D53F0-C27A-4F1C-BAB0-8AEC8CBB30C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0C0033-9B5A-4EE9-89C7-F535F0F79C2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FA52A6-D6C0-49EA-AF07-9186EA4CA62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87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FA52A6-D6C0-49EA-AF07-9186EA4CA6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FA52A6-D6C0-49EA-AF07-9186EA4CA62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43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050DD-036D-F438-2947-4FB483A43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8267C028-4C33-B21E-9951-42D909521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5264F61B-CA5C-573D-ACF0-F8E1A1B8DF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6CD72B12-7304-9250-C2AB-653ECFD54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1FDBA2-7244-4BC8-A786-78F2D66F731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52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57C39-C78A-2C55-817F-5FDF5A06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5C24EBDD-9BD1-1F6F-34A0-68353AAC1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C0E8FA46-76C1-C504-2924-D7F9A32833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8C2626AC-D24C-0D67-12B4-41986A0C6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D2804E-E58D-473F-BDB3-B22E9F140E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31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6F0471-358D-4214-BEED-CC1D359A70F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4410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8E36B-DDB7-46F7-B0BB-0A1AC460A36F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pPr>
              <a:defRPr/>
            </a:pPr>
            <a:r>
              <a:rPr lang="zh-CN" altLang="en-US" dirty="0"/>
              <a:t>第</a:t>
            </a:r>
            <a:fld id="{69F4C988-B954-4FEE-8917-CD79A4F710D1}" type="slidenum">
              <a:rPr lang="zh-CN" altLang="en-US" smtClean="0"/>
              <a:pPr>
                <a:defRPr/>
              </a:pPr>
              <a:t>‹#›</a:t>
            </a:fld>
            <a:r>
              <a:rPr lang="zh-CN" altLang="en-US" dirty="0"/>
              <a:t>页，共</a:t>
            </a:r>
            <a:r>
              <a:rPr lang="en-US" altLang="zh-CN" dirty="0"/>
              <a:t>31</a:t>
            </a:r>
            <a:r>
              <a:rPr lang="zh-CN" altLang="en-US" dirty="0"/>
              <a:t>页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27B2-EAA9-4535-836B-312137120513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84D6C-378A-4746-B180-5DAE12AFC0F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939B-7736-4426-AA3F-63EB77B7E8B6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36813-80E0-4675-9E49-A9C058AB375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97D2FF"/>
            </a:duotone>
          </a:blip>
          <a:stretch>
            <a:fillRect/>
          </a:stretch>
        </p:blipFill>
        <p:spPr>
          <a:xfrm>
            <a:off x="6003928" y="4075119"/>
            <a:ext cx="3140075" cy="2782887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59851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4702-7286-40B4-B971-DE47D264D12E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C5D68-84EA-4B3E-878F-185BED55DCF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EBE8-6F57-487E-B1C8-C09064C88437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210A7-FDBC-4E63-A1E5-7DBA9B3D8061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00D0219-1F21-534A-7A67-E5DADF7A17E0}"/>
              </a:ext>
            </a:extLst>
          </p:cNvPr>
          <p:cNvSpPr txBox="1">
            <a:spLocks/>
          </p:cNvSpPr>
          <p:nvPr userDrawn="1"/>
        </p:nvSpPr>
        <p:spPr>
          <a:xfrm>
            <a:off x="6705600" y="4270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9F4C988-B954-4FEE-8917-CD79A4F710D1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/31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6FE9D-E925-43DA-919F-0F22180F9771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67C2-EBB8-49CD-B55C-E45EE145A20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7656-F64C-4A38-9839-1EAC70757C87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065A-EB5E-4F58-9816-64B1ECFC256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610-6B53-4492-AD4B-D50DAABED346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482E-5C7A-4D52-AF75-9F9C992F08A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E7F19-A6D2-41AD-AE7E-C814C46CDAD0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FFE0-05EC-40BF-AF77-037D56D3E78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2A1E-BF01-409A-BBCE-961E57492341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D5D69-19C4-41F4-B9BC-D5209189F96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50866-E076-4777-9F4D-41C21D223325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1DDC2-1643-4B63-BDE5-CD2CC0A836C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E0B7DA7D-9BB6-44BF-8691-58088E3F48D3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2746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EAA879E1-8323-4E2C-8A7A-F44206E929D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27.tmp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0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0.png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-48938" y="3311383"/>
            <a:ext cx="9144000" cy="708025"/>
          </a:xfrm>
        </p:spPr>
        <p:txBody>
          <a:bodyPr/>
          <a:lstStyle/>
          <a:p>
            <a:pPr algn="ctr" eaLnBrk="1" hangingPunct="1"/>
            <a:r>
              <a:rPr lang="en-US" altLang="zh-CN" sz="2800" b="1" dirty="0">
                <a:solidFill>
                  <a:srgbClr val="2F5597"/>
                </a:solidFill>
                <a:latin typeface="+mj-ea"/>
                <a:ea typeface="+mj-ea"/>
              </a:rPr>
              <a:t>Jian-Xing Li (</a:t>
            </a:r>
            <a:r>
              <a:rPr lang="zh-CN" altLang="en-US" sz="2800" b="1" dirty="0">
                <a:solidFill>
                  <a:srgbClr val="2F5597"/>
                </a:solidFill>
                <a:latin typeface="+mj-ea"/>
                <a:ea typeface="+mj-ea"/>
              </a:rPr>
              <a:t>栗建兴</a:t>
            </a:r>
            <a:r>
              <a:rPr lang="en-US" altLang="zh-CN" sz="2800" b="1" dirty="0">
                <a:solidFill>
                  <a:srgbClr val="2F5597"/>
                </a:solidFill>
                <a:latin typeface="+mj-ea"/>
                <a:ea typeface="+mj-ea"/>
              </a:rPr>
              <a:t>)</a:t>
            </a:r>
          </a:p>
          <a:p>
            <a:pPr algn="ctr" eaLnBrk="1" hangingPunct="1"/>
            <a:endParaRPr lang="en-US" altLang="zh-CN" sz="2800" b="1" dirty="0">
              <a:solidFill>
                <a:srgbClr val="2F559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2800" b="1" dirty="0">
                <a:solidFill>
                  <a:srgbClr val="2F559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Xi’an </a:t>
            </a:r>
            <a:r>
              <a:rPr lang="en-US" altLang="zh-CN" sz="2800" b="1" dirty="0" err="1">
                <a:solidFill>
                  <a:srgbClr val="2F559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Jiaotong</a:t>
            </a:r>
            <a:r>
              <a:rPr lang="en-US" altLang="zh-CN" sz="2800" b="1" dirty="0">
                <a:solidFill>
                  <a:srgbClr val="2F559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University(</a:t>
            </a:r>
            <a:r>
              <a: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西安交通大学</a:t>
            </a:r>
            <a:r>
              <a:rPr lang="en-US" altLang="zh-CN" sz="2800" b="1" dirty="0">
                <a:solidFill>
                  <a:srgbClr val="2F559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zh-CN" altLang="en-US" sz="2800" dirty="0">
              <a:solidFill>
                <a:srgbClr val="2F559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100" name="矩形 10"/>
          <p:cNvSpPr>
            <a:spLocks noChangeArrowheads="1"/>
          </p:cNvSpPr>
          <p:nvPr/>
        </p:nvSpPr>
        <p:spPr bwMode="auto">
          <a:xfrm>
            <a:off x="251520" y="5949280"/>
            <a:ext cx="9649072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+mj-ea"/>
                <a:ea typeface="+mj-ea"/>
              </a:rPr>
              <a:t>2024.4.25</a:t>
            </a:r>
            <a:r>
              <a:rPr lang="zh-CN" altLang="en-US" sz="2400" b="1" dirty="0">
                <a:latin typeface="+mj-ea"/>
                <a:ea typeface="+mj-ea"/>
              </a:rPr>
              <a:t>，</a:t>
            </a:r>
            <a:r>
              <a:rPr lang="en-US" altLang="zh-CN" sz="2400" b="1" dirty="0">
                <a:latin typeface="+mj-ea"/>
                <a:ea typeface="+mj-ea"/>
              </a:rPr>
              <a:t>Vortex states in nuclear and particle physics </a:t>
            </a:r>
            <a:r>
              <a:rPr lang="zh-CN" altLang="en-US" sz="2000" b="1" dirty="0">
                <a:latin typeface="+mj-ea"/>
                <a:ea typeface="+mj-ea"/>
              </a:rPr>
              <a:t>                   </a:t>
            </a:r>
            <a:endParaRPr lang="en-US" altLang="zh-CN" sz="2000" b="1" dirty="0">
              <a:latin typeface="+mj-ea"/>
              <a:ea typeface="+mj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26035" y="1628799"/>
            <a:ext cx="9236075" cy="1008164"/>
            <a:chOff x="-42" y="3636"/>
            <a:chExt cx="14545" cy="1923"/>
          </a:xfrm>
        </p:grpSpPr>
        <p:sp>
          <p:nvSpPr>
            <p:cNvPr id="2" name="矩形 1"/>
            <p:cNvSpPr/>
            <p:nvPr/>
          </p:nvSpPr>
          <p:spPr>
            <a:xfrm>
              <a:off x="-1" y="3636"/>
              <a:ext cx="14457" cy="192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01" name="矩形 2"/>
            <p:cNvSpPr>
              <a:spLocks noChangeArrowheads="1"/>
            </p:cNvSpPr>
            <p:nvPr/>
          </p:nvSpPr>
          <p:spPr bwMode="auto">
            <a:xfrm>
              <a:off x="-42" y="3810"/>
              <a:ext cx="14545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Strong Laser-driven Polarized and Vortex Particles 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 descr="16f0e80ee270d430d584898629ed9b51"/>
          <p:cNvPicPr>
            <a:picLocks noChangeAspect="1"/>
          </p:cNvPicPr>
          <p:nvPr/>
        </p:nvPicPr>
        <p:blipFill>
          <a:blip r:embed="rId3">
            <a:lum bright="-6000" contrast="48000"/>
          </a:blip>
          <a:stretch>
            <a:fillRect/>
          </a:stretch>
        </p:blipFill>
        <p:spPr>
          <a:xfrm>
            <a:off x="107504" y="188640"/>
            <a:ext cx="2920182" cy="783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"/>
    </mc:Choice>
    <mc:Fallback xmlns="">
      <p:transition spd="slow" advTm="36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A408AC-D0A2-46BB-8C9B-54B23F956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23127" r="31775" b="31787"/>
          <a:stretch/>
        </p:blipFill>
        <p:spPr>
          <a:xfrm>
            <a:off x="257238" y="1629736"/>
            <a:ext cx="4170746" cy="2519344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3D5F0945-D14D-4BA0-90E0-1FB15FAE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0728"/>
            <a:ext cx="48458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 single-shot interaction of a strong laser with a tilted solid foil</a:t>
            </a:r>
            <a:endParaRPr kumimoji="1"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C999E68-1987-4609-B705-6A1E77597646}"/>
                  </a:ext>
                </a:extLst>
              </p:cNvPr>
              <p:cNvSpPr txBox="1"/>
              <p:nvPr/>
            </p:nvSpPr>
            <p:spPr>
              <a:xfrm>
                <a:off x="4945070" y="4687287"/>
                <a:ext cx="3869216" cy="65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Parameters: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m:rPr>
                          <m:sty m:val="p"/>
                        </m:rP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altLang="zh-CN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altLang="zh-CN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CN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=500,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altLang="zh-CN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C999E68-1987-4609-B705-6A1E77597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070" y="4687287"/>
                <a:ext cx="3869216" cy="650050"/>
              </a:xfrm>
              <a:prstGeom prst="rect">
                <a:avLst/>
              </a:prstGeom>
              <a:blipFill>
                <a:blip r:embed="rId4"/>
                <a:stretch>
                  <a:fillRect t="-935" b="-18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0960721-320F-4A14-B0D7-DDD1F0836983}"/>
                  </a:ext>
                </a:extLst>
              </p:cNvPr>
              <p:cNvSpPr txBox="1"/>
              <p:nvPr/>
            </p:nvSpPr>
            <p:spPr>
              <a:xfrm>
                <a:off x="4945071" y="5314190"/>
                <a:ext cx="3397469" cy="67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 Parameters: Carbon foil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=550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pre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pre</m:t>
                              </m:r>
                            </m:sub>
                          </m:sSub>
                        </m:e>
                      </m:d>
                      <m:r>
                        <a:rPr lang="en-US" altLang="zh-CN" sz="1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pre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=0.5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zh-CN" alt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0960721-320F-4A14-B0D7-DDD1F0836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071" y="5314190"/>
                <a:ext cx="3397469" cy="676083"/>
              </a:xfrm>
              <a:prstGeom prst="rect">
                <a:avLst/>
              </a:prstGeom>
              <a:blipFill>
                <a:blip r:embed="rId5"/>
                <a:stretch>
                  <a:fillRect t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0264FC89-F7B0-4832-9667-F86A5823EE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t="18694" r="41570" b="36220"/>
          <a:stretch/>
        </p:blipFill>
        <p:spPr>
          <a:xfrm>
            <a:off x="4981406" y="1052736"/>
            <a:ext cx="3839066" cy="3488126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0BF8FC10-A98D-44A2-8EDB-0D64D9DFA0B6}"/>
              </a:ext>
            </a:extLst>
          </p:cNvPr>
          <p:cNvGrpSpPr/>
          <p:nvPr/>
        </p:nvGrpSpPr>
        <p:grpSpPr>
          <a:xfrm>
            <a:off x="55404" y="4389496"/>
            <a:ext cx="4889665" cy="1504240"/>
            <a:chOff x="73872" y="4679516"/>
            <a:chExt cx="6519553" cy="200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639C5B4-8A05-402D-B4BA-333E85D3E8B9}"/>
                    </a:ext>
                  </a:extLst>
                </p:cNvPr>
                <p:cNvSpPr txBox="1"/>
                <p:nvPr/>
              </p:nvSpPr>
              <p:spPr>
                <a:xfrm>
                  <a:off x="73872" y="4679516"/>
                  <a:ext cx="6519553" cy="140859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softEdge rad="31750"/>
                </a:effectLst>
              </p:spPr>
              <p:txBody>
                <a:bodyPr wrap="square">
                  <a:sp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Average polarization degree :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zh-CN" altLang="en-US" sz="15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5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CN" sz="15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≈70%</m:t>
                      </m:r>
                    </m:oMath>
                  </a14:m>
                  <a:endParaRPr lang="en-US" altLang="zh-CN" sz="15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5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	   Maximum density :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1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altLang="zh-CN" sz="1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endParaRPr lang="en-US" altLang="zh-CN" sz="15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           Yield :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 </m:t>
                      </m:r>
                      <m:r>
                        <m:rPr>
                          <m:nor/>
                        </m:rPr>
                        <a:rPr lang="en-US" altLang="zh-CN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nC</m:t>
                      </m:r>
                      <m:r>
                        <m:rPr>
                          <m:nor/>
                        </m:rPr>
                        <a:rPr lang="en-US" altLang="zh-CN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CN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shot</m:t>
                      </m:r>
                    </m:oMath>
                  </a14:m>
                  <a:endParaRPr lang="zh-CN" altLang="en-US" sz="1500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639C5B4-8A05-402D-B4BA-333E85D3E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72" y="4679516"/>
                  <a:ext cx="6519553" cy="1408590"/>
                </a:xfrm>
                <a:prstGeom prst="rect">
                  <a:avLst/>
                </a:prstGeom>
                <a:blipFill>
                  <a:blip r:embed="rId7"/>
                  <a:stretch>
                    <a:fillRect l="-499" t="-1156" b="-5780"/>
                  </a:stretch>
                </a:blipFill>
                <a:ln>
                  <a:noFill/>
                </a:ln>
                <a:effectLst>
                  <a:softEdge rad="3175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44B5C9E5-1B00-47AD-AE72-EDCBC4464D98}"/>
                    </a:ext>
                  </a:extLst>
                </p:cNvPr>
                <p:cNvSpPr txBox="1"/>
                <p:nvPr/>
              </p:nvSpPr>
              <p:spPr>
                <a:xfrm>
                  <a:off x="73873" y="5638044"/>
                  <a:ext cx="6519552" cy="104712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softEdge rad="31750"/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a peak cone </a:t>
                  </a:r>
                  <a14:m>
                    <m:oMath xmlns:m="http://schemas.openxmlformats.org/officeDocument/2006/math"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27</m:t>
                          </m:r>
                        </m:e>
                        <m:sup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175</m:t>
                          </m:r>
                        </m:e>
                        <m:sup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177</m:t>
                          </m:r>
                        </m:e>
                        <m:sup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sz="1500" dirty="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5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zh-CN" altLang="en-US" sz="15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5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5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15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≈72.3%, </m:t>
                        </m:r>
                        <m:sSub>
                          <m:sSubPr>
                            <m:ctrlPr>
                              <a:rPr lang="en-US" altLang="zh-CN" sz="15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5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15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≈0.2 </m:t>
                        </m:r>
                        <m:r>
                          <m:rPr>
                            <m:sty m:val="p"/>
                          </m:rPr>
                          <a:rPr lang="en-US" altLang="zh-CN" sz="15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pC</m:t>
                        </m:r>
                      </m:oMath>
                    </m:oMathPara>
                  </a14:m>
                  <a:endParaRPr lang="en-US" altLang="zh-CN" sz="1500" dirty="0"/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sSub>
                        <m:sSub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/(</m:t>
                      </m:r>
                      <m:r>
                        <m:rPr>
                          <m:sty m:val="p"/>
                        </m:rPr>
                        <a:rPr lang="en-US" altLang="zh-CN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mm</m:t>
                          </m:r>
                        </m:e>
                        <m:sup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mard</m:t>
                          </m:r>
                        </m:e>
                        <m:sup>
                          <m:r>
                            <a:rPr lang="en-US" altLang="zh-CN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⋅0.1%</m:t>
                      </m:r>
                      <m:r>
                        <m:rPr>
                          <m:sty m:val="p"/>
                        </m:rPr>
                        <a:rPr lang="en-US" altLang="zh-CN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BW</m:t>
                      </m:r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sz="1500" dirty="0"/>
                    <a:t>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CN" sz="1500" i="1">
                          <a:latin typeface="Cambria Math" panose="02040503050406030204" pitchFamily="18" charset="0"/>
                        </a:rPr>
                        <m:t>=300 </m:t>
                      </m:r>
                      <m:r>
                        <m:rPr>
                          <m:sty m:val="p"/>
                        </m:rPr>
                        <a:rPr lang="en-US" altLang="zh-CN" sz="150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en-US" altLang="zh-CN" sz="15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44B5C9E5-1B00-47AD-AE72-EDCBC4464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73" y="5638044"/>
                  <a:ext cx="6519552" cy="1047124"/>
                </a:xfrm>
                <a:prstGeom prst="rect">
                  <a:avLst/>
                </a:prstGeom>
                <a:blipFill>
                  <a:blip r:embed="rId8"/>
                  <a:stretch>
                    <a:fillRect l="-499" t="-2326" b="-7752"/>
                  </a:stretch>
                </a:blipFill>
                <a:effectLst>
                  <a:softEdge rad="3175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E0249E9-ABFF-7E7A-0800-9D95970CC96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C853C2E4-7131-7F7D-6684-85B5C1417A7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D76BA63-8C3C-F895-713A-A788E04DEE92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4FEF6497-C4C8-EABA-9CB4-B1AA5F93A98C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E436104E-F2A5-D6E0-8F8F-44E59D452AAB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B6486953-956F-A2A8-0E96-DD19E34EA4C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C31BAE-0426-97D6-2B5C-422261EA9E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FF1020C-2220-EFEC-68D6-CDCE59C27236}"/>
              </a:ext>
            </a:extLst>
          </p:cNvPr>
          <p:cNvSpPr txBox="1"/>
          <p:nvPr/>
        </p:nvSpPr>
        <p:spPr bwMode="auto">
          <a:xfrm>
            <a:off x="10840" y="6196071"/>
            <a:ext cx="694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Xue et al., Phys. Rev. Lett. 131, 175101 (2023). Editors’ suggestion.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E35DB2-A4F8-9603-F91F-83EC5E7B4276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Polarized positron beam</a:t>
            </a:r>
          </a:p>
        </p:txBody>
      </p:sp>
    </p:spTree>
    <p:extLst>
      <p:ext uri="{BB962C8B-B14F-4D97-AF65-F5344CB8AC3E}">
        <p14:creationId xmlns:p14="http://schemas.microsoft.com/office/powerpoint/2010/main" val="326196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">
            <a:extLst>
              <a:ext uri="{FF2B5EF4-FFF2-40B4-BE49-F238E27FC236}">
                <a16:creationId xmlns:a16="http://schemas.microsoft.com/office/drawing/2014/main" id="{3F94D89A-0C56-49C3-946F-24F2F2AC0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76" y="1285177"/>
            <a:ext cx="7720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Experimental feasibility analysis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0AA638-E144-4809-A2A6-4BC1EC65D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2" t="21246" r="9992" b="46520"/>
          <a:stretch/>
        </p:blipFill>
        <p:spPr>
          <a:xfrm>
            <a:off x="1585630" y="1988840"/>
            <a:ext cx="6282230" cy="346388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A6A72B6-E927-8F4B-0928-A2AF79A5E0BF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F6A3C498-1253-F7F8-947B-7C7AB6829BC5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9CF30FC1-9CBD-1A3B-0CEE-2DFB39C176C9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9F24EE98-E6DA-A430-AD80-16F44519E278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CAB1350E-6C63-EFEF-8207-AFEF0FF4417E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B82B02D6-AAFF-079B-94EF-27076ACFFE19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D71B98B-3571-2C49-1F9C-D24B4CCE4F50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2A5F8DAC-B31A-9EED-0B7E-C1ED261EDCED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Polarized positron beam</a:t>
            </a:r>
          </a:p>
        </p:txBody>
      </p:sp>
    </p:spTree>
    <p:extLst>
      <p:ext uri="{BB962C8B-B14F-4D97-AF65-F5344CB8AC3E}">
        <p14:creationId xmlns:p14="http://schemas.microsoft.com/office/powerpoint/2010/main" val="269108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3">
            <a:extLst>
              <a:ext uri="{FF2B5EF4-FFF2-40B4-BE49-F238E27FC236}">
                <a16:creationId xmlns:a16="http://schemas.microsoft.com/office/drawing/2014/main" id="{3D5F0945-D14D-4BA0-90E0-1FB15FAE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84" y="980728"/>
            <a:ext cx="4591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Using a cone target with the same laser pulse</a:t>
            </a:r>
            <a:endParaRPr kumimoji="1"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672A56C-9C78-4E41-9160-34A4EF47B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9" t="15670" r="41881" b="22474"/>
          <a:stretch/>
        </p:blipFill>
        <p:spPr>
          <a:xfrm>
            <a:off x="370095" y="1548032"/>
            <a:ext cx="3771762" cy="3780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B003727-ABD3-49D5-970A-07A473183A58}"/>
                  </a:ext>
                </a:extLst>
              </p:cNvPr>
              <p:cNvSpPr txBox="1"/>
              <p:nvPr/>
            </p:nvSpPr>
            <p:spPr>
              <a:xfrm>
                <a:off x="239467" y="5300209"/>
                <a:ext cx="43325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 Parameters: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=550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cone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=50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12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NCD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sz="1200" i="1" dirty="0">
                  <a:latin typeface="Cambria Math" panose="02040503050406030204" pitchFamily="18" charset="0"/>
                </a:endParaRPr>
              </a:p>
              <a:p>
                <a:endParaRPr lang="zh-CN" alt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B003727-ABD3-49D5-970A-07A473183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67" y="5300209"/>
                <a:ext cx="4332533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>
            <a:extLst>
              <a:ext uri="{FF2B5EF4-FFF2-40B4-BE49-F238E27FC236}">
                <a16:creationId xmlns:a16="http://schemas.microsoft.com/office/drawing/2014/main" id="{90B18AAD-BEC3-4032-8CF5-6572C3782AEC}"/>
              </a:ext>
            </a:extLst>
          </p:cNvPr>
          <p:cNvGrpSpPr/>
          <p:nvPr/>
        </p:nvGrpSpPr>
        <p:grpSpPr>
          <a:xfrm>
            <a:off x="4342269" y="1791465"/>
            <a:ext cx="5560382" cy="1930432"/>
            <a:chOff x="5789691" y="1524576"/>
            <a:chExt cx="7413843" cy="2573909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72EF64E-D021-49A3-9AE6-04FCDED79BA3}"/>
                </a:ext>
              </a:extLst>
            </p:cNvPr>
            <p:cNvSpPr txBox="1"/>
            <p:nvPr/>
          </p:nvSpPr>
          <p:spPr>
            <a:xfrm>
              <a:off x="6571622" y="1524576"/>
              <a:ext cx="6631912" cy="991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Plasma focusing effect on the laser</a:t>
              </a:r>
            </a:p>
            <a:p>
              <a:pPr marL="214313" indent="-214313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trapping and acceleration of electrons</a:t>
              </a:r>
              <a:endPara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96E3217B-B184-4CFF-B944-E69729357D1A}"/>
                    </a:ext>
                  </a:extLst>
                </p:cNvPr>
                <p:cNvSpPr txBox="1"/>
                <p:nvPr/>
              </p:nvSpPr>
              <p:spPr>
                <a:xfrm>
                  <a:off x="5789691" y="2970997"/>
                  <a:ext cx="6631912" cy="11274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 eaLnBrk="1" fontAlgn="auto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sup>
                        </m:sSup>
                        <m: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5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zh-CN" sz="150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CN" sz="150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altLang="zh-CN" sz="15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defTabSz="685800" eaLnBrk="1" fontAlgn="auto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=12. 5 </m:t>
                        </m:r>
                        <m:r>
                          <m:rPr>
                            <m:nor/>
                          </m:rPr>
                          <a:rPr lang="en-US" altLang="zh-CN" sz="15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nC</m:t>
                        </m:r>
                        <m:r>
                          <m:rPr>
                            <m:nor/>
                          </m:rPr>
                          <a:rPr lang="en-US" altLang="zh-CN" sz="15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altLang="zh-CN" sz="15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shot</m:t>
                        </m:r>
                      </m:oMath>
                    </m:oMathPara>
                  </a14:m>
                  <a:endPara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96E3217B-B184-4CFF-B944-E69729357D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9691" y="2970997"/>
                  <a:ext cx="6631912" cy="112748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箭头: 下 9">
              <a:extLst>
                <a:ext uri="{FF2B5EF4-FFF2-40B4-BE49-F238E27FC236}">
                  <a16:creationId xmlns:a16="http://schemas.microsoft.com/office/drawing/2014/main" id="{2F018925-15B1-4888-94BB-ED6C25FFD29E}"/>
                </a:ext>
              </a:extLst>
            </p:cNvPr>
            <p:cNvSpPr/>
            <p:nvPr/>
          </p:nvSpPr>
          <p:spPr>
            <a:xfrm>
              <a:off x="8849414" y="2502450"/>
              <a:ext cx="512466" cy="4685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2BB95B0-D904-4E01-99E2-A3E93961EEB8}"/>
              </a:ext>
            </a:extLst>
          </p:cNvPr>
          <p:cNvGrpSpPr/>
          <p:nvPr/>
        </p:nvGrpSpPr>
        <p:grpSpPr>
          <a:xfrm>
            <a:off x="4141857" y="4294631"/>
            <a:ext cx="5527053" cy="1526238"/>
            <a:chOff x="5522476" y="4130942"/>
            <a:chExt cx="7369404" cy="20349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B837A51-8B1E-4F73-BACE-5C8C1B9F30EE}"/>
                    </a:ext>
                  </a:extLst>
                </p:cNvPr>
                <p:cNvSpPr txBox="1"/>
                <p:nvPr/>
              </p:nvSpPr>
              <p:spPr>
                <a:xfrm>
                  <a:off x="5522476" y="5086912"/>
                  <a:ext cx="7369404" cy="10790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00" eaLnBrk="1" fontAlgn="auto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5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zh-CN" altLang="en-US" sz="165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5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5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165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≈25%</m:t>
                        </m:r>
                      </m:oMath>
                    </m:oMathPara>
                  </a14:m>
                  <a:endParaRPr lang="en-US" altLang="zh-CN" sz="165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defTabSz="685800" eaLnBrk="1" fontAlgn="auto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65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	</a:t>
                  </a:r>
                  <a:endParaRPr lang="zh-CN" altLang="en-US" sz="16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B837A51-8B1E-4F73-BACE-5C8C1B9F3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2476" y="5086912"/>
                  <a:ext cx="7369404" cy="10790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C68BE3F-0624-447E-BCF6-431020259B45}"/>
                </a:ext>
              </a:extLst>
            </p:cNvPr>
            <p:cNvSpPr txBox="1"/>
            <p:nvPr/>
          </p:nvSpPr>
          <p:spPr>
            <a:xfrm>
              <a:off x="6571623" y="4130942"/>
              <a:ext cx="42504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l"/>
              </a:pPr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 becomes azimuthal</a:t>
              </a:r>
              <a:endParaRPr lang="zh-CN" altLang="en-US" sz="1500" dirty="0"/>
            </a:p>
          </p:txBody>
        </p:sp>
        <p:sp>
          <p:nvSpPr>
            <p:cNvPr id="22" name="箭头: 下 21">
              <a:extLst>
                <a:ext uri="{FF2B5EF4-FFF2-40B4-BE49-F238E27FC236}">
                  <a16:creationId xmlns:a16="http://schemas.microsoft.com/office/drawing/2014/main" id="{276C4F31-31B2-499E-BA7A-7FFAE56EFB5D}"/>
                </a:ext>
              </a:extLst>
            </p:cNvPr>
            <p:cNvSpPr/>
            <p:nvPr/>
          </p:nvSpPr>
          <p:spPr>
            <a:xfrm>
              <a:off x="8849414" y="4645537"/>
              <a:ext cx="512466" cy="4685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F7EDD44-BDA8-BB67-520F-172F10FB67D6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7C458AD2-E832-692E-E4E0-4B711D216F6D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4A4257-6BB5-A41A-1FE2-5B55F4197B86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A627105C-A99A-F8F6-AB86-7DB5F1E31649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DA36E33A-4936-8931-CE7C-1CC956FBBCB9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F42C86BB-6414-5B18-B768-AC9C1D5FE398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088D58E-537F-9A8B-ADEB-2B8701DD47A1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99B4AAB-34F2-E48C-2819-1DC8FA507EE7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Polarized positron beam</a:t>
            </a:r>
          </a:p>
        </p:txBody>
      </p:sp>
    </p:spTree>
    <p:extLst>
      <p:ext uri="{BB962C8B-B14F-4D97-AF65-F5344CB8AC3E}">
        <p14:creationId xmlns:p14="http://schemas.microsoft.com/office/powerpoint/2010/main" val="3909692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ABCBE7-5EFA-49CB-9C84-D57B628E9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64205" r="47567" b="15889"/>
          <a:stretch/>
        </p:blipFill>
        <p:spPr>
          <a:xfrm>
            <a:off x="4213024" y="3814329"/>
            <a:ext cx="3994220" cy="2009777"/>
          </a:xfrm>
          <a:prstGeom prst="rect">
            <a:avLst/>
          </a:prstGeom>
        </p:spPr>
      </p:pic>
      <p:sp>
        <p:nvSpPr>
          <p:cNvPr id="32" name="文本框 3">
            <a:extLst>
              <a:ext uri="{FF2B5EF4-FFF2-40B4-BE49-F238E27FC236}">
                <a16:creationId xmlns:a16="http://schemas.microsoft.com/office/drawing/2014/main" id="{3F94D89A-0C56-49C3-946F-24F2F2AC0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76" y="1285177"/>
            <a:ext cx="7720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Other possible physical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5EA7579-BBB3-4162-890A-A1F48D7CA962}"/>
                  </a:ext>
                </a:extLst>
              </p:cNvPr>
              <p:cNvSpPr txBox="1"/>
              <p:nvPr/>
            </p:nvSpPr>
            <p:spPr>
              <a:xfrm>
                <a:off x="199829" y="1813862"/>
                <a:ext cx="8996925" cy="3782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 process 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≈1.7×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≈0.1 </m:t>
                    </m:r>
                    <m:r>
                      <m:rPr>
                        <m:nor/>
                      </m:rPr>
                      <a:rPr lang="en-US" altLang="zh-CN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pC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yield of positrons generated via the NBW process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m:rPr>
                        <m:nor/>
                      </m:rPr>
                      <a:rPr lang="en-US" altLang="zh-CN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nC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13" indent="-214313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 of electron-positron: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the lifetime of positrons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required to pass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throuth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target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Attenuation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incoherent scatter,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coherent scattering,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photoelectric absorption.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·······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5EA7579-BBB3-4162-890A-A1F48D7CA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29" y="1813862"/>
                <a:ext cx="8996925" cy="3782061"/>
              </a:xfrm>
              <a:prstGeom prst="rect">
                <a:avLst/>
              </a:prstGeom>
              <a:blipFill>
                <a:blip r:embed="rId3"/>
                <a:stretch>
                  <a:fillRect l="-474" b="-1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5972C4-2C91-5CBD-C0CD-4397235C015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56F7609A-40A0-07AE-8A8B-3D45A0EF1058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2422DFB2-62B2-194C-7FAB-60CFF20D861D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69A105A4-BE53-C0E7-6CDB-C46D5F59C48E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31F01684-BF69-CAC1-8B75-3166CC77153C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DF876D10-E3DF-F170-0055-973FB29597DA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5D17B6F-FE28-8097-7804-979D7DA70F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">
            <a:extLst>
              <a:ext uri="{FF2B5EF4-FFF2-40B4-BE49-F238E27FC236}">
                <a16:creationId xmlns:a16="http://schemas.microsoft.com/office/drawing/2014/main" id="{65F21F0B-FCAA-B72A-416A-2054F0FC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468" y="995679"/>
            <a:ext cx="46793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Open question</a:t>
            </a:r>
            <a:r>
              <a:rPr kumimoji="1"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More efficient methods</a:t>
            </a:r>
            <a:r>
              <a:rPr kumimoji="1"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？</a:t>
            </a:r>
            <a:endParaRPr kumimoji="1"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4EB44B-005B-12CE-1831-CCC22B51332E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Polarized positron beam</a:t>
            </a:r>
          </a:p>
        </p:txBody>
      </p:sp>
    </p:spTree>
    <p:extLst>
      <p:ext uri="{BB962C8B-B14F-4D97-AF65-F5344CB8AC3E}">
        <p14:creationId xmlns:p14="http://schemas.microsoft.com/office/powerpoint/2010/main" val="32560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5972C4-2C91-5CBD-C0CD-4397235C015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56F7609A-40A0-07AE-8A8B-3D45A0EF1058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2422DFB2-62B2-194C-7FAB-60CFF20D861D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69A105A4-BE53-C0E7-6CDB-C46D5F59C48E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31F01684-BF69-CAC1-8B75-3166CC77153C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DF876D10-E3DF-F170-0055-973FB29597DA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5D17B6F-FE28-8097-7804-979D7DA70F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15AF687-2DCC-6026-8979-8E8A97431B93}"/>
              </a:ext>
            </a:extLst>
          </p:cNvPr>
          <p:cNvSpPr txBox="1"/>
          <p:nvPr/>
        </p:nvSpPr>
        <p:spPr bwMode="auto">
          <a:xfrm>
            <a:off x="733450" y="257452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QED-PIC code: SLIPs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28FF9CA-579F-AE0E-5608-7DE32126C532}"/>
              </a:ext>
            </a:extLst>
          </p:cNvPr>
          <p:cNvSpPr txBox="1"/>
          <p:nvPr/>
        </p:nvSpPr>
        <p:spPr bwMode="auto">
          <a:xfrm>
            <a:off x="160920" y="6415882"/>
            <a:ext cx="569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Wan et al., Matter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Extremes 8, 064002 (2023)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40115E-3A1F-4FB1-CD8F-6E830BC7C631}"/>
              </a:ext>
            </a:extLst>
          </p:cNvPr>
          <p:cNvSpPr txBox="1"/>
          <p:nvPr/>
        </p:nvSpPr>
        <p:spPr bwMode="auto">
          <a:xfrm>
            <a:off x="160920" y="989193"/>
            <a:ext cx="784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 of SLIPs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35349EE-72B1-32E8-2021-F9D9B830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95" y="1432160"/>
            <a:ext cx="8404809" cy="47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1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5972C4-2C91-5CBD-C0CD-4397235C015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56F7609A-40A0-07AE-8A8B-3D45A0EF1058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2422DFB2-62B2-194C-7FAB-60CFF20D861D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69A105A4-BE53-C0E7-6CDB-C46D5F59C48E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31F01684-BF69-CAC1-8B75-3166CC77153C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DF876D10-E3DF-F170-0055-973FB29597DA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5D17B6F-FE28-8097-7804-979D7DA70F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15AF687-2DCC-6026-8979-8E8A97431B93}"/>
              </a:ext>
            </a:extLst>
          </p:cNvPr>
          <p:cNvSpPr txBox="1"/>
          <p:nvPr/>
        </p:nvSpPr>
        <p:spPr bwMode="auto">
          <a:xfrm>
            <a:off x="733450" y="257452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QED-PIC code: SLIPs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40115E-3A1F-4FB1-CD8F-6E830BC7C631}"/>
              </a:ext>
            </a:extLst>
          </p:cNvPr>
          <p:cNvSpPr txBox="1"/>
          <p:nvPr/>
        </p:nvSpPr>
        <p:spPr bwMode="auto">
          <a:xfrm>
            <a:off x="160920" y="989193"/>
            <a:ext cx="784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 of SLIPs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118452-F76F-C41E-3993-28818F04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23" y="1786542"/>
            <a:ext cx="7469732" cy="40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7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892479" y="6474802"/>
            <a:ext cx="251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6FF810-72CE-9CF5-6C1F-FE7B60EBE1DF}"/>
              </a:ext>
            </a:extLst>
          </p:cNvPr>
          <p:cNvSpPr txBox="1"/>
          <p:nvPr/>
        </p:nvSpPr>
        <p:spPr>
          <a:xfrm>
            <a:off x="395536" y="948722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Vortex/twisted photons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91BF685-3D3B-9B08-B039-B69856BCB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252" y="1401271"/>
            <a:ext cx="6245496" cy="1511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738D4A-F628-7BA8-D5F5-697F7A68C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1976" y="3257848"/>
            <a:ext cx="2976912" cy="3237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96A019B-45D9-0EED-077D-7539271D43D5}"/>
                  </a:ext>
                </a:extLst>
              </p:cNvPr>
              <p:cNvSpPr txBox="1"/>
              <p:nvPr/>
            </p:nvSpPr>
            <p:spPr bwMode="auto">
              <a:xfrm>
                <a:off x="158342" y="3890509"/>
                <a:ext cx="5893633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Eigenfunctions for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ϕ</m:t>
                        </m:r>
                      </m:den>
                    </m:f>
                  </m:oMath>
                </a14:m>
                <a:r>
                  <a:rPr lang="en-US" altLang="zh-CN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carry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96A019B-45D9-0EED-077D-7539271D4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342" y="3890509"/>
                <a:ext cx="5893633" cy="533479"/>
              </a:xfrm>
              <a:prstGeom prst="rect">
                <a:avLst/>
              </a:prstGeom>
              <a:blipFill>
                <a:blip r:embed="rId4"/>
                <a:stretch>
                  <a:fillRect l="-931" b="-56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8854C432-1AFE-B2A6-B555-AE4FB9A7361E}"/>
              </a:ext>
            </a:extLst>
          </p:cNvPr>
          <p:cNvGrpSpPr/>
          <p:nvPr/>
        </p:nvGrpSpPr>
        <p:grpSpPr>
          <a:xfrm>
            <a:off x="158343" y="2894771"/>
            <a:ext cx="5565785" cy="972176"/>
            <a:chOff x="158343" y="2894771"/>
            <a:chExt cx="5565785" cy="9721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69B757D-4CBB-B4B8-A84D-291FFC7D3C06}"/>
                    </a:ext>
                  </a:extLst>
                </p:cNvPr>
                <p:cNvSpPr txBox="1"/>
                <p:nvPr/>
              </p:nvSpPr>
              <p:spPr bwMode="auto">
                <a:xfrm>
                  <a:off x="158343" y="3211703"/>
                  <a:ext cx="5565785" cy="6552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Mode function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(i.e. Bessel or LG beam modes)</a:t>
                  </a:r>
                </a:p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Helical phase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𝑖𝑙</m:t>
                          </m:r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a14:m>
                  <a:endParaRPr lang="en-US" altLang="zh-CN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69B757D-4CBB-B4B8-A84D-291FFC7D3C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8343" y="3211703"/>
                  <a:ext cx="5565785" cy="655244"/>
                </a:xfrm>
                <a:prstGeom prst="rect">
                  <a:avLst/>
                </a:prstGeom>
                <a:blipFill>
                  <a:blip r:embed="rId5"/>
                  <a:stretch>
                    <a:fillRect l="-986" t="-5607" b="-14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6644B5B-5A29-C4DF-95F6-7533C01BB57F}"/>
                    </a:ext>
                  </a:extLst>
                </p:cNvPr>
                <p:cNvSpPr txBox="1"/>
                <p:nvPr/>
              </p:nvSpPr>
              <p:spPr bwMode="auto">
                <a:xfrm>
                  <a:off x="1755232" y="2971936"/>
                  <a:ext cx="3113527" cy="28591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b="0" i="1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ρ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𝑖𝑙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ϕ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altLang="zh-CN" b="0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6644B5B-5A29-C4DF-95F6-7533C01BB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55232" y="2971936"/>
                  <a:ext cx="3113527" cy="285912"/>
                </a:xfrm>
                <a:prstGeom prst="rect">
                  <a:avLst/>
                </a:prstGeom>
                <a:blipFill>
                  <a:blip r:embed="rId6"/>
                  <a:stretch>
                    <a:fillRect l="-1957" t="-8696" r="-783" b="-282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975692E-F132-A07D-0765-A82AB690589E}"/>
                </a:ext>
              </a:extLst>
            </p:cNvPr>
            <p:cNvSpPr/>
            <p:nvPr/>
          </p:nvSpPr>
          <p:spPr bwMode="auto">
            <a:xfrm>
              <a:off x="158343" y="2894771"/>
              <a:ext cx="1590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Vortex wave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C32A0FC-98FE-C1AD-8793-E3CFDA9B7519}"/>
                  </a:ext>
                </a:extLst>
              </p:cNvPr>
              <p:cNvSpPr/>
              <p:nvPr/>
            </p:nvSpPr>
            <p:spPr bwMode="auto">
              <a:xfrm>
                <a:off x="158343" y="4502287"/>
                <a:ext cx="491771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Vortex waves have distinct topological structure such that there is no continuous deformation from plane wave (front) or spherical wave to helical wave, the corresponding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topological charge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C32A0FC-98FE-C1AD-8793-E3CFDA9B7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343" y="4502287"/>
                <a:ext cx="4917713" cy="1200329"/>
              </a:xfrm>
              <a:prstGeom prst="rect">
                <a:avLst/>
              </a:prstGeom>
              <a:blipFill>
                <a:blip r:embed="rId7"/>
                <a:stretch>
                  <a:fillRect l="-1115" t="-3061" b="-7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A318282B-7DB4-D08C-4B62-A7BADD53CB30}"/>
              </a:ext>
            </a:extLst>
          </p:cNvPr>
          <p:cNvSpPr txBox="1"/>
          <p:nvPr/>
        </p:nvSpPr>
        <p:spPr>
          <a:xfrm>
            <a:off x="207417" y="6310212"/>
            <a:ext cx="25643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[Phys. </a:t>
            </a:r>
            <a:r>
              <a:rPr lang="en-US" altLang="zh-CN" sz="16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Usp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61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449 (2018)]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B75E7C8-E0AC-E769-FC4C-5E3FC61D635A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4E907015-00BD-E83B-22BB-D163E99E3A91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74A03A97-802A-3073-1DC9-F3B681483F2E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76DB5D68-1163-3DA2-423F-CEB6736E8992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FAE8442E-18C7-7002-5B87-1328FF002BE5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E9842B3D-271B-A1EE-9843-35789C1DA2C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F1F3E81-C9F1-4ECA-68C6-8F48314936D7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3C2B79D-1F8B-4CBC-3813-A221E257459D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13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1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8712171" y="6474802"/>
            <a:ext cx="431827" cy="365125"/>
          </a:xfrm>
        </p:spPr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fld>
            <a:endParaRPr lang="zh-CN" sz="1200" b="1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6FF810-72CE-9CF5-6C1F-FE7B60EBE1DF}"/>
              </a:ext>
            </a:extLst>
          </p:cNvPr>
          <p:cNvSpPr txBox="1"/>
          <p:nvPr/>
        </p:nvSpPr>
        <p:spPr>
          <a:xfrm>
            <a:off x="395536" y="948722"/>
            <a:ext cx="6809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 nuclear/particle physics with vortex beams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2498E4F-0FEB-93B8-9997-79EA8C33567B}"/>
              </a:ext>
            </a:extLst>
          </p:cNvPr>
          <p:cNvGrpSpPr/>
          <p:nvPr/>
        </p:nvGrpSpPr>
        <p:grpSpPr>
          <a:xfrm>
            <a:off x="5076060" y="1353242"/>
            <a:ext cx="4032439" cy="3909236"/>
            <a:chOff x="5074553" y="1474382"/>
            <a:chExt cx="4032439" cy="390923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BFCCACC-902B-E284-24EC-D898FF396457}"/>
                </a:ext>
              </a:extLst>
            </p:cNvPr>
            <p:cNvGrpSpPr/>
            <p:nvPr/>
          </p:nvGrpSpPr>
          <p:grpSpPr>
            <a:xfrm>
              <a:off x="5162563" y="1474382"/>
              <a:ext cx="3785911" cy="1662125"/>
              <a:chOff x="7344780" y="2666444"/>
              <a:chExt cx="3785911" cy="1662125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E93214E-F169-B8F6-12B5-E9CC956DA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18"/>
              <a:stretch/>
            </p:blipFill>
            <p:spPr>
              <a:xfrm>
                <a:off x="9670138" y="2666444"/>
                <a:ext cx="1460553" cy="1662125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5B6557-6E8D-F4BF-6384-3B8090D32D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6" r="2243"/>
              <a:stretch/>
            </p:blipFill>
            <p:spPr>
              <a:xfrm rot="5400000">
                <a:off x="8084550" y="2334827"/>
                <a:ext cx="845818" cy="2325358"/>
              </a:xfrm>
              <a:prstGeom prst="rect">
                <a:avLst/>
              </a:prstGeom>
            </p:spPr>
          </p:pic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4C512AA-D108-E001-415A-D96BB3AC26F6}"/>
                </a:ext>
              </a:extLst>
            </p:cNvPr>
            <p:cNvGrpSpPr/>
            <p:nvPr/>
          </p:nvGrpSpPr>
          <p:grpSpPr>
            <a:xfrm>
              <a:off x="5074553" y="3206318"/>
              <a:ext cx="4032439" cy="1336681"/>
              <a:chOff x="6943729" y="3243565"/>
              <a:chExt cx="4727040" cy="1336681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DF6A43F-BDAD-DE38-7615-CEB20BD0EFEE}"/>
                  </a:ext>
                </a:extLst>
              </p:cNvPr>
              <p:cNvSpPr txBox="1"/>
              <p:nvPr/>
            </p:nvSpPr>
            <p:spPr>
              <a:xfrm>
                <a:off x="6943729" y="3243565"/>
                <a:ext cx="46443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Present</a:t>
                </a:r>
                <a:r>
                  <a:rPr lang="en-US" altLang="zh-CN" dirty="0"/>
                  <a:t>: Spin polarized targets &amp; beams have been the only tools in use</a:t>
                </a:r>
                <a:endParaRPr lang="zh-CN" altLang="en-US" dirty="0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337762D-1D75-F456-56FD-A7239C42A0CC}"/>
                  </a:ext>
                </a:extLst>
              </p:cNvPr>
              <p:cNvSpPr txBox="1"/>
              <p:nvPr/>
            </p:nvSpPr>
            <p:spPr>
              <a:xfrm>
                <a:off x="6945489" y="3933915"/>
                <a:ext cx="4725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Next</a:t>
                </a:r>
                <a:r>
                  <a:rPr lang="en-US" altLang="zh-CN" dirty="0"/>
                  <a:t>: Exploring new tools such as vortex beams </a:t>
                </a:r>
                <a:endParaRPr lang="zh-CN" altLang="en-US" dirty="0"/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A7A07F-DEB7-54F2-AF3A-B0375BC16C4A}"/>
                </a:ext>
              </a:extLst>
            </p:cNvPr>
            <p:cNvSpPr txBox="1"/>
            <p:nvPr/>
          </p:nvSpPr>
          <p:spPr>
            <a:xfrm>
              <a:off x="5111307" y="4460288"/>
              <a:ext cx="38884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Colliding protons with OAM beams:</a:t>
              </a:r>
            </a:p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Inelastic Scattering with vortex electrons? [ </a:t>
              </a:r>
              <a:r>
                <a:rPr lang="en-US" altLang="zh-CN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JLab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2016 ]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BC619BA-E08F-1BBE-9937-2285BB2C2FE1}"/>
              </a:ext>
            </a:extLst>
          </p:cNvPr>
          <p:cNvGrpSpPr/>
          <p:nvPr/>
        </p:nvGrpSpPr>
        <p:grpSpPr>
          <a:xfrm>
            <a:off x="142754" y="1403689"/>
            <a:ext cx="4847563" cy="3886687"/>
            <a:chOff x="121238" y="1545068"/>
            <a:chExt cx="4847563" cy="388668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B994D9F-22D6-489B-013A-77BFF9734400}"/>
                </a:ext>
              </a:extLst>
            </p:cNvPr>
            <p:cNvSpPr txBox="1"/>
            <p:nvPr/>
          </p:nvSpPr>
          <p:spPr>
            <a:xfrm flipH="1">
              <a:off x="683568" y="3545948"/>
              <a:ext cx="864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1980s</a:t>
              </a:r>
              <a:endParaRPr lang="zh-CN" altLang="en-US" b="1" dirty="0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6D2921F-BBB7-C51A-BD3B-99A5135F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830873"/>
              <a:ext cx="3805265" cy="166212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02D52C0-B9DA-76FA-ACD2-9089E4D4F241}"/>
                </a:ext>
              </a:extLst>
            </p:cNvPr>
            <p:cNvSpPr txBox="1"/>
            <p:nvPr/>
          </p:nvSpPr>
          <p:spPr>
            <a:xfrm flipH="1">
              <a:off x="3080662" y="3545948"/>
              <a:ext cx="678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Now</a:t>
              </a:r>
              <a:endParaRPr lang="zh-CN" altLang="en-US" b="1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71CFD91-7997-1250-8095-B41E7DF84090}"/>
                </a:ext>
              </a:extLst>
            </p:cNvPr>
            <p:cNvSpPr txBox="1"/>
            <p:nvPr/>
          </p:nvSpPr>
          <p:spPr>
            <a:xfrm>
              <a:off x="124818" y="3915280"/>
              <a:ext cx="484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Only ~30% of proton spin is due to quarks spins;</a:t>
              </a:r>
            </a:p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 for the remaining ~70% is the major enterprise in New Physics: quark OAM, gluon spin, gluon OAM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019E147-568F-03BF-AA12-023B31EB34F3}"/>
                </a:ext>
              </a:extLst>
            </p:cNvPr>
            <p:cNvSpPr txBox="1"/>
            <p:nvPr/>
          </p:nvSpPr>
          <p:spPr>
            <a:xfrm flipH="1">
              <a:off x="1131509" y="1545068"/>
              <a:ext cx="1949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Proton Spin Puzzle</a:t>
              </a:r>
              <a:endParaRPr lang="zh-CN" altLang="en-US" b="1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77F20C0-49F1-A13F-B73A-FBC6F6488C14}"/>
                </a:ext>
              </a:extLst>
            </p:cNvPr>
            <p:cNvSpPr txBox="1"/>
            <p:nvPr/>
          </p:nvSpPr>
          <p:spPr>
            <a:xfrm>
              <a:off x="121238" y="5093201"/>
              <a:ext cx="311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[Eur. Phys. J. A 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52,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268 (2016)]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CE2761B0-7A09-571F-88ED-4DB2BDD2F6A7}"/>
              </a:ext>
            </a:extLst>
          </p:cNvPr>
          <p:cNvSpPr txBox="1"/>
          <p:nvPr/>
        </p:nvSpPr>
        <p:spPr>
          <a:xfrm>
            <a:off x="121238" y="6160520"/>
            <a:ext cx="69710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 Spin Physics With Unpolarized Particles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[Phys. Rev. Lett.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192001 (2020); Prog. Part.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103987 (2022)]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4E312BC-CD16-1C68-0A83-763FFAC1FAE4}"/>
              </a:ext>
            </a:extLst>
          </p:cNvPr>
          <p:cNvSpPr txBox="1"/>
          <p:nvPr/>
        </p:nvSpPr>
        <p:spPr>
          <a:xfrm>
            <a:off x="121238" y="5422745"/>
            <a:ext cx="8590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Photo-nuclear physics               [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Sci. Rep.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5018 (2017)]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Photon-induced reaction cross section will be changed due to AM conservation relation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ACB7EF-56B4-98F8-9BDF-9EF663C07A38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90722BD0-818C-C3AD-3D09-9FCFC65CD8E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8" name="矩形 4">
              <a:extLst>
                <a:ext uri="{FF2B5EF4-FFF2-40B4-BE49-F238E27FC236}">
                  <a16:creationId xmlns:a16="http://schemas.microsoft.com/office/drawing/2014/main" id="{5C7EEA79-0F00-5515-CD2C-80536923162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FCF5B24B-0216-BBE0-A3EC-D61D78899ADC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403CFA09-DE89-6138-6C85-9260CDFE3F0E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3682F566-022D-0963-F64B-1BF37B3948CF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65DA849-AF59-36DE-A2AA-95CB96F93CA1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51BC840-DB1E-F633-5877-764DA4CD802F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19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892479" y="6474802"/>
            <a:ext cx="251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6FF810-72CE-9CF5-6C1F-FE7B60EBE1DF}"/>
              </a:ext>
            </a:extLst>
          </p:cNvPr>
          <p:cNvSpPr txBox="1"/>
          <p:nvPr/>
        </p:nvSpPr>
        <p:spPr>
          <a:xfrm>
            <a:off x="395536" y="948722"/>
            <a:ext cx="3497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Photon Generation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8BC79E-9E03-CA75-F627-FFA56E86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1" y="1474382"/>
            <a:ext cx="4046342" cy="4064011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A03B616E-1FB3-4941-97C3-C9BE89A07518}"/>
              </a:ext>
            </a:extLst>
          </p:cNvPr>
          <p:cNvGrpSpPr/>
          <p:nvPr/>
        </p:nvGrpSpPr>
        <p:grpSpPr>
          <a:xfrm>
            <a:off x="4621777" y="948722"/>
            <a:ext cx="4408303" cy="3300299"/>
            <a:chOff x="0" y="1394575"/>
            <a:chExt cx="4408303" cy="330029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EF09945-8C04-43FA-BD1A-7EB38FD03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68"/>
            <a:stretch/>
          </p:blipFill>
          <p:spPr>
            <a:xfrm>
              <a:off x="0" y="1394575"/>
              <a:ext cx="4408303" cy="214801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A42BFD6-F747-49E9-8A9D-8B3E02C6BD79}"/>
                </a:ext>
              </a:extLst>
            </p:cNvPr>
            <p:cNvSpPr txBox="1"/>
            <p:nvPr/>
          </p:nvSpPr>
          <p:spPr>
            <a:xfrm>
              <a:off x="25425" y="3525323"/>
              <a:ext cx="39959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Photon beams of 99 eV carrying OAM have been observed in the 2nd harmonic off-axis radiation of a helical undulator. </a:t>
              </a:r>
            </a:p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[Phys. Rev. Lett. 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111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034801 (2013)]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4BC8CAD1-FE08-4EE1-9555-535E647DA443}"/>
              </a:ext>
            </a:extLst>
          </p:cNvPr>
          <p:cNvSpPr/>
          <p:nvPr/>
        </p:nvSpPr>
        <p:spPr bwMode="auto">
          <a:xfrm>
            <a:off x="4776450" y="5181290"/>
            <a:ext cx="3959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observations of OAM photon radiation: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Synchrotron Rad. 24, 934, (2017)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7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031036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(2017)]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67B6404-3A39-B193-9EF8-0D1079C3CA99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00ACE5F0-2182-A5C4-D8E9-A8CB690B8F6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032D20BC-0841-D5BF-4777-AD11C205CCCB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4F30291F-CBE5-18EC-CB7A-7A835B688AE4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677BC6A9-95AA-C173-12A5-45CDBF5B8959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7DD6ACD5-DDD5-224F-19DE-3CA32985FE57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20E7B16-1E6A-D820-4AA7-4F8F340C92FE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2D3AB4EC-B4F1-C913-9F53-52D870BAF128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82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892479" y="6474802"/>
            <a:ext cx="251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A0BB625-9FBC-9EBE-7688-30604C483463}"/>
              </a:ext>
            </a:extLst>
          </p:cNvPr>
          <p:cNvSpPr txBox="1"/>
          <p:nvPr/>
        </p:nvSpPr>
        <p:spPr bwMode="auto">
          <a:xfrm>
            <a:off x="323528" y="877574"/>
            <a:ext cx="3497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Photon Generation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4C82118-FBCB-3E70-7C77-2E2BFCE58057}"/>
              </a:ext>
            </a:extLst>
          </p:cNvPr>
          <p:cNvGrpSpPr/>
          <p:nvPr/>
        </p:nvGrpSpPr>
        <p:grpSpPr>
          <a:xfrm>
            <a:off x="108261" y="1229861"/>
            <a:ext cx="4644008" cy="2850028"/>
            <a:chOff x="4480813" y="834052"/>
            <a:chExt cx="4644008" cy="285002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8EC9E-EE1C-0DFA-0C57-E6E2B581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9836" y="834052"/>
              <a:ext cx="4365962" cy="219339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1BBCD99-E0CF-F921-5180-B93C75F05C39}"/>
                </a:ext>
              </a:extLst>
            </p:cNvPr>
            <p:cNvSpPr/>
            <p:nvPr/>
          </p:nvSpPr>
          <p:spPr>
            <a:xfrm>
              <a:off x="4480813" y="3037749"/>
              <a:ext cx="46440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Helical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microbunching of a relativistic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beam </a:t>
              </a:r>
              <a:r>
                <a:rPr lang="fr-FR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[Appl. Phys. Lett. </a:t>
              </a:r>
              <a:r>
                <a:rPr lang="fr-FR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fr-FR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091110 (2012)]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961816E-34EC-5469-E6A0-D8F1FB67006D}"/>
              </a:ext>
            </a:extLst>
          </p:cNvPr>
          <p:cNvGrpSpPr/>
          <p:nvPr/>
        </p:nvGrpSpPr>
        <p:grpSpPr>
          <a:xfrm>
            <a:off x="-91755" y="4085066"/>
            <a:ext cx="5493812" cy="2720732"/>
            <a:chOff x="3769250" y="3945761"/>
            <a:chExt cx="5493812" cy="272073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CC49EA6-7F15-AE83-D8A0-C41689162D32}"/>
                </a:ext>
              </a:extLst>
            </p:cNvPr>
            <p:cNvSpPr/>
            <p:nvPr/>
          </p:nvSpPr>
          <p:spPr>
            <a:xfrm>
              <a:off x="3769250" y="6050940"/>
              <a:ext cx="5493812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oherent optical vortices from relativistic electron beams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[Nature Phys., </a:t>
              </a:r>
              <a:r>
                <a:rPr lang="fr-FR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fr-FR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549–553 (2013)]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34B2935-FF91-BC27-1874-026099CF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809" y="3945761"/>
              <a:ext cx="5184695" cy="2093629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E319CE0-EC71-4BC6-9642-8A0ABEB2D389}"/>
              </a:ext>
            </a:extLst>
          </p:cNvPr>
          <p:cNvGrpSpPr/>
          <p:nvPr/>
        </p:nvGrpSpPr>
        <p:grpSpPr>
          <a:xfrm>
            <a:off x="4887250" y="1194368"/>
            <a:ext cx="4237222" cy="3238362"/>
            <a:chOff x="4655257" y="1159134"/>
            <a:chExt cx="4237222" cy="3238362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259B34B-6122-4453-AD76-FBED9257E11A}"/>
                </a:ext>
              </a:extLst>
            </p:cNvPr>
            <p:cNvSpPr txBox="1"/>
            <p:nvPr/>
          </p:nvSpPr>
          <p:spPr>
            <a:xfrm>
              <a:off x="4655257" y="2901380"/>
              <a:ext cx="42372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Vortex light with higher energy is generated via linear Compton back scattering </a:t>
              </a:r>
            </a:p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(low energy vortex photon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high energy vortex photon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3DC2358-9E73-487D-8700-9B01C9553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0730"/>
            <a:stretch/>
          </p:blipFill>
          <p:spPr>
            <a:xfrm>
              <a:off x="4841960" y="1159134"/>
              <a:ext cx="3497609" cy="1710286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207A82E-6DE0-4F6F-9126-EE9CAF902164}"/>
                </a:ext>
              </a:extLst>
            </p:cNvPr>
            <p:cNvSpPr/>
            <p:nvPr/>
          </p:nvSpPr>
          <p:spPr>
            <a:xfrm>
              <a:off x="4860032" y="4058942"/>
              <a:ext cx="33169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hys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ett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013001 (2011)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39CA2CC-DE09-428F-A711-CA397D3390AB}"/>
              </a:ext>
            </a:extLst>
          </p:cNvPr>
          <p:cNvGrpSpPr/>
          <p:nvPr/>
        </p:nvGrpSpPr>
        <p:grpSpPr>
          <a:xfrm>
            <a:off x="5247499" y="4478309"/>
            <a:ext cx="4007243" cy="2215271"/>
            <a:chOff x="5008547" y="4589000"/>
            <a:chExt cx="4007243" cy="221527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A89E575-3852-4CB7-84AD-85BE83D25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32"/>
            <a:stretch/>
          </p:blipFill>
          <p:spPr>
            <a:xfrm>
              <a:off x="5353059" y="4589000"/>
              <a:ext cx="2736304" cy="1219209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EC69FE3-7E43-4694-AED7-329A59EAD4D0}"/>
                </a:ext>
              </a:extLst>
            </p:cNvPr>
            <p:cNvSpPr txBox="1"/>
            <p:nvPr/>
          </p:nvSpPr>
          <p:spPr>
            <a:xfrm>
              <a:off x="5008547" y="5883621"/>
              <a:ext cx="4007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Vortex light with higher energy is generated via radiation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13F8DEF-8DA7-434A-9592-0FAAAB86AD95}"/>
                </a:ext>
              </a:extLst>
            </p:cNvPr>
            <p:cNvSpPr txBox="1"/>
            <p:nvPr/>
          </p:nvSpPr>
          <p:spPr>
            <a:xfrm>
              <a:off x="5077809" y="6465717"/>
              <a:ext cx="304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[Phys. Rev. D </a:t>
              </a:r>
              <a:r>
                <a:rPr lang="en-US" altLang="zh-CN" sz="1600" b="1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99</a:t>
              </a:r>
              <a:r>
                <a:rPr lang="en-US" altLang="zh-CN" sz="16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, 116016 (2019)]</a:t>
              </a:r>
              <a:endParaRPr lang="zh-CN" altLang="en-US" sz="1600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C85BCDA-BCE9-4DE8-7650-BD7820997F3F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6B84A79D-117F-7687-878F-A861469B5C1B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6846FCD9-69F5-C491-78DC-CC2A588F82DA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8C5839ED-6383-526C-CC3B-A3E6980490EC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CEFB4481-A54B-F981-3102-59D29F068DD6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92AC21CF-7FBF-EE25-4C79-403FD8E14DD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716AA08-6930-9BDE-8724-2CCB5218AF72}"/>
              </a:ext>
            </a:extLst>
          </p:cNvPr>
          <p:cNvCxnSpPr>
            <a:cxnSpLocks/>
          </p:cNvCxnSpPr>
          <p:nvPr/>
        </p:nvCxnSpPr>
        <p:spPr bwMode="auto">
          <a:xfrm>
            <a:off x="-232852" y="806273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704265D-F61E-9FD8-8418-FC08D04D90B0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3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7B75E7C8-E0AC-E769-FC4C-5E3FC61D635A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4E907015-00BD-E83B-22BB-D163E99E3A91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74A03A97-802A-3073-1DC9-F3B681483F2E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76DB5D68-1163-3DA2-423F-CEB6736E8992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FAE8442E-18C7-7002-5B87-1328FF002BE5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E9842B3D-271B-A1EE-9843-35789C1DA2C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F1F3E81-C9F1-4ECA-68C6-8F48314936D7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3C2B79D-1F8B-4CBC-3813-A221E257459D}"/>
              </a:ext>
            </a:extLst>
          </p:cNvPr>
          <p:cNvSpPr txBox="1"/>
          <p:nvPr/>
        </p:nvSpPr>
        <p:spPr bwMode="auto">
          <a:xfrm>
            <a:off x="610422" y="242645"/>
            <a:ext cx="460965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180A7F1-245B-3884-72D2-4A370FB598BF}"/>
              </a:ext>
            </a:extLst>
          </p:cNvPr>
          <p:cNvSpPr txBox="1"/>
          <p:nvPr/>
        </p:nvSpPr>
        <p:spPr>
          <a:xfrm>
            <a:off x="-64073" y="989378"/>
            <a:ext cx="9684568" cy="52546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63500"/>
          </a:sp3d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Ultraintense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Ultrafast Laser Facilities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~10 PW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                     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~fs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8D8608-75DC-E53E-0FF2-E96058DB2FFE}"/>
              </a:ext>
            </a:extLst>
          </p:cNvPr>
          <p:cNvGrpSpPr/>
          <p:nvPr/>
        </p:nvGrpSpPr>
        <p:grpSpPr>
          <a:xfrm>
            <a:off x="133627" y="1772817"/>
            <a:ext cx="4499992" cy="4175194"/>
            <a:chOff x="541822" y="2746379"/>
            <a:chExt cx="4232738" cy="39331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033AB3-5155-1498-1898-4430C8B51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874" y="2854902"/>
              <a:ext cx="4151686" cy="378137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317CF73-0E4A-0E96-846E-3615ACD3E120}"/>
                </a:ext>
              </a:extLst>
            </p:cNvPr>
            <p:cNvSpPr/>
            <p:nvPr/>
          </p:nvSpPr>
          <p:spPr>
            <a:xfrm>
              <a:off x="541822" y="2746379"/>
              <a:ext cx="4232738" cy="3933107"/>
            </a:xfrm>
            <a:prstGeom prst="rect">
              <a:avLst/>
            </a:prstGeom>
            <a:no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2605EBC-9258-D421-9D44-AE5078B486D0}"/>
              </a:ext>
            </a:extLst>
          </p:cNvPr>
          <p:cNvGrpSpPr/>
          <p:nvPr/>
        </p:nvGrpSpPr>
        <p:grpSpPr>
          <a:xfrm>
            <a:off x="4767245" y="1772817"/>
            <a:ext cx="4202489" cy="4151943"/>
            <a:chOff x="4911262" y="2746379"/>
            <a:chExt cx="3981218" cy="3933108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9F282E1-4C89-385B-68C6-D69D71367053}"/>
                </a:ext>
              </a:extLst>
            </p:cNvPr>
            <p:cNvSpPr txBox="1"/>
            <p:nvPr/>
          </p:nvSpPr>
          <p:spPr>
            <a:xfrm>
              <a:off x="4921651" y="5925452"/>
              <a:ext cx="3960440" cy="735690"/>
            </a:xfrm>
            <a:prstGeom prst="rect">
              <a:avLst/>
            </a:prstGeom>
            <a:solidFill>
              <a:srgbClr val="2F5597"/>
            </a:solidFill>
            <a:effectLst/>
            <a:scene3d>
              <a:camera prst="orthographicFront"/>
              <a:lightRig rig="threePt" dir="t"/>
            </a:scene3d>
            <a:sp3d>
              <a:bevelT w="63500"/>
            </a:sp3d>
          </p:spPr>
          <p:txBody>
            <a:bodyPr wrap="square">
              <a:spAutoFit/>
            </a:bodyPr>
            <a:lstStyle/>
            <a:p>
              <a:pPr marL="342900" lvl="0" indent="-34290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Worldwide </a:t>
              </a:r>
              <a:r>
                <a:rPr lang="en-US" altLang="zh-CN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Ultraintense</a:t>
              </a:r>
              <a:r>
                <a:rPr lang="en-US" altLang="zh-CN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Ultrafast Laser Facilities</a:t>
              </a:r>
              <a:endParaRPr lang="zh-CN" altLang="en-US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61F32F4-3A54-2CB1-2CCB-98FCA9D80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5478" y="2854936"/>
              <a:ext cx="3835918" cy="2707918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C0C47C0-5DE8-53DC-FD85-2FAB491649FD}"/>
                </a:ext>
              </a:extLst>
            </p:cNvPr>
            <p:cNvSpPr/>
            <p:nvPr/>
          </p:nvSpPr>
          <p:spPr>
            <a:xfrm>
              <a:off x="4911262" y="2746379"/>
              <a:ext cx="3981218" cy="3933108"/>
            </a:xfrm>
            <a:prstGeom prst="rect">
              <a:avLst/>
            </a:prstGeom>
            <a:no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E8A013A6-3691-E55B-FF9B-6744821E55E1}"/>
              </a:ext>
            </a:extLst>
          </p:cNvPr>
          <p:cNvSpPr/>
          <p:nvPr/>
        </p:nvSpPr>
        <p:spPr>
          <a:xfrm>
            <a:off x="179512" y="6345495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CPA: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Nobel Prize for Physics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B2E7C69-CFD6-A330-7E05-5CB7B554ADB8}"/>
              </a:ext>
            </a:extLst>
          </p:cNvPr>
          <p:cNvSpPr/>
          <p:nvPr/>
        </p:nvSpPr>
        <p:spPr>
          <a:xfrm>
            <a:off x="775490" y="3360492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强场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QED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效应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0B6927-1BBE-7A55-6C07-C717CA40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099225"/>
            <a:ext cx="1613885" cy="4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892479" y="6474802"/>
            <a:ext cx="251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1FE6559-68C8-CC40-A6AA-18F7050DCB70}"/>
              </a:ext>
            </a:extLst>
          </p:cNvPr>
          <p:cNvGrpSpPr/>
          <p:nvPr/>
        </p:nvGrpSpPr>
        <p:grpSpPr>
          <a:xfrm>
            <a:off x="5057287" y="834153"/>
            <a:ext cx="4011240" cy="3347675"/>
            <a:chOff x="5073993" y="1034982"/>
            <a:chExt cx="4011240" cy="334767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BD9EEE1-083B-0150-2849-E29409FE6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993" y="1034982"/>
              <a:ext cx="4011240" cy="293093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8871F05-6C41-AFE3-F2AB-97C8DF79B3F9}"/>
                </a:ext>
              </a:extLst>
            </p:cNvPr>
            <p:cNvSpPr txBox="1"/>
            <p:nvPr/>
          </p:nvSpPr>
          <p:spPr>
            <a:xfrm>
              <a:off x="5410762" y="4044103"/>
              <a:ext cx="3337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[Phys. Rev. Lett. 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117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123903 (2016)]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3CBEF884-FC00-2ED2-2F04-60F5E953D260}"/>
              </a:ext>
            </a:extLst>
          </p:cNvPr>
          <p:cNvSpPr/>
          <p:nvPr/>
        </p:nvSpPr>
        <p:spPr>
          <a:xfrm>
            <a:off x="323528" y="1866082"/>
            <a:ext cx="4415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of producing x-gamma rays with orbital angular momentum by means of the inverse Compton backscattering between a high brightness electron beam and a twisted laser pulse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E91663-FBC4-34F8-F4AD-C4A0B7489450}"/>
              </a:ext>
            </a:extLst>
          </p:cNvPr>
          <p:cNvSpPr txBox="1"/>
          <p:nvPr/>
        </p:nvSpPr>
        <p:spPr bwMode="auto">
          <a:xfrm>
            <a:off x="395536" y="948722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Photon Generation: Classical Radiation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4216BD6-4419-F0E8-2A64-E9B04ABB2F87}"/>
                  </a:ext>
                </a:extLst>
              </p:cNvPr>
              <p:cNvSpPr txBox="1"/>
              <p:nvPr/>
            </p:nvSpPr>
            <p:spPr>
              <a:xfrm>
                <a:off x="4644008" y="4404939"/>
                <a:ext cx="46805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proposal is based on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 radiation by charged particles in helical motion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radiated n-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harmonic carries total AM (TAM) of n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ℏ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4216BD6-4419-F0E8-2A64-E9B04ABB2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04939"/>
                <a:ext cx="4680520" cy="1477328"/>
              </a:xfrm>
              <a:prstGeom prst="rect">
                <a:avLst/>
              </a:prstGeom>
              <a:blipFill>
                <a:blip r:embed="rId4"/>
                <a:stretch>
                  <a:fillRect l="-1172" t="-2479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F40E5ADB-F19C-BF82-7A40-373E51965846}"/>
              </a:ext>
            </a:extLst>
          </p:cNvPr>
          <p:cNvGrpSpPr/>
          <p:nvPr/>
        </p:nvGrpSpPr>
        <p:grpSpPr>
          <a:xfrm>
            <a:off x="323528" y="3876243"/>
            <a:ext cx="3575304" cy="2508605"/>
            <a:chOff x="412242" y="3739227"/>
            <a:chExt cx="3575304" cy="250860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FF54DB0-6FA8-586A-AFF2-87E9FB6CB7E2}"/>
                </a:ext>
              </a:extLst>
            </p:cNvPr>
            <p:cNvSpPr txBox="1"/>
            <p:nvPr/>
          </p:nvSpPr>
          <p:spPr>
            <a:xfrm>
              <a:off x="538233" y="5909278"/>
              <a:ext cx="33233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[Phys. Rev. Lett. 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118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094801 (2017)]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94B9ED2-C45F-7907-4A6B-EB283A5CE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496"/>
            <a:stretch/>
          </p:blipFill>
          <p:spPr>
            <a:xfrm>
              <a:off x="412242" y="3739227"/>
              <a:ext cx="3575304" cy="2137310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8CFB624-3D12-DB5C-8373-63D052BAD6C4}"/>
              </a:ext>
            </a:extLst>
          </p:cNvPr>
          <p:cNvSpPr txBox="1"/>
          <p:nvPr/>
        </p:nvSpPr>
        <p:spPr>
          <a:xfrm>
            <a:off x="4653025" y="5991387"/>
            <a:ext cx="4662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effects have to considered at higher energies.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C0A16EA-E9F6-8313-68AB-5A945E1A7EFF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6AD28556-3D54-ED81-67AE-26B23A46A0CE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1" name="矩形 4">
              <a:extLst>
                <a:ext uri="{FF2B5EF4-FFF2-40B4-BE49-F238E27FC236}">
                  <a16:creationId xmlns:a16="http://schemas.microsoft.com/office/drawing/2014/main" id="{22F6DAAC-7D44-3EE0-32A4-16AA82CA7BFC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F8875C34-633B-31FC-1D2E-2C8775063972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25BDA219-DD47-8D5E-82CD-3F40204EC607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D67D12F2-E469-FF72-F12E-7F4D18DC79FF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9E00805-66BF-EE8D-7F95-7AC6F7CCF042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8D0DC439-4EAB-5411-D215-EDC07FFFA4FC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21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748465" y="6474802"/>
            <a:ext cx="395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21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EB8CF7-0CD5-F323-0E80-E1AB826CC0D3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5C2FCFF6-9082-BE12-CECA-3C5C0BD7930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42F9F255-3086-6AB9-EA05-1B696817185A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76B2D7D-1ADB-7FDA-BB3A-0D3DB27022B8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54E4DDF9-F691-E67B-DE59-1FA69202B331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6CBDD5DB-13A6-1622-CAEF-E668EE0EF13D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8DA54B5-0BFB-2E6B-F3EE-2F568B4AC071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481645C4-5AC2-CAA5-EB5F-417EAC1D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2" y="1339609"/>
            <a:ext cx="4472521" cy="193467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83D79E4-7F5A-7E3D-C5E9-002CFE9BC05F}"/>
              </a:ext>
            </a:extLst>
          </p:cNvPr>
          <p:cNvSpPr txBox="1"/>
          <p:nvPr/>
        </p:nvSpPr>
        <p:spPr>
          <a:xfrm>
            <a:off x="637332" y="3559659"/>
            <a:ext cx="5078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Linear Compton scattering</a:t>
            </a:r>
          </a:p>
          <a:p>
            <a:r>
              <a:rPr lang="en-US" altLang="zh-CN" sz="1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Opt. Lett. 47, 3356 (2022)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301ADFC-E766-A2FB-AB08-12B03137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41" y="836712"/>
            <a:ext cx="3514725" cy="271462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FADB3A4-4472-D0F0-809C-3AE6ECE2C059}"/>
              </a:ext>
            </a:extLst>
          </p:cNvPr>
          <p:cNvSpPr txBox="1"/>
          <p:nvPr/>
        </p:nvSpPr>
        <p:spPr bwMode="auto">
          <a:xfrm>
            <a:off x="4694405" y="3551337"/>
            <a:ext cx="5078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Nonlinear Compton scattering</a:t>
            </a:r>
          </a:p>
          <a:p>
            <a:r>
              <a:rPr lang="en-US" altLang="zh-CN" sz="1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124, 014801 (2020)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CFF196-146E-A48D-A1EC-D90DC41911F3}"/>
              </a:ext>
            </a:extLst>
          </p:cNvPr>
          <p:cNvSpPr txBox="1"/>
          <p:nvPr/>
        </p:nvSpPr>
        <p:spPr bwMode="auto">
          <a:xfrm>
            <a:off x="70511" y="4367189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Multi-photon absorption channel: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spin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Single-photon absorption channel: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polarization</a:t>
            </a:r>
            <a:endParaRPr lang="zh-CN" altLang="en-US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48FC63D-073A-34A6-E2BB-A4A9916FC994}"/>
              </a:ext>
            </a:extLst>
          </p:cNvPr>
          <p:cNvSpPr txBox="1"/>
          <p:nvPr/>
        </p:nvSpPr>
        <p:spPr bwMode="auto">
          <a:xfrm>
            <a:off x="457325" y="5126406"/>
            <a:ext cx="413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Wang et al.,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2306.14936 (2023)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6E29146-58A7-DD59-5A49-D48BD3204D62}"/>
              </a:ext>
            </a:extLst>
          </p:cNvPr>
          <p:cNvSpPr txBox="1"/>
          <p:nvPr/>
        </p:nvSpPr>
        <p:spPr>
          <a:xfrm>
            <a:off x="502417" y="6048178"/>
            <a:ext cx="8139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Angular Momentum Conservation is not taken into account!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40855BC-E916-BF97-F642-D268B8708084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43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748465" y="6474802"/>
            <a:ext cx="395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6FF810-72CE-9CF5-6C1F-FE7B60EBE1DF}"/>
              </a:ext>
            </a:extLst>
          </p:cNvPr>
          <p:cNvSpPr txBox="1"/>
          <p:nvPr/>
        </p:nvSpPr>
        <p:spPr>
          <a:xfrm>
            <a:off x="65550" y="1705669"/>
            <a:ext cx="9145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Spin-to-orbital angular momentum transfer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0B3483-6ADD-D19C-9FE3-BD62C725B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68189"/>
            <a:ext cx="7044884" cy="31409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963C1BB-DFA6-BF14-4104-C805020072A4}"/>
              </a:ext>
            </a:extLst>
          </p:cNvPr>
          <p:cNvSpPr txBox="1"/>
          <p:nvPr/>
        </p:nvSpPr>
        <p:spPr>
          <a:xfrm>
            <a:off x="131800" y="6430689"/>
            <a:ext cx="527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Ababekri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D 109, 016005 (2024)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EB8CF7-0CD5-F323-0E80-E1AB826CC0D3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5C2FCFF6-9082-BE12-CECA-3C5C0BD7930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42F9F255-3086-6AB9-EA05-1B696817185A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76B2D7D-1ADB-7FDA-BB3A-0D3DB27022B8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54E4DDF9-F691-E67B-DE59-1FA69202B331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6CBDD5DB-13A6-1622-CAEF-E668EE0EF13D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8DA54B5-0BFB-2E6B-F3EE-2F568B4AC071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05D7F93-4C18-23D1-1947-7BFFA826AB85}"/>
              </a:ext>
            </a:extLst>
          </p:cNvPr>
          <p:cNvSpPr txBox="1"/>
          <p:nvPr/>
        </p:nvSpPr>
        <p:spPr bwMode="auto">
          <a:xfrm>
            <a:off x="70511" y="893227"/>
            <a:ext cx="8207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electrodynamics scattering theory: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Multiphoton Absorption, Angular Momentum Conservation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79C175-DBF6-4416-D16D-5E5CEBC41B60}"/>
              </a:ext>
            </a:extLst>
          </p:cNvPr>
          <p:cNvSpPr txBox="1"/>
          <p:nvPr/>
        </p:nvSpPr>
        <p:spPr bwMode="auto">
          <a:xfrm>
            <a:off x="65550" y="5659573"/>
            <a:ext cx="733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of γ photons with phase vortices: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states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2C60C5-760F-E47B-3DC9-321137DF2367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207"/>
    </mc:Choice>
    <mc:Fallback xmlns="">
      <p:transition advTm="2220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748465" y="6474802"/>
            <a:ext cx="395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23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24CF92-3311-8736-61A5-9DAED68C1DF8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30DB8729-52F6-DD83-CF63-E183D03E55E5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5D69898-4A47-2402-611C-0CFA241AC8C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9044ECBC-1338-1BFD-7AE4-0BF6CC3B0FB9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877C48E2-5C9E-FCE3-BD1F-71690EDDDFB0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BF08BADF-59F7-3736-CE07-0F6759A97B95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7166D92-5D5E-4B5D-3ED0-AE81934FEA9B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D43D863D-6796-A57B-CF4E-A10B208C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061085"/>
            <a:ext cx="4316342" cy="541371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CDA2DA5-FB0E-5F10-5F75-B9630AC52053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0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748465" y="6474802"/>
            <a:ext cx="395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24CF92-3311-8736-61A5-9DAED68C1DF8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30DB8729-52F6-DD83-CF63-E183D03E55E5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5D69898-4A47-2402-611C-0CFA241AC8C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9044ECBC-1338-1BFD-7AE4-0BF6CC3B0FB9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877C48E2-5C9E-FCE3-BD1F-71690EDDDFB0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BF08BADF-59F7-3736-CE07-0F6759A97B95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7166D92-5D5E-4B5D-3ED0-AE81934FEA9B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6C568AC0-8FA7-AE20-4C9B-287B34379FB7}"/>
              </a:ext>
            </a:extLst>
          </p:cNvPr>
          <p:cNvSpPr txBox="1"/>
          <p:nvPr/>
        </p:nvSpPr>
        <p:spPr bwMode="auto">
          <a:xfrm>
            <a:off x="5796136" y="2150968"/>
            <a:ext cx="3261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question:</a:t>
            </a: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generate a pure state of OAM?</a:t>
            </a:r>
          </a:p>
          <a:p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 laser?</a:t>
            </a:r>
          </a:p>
          <a:p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Stimulating CS process?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B6295C-539B-12EC-C442-3FF4DD10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67" y="2150968"/>
            <a:ext cx="4914900" cy="30099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829B6FE-E758-2DED-D985-89ED1DCCE328}"/>
              </a:ext>
            </a:extLst>
          </p:cNvPr>
          <p:cNvSpPr txBox="1"/>
          <p:nvPr/>
        </p:nvSpPr>
        <p:spPr>
          <a:xfrm>
            <a:off x="280590" y="950639"/>
            <a:ext cx="7502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-to-orbital angular momentum transfer</a:t>
            </a:r>
          </a:p>
          <a:p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1800" b="1" i="0" dirty="0">
                <a:solidFill>
                  <a:srgbClr val="000000"/>
                </a:solidFill>
                <a:effectLst/>
                <a:latin typeface="NimbusRomNo9L-Medi"/>
              </a:rPr>
              <a:t>Generation of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rtxmi"/>
              </a:rPr>
              <a:t>γ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NimbusRomNo9L-Medi"/>
              </a:rPr>
              <a:t>photons with extremely large orbital angular momenta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6523D8-AB33-960A-86F3-7EB4235C0EEE}"/>
              </a:ext>
            </a:extLst>
          </p:cNvPr>
          <p:cNvSpPr txBox="1"/>
          <p:nvPr/>
        </p:nvSpPr>
        <p:spPr bwMode="auto">
          <a:xfrm>
            <a:off x="131800" y="6237312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Guo et al., arXiv:2310.16306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4FCF3D-9B0E-A062-0432-BD754CFB947B}"/>
              </a:ext>
            </a:extLst>
          </p:cNvPr>
          <p:cNvSpPr txBox="1"/>
          <p:nvPr/>
        </p:nvSpPr>
        <p:spPr bwMode="auto">
          <a:xfrm>
            <a:off x="610422" y="242645"/>
            <a:ext cx="612181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Gamma photons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17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D8CE-4359-E2B6-535F-624813C1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5A70E84-E9E3-4303-BFAB-C75AE087F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91" y="951230"/>
            <a:ext cx="7218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Nuclear giant resonances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670623-C629-315B-E321-09FEB1334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2" y="1604036"/>
            <a:ext cx="2611632" cy="304575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B42EB5E-5171-A0BC-0F13-3C50304117C7}"/>
              </a:ext>
            </a:extLst>
          </p:cNvPr>
          <p:cNvSpPr txBox="1"/>
          <p:nvPr/>
        </p:nvSpPr>
        <p:spPr>
          <a:xfrm>
            <a:off x="136574" y="4814855"/>
            <a:ext cx="2995266" cy="1253677"/>
          </a:xfrm>
          <a:prstGeom prst="rect">
            <a:avLst/>
          </a:prstGeom>
          <a:solidFill>
            <a:srgbClr val="2F5597"/>
          </a:solidFill>
          <a:effectLst/>
          <a:scene3d>
            <a:camera prst="orthographicFront"/>
            <a:lightRig rig="threePt" dir="t"/>
          </a:scene3d>
          <a:sp3d>
            <a:bevelT w="63500"/>
          </a:sp3d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钟：原子核</a:t>
            </a:r>
            <a:endParaRPr lang="en-US" altLang="zh-CN" sz="2000" b="1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锤子：探针（</a:t>
            </a:r>
            <a:r>
              <a:rPr lang="en-US" altLang="zh-CN" sz="2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e,γ,α,p,n</a:t>
            </a:r>
            <a:r>
              <a: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  <a:endParaRPr lang="en-US" altLang="zh-CN" sz="2000" b="1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钟声：不同的振动模式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E391403-7C25-6BE6-6041-3593FB20B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087"/>
          <a:stretch/>
        </p:blipFill>
        <p:spPr bwMode="auto">
          <a:xfrm>
            <a:off x="3153611" y="1532028"/>
            <a:ext cx="5919761" cy="22894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56E49F0-6C32-9748-EBE2-472C92347272}"/>
              </a:ext>
            </a:extLst>
          </p:cNvPr>
          <p:cNvSpPr txBox="1"/>
          <p:nvPr/>
        </p:nvSpPr>
        <p:spPr>
          <a:xfrm>
            <a:off x="4740599" y="3818217"/>
            <a:ext cx="4401605" cy="852606"/>
          </a:xfrm>
          <a:prstGeom prst="rect">
            <a:avLst/>
          </a:prstGeom>
          <a:solidFill>
            <a:srgbClr val="2F5597"/>
          </a:solidFill>
          <a:effectLst/>
          <a:scene3d>
            <a:camera prst="orthographicFront"/>
            <a:lightRig rig="threePt" dir="t"/>
          </a:scene3d>
          <a:sp3d>
            <a:bevelT w="63500"/>
          </a:sp3d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Measurement of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isovector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giant resonances with higher multipolarities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B1BE8C1-AFFA-7118-D72C-D8C17F1D08EB}"/>
              </a:ext>
            </a:extLst>
          </p:cNvPr>
          <p:cNvSpPr/>
          <p:nvPr/>
        </p:nvSpPr>
        <p:spPr>
          <a:xfrm>
            <a:off x="3379035" y="6012655"/>
            <a:ext cx="514326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Z.-W. Lu et al., Phys. Rev. Lett. 131, 202502 (2023)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9AB499-DA1A-B3DB-9008-4F7C4EE29C02}"/>
              </a:ext>
            </a:extLst>
          </p:cNvPr>
          <p:cNvSpPr txBox="1"/>
          <p:nvPr/>
        </p:nvSpPr>
        <p:spPr>
          <a:xfrm>
            <a:off x="3153611" y="3937004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</a:rPr>
              <a:t>Challenge</a:t>
            </a:r>
            <a:r>
              <a:rPr lang="zh-CN" altLang="en-US" sz="20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</a:rPr>
              <a:t>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3C9EA6-54FA-982A-A454-F7B79560B079}"/>
              </a:ext>
            </a:extLst>
          </p:cNvPr>
          <p:cNvSpPr/>
          <p:nvPr/>
        </p:nvSpPr>
        <p:spPr>
          <a:xfrm>
            <a:off x="136310" y="1484784"/>
            <a:ext cx="2995266" cy="4583748"/>
          </a:xfrm>
          <a:prstGeom prst="rect">
            <a:avLst/>
          </a:prstGeom>
          <a:noFill/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96817BB-6A84-80A0-065A-C427F9B234CE}"/>
              </a:ext>
            </a:extLst>
          </p:cNvPr>
          <p:cNvSpPr/>
          <p:nvPr/>
        </p:nvSpPr>
        <p:spPr>
          <a:xfrm>
            <a:off x="3155043" y="1484784"/>
            <a:ext cx="5940364" cy="4583748"/>
          </a:xfrm>
          <a:prstGeom prst="rect">
            <a:avLst/>
          </a:prstGeom>
          <a:noFill/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D125532-9F77-862A-1669-CB50D198C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4717030"/>
            <a:ext cx="3499175" cy="124941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2409B242-44AF-E898-80B4-50B5DF0B1F0C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E4926110-0FE0-1D1E-0ADE-8D101152DEF0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709F576F-741F-9BF5-F761-C58AE25A1703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025C1DFB-261F-FA49-44C8-6156E0A90875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09074465-E12A-C65D-40A5-DD7EA763CBB0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9117A7E6-FCCE-5947-E867-795737D57F5C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C3A1C58-DE52-29F9-3989-95B764946676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97DD8CF3-556A-52AF-F0CF-69E71E34FB69}"/>
              </a:ext>
            </a:extLst>
          </p:cNvPr>
          <p:cNvSpPr txBox="1"/>
          <p:nvPr/>
        </p:nvSpPr>
        <p:spPr bwMode="auto">
          <a:xfrm>
            <a:off x="610422" y="242645"/>
            <a:ext cx="633784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photonuclear reaction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33580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4DCFF64-CFDB-5511-11CB-DE510118F48F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316AD077-14CA-F6C9-0455-B03380D6D06B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2B85D3BF-6D4B-1C9A-528F-2C08BC7C30D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CBF0591D-B123-B3CA-92D5-7852229FC101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FF81CBE7-BD02-408C-FDD2-094C1FFE020E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EAF4F8FE-1180-8E82-31E0-55D7DB0336E8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EAC2951-60FD-CF65-9567-AB257EDC0E93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5FE3EDAE-6BAB-C689-6942-A1E07668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79" y="1623179"/>
            <a:ext cx="7754921" cy="43981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8517635-ED58-4292-D356-65153E4A9B4D}"/>
              </a:ext>
            </a:extLst>
          </p:cNvPr>
          <p:cNvSpPr txBox="1"/>
          <p:nvPr/>
        </p:nvSpPr>
        <p:spPr bwMode="auto">
          <a:xfrm>
            <a:off x="-30607" y="6260898"/>
            <a:ext cx="460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 et al., Phys. Rev. Lett. 131, 202502 (2023)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7BFD2A-EB17-59BF-7F67-C1F82935FC8C}"/>
              </a:ext>
            </a:extLst>
          </p:cNvPr>
          <p:cNvSpPr txBox="1"/>
          <p:nvPr/>
        </p:nvSpPr>
        <p:spPr>
          <a:xfrm>
            <a:off x="0" y="5470245"/>
            <a:ext cx="133676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/>
              <a:t>Ground State</a:t>
            </a:r>
            <a:endParaRPr lang="zh-CN" altLang="en-US" sz="16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4A1E80-8149-5D98-3427-B7131B5CE4DD}"/>
              </a:ext>
            </a:extLst>
          </p:cNvPr>
          <p:cNvSpPr txBox="1"/>
          <p:nvPr/>
        </p:nvSpPr>
        <p:spPr bwMode="auto">
          <a:xfrm>
            <a:off x="0" y="4518362"/>
            <a:ext cx="1445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Giant dipole resonance</a:t>
            </a:r>
            <a:endParaRPr lang="zh-CN" altLang="en-US" sz="16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95C041-0A93-536B-F4D4-D71BD00F476B}"/>
              </a:ext>
            </a:extLst>
          </p:cNvPr>
          <p:cNvSpPr txBox="1"/>
          <p:nvPr/>
        </p:nvSpPr>
        <p:spPr bwMode="auto">
          <a:xfrm>
            <a:off x="-5127" y="4071127"/>
            <a:ext cx="1480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/>
              <a:t>Giant quadrupole resonance</a:t>
            </a:r>
            <a:endParaRPr lang="zh-CN" altLang="en-US" sz="1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58D456B-84AE-B9D6-737B-ACD7D843D969}"/>
              </a:ext>
            </a:extLst>
          </p:cNvPr>
          <p:cNvSpPr txBox="1"/>
          <p:nvPr/>
        </p:nvSpPr>
        <p:spPr bwMode="auto">
          <a:xfrm>
            <a:off x="-5127" y="3452814"/>
            <a:ext cx="1445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Giant octupole resonance </a:t>
            </a:r>
            <a:endParaRPr lang="zh-CN" altLang="en-US" sz="16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EB65532-ACA6-59CC-A4CD-7441FE16D547}"/>
              </a:ext>
            </a:extLst>
          </p:cNvPr>
          <p:cNvSpPr txBox="1"/>
          <p:nvPr/>
        </p:nvSpPr>
        <p:spPr>
          <a:xfrm>
            <a:off x="1043608" y="941883"/>
            <a:ext cx="8659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excitations of different multipole transitions in nuclei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84D874-7184-DD39-30E1-2990A079CD53}"/>
              </a:ext>
            </a:extLst>
          </p:cNvPr>
          <p:cNvSpPr txBox="1"/>
          <p:nvPr/>
        </p:nvSpPr>
        <p:spPr>
          <a:xfrm>
            <a:off x="4355976" y="6069330"/>
            <a:ext cx="5007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fr-FR" altLang="zh-CN" b="1" dirty="0">
                <a:solidFill>
                  <a:srgbClr val="FF0000"/>
                </a:solidFill>
              </a:rPr>
              <a:t>Simulation: </a:t>
            </a:r>
            <a:r>
              <a:rPr lang="fr-FR" altLang="zh-CN" b="1" dirty="0"/>
              <a:t>Random-phase approximation plus particle-vibration coupling (RPA+PVC) model</a:t>
            </a:r>
            <a:endParaRPr lang="zh-CN" altLang="en-US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8A39D4-512C-1E27-57DF-F13AC4A44347}"/>
              </a:ext>
            </a:extLst>
          </p:cNvPr>
          <p:cNvSpPr txBox="1"/>
          <p:nvPr/>
        </p:nvSpPr>
        <p:spPr bwMode="auto">
          <a:xfrm>
            <a:off x="610422" y="242645"/>
            <a:ext cx="633784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photonuclear reaction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81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4DCFF64-CFDB-5511-11CB-DE510118F48F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316AD077-14CA-F6C9-0455-B03380D6D06B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2B85D3BF-6D4B-1C9A-528F-2C08BC7C30D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CBF0591D-B123-B3CA-92D5-7852229FC101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FF81CBE7-BD02-408C-FDD2-094C1FFE020E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EAF4F8FE-1180-8E82-31E0-55D7DB0336E8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EAC2951-60FD-CF65-9567-AB257EDC0E93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12D134A7-8456-A762-BCE9-373818726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24" y="1004644"/>
            <a:ext cx="5473103" cy="564012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A8687AE-0C72-2660-1C78-A8E7D490272C}"/>
              </a:ext>
            </a:extLst>
          </p:cNvPr>
          <p:cNvSpPr txBox="1"/>
          <p:nvPr/>
        </p:nvSpPr>
        <p:spPr bwMode="auto">
          <a:xfrm>
            <a:off x="5410447" y="1004644"/>
            <a:ext cx="3240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Detecting the OAM states of vortex γ photon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952629-69E0-F51E-65B3-BFA3E1B0708D}"/>
              </a:ext>
            </a:extLst>
          </p:cNvPr>
          <p:cNvSpPr txBox="1"/>
          <p:nvPr/>
        </p:nvSpPr>
        <p:spPr bwMode="auto">
          <a:xfrm>
            <a:off x="610422" y="242645"/>
            <a:ext cx="633784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photonuclear reaction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89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207"/>
    </mc:Choice>
    <mc:Fallback xmlns="">
      <p:transition advTm="2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4DCFF64-CFDB-5511-11CB-DE510118F48F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316AD077-14CA-F6C9-0455-B03380D6D06B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2B85D3BF-6D4B-1C9A-528F-2C08BC7C30D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CBF0591D-B123-B3CA-92D5-7852229FC101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FF81CBE7-BD02-408C-FDD2-094C1FFE020E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EAF4F8FE-1180-8E82-31E0-55D7DB0336E8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EAC2951-60FD-CF65-9567-AB257EDC0E93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579FE15-2AB2-7A3B-83DF-7FF39213E3CA}"/>
              </a:ext>
            </a:extLst>
          </p:cNvPr>
          <p:cNvSpPr txBox="1"/>
          <p:nvPr/>
        </p:nvSpPr>
        <p:spPr bwMode="auto">
          <a:xfrm>
            <a:off x="76461" y="911709"/>
            <a:ext cx="784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Detecting the mixed OAM states of vortex γ photon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72F6CD-17D5-F564-9888-74BD6577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16439"/>
            <a:ext cx="5688632" cy="489891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B0DEE2B-D5CA-5A07-04AF-17DFEEFE86BB}"/>
              </a:ext>
            </a:extLst>
          </p:cNvPr>
          <p:cNvSpPr txBox="1"/>
          <p:nvPr/>
        </p:nvSpPr>
        <p:spPr bwMode="auto">
          <a:xfrm>
            <a:off x="610422" y="242645"/>
            <a:ext cx="633784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photonuclear reaction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4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FA60A-F3D0-3524-E448-3AA6A606C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36762F1-4DD7-8CB0-3943-9C13D27E6829}"/>
              </a:ext>
            </a:extLst>
          </p:cNvPr>
          <p:cNvSpPr/>
          <p:nvPr/>
        </p:nvSpPr>
        <p:spPr>
          <a:xfrm>
            <a:off x="6019412" y="2825115"/>
            <a:ext cx="3002915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 eaLnBrk="1" hangingPunct="1">
              <a:defRPr/>
            </a:pPr>
            <a:r>
              <a:rPr kumimoji="1" lang="zh-CN" altLang="en-US" sz="1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意大利国家核物理研究所、米兰大学物理学院主任 </a:t>
            </a:r>
            <a:r>
              <a:rPr kumimoji="1" lang="en-US" altLang="zh-CN" sz="1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Gianluca Colò</a:t>
            </a:r>
            <a:r>
              <a:rPr kumimoji="1" lang="zh-CN" altLang="en-US" sz="1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教授</a:t>
            </a:r>
            <a:endParaRPr kumimoji="1" lang="zh-CN" altLang="en-US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2B92C4-0FC3-4BB7-D169-8B4875C6C449}"/>
              </a:ext>
            </a:extLst>
          </p:cNvPr>
          <p:cNvSpPr txBox="1"/>
          <p:nvPr/>
        </p:nvSpPr>
        <p:spPr bwMode="auto">
          <a:xfrm>
            <a:off x="395536" y="1193900"/>
            <a:ext cx="52923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《Nuclear Science and Techniques》</a:t>
            </a:r>
            <a:r>
              <a:rPr lang="zh-CN" altLang="en-US" sz="2000" i="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上对该工作进行了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专题报道</a:t>
            </a:r>
            <a:r>
              <a:rPr lang="zh-CN" altLang="en-US" sz="20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</a:t>
            </a:r>
            <a:r>
              <a:rPr lang="zh-CN" altLang="en-US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并评价本工作是核物理的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“突破”、“新颖方法”</a:t>
            </a:r>
            <a:r>
              <a:rPr lang="zh-CN" altLang="en-US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endParaRPr lang="en-US" altLang="zh-CN" sz="2000" i="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zh-CN" altLang="en-US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altLang="zh-CN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Here comes the </a:t>
            </a:r>
            <a:r>
              <a:rPr lang="en-US" altLang="zh-CN" sz="20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breakthrough</a:t>
            </a:r>
            <a:r>
              <a:rPr lang="en-US" altLang="zh-CN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as detailed in Ref. [5]... In [5], a </a:t>
            </a:r>
            <a:r>
              <a:rPr lang="en-US" altLang="zh-CN" sz="20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novel</a:t>
            </a:r>
            <a:r>
              <a:rPr lang="en-US" altLang="zh-CN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method has been proposed to excite giant resonances having a given angular momentum, in a controlled way…”</a:t>
            </a:r>
            <a:endParaRPr lang="zh-CN" altLang="en-US" sz="2000" dirty="0">
              <a:highlight>
                <a:srgbClr val="FF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D36C079-DBE5-C64D-2E7B-37D56203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1600" y="4005064"/>
            <a:ext cx="7344816" cy="2558593"/>
          </a:xfrm>
          <a:prstGeom prst="rect">
            <a:avLst/>
          </a:prstGeom>
        </p:spPr>
      </p:pic>
      <p:pic>
        <p:nvPicPr>
          <p:cNvPr id="2050" name="Picture 2" descr="Gianluca Colò 的图像结果">
            <a:extLst>
              <a:ext uri="{FF2B5EF4-FFF2-40B4-BE49-F238E27FC236}">
                <a16:creationId xmlns:a16="http://schemas.microsoft.com/office/drawing/2014/main" id="{933BB780-BC97-D6EF-B298-5F1987648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67" y="893026"/>
            <a:ext cx="1741065" cy="18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76667A8-55B7-3574-BC81-46C4038815A6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21A81E3A-145B-2F19-EE0C-D63CA022A5B7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" name="矩形 4">
              <a:extLst>
                <a:ext uri="{FF2B5EF4-FFF2-40B4-BE49-F238E27FC236}">
                  <a16:creationId xmlns:a16="http://schemas.microsoft.com/office/drawing/2014/main" id="{7C45C2F4-C36F-FF9E-C6E4-8C60EECE7CDF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BFD74251-FF7F-85A5-E815-2AD2733AB845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152126D6-B656-D9FB-8E42-D03625DFB8DB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A16D74CB-C4B2-E31E-9979-918992CF88EE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8278A06-9745-0BA1-BEAB-9BC634744A45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C88033B8-DDC5-B988-92AE-4ABB8804DDBE}"/>
              </a:ext>
            </a:extLst>
          </p:cNvPr>
          <p:cNvSpPr txBox="1"/>
          <p:nvPr/>
        </p:nvSpPr>
        <p:spPr bwMode="auto">
          <a:xfrm>
            <a:off x="610422" y="242645"/>
            <a:ext cx="633784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photonuclear reaction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172396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D2B117-63B1-C62B-838D-E9472D1AB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28" y="5133975"/>
            <a:ext cx="7715250" cy="172402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7B75E7C8-E0AC-E769-FC4C-5E3FC61D635A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4E907015-00BD-E83B-22BB-D163E99E3A91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74A03A97-802A-3073-1DC9-F3B681483F2E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76DB5D68-1163-3DA2-423F-CEB6736E8992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FAE8442E-18C7-7002-5B87-1328FF002BE5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E9842B3D-271B-A1EE-9843-35789C1DA2C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F1F3E81-C9F1-4ECA-68C6-8F48314936D7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3C2B79D-1F8B-4CBC-3813-A221E257459D}"/>
              </a:ext>
            </a:extLst>
          </p:cNvPr>
          <p:cNvSpPr txBox="1"/>
          <p:nvPr/>
        </p:nvSpPr>
        <p:spPr bwMode="auto">
          <a:xfrm>
            <a:off x="610422" y="242645"/>
            <a:ext cx="460965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A150F8-3A7F-4B42-D79E-4ED78F46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22" y="860678"/>
            <a:ext cx="82391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207"/>
    </mc:Choice>
    <mc:Fallback>
      <p:transition advTm="2220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2" name="灯片编号占位符 3"/>
          <p:cNvSpPr txBox="1"/>
          <p:nvPr/>
        </p:nvSpPr>
        <p:spPr bwMode="auto">
          <a:xfrm>
            <a:off x="8748465" y="6474802"/>
            <a:ext cx="395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CCC96A0-5858-45B2-BF5F-5634931A0257}" type="slidenum">
              <a:rPr lang="en-US" altLang="zh-CN" sz="1200" b="1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fld>
            <a:endParaRPr lang="zh-CN" sz="1200" b="1" i="0" u="none" strike="noStrike" cap="none" spc="0" dirty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24CF92-3311-8736-61A5-9DAED68C1DF8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30DB8729-52F6-DD83-CF63-E183D03E55E5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5D69898-4A47-2402-611C-0CFA241AC8C1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9044ECBC-1338-1BFD-7AE4-0BF6CC3B0FB9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877C48E2-5C9E-FCE3-BD1F-71690EDDDFB0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BF08BADF-59F7-3736-CE07-0F6759A97B95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7166D92-5D5E-4B5D-3ED0-AE81934FEA9B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ECF5FD9B-2881-5839-DD73-29900DF15BEA}"/>
              </a:ext>
            </a:extLst>
          </p:cNvPr>
          <p:cNvSpPr txBox="1"/>
          <p:nvPr/>
        </p:nvSpPr>
        <p:spPr bwMode="auto">
          <a:xfrm>
            <a:off x="610422" y="242645"/>
            <a:ext cx="662587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Vortex electrons and positrons 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829B6FE-E758-2DED-D985-89ED1DCCE328}"/>
              </a:ext>
            </a:extLst>
          </p:cNvPr>
          <p:cNvSpPr txBox="1"/>
          <p:nvPr/>
        </p:nvSpPr>
        <p:spPr>
          <a:xfrm>
            <a:off x="166774" y="842314"/>
            <a:ext cx="8683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angular-momentum-resolved quantum scattering theory of NBW process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-to-orbital angular momentum transfer in NBW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photons with extremely large orbital angular momenta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dirty="0"/>
            </a:b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6523D8-AB33-960A-86F3-7EB4235C0EEE}"/>
              </a:ext>
            </a:extLst>
          </p:cNvPr>
          <p:cNvSpPr txBox="1"/>
          <p:nvPr/>
        </p:nvSpPr>
        <p:spPr bwMode="auto">
          <a:xfrm>
            <a:off x="131800" y="6237312"/>
            <a:ext cx="448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Ababekri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arXiv:2404.11952 (2024)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EF954B-6D51-300F-25D7-44A40755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90" y="2096286"/>
            <a:ext cx="4385140" cy="34169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48062FA-AFD4-07DF-1C45-509391ADB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81869"/>
            <a:ext cx="3320513" cy="20473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35A41AF-1760-422B-0084-4B5788F89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929259"/>
            <a:ext cx="3320513" cy="25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"/>
    </mc:Choice>
    <mc:Fallback xmlns="">
      <p:transition advTm="2220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5972C4-2C91-5CBD-C0CD-4397235C015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56F7609A-40A0-07AE-8A8B-3D45A0EF1058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2422DFB2-62B2-194C-7FAB-60CFF20D861D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69A105A4-BE53-C0E7-6CDB-C46D5F59C48E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31F01684-BF69-CAC1-8B75-3166CC77153C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DF876D10-E3DF-F170-0055-973FB29597DA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5D17B6F-FE28-8097-7804-979D7DA70F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15AF687-2DCC-6026-8979-8E8A97431B93}"/>
              </a:ext>
            </a:extLst>
          </p:cNvPr>
          <p:cNvSpPr txBox="1"/>
          <p:nvPr/>
        </p:nvSpPr>
        <p:spPr bwMode="auto">
          <a:xfrm>
            <a:off x="726223" y="2469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VD</a:t>
            </a:r>
            <a:r>
              <a:rPr lang="zh-CN" altLang="en-US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辅助的</a:t>
            </a:r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VB</a:t>
            </a:r>
            <a:r>
              <a:rPr lang="zh-CN" altLang="en-US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效应产生圆偏振伽马光源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B3A86B4-2906-F9AF-1C63-7F5AF701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15" y="1004279"/>
            <a:ext cx="8539450" cy="511461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DCE6AD7-0511-9344-FB37-25FB487C45D2}"/>
              </a:ext>
            </a:extLst>
          </p:cNvPr>
          <p:cNvSpPr txBox="1"/>
          <p:nvPr/>
        </p:nvSpPr>
        <p:spPr bwMode="auto">
          <a:xfrm>
            <a:off x="160920" y="6415882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2401.14075 (2024)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3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1E997E7-18AB-D1FC-6C69-8BDCD588D3B8}"/>
              </a:ext>
            </a:extLst>
          </p:cNvPr>
          <p:cNvSpPr/>
          <p:nvPr/>
        </p:nvSpPr>
        <p:spPr>
          <a:xfrm>
            <a:off x="101501" y="729317"/>
            <a:ext cx="7661393" cy="4017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China Institute of Atomic Energy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Bing Guo, Chong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Lv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Ruirui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Xu</a:t>
            </a: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Peking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University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Qiao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Research center of laser fusion, China academy of engineering physics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Zongqing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Zhao,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Yuqiu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Gu,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Weimin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Zhou, Bo Zhang, Jiaxing Wen……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Lanzhou University: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Yifei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Niu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Fangqi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Chen……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Fudan University: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Changbo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Fu,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Xiangjin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Kong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Hunan University: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JinQing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Yu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Sun Yat-Sen University: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YongSheng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Huang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Northwest Institute of Nuclear Technology: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Xiu-Feng Weng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D19381-0980-5FF3-08E0-9C0ADF33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56" y="4568246"/>
            <a:ext cx="2459298" cy="2052934"/>
          </a:xfrm>
          <a:prstGeom prst="rect">
            <a:avLst/>
          </a:prstGeom>
        </p:spPr>
      </p:pic>
      <p:sp>
        <p:nvSpPr>
          <p:cNvPr id="19" name="灯片编号占位符 5">
            <a:extLst>
              <a:ext uri="{FF2B5EF4-FFF2-40B4-BE49-F238E27FC236}">
                <a16:creationId xmlns:a16="http://schemas.microsoft.com/office/drawing/2014/main" id="{7922F7E9-10E2-42DA-4A1C-5E2F4FE73E65}"/>
              </a:ext>
            </a:extLst>
          </p:cNvPr>
          <p:cNvSpPr txBox="1">
            <a:spLocks/>
          </p:cNvSpPr>
          <p:nvPr/>
        </p:nvSpPr>
        <p:spPr>
          <a:xfrm>
            <a:off x="6553200" y="27463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A5163BA-9773-BA97-4674-6251A5AC7C28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3F1BF585-160C-2934-3D4F-469A29E954B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2" name="矩形 4">
              <a:extLst>
                <a:ext uri="{FF2B5EF4-FFF2-40B4-BE49-F238E27FC236}">
                  <a16:creationId xmlns:a16="http://schemas.microsoft.com/office/drawing/2014/main" id="{2A633419-0D63-9A5C-21B6-BA94134EAE37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B95F77E8-EBDA-03BA-C1F3-312444B98AF7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45D5651C-AAC3-1D4A-381D-86CAE96B67CD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4BEEAE66-46BD-0691-B30F-3E863EABC3B6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81A709E9-190E-C803-43EF-AAC5B7A51027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A0A561C-CC05-37A6-1931-6FF00F069742}"/>
              </a:ext>
            </a:extLst>
          </p:cNvPr>
          <p:cNvSpPr txBox="1"/>
          <p:nvPr/>
        </p:nvSpPr>
        <p:spPr bwMode="auto">
          <a:xfrm>
            <a:off x="733450" y="250679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Acknowledgment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05277D2-F1D1-A926-1B08-37A676B7F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44" y="4470773"/>
            <a:ext cx="4608512" cy="42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6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" y="2093848"/>
            <a:ext cx="9079600" cy="47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0"/>
            <a:ext cx="4283968" cy="2887216"/>
          </a:xfrm>
          <a:prstGeom prst="rect">
            <a:avLst/>
          </a:prstGeom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-2430136" y="548680"/>
            <a:ext cx="97930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dirty="0">
                <a:solidFill>
                  <a:srgbClr val="FF0000"/>
                </a:solidFill>
                <a:latin typeface="黑体" panose="02010609060101010101" pitchFamily="49" charset="-122"/>
              </a:rPr>
              <a:t>Thanks for your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dirty="0">
                <a:solidFill>
                  <a:srgbClr val="FF0000"/>
                </a:solidFill>
                <a:latin typeface="黑体" panose="02010609060101010101" pitchFamily="49" charset="-122"/>
              </a:rPr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368611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5" name="直接连接符 6144">
            <a:extLst>
              <a:ext uri="{FF2B5EF4-FFF2-40B4-BE49-F238E27FC236}">
                <a16:creationId xmlns:a16="http://schemas.microsoft.com/office/drawing/2014/main" id="{00E4AB71-A73C-E0FC-834A-3352BD139117}"/>
              </a:ext>
            </a:extLst>
          </p:cNvPr>
          <p:cNvCxnSpPr>
            <a:cxnSpLocks/>
          </p:cNvCxnSpPr>
          <p:nvPr/>
        </p:nvCxnSpPr>
        <p:spPr>
          <a:xfrm>
            <a:off x="-163066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TextBox 5">
            <a:extLst>
              <a:ext uri="{FF2B5EF4-FFF2-40B4-BE49-F238E27FC236}">
                <a16:creationId xmlns:a16="http://schemas.microsoft.com/office/drawing/2014/main" id="{42B65D67-0573-CAC5-0D9F-48170F4B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11837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6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E028040-7C4F-D8CE-C111-42295BDDD79C}"/>
              </a:ext>
            </a:extLst>
          </p:cNvPr>
          <p:cNvGrpSpPr/>
          <p:nvPr/>
        </p:nvGrpSpPr>
        <p:grpSpPr>
          <a:xfrm>
            <a:off x="1666872" y="1196752"/>
            <a:ext cx="6105109" cy="650097"/>
            <a:chOff x="2428860" y="1643050"/>
            <a:chExt cx="5400023" cy="571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圆角矩形 50">
              <a:extLst>
                <a:ext uri="{FF2B5EF4-FFF2-40B4-BE49-F238E27FC236}">
                  <a16:creationId xmlns:a16="http://schemas.microsoft.com/office/drawing/2014/main" id="{CBD3A3E5-07B3-AB22-D789-2DB66B4DC336}"/>
                </a:ext>
              </a:extLst>
            </p:cNvPr>
            <p:cNvSpPr/>
            <p:nvPr/>
          </p:nvSpPr>
          <p:spPr>
            <a:xfrm>
              <a:off x="2786050" y="1678769"/>
              <a:ext cx="4929222" cy="500066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  <a:ln w="254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22D07AEF-06E8-F68E-51C8-7F65288E7A20}"/>
                </a:ext>
              </a:extLst>
            </p:cNvPr>
            <p:cNvSpPr txBox="1"/>
            <p:nvPr/>
          </p:nvSpPr>
          <p:spPr>
            <a:xfrm>
              <a:off x="3256852" y="1716164"/>
              <a:ext cx="4572031" cy="405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Polarized electron beam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3BF51C9-DE66-CD18-0DB7-9A99A295A2E3}"/>
                </a:ext>
              </a:extLst>
            </p:cNvPr>
            <p:cNvGrpSpPr/>
            <p:nvPr/>
          </p:nvGrpSpPr>
          <p:grpSpPr>
            <a:xfrm>
              <a:off x="2464579" y="1678769"/>
              <a:ext cx="464347" cy="500066"/>
              <a:chOff x="2500298" y="1658065"/>
              <a:chExt cx="464347" cy="500066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2BDC203D-1C3C-63F9-B0DC-4C11BB785F42}"/>
                  </a:ext>
                </a:extLst>
              </p:cNvPr>
              <p:cNvSpPr/>
              <p:nvPr/>
            </p:nvSpPr>
            <p:spPr>
              <a:xfrm>
                <a:off x="2500298" y="1658065"/>
                <a:ext cx="464347" cy="500066"/>
              </a:xfrm>
              <a:prstGeom prst="ellipse">
                <a:avLst/>
              </a:prstGeom>
              <a:solidFill>
                <a:srgbClr val="2F5597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宋体" panose="02010600030101010101" pitchFamily="2" charset="-122"/>
                    <a:cs typeface="+mn-cs"/>
                  </a:rPr>
                  <a:t>1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01BF3CD7-8785-DF5A-4E6A-FD82E683111A}"/>
                  </a:ext>
                </a:extLst>
              </p:cNvPr>
              <p:cNvSpPr/>
              <p:nvPr/>
            </p:nvSpPr>
            <p:spPr>
              <a:xfrm>
                <a:off x="2536017" y="1693784"/>
                <a:ext cx="428628" cy="42862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C79B2D9D-74F6-CDF7-5577-CE34D878A489}"/>
                </a:ext>
              </a:extLst>
            </p:cNvPr>
            <p:cNvSpPr/>
            <p:nvPr/>
          </p:nvSpPr>
          <p:spPr>
            <a:xfrm>
              <a:off x="2428860" y="1643050"/>
              <a:ext cx="571504" cy="571504"/>
            </a:xfrm>
            <a:prstGeom prst="ellips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B866DD3-94D5-BA1D-B9E7-35A4635C902D}"/>
              </a:ext>
            </a:extLst>
          </p:cNvPr>
          <p:cNvGrpSpPr/>
          <p:nvPr/>
        </p:nvGrpSpPr>
        <p:grpSpPr>
          <a:xfrm>
            <a:off x="1666872" y="2340666"/>
            <a:ext cx="6105109" cy="650097"/>
            <a:chOff x="2428860" y="1643050"/>
            <a:chExt cx="5400023" cy="571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圆角矩形 50">
              <a:extLst>
                <a:ext uri="{FF2B5EF4-FFF2-40B4-BE49-F238E27FC236}">
                  <a16:creationId xmlns:a16="http://schemas.microsoft.com/office/drawing/2014/main" id="{B87D9129-A5CA-FF99-0FAF-7682DFBF52F8}"/>
                </a:ext>
              </a:extLst>
            </p:cNvPr>
            <p:cNvSpPr/>
            <p:nvPr/>
          </p:nvSpPr>
          <p:spPr>
            <a:xfrm>
              <a:off x="2786050" y="1678769"/>
              <a:ext cx="4929222" cy="500066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  <a:ln w="254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B1A2A691-1E7B-2936-ADC9-1A0BAF0383D8}"/>
                </a:ext>
              </a:extLst>
            </p:cNvPr>
            <p:cNvSpPr txBox="1"/>
            <p:nvPr/>
          </p:nvSpPr>
          <p:spPr>
            <a:xfrm>
              <a:off x="3256852" y="1716164"/>
              <a:ext cx="4572031" cy="40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Polarized positron beam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4E7499DF-5498-5F56-5527-1D8BE95DCC46}"/>
                </a:ext>
              </a:extLst>
            </p:cNvPr>
            <p:cNvGrpSpPr/>
            <p:nvPr/>
          </p:nvGrpSpPr>
          <p:grpSpPr>
            <a:xfrm>
              <a:off x="2464579" y="1678769"/>
              <a:ext cx="464347" cy="500066"/>
              <a:chOff x="2500298" y="1658065"/>
              <a:chExt cx="464347" cy="500066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5A7A71FA-ED68-1E26-A755-68335FAC6F9A}"/>
                  </a:ext>
                </a:extLst>
              </p:cNvPr>
              <p:cNvSpPr/>
              <p:nvPr/>
            </p:nvSpPr>
            <p:spPr>
              <a:xfrm>
                <a:off x="2500298" y="1658065"/>
                <a:ext cx="464347" cy="500066"/>
              </a:xfrm>
              <a:prstGeom prst="ellipse">
                <a:avLst/>
              </a:prstGeom>
              <a:solidFill>
                <a:srgbClr val="2F5597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kern="0" dirty="0">
                    <a:solidFill>
                      <a:prstClr val="white"/>
                    </a:solidFill>
                    <a:latin typeface="微软雅黑" pitchFamily="34" charset="-122"/>
                  </a:rPr>
                  <a:t>2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CE41404D-8452-205D-19A9-01D8C5D971E6}"/>
                  </a:ext>
                </a:extLst>
              </p:cNvPr>
              <p:cNvSpPr/>
              <p:nvPr/>
            </p:nvSpPr>
            <p:spPr>
              <a:xfrm>
                <a:off x="2536017" y="1693784"/>
                <a:ext cx="428628" cy="42862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9E0A5B15-5CD3-D19D-65DD-7A035649C293}"/>
                </a:ext>
              </a:extLst>
            </p:cNvPr>
            <p:cNvSpPr/>
            <p:nvPr/>
          </p:nvSpPr>
          <p:spPr>
            <a:xfrm>
              <a:off x="2428860" y="1643050"/>
              <a:ext cx="571504" cy="571504"/>
            </a:xfrm>
            <a:prstGeom prst="ellips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B3070CD-BED8-192E-367F-C667D673B142}"/>
              </a:ext>
            </a:extLst>
          </p:cNvPr>
          <p:cNvGrpSpPr/>
          <p:nvPr/>
        </p:nvGrpSpPr>
        <p:grpSpPr>
          <a:xfrm>
            <a:off x="1681079" y="3458837"/>
            <a:ext cx="6105109" cy="650097"/>
            <a:chOff x="2428860" y="1643050"/>
            <a:chExt cx="5400023" cy="571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圆角矩形 50">
              <a:extLst>
                <a:ext uri="{FF2B5EF4-FFF2-40B4-BE49-F238E27FC236}">
                  <a16:creationId xmlns:a16="http://schemas.microsoft.com/office/drawing/2014/main" id="{38DE4C78-2F89-C79E-447C-3A41426F01A1}"/>
                </a:ext>
              </a:extLst>
            </p:cNvPr>
            <p:cNvSpPr/>
            <p:nvPr/>
          </p:nvSpPr>
          <p:spPr>
            <a:xfrm>
              <a:off x="2786050" y="1678769"/>
              <a:ext cx="4929222" cy="500066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  <a:ln w="254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2248B34F-25C5-7021-9E9C-CCD034B06C19}"/>
                </a:ext>
              </a:extLst>
            </p:cNvPr>
            <p:cNvSpPr txBox="1"/>
            <p:nvPr/>
          </p:nvSpPr>
          <p:spPr>
            <a:xfrm>
              <a:off x="3256852" y="1716164"/>
              <a:ext cx="4572031" cy="40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Vortex </a:t>
              </a: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Gamma photons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2CA7446-763F-0C5F-4BC8-0A3556598A60}"/>
                </a:ext>
              </a:extLst>
            </p:cNvPr>
            <p:cNvGrpSpPr/>
            <p:nvPr/>
          </p:nvGrpSpPr>
          <p:grpSpPr>
            <a:xfrm>
              <a:off x="2464579" y="1678769"/>
              <a:ext cx="464347" cy="500066"/>
              <a:chOff x="2500298" y="1658065"/>
              <a:chExt cx="464347" cy="500066"/>
            </a:xfrm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1DE9332-3CFB-3D3D-C9CC-A2587750D872}"/>
                  </a:ext>
                </a:extLst>
              </p:cNvPr>
              <p:cNvSpPr/>
              <p:nvPr/>
            </p:nvSpPr>
            <p:spPr>
              <a:xfrm>
                <a:off x="2500298" y="1658065"/>
                <a:ext cx="464347" cy="500066"/>
              </a:xfrm>
              <a:prstGeom prst="ellipse">
                <a:avLst/>
              </a:prstGeom>
              <a:solidFill>
                <a:srgbClr val="2F5597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kern="0" dirty="0">
                    <a:solidFill>
                      <a:prstClr val="white"/>
                    </a:solidFill>
                    <a:latin typeface="微软雅黑" pitchFamily="34" charset="-122"/>
                  </a:rPr>
                  <a:t>3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9E1403EC-8016-2D71-5C13-E6AEC274665D}"/>
                  </a:ext>
                </a:extLst>
              </p:cNvPr>
              <p:cNvSpPr/>
              <p:nvPr/>
            </p:nvSpPr>
            <p:spPr>
              <a:xfrm>
                <a:off x="2536017" y="1693784"/>
                <a:ext cx="428628" cy="42862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38CDFFF1-FE06-DDB5-58FE-438527E2CE48}"/>
                </a:ext>
              </a:extLst>
            </p:cNvPr>
            <p:cNvSpPr/>
            <p:nvPr/>
          </p:nvSpPr>
          <p:spPr>
            <a:xfrm>
              <a:off x="2428860" y="1643050"/>
              <a:ext cx="571504" cy="571504"/>
            </a:xfrm>
            <a:prstGeom prst="ellips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93C7C9-F8D8-CED0-A7BB-EB63AC4F56AC}"/>
              </a:ext>
            </a:extLst>
          </p:cNvPr>
          <p:cNvGrpSpPr/>
          <p:nvPr/>
        </p:nvGrpSpPr>
        <p:grpSpPr>
          <a:xfrm>
            <a:off x="1657479" y="4651111"/>
            <a:ext cx="6105109" cy="650097"/>
            <a:chOff x="2428860" y="1643050"/>
            <a:chExt cx="5400023" cy="571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50">
              <a:extLst>
                <a:ext uri="{FF2B5EF4-FFF2-40B4-BE49-F238E27FC236}">
                  <a16:creationId xmlns:a16="http://schemas.microsoft.com/office/drawing/2014/main" id="{A50D774F-D520-A449-3CDA-E7FB7523D0FB}"/>
                </a:ext>
              </a:extLst>
            </p:cNvPr>
            <p:cNvSpPr/>
            <p:nvPr/>
          </p:nvSpPr>
          <p:spPr>
            <a:xfrm>
              <a:off x="2786050" y="1678769"/>
              <a:ext cx="4929222" cy="500066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  <a:ln w="254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0F9004E8-14ED-FC44-9DEE-97B565DD9F5E}"/>
                </a:ext>
              </a:extLst>
            </p:cNvPr>
            <p:cNvSpPr txBox="1"/>
            <p:nvPr/>
          </p:nvSpPr>
          <p:spPr>
            <a:xfrm>
              <a:off x="3256852" y="1716164"/>
              <a:ext cx="4572031" cy="405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Vortex electrons and positrons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FD3EC4F-E292-EA34-391B-7A3DAC5004EF}"/>
                </a:ext>
              </a:extLst>
            </p:cNvPr>
            <p:cNvGrpSpPr/>
            <p:nvPr/>
          </p:nvGrpSpPr>
          <p:grpSpPr>
            <a:xfrm>
              <a:off x="2464579" y="1678769"/>
              <a:ext cx="464347" cy="500066"/>
              <a:chOff x="2500298" y="1658065"/>
              <a:chExt cx="464347" cy="500066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259E4711-858D-C919-21E3-0772CF1018BB}"/>
                  </a:ext>
                </a:extLst>
              </p:cNvPr>
              <p:cNvSpPr/>
              <p:nvPr/>
            </p:nvSpPr>
            <p:spPr>
              <a:xfrm>
                <a:off x="2500298" y="1658065"/>
                <a:ext cx="464347" cy="500066"/>
              </a:xfrm>
              <a:prstGeom prst="ellipse">
                <a:avLst/>
              </a:prstGeom>
              <a:solidFill>
                <a:srgbClr val="2F5597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宋体" panose="02010600030101010101" pitchFamily="2" charset="-122"/>
                    <a:cs typeface="+mn-cs"/>
                  </a:rPr>
                  <a:t>4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88940B7D-29BC-5C1E-ADA9-3B4B43872A8F}"/>
                  </a:ext>
                </a:extLst>
              </p:cNvPr>
              <p:cNvSpPr/>
              <p:nvPr/>
            </p:nvSpPr>
            <p:spPr>
              <a:xfrm>
                <a:off x="2536017" y="1693784"/>
                <a:ext cx="428628" cy="42862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40C2BBC-4725-832C-5557-FAC03C05B361}"/>
                </a:ext>
              </a:extLst>
            </p:cNvPr>
            <p:cNvSpPr/>
            <p:nvPr/>
          </p:nvSpPr>
          <p:spPr>
            <a:xfrm>
              <a:off x="2428860" y="1643050"/>
              <a:ext cx="571504" cy="571504"/>
            </a:xfrm>
            <a:prstGeom prst="ellips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 spd="slow" advTm="100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>
            <a:extLst>
              <a:ext uri="{FF2B5EF4-FFF2-40B4-BE49-F238E27FC236}">
                <a16:creationId xmlns:a16="http://schemas.microsoft.com/office/drawing/2014/main" id="{E426D5E2-D532-462F-A729-E4A3C7E52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84" y="908720"/>
            <a:ext cx="4814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Widespread applications of polarized positrons</a:t>
            </a:r>
            <a:endParaRPr kumimoji="1"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scienzagiovane.unibo.it/antimateria/images/ele-pos-ha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0" y="1545759"/>
            <a:ext cx="2275136" cy="15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3AF096F5-9A62-4953-8251-8C0061B6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6" y="1268760"/>
            <a:ext cx="29931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electron-positron colliders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www.bnl.gov/today/body_pics/2020/08/eic-02-hr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 r="32351" b="20451"/>
          <a:stretch/>
        </p:blipFill>
        <p:spPr bwMode="auto">
          <a:xfrm>
            <a:off x="203673" y="4581128"/>
            <a:ext cx="2215039" cy="12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3AF096F5-9A62-4953-8251-8C0061B6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5" y="3855668"/>
            <a:ext cx="26564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positron-ion colliders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6202" t="13570" r="14926" b="15355"/>
          <a:stretch/>
        </p:blipFill>
        <p:spPr>
          <a:xfrm>
            <a:off x="2902741" y="4641841"/>
            <a:ext cx="2724867" cy="1333511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3AF096F5-9A62-4953-8251-8C0061B6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496" y="3861048"/>
            <a:ext cx="410675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Reconstructing the proton spin structure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3AF096F5-9A62-4953-8251-8C0061B6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222" y="1288129"/>
            <a:ext cx="55556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Test the Standard Model (SM) and searching new physics beyond SM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102" name="Picture 6" descr="Introduction to Hadron Structure from Lattice Q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46" y="1697741"/>
            <a:ext cx="2290859" cy="16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8" descr="https://www.stonybrook.edu/commcms/nuclear-experiment/images/web/SpinPhysics.jpg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575457" y="1628912"/>
            <a:ext cx="27988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SzPct val="10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precisely measuring the effective weak mixing angle</a:t>
            </a:r>
          </a:p>
          <a:p>
            <a:pPr marL="214313" indent="-214313">
              <a:buSzPct val="10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the electroweak gauge group</a:t>
            </a:r>
          </a:p>
          <a:p>
            <a:pPr marL="214313" indent="-214313">
              <a:buSzPct val="10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CP violation</a:t>
            </a:r>
          </a:p>
          <a:p>
            <a:pPr marL="214313" indent="-214313">
              <a:buSzPct val="10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supersymmetry particles</a:t>
            </a:r>
          </a:p>
          <a:p>
            <a:pPr marL="214313" indent="-214313">
              <a:buSzPct val="10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searching for gravity in extra dimensions</a:t>
            </a:r>
          </a:p>
          <a:p>
            <a:pPr marL="214313" indent="-214313">
              <a:buSzPct val="10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·······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Physics - Viewpoint: Positrons Gal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12" y="4657081"/>
            <a:ext cx="2226670" cy="15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6">
            <a:extLst>
              <a:ext uri="{FF2B5EF4-FFF2-40B4-BE49-F238E27FC236}">
                <a16:creationId xmlns:a16="http://schemas.microsoft.com/office/drawing/2014/main" id="{3AF096F5-9A62-4953-8251-8C0061B6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3880173"/>
            <a:ext cx="410675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simulating extreme cosmic environments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in laboratories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27DA1FE-E9A4-0114-181C-88A9F4F76977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652B32C7-17CD-7B0E-2EFA-298E008A3099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B16E8630-D1CA-17AB-D3AE-F29C47136F68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8442D0A4-9762-8BA9-65DC-00CDA5015989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1B346999-0053-BAA7-E593-BBA75A3960AD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2870D2E3-739B-96A7-E0F2-5E62DC5C29F8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029623B-94B6-C940-7175-232B682D72DC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C454DC50-30F6-21C5-E6AD-98B860BB0312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Applications 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54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">
            <a:extLst>
              <a:ext uri="{FF2B5EF4-FFF2-40B4-BE49-F238E27FC236}">
                <a16:creationId xmlns:a16="http://schemas.microsoft.com/office/drawing/2014/main" id="{E426D5E2-D532-462F-A729-E4A3C7E52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84" y="908720"/>
            <a:ext cx="6026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Methods for generating 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ultrarelativistic</a:t>
            </a: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polarized positrons</a:t>
            </a:r>
            <a:endParaRPr kumimoji="1"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3AF096F5-9A62-4953-8251-8C0061B6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96" y="1340768"/>
            <a:ext cx="333937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polarization in storage rings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6B74CC06-15F5-4C9B-8FAC-F8A4D7579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47" y="4350865"/>
            <a:ext cx="39190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of circularly polarized γ photons with high-Z targets via Bethe-</a:t>
            </a:r>
            <a:r>
              <a:rPr lang="en-US" altLang="zh-CN" sz="135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Heitler</a:t>
            </a: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</a:t>
            </a:r>
            <a:endParaRPr lang="zh-CN" altLang="en-US" sz="135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63452" y="4921079"/>
            <a:ext cx="2924267" cy="1820289"/>
            <a:chOff x="1563158" y="4458665"/>
            <a:chExt cx="3899023" cy="242705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A700B10-2A3A-42EA-8F97-4787FD9C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372" y="4458665"/>
              <a:ext cx="3114675" cy="17811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D014B35-78A3-4A93-9118-51287A9B1805}"/>
                </a:ext>
              </a:extLst>
            </p:cNvPr>
            <p:cNvSpPr txBox="1"/>
            <p:nvPr/>
          </p:nvSpPr>
          <p:spPr>
            <a:xfrm>
              <a:off x="1563158" y="6331719"/>
              <a:ext cx="389902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PRL  </a:t>
              </a:r>
              <a:r>
                <a:rPr lang="en-US" altLang="zh-CN" sz="105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96</a:t>
              </a:r>
              <a:r>
                <a:rPr lang="en-US" altLang="zh-CN" sz="105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,  114801(2006); PRL </a:t>
              </a:r>
              <a:r>
                <a:rPr lang="en-US" altLang="zh-CN" sz="105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100</a:t>
              </a:r>
              <a:r>
                <a:rPr lang="en-US" altLang="zh-CN" sz="105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, 210801(2008); PRL </a:t>
              </a:r>
              <a:r>
                <a:rPr lang="en-US" altLang="zh-CN" sz="105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116</a:t>
              </a:r>
              <a:r>
                <a:rPr lang="en-US" altLang="zh-CN" sz="105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, 214801(2016)</a:t>
              </a:r>
              <a:endParaRPr lang="zh-CN" altLang="en-US" sz="1050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9" name="文本框 6">
            <a:extLst>
              <a:ext uri="{FF2B5EF4-FFF2-40B4-BE49-F238E27FC236}">
                <a16:creationId xmlns:a16="http://schemas.microsoft.com/office/drawing/2014/main" id="{46DA9A3F-4816-4D3B-8A7F-42DAF232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761" y="1328718"/>
            <a:ext cx="259532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Laser-electron beam collisions</a:t>
            </a:r>
            <a:endParaRPr lang="zh-CN" altLang="en-US" sz="1350" b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46F7F9C-B892-4D81-B258-4D51BFEE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48" y="3109826"/>
            <a:ext cx="1705418" cy="967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E5E3102-C1AC-4F62-8BE5-8F3D2B9B9A94}"/>
              </a:ext>
            </a:extLst>
          </p:cNvPr>
          <p:cNvSpPr txBox="1"/>
          <p:nvPr/>
        </p:nvSpPr>
        <p:spPr>
          <a:xfrm>
            <a:off x="4871602" y="4111188"/>
            <a:ext cx="1676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174801(2019)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BED9BE5-55A0-4F61-AF7D-AFC79D89F964}"/>
              </a:ext>
            </a:extLst>
          </p:cNvPr>
          <p:cNvSpPr txBox="1"/>
          <p:nvPr/>
        </p:nvSpPr>
        <p:spPr>
          <a:xfrm>
            <a:off x="6759775" y="2733159"/>
            <a:ext cx="20499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>
                <a:latin typeface="Times New Roman" panose="02020603050405020304" pitchFamily="18" charset="0"/>
                <a:cs typeface="Times New Roman" panose="02020603050405020304" pitchFamily="18" charset="0"/>
              </a:rPr>
              <a:t>PLB </a:t>
            </a:r>
            <a:r>
              <a:rPr lang="en-US" altLang="zh-CN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en-US" altLang="zh-CN" sz="1050">
                <a:latin typeface="Times New Roman" panose="02020603050405020304" pitchFamily="18" charset="0"/>
                <a:cs typeface="Times New Roman" panose="02020603050405020304" pitchFamily="18" charset="0"/>
              </a:rPr>
              <a:t>, 135120 (2020))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5E93838-ECD7-440D-928B-0E37EE2B0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102" y="3109827"/>
            <a:ext cx="1687658" cy="9672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F59824A-7556-480D-B0DD-0333C467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819" y="1700808"/>
            <a:ext cx="1627580" cy="1016437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AA127A2-3124-4C6F-8532-80E4920D2BB5}"/>
              </a:ext>
            </a:extLst>
          </p:cNvPr>
          <p:cNvSpPr txBox="1"/>
          <p:nvPr/>
        </p:nvSpPr>
        <p:spPr>
          <a:xfrm>
            <a:off x="6778969" y="4131830"/>
            <a:ext cx="1825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044802(2020)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878EEAA-0CE0-4CF6-A105-3C93D6470831}"/>
              </a:ext>
            </a:extLst>
          </p:cNvPr>
          <p:cNvSpPr txBox="1"/>
          <p:nvPr/>
        </p:nvSpPr>
        <p:spPr>
          <a:xfrm>
            <a:off x="4915087" y="2735579"/>
            <a:ext cx="15759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PPCF 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064003(2018)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3">
            <a:extLst>
              <a:ext uri="{FF2B5EF4-FFF2-40B4-BE49-F238E27FC236}">
                <a16:creationId xmlns:a16="http://schemas.microsoft.com/office/drawing/2014/main" id="{B91B6D1A-1EB7-4646-BF51-1BA4B155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67" y="4726181"/>
            <a:ext cx="1726046" cy="121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BB30598-6415-46CD-A7F0-20F920D57951}"/>
              </a:ext>
            </a:extLst>
          </p:cNvPr>
          <p:cNvSpPr txBox="1"/>
          <p:nvPr/>
        </p:nvSpPr>
        <p:spPr>
          <a:xfrm>
            <a:off x="4871599" y="5965830"/>
            <a:ext cx="15209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Sensors 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20(8)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,2419 (2020)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8DA32CE-57A8-4734-AB37-0633BE4F1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103" y="4726181"/>
            <a:ext cx="1726045" cy="1239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0D7CA27-0AEE-44E8-B52B-EBCC90808A27}"/>
              </a:ext>
            </a:extLst>
          </p:cNvPr>
          <p:cNvSpPr txBox="1"/>
          <p:nvPr/>
        </p:nvSpPr>
        <p:spPr>
          <a:xfrm>
            <a:off x="6759775" y="5965830"/>
            <a:ext cx="14143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214801(2019)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ynchrotrons">
            <a:extLst>
              <a:ext uri="{FF2B5EF4-FFF2-40B4-BE49-F238E27FC236}">
                <a16:creationId xmlns:a16="http://schemas.microsoft.com/office/drawing/2014/main" id="{FC8C1274-27E9-439F-942E-F94C783A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71" y="1930684"/>
            <a:ext cx="2345017" cy="19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6">
            <a:extLst>
              <a:ext uri="{FF2B5EF4-FFF2-40B4-BE49-F238E27FC236}">
                <a16:creationId xmlns:a16="http://schemas.microsoft.com/office/drawing/2014/main" id="{4B538C36-368D-4EAF-8C2D-9585932B2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877" y="4322420"/>
            <a:ext cx="32335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1350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Acceleration of pre-polarized positrons </a:t>
            </a:r>
            <a:endParaRPr lang="zh-CN" altLang="en-US" sz="1350" b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38" y="1628800"/>
            <a:ext cx="1800810" cy="1046185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900E205-A1FF-9194-E0C8-14BC10B3D990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99A435F8-3F3C-7DCF-71DE-463CDB957464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4" name="矩形 4">
              <a:extLst>
                <a:ext uri="{FF2B5EF4-FFF2-40B4-BE49-F238E27FC236}">
                  <a16:creationId xmlns:a16="http://schemas.microsoft.com/office/drawing/2014/main" id="{9138381C-4B6B-0882-2E53-1C32C09174F6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C06D38EE-3035-8A66-DA57-02BFE9D5B514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062180D0-A3AD-8523-D1D2-6784FA94C848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AA69D066-7967-4992-D9AB-C451E4C4A716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524C8C2-9565-0558-8BEB-352298C8CC01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081128C-C196-7E81-1682-3B4B2A29B075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Generation methods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76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199684A2-6D39-4E66-842C-467F6709D30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13" y="1548955"/>
              <a:ext cx="8844701" cy="4078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9508">
                      <a:extLst>
                        <a:ext uri="{9D8B030D-6E8A-4147-A177-3AD203B41FA5}">
                          <a16:colId xmlns:a16="http://schemas.microsoft.com/office/drawing/2014/main" val="875151296"/>
                        </a:ext>
                      </a:extLst>
                    </a:gridCol>
                    <a:gridCol w="2772203">
                      <a:extLst>
                        <a:ext uri="{9D8B030D-6E8A-4147-A177-3AD203B41FA5}">
                          <a16:colId xmlns:a16="http://schemas.microsoft.com/office/drawing/2014/main" val="2868307788"/>
                        </a:ext>
                      </a:extLst>
                    </a:gridCol>
                    <a:gridCol w="1626124">
                      <a:extLst>
                        <a:ext uri="{9D8B030D-6E8A-4147-A177-3AD203B41FA5}">
                          <a16:colId xmlns:a16="http://schemas.microsoft.com/office/drawing/2014/main" val="788073475"/>
                        </a:ext>
                      </a:extLst>
                    </a:gridCol>
                    <a:gridCol w="1414021">
                      <a:extLst>
                        <a:ext uri="{9D8B030D-6E8A-4147-A177-3AD203B41FA5}">
                          <a16:colId xmlns:a16="http://schemas.microsoft.com/office/drawing/2014/main" val="2102162273"/>
                        </a:ext>
                      </a:extLst>
                    </a:gridCol>
                    <a:gridCol w="1782845">
                      <a:extLst>
                        <a:ext uri="{9D8B030D-6E8A-4147-A177-3AD203B41FA5}">
                          <a16:colId xmlns:a16="http://schemas.microsoft.com/office/drawing/2014/main" val="1683597937"/>
                        </a:ext>
                      </a:extLst>
                    </a:gridCol>
                  </a:tblGrid>
                  <a:tr h="4800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Positron Parameters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Limitation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4807936"/>
                      </a:ext>
                    </a:extLst>
                  </a:tr>
                  <a:tr h="480060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Spontaneous polarization in storage rings</a:t>
                          </a:r>
                        </a:p>
                        <a:p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en-US" sz="14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0" i="1" dirty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≥90%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Take minutes to hours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042399"/>
                      </a:ext>
                    </a:extLst>
                  </a:tr>
                  <a:tr h="686467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Interaction of circularly polarized γ photons with high-Z targets</a:t>
                          </a: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en-US" sz="14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0" i="1" dirty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≈30%~40%</m:t>
                                </m:r>
                              </m:oMath>
                            </m:oMathPara>
                          </a14:m>
                          <a:endParaRPr lang="en-US" altLang="zh-CN" sz="1400" b="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nC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shot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Limited by the low luminosity of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i="1" u="none" strike="noStrike" kern="1200" baseline="0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photon beams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6900997"/>
                      </a:ext>
                    </a:extLst>
                  </a:tr>
                  <a:tr h="789337">
                    <a:tc rowSpan="3"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Laser-electron beam collisions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 unpolarized GeV</a:t>
                          </a:r>
                        </a:p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electron beam with an asymmetric laser pulse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en-US" sz="14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0" i="1" dirty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≈30%~40%</m:t>
                                </m:r>
                              </m:oMath>
                            </m:oMathPara>
                          </a14:m>
                          <a:endParaRPr lang="en-US" altLang="zh-CN" sz="1400" b="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nC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shot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rowSpan="3"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Exact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spatiotemporal synchronization between the</a:t>
                          </a:r>
                        </a:p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laser and electron beams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by the construction of asymmetric strong lasers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55974377"/>
                      </a:ext>
                    </a:extLst>
                  </a:tr>
                  <a:tr h="17145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 longitudinally fully polarized GeV electron beam colliding with a circularly polarized laser pulse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en-US" sz="14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0" i="1" dirty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≈40%~65%</m:t>
                                </m:r>
                              </m:oMath>
                            </m:oMathPara>
                          </a14:m>
                          <a:endParaRPr lang="en-US" altLang="zh-CN" sz="1400" b="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nC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shot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287800"/>
                      </a:ext>
                    </a:extLst>
                  </a:tr>
                  <a:tr h="6858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by the flux and polarization of electron beams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352955240"/>
                      </a:ext>
                    </a:extLst>
                  </a:tr>
                  <a:tr h="686467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Ultrastrong</a:t>
                          </a: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laser irradiation on solid targets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zh-CN" altLang="en-US" sz="14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0" i="1" dirty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≈30%</m:t>
                                </m:r>
                              </m:oMath>
                            </m:oMathPara>
                          </a14:m>
                          <a:endParaRPr lang="en-US" altLang="zh-CN" sz="1400" b="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10 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nC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shot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</a:t>
                          </a:r>
                          <a:r>
                            <a:rPr lang="en-US" altLang="zh-CN" sz="14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 laser peak intensity exceeding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zh-CN" sz="1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W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CN" sz="1400" b="0" i="0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 altLang="zh-CN" sz="1400" b="0" i="0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=1500</m:t>
                              </m:r>
                            </m:oMath>
                          </a14:m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60532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199684A2-6D39-4E66-842C-467F6709D30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13" y="1548955"/>
              <a:ext cx="8844701" cy="4078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9508">
                      <a:extLst>
                        <a:ext uri="{9D8B030D-6E8A-4147-A177-3AD203B41FA5}">
                          <a16:colId xmlns:a16="http://schemas.microsoft.com/office/drawing/2014/main" val="875151296"/>
                        </a:ext>
                      </a:extLst>
                    </a:gridCol>
                    <a:gridCol w="2772203">
                      <a:extLst>
                        <a:ext uri="{9D8B030D-6E8A-4147-A177-3AD203B41FA5}">
                          <a16:colId xmlns:a16="http://schemas.microsoft.com/office/drawing/2014/main" val="2868307788"/>
                        </a:ext>
                      </a:extLst>
                    </a:gridCol>
                    <a:gridCol w="1626124">
                      <a:extLst>
                        <a:ext uri="{9D8B030D-6E8A-4147-A177-3AD203B41FA5}">
                          <a16:colId xmlns:a16="http://schemas.microsoft.com/office/drawing/2014/main" val="788073475"/>
                        </a:ext>
                      </a:extLst>
                    </a:gridCol>
                    <a:gridCol w="1414021">
                      <a:extLst>
                        <a:ext uri="{9D8B030D-6E8A-4147-A177-3AD203B41FA5}">
                          <a16:colId xmlns:a16="http://schemas.microsoft.com/office/drawing/2014/main" val="2102162273"/>
                        </a:ext>
                      </a:extLst>
                    </a:gridCol>
                    <a:gridCol w="1782845">
                      <a:extLst>
                        <a:ext uri="{9D8B030D-6E8A-4147-A177-3AD203B41FA5}">
                          <a16:colId xmlns:a16="http://schemas.microsoft.com/office/drawing/2014/main" val="1683597937"/>
                        </a:ext>
                      </a:extLst>
                    </a:gridCol>
                  </a:tblGrid>
                  <a:tr h="4953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Positron Parameters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Limitation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4807936"/>
                      </a:ext>
                    </a:extLst>
                  </a:tr>
                  <a:tr h="495300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Spontaneous polarization in storage rings</a:t>
                          </a:r>
                        </a:p>
                        <a:p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47566" t="-103659" r="-198127" b="-620732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Take minutes to hours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042399"/>
                      </a:ext>
                    </a:extLst>
                  </a:tr>
                  <a:tr h="709359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Interaction of circularly polarized γ photons with high-Z targets</a:t>
                          </a: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47566" t="-143966" r="-198127" b="-33879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77099" t="-143966" r="-954" b="-33879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6900997"/>
                      </a:ext>
                    </a:extLst>
                  </a:tr>
                  <a:tr h="789337">
                    <a:tc rowSpan="3"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Laser-electron beam collisions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 unpolarized GeV</a:t>
                          </a:r>
                        </a:p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electron beam with an asymmetric laser pulse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47566" t="-217692" r="-198127" b="-202308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Exact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spatiotemporal synchronization between the</a:t>
                          </a:r>
                        </a:p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laser and electron beams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by the construction of asymmetric strong lasers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55974377"/>
                      </a:ext>
                    </a:extLst>
                  </a:tr>
                  <a:tr h="17145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 longitudinally fully polarized GeV electron beam colliding with a circularly polarized laser pulse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47566" t="-286806" r="-198127" b="-8263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287800"/>
                      </a:ext>
                    </a:extLst>
                  </a:tr>
                  <a:tr h="70866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by the flux and polarization of electron beams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352955240"/>
                      </a:ext>
                    </a:extLst>
                  </a:tr>
                  <a:tr h="709359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4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Ultrastrong</a:t>
                          </a: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laser irradiation on solid targets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47566" t="-476068" r="-198127" b="-17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77099" t="-476068" r="-954" b="-170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605326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7B1BC9A7-DB2A-4161-8491-F6C2A458ED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10100" y="34671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7B1BC9A7-DB2A-4161-8491-F6C2A458E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0100" y="34671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9E36349-123B-4E20-ADF5-34000FD17420}"/>
                  </a:ext>
                </a:extLst>
              </p:cNvPr>
              <p:cNvSpPr txBox="1"/>
              <p:nvPr/>
            </p:nvSpPr>
            <p:spPr>
              <a:xfrm>
                <a:off x="149650" y="5890550"/>
                <a:ext cx="9174878" cy="346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Relevant experiments in ILC, CEPC and JLEIC require positrons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5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zh-CN" altLang="en-US" sz="165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5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zh-CN" sz="165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altLang="zh-CN" sz="165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≥60%</m:t>
                    </m:r>
                  </m:oMath>
                </a14:m>
                <a:r>
                  <a:rPr lang="en-US" altLang="zh-CN" sz="16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a yield of about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5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nC</m:t>
                    </m:r>
                    <m:r>
                      <m:rPr>
                        <m:nor/>
                      </m:rPr>
                      <a:rPr lang="en-US" altLang="zh-CN" sz="165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sz="165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shot</m:t>
                    </m:r>
                  </m:oMath>
                </a14:m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9E36349-123B-4E20-ADF5-34000FD17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0" y="5890550"/>
                <a:ext cx="9174878" cy="346762"/>
              </a:xfrm>
              <a:prstGeom prst="rect">
                <a:avLst/>
              </a:prstGeom>
              <a:blipFill>
                <a:blip r:embed="rId5"/>
                <a:stretch>
                  <a:fillRect l="-266" b="-175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3">
            <a:extLst>
              <a:ext uri="{FF2B5EF4-FFF2-40B4-BE49-F238E27FC236}">
                <a16:creationId xmlns:a16="http://schemas.microsoft.com/office/drawing/2014/main" id="{A05A452F-035C-4795-B5D7-28C883D3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3" y="980728"/>
            <a:ext cx="6622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Typical positron parameters and limitations of different methods </a:t>
            </a:r>
            <a:endParaRPr kumimoji="1"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8C1CA0-17D2-806B-875E-011E676C1F72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A67EE96E-69E8-186F-4775-B1CA803EC251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06E449F2-6489-D275-39E5-3A7527984FAC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E32278FF-A5D2-0557-2694-1485FC6E6E35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1DC297A0-C0B3-6301-061C-C2C44B3C5A0D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58854FD0-08EA-C13F-8D41-DBBEC9A5CEC1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3A78577-5039-E5E4-E2EE-DDFD9D5B9577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C841E4D-382D-66AE-B8B4-CFA6929BA18A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Generation methods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28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E0249E9-ABFF-7E7A-0800-9D95970CC96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C853C2E4-7131-7F7D-6684-85B5C1417A7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D76BA63-8C3C-F895-713A-A788E04DEE92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4FEF6497-C4C8-EABA-9CB4-B1AA5F93A98C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E436104E-F2A5-D6E0-8F8F-44E59D452AAB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B6486953-956F-A2A8-0E96-DD19E34EA4C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C31BAE-0426-97D6-2B5C-422261EA9E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FF1020C-2220-EFEC-68D6-CDCE59C27236}"/>
              </a:ext>
            </a:extLst>
          </p:cNvPr>
          <p:cNvSpPr txBox="1"/>
          <p:nvPr/>
        </p:nvSpPr>
        <p:spPr bwMode="auto">
          <a:xfrm>
            <a:off x="17169" y="6398696"/>
            <a:ext cx="489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Sun et al., Phys. Rev. Lett. 132, 045001 (2024)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E35DB2-A4F8-9603-F91F-83EC5E7B4276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Polarized electron beam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090F071-4F48-4B3A-C2A4-CC11035B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40" y="836695"/>
            <a:ext cx="2590424" cy="22172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15EC4F-2281-C34B-0738-BAC737844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47" y="1084852"/>
            <a:ext cx="3867150" cy="49720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285B4EB-6DF4-0068-3ABD-32D61E5D4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90" y="2988688"/>
            <a:ext cx="41243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7CD2-FBCB-4962-ABB0-EF1804C271E1}" type="slidenum">
              <a:rPr lang="zh-CN" altLang="en-US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r>
              <a:rPr lang="en-US" altLang="zh-CN" b="1">
                <a:solidFill>
                  <a:schemeClr val="bg1">
                    <a:lumMod val="50000"/>
                  </a:schemeClr>
                </a:solidFill>
              </a:rPr>
              <a:t>/10</a:t>
            </a:r>
            <a:endParaRPr lang="zh-CN" altLang="en-US" b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E0249E9-ABFF-7E7A-0800-9D95970CC96D}"/>
              </a:ext>
            </a:extLst>
          </p:cNvPr>
          <p:cNvGrpSpPr/>
          <p:nvPr/>
        </p:nvGrpSpPr>
        <p:grpSpPr>
          <a:xfrm>
            <a:off x="-417171" y="2704"/>
            <a:ext cx="3302067" cy="762000"/>
            <a:chOff x="-417167" y="12831"/>
            <a:chExt cx="3302063" cy="761999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C853C2E4-7131-7F7D-6684-85B5C1417A7C}"/>
                </a:ext>
              </a:extLst>
            </p:cNvPr>
            <p:cNvSpPr/>
            <p:nvPr/>
          </p:nvSpPr>
          <p:spPr>
            <a:xfrm>
              <a:off x="-417167" y="12831"/>
              <a:ext cx="868680" cy="761999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D76BA63-8C3C-F895-713A-A788E04DEE92}"/>
                </a:ext>
              </a:extLst>
            </p:cNvPr>
            <p:cNvSpPr/>
            <p:nvPr/>
          </p:nvSpPr>
          <p:spPr>
            <a:xfrm>
              <a:off x="280593" y="12831"/>
              <a:ext cx="2604303" cy="185195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51286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4FEF6497-C4C8-EABA-9CB4-B1AA5F93A98C}"/>
                </a:ext>
              </a:extLst>
            </p:cNvPr>
            <p:cNvSpPr/>
            <p:nvPr/>
          </p:nvSpPr>
          <p:spPr>
            <a:xfrm>
              <a:off x="70514" y="188640"/>
              <a:ext cx="662938" cy="581524"/>
            </a:xfrm>
            <a:prstGeom prst="parallelogram">
              <a:avLst>
                <a:gd name="adj" fmla="val 43185"/>
              </a:avLst>
            </a:prstGeom>
            <a:gradFill>
              <a:gsLst>
                <a:gs pos="10000">
                  <a:srgbClr val="034581"/>
                </a:gs>
                <a:gs pos="61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E436104E-F2A5-D6E0-8F8F-44E59D452AAB}"/>
              </a:ext>
            </a:extLst>
          </p:cNvPr>
          <p:cNvSpPr/>
          <p:nvPr/>
        </p:nvSpPr>
        <p:spPr bwMode="auto">
          <a:xfrm>
            <a:off x="2271103" y="236820"/>
            <a:ext cx="465739" cy="408543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B6486953-956F-A2A8-0E96-DD19E34EA4C3}"/>
              </a:ext>
            </a:extLst>
          </p:cNvPr>
          <p:cNvSpPr/>
          <p:nvPr/>
        </p:nvSpPr>
        <p:spPr bwMode="auto">
          <a:xfrm>
            <a:off x="2646661" y="12831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C31BAE-0426-97D6-2B5C-422261EA9E1F}"/>
              </a:ext>
            </a:extLst>
          </p:cNvPr>
          <p:cNvCxnSpPr>
            <a:cxnSpLocks/>
          </p:cNvCxnSpPr>
          <p:nvPr/>
        </p:nvCxnSpPr>
        <p:spPr bwMode="auto">
          <a:xfrm>
            <a:off x="-235074" y="788670"/>
            <a:ext cx="9487594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FE35DB2-A4F8-9603-F91F-83EC5E7B4276}"/>
              </a:ext>
            </a:extLst>
          </p:cNvPr>
          <p:cNvSpPr txBox="1"/>
          <p:nvPr/>
        </p:nvSpPr>
        <p:spPr bwMode="auto">
          <a:xfrm>
            <a:off x="610422" y="242645"/>
            <a:ext cx="806603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Polarized electron beam</a:t>
            </a:r>
            <a:endParaRPr lang="zh-CN" altLang="en-US" sz="28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76B88-3005-E563-BE9F-7B03EC03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9" y="1235221"/>
            <a:ext cx="4336514" cy="36188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088F80-42BB-B7C2-897C-2E6A31B5E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12" y="1167938"/>
            <a:ext cx="4038600" cy="4552950"/>
          </a:xfrm>
          <a:prstGeom prst="rect">
            <a:avLst/>
          </a:prstGeom>
        </p:spPr>
      </p:pic>
      <p:sp>
        <p:nvSpPr>
          <p:cNvPr id="18" name="文本框 3">
            <a:extLst>
              <a:ext uri="{FF2B5EF4-FFF2-40B4-BE49-F238E27FC236}">
                <a16:creationId xmlns:a16="http://schemas.microsoft.com/office/drawing/2014/main" id="{2E7BC7BA-9F23-D553-CE47-05C706A66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0" y="5084170"/>
            <a:ext cx="52275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 b="1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4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Open question</a:t>
            </a:r>
            <a:r>
              <a:rPr kumimoji="1"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Vortex electron beam acceleration via </a:t>
            </a:r>
            <a:r>
              <a:rPr kumimoji="1" lang="en-US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wakefield</a:t>
            </a:r>
            <a:r>
              <a:rPr kumimoji="1"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？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10000">
              <a:srgbClr val="034581"/>
            </a:gs>
            <a:gs pos="61000">
              <a:srgbClr val="6CAFEF"/>
            </a:gs>
          </a:gsLst>
          <a:lin ang="120000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23133</TotalTime>
  <Words>1900</Words>
  <Application>Microsoft Office PowerPoint</Application>
  <PresentationFormat>全屏显示(4:3)</PresentationFormat>
  <Paragraphs>277</Paragraphs>
  <Slides>33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NimbusRomNo9L-Medi</vt:lpstr>
      <vt:lpstr>rtxmi</vt:lpstr>
      <vt:lpstr>等线</vt:lpstr>
      <vt:lpstr>黑体</vt:lpstr>
      <vt:lpstr>微软雅黑</vt:lpstr>
      <vt:lpstr>Arial</vt:lpstr>
      <vt:lpstr>Calibri</vt:lpstr>
      <vt:lpstr>Cambria Math</vt:lpstr>
      <vt:lpstr>Times New Roman</vt:lpstr>
      <vt:lpstr>Wingdings</vt:lpstr>
      <vt:lpstr>Office 主题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核技术—西安交通大学—栗建兴</dc:title>
  <dc:creator>Administrator</dc:creator>
  <cp:lastModifiedBy>jianxing li</cp:lastModifiedBy>
  <cp:revision>2354</cp:revision>
  <cp:lastPrinted>2018-09-28T05:57:00Z</cp:lastPrinted>
  <dcterms:created xsi:type="dcterms:W3CDTF">2016-12-01T03:27:00Z</dcterms:created>
  <dcterms:modified xsi:type="dcterms:W3CDTF">2024-04-23T03:33:17Z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