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4" r:id="rId2"/>
    <p:sldMasterId id="2147483667" r:id="rId3"/>
  </p:sldMasterIdLst>
  <p:notesMasterIdLst>
    <p:notesMasterId r:id="rId32"/>
  </p:notesMasterIdLst>
  <p:sldIdLst>
    <p:sldId id="256" r:id="rId4"/>
    <p:sldId id="275" r:id="rId5"/>
    <p:sldId id="341" r:id="rId6"/>
    <p:sldId id="300" r:id="rId7"/>
    <p:sldId id="301" r:id="rId8"/>
    <p:sldId id="302" r:id="rId9"/>
    <p:sldId id="277" r:id="rId10"/>
    <p:sldId id="343" r:id="rId11"/>
    <p:sldId id="340" r:id="rId12"/>
    <p:sldId id="284" r:id="rId13"/>
    <p:sldId id="337" r:id="rId14"/>
    <p:sldId id="297" r:id="rId15"/>
    <p:sldId id="328" r:id="rId16"/>
    <p:sldId id="298" r:id="rId17"/>
    <p:sldId id="307" r:id="rId18"/>
    <p:sldId id="304" r:id="rId19"/>
    <p:sldId id="338" r:id="rId20"/>
    <p:sldId id="305" r:id="rId21"/>
    <p:sldId id="327" r:id="rId22"/>
    <p:sldId id="306" r:id="rId23"/>
    <p:sldId id="329" r:id="rId24"/>
    <p:sldId id="330" r:id="rId25"/>
    <p:sldId id="331" r:id="rId26"/>
    <p:sldId id="332" r:id="rId27"/>
    <p:sldId id="342" r:id="rId28"/>
    <p:sldId id="293" r:id="rId29"/>
    <p:sldId id="335" r:id="rId30"/>
    <p:sldId id="336" r:id="rId31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FFDE831C-5A3E-4D41-BB88-509C6232805C}">
          <p14:sldIdLst>
            <p14:sldId id="256"/>
          </p14:sldIdLst>
        </p14:section>
        <p14:section name="Abschnitt ohne Titel" id="{14DC7FD9-CEFA-4BD9-AC5D-18BF515983F3}">
          <p14:sldIdLst>
            <p14:sldId id="275"/>
            <p14:sldId id="341"/>
            <p14:sldId id="300"/>
            <p14:sldId id="301"/>
            <p14:sldId id="302"/>
            <p14:sldId id="277"/>
            <p14:sldId id="343"/>
            <p14:sldId id="340"/>
            <p14:sldId id="284"/>
            <p14:sldId id="337"/>
            <p14:sldId id="297"/>
            <p14:sldId id="328"/>
            <p14:sldId id="298"/>
            <p14:sldId id="307"/>
            <p14:sldId id="304"/>
            <p14:sldId id="338"/>
            <p14:sldId id="305"/>
            <p14:sldId id="327"/>
            <p14:sldId id="306"/>
            <p14:sldId id="329"/>
            <p14:sldId id="330"/>
            <p14:sldId id="331"/>
            <p14:sldId id="332"/>
            <p14:sldId id="342"/>
            <p14:sldId id="293"/>
            <p14:sldId id="335"/>
            <p14:sldId id="3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DEE7EC"/>
    <a:srgbClr val="ABFFFF"/>
    <a:srgbClr val="A7DDE9"/>
    <a:srgbClr val="0086BB"/>
    <a:srgbClr val="0080B0"/>
    <a:srgbClr val="006090"/>
    <a:srgbClr val="004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 autoAdjust="0"/>
    <p:restoredTop sz="94660"/>
  </p:normalViewPr>
  <p:slideViewPr>
    <p:cSldViewPr>
      <p:cViewPr varScale="1">
        <p:scale>
          <a:sx n="78" d="100"/>
          <a:sy n="78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335B1B6-372C-4507-93DE-B8D20A7FEBAB}" type="datetimeFigureOut">
              <a:rPr lang="de-DE"/>
              <a:pPr>
                <a:defRPr/>
              </a:pPr>
              <a:t>26.04.2024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6FE819E-4B75-40FE-9D19-F53C8BD2AEC7}" type="slidenum">
              <a:rPr lang="de-DE" altLang="de-DE"/>
              <a:pPr/>
              <a:t>‹#›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/>
          </a:p>
        </p:txBody>
      </p:sp>
      <p:sp>
        <p:nvSpPr>
          <p:cNvPr id="1741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FCD3228-A39B-45BE-ACD6-25AB605A45F1}" type="slidenum">
              <a:rPr lang="de-DE" altLang="de-DE">
                <a:latin typeface="Calibri" panose="020F0502020204030204" pitchFamily="34" charset="0"/>
              </a:rPr>
              <a:pPr eaLnBrk="1" hangingPunct="1"/>
              <a:t>1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Structure of the spatial wavefunction is fully determined by the momentum distribution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E819E-4B75-40FE-9D19-F53C8BD2AEC7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5269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E819E-4B75-40FE-9D19-F53C8BD2AEC7}" type="slidenum">
              <a:rPr lang="de-DE" altLang="de-DE" smtClean="0"/>
              <a:pPr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9177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E819E-4B75-40FE-9D19-F53C8BD2AEC7}" type="slidenum">
              <a:rPr lang="de-DE" altLang="de-DE" smtClean="0"/>
              <a:pPr/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32711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E819E-4B75-40FE-9D19-F53C8BD2AEC7}" type="slidenum">
              <a:rPr lang="de-DE" altLang="de-DE" smtClean="0"/>
              <a:pPr/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13455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E819E-4B75-40FE-9D19-F53C8BD2AEC7}" type="slidenum">
              <a:rPr lang="de-DE" altLang="de-DE" smtClean="0"/>
              <a:pPr/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3927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E819E-4B75-40FE-9D19-F53C8BD2AEC7}" type="slidenum">
              <a:rPr lang="de-DE" altLang="de-DE" smtClean="0"/>
              <a:pPr/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69464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E819E-4B75-40FE-9D19-F53C8BD2AEC7}" type="slidenum">
              <a:rPr lang="de-DE" altLang="de-DE" smtClean="0"/>
              <a:pPr/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97563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TU-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190723" y="2928935"/>
            <a:ext cx="8191557" cy="1255711"/>
          </a:xfrm>
          <a:prstGeom prst="rect">
            <a:avLst/>
          </a:prstGeom>
        </p:spPr>
        <p:txBody>
          <a:bodyPr/>
          <a:lstStyle>
            <a:lvl1pPr algn="l">
              <a:defRPr sz="3600" b="0" baseline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de-DE" dirty="0" err="1"/>
              <a:t>Titedsfkljlmasterformat</a:t>
            </a:r>
            <a:r>
              <a:rPr lang="de-DE" dirty="0"/>
              <a:t>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90723" y="4500570"/>
            <a:ext cx="8286808" cy="9286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190752" y="6000751"/>
            <a:ext cx="5835649" cy="7207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7707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blauer Rahmen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2966" y="1285860"/>
            <a:ext cx="9906069" cy="114300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42966" y="2571745"/>
            <a:ext cx="9906069" cy="3554419"/>
          </a:xfr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143001" y="6356351"/>
            <a:ext cx="2173817" cy="365125"/>
          </a:xfrm>
        </p:spPr>
        <p:txBody>
          <a:bodyPr/>
          <a:lstStyle>
            <a:lvl1pPr marL="0" algn="l" defTabSz="914400" rtl="0" eaLnBrk="1" latinLnBrk="0" hangingPunct="1">
              <a:defRPr lang="de-DE" sz="1200" kern="1200" baseline="0">
                <a:solidFill>
                  <a:srgbClr val="0066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40725598-50A7-4DB9-86EC-0FDA67E7432A}" type="datetimeFigureOut">
              <a:rPr lang="de-AT"/>
              <a:pPr>
                <a:defRPr/>
              </a:pPr>
              <a:t>26.04.2024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de-DE" sz="1200" kern="1200" baseline="0">
                <a:solidFill>
                  <a:srgbClr val="0066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311400" cy="365125"/>
          </a:xfrm>
        </p:spPr>
        <p:txBody>
          <a:bodyPr/>
          <a:lstStyle>
            <a:lvl1pPr>
              <a:defRPr>
                <a:solidFill>
                  <a:srgbClr val="006699"/>
                </a:solidFill>
                <a:latin typeface="Arial" panose="020B0604020202020204" pitchFamily="34" charset="0"/>
              </a:defRPr>
            </a:lvl1pPr>
          </a:lstStyle>
          <a:p>
            <a:fld id="{BAD5A76C-498B-4205-96B4-8B6AE875FB79}" type="slidenum">
              <a:rPr lang="de-AT" altLang="de-DE"/>
              <a:pPr/>
              <a:t>‹#›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13788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 blauer Rahmen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2967" y="1285860"/>
            <a:ext cx="9906069" cy="114300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2965" y="2571745"/>
            <a:ext cx="4667283" cy="3554419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81752" y="2571745"/>
            <a:ext cx="4667283" cy="3554419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143001" y="6356351"/>
            <a:ext cx="2190751" cy="365125"/>
          </a:xfrm>
        </p:spPr>
        <p:txBody>
          <a:bodyPr/>
          <a:lstStyle>
            <a:lvl1pPr>
              <a:defRPr baseline="0">
                <a:solidFill>
                  <a:srgbClr val="0066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C140FCA-E60A-48DE-A7CC-B48F3FF83766}" type="datetimeFigureOut">
              <a:rPr lang="de-DE"/>
              <a:pPr>
                <a:defRPr/>
              </a:pPr>
              <a:t>26.04.2024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0066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311400" cy="365125"/>
          </a:xfrm>
        </p:spPr>
        <p:txBody>
          <a:bodyPr/>
          <a:lstStyle>
            <a:lvl1pPr>
              <a:defRPr>
                <a:solidFill>
                  <a:srgbClr val="006699"/>
                </a:solidFill>
                <a:latin typeface="Arial" panose="020B0604020202020204" pitchFamily="34" charset="0"/>
              </a:defRPr>
            </a:lvl1pPr>
          </a:lstStyle>
          <a:p>
            <a:fld id="{7360CA27-EC7C-449D-8F19-032111378712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53823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_TU-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190723" y="2928935"/>
            <a:ext cx="8191557" cy="1255711"/>
          </a:xfrm>
          <a:prstGeom prst="rect">
            <a:avLst/>
          </a:prstGeom>
        </p:spPr>
        <p:txBody>
          <a:bodyPr/>
          <a:lstStyle>
            <a:lvl1pPr algn="l">
              <a:defRPr sz="3600" b="0" baseline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de-DE" dirty="0" err="1"/>
              <a:t>Titedsfkljlmasterformat</a:t>
            </a:r>
            <a:r>
              <a:rPr lang="de-DE" dirty="0"/>
              <a:t>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90723" y="4500570"/>
            <a:ext cx="8286808" cy="9286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190752" y="6000751"/>
            <a:ext cx="5835649" cy="7207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832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blauer Rahmen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2966" y="1285860"/>
            <a:ext cx="9906069" cy="114300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42966" y="2571745"/>
            <a:ext cx="9906069" cy="3554419"/>
          </a:xfr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143001" y="6356351"/>
            <a:ext cx="2173817" cy="365125"/>
          </a:xfrm>
        </p:spPr>
        <p:txBody>
          <a:bodyPr/>
          <a:lstStyle>
            <a:lvl1pPr marL="0" algn="l" defTabSz="914400" rtl="0" eaLnBrk="1" latinLnBrk="0" hangingPunct="1">
              <a:defRPr lang="de-DE" sz="1200" kern="1200" baseline="0">
                <a:solidFill>
                  <a:srgbClr val="0066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263B3BB3-01DA-4F23-8857-CC132A762BDB}" type="datetimeFigureOut">
              <a:rPr lang="de-AT"/>
              <a:pPr>
                <a:defRPr/>
              </a:pPr>
              <a:t>26.04.2024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de-DE" sz="1200" kern="1200" baseline="0">
                <a:solidFill>
                  <a:srgbClr val="0066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311400" cy="365125"/>
          </a:xfrm>
        </p:spPr>
        <p:txBody>
          <a:bodyPr/>
          <a:lstStyle>
            <a:lvl1pPr>
              <a:defRPr>
                <a:solidFill>
                  <a:srgbClr val="006699"/>
                </a:solidFill>
                <a:latin typeface="Arial" panose="020B0604020202020204" pitchFamily="34" charset="0"/>
              </a:defRPr>
            </a:lvl1pPr>
          </a:lstStyle>
          <a:p>
            <a:fld id="{DBC2E362-882E-4E1C-AB84-6BE81934D59B}" type="slidenum">
              <a:rPr lang="de-AT" altLang="de-DE"/>
              <a:pPr/>
              <a:t>‹#›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83893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 blauer Rahmen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2967" y="1285860"/>
            <a:ext cx="9906069" cy="114300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2965" y="2571745"/>
            <a:ext cx="4667283" cy="3554419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81752" y="2571745"/>
            <a:ext cx="4667283" cy="3554419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143001" y="6356351"/>
            <a:ext cx="2190751" cy="365125"/>
          </a:xfrm>
        </p:spPr>
        <p:txBody>
          <a:bodyPr/>
          <a:lstStyle>
            <a:lvl1pPr>
              <a:defRPr baseline="0">
                <a:solidFill>
                  <a:srgbClr val="0066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A80259D-8DF6-4038-8B3E-8E1F1DA9D3A9}" type="datetimeFigureOut">
              <a:rPr lang="de-DE"/>
              <a:pPr>
                <a:defRPr/>
              </a:pPr>
              <a:t>26.04.2024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0066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311400" cy="365125"/>
          </a:xfrm>
        </p:spPr>
        <p:txBody>
          <a:bodyPr/>
          <a:lstStyle>
            <a:lvl1pPr>
              <a:defRPr>
                <a:solidFill>
                  <a:srgbClr val="006699"/>
                </a:solidFill>
                <a:latin typeface="Arial" panose="020B0604020202020204" pitchFamily="34" charset="0"/>
              </a:defRPr>
            </a:lvl1pPr>
          </a:lstStyle>
          <a:p>
            <a:fld id="{BCCF6395-C120-4012-8DF1-1952F9D587E4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77026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_TU-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190723" y="2928935"/>
            <a:ext cx="8191557" cy="1255711"/>
          </a:xfrm>
          <a:prstGeom prst="rect">
            <a:avLst/>
          </a:prstGeom>
        </p:spPr>
        <p:txBody>
          <a:bodyPr/>
          <a:lstStyle>
            <a:lvl1pPr algn="l">
              <a:defRPr sz="3600" b="0" baseline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de-DE" dirty="0" err="1"/>
              <a:t>Titedsfkljlmasterformat</a:t>
            </a:r>
            <a:r>
              <a:rPr lang="de-DE" dirty="0"/>
              <a:t>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90723" y="4500570"/>
            <a:ext cx="8286808" cy="9286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190752" y="6000751"/>
            <a:ext cx="5835649" cy="7207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ruppieren 14"/>
          <p:cNvGrpSpPr>
            <a:grpSpLocks/>
          </p:cNvGrpSpPr>
          <p:nvPr/>
        </p:nvGrpSpPr>
        <p:grpSpPr bwMode="auto">
          <a:xfrm>
            <a:off x="0" y="2076450"/>
            <a:ext cx="11523133" cy="4781550"/>
            <a:chOff x="0" y="2076528"/>
            <a:chExt cx="8642400" cy="4781472"/>
          </a:xfrm>
        </p:grpSpPr>
        <p:sp>
          <p:nvSpPr>
            <p:cNvPr id="1029" name="Rectangle 12"/>
            <p:cNvSpPr>
              <a:spLocks noChangeArrowheads="1"/>
            </p:cNvSpPr>
            <p:nvPr/>
          </p:nvSpPr>
          <p:spPr bwMode="auto">
            <a:xfrm>
              <a:off x="0" y="2076528"/>
              <a:ext cx="8143922" cy="4781472"/>
            </a:xfrm>
            <a:prstGeom prst="rect">
              <a:avLst/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030" name="Oval 10"/>
            <p:cNvSpPr>
              <a:spLocks noChangeArrowheads="1"/>
            </p:cNvSpPr>
            <p:nvPr/>
          </p:nvSpPr>
          <p:spPr bwMode="auto">
            <a:xfrm>
              <a:off x="7627982" y="2076528"/>
              <a:ext cx="1012831" cy="1012808"/>
            </a:xfrm>
            <a:prstGeom prst="ellipse">
              <a:avLst/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031" name="Rectangle 15"/>
            <p:cNvSpPr>
              <a:spLocks noChangeArrowheads="1"/>
            </p:cNvSpPr>
            <p:nvPr/>
          </p:nvSpPr>
          <p:spPr bwMode="auto">
            <a:xfrm>
              <a:off x="4895878" y="2571820"/>
              <a:ext cx="3746522" cy="4286180"/>
            </a:xfrm>
            <a:prstGeom prst="rect">
              <a:avLst/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pic>
        <p:nvPicPr>
          <p:cNvPr id="8" name="Grafik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15900"/>
            <a:ext cx="370840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E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E6928C-94A5-4588-BA75-9CC4A9A80771}" type="datetimeFigureOut">
              <a:rPr lang="de-DE"/>
              <a:pPr>
                <a:defRPr/>
              </a:pPr>
              <a:t>26.04.2024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16D2582-30B2-4760-B588-9D2B0E3150AE}" type="slidenum">
              <a:rPr lang="de-DE" altLang="de-DE"/>
              <a:pPr/>
              <a:t>‹#›</a:t>
            </a:fld>
            <a:endParaRPr lang="de-DE" altLang="de-DE"/>
          </a:p>
        </p:txBody>
      </p:sp>
      <p:grpSp>
        <p:nvGrpSpPr>
          <p:cNvPr id="2" name="Gruppieren 11"/>
          <p:cNvGrpSpPr/>
          <p:nvPr/>
        </p:nvGrpSpPr>
        <p:grpSpPr>
          <a:xfrm>
            <a:off x="0" y="857232"/>
            <a:ext cx="11523200" cy="6000768"/>
            <a:chOff x="0" y="1214422"/>
            <a:chExt cx="8642400" cy="5643578"/>
          </a:xfrm>
          <a:solidFill>
            <a:schemeClr val="bg1"/>
          </a:solidFill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0" y="1214422"/>
              <a:ext cx="8143900" cy="564357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/>
            </a:p>
          </p:txBody>
        </p:sp>
        <p:sp>
          <p:nvSpPr>
            <p:cNvPr id="10" name="Oval 14"/>
            <p:cNvSpPr>
              <a:spLocks noChangeArrowheads="1"/>
            </p:cNvSpPr>
            <p:nvPr/>
          </p:nvSpPr>
          <p:spPr bwMode="auto">
            <a:xfrm>
              <a:off x="7628400" y="1215215"/>
              <a:ext cx="1011966" cy="119399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4895586" y="1798926"/>
              <a:ext cx="3746814" cy="50590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pic>
        <p:nvPicPr>
          <p:cNvPr id="12" name="Grafik 12" descr="TU_Logo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15900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41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20000"/>
        <a:buFont typeface="Symbol" panose="05050102010706020507" pitchFamily="18" charset="2"/>
        <a:buChar char="-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40ACD2-4DCC-44AE-A840-2699B30DDB03}" type="datetimeFigureOut">
              <a:rPr lang="de-DE"/>
              <a:pPr>
                <a:defRPr/>
              </a:pPr>
              <a:t>26.04.2024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AF2EFA6-BF80-4BA8-B8F8-8B92335B5DE4}" type="slidenum">
              <a:rPr lang="de-DE" altLang="de-DE"/>
              <a:pPr/>
              <a:t>‹#›</a:t>
            </a:fld>
            <a:endParaRPr lang="de-DE" altLang="de-DE"/>
          </a:p>
        </p:txBody>
      </p:sp>
      <p:grpSp>
        <p:nvGrpSpPr>
          <p:cNvPr id="2" name="Gruppieren 11"/>
          <p:cNvGrpSpPr/>
          <p:nvPr/>
        </p:nvGrpSpPr>
        <p:grpSpPr>
          <a:xfrm>
            <a:off x="0" y="857232"/>
            <a:ext cx="11523200" cy="6000768"/>
            <a:chOff x="0" y="1214422"/>
            <a:chExt cx="8642400" cy="5643578"/>
          </a:xfrm>
          <a:solidFill>
            <a:srgbClr val="DEE7EC"/>
          </a:solidFill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0" y="1214422"/>
              <a:ext cx="8143900" cy="564357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0" name="Oval 14"/>
            <p:cNvSpPr>
              <a:spLocks noChangeArrowheads="1"/>
            </p:cNvSpPr>
            <p:nvPr/>
          </p:nvSpPr>
          <p:spPr bwMode="auto">
            <a:xfrm>
              <a:off x="7628400" y="1215215"/>
              <a:ext cx="1011966" cy="119399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4895586" y="1798926"/>
              <a:ext cx="3746814" cy="50590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pic>
        <p:nvPicPr>
          <p:cNvPr id="12" name="Grafik 12" descr="TU_Logo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15900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20000"/>
        <a:buFont typeface="Symbol" panose="05050102010706020507" pitchFamily="18" charset="2"/>
        <a:buChar char="-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1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emf"/><Relationship Id="rId5" Type="http://schemas.openxmlformats.org/officeDocument/2006/relationships/image" Target="../media/image410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44.emf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0.png"/><Relationship Id="rId11" Type="http://schemas.openxmlformats.org/officeDocument/2006/relationships/image" Target="../media/image290.png"/><Relationship Id="rId5" Type="http://schemas.openxmlformats.org/officeDocument/2006/relationships/image" Target="../media/image230.png"/><Relationship Id="rId10" Type="http://schemas.openxmlformats.org/officeDocument/2006/relationships/image" Target="../media/image280.png"/><Relationship Id="rId4" Type="http://schemas.openxmlformats.org/officeDocument/2006/relationships/image" Target="../media/image220.png"/><Relationship Id="rId9" Type="http://schemas.openxmlformats.org/officeDocument/2006/relationships/image" Target="../media/image2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emf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eg"/><Relationship Id="rId9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fif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tif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ctrTitle"/>
          </p:nvPr>
        </p:nvSpPr>
        <p:spPr bwMode="auto">
          <a:xfrm>
            <a:off x="2590800" y="2971800"/>
            <a:ext cx="6662736" cy="1255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Generating</a:t>
            </a:r>
            <a:r>
              <a:rPr lang="it-IT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Neutrons</a:t>
            </a:r>
            <a:r>
              <a:rPr lang="it-IT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OAM for </a:t>
            </a:r>
            <a:r>
              <a:rPr lang="it-IT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Fundamental</a:t>
            </a:r>
            <a:r>
              <a:rPr lang="it-IT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endParaRPr lang="de-DE" alt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9B582-1B36-4925-9C55-065CFBC0E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134032"/>
            <a:ext cx="5041302" cy="3723968"/>
          </a:xfrm>
          <a:prstGeom prst="rect">
            <a:avLst/>
          </a:prstGeom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F575BFEC-C03C-4C5A-BE15-77D854A0DD1E}"/>
              </a:ext>
            </a:extLst>
          </p:cNvPr>
          <p:cNvSpPr txBox="1"/>
          <p:nvPr/>
        </p:nvSpPr>
        <p:spPr>
          <a:xfrm>
            <a:off x="685800" y="76200"/>
            <a:ext cx="69746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OAM Generation: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Coherent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Averaging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2C2094-A25C-B7BA-F6EF-812311152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23611" r="25000" b="23612"/>
          <a:stretch/>
        </p:blipFill>
        <p:spPr>
          <a:xfrm>
            <a:off x="0" y="3962400"/>
            <a:ext cx="6477000" cy="2895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A48001D-B3D2-3B30-EBF4-AD2CABC6C33A}"/>
                  </a:ext>
                </a:extLst>
              </p:cNvPr>
              <p:cNvSpPr txBox="1"/>
              <p:nvPr/>
            </p:nvSpPr>
            <p:spPr>
              <a:xfrm>
                <a:off x="228600" y="990600"/>
                <a:ext cx="8839200" cy="2069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-Spin Echo technique can be used to generate four partial wavefunctions arranged in a spiral pattern by coherent averaging</a:t>
                </a: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-The composite wavefunction then becomes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GB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Gaussian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input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shown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~0.7</m:t>
                    </m:r>
                  </m:oMath>
                </a14:m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A48001D-B3D2-3B30-EBF4-AD2CABC6C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90600"/>
                <a:ext cx="8839200" cy="2069156"/>
              </a:xfrm>
              <a:prstGeom prst="rect">
                <a:avLst/>
              </a:prstGeom>
              <a:blipFill>
                <a:blip r:embed="rId4"/>
                <a:stretch>
                  <a:fillRect l="-621" t="-1770" b="-354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F76A828-5291-35B1-525E-F4E75D111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3078234"/>
            <a:ext cx="5151120" cy="386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1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F7149-4DA5-74E5-5994-BC6B54B35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A50A3E-2325-8486-5159-C20E1E96A4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134032"/>
            <a:ext cx="5041302" cy="3723968"/>
          </a:xfrm>
          <a:prstGeom prst="rect">
            <a:avLst/>
          </a:prstGeom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CC8B7124-6D13-FEB8-063F-BF72674ADD0D}"/>
              </a:ext>
            </a:extLst>
          </p:cNvPr>
          <p:cNvSpPr txBox="1"/>
          <p:nvPr/>
        </p:nvSpPr>
        <p:spPr>
          <a:xfrm>
            <a:off x="685800" y="76200"/>
            <a:ext cx="69746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OAM Generation: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Coherent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Averaging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37B39-42D2-C262-6AFE-743B10CDFA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23611" r="25000" b="23612"/>
          <a:stretch/>
        </p:blipFill>
        <p:spPr>
          <a:xfrm>
            <a:off x="0" y="3962400"/>
            <a:ext cx="6477000" cy="2895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8262DFFD-471B-AEC8-7C18-C9A9A5EA792D}"/>
                  </a:ext>
                </a:extLst>
              </p:cNvPr>
              <p:cNvSpPr txBox="1"/>
              <p:nvPr/>
            </p:nvSpPr>
            <p:spPr>
              <a:xfrm>
                <a:off x="228600" y="990600"/>
                <a:ext cx="8839200" cy="2069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-Spin Echo technique can be used to generate four partial wavefunctions arranged in a spiral pattern by coherent averaging</a:t>
                </a: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-The composite wavefunction then becomes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Δ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GB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Gaussian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input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shown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~0.7</m:t>
                    </m:r>
                  </m:oMath>
                </a14:m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A48001D-B3D2-3B30-EBF4-AD2CABC6C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90600"/>
                <a:ext cx="8839200" cy="2069156"/>
              </a:xfrm>
              <a:prstGeom prst="rect">
                <a:avLst/>
              </a:prstGeom>
              <a:blipFill>
                <a:blip r:embed="rId4"/>
                <a:stretch>
                  <a:fillRect l="-621" t="-1770" b="-354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263D2039-A74D-CB1A-084D-0491B1DA0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821" y="3388100"/>
            <a:ext cx="11542123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4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">
            <a:extLst>
              <a:ext uri="{FF2B5EF4-FFF2-40B4-BE49-F238E27FC236}">
                <a16:creationId xmlns:a16="http://schemas.microsoft.com/office/drawing/2014/main" id="{0D5F0DC9-F505-4A8D-B596-D94A64A59DA6}"/>
              </a:ext>
            </a:extLst>
          </p:cNvPr>
          <p:cNvSpPr txBox="1"/>
          <p:nvPr/>
        </p:nvSpPr>
        <p:spPr>
          <a:xfrm>
            <a:off x="685800" y="76200"/>
            <a:ext cx="482536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OAM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1D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separation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FED027-E612-4822-A68F-EFE689F6040D}"/>
                  </a:ext>
                </a:extLst>
              </p:cNvPr>
              <p:cNvSpPr txBox="1"/>
              <p:nvPr/>
            </p:nvSpPr>
            <p:spPr>
              <a:xfrm>
                <a:off x="4800600" y="990600"/>
                <a:ext cx="6172200" cy="2146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-Even a single SESANS arm can generate useful OAM beams</a:t>
                </a: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-The OAM spectrum can be determined by applying the azimuthal Fourier Transform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nary>
                      <m:naryPr>
                        <m:subHide m:val="on"/>
                        <m:supHide m:val="on"/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ℓ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</m:nary>
                  </m:oMath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-Splitting a Gaussian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wavepacket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into two wavefronts produces symmetric OAM sidebands @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=±1</m:t>
                    </m:r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±2</m:t>
                    </m:r>
                  </m:oMath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FED027-E612-4822-A68F-EFE689F60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990600"/>
                <a:ext cx="6172200" cy="2146934"/>
              </a:xfrm>
              <a:prstGeom prst="rect">
                <a:avLst/>
              </a:prstGeom>
              <a:blipFill>
                <a:blip r:embed="rId2"/>
                <a:stretch>
                  <a:fillRect l="-889" t="-1705" b="-3409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6C2283D-C9AE-4D2E-8058-219A90138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9952"/>
            <a:ext cx="6769510" cy="3503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41C4B0-59D7-46EC-9F3F-E15C9028D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435522"/>
            <a:ext cx="5494020" cy="34372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DC5C38-3570-BF0C-C315-ACDCB056EE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33333" r="40625" b="22486"/>
          <a:stretch/>
        </p:blipFill>
        <p:spPr>
          <a:xfrm>
            <a:off x="179439" y="945030"/>
            <a:ext cx="4495800" cy="242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95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9BFAB1-BDEC-B8BE-0717-A083E21683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00" r="4542" b="18889"/>
          <a:stretch/>
        </p:blipFill>
        <p:spPr>
          <a:xfrm>
            <a:off x="0" y="1447800"/>
            <a:ext cx="11409680" cy="34363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B0442F-496D-9500-5E4F-3BCF4D30E45E}"/>
                  </a:ext>
                </a:extLst>
              </p:cNvPr>
              <p:cNvSpPr txBox="1"/>
              <p:nvPr/>
            </p:nvSpPr>
            <p:spPr>
              <a:xfrm>
                <a:off x="-1676400" y="4876800"/>
                <a:ext cx="6096000" cy="13347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ℓ=0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GB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(1+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b="0" dirty="0"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ℓ=±1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GB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GB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(1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B0442F-496D-9500-5E4F-3BCF4D30E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76400" y="4876800"/>
                <a:ext cx="6096000" cy="13347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1">
            <a:extLst>
              <a:ext uri="{FF2B5EF4-FFF2-40B4-BE49-F238E27FC236}">
                <a16:creationId xmlns:a16="http://schemas.microsoft.com/office/drawing/2014/main" id="{B3F822AB-74C6-FFA4-3F32-AAB75E8D9099}"/>
              </a:ext>
            </a:extLst>
          </p:cNvPr>
          <p:cNvSpPr txBox="1"/>
          <p:nvPr/>
        </p:nvSpPr>
        <p:spPr>
          <a:xfrm>
            <a:off x="685800" y="120427"/>
            <a:ext cx="69506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OAM Generators: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Coherent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Averaging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EE7AC0-F273-6919-DE54-37E3B57279C1}"/>
              </a:ext>
            </a:extLst>
          </p:cNvPr>
          <p:cNvSpPr txBox="1"/>
          <p:nvPr/>
        </p:nvSpPr>
        <p:spPr>
          <a:xfrm>
            <a:off x="3886200" y="5252634"/>
            <a:ext cx="6751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that for OAM generation occurs only in a very narrow range of phase shifter settings if the refraction is much smaller than the coherence!</a:t>
            </a:r>
            <a:endParaRPr lang="en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67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E64A5C-4E86-FF16-D84E-6EC101F71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1111" r="6875" b="8889"/>
          <a:stretch/>
        </p:blipFill>
        <p:spPr>
          <a:xfrm>
            <a:off x="2458" y="1870364"/>
            <a:ext cx="9906000" cy="4987636"/>
          </a:xfrm>
          <a:prstGeom prst="rect">
            <a:avLst/>
          </a:prstGeom>
        </p:spPr>
      </p:pic>
      <p:sp>
        <p:nvSpPr>
          <p:cNvPr id="4" name="Textfeld 1">
            <a:extLst>
              <a:ext uri="{FF2B5EF4-FFF2-40B4-BE49-F238E27FC236}">
                <a16:creationId xmlns:a16="http://schemas.microsoft.com/office/drawing/2014/main" id="{0D5F0DC9-F505-4A8D-B596-D94A64A59DA6}"/>
              </a:ext>
            </a:extLst>
          </p:cNvPr>
          <p:cNvSpPr txBox="1"/>
          <p:nvPr/>
        </p:nvSpPr>
        <p:spPr>
          <a:xfrm>
            <a:off x="685800" y="76200"/>
            <a:ext cx="219322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CANISIUS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3">
            <a:extLst>
              <a:ext uri="{FF2B5EF4-FFF2-40B4-BE49-F238E27FC236}">
                <a16:creationId xmlns:a16="http://schemas.microsoft.com/office/drawing/2014/main" id="{1736BA59-04E7-EC63-43EF-21FCEE477E59}"/>
              </a:ext>
            </a:extLst>
          </p:cNvPr>
          <p:cNvSpPr txBox="1"/>
          <p:nvPr/>
        </p:nvSpPr>
        <p:spPr>
          <a:xfrm>
            <a:off x="228600" y="990600"/>
            <a:ext cx="1112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Austrian Neutron Instrument for Spin-echo Interferometry and </a:t>
            </a:r>
            <a:r>
              <a:rPr lang="en-GB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fUndamental</a:t>
            </a:r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Science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broad band NRSE instrument with SESANS/SEMSANS, NRSE and MIEZE capabilities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situated on the white beam of the 250 kW reactor</a:t>
            </a:r>
            <a:endParaRPr lang="de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223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38B69A-187D-D77E-60D5-CD834C0CA1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1" b="12476"/>
          <a:stretch/>
        </p:blipFill>
        <p:spPr>
          <a:xfrm>
            <a:off x="9832" y="828912"/>
            <a:ext cx="6286649" cy="2607462"/>
          </a:xfrm>
          <a:prstGeom prst="rect">
            <a:avLst/>
          </a:prstGeom>
        </p:spPr>
      </p:pic>
      <p:sp>
        <p:nvSpPr>
          <p:cNvPr id="5" name="Textfeld 1">
            <a:extLst>
              <a:ext uri="{FF2B5EF4-FFF2-40B4-BE49-F238E27FC236}">
                <a16:creationId xmlns:a16="http://schemas.microsoft.com/office/drawing/2014/main" id="{6563F790-12C9-8FA6-1A53-AE866DADDDFD}"/>
              </a:ext>
            </a:extLst>
          </p:cNvPr>
          <p:cNvSpPr txBox="1"/>
          <p:nvPr/>
        </p:nvSpPr>
        <p:spPr>
          <a:xfrm>
            <a:off x="685800" y="76200"/>
            <a:ext cx="219322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CANISIUS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1CBA1-99E4-F379-CE86-6C913C4421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/>
          <a:stretch/>
        </p:blipFill>
        <p:spPr>
          <a:xfrm>
            <a:off x="6400800" y="828912"/>
            <a:ext cx="4853666" cy="420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C6DAF-51D0-CD40-E9AC-21C7B469E3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r="16775" b="30000"/>
          <a:stretch/>
        </p:blipFill>
        <p:spPr>
          <a:xfrm>
            <a:off x="9832" y="4114800"/>
            <a:ext cx="761016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39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781D3-F48A-E4EE-1D7E-9F3E18A44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">
            <a:extLst>
              <a:ext uri="{FF2B5EF4-FFF2-40B4-BE49-F238E27FC236}">
                <a16:creationId xmlns:a16="http://schemas.microsoft.com/office/drawing/2014/main" id="{4E505157-2997-20A7-76E4-F6850676887F}"/>
              </a:ext>
            </a:extLst>
          </p:cNvPr>
          <p:cNvSpPr txBox="1"/>
          <p:nvPr/>
        </p:nvSpPr>
        <p:spPr>
          <a:xfrm>
            <a:off x="685800" y="76200"/>
            <a:ext cx="55883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CANISIUS Design Parameters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9DAC0-6099-DD06-DE9F-AB87FE54D3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1111" r="6875" b="8889"/>
          <a:stretch/>
        </p:blipFill>
        <p:spPr>
          <a:xfrm>
            <a:off x="4953000" y="3595616"/>
            <a:ext cx="6479458" cy="3262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3">
                <a:extLst>
                  <a:ext uri="{FF2B5EF4-FFF2-40B4-BE49-F238E27FC236}">
                    <a16:creationId xmlns:a16="http://schemas.microsoft.com/office/drawing/2014/main" id="{26EF7FE4-6F5D-4C1E-9BB6-3D7B7CFB18FE}"/>
                  </a:ext>
                </a:extLst>
              </p:cNvPr>
              <p:cNvSpPr txBox="1"/>
              <p:nvPr/>
            </p:nvSpPr>
            <p:spPr>
              <a:xfrm>
                <a:off x="228600" y="990600"/>
                <a:ext cx="11125200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Flux: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Wavelength band 2.5 A to 6 A</a:t>
                </a: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RF is currently running @ 1.4 MHz (4 MHz design)</a:t>
                </a: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ToF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option by spin chopping on the front RF flipper or mechanical</a:t>
                </a: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size 3 mm x 30 mm (initial) 7 mm x 10 mm (detector)</a:t>
                </a: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Changeable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poleshoes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switching between NRSE/MIEZE to SESANS</a:t>
                </a: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Poleshoes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can be rotated up to 5° to achieve defocused SESANS</a:t>
                </a: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SEL: 270 nm @ 3 A</a:t>
                </a: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SET: 210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@ 3 A</a:t>
                </a:r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3">
                <a:extLst>
                  <a:ext uri="{FF2B5EF4-FFF2-40B4-BE49-F238E27FC236}">
                    <a16:creationId xmlns:a16="http://schemas.microsoft.com/office/drawing/2014/main" id="{26EF7FE4-6F5D-4C1E-9BB6-3D7B7CFB1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90600"/>
                <a:ext cx="11125200" cy="4801314"/>
              </a:xfrm>
              <a:prstGeom prst="rect">
                <a:avLst/>
              </a:prstGeom>
              <a:blipFill>
                <a:blip r:embed="rId3"/>
                <a:stretch>
                  <a:fillRect l="-493" t="-762" b="-1017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70D0344-F7F6-FC6B-C5E9-9DD67098F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793819"/>
            <a:ext cx="4888230" cy="299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21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BD46C-B2CB-B9E3-D6E7-17F421EDE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">
            <a:extLst>
              <a:ext uri="{FF2B5EF4-FFF2-40B4-BE49-F238E27FC236}">
                <a16:creationId xmlns:a16="http://schemas.microsoft.com/office/drawing/2014/main" id="{9DC5535A-E5E4-9BB6-EB8B-EB63A57EF352}"/>
              </a:ext>
            </a:extLst>
          </p:cNvPr>
          <p:cNvSpPr txBox="1"/>
          <p:nvPr/>
        </p:nvSpPr>
        <p:spPr>
          <a:xfrm>
            <a:off x="685800" y="76200"/>
            <a:ext cx="43717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CANISIUS in SESANS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80D004-5979-BB1A-A82E-6BEC02F92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540"/>
            <a:ext cx="6804660" cy="5074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CBE1CE-19BB-C164-8066-12C630EB7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92" y="3235339"/>
            <a:ext cx="5080144" cy="3649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F82ADA-A2BF-667B-317B-A6497B4EF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96" y="76200"/>
            <a:ext cx="5080144" cy="3649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365098-4500-F030-F44C-2FD8600ED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64" y="2884539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D75E459-357C-40F4-8D8E-AED6A9FAA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">
            <a:extLst>
              <a:ext uri="{FF2B5EF4-FFF2-40B4-BE49-F238E27FC236}">
                <a16:creationId xmlns:a16="http://schemas.microsoft.com/office/drawing/2014/main" id="{6FC83912-9E73-5C29-0AC6-E593EB26231D}"/>
              </a:ext>
            </a:extLst>
          </p:cNvPr>
          <p:cNvSpPr txBox="1"/>
          <p:nvPr/>
        </p:nvSpPr>
        <p:spPr>
          <a:xfrm>
            <a:off x="685800" y="76200"/>
            <a:ext cx="704725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CANISIUS in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defocused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ToF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SESANS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D36F1-C6DE-59F0-89F0-7D6A19B70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57171"/>
            <a:ext cx="5334000" cy="4000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52B644-9CE6-D25F-C799-5A6E19BEA62B}"/>
              </a:ext>
            </a:extLst>
          </p:cNvPr>
          <p:cNvSpPr/>
          <p:nvPr/>
        </p:nvSpPr>
        <p:spPr>
          <a:xfrm>
            <a:off x="4038600" y="5317229"/>
            <a:ext cx="13027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8D920F-71FC-43B4-24C2-B19C8CC8828B}"/>
                  </a:ext>
                </a:extLst>
              </p:cNvPr>
              <p:cNvSpPr txBox="1"/>
              <p:nvPr/>
            </p:nvSpPr>
            <p:spPr>
              <a:xfrm>
                <a:off x="152400" y="5657671"/>
                <a:ext cx="11353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-Rotating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poleshoes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second arm allows us to defocus the instrument</a:t>
                </a: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-Since coherence length is proportional to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path separation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ToF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allows us to extract wavefunction autocorrelation</a:t>
                </a:r>
                <a:endParaRPr lang="en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8D920F-71FC-43B4-24C2-B19C8CC88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657671"/>
                <a:ext cx="11353800" cy="1200329"/>
              </a:xfrm>
              <a:prstGeom prst="rect">
                <a:avLst/>
              </a:prstGeom>
              <a:blipFill>
                <a:blip r:embed="rId3"/>
                <a:stretch>
                  <a:fillRect l="-429" t="-2538" b="-7107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B9E7E460-B07B-371F-42B6-26F742B0F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902469"/>
            <a:ext cx="6648314" cy="1147711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44DF6B5-68AE-26DA-07AC-240C74F5C749}"/>
              </a:ext>
            </a:extLst>
          </p:cNvPr>
          <p:cNvSpPr/>
          <p:nvPr/>
        </p:nvSpPr>
        <p:spPr>
          <a:xfrm>
            <a:off x="6335515" y="997598"/>
            <a:ext cx="457200" cy="209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38FEA-D698-B24B-AEB6-A7EFF124394C}"/>
                  </a:ext>
                </a:extLst>
              </p:cNvPr>
              <p:cNvSpPr txBox="1"/>
              <p:nvPr/>
            </p:nvSpPr>
            <p:spPr>
              <a:xfrm>
                <a:off x="6394925" y="1020249"/>
                <a:ext cx="2019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38FEA-D698-B24B-AEB6-A7EFF1243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4925" y="1020249"/>
                <a:ext cx="201978" cy="276999"/>
              </a:xfrm>
              <a:prstGeom prst="rect">
                <a:avLst/>
              </a:prstGeom>
              <a:blipFill>
                <a:blip r:embed="rId5"/>
                <a:stretch>
                  <a:fillRect l="-24242" r="-27273" b="-8696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729F5AD-EC83-478D-1793-1DB1A5B42E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7374" y="1904999"/>
            <a:ext cx="5334000" cy="37551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B9EDBD-CBAD-A318-6F6D-1EFC4DB3CE74}"/>
              </a:ext>
            </a:extLst>
          </p:cNvPr>
          <p:cNvSpPr/>
          <p:nvPr/>
        </p:nvSpPr>
        <p:spPr>
          <a:xfrm>
            <a:off x="4038600" y="5317229"/>
            <a:ext cx="1302774" cy="340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832963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578D6BC-E4A1-53DC-2D33-0C1260748DD3}"/>
              </a:ext>
            </a:extLst>
          </p:cNvPr>
          <p:cNvSpPr txBox="1"/>
          <p:nvPr/>
        </p:nvSpPr>
        <p:spPr>
          <a:xfrm>
            <a:off x="685800" y="76200"/>
            <a:ext cx="589135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OAM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Cross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Sections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3">
                <a:extLst>
                  <a:ext uri="{FF2B5EF4-FFF2-40B4-BE49-F238E27FC236}">
                    <a16:creationId xmlns:a16="http://schemas.microsoft.com/office/drawing/2014/main" id="{264D2ADA-A2BE-BBD4-85B6-843C20543292}"/>
                  </a:ext>
                </a:extLst>
              </p:cNvPr>
              <p:cNvSpPr txBox="1"/>
              <p:nvPr/>
            </p:nvSpPr>
            <p:spPr>
              <a:xfrm>
                <a:off x="381000" y="1175266"/>
                <a:ext cx="10287000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-Neutron cross sections are spin dependent</a:t>
                </a:r>
              </a:p>
              <a:p>
                <a:endParaRPr lang="en-GB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-Most well known/exploited example is the capture cross section of nuclear polarized He3</a:t>
                </a:r>
              </a:p>
              <a:p>
                <a:endParaRPr lang="en-GB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-In the singlet case Fermi exclusion makes parallel spins impossible</a:t>
                </a:r>
              </a:p>
              <a:p>
                <a:endParaRPr lang="en-GB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GB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GB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GB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GB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GB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en-GB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GB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GB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-The </a:t>
                </a:r>
                <a:r>
                  <a:rPr lang="en-GB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triplet cross section is energetically unfavourable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≈0</m:t>
                    </m:r>
                  </m:oMath>
                </a14:m>
                <a:endParaRPr lang="en-GB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feld 3">
                <a:extLst>
                  <a:ext uri="{FF2B5EF4-FFF2-40B4-BE49-F238E27FC236}">
                    <a16:creationId xmlns:a16="http://schemas.microsoft.com/office/drawing/2014/main" id="{264D2ADA-A2BE-BBD4-85B6-843C20543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175266"/>
                <a:ext cx="10287000" cy="3970318"/>
              </a:xfrm>
              <a:prstGeom prst="rect">
                <a:avLst/>
              </a:prstGeom>
              <a:blipFill>
                <a:blip r:embed="rId3"/>
                <a:stretch>
                  <a:fillRect l="-533" t="-922" b="-1536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54E62C-269D-A1AE-5D89-2357B339062D}"/>
              </a:ext>
            </a:extLst>
          </p:cNvPr>
          <p:cNvCxnSpPr/>
          <p:nvPr/>
        </p:nvCxnSpPr>
        <p:spPr>
          <a:xfrm>
            <a:off x="685800" y="3124200"/>
            <a:ext cx="16002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0C9989-CB88-FFA6-9B0E-E3832930F7ED}"/>
              </a:ext>
            </a:extLst>
          </p:cNvPr>
          <p:cNvCxnSpPr/>
          <p:nvPr/>
        </p:nvCxnSpPr>
        <p:spPr>
          <a:xfrm>
            <a:off x="685800" y="3657600"/>
            <a:ext cx="16002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1294A8-7162-FD08-00BD-389AEF65F1C1}"/>
              </a:ext>
            </a:extLst>
          </p:cNvPr>
          <p:cNvCxnSpPr/>
          <p:nvPr/>
        </p:nvCxnSpPr>
        <p:spPr>
          <a:xfrm flipV="1">
            <a:off x="1143000" y="3200400"/>
            <a:ext cx="0" cy="762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D806EC-5422-1A50-F639-52EBA5206014}"/>
              </a:ext>
            </a:extLst>
          </p:cNvPr>
          <p:cNvCxnSpPr>
            <a:cxnSpLocks/>
          </p:cNvCxnSpPr>
          <p:nvPr/>
        </p:nvCxnSpPr>
        <p:spPr>
          <a:xfrm>
            <a:off x="1752600" y="3238500"/>
            <a:ext cx="0" cy="8382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247036-3EEF-020E-050C-5B3124AFD7DD}"/>
              </a:ext>
            </a:extLst>
          </p:cNvPr>
          <p:cNvCxnSpPr>
            <a:cxnSpLocks/>
          </p:cNvCxnSpPr>
          <p:nvPr/>
        </p:nvCxnSpPr>
        <p:spPr>
          <a:xfrm>
            <a:off x="3276600" y="3114040"/>
            <a:ext cx="16002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6051C-95EE-EE94-5AF1-B929130FB42A}"/>
              </a:ext>
            </a:extLst>
          </p:cNvPr>
          <p:cNvCxnSpPr>
            <a:cxnSpLocks/>
          </p:cNvCxnSpPr>
          <p:nvPr/>
        </p:nvCxnSpPr>
        <p:spPr>
          <a:xfrm>
            <a:off x="3276600" y="3647440"/>
            <a:ext cx="16002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4A08B4-A3C9-8CCE-12C1-1D94F0F76DF7}"/>
              </a:ext>
            </a:extLst>
          </p:cNvPr>
          <p:cNvCxnSpPr>
            <a:cxnSpLocks/>
          </p:cNvCxnSpPr>
          <p:nvPr/>
        </p:nvCxnSpPr>
        <p:spPr>
          <a:xfrm flipV="1">
            <a:off x="3733800" y="3190240"/>
            <a:ext cx="0" cy="762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8A1085B-3F84-E02E-2606-4DC9B39C6EBB}"/>
              </a:ext>
            </a:extLst>
          </p:cNvPr>
          <p:cNvCxnSpPr>
            <a:cxnSpLocks/>
          </p:cNvCxnSpPr>
          <p:nvPr/>
        </p:nvCxnSpPr>
        <p:spPr>
          <a:xfrm flipV="1">
            <a:off x="4495800" y="3185160"/>
            <a:ext cx="0" cy="77724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BB9F7A-00BA-6D4B-A06B-45EFD2BA19A0}"/>
              </a:ext>
            </a:extLst>
          </p:cNvPr>
          <p:cNvCxnSpPr/>
          <p:nvPr/>
        </p:nvCxnSpPr>
        <p:spPr>
          <a:xfrm>
            <a:off x="609600" y="5562600"/>
            <a:ext cx="16002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098936-D1B9-EE9B-7312-030BE6005173}"/>
              </a:ext>
            </a:extLst>
          </p:cNvPr>
          <p:cNvCxnSpPr/>
          <p:nvPr/>
        </p:nvCxnSpPr>
        <p:spPr>
          <a:xfrm>
            <a:off x="609600" y="6096000"/>
            <a:ext cx="16002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910E6D-A9E7-86F0-0466-7A949E47A141}"/>
              </a:ext>
            </a:extLst>
          </p:cNvPr>
          <p:cNvCxnSpPr/>
          <p:nvPr/>
        </p:nvCxnSpPr>
        <p:spPr>
          <a:xfrm flipV="1">
            <a:off x="1066800" y="5638800"/>
            <a:ext cx="0" cy="762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CBE180-B98B-726E-90BC-2B2D511AE2A5}"/>
              </a:ext>
            </a:extLst>
          </p:cNvPr>
          <p:cNvCxnSpPr>
            <a:cxnSpLocks/>
          </p:cNvCxnSpPr>
          <p:nvPr/>
        </p:nvCxnSpPr>
        <p:spPr>
          <a:xfrm>
            <a:off x="1676400" y="5133340"/>
            <a:ext cx="0" cy="8382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F1DD7EE-7DDA-B5EA-1262-F5B865895B89}"/>
              </a:ext>
            </a:extLst>
          </p:cNvPr>
          <p:cNvCxnSpPr>
            <a:cxnSpLocks/>
          </p:cNvCxnSpPr>
          <p:nvPr/>
        </p:nvCxnSpPr>
        <p:spPr>
          <a:xfrm>
            <a:off x="3200400" y="5552440"/>
            <a:ext cx="16002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2C2876-B6FA-E40F-6A34-BCF88986DD27}"/>
              </a:ext>
            </a:extLst>
          </p:cNvPr>
          <p:cNvCxnSpPr>
            <a:cxnSpLocks/>
          </p:cNvCxnSpPr>
          <p:nvPr/>
        </p:nvCxnSpPr>
        <p:spPr>
          <a:xfrm>
            <a:off x="3200400" y="6085840"/>
            <a:ext cx="16002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E212DA4-9648-B777-CDB5-D959DA5D7DA7}"/>
              </a:ext>
            </a:extLst>
          </p:cNvPr>
          <p:cNvCxnSpPr>
            <a:cxnSpLocks/>
          </p:cNvCxnSpPr>
          <p:nvPr/>
        </p:nvCxnSpPr>
        <p:spPr>
          <a:xfrm flipV="1">
            <a:off x="3657600" y="5628640"/>
            <a:ext cx="0" cy="762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003EB13-CC59-A074-153E-B36B60836FE9}"/>
              </a:ext>
            </a:extLst>
          </p:cNvPr>
          <p:cNvCxnSpPr>
            <a:cxnSpLocks/>
          </p:cNvCxnSpPr>
          <p:nvPr/>
        </p:nvCxnSpPr>
        <p:spPr>
          <a:xfrm flipV="1">
            <a:off x="4343400" y="5133340"/>
            <a:ext cx="0" cy="77724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CDEB34D7-B214-8015-7B90-503871D1CD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5" r="8000"/>
          <a:stretch/>
        </p:blipFill>
        <p:spPr>
          <a:xfrm rot="16200000">
            <a:off x="6910069" y="2259328"/>
            <a:ext cx="38709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83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5800" y="76200"/>
            <a:ext cx="14943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28600" y="9906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28600" y="990600"/>
            <a:ext cx="1173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-An </a:t>
            </a:r>
            <a:r>
              <a:rPr lang="de-A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de-A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A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structured</a:t>
            </a:r>
            <a:r>
              <a:rPr lang="de-A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waves</a:t>
            </a:r>
            <a:endParaRPr lang="de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-Why structured waves?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-Coherent averaging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-Orbital angular momentum (OAM)	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-The Austrian NRSE Interferometer CANISIUS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-Instrument overview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-Modes and applications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A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fundamental physics cases for neutron OAM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-Do absorption cross sections depend on wave structure?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-Structured waves in non-inertial frames. The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Sagnac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effect (OAM-Rotation coupling)</a:t>
            </a:r>
          </a:p>
        </p:txBody>
      </p:sp>
    </p:spTree>
    <p:extLst>
      <p:ext uri="{BB962C8B-B14F-4D97-AF65-F5344CB8AC3E}">
        <p14:creationId xmlns:p14="http://schemas.microsoft.com/office/powerpoint/2010/main" val="862067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F89E9-48A5-B84F-91AE-1F7A78819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">
            <a:extLst>
              <a:ext uri="{FF2B5EF4-FFF2-40B4-BE49-F238E27FC236}">
                <a16:creationId xmlns:a16="http://schemas.microsoft.com/office/drawing/2014/main" id="{27D349F1-08DC-7612-4936-F2ED5E8D4648}"/>
              </a:ext>
            </a:extLst>
          </p:cNvPr>
          <p:cNvSpPr txBox="1"/>
          <p:nvPr/>
        </p:nvSpPr>
        <p:spPr>
          <a:xfrm>
            <a:off x="685800" y="76200"/>
            <a:ext cx="867897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OAM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Dependence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Absorption Cross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Sections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AE1702-4087-0A02-913D-4DF974E8923C}"/>
              </a:ext>
            </a:extLst>
          </p:cNvPr>
          <p:cNvSpPr/>
          <p:nvPr/>
        </p:nvSpPr>
        <p:spPr>
          <a:xfrm>
            <a:off x="4038600" y="4495800"/>
            <a:ext cx="13027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12A72-D087-7EEF-0161-E5B24DC3B29F}"/>
              </a:ext>
            </a:extLst>
          </p:cNvPr>
          <p:cNvSpPr txBox="1"/>
          <p:nvPr/>
        </p:nvSpPr>
        <p:spPr>
          <a:xfrm>
            <a:off x="228600" y="1000035"/>
            <a:ext cx="1135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-Composite nuclei which capture neutrons with OAM have different total angular momentum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-Some total AM are not permitted, in which case the absorption should be non-existent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-According to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Vinson in Phys Rev C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L061601 (2022) the x section of polarized He3 is OAM dependent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-Theory incomplete due to disregarding L=0 state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B1823-F173-5EE1-EB4C-9F5DA3CF9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23611" r="25000" b="23612"/>
          <a:stretch/>
        </p:blipFill>
        <p:spPr>
          <a:xfrm>
            <a:off x="152400" y="3200400"/>
            <a:ext cx="7499684" cy="335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87B421-D46A-41FD-D25D-3321AAFAE42D}"/>
                  </a:ext>
                </a:extLst>
              </p:cNvPr>
              <p:cNvSpPr txBox="1"/>
              <p:nvPr/>
            </p:nvSpPr>
            <p:spPr>
              <a:xfrm>
                <a:off x="7836310" y="3187970"/>
                <a:ext cx="358140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-No change in the He3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xsection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0.3%-1%</a:t>
                </a: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-We note that the intrinsic coherence length of neutrons is not known</a:t>
                </a: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-While average beam OAM may have been optimized, this says nothing about the states of individual neutrons</a:t>
                </a: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-In addition &lt;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is not translation invariant under this method.</a:t>
                </a:r>
                <a:endParaRPr lang="en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87B421-D46A-41FD-D25D-3321AAFAE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6310" y="3187970"/>
                <a:ext cx="3581400" cy="3693319"/>
              </a:xfrm>
              <a:prstGeom prst="rect">
                <a:avLst/>
              </a:prstGeom>
              <a:blipFill>
                <a:blip r:embed="rId3"/>
                <a:stretch>
                  <a:fillRect l="-1361" t="-990" r="-2551" b="-165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3029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F20A1CDA-D7EC-5CDA-21AE-F39752F1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28900"/>
            <a:ext cx="5334000" cy="40005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578D6BC-E4A1-53DC-2D33-0C1260748DD3}"/>
              </a:ext>
            </a:extLst>
          </p:cNvPr>
          <p:cNvSpPr txBox="1"/>
          <p:nvPr/>
        </p:nvSpPr>
        <p:spPr>
          <a:xfrm>
            <a:off x="685800" y="76200"/>
            <a:ext cx="589135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OAM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Cross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Sections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264D2ADA-A2BE-BBD4-85B6-843C20543292}"/>
              </a:ext>
            </a:extLst>
          </p:cNvPr>
          <p:cNvSpPr txBox="1"/>
          <p:nvPr/>
        </p:nvSpPr>
        <p:spPr>
          <a:xfrm>
            <a:off x="381000" y="1175266"/>
            <a:ext cx="1028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-Standard QM suggests cross sections are dependent on the total AM of the composite nucleus</a:t>
            </a:r>
          </a:p>
          <a:p>
            <a:r>
              <a:rPr lang="en-GB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Polarized He3 neutron capture cross section should depend on neutron OAM</a:t>
            </a:r>
          </a:p>
          <a:p>
            <a:endParaRPr lang="en-GB" b="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GB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GB" b="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Recently been tested using a coherent averaging method with four paths: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35D26E-92C0-FF8F-29B4-51A62958052C}"/>
              </a:ext>
            </a:extLst>
          </p:cNvPr>
          <p:cNvSpPr txBox="1"/>
          <p:nvPr/>
        </p:nvSpPr>
        <p:spPr>
          <a:xfrm>
            <a:off x="381000" y="18215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J. Vinson, Phys. Rev. C 105, L061601 (2022).</a:t>
            </a:r>
            <a:endParaRPr lang="en-AT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13C741-DA36-B3C1-22A8-80F34BAD34B5}"/>
              </a:ext>
            </a:extLst>
          </p:cNvPr>
          <p:cNvSpPr/>
          <p:nvPr/>
        </p:nvSpPr>
        <p:spPr>
          <a:xfrm>
            <a:off x="304800" y="3886200"/>
            <a:ext cx="1070719" cy="1026997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16BE28-BE1E-A5CF-33A9-5C565A99972B}"/>
              </a:ext>
            </a:extLst>
          </p:cNvPr>
          <p:cNvSpPr/>
          <p:nvPr/>
        </p:nvSpPr>
        <p:spPr>
          <a:xfrm>
            <a:off x="4121722" y="3316403"/>
            <a:ext cx="1070719" cy="1026997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105DFC-850D-BF1E-C9A2-8157364AE921}"/>
              </a:ext>
            </a:extLst>
          </p:cNvPr>
          <p:cNvSpPr/>
          <p:nvPr/>
        </p:nvSpPr>
        <p:spPr>
          <a:xfrm>
            <a:off x="4121722" y="4343400"/>
            <a:ext cx="1070719" cy="1026997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97817B9-ED67-5D19-0545-16B735AEFEBB}"/>
              </a:ext>
            </a:extLst>
          </p:cNvPr>
          <p:cNvSpPr/>
          <p:nvPr/>
        </p:nvSpPr>
        <p:spPr>
          <a:xfrm>
            <a:off x="4677401" y="3829901"/>
            <a:ext cx="1070719" cy="1026997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CC2B57-F243-62E3-ECF7-438D29BC2AC8}"/>
              </a:ext>
            </a:extLst>
          </p:cNvPr>
          <p:cNvSpPr/>
          <p:nvPr/>
        </p:nvSpPr>
        <p:spPr>
          <a:xfrm>
            <a:off x="3586362" y="3829901"/>
            <a:ext cx="1070719" cy="1026997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8F8763-4783-9651-4635-60903C4B369B}"/>
                  </a:ext>
                </a:extLst>
              </p:cNvPr>
              <p:cNvSpPr txBox="1"/>
              <p:nvPr/>
            </p:nvSpPr>
            <p:spPr>
              <a:xfrm>
                <a:off x="636770" y="2618601"/>
                <a:ext cx="4067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E8F8763-4783-9651-4635-60903C4B3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70" y="2618601"/>
                <a:ext cx="406778" cy="276999"/>
              </a:xfrm>
              <a:prstGeom prst="rect">
                <a:avLst/>
              </a:prstGeom>
              <a:blipFill>
                <a:blip r:embed="rId4"/>
                <a:stretch>
                  <a:fillRect l="-17910" t="-2222" r="-5970" b="-37778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7B26C-88F8-23CB-17B1-118BEAF4DDF9}"/>
                  </a:ext>
                </a:extLst>
              </p:cNvPr>
              <p:cNvSpPr txBox="1"/>
              <p:nvPr/>
            </p:nvSpPr>
            <p:spPr>
              <a:xfrm>
                <a:off x="4474012" y="2618601"/>
                <a:ext cx="5221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7B26C-88F8-23CB-17B1-118BEAF4D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012" y="2618601"/>
                <a:ext cx="522194" cy="276999"/>
              </a:xfrm>
              <a:prstGeom prst="rect">
                <a:avLst/>
              </a:prstGeom>
              <a:blipFill>
                <a:blip r:embed="rId5"/>
                <a:stretch>
                  <a:fillRect l="-13953" t="-2222" r="-2326" b="-37778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1D3FC68-2479-746D-C7DE-AB8B8AA36B11}"/>
                  </a:ext>
                </a:extLst>
              </p:cNvPr>
              <p:cNvSpPr txBox="1"/>
              <p:nvPr/>
            </p:nvSpPr>
            <p:spPr>
              <a:xfrm>
                <a:off x="4064679" y="2997607"/>
                <a:ext cx="12388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1D3FC68-2479-746D-C7DE-AB8B8AA36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679" y="2997607"/>
                <a:ext cx="1238801" cy="276999"/>
              </a:xfrm>
              <a:prstGeom prst="rect">
                <a:avLst/>
              </a:prstGeom>
              <a:blipFill>
                <a:blip r:embed="rId6"/>
                <a:stretch>
                  <a:fillRect l="-1970" r="-985" b="-17778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1A636E-1432-6FCC-872F-C5809E1CEEDD}"/>
                  </a:ext>
                </a:extLst>
              </p:cNvPr>
              <p:cNvSpPr txBox="1"/>
              <p:nvPr/>
            </p:nvSpPr>
            <p:spPr>
              <a:xfrm>
                <a:off x="5819153" y="4205407"/>
                <a:ext cx="7340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1A636E-1432-6FCC-872F-C5809E1CE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153" y="4205407"/>
                <a:ext cx="734047" cy="276999"/>
              </a:xfrm>
              <a:prstGeom prst="rect">
                <a:avLst/>
              </a:prstGeom>
              <a:blipFill>
                <a:blip r:embed="rId7"/>
                <a:stretch>
                  <a:fillRect l="-3333" r="-1667" b="-17778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DBD3DE-B9E2-1AA6-10BF-75742D7DDE5B}"/>
                  </a:ext>
                </a:extLst>
              </p:cNvPr>
              <p:cNvSpPr txBox="1"/>
              <p:nvPr/>
            </p:nvSpPr>
            <p:spPr>
              <a:xfrm>
                <a:off x="4064679" y="5412193"/>
                <a:ext cx="12388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DBD3DE-B9E2-1AA6-10BF-75742D7DD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679" y="5412193"/>
                <a:ext cx="1238801" cy="276999"/>
              </a:xfrm>
              <a:prstGeom prst="rect">
                <a:avLst/>
              </a:prstGeom>
              <a:blipFill>
                <a:blip r:embed="rId8"/>
                <a:stretch>
                  <a:fillRect l="-1970" r="-985" b="-17778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E2DCA77-5443-2DC5-F35F-B043B5B864A5}"/>
                  </a:ext>
                </a:extLst>
              </p:cNvPr>
              <p:cNvSpPr txBox="1"/>
              <p:nvPr/>
            </p:nvSpPr>
            <p:spPr>
              <a:xfrm>
                <a:off x="2842155" y="4205407"/>
                <a:ext cx="7393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E2DCA77-5443-2DC5-F35F-B043B5B86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155" y="4205407"/>
                <a:ext cx="739370" cy="276999"/>
              </a:xfrm>
              <a:prstGeom prst="rect">
                <a:avLst/>
              </a:prstGeom>
              <a:blipFill>
                <a:blip r:embed="rId9"/>
                <a:stretch>
                  <a:fillRect l="-3279" r="-1639" b="-17778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276F668-D24F-46D0-1043-D999AE460339}"/>
              </a:ext>
            </a:extLst>
          </p:cNvPr>
          <p:cNvCxnSpPr/>
          <p:nvPr/>
        </p:nvCxnSpPr>
        <p:spPr>
          <a:xfrm>
            <a:off x="1524000" y="4359476"/>
            <a:ext cx="12192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9E53074-924C-9BF7-6F6C-99B669265367}"/>
              </a:ext>
            </a:extLst>
          </p:cNvPr>
          <p:cNvSpPr txBox="1"/>
          <p:nvPr/>
        </p:nvSpPr>
        <p:spPr>
          <a:xfrm>
            <a:off x="1446552" y="3886200"/>
            <a:ext cx="1506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path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Interferometer</a:t>
            </a:r>
            <a:endParaRPr lang="en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5775CF5-67D2-8649-91F8-DA529D4F49FB}"/>
                  </a:ext>
                </a:extLst>
              </p:cNvPr>
              <p:cNvSpPr txBox="1"/>
              <p:nvPr/>
            </p:nvSpPr>
            <p:spPr>
              <a:xfrm>
                <a:off x="8464763" y="6477000"/>
                <a:ext cx="2931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5775CF5-67D2-8649-91F8-DA529D4F4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4763" y="6477000"/>
                <a:ext cx="293157" cy="276999"/>
              </a:xfrm>
              <a:prstGeom prst="rect">
                <a:avLst/>
              </a:prstGeom>
              <a:blipFill>
                <a:blip r:embed="rId10"/>
                <a:stretch>
                  <a:fillRect l="-18750" r="-4167" b="-17778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802AF5-A94F-CBBF-B8FA-9DBCD4577E39}"/>
                  </a:ext>
                </a:extLst>
              </p:cNvPr>
              <p:cNvSpPr txBox="1"/>
              <p:nvPr/>
            </p:nvSpPr>
            <p:spPr>
              <a:xfrm>
                <a:off x="8228800" y="2548101"/>
                <a:ext cx="7650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802AF5-A94F-CBBF-B8FA-9DBCD4577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800" y="2548101"/>
                <a:ext cx="765081" cy="276999"/>
              </a:xfrm>
              <a:prstGeom prst="rect">
                <a:avLst/>
              </a:prstGeom>
              <a:blipFill>
                <a:blip r:embed="rId11"/>
                <a:stretch>
                  <a:fillRect l="-4800" r="-4800" b="-1333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0D74F679-13B5-C19B-4721-E5DE1DCA258A}"/>
              </a:ext>
            </a:extLst>
          </p:cNvPr>
          <p:cNvSpPr txBox="1"/>
          <p:nvPr/>
        </p:nvSpPr>
        <p:spPr>
          <a:xfrm>
            <a:off x="381000" y="593604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J. Vinson predicted a difference cross section of 40%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66156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F20A1CDA-D7EC-5CDA-21AE-F39752F1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5199"/>
            <a:ext cx="5334000" cy="40005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578D6BC-E4A1-53DC-2D33-0C1260748DD3}"/>
              </a:ext>
            </a:extLst>
          </p:cNvPr>
          <p:cNvSpPr txBox="1"/>
          <p:nvPr/>
        </p:nvSpPr>
        <p:spPr>
          <a:xfrm>
            <a:off x="685800" y="76200"/>
            <a:ext cx="589135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OAM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Cross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Sections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1A636E-1432-6FCC-872F-C5809E1CEEDD}"/>
                  </a:ext>
                </a:extLst>
              </p:cNvPr>
              <p:cNvSpPr txBox="1"/>
              <p:nvPr/>
            </p:nvSpPr>
            <p:spPr>
              <a:xfrm>
                <a:off x="149044" y="2856949"/>
                <a:ext cx="2878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1A636E-1432-6FCC-872F-C5809E1CE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44" y="2856949"/>
                <a:ext cx="287836" cy="276999"/>
              </a:xfrm>
              <a:prstGeom prst="rect">
                <a:avLst/>
              </a:prstGeom>
              <a:blipFill>
                <a:blip r:embed="rId4"/>
                <a:stretch>
                  <a:fillRect l="-16667" r="-4167" b="-17778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5775CF5-67D2-8649-91F8-DA529D4F49FB}"/>
                  </a:ext>
                </a:extLst>
              </p:cNvPr>
              <p:cNvSpPr txBox="1"/>
              <p:nvPr/>
            </p:nvSpPr>
            <p:spPr>
              <a:xfrm>
                <a:off x="2444963" y="4843299"/>
                <a:ext cx="2931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5775CF5-67D2-8649-91F8-DA529D4F4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963" y="4843299"/>
                <a:ext cx="293157" cy="276999"/>
              </a:xfrm>
              <a:prstGeom prst="rect">
                <a:avLst/>
              </a:prstGeom>
              <a:blipFill>
                <a:blip r:embed="rId5"/>
                <a:stretch>
                  <a:fillRect l="-16667" r="-6250" b="-17778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802AF5-A94F-CBBF-B8FA-9DBCD4577E39}"/>
                  </a:ext>
                </a:extLst>
              </p:cNvPr>
              <p:cNvSpPr txBox="1"/>
              <p:nvPr/>
            </p:nvSpPr>
            <p:spPr>
              <a:xfrm>
                <a:off x="2209000" y="914400"/>
                <a:ext cx="7650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802AF5-A94F-CBBF-B8FA-9DBCD4577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000" y="914400"/>
                <a:ext cx="765081" cy="276999"/>
              </a:xfrm>
              <a:prstGeom prst="rect">
                <a:avLst/>
              </a:prstGeom>
              <a:blipFill>
                <a:blip r:embed="rId6"/>
                <a:stretch>
                  <a:fillRect l="-4762" r="-3968" b="-1333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E47DD70-18A0-F26F-D131-45C97D4C5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63" y="991458"/>
            <a:ext cx="5334000" cy="4000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9C5CD5-D946-1094-1C49-A17E8567615C}"/>
                  </a:ext>
                </a:extLst>
              </p:cNvPr>
              <p:cNvSpPr txBox="1"/>
              <p:nvPr/>
            </p:nvSpPr>
            <p:spPr>
              <a:xfrm>
                <a:off x="7498506" y="4868552"/>
                <a:ext cx="2931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9C5CD5-D946-1094-1C49-A17E85676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8506" y="4868552"/>
                <a:ext cx="293157" cy="276999"/>
              </a:xfrm>
              <a:prstGeom prst="rect">
                <a:avLst/>
              </a:prstGeom>
              <a:blipFill>
                <a:blip r:embed="rId8"/>
                <a:stretch>
                  <a:fillRect l="-16667" r="-6250" b="-17778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DB5CF3-592A-8D4A-7BBF-86A1E88EA5D6}"/>
                  </a:ext>
                </a:extLst>
              </p:cNvPr>
              <p:cNvSpPr txBox="1"/>
              <p:nvPr/>
            </p:nvSpPr>
            <p:spPr>
              <a:xfrm>
                <a:off x="7262543" y="914399"/>
                <a:ext cx="7650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DB5CF3-592A-8D4A-7BBF-86A1E88EA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543" y="914399"/>
                <a:ext cx="765081" cy="276999"/>
              </a:xfrm>
              <a:prstGeom prst="rect">
                <a:avLst/>
              </a:prstGeom>
              <a:blipFill>
                <a:blip r:embed="rId9"/>
                <a:stretch>
                  <a:fillRect l="-4762" r="-3968" b="-1333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FE5778D-4F5A-1BF2-7D4B-961B771687F6}"/>
              </a:ext>
            </a:extLst>
          </p:cNvPr>
          <p:cNvSpPr txBox="1"/>
          <p:nvPr/>
        </p:nvSpPr>
        <p:spPr>
          <a:xfrm>
            <a:off x="142240" y="5299145"/>
            <a:ext cx="90017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-As coherence increases the areas of maximal OAM become narrower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-Neutron coherence is unknown, though it must be equal to or larger than the beam coherence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888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578D6BC-E4A1-53DC-2D33-0C1260748DD3}"/>
              </a:ext>
            </a:extLst>
          </p:cNvPr>
          <p:cNvSpPr txBox="1"/>
          <p:nvPr/>
        </p:nvSpPr>
        <p:spPr>
          <a:xfrm>
            <a:off x="685800" y="76200"/>
            <a:ext cx="589135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OAM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Cross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Sections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EEE8B3-2D33-DE32-1411-92752C34E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14400"/>
            <a:ext cx="5731510" cy="4298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70D3FA-F557-866D-E069-8056F6349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5731933" cy="4298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EF162D-D009-56BF-9579-2AAF78E4F7AF}"/>
              </a:ext>
            </a:extLst>
          </p:cNvPr>
          <p:cNvSpPr txBox="1"/>
          <p:nvPr/>
        </p:nvSpPr>
        <p:spPr>
          <a:xfrm>
            <a:off x="142240" y="5299145"/>
            <a:ext cx="90017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-No Structure in the transmission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-FT shows no signal at expected frequency to within 0.3%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-Finer phase scans could reveal something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17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">
            <a:extLst>
              <a:ext uri="{FF2B5EF4-FFF2-40B4-BE49-F238E27FC236}">
                <a16:creationId xmlns:a16="http://schemas.microsoft.com/office/drawing/2014/main" id="{4F63819F-3B77-42FA-88FD-77496653B6E0}"/>
              </a:ext>
            </a:extLst>
          </p:cNvPr>
          <p:cNvSpPr txBox="1"/>
          <p:nvPr/>
        </p:nvSpPr>
        <p:spPr>
          <a:xfrm>
            <a:off x="685800" y="76200"/>
            <a:ext cx="589135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OAM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Cross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Sections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D0ACC-7101-4CC2-8692-5CD03057E5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350661"/>
            <a:ext cx="1336021" cy="12101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2C25E8-B10D-4275-A4F1-29886C765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44" y="1341582"/>
            <a:ext cx="1219200" cy="1219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D556F4-15BC-429E-B490-3661443FD769}"/>
              </a:ext>
            </a:extLst>
          </p:cNvPr>
          <p:cNvSpPr txBox="1"/>
          <p:nvPr/>
        </p:nvSpPr>
        <p:spPr>
          <a:xfrm flipH="1">
            <a:off x="2426853" y="2550026"/>
            <a:ext cx="167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Stephan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Sponar</a:t>
            </a:r>
            <a:endParaRPr lang="en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5A2367-D005-4826-82AB-10718461DD7D}"/>
              </a:ext>
            </a:extLst>
          </p:cNvPr>
          <p:cNvSpPr txBox="1"/>
          <p:nvPr/>
        </p:nvSpPr>
        <p:spPr>
          <a:xfrm flipH="1">
            <a:off x="4191000" y="2550026"/>
            <a:ext cx="141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Niels Geerits</a:t>
            </a:r>
            <a:endParaRPr lang="en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2724B-3E15-4FA1-A6F0-0F0A81E86092}"/>
              </a:ext>
            </a:extLst>
          </p:cNvPr>
          <p:cNvSpPr txBox="1"/>
          <p:nvPr/>
        </p:nvSpPr>
        <p:spPr>
          <a:xfrm>
            <a:off x="443345" y="1628016"/>
            <a:ext cx="165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Atominstitut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 Wien</a:t>
            </a:r>
            <a:endParaRPr lang="en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0DB065-8CDF-1C3F-B379-193A154BE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44" y="3198087"/>
            <a:ext cx="1219200" cy="121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E1F19D-D5E6-BF16-7023-5D3A6DB2D8E1}"/>
              </a:ext>
            </a:extLst>
          </p:cNvPr>
          <p:cNvSpPr txBox="1"/>
          <p:nvPr/>
        </p:nvSpPr>
        <p:spPr>
          <a:xfrm flipH="1">
            <a:off x="2653144" y="4463591"/>
            <a:ext cx="167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Mike Snow</a:t>
            </a:r>
            <a:endParaRPr lang="en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E238E-3E3F-D6B5-0DFD-175050A65ADB}"/>
              </a:ext>
            </a:extLst>
          </p:cNvPr>
          <p:cNvSpPr txBox="1"/>
          <p:nvPr/>
        </p:nvSpPr>
        <p:spPr>
          <a:xfrm>
            <a:off x="446087" y="3484521"/>
            <a:ext cx="165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Indiana University</a:t>
            </a:r>
            <a:endParaRPr lang="en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9F3ACB-049B-B9DC-9B16-28AA593FE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44" y="5029200"/>
            <a:ext cx="1210121" cy="12101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35BC84-1ACD-5F45-D868-20D917144D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949" y="5029200"/>
            <a:ext cx="1219200" cy="1219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10773B-6285-E994-E685-3FC95DF2E2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2782" y="3173370"/>
            <a:ext cx="1219201" cy="12192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E6DE45-C53F-5D8C-C20C-AE46384FD8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949" y="3182449"/>
            <a:ext cx="1210122" cy="12101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CF83EBF-142F-619E-21F4-26148E78F0C6}"/>
              </a:ext>
            </a:extLst>
          </p:cNvPr>
          <p:cNvSpPr txBox="1"/>
          <p:nvPr/>
        </p:nvSpPr>
        <p:spPr>
          <a:xfrm flipH="1">
            <a:off x="4191000" y="4478953"/>
            <a:ext cx="167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Roger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Pynn</a:t>
            </a:r>
            <a:endParaRPr lang="en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B5FA0E-2776-6664-A076-D0BC1AFA2936}"/>
              </a:ext>
            </a:extLst>
          </p:cNvPr>
          <p:cNvSpPr txBox="1"/>
          <p:nvPr/>
        </p:nvSpPr>
        <p:spPr>
          <a:xfrm flipH="1">
            <a:off x="4191000" y="4476178"/>
            <a:ext cx="167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Roger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Pynn</a:t>
            </a:r>
            <a:endParaRPr lang="en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A58D0F-E880-7189-FF14-7D720AA3194E}"/>
              </a:ext>
            </a:extLst>
          </p:cNvPr>
          <p:cNvSpPr txBox="1"/>
          <p:nvPr/>
        </p:nvSpPr>
        <p:spPr>
          <a:xfrm flipH="1">
            <a:off x="5862782" y="4476178"/>
            <a:ext cx="167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Mckay</a:t>
            </a:r>
            <a:endParaRPr lang="en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5D6D5A-D283-944D-5E0C-C14C5E24CEB8}"/>
              </a:ext>
            </a:extLst>
          </p:cNvPr>
          <p:cNvSpPr txBox="1"/>
          <p:nvPr/>
        </p:nvSpPr>
        <p:spPr>
          <a:xfrm flipH="1">
            <a:off x="2582167" y="6277186"/>
            <a:ext cx="167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Fankang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  <a:endParaRPr lang="en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1DD5E7-3DF8-B656-5101-3E55F1EBA37D}"/>
              </a:ext>
            </a:extLst>
          </p:cNvPr>
          <p:cNvSpPr txBox="1"/>
          <p:nvPr/>
        </p:nvSpPr>
        <p:spPr>
          <a:xfrm flipH="1">
            <a:off x="4126935" y="6266417"/>
            <a:ext cx="167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Kaleb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Burage</a:t>
            </a:r>
            <a:endParaRPr lang="en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5263FF-7FEA-9460-E38E-9845CC724863}"/>
              </a:ext>
            </a:extLst>
          </p:cNvPr>
          <p:cNvSpPr txBox="1"/>
          <p:nvPr/>
        </p:nvSpPr>
        <p:spPr>
          <a:xfrm>
            <a:off x="443345" y="5311094"/>
            <a:ext cx="165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Oak Ridge National Lab</a:t>
            </a:r>
            <a:endParaRPr lang="en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F18DFB-C1CE-5071-7815-566D49E71E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5"/>
          <a:stretch/>
        </p:blipFill>
        <p:spPr>
          <a:xfrm>
            <a:off x="5862782" y="5038623"/>
            <a:ext cx="1272289" cy="1238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8C80A8-883C-260E-0511-25DEFD657D97}"/>
              </a:ext>
            </a:extLst>
          </p:cNvPr>
          <p:cNvSpPr txBox="1"/>
          <p:nvPr/>
        </p:nvSpPr>
        <p:spPr>
          <a:xfrm flipH="1">
            <a:off x="5801175" y="6274287"/>
            <a:ext cx="167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Peter Jiang</a:t>
            </a:r>
            <a:endParaRPr lang="en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842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E64A5C-4E86-FF16-D84E-6EC101F71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1111" r="6875" b="8889"/>
          <a:stretch/>
        </p:blipFill>
        <p:spPr>
          <a:xfrm>
            <a:off x="0" y="845351"/>
            <a:ext cx="9906000" cy="4987636"/>
          </a:xfrm>
          <a:prstGeom prst="rect">
            <a:avLst/>
          </a:prstGeom>
        </p:spPr>
      </p:pic>
      <p:sp>
        <p:nvSpPr>
          <p:cNvPr id="4" name="Textfeld 1">
            <a:extLst>
              <a:ext uri="{FF2B5EF4-FFF2-40B4-BE49-F238E27FC236}">
                <a16:creationId xmlns:a16="http://schemas.microsoft.com/office/drawing/2014/main" id="{0D5F0DC9-F505-4A8D-B596-D94A64A59DA6}"/>
              </a:ext>
            </a:extLst>
          </p:cNvPr>
          <p:cNvSpPr txBox="1"/>
          <p:nvPr/>
        </p:nvSpPr>
        <p:spPr>
          <a:xfrm>
            <a:off x="685800" y="76200"/>
            <a:ext cx="329930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Continued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Search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8DC205-F670-A4BA-1D11-C83167A7D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33333" r="40625" b="22486"/>
          <a:stretch/>
        </p:blipFill>
        <p:spPr>
          <a:xfrm>
            <a:off x="-24582" y="4060190"/>
            <a:ext cx="5129981" cy="2765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02E98D-1B01-1584-EEB7-B9ED1FD61E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00" r="4542" b="18889"/>
          <a:stretch/>
        </p:blipFill>
        <p:spPr>
          <a:xfrm>
            <a:off x="0" y="3394610"/>
            <a:ext cx="11409680" cy="343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5800" y="76200"/>
            <a:ext cx="224401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28600" y="9906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C671B5-6227-ED20-088A-8C2CF9AAA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6325096" cy="3555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333C29-F5D0-BFC0-6EA7-786E27BB20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51" t="24353" r="46954" b="14444"/>
          <a:stretch/>
        </p:blipFill>
        <p:spPr>
          <a:xfrm>
            <a:off x="6553696" y="838200"/>
            <a:ext cx="4419600" cy="5764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F4301F-6CFA-77FF-EFA2-E93E4D1A6B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6712"/>
            <a:ext cx="4043374" cy="1105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0113A3-2066-D959-088A-74F41DB3F6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71" y="4459280"/>
            <a:ext cx="2143125" cy="21431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B0F6CFD-6B74-4269-AE56-8631088B31B7}"/>
              </a:ext>
            </a:extLst>
          </p:cNvPr>
          <p:cNvSpPr txBox="1"/>
          <p:nvPr/>
        </p:nvSpPr>
        <p:spPr>
          <a:xfrm>
            <a:off x="762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Projects:</a:t>
            </a:r>
          </a:p>
          <a:p>
            <a:r>
              <a:rPr lang="en-GB" dirty="0"/>
              <a:t>P34239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(FWF)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DE-SC0023695 (DOE)</a:t>
            </a:r>
            <a:endParaRPr lang="en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39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688DC-85A9-B880-3873-AC57530E8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">
            <a:extLst>
              <a:ext uri="{FF2B5EF4-FFF2-40B4-BE49-F238E27FC236}">
                <a16:creationId xmlns:a16="http://schemas.microsoft.com/office/drawing/2014/main" id="{56A790CB-D621-FABF-BFD7-06EBFC726403}"/>
              </a:ext>
            </a:extLst>
          </p:cNvPr>
          <p:cNvSpPr txBox="1"/>
          <p:nvPr/>
        </p:nvSpPr>
        <p:spPr>
          <a:xfrm>
            <a:off x="685800" y="76200"/>
            <a:ext cx="340041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Sagnac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A71740-DB52-9B4E-92C9-6AF3BE8C14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7500" r="38751"/>
          <a:stretch/>
        </p:blipFill>
        <p:spPr>
          <a:xfrm>
            <a:off x="0" y="3511536"/>
            <a:ext cx="5638800" cy="3346463"/>
          </a:xfrm>
          <a:prstGeom prst="rect">
            <a:avLst/>
          </a:prstGeom>
        </p:spPr>
      </p:pic>
      <p:pic>
        <p:nvPicPr>
          <p:cNvPr id="30" name="Picture 2" descr="Sagnac copy">
            <a:extLst>
              <a:ext uri="{FF2B5EF4-FFF2-40B4-BE49-F238E27FC236}">
                <a16:creationId xmlns:a16="http://schemas.microsoft.com/office/drawing/2014/main" id="{9CF4426A-00F0-BB83-9845-18625252C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/>
          <a:stretch/>
        </p:blipFill>
        <p:spPr bwMode="auto">
          <a:xfrm>
            <a:off x="5762331" y="3511537"/>
            <a:ext cx="5410200" cy="33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E2ABB09-B654-63DA-7FA2-5FBDB00A68AE}"/>
                  </a:ext>
                </a:extLst>
              </p:cNvPr>
              <p:cNvSpPr txBox="1"/>
              <p:nvPr/>
            </p:nvSpPr>
            <p:spPr>
              <a:xfrm>
                <a:off x="0" y="990600"/>
                <a:ext cx="11049000" cy="2561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-The Orbital Angular Momentum of a beam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L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GB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couples to the rotation frequency of the interferometer (Doppler)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acc>
                      <m:accPr>
                        <m:chr m:val="⃗"/>
                        <m:ctrlPr>
                          <a:rPr lang="en-GB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⋅</m:t>
                    </m:r>
                    <m:acc>
                      <m:accPr>
                        <m:chr m:val="⃗"/>
                        <m:ctrlPr>
                          <a:rPr lang="en-GB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</m:acc>
                  </m:oMath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-It can be shown that the 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Sagnac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Phase is given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Ω</m:t>
                            </m:r>
                          </m:e>
                        </m:acc>
                      </m:num>
                      <m:den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GB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GB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Ω</m:t>
                            </m:r>
                          </m:e>
                        </m:acc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ℏ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Ω</m:t>
                            </m:r>
                          </m:e>
                        </m:acc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ℏ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["/>
                                <m:endChr m:val="]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𝜆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𝜆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E2ABB09-B654-63DA-7FA2-5FBDB00A6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90600"/>
                <a:ext cx="11049000" cy="2561599"/>
              </a:xfrm>
              <a:prstGeom prst="rect">
                <a:avLst/>
              </a:prstGeom>
              <a:blipFill>
                <a:blip r:embed="rId4"/>
                <a:stretch>
                  <a:fillRect l="-441" t="-1667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3303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73539-7D81-3D7D-BC00-AB1A90052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">
            <a:extLst>
              <a:ext uri="{FF2B5EF4-FFF2-40B4-BE49-F238E27FC236}">
                <a16:creationId xmlns:a16="http://schemas.microsoft.com/office/drawing/2014/main" id="{0B3737E4-2F08-9A90-0620-32B0834D9B2D}"/>
              </a:ext>
            </a:extLst>
          </p:cNvPr>
          <p:cNvSpPr txBox="1"/>
          <p:nvPr/>
        </p:nvSpPr>
        <p:spPr>
          <a:xfrm>
            <a:off x="685800" y="76200"/>
            <a:ext cx="340041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Sagnac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99608F0-54C8-2DD6-D25C-BB4322E4C008}"/>
                  </a:ext>
                </a:extLst>
              </p:cNvPr>
              <p:cNvSpPr txBox="1"/>
              <p:nvPr/>
            </p:nvSpPr>
            <p:spPr>
              <a:xfrm>
                <a:off x="0" y="990600"/>
                <a:ext cx="11049000" cy="2165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GB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-Odd terms can be eliminated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e>
                        </m:d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-On Larmor @ 2 MHz the “</a:t>
                </a:r>
                <a:r>
                  <a:rPr lang="en-GB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Sagnac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constant” is on the order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GB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𝑟𝑎𝑑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99608F0-54C8-2DD6-D25C-BB4322E4C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90600"/>
                <a:ext cx="11049000" cy="2165465"/>
              </a:xfrm>
              <a:prstGeom prst="rect">
                <a:avLst/>
              </a:prstGeom>
              <a:blipFill>
                <a:blip r:embed="rId2"/>
                <a:stretch>
                  <a:fillRect l="-441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32196AE-5232-784C-9850-B31D215DE0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1" b="14218"/>
          <a:stretch/>
        </p:blipFill>
        <p:spPr bwMode="auto">
          <a:xfrm>
            <a:off x="685800" y="2826866"/>
            <a:ext cx="10072909" cy="4031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5669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">
            <a:extLst>
              <a:ext uri="{FF2B5EF4-FFF2-40B4-BE49-F238E27FC236}">
                <a16:creationId xmlns:a16="http://schemas.microsoft.com/office/drawing/2014/main" id="{4FB2297C-D4F7-23ED-2C7E-9C2D91F3A132}"/>
              </a:ext>
            </a:extLst>
          </p:cNvPr>
          <p:cNvSpPr txBox="1"/>
          <p:nvPr/>
        </p:nvSpPr>
        <p:spPr>
          <a:xfrm>
            <a:off x="685800" y="76200"/>
            <a:ext cx="594105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Neutrons: An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4F34AFD-2355-B642-F5F3-A5D45625A410}"/>
              </a:ext>
            </a:extLst>
          </p:cNvPr>
          <p:cNvSpPr/>
          <p:nvPr/>
        </p:nvSpPr>
        <p:spPr>
          <a:xfrm>
            <a:off x="2787179" y="2030626"/>
            <a:ext cx="838200" cy="658955"/>
          </a:xfrm>
          <a:custGeom>
            <a:avLst/>
            <a:gdLst>
              <a:gd name="connsiteX0" fmla="*/ 0 w 2339614"/>
              <a:gd name="connsiteY0" fmla="*/ 658955 h 658955"/>
              <a:gd name="connsiteX1" fmla="*/ 1140542 w 2339614"/>
              <a:gd name="connsiteY1" fmla="*/ 193 h 658955"/>
              <a:gd name="connsiteX2" fmla="*/ 2222091 w 2339614"/>
              <a:gd name="connsiteY2" fmla="*/ 590129 h 658955"/>
              <a:gd name="connsiteX3" fmla="*/ 2310581 w 2339614"/>
              <a:gd name="connsiteY3" fmla="*/ 599961 h 658955"/>
              <a:gd name="connsiteX4" fmla="*/ 2310581 w 2339614"/>
              <a:gd name="connsiteY4" fmla="*/ 599961 h 65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9614" h="658955">
                <a:moveTo>
                  <a:pt x="0" y="658955"/>
                </a:moveTo>
                <a:cubicBezTo>
                  <a:pt x="385097" y="335309"/>
                  <a:pt x="770194" y="11664"/>
                  <a:pt x="1140542" y="193"/>
                </a:cubicBezTo>
                <a:cubicBezTo>
                  <a:pt x="1510890" y="-11278"/>
                  <a:pt x="2027085" y="490168"/>
                  <a:pt x="2222091" y="590129"/>
                </a:cubicBezTo>
                <a:cubicBezTo>
                  <a:pt x="2417097" y="690090"/>
                  <a:pt x="2310581" y="599961"/>
                  <a:pt x="2310581" y="599961"/>
                </a:cubicBezTo>
                <a:lnTo>
                  <a:pt x="2310581" y="5999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458795C-BAF4-8895-C8AD-DA54FDCEFBE5}"/>
              </a:ext>
            </a:extLst>
          </p:cNvPr>
          <p:cNvSpPr/>
          <p:nvPr/>
        </p:nvSpPr>
        <p:spPr>
          <a:xfrm>
            <a:off x="2667000" y="3178410"/>
            <a:ext cx="1070719" cy="1676400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B1490C2-0629-55E5-1DB2-C5B80F7EA8EE}"/>
              </a:ext>
            </a:extLst>
          </p:cNvPr>
          <p:cNvSpPr/>
          <p:nvPr/>
        </p:nvSpPr>
        <p:spPr>
          <a:xfrm rot="16200000">
            <a:off x="1128755" y="3780538"/>
            <a:ext cx="1842203" cy="658955"/>
          </a:xfrm>
          <a:custGeom>
            <a:avLst/>
            <a:gdLst>
              <a:gd name="connsiteX0" fmla="*/ 0 w 2339614"/>
              <a:gd name="connsiteY0" fmla="*/ 658955 h 658955"/>
              <a:gd name="connsiteX1" fmla="*/ 1140542 w 2339614"/>
              <a:gd name="connsiteY1" fmla="*/ 193 h 658955"/>
              <a:gd name="connsiteX2" fmla="*/ 2222091 w 2339614"/>
              <a:gd name="connsiteY2" fmla="*/ 590129 h 658955"/>
              <a:gd name="connsiteX3" fmla="*/ 2310581 w 2339614"/>
              <a:gd name="connsiteY3" fmla="*/ 599961 h 658955"/>
              <a:gd name="connsiteX4" fmla="*/ 2310581 w 2339614"/>
              <a:gd name="connsiteY4" fmla="*/ 599961 h 65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9614" h="658955">
                <a:moveTo>
                  <a:pt x="0" y="658955"/>
                </a:moveTo>
                <a:cubicBezTo>
                  <a:pt x="385097" y="335309"/>
                  <a:pt x="770194" y="11664"/>
                  <a:pt x="1140542" y="193"/>
                </a:cubicBezTo>
                <a:cubicBezTo>
                  <a:pt x="1510890" y="-11278"/>
                  <a:pt x="2027085" y="490168"/>
                  <a:pt x="2222091" y="590129"/>
                </a:cubicBezTo>
                <a:cubicBezTo>
                  <a:pt x="2417097" y="690090"/>
                  <a:pt x="2310581" y="599961"/>
                  <a:pt x="2310581" y="599961"/>
                </a:cubicBezTo>
                <a:lnTo>
                  <a:pt x="2310581" y="5999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C93D03-B6B8-B1EB-8768-B2979746676E}"/>
              </a:ext>
            </a:extLst>
          </p:cNvPr>
          <p:cNvCxnSpPr>
            <a:stCxn id="6" idx="6"/>
          </p:cNvCxnSpPr>
          <p:nvPr/>
        </p:nvCxnSpPr>
        <p:spPr>
          <a:xfrm>
            <a:off x="3737719" y="4016610"/>
            <a:ext cx="263086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C0CA5ED-7874-2671-5EA3-994CDF894FFF}"/>
              </a:ext>
            </a:extLst>
          </p:cNvPr>
          <p:cNvCxnSpPr>
            <a:cxnSpLocks/>
          </p:cNvCxnSpPr>
          <p:nvPr/>
        </p:nvCxnSpPr>
        <p:spPr>
          <a:xfrm>
            <a:off x="1447800" y="3166120"/>
            <a:ext cx="0" cy="186499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2055CE-FD2A-444B-DD6F-06E2CD1FD520}"/>
              </a:ext>
            </a:extLst>
          </p:cNvPr>
          <p:cNvCxnSpPr>
            <a:cxnSpLocks/>
          </p:cNvCxnSpPr>
          <p:nvPr/>
        </p:nvCxnSpPr>
        <p:spPr>
          <a:xfrm flipH="1">
            <a:off x="2787179" y="1861020"/>
            <a:ext cx="8382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E71D81-F5C8-9F2F-6AE8-7A5697981D5E}"/>
                  </a:ext>
                </a:extLst>
              </p:cNvPr>
              <p:cNvSpPr txBox="1"/>
              <p:nvPr/>
            </p:nvSpPr>
            <p:spPr>
              <a:xfrm>
                <a:off x="1654643" y="1394932"/>
                <a:ext cx="3396779" cy="375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Longitudinal Coherence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∥</m:t>
                        </m:r>
                      </m:sub>
                    </m:sSub>
                  </m:oMath>
                </a14:m>
                <a:endParaRPr lang="en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E71D81-F5C8-9F2F-6AE8-7A5697981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4643" y="1394932"/>
                <a:ext cx="3396779" cy="375231"/>
              </a:xfrm>
              <a:prstGeom prst="rect">
                <a:avLst/>
              </a:prstGeom>
              <a:blipFill>
                <a:blip r:embed="rId3"/>
                <a:stretch>
                  <a:fillRect l="-1434" t="-9836" b="-2459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87F629-66D7-4086-AEE6-64402FFDEAAC}"/>
                  </a:ext>
                </a:extLst>
              </p:cNvPr>
              <p:cNvSpPr txBox="1"/>
              <p:nvPr/>
            </p:nvSpPr>
            <p:spPr>
              <a:xfrm rot="16200000">
                <a:off x="-912075" y="3831944"/>
                <a:ext cx="33967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Transverse Coherence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lang="en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87F629-66D7-4086-AEE6-64402FFDE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912075" y="3831944"/>
                <a:ext cx="3396779" cy="369332"/>
              </a:xfrm>
              <a:prstGeom prst="rect">
                <a:avLst/>
              </a:prstGeom>
              <a:blipFill>
                <a:blip r:embed="rId4"/>
                <a:stretch>
                  <a:fillRect l="-10000" r="-26667" b="-1434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F820211-C5E1-23D7-CF82-81C94B777A2E}"/>
              </a:ext>
            </a:extLst>
          </p:cNvPr>
          <p:cNvSpPr txBox="1"/>
          <p:nvPr/>
        </p:nvSpPr>
        <p:spPr>
          <a:xfrm>
            <a:off x="6629400" y="990600"/>
            <a:ext cx="44957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-Unique “quantum” probe structures and dynamics over vast length and energy scales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Diffraction to USANS up to 	radiography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-Beams can be modulated in space (mm-cm) and time (Hz-MHz)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-Cross sections make neutrons useful for detecting light nuclei and in some cases contrast enhancement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-Fundamental physics questions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Quantum Information, 	Contextuality, Equivalence Principle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Spin-Rotation Coupling!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A44EFD7-9920-DF9B-A457-833CCBB495C4}"/>
              </a:ext>
            </a:extLst>
          </p:cNvPr>
          <p:cNvSpPr/>
          <p:nvPr/>
        </p:nvSpPr>
        <p:spPr>
          <a:xfrm rot="5400000">
            <a:off x="2836704" y="2335524"/>
            <a:ext cx="418465" cy="308926"/>
          </a:xfrm>
          <a:custGeom>
            <a:avLst/>
            <a:gdLst>
              <a:gd name="connsiteX0" fmla="*/ 958449 w 1997136"/>
              <a:gd name="connsiteY0" fmla="*/ 835742 h 835742"/>
              <a:gd name="connsiteX1" fmla="*/ 1971171 w 1997136"/>
              <a:gd name="connsiteY1" fmla="*/ 540774 h 835742"/>
              <a:gd name="connsiteX2" fmla="*/ 14552 w 1997136"/>
              <a:gd name="connsiteY2" fmla="*/ 235974 h 835742"/>
              <a:gd name="connsiteX3" fmla="*/ 1027275 w 1997136"/>
              <a:gd name="connsiteY3" fmla="*/ 0 h 835742"/>
              <a:gd name="connsiteX4" fmla="*/ 1027275 w 1997136"/>
              <a:gd name="connsiteY4" fmla="*/ 0 h 835742"/>
              <a:gd name="connsiteX5" fmla="*/ 1027275 w 1997136"/>
              <a:gd name="connsiteY5" fmla="*/ 0 h 83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7136" h="835742">
                <a:moveTo>
                  <a:pt x="958449" y="835742"/>
                </a:moveTo>
                <a:cubicBezTo>
                  <a:pt x="1543468" y="738238"/>
                  <a:pt x="2128487" y="640735"/>
                  <a:pt x="1971171" y="540774"/>
                </a:cubicBezTo>
                <a:cubicBezTo>
                  <a:pt x="1813855" y="440813"/>
                  <a:pt x="171868" y="326103"/>
                  <a:pt x="14552" y="235974"/>
                </a:cubicBezTo>
                <a:cubicBezTo>
                  <a:pt x="-142764" y="145845"/>
                  <a:pt x="1027275" y="0"/>
                  <a:pt x="1027275" y="0"/>
                </a:cubicBezTo>
                <a:lnTo>
                  <a:pt x="1027275" y="0"/>
                </a:lnTo>
                <a:lnTo>
                  <a:pt x="102727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AEDE2F2-2F5B-992C-47DD-F44BAA77BA77}"/>
              </a:ext>
            </a:extLst>
          </p:cNvPr>
          <p:cNvSpPr/>
          <p:nvPr/>
        </p:nvSpPr>
        <p:spPr>
          <a:xfrm rot="5400000">
            <a:off x="3141504" y="2335524"/>
            <a:ext cx="418465" cy="308926"/>
          </a:xfrm>
          <a:custGeom>
            <a:avLst/>
            <a:gdLst>
              <a:gd name="connsiteX0" fmla="*/ 958449 w 1997136"/>
              <a:gd name="connsiteY0" fmla="*/ 835742 h 835742"/>
              <a:gd name="connsiteX1" fmla="*/ 1971171 w 1997136"/>
              <a:gd name="connsiteY1" fmla="*/ 540774 h 835742"/>
              <a:gd name="connsiteX2" fmla="*/ 14552 w 1997136"/>
              <a:gd name="connsiteY2" fmla="*/ 235974 h 835742"/>
              <a:gd name="connsiteX3" fmla="*/ 1027275 w 1997136"/>
              <a:gd name="connsiteY3" fmla="*/ 0 h 835742"/>
              <a:gd name="connsiteX4" fmla="*/ 1027275 w 1997136"/>
              <a:gd name="connsiteY4" fmla="*/ 0 h 835742"/>
              <a:gd name="connsiteX5" fmla="*/ 1027275 w 1997136"/>
              <a:gd name="connsiteY5" fmla="*/ 0 h 83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7136" h="835742">
                <a:moveTo>
                  <a:pt x="958449" y="835742"/>
                </a:moveTo>
                <a:cubicBezTo>
                  <a:pt x="1543468" y="738238"/>
                  <a:pt x="2128487" y="640735"/>
                  <a:pt x="1971171" y="540774"/>
                </a:cubicBezTo>
                <a:cubicBezTo>
                  <a:pt x="1813855" y="440813"/>
                  <a:pt x="171868" y="326103"/>
                  <a:pt x="14552" y="235974"/>
                </a:cubicBezTo>
                <a:cubicBezTo>
                  <a:pt x="-142764" y="145845"/>
                  <a:pt x="1027275" y="0"/>
                  <a:pt x="1027275" y="0"/>
                </a:cubicBezTo>
                <a:lnTo>
                  <a:pt x="1027275" y="0"/>
                </a:lnTo>
                <a:lnTo>
                  <a:pt x="102727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B3587F-61B9-3678-A3DD-6FAEB5A86231}"/>
              </a:ext>
            </a:extLst>
          </p:cNvPr>
          <p:cNvCxnSpPr>
            <a:cxnSpLocks/>
          </p:cNvCxnSpPr>
          <p:nvPr/>
        </p:nvCxnSpPr>
        <p:spPr>
          <a:xfrm flipH="1">
            <a:off x="2891474" y="2775420"/>
            <a:ext cx="3048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D608352-3CE7-ADC2-0162-8756C36A85C9}"/>
                  </a:ext>
                </a:extLst>
              </p:cNvPr>
              <p:cNvSpPr txBox="1"/>
              <p:nvPr/>
            </p:nvSpPr>
            <p:spPr>
              <a:xfrm>
                <a:off x="2409621" y="2772243"/>
                <a:ext cx="1471854" cy="375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Wavelength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endParaRPr lang="en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D608352-3CE7-ADC2-0162-8756C36A8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21" y="2772243"/>
                <a:ext cx="1471854" cy="375231"/>
              </a:xfrm>
              <a:prstGeom prst="rect">
                <a:avLst/>
              </a:prstGeom>
              <a:blipFill>
                <a:blip r:embed="rId6"/>
                <a:stretch>
                  <a:fillRect l="-3306" t="-9836" b="-2459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350E92F-1D2D-4220-CF6A-25ED8F9B3606}"/>
              </a:ext>
            </a:extLst>
          </p:cNvPr>
          <p:cNvCxnSpPr>
            <a:stCxn id="6" idx="7"/>
          </p:cNvCxnSpPr>
          <p:nvPr/>
        </p:nvCxnSpPr>
        <p:spPr>
          <a:xfrm flipV="1">
            <a:off x="3580916" y="2689581"/>
            <a:ext cx="610084" cy="7343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2EBB0AD-755A-BA10-9A3A-E48F6C7F3D0D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2212694" y="4609307"/>
            <a:ext cx="611109" cy="756913"/>
          </a:xfrm>
          <a:prstGeom prst="straightConnector1">
            <a:avLst/>
          </a:prstGeom>
          <a:ln w="38100">
            <a:solidFill>
              <a:srgbClr val="A7DD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8534249-F0F3-BD98-0123-07D5ECED7540}"/>
                  </a:ext>
                </a:extLst>
              </p:cNvPr>
              <p:cNvSpPr txBox="1"/>
              <p:nvPr/>
            </p:nvSpPr>
            <p:spPr>
              <a:xfrm>
                <a:off x="3957191" y="3056747"/>
                <a:ext cx="1605410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</a:t>
                </a:r>
                <a:r>
                  <a:rPr lang="en-GB" dirty="0">
                    <a:solidFill>
                      <a:srgbClr val="A7DDE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𝜒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AT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8534249-F0F3-BD98-0123-07D5ECED7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191" y="3056747"/>
                <a:ext cx="1605410" cy="612732"/>
              </a:xfrm>
              <a:prstGeom prst="rect">
                <a:avLst/>
              </a:prstGeom>
              <a:blipFill>
                <a:blip r:embed="rId7"/>
                <a:stretch>
                  <a:fillRect l="-303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feld 1">
            <a:extLst>
              <a:ext uri="{FF2B5EF4-FFF2-40B4-BE49-F238E27FC236}">
                <a16:creationId xmlns:a16="http://schemas.microsoft.com/office/drawing/2014/main" id="{5C1CEBF5-CF31-8517-52F1-3EA25F0C5BAE}"/>
              </a:ext>
            </a:extLst>
          </p:cNvPr>
          <p:cNvSpPr txBox="1"/>
          <p:nvPr/>
        </p:nvSpPr>
        <p:spPr>
          <a:xfrm>
            <a:off x="1379801" y="879134"/>
            <a:ext cx="403039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Behold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Neutron!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68EC0AD-1A11-D312-498F-0088955BC961}"/>
                  </a:ext>
                </a:extLst>
              </p:cNvPr>
              <p:cNvSpPr txBox="1"/>
              <p:nvPr/>
            </p:nvSpPr>
            <p:spPr>
              <a:xfrm>
                <a:off x="304800" y="5715000"/>
                <a:ext cx="10972797" cy="948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us: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=1.9 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GB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GB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=25 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meV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=0.1°−1°       </m:t>
                    </m:r>
                    <m:d>
                      <m:dPr>
                        <m:begChr m:val="|"/>
                        <m:endChr m:val="|"/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=60 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𝑛𝑒𝑉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</m:t>
                    </m:r>
                  </m:oMath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b="0" dirty="0">
                    <a:cs typeface="Times New Roman" panose="02020603050405020304" pitchFamily="18" charset="0"/>
                  </a:rPr>
                  <a:t>           </a:t>
                </a:r>
              </a:p>
              <a:p>
                <a:r>
                  <a:rPr lang="en-GB" dirty="0"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⊥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=0.01 µ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−10 µ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∥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10 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𝑛𝑚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=1−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68EC0AD-1A11-D312-498F-0088955BC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715000"/>
                <a:ext cx="10972797" cy="948208"/>
              </a:xfrm>
              <a:prstGeom prst="rect">
                <a:avLst/>
              </a:prstGeom>
              <a:blipFill>
                <a:blip r:embed="rId8"/>
                <a:stretch>
                  <a:fillRect l="-444" t="-3871" b="-2581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BBA7329-51EC-922F-41FC-F30850493479}"/>
              </a:ext>
            </a:extLst>
          </p:cNvPr>
          <p:cNvSpPr/>
          <p:nvPr/>
        </p:nvSpPr>
        <p:spPr>
          <a:xfrm>
            <a:off x="2842964" y="3122179"/>
            <a:ext cx="118764" cy="2038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7585A1-35E1-ACA6-2F3B-FA1B10176324}"/>
              </a:ext>
            </a:extLst>
          </p:cNvPr>
          <p:cNvSpPr/>
          <p:nvPr/>
        </p:nvSpPr>
        <p:spPr>
          <a:xfrm>
            <a:off x="3151301" y="3197504"/>
            <a:ext cx="118764" cy="2038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FC02B5-1765-AA65-9519-10B55B201405}"/>
              </a:ext>
            </a:extLst>
          </p:cNvPr>
          <p:cNvSpPr/>
          <p:nvPr/>
        </p:nvSpPr>
        <p:spPr>
          <a:xfrm>
            <a:off x="3448459" y="3209794"/>
            <a:ext cx="118764" cy="2038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53012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03ADF-31D3-2177-52F4-012AF8952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EACE868-DDF7-D4B9-BB00-92A7F2AD5442}"/>
              </a:ext>
            </a:extLst>
          </p:cNvPr>
          <p:cNvSpPr txBox="1"/>
          <p:nvPr/>
        </p:nvSpPr>
        <p:spPr>
          <a:xfrm>
            <a:off x="685800" y="76200"/>
            <a:ext cx="32580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Structured Waves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40714F7-D3DA-1144-D37F-7442C5C447DA}"/>
              </a:ext>
            </a:extLst>
          </p:cNvPr>
          <p:cNvSpPr txBox="1"/>
          <p:nvPr/>
        </p:nvSpPr>
        <p:spPr>
          <a:xfrm>
            <a:off x="228600" y="9906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EFE07913-A313-2693-EA94-0A9C5B0F57D9}"/>
                  </a:ext>
                </a:extLst>
              </p:cNvPr>
              <p:cNvSpPr txBox="1"/>
              <p:nvPr/>
            </p:nvSpPr>
            <p:spPr>
              <a:xfrm>
                <a:off x="228600" y="990600"/>
                <a:ext cx="5537931" cy="5525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-Waves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have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spatial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temporal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structure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related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momentum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resolution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spread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respectively</a:t>
                </a:r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acc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)=∫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acc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acc>
                            <m:accPr>
                              <m:chr m:val="⃗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</m:acc>
                          <m:r>
                            <a:rPr lang="en-GB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</m:acc>
                        </m:sup>
                      </m:sSup>
                    </m:oMath>
                  </m:oMathPara>
                </a14:m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Coherence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lengths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largest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resolvable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structure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while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coherence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time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indicates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longest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resolvable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Process</a:t>
                </a:r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=∫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acc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∫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-Most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beams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approximated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Gaussian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structure</a:t>
                </a:r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Classically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instruments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increase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resolution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increasing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average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wavepacket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size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cost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intensity</a:t>
                </a:r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-Note a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coherent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thermal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neutron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beam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would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have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coherence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length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 µm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EFE07913-A313-2693-EA94-0A9C5B0F5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90600"/>
                <a:ext cx="5537931" cy="5525423"/>
              </a:xfrm>
              <a:prstGeom prst="rect">
                <a:avLst/>
              </a:prstGeom>
              <a:blipFill>
                <a:blip r:embed="rId2"/>
                <a:stretch>
                  <a:fillRect l="-991" t="-662" r="-330" b="-773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DAFAF05-BEB8-D266-7396-4169C67C6D5D}"/>
              </a:ext>
            </a:extLst>
          </p:cNvPr>
          <p:cNvSpPr/>
          <p:nvPr/>
        </p:nvSpPr>
        <p:spPr>
          <a:xfrm>
            <a:off x="7892579" y="1894958"/>
            <a:ext cx="838200" cy="658955"/>
          </a:xfrm>
          <a:custGeom>
            <a:avLst/>
            <a:gdLst>
              <a:gd name="connsiteX0" fmla="*/ 0 w 2339614"/>
              <a:gd name="connsiteY0" fmla="*/ 658955 h 658955"/>
              <a:gd name="connsiteX1" fmla="*/ 1140542 w 2339614"/>
              <a:gd name="connsiteY1" fmla="*/ 193 h 658955"/>
              <a:gd name="connsiteX2" fmla="*/ 2222091 w 2339614"/>
              <a:gd name="connsiteY2" fmla="*/ 590129 h 658955"/>
              <a:gd name="connsiteX3" fmla="*/ 2310581 w 2339614"/>
              <a:gd name="connsiteY3" fmla="*/ 599961 h 658955"/>
              <a:gd name="connsiteX4" fmla="*/ 2310581 w 2339614"/>
              <a:gd name="connsiteY4" fmla="*/ 599961 h 65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9614" h="658955">
                <a:moveTo>
                  <a:pt x="0" y="658955"/>
                </a:moveTo>
                <a:cubicBezTo>
                  <a:pt x="385097" y="335309"/>
                  <a:pt x="770194" y="11664"/>
                  <a:pt x="1140542" y="193"/>
                </a:cubicBezTo>
                <a:cubicBezTo>
                  <a:pt x="1510890" y="-11278"/>
                  <a:pt x="2027085" y="490168"/>
                  <a:pt x="2222091" y="590129"/>
                </a:cubicBezTo>
                <a:cubicBezTo>
                  <a:pt x="2417097" y="690090"/>
                  <a:pt x="2310581" y="599961"/>
                  <a:pt x="2310581" y="599961"/>
                </a:cubicBezTo>
                <a:lnTo>
                  <a:pt x="2310581" y="5999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FEF18EF-0DF5-42DA-4278-BB5104C1A2F0}"/>
              </a:ext>
            </a:extLst>
          </p:cNvPr>
          <p:cNvSpPr/>
          <p:nvPr/>
        </p:nvSpPr>
        <p:spPr>
          <a:xfrm>
            <a:off x="7772400" y="3042742"/>
            <a:ext cx="1070719" cy="1676400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99B596F-BF8C-1B30-110C-E17B24124AFE}"/>
              </a:ext>
            </a:extLst>
          </p:cNvPr>
          <p:cNvSpPr/>
          <p:nvPr/>
        </p:nvSpPr>
        <p:spPr>
          <a:xfrm rot="16200000">
            <a:off x="6234155" y="3644870"/>
            <a:ext cx="1842203" cy="658955"/>
          </a:xfrm>
          <a:custGeom>
            <a:avLst/>
            <a:gdLst>
              <a:gd name="connsiteX0" fmla="*/ 0 w 2339614"/>
              <a:gd name="connsiteY0" fmla="*/ 658955 h 658955"/>
              <a:gd name="connsiteX1" fmla="*/ 1140542 w 2339614"/>
              <a:gd name="connsiteY1" fmla="*/ 193 h 658955"/>
              <a:gd name="connsiteX2" fmla="*/ 2222091 w 2339614"/>
              <a:gd name="connsiteY2" fmla="*/ 590129 h 658955"/>
              <a:gd name="connsiteX3" fmla="*/ 2310581 w 2339614"/>
              <a:gd name="connsiteY3" fmla="*/ 599961 h 658955"/>
              <a:gd name="connsiteX4" fmla="*/ 2310581 w 2339614"/>
              <a:gd name="connsiteY4" fmla="*/ 599961 h 65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9614" h="658955">
                <a:moveTo>
                  <a:pt x="0" y="658955"/>
                </a:moveTo>
                <a:cubicBezTo>
                  <a:pt x="385097" y="335309"/>
                  <a:pt x="770194" y="11664"/>
                  <a:pt x="1140542" y="193"/>
                </a:cubicBezTo>
                <a:cubicBezTo>
                  <a:pt x="1510890" y="-11278"/>
                  <a:pt x="2027085" y="490168"/>
                  <a:pt x="2222091" y="590129"/>
                </a:cubicBezTo>
                <a:cubicBezTo>
                  <a:pt x="2417097" y="690090"/>
                  <a:pt x="2310581" y="599961"/>
                  <a:pt x="2310581" y="599961"/>
                </a:cubicBezTo>
                <a:lnTo>
                  <a:pt x="2310581" y="5999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ABFE56E-B302-694F-231B-64FEAE1B33A4}"/>
              </a:ext>
            </a:extLst>
          </p:cNvPr>
          <p:cNvCxnSpPr>
            <a:stCxn id="6" idx="6"/>
          </p:cNvCxnSpPr>
          <p:nvPr/>
        </p:nvCxnSpPr>
        <p:spPr>
          <a:xfrm>
            <a:off x="8843119" y="3880942"/>
            <a:ext cx="263086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14391F-146E-B738-6708-24AF42A4EFD3}"/>
              </a:ext>
            </a:extLst>
          </p:cNvPr>
          <p:cNvCxnSpPr>
            <a:cxnSpLocks/>
          </p:cNvCxnSpPr>
          <p:nvPr/>
        </p:nvCxnSpPr>
        <p:spPr>
          <a:xfrm>
            <a:off x="6553200" y="3030452"/>
            <a:ext cx="0" cy="186499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D2B227-37D7-D996-0036-5AF977EB913F}"/>
              </a:ext>
            </a:extLst>
          </p:cNvPr>
          <p:cNvCxnSpPr>
            <a:cxnSpLocks/>
          </p:cNvCxnSpPr>
          <p:nvPr/>
        </p:nvCxnSpPr>
        <p:spPr>
          <a:xfrm flipH="1">
            <a:off x="7892579" y="1725352"/>
            <a:ext cx="8382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A6AD9B-FF0D-802C-91A8-FE82B272C569}"/>
                  </a:ext>
                </a:extLst>
              </p:cNvPr>
              <p:cNvSpPr txBox="1"/>
              <p:nvPr/>
            </p:nvSpPr>
            <p:spPr>
              <a:xfrm>
                <a:off x="6760043" y="1259264"/>
                <a:ext cx="3396779" cy="375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Longitudinal Coherence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∥</m:t>
                        </m:r>
                      </m:sub>
                    </m:sSub>
                  </m:oMath>
                </a14:m>
                <a:endParaRPr lang="en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A6AD9B-FF0D-802C-91A8-FE82B272C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043" y="1259264"/>
                <a:ext cx="3396779" cy="375231"/>
              </a:xfrm>
              <a:prstGeom prst="rect">
                <a:avLst/>
              </a:prstGeom>
              <a:blipFill>
                <a:blip r:embed="rId3"/>
                <a:stretch>
                  <a:fillRect l="-1616" t="-9836" b="-2459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38D917-8BA3-9D8E-D52E-F26E9530591E}"/>
                  </a:ext>
                </a:extLst>
              </p:cNvPr>
              <p:cNvSpPr txBox="1"/>
              <p:nvPr/>
            </p:nvSpPr>
            <p:spPr>
              <a:xfrm rot="16200000">
                <a:off x="4372987" y="3789681"/>
                <a:ext cx="33967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Transverse Coherence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lang="en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38D917-8BA3-9D8E-D52E-F26E95305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372987" y="3789681"/>
                <a:ext cx="3396779" cy="369332"/>
              </a:xfrm>
              <a:prstGeom prst="rect">
                <a:avLst/>
              </a:prstGeom>
              <a:blipFill>
                <a:blip r:embed="rId4"/>
                <a:stretch>
                  <a:fillRect l="-10000" r="-26667" b="-1434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E03AE50-CDD4-C784-2CCE-03A061E6F98F}"/>
              </a:ext>
            </a:extLst>
          </p:cNvPr>
          <p:cNvSpPr/>
          <p:nvPr/>
        </p:nvSpPr>
        <p:spPr>
          <a:xfrm rot="5400000">
            <a:off x="7942104" y="2199856"/>
            <a:ext cx="418465" cy="308926"/>
          </a:xfrm>
          <a:custGeom>
            <a:avLst/>
            <a:gdLst>
              <a:gd name="connsiteX0" fmla="*/ 958449 w 1997136"/>
              <a:gd name="connsiteY0" fmla="*/ 835742 h 835742"/>
              <a:gd name="connsiteX1" fmla="*/ 1971171 w 1997136"/>
              <a:gd name="connsiteY1" fmla="*/ 540774 h 835742"/>
              <a:gd name="connsiteX2" fmla="*/ 14552 w 1997136"/>
              <a:gd name="connsiteY2" fmla="*/ 235974 h 835742"/>
              <a:gd name="connsiteX3" fmla="*/ 1027275 w 1997136"/>
              <a:gd name="connsiteY3" fmla="*/ 0 h 835742"/>
              <a:gd name="connsiteX4" fmla="*/ 1027275 w 1997136"/>
              <a:gd name="connsiteY4" fmla="*/ 0 h 835742"/>
              <a:gd name="connsiteX5" fmla="*/ 1027275 w 1997136"/>
              <a:gd name="connsiteY5" fmla="*/ 0 h 83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7136" h="835742">
                <a:moveTo>
                  <a:pt x="958449" y="835742"/>
                </a:moveTo>
                <a:cubicBezTo>
                  <a:pt x="1543468" y="738238"/>
                  <a:pt x="2128487" y="640735"/>
                  <a:pt x="1971171" y="540774"/>
                </a:cubicBezTo>
                <a:cubicBezTo>
                  <a:pt x="1813855" y="440813"/>
                  <a:pt x="171868" y="326103"/>
                  <a:pt x="14552" y="235974"/>
                </a:cubicBezTo>
                <a:cubicBezTo>
                  <a:pt x="-142764" y="145845"/>
                  <a:pt x="1027275" y="0"/>
                  <a:pt x="1027275" y="0"/>
                </a:cubicBezTo>
                <a:lnTo>
                  <a:pt x="1027275" y="0"/>
                </a:lnTo>
                <a:lnTo>
                  <a:pt x="102727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F01811B-64EF-4354-AB76-F61B2A9B210B}"/>
              </a:ext>
            </a:extLst>
          </p:cNvPr>
          <p:cNvSpPr/>
          <p:nvPr/>
        </p:nvSpPr>
        <p:spPr>
          <a:xfrm rot="5400000">
            <a:off x="8246904" y="2199856"/>
            <a:ext cx="418465" cy="308926"/>
          </a:xfrm>
          <a:custGeom>
            <a:avLst/>
            <a:gdLst>
              <a:gd name="connsiteX0" fmla="*/ 958449 w 1997136"/>
              <a:gd name="connsiteY0" fmla="*/ 835742 h 835742"/>
              <a:gd name="connsiteX1" fmla="*/ 1971171 w 1997136"/>
              <a:gd name="connsiteY1" fmla="*/ 540774 h 835742"/>
              <a:gd name="connsiteX2" fmla="*/ 14552 w 1997136"/>
              <a:gd name="connsiteY2" fmla="*/ 235974 h 835742"/>
              <a:gd name="connsiteX3" fmla="*/ 1027275 w 1997136"/>
              <a:gd name="connsiteY3" fmla="*/ 0 h 835742"/>
              <a:gd name="connsiteX4" fmla="*/ 1027275 w 1997136"/>
              <a:gd name="connsiteY4" fmla="*/ 0 h 835742"/>
              <a:gd name="connsiteX5" fmla="*/ 1027275 w 1997136"/>
              <a:gd name="connsiteY5" fmla="*/ 0 h 83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7136" h="835742">
                <a:moveTo>
                  <a:pt x="958449" y="835742"/>
                </a:moveTo>
                <a:cubicBezTo>
                  <a:pt x="1543468" y="738238"/>
                  <a:pt x="2128487" y="640735"/>
                  <a:pt x="1971171" y="540774"/>
                </a:cubicBezTo>
                <a:cubicBezTo>
                  <a:pt x="1813855" y="440813"/>
                  <a:pt x="171868" y="326103"/>
                  <a:pt x="14552" y="235974"/>
                </a:cubicBezTo>
                <a:cubicBezTo>
                  <a:pt x="-142764" y="145845"/>
                  <a:pt x="1027275" y="0"/>
                  <a:pt x="1027275" y="0"/>
                </a:cubicBezTo>
                <a:lnTo>
                  <a:pt x="1027275" y="0"/>
                </a:lnTo>
                <a:lnTo>
                  <a:pt x="102727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9FDD096-6D48-116A-21B1-FEA4382B89F6}"/>
              </a:ext>
            </a:extLst>
          </p:cNvPr>
          <p:cNvCxnSpPr>
            <a:cxnSpLocks/>
          </p:cNvCxnSpPr>
          <p:nvPr/>
        </p:nvCxnSpPr>
        <p:spPr>
          <a:xfrm flipH="1">
            <a:off x="7996874" y="2639752"/>
            <a:ext cx="3048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15F4E7-4B98-53DA-F20E-1445FF4B2384}"/>
                  </a:ext>
                </a:extLst>
              </p:cNvPr>
              <p:cNvSpPr txBox="1"/>
              <p:nvPr/>
            </p:nvSpPr>
            <p:spPr>
              <a:xfrm>
                <a:off x="7515021" y="2636575"/>
                <a:ext cx="1471854" cy="375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Wavelength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endParaRPr lang="en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15F4E7-4B98-53DA-F20E-1445FF4B2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021" y="2636575"/>
                <a:ext cx="1471854" cy="375231"/>
              </a:xfrm>
              <a:prstGeom prst="rect">
                <a:avLst/>
              </a:prstGeom>
              <a:blipFill>
                <a:blip r:embed="rId5"/>
                <a:stretch>
                  <a:fillRect l="-3734" t="-9836" b="-24590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264812E8-4808-233B-4A36-5725BF307F7C}"/>
              </a:ext>
            </a:extLst>
          </p:cNvPr>
          <p:cNvSpPr/>
          <p:nvPr/>
        </p:nvSpPr>
        <p:spPr>
          <a:xfrm>
            <a:off x="7920685" y="2955127"/>
            <a:ext cx="118764" cy="2038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2951B6-F618-548A-B4ED-F9CC422F05BD}"/>
              </a:ext>
            </a:extLst>
          </p:cNvPr>
          <p:cNvSpPr/>
          <p:nvPr/>
        </p:nvSpPr>
        <p:spPr>
          <a:xfrm>
            <a:off x="8229022" y="3030452"/>
            <a:ext cx="118764" cy="2038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8BF917-4E4A-3D2A-E267-E7E81CEA57C1}"/>
              </a:ext>
            </a:extLst>
          </p:cNvPr>
          <p:cNvSpPr/>
          <p:nvPr/>
        </p:nvSpPr>
        <p:spPr>
          <a:xfrm>
            <a:off x="8526180" y="3042742"/>
            <a:ext cx="118764" cy="2038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82175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83E8A-E830-B411-F3F4-E5568FF81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6E59879-B378-2297-F7B9-FE403DB23D17}"/>
              </a:ext>
            </a:extLst>
          </p:cNvPr>
          <p:cNvSpPr txBox="1"/>
          <p:nvPr/>
        </p:nvSpPr>
        <p:spPr>
          <a:xfrm>
            <a:off x="685800" y="76200"/>
            <a:ext cx="32580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Structured Waves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984BED3-9088-E5DA-CC8D-6884BDE3F4E2}"/>
              </a:ext>
            </a:extLst>
          </p:cNvPr>
          <p:cNvSpPr txBox="1"/>
          <p:nvPr/>
        </p:nvSpPr>
        <p:spPr>
          <a:xfrm>
            <a:off x="228600" y="9906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7CD5806E-6298-A90F-7166-A2D9B91C7C68}"/>
                  </a:ext>
                </a:extLst>
              </p:cNvPr>
              <p:cNvSpPr txBox="1"/>
              <p:nvPr/>
            </p:nvSpPr>
            <p:spPr>
              <a:xfrm>
                <a:off x="228600" y="990600"/>
                <a:ext cx="6553200" cy="6059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-Spin Echo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instruments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induce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complex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wavefunction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structures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enhance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coherence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resolution</a:t>
                </a:r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-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intensity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lost!</a:t>
                </a: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-Spin Echo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techniques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split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wavefunction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into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partial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waves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separated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some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distance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</m:oMath>
                </a14:m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-Composite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wavefunction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coherent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averaging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has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higher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coherence</a:t>
                </a:r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[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Δ</m:t>
                                      </m:r>
                                    </m:num>
                                    <m:den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n-GB" b="0" i="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Δ</m:t>
                                      </m:r>
                                    </m:num>
                                    <m:den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]</m:t>
                      </m:r>
                    </m:oMath>
                  </m:oMathPara>
                </a14:m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𝜎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GB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GB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∫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+</m:t>
                                          </m:r>
                                          <m:f>
                                            <m:fPr>
                                              <m:ctrlPr>
                                                <a:rPr lang="en-GB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Δ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GB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e>
                      </m:rad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∫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𝑑𝑥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Δ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rad>
                      <m:r>
                        <a:rPr lang="en-GB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GB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]</m:t>
                          </m:r>
                        </m:e>
                      </m:rad>
                    </m:oMath>
                  </m:oMathPara>
                </a14:m>
                <a:endParaRPr lang="en-GB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7CD5806E-6298-A90F-7166-A2D9B91C7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90600"/>
                <a:ext cx="6553200" cy="6059544"/>
              </a:xfrm>
              <a:prstGeom prst="rect">
                <a:avLst/>
              </a:prstGeom>
              <a:blipFill>
                <a:blip r:embed="rId2"/>
                <a:stretch>
                  <a:fillRect l="-837" t="-604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F73181D-D353-E565-1897-502D26C81F94}"/>
              </a:ext>
            </a:extLst>
          </p:cNvPr>
          <p:cNvSpPr/>
          <p:nvPr/>
        </p:nvSpPr>
        <p:spPr>
          <a:xfrm>
            <a:off x="8425979" y="961103"/>
            <a:ext cx="838200" cy="658955"/>
          </a:xfrm>
          <a:custGeom>
            <a:avLst/>
            <a:gdLst>
              <a:gd name="connsiteX0" fmla="*/ 0 w 2339614"/>
              <a:gd name="connsiteY0" fmla="*/ 658955 h 658955"/>
              <a:gd name="connsiteX1" fmla="*/ 1140542 w 2339614"/>
              <a:gd name="connsiteY1" fmla="*/ 193 h 658955"/>
              <a:gd name="connsiteX2" fmla="*/ 2222091 w 2339614"/>
              <a:gd name="connsiteY2" fmla="*/ 590129 h 658955"/>
              <a:gd name="connsiteX3" fmla="*/ 2310581 w 2339614"/>
              <a:gd name="connsiteY3" fmla="*/ 599961 h 658955"/>
              <a:gd name="connsiteX4" fmla="*/ 2310581 w 2339614"/>
              <a:gd name="connsiteY4" fmla="*/ 599961 h 65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9614" h="658955">
                <a:moveTo>
                  <a:pt x="0" y="658955"/>
                </a:moveTo>
                <a:cubicBezTo>
                  <a:pt x="385097" y="335309"/>
                  <a:pt x="770194" y="11664"/>
                  <a:pt x="1140542" y="193"/>
                </a:cubicBezTo>
                <a:cubicBezTo>
                  <a:pt x="1510890" y="-11278"/>
                  <a:pt x="2027085" y="490168"/>
                  <a:pt x="2222091" y="590129"/>
                </a:cubicBezTo>
                <a:cubicBezTo>
                  <a:pt x="2417097" y="690090"/>
                  <a:pt x="2310581" y="599961"/>
                  <a:pt x="2310581" y="599961"/>
                </a:cubicBezTo>
                <a:lnTo>
                  <a:pt x="2310581" y="5999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F511B2A-15AB-F966-73BA-12C94D0BFDF7}"/>
              </a:ext>
            </a:extLst>
          </p:cNvPr>
          <p:cNvSpPr/>
          <p:nvPr/>
        </p:nvSpPr>
        <p:spPr>
          <a:xfrm>
            <a:off x="8305800" y="2108887"/>
            <a:ext cx="1070719" cy="1676400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02A6598-AA7F-02D6-586D-8FC97C3FA8E8}"/>
              </a:ext>
            </a:extLst>
          </p:cNvPr>
          <p:cNvSpPr/>
          <p:nvPr/>
        </p:nvSpPr>
        <p:spPr>
          <a:xfrm rot="16200000">
            <a:off x="6767555" y="2711015"/>
            <a:ext cx="1842203" cy="658955"/>
          </a:xfrm>
          <a:custGeom>
            <a:avLst/>
            <a:gdLst>
              <a:gd name="connsiteX0" fmla="*/ 0 w 2339614"/>
              <a:gd name="connsiteY0" fmla="*/ 658955 h 658955"/>
              <a:gd name="connsiteX1" fmla="*/ 1140542 w 2339614"/>
              <a:gd name="connsiteY1" fmla="*/ 193 h 658955"/>
              <a:gd name="connsiteX2" fmla="*/ 2222091 w 2339614"/>
              <a:gd name="connsiteY2" fmla="*/ 590129 h 658955"/>
              <a:gd name="connsiteX3" fmla="*/ 2310581 w 2339614"/>
              <a:gd name="connsiteY3" fmla="*/ 599961 h 658955"/>
              <a:gd name="connsiteX4" fmla="*/ 2310581 w 2339614"/>
              <a:gd name="connsiteY4" fmla="*/ 599961 h 65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9614" h="658955">
                <a:moveTo>
                  <a:pt x="0" y="658955"/>
                </a:moveTo>
                <a:cubicBezTo>
                  <a:pt x="385097" y="335309"/>
                  <a:pt x="770194" y="11664"/>
                  <a:pt x="1140542" y="193"/>
                </a:cubicBezTo>
                <a:cubicBezTo>
                  <a:pt x="1510890" y="-11278"/>
                  <a:pt x="2027085" y="490168"/>
                  <a:pt x="2222091" y="590129"/>
                </a:cubicBezTo>
                <a:cubicBezTo>
                  <a:pt x="2417097" y="690090"/>
                  <a:pt x="2310581" y="599961"/>
                  <a:pt x="2310581" y="599961"/>
                </a:cubicBezTo>
                <a:lnTo>
                  <a:pt x="2310581" y="5999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1AA0BB2-93EF-55C0-85CF-E3268DA095DF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9376519" y="2947087"/>
            <a:ext cx="21296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C61C53-EC42-E917-D342-35C7F6663970}"/>
              </a:ext>
            </a:extLst>
          </p:cNvPr>
          <p:cNvSpPr/>
          <p:nvPr/>
        </p:nvSpPr>
        <p:spPr>
          <a:xfrm rot="5400000">
            <a:off x="8475504" y="1266001"/>
            <a:ext cx="418465" cy="308926"/>
          </a:xfrm>
          <a:custGeom>
            <a:avLst/>
            <a:gdLst>
              <a:gd name="connsiteX0" fmla="*/ 958449 w 1997136"/>
              <a:gd name="connsiteY0" fmla="*/ 835742 h 835742"/>
              <a:gd name="connsiteX1" fmla="*/ 1971171 w 1997136"/>
              <a:gd name="connsiteY1" fmla="*/ 540774 h 835742"/>
              <a:gd name="connsiteX2" fmla="*/ 14552 w 1997136"/>
              <a:gd name="connsiteY2" fmla="*/ 235974 h 835742"/>
              <a:gd name="connsiteX3" fmla="*/ 1027275 w 1997136"/>
              <a:gd name="connsiteY3" fmla="*/ 0 h 835742"/>
              <a:gd name="connsiteX4" fmla="*/ 1027275 w 1997136"/>
              <a:gd name="connsiteY4" fmla="*/ 0 h 835742"/>
              <a:gd name="connsiteX5" fmla="*/ 1027275 w 1997136"/>
              <a:gd name="connsiteY5" fmla="*/ 0 h 83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7136" h="835742">
                <a:moveTo>
                  <a:pt x="958449" y="835742"/>
                </a:moveTo>
                <a:cubicBezTo>
                  <a:pt x="1543468" y="738238"/>
                  <a:pt x="2128487" y="640735"/>
                  <a:pt x="1971171" y="540774"/>
                </a:cubicBezTo>
                <a:cubicBezTo>
                  <a:pt x="1813855" y="440813"/>
                  <a:pt x="171868" y="326103"/>
                  <a:pt x="14552" y="235974"/>
                </a:cubicBezTo>
                <a:cubicBezTo>
                  <a:pt x="-142764" y="145845"/>
                  <a:pt x="1027275" y="0"/>
                  <a:pt x="1027275" y="0"/>
                </a:cubicBezTo>
                <a:lnTo>
                  <a:pt x="1027275" y="0"/>
                </a:lnTo>
                <a:lnTo>
                  <a:pt x="102727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6B113A8-FAD4-23C3-7DC0-16FBF5554BC5}"/>
              </a:ext>
            </a:extLst>
          </p:cNvPr>
          <p:cNvSpPr/>
          <p:nvPr/>
        </p:nvSpPr>
        <p:spPr>
          <a:xfrm rot="5400000">
            <a:off x="8780304" y="1266001"/>
            <a:ext cx="418465" cy="308926"/>
          </a:xfrm>
          <a:custGeom>
            <a:avLst/>
            <a:gdLst>
              <a:gd name="connsiteX0" fmla="*/ 958449 w 1997136"/>
              <a:gd name="connsiteY0" fmla="*/ 835742 h 835742"/>
              <a:gd name="connsiteX1" fmla="*/ 1971171 w 1997136"/>
              <a:gd name="connsiteY1" fmla="*/ 540774 h 835742"/>
              <a:gd name="connsiteX2" fmla="*/ 14552 w 1997136"/>
              <a:gd name="connsiteY2" fmla="*/ 235974 h 835742"/>
              <a:gd name="connsiteX3" fmla="*/ 1027275 w 1997136"/>
              <a:gd name="connsiteY3" fmla="*/ 0 h 835742"/>
              <a:gd name="connsiteX4" fmla="*/ 1027275 w 1997136"/>
              <a:gd name="connsiteY4" fmla="*/ 0 h 835742"/>
              <a:gd name="connsiteX5" fmla="*/ 1027275 w 1997136"/>
              <a:gd name="connsiteY5" fmla="*/ 0 h 83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7136" h="835742">
                <a:moveTo>
                  <a:pt x="958449" y="835742"/>
                </a:moveTo>
                <a:cubicBezTo>
                  <a:pt x="1543468" y="738238"/>
                  <a:pt x="2128487" y="640735"/>
                  <a:pt x="1971171" y="540774"/>
                </a:cubicBezTo>
                <a:cubicBezTo>
                  <a:pt x="1813855" y="440813"/>
                  <a:pt x="171868" y="326103"/>
                  <a:pt x="14552" y="235974"/>
                </a:cubicBezTo>
                <a:cubicBezTo>
                  <a:pt x="-142764" y="145845"/>
                  <a:pt x="1027275" y="0"/>
                  <a:pt x="1027275" y="0"/>
                </a:cubicBezTo>
                <a:lnTo>
                  <a:pt x="1027275" y="0"/>
                </a:lnTo>
                <a:lnTo>
                  <a:pt x="102727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5D8A4D-9871-906B-A27E-6AAAAA22C022}"/>
              </a:ext>
            </a:extLst>
          </p:cNvPr>
          <p:cNvSpPr/>
          <p:nvPr/>
        </p:nvSpPr>
        <p:spPr>
          <a:xfrm>
            <a:off x="8454085" y="2021272"/>
            <a:ext cx="118764" cy="2038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490D06-1884-3CF8-BB86-B069D647D3D8}"/>
              </a:ext>
            </a:extLst>
          </p:cNvPr>
          <p:cNvSpPr/>
          <p:nvPr/>
        </p:nvSpPr>
        <p:spPr>
          <a:xfrm>
            <a:off x="8762422" y="2096597"/>
            <a:ext cx="118764" cy="2038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289F3A-CB32-3116-A574-B1C7FF5687F6}"/>
              </a:ext>
            </a:extLst>
          </p:cNvPr>
          <p:cNvSpPr/>
          <p:nvPr/>
        </p:nvSpPr>
        <p:spPr>
          <a:xfrm>
            <a:off x="9059580" y="2108887"/>
            <a:ext cx="118764" cy="2038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09D2C1B-BF91-39D6-C098-3DC535917D82}"/>
              </a:ext>
            </a:extLst>
          </p:cNvPr>
          <p:cNvSpPr/>
          <p:nvPr/>
        </p:nvSpPr>
        <p:spPr>
          <a:xfrm>
            <a:off x="8338021" y="4278615"/>
            <a:ext cx="1070719" cy="1676400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30577E2-2672-4A8E-F612-AA30968066FB}"/>
              </a:ext>
            </a:extLst>
          </p:cNvPr>
          <p:cNvSpPr/>
          <p:nvPr/>
        </p:nvSpPr>
        <p:spPr>
          <a:xfrm rot="16200000">
            <a:off x="6799776" y="4880743"/>
            <a:ext cx="1842203" cy="658955"/>
          </a:xfrm>
          <a:custGeom>
            <a:avLst/>
            <a:gdLst>
              <a:gd name="connsiteX0" fmla="*/ 0 w 2339614"/>
              <a:gd name="connsiteY0" fmla="*/ 658955 h 658955"/>
              <a:gd name="connsiteX1" fmla="*/ 1140542 w 2339614"/>
              <a:gd name="connsiteY1" fmla="*/ 193 h 658955"/>
              <a:gd name="connsiteX2" fmla="*/ 2222091 w 2339614"/>
              <a:gd name="connsiteY2" fmla="*/ 590129 h 658955"/>
              <a:gd name="connsiteX3" fmla="*/ 2310581 w 2339614"/>
              <a:gd name="connsiteY3" fmla="*/ 599961 h 658955"/>
              <a:gd name="connsiteX4" fmla="*/ 2310581 w 2339614"/>
              <a:gd name="connsiteY4" fmla="*/ 599961 h 658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9614" h="658955">
                <a:moveTo>
                  <a:pt x="0" y="658955"/>
                </a:moveTo>
                <a:cubicBezTo>
                  <a:pt x="385097" y="335309"/>
                  <a:pt x="770194" y="11664"/>
                  <a:pt x="1140542" y="193"/>
                </a:cubicBezTo>
                <a:cubicBezTo>
                  <a:pt x="1510890" y="-11278"/>
                  <a:pt x="2027085" y="490168"/>
                  <a:pt x="2222091" y="590129"/>
                </a:cubicBezTo>
                <a:cubicBezTo>
                  <a:pt x="2417097" y="690090"/>
                  <a:pt x="2310581" y="599961"/>
                  <a:pt x="2310581" y="599961"/>
                </a:cubicBezTo>
                <a:lnTo>
                  <a:pt x="2310581" y="5999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5CF1EE7-56EB-1A2F-A5AF-B219DCB58267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9408740" y="5116815"/>
            <a:ext cx="212968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F4000461-C782-68C6-4BA8-F3F03EFB3686}"/>
              </a:ext>
            </a:extLst>
          </p:cNvPr>
          <p:cNvSpPr/>
          <p:nvPr/>
        </p:nvSpPr>
        <p:spPr>
          <a:xfrm>
            <a:off x="8486306" y="4191000"/>
            <a:ext cx="118764" cy="2038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169B00-F85C-90CC-7505-AC001305EC25}"/>
              </a:ext>
            </a:extLst>
          </p:cNvPr>
          <p:cNvSpPr/>
          <p:nvPr/>
        </p:nvSpPr>
        <p:spPr>
          <a:xfrm>
            <a:off x="8794643" y="4266325"/>
            <a:ext cx="118764" cy="2038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64CF7D-00EE-5ECE-C900-ECCFDE893E82}"/>
              </a:ext>
            </a:extLst>
          </p:cNvPr>
          <p:cNvSpPr/>
          <p:nvPr/>
        </p:nvSpPr>
        <p:spPr>
          <a:xfrm>
            <a:off x="9091801" y="4278615"/>
            <a:ext cx="118764" cy="2038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97E061-9341-B6C0-F2D6-EF8E7AE78574}"/>
              </a:ext>
            </a:extLst>
          </p:cNvPr>
          <p:cNvCxnSpPr>
            <a:cxnSpLocks/>
          </p:cNvCxnSpPr>
          <p:nvPr/>
        </p:nvCxnSpPr>
        <p:spPr>
          <a:xfrm>
            <a:off x="10210800" y="2947087"/>
            <a:ext cx="0" cy="216972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EE6FB13-ACD8-9D79-E2CC-548DA5A60814}"/>
                  </a:ext>
                </a:extLst>
              </p:cNvPr>
              <p:cNvSpPr txBox="1"/>
              <p:nvPr/>
            </p:nvSpPr>
            <p:spPr>
              <a:xfrm>
                <a:off x="10372591" y="3923701"/>
                <a:ext cx="2019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EE6FB13-ACD8-9D79-E2CC-548DA5A60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591" y="3923701"/>
                <a:ext cx="201978" cy="276999"/>
              </a:xfrm>
              <a:prstGeom prst="rect">
                <a:avLst/>
              </a:prstGeom>
              <a:blipFill>
                <a:blip r:embed="rId3"/>
                <a:stretch>
                  <a:fillRect l="-27273" r="-24242" b="-8889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50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745F9-E441-1B91-9527-6FDE9D8A9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F031C8B-B48F-D0FF-39CA-9B504A15A0E0}"/>
              </a:ext>
            </a:extLst>
          </p:cNvPr>
          <p:cNvSpPr txBox="1"/>
          <p:nvPr/>
        </p:nvSpPr>
        <p:spPr>
          <a:xfrm>
            <a:off x="685800" y="76200"/>
            <a:ext cx="440902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Structured Waves?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E37CC22-DF8E-02C9-0548-4B926BE950FC}"/>
              </a:ext>
            </a:extLst>
          </p:cNvPr>
          <p:cNvSpPr txBox="1"/>
          <p:nvPr/>
        </p:nvSpPr>
        <p:spPr>
          <a:xfrm>
            <a:off x="228600" y="9906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D152C6E-23FB-761A-0397-627F79F3C2F9}"/>
              </a:ext>
            </a:extLst>
          </p:cNvPr>
          <p:cNvSpPr txBox="1"/>
          <p:nvPr/>
        </p:nvSpPr>
        <p:spPr>
          <a:xfrm>
            <a:off x="228600" y="990600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-Structured waves increase momentum and energy resolution and effective coherence!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-The type of structure (time, space, angular momentum), determines what we are sensitive to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-Information can be encoded in structure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-Some types of structure, such as Orbital Angular Momentum can be used as a quantum </a:t>
            </a:r>
            <a:r>
              <a:rPr lang="en-GB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DoF</a:t>
            </a:r>
            <a:endParaRPr lang="en-GB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1E7288-11AF-BFE8-FE18-10BFB292F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6" r="54963" b="23719"/>
          <a:stretch/>
        </p:blipFill>
        <p:spPr>
          <a:xfrm>
            <a:off x="228600" y="3200400"/>
            <a:ext cx="2294854" cy="3005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7C66E7-ACE5-255B-FA85-47860A4CA7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r="49477"/>
          <a:stretch/>
        </p:blipFill>
        <p:spPr>
          <a:xfrm>
            <a:off x="2550493" y="3200400"/>
            <a:ext cx="3164508" cy="3503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831A5B-7D7B-325E-9265-D77FAD7433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9262" r="11149" b="13468"/>
          <a:stretch/>
        </p:blipFill>
        <p:spPr>
          <a:xfrm>
            <a:off x="5867400" y="3615114"/>
            <a:ext cx="332099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96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6F276789-E958-443C-8F5F-756DE6F173EB}"/>
              </a:ext>
            </a:extLst>
          </p:cNvPr>
          <p:cNvSpPr/>
          <p:nvPr/>
        </p:nvSpPr>
        <p:spPr>
          <a:xfrm>
            <a:off x="953728" y="5486479"/>
            <a:ext cx="2209800" cy="533321"/>
          </a:xfrm>
          <a:prstGeom prst="ellipse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2" name="Textfeld 1"/>
          <p:cNvSpPr txBox="1"/>
          <p:nvPr/>
        </p:nvSpPr>
        <p:spPr>
          <a:xfrm>
            <a:off x="685800" y="76200"/>
            <a:ext cx="37609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Angular Momentum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28600" y="9906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228600" y="990600"/>
                <a:ext cx="5105400" cy="2064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Classical</a:t>
                </a: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Conserved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quantity</a:t>
                </a:r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Defined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GB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GB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GB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Rotational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motion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requires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restoring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force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90600"/>
                <a:ext cx="5105400" cy="2064924"/>
              </a:xfrm>
              <a:prstGeom prst="rect">
                <a:avLst/>
              </a:prstGeom>
              <a:blipFill>
                <a:blip r:embed="rId2"/>
                <a:stretch>
                  <a:fillRect l="-1075" t="-1775" b="-3846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3">
                <a:extLst>
                  <a:ext uri="{FF2B5EF4-FFF2-40B4-BE49-F238E27FC236}">
                    <a16:creationId xmlns:a16="http://schemas.microsoft.com/office/drawing/2014/main" id="{8AEB356F-E264-4D85-A81D-D2406013B127}"/>
                  </a:ext>
                </a:extLst>
              </p:cNvPr>
              <p:cNvSpPr txBox="1"/>
              <p:nvPr/>
            </p:nvSpPr>
            <p:spPr>
              <a:xfrm>
                <a:off x="5392994" y="990600"/>
                <a:ext cx="5105400" cy="451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</a:t>
                </a: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Conserved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quantity</a:t>
                </a:r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-Separable in an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intrinsic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</m:acc>
                  </m:oMath>
                </a14:m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extrinsic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orbital angular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momentum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component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𝑳</m:t>
                        </m:r>
                      </m:e>
                    </m:acc>
                  </m:oMath>
                </a14:m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𝑱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GB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𝑳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GB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</m:acc>
                  </m:oMath>
                </a14:m>
                <a:endParaRPr lang="de-AT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-OAM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defined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just like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classical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AM,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𝑳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GB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𝒓</m:t>
                        </m:r>
                      </m:e>
                    </m:acc>
                    <m:r>
                      <a:rPr lang="en-GB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GB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e>
                    </m:acc>
                  </m:oMath>
                </a14:m>
                <a:endParaRPr lang="en-GB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GB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𝑳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𝒛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=−</m:t>
                    </m:r>
                    <m:r>
                      <a:rPr lang="en-GB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𝒊</m:t>
                    </m:r>
                    <m:r>
                      <a:rPr lang="en-GB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ℏ</m:t>
                    </m:r>
                    <m:f>
                      <m:fPr>
                        <m:ctrlP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𝝏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𝝏𝝓</m:t>
                        </m:r>
                      </m:den>
                    </m:f>
                    <m:r>
                      <a:rPr lang="en-GB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,  </m:t>
                    </m:r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𝑳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𝒛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𝝍</m:t>
                    </m:r>
                    <m:r>
                      <a:rPr lang="en-GB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=ℏℓ</m:t>
                    </m:r>
                    <m:r>
                      <a:rPr lang="en-GB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𝝍</m:t>
                    </m:r>
                    <m:r>
                      <a:rPr lang="en-GB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→</m:t>
                    </m:r>
                    <m:r>
                      <a:rPr lang="en-GB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𝝍</m:t>
                    </m:r>
                    <m:r>
                      <a:rPr lang="en-GB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</m:t>
                    </m:r>
                    <m:sSup>
                      <m:sSupPr>
                        <m:ctrlP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𝒆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𝒊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ℓ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𝝓</m:t>
                        </m:r>
                      </m:sup>
                    </m:sSup>
                  </m:oMath>
                </a14:m>
                <a:endParaRPr lang="en-GB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e-AT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apparent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restoring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forces</a:t>
                </a:r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de-AT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de-AT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Intrinsic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OAM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AT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translation</a:t>
                </a:r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Invariant</a:t>
                </a:r>
              </a:p>
              <a:p>
                <a:r>
                  <a:rPr lang="de-AT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&lt;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⊥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&gt; =0</m:t>
                    </m:r>
                  </m:oMath>
                </a14:m>
                <a:endParaRPr lang="de-A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feld 3">
                <a:extLst>
                  <a:ext uri="{FF2B5EF4-FFF2-40B4-BE49-F238E27FC236}">
                    <a16:creationId xmlns:a16="http://schemas.microsoft.com/office/drawing/2014/main" id="{8AEB356F-E264-4D85-A81D-D2406013B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994" y="990600"/>
                <a:ext cx="5105400" cy="4513608"/>
              </a:xfrm>
              <a:prstGeom prst="rect">
                <a:avLst/>
              </a:prstGeom>
              <a:blipFill>
                <a:blip r:embed="rId3"/>
                <a:stretch>
                  <a:fillRect l="-1075" t="-811" r="-1912" b="-1216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F3433669-539F-4E1C-A44B-DA05D12C44A2}"/>
              </a:ext>
            </a:extLst>
          </p:cNvPr>
          <p:cNvSpPr/>
          <p:nvPr/>
        </p:nvSpPr>
        <p:spPr>
          <a:xfrm>
            <a:off x="3048000" y="5562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D09D16-DA21-42DB-96DA-EB83F2640D7C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2057400" y="3657600"/>
            <a:ext cx="1035237" cy="19496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1CC5F7-6030-466F-9EC8-9E6EFFF853AE}"/>
              </a:ext>
            </a:extLst>
          </p:cNvPr>
          <p:cNvCxnSpPr>
            <a:cxnSpLocks/>
          </p:cNvCxnSpPr>
          <p:nvPr/>
        </p:nvCxnSpPr>
        <p:spPr>
          <a:xfrm flipH="1">
            <a:off x="1054314" y="3655291"/>
            <a:ext cx="1947178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EA3F15-3ABA-4CCC-BDF8-30431D4BB253}"/>
              </a:ext>
            </a:extLst>
          </p:cNvPr>
          <p:cNvCxnSpPr>
            <a:cxnSpLocks/>
          </p:cNvCxnSpPr>
          <p:nvPr/>
        </p:nvCxnSpPr>
        <p:spPr>
          <a:xfrm flipV="1">
            <a:off x="2057401" y="3651776"/>
            <a:ext cx="0" cy="210136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784796-9F42-4854-BD60-3F3D92549164}"/>
              </a:ext>
            </a:extLst>
          </p:cNvPr>
          <p:cNvCxnSpPr>
            <a:stCxn id="11" idx="4"/>
          </p:cNvCxnSpPr>
          <p:nvPr/>
        </p:nvCxnSpPr>
        <p:spPr>
          <a:xfrm>
            <a:off x="2058628" y="6019800"/>
            <a:ext cx="30357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B7F17AB-BBFF-47FE-A98B-7CE72B7F789A}"/>
              </a:ext>
            </a:extLst>
          </p:cNvPr>
          <p:cNvCxnSpPr>
            <a:cxnSpLocks/>
          </p:cNvCxnSpPr>
          <p:nvPr/>
        </p:nvCxnSpPr>
        <p:spPr>
          <a:xfrm flipH="1">
            <a:off x="1752600" y="5486479"/>
            <a:ext cx="30602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48370E-E734-4704-893B-1A3F5EBC5C94}"/>
              </a:ext>
            </a:extLst>
          </p:cNvPr>
          <p:cNvCxnSpPr>
            <a:cxnSpLocks/>
          </p:cNvCxnSpPr>
          <p:nvPr/>
        </p:nvCxnSpPr>
        <p:spPr>
          <a:xfrm flipH="1" flipV="1">
            <a:off x="2057400" y="4702457"/>
            <a:ext cx="1228" cy="10506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763E5A0-7EB2-4617-9C0F-FF9607BE1013}"/>
                  </a:ext>
                </a:extLst>
              </p:cNvPr>
              <p:cNvSpPr txBox="1"/>
              <p:nvPr/>
            </p:nvSpPr>
            <p:spPr>
              <a:xfrm>
                <a:off x="2123156" y="4920773"/>
                <a:ext cx="192297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763E5A0-7EB2-4617-9C0F-FF9607BE1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156" y="4920773"/>
                <a:ext cx="192297" cy="310598"/>
              </a:xfrm>
              <a:prstGeom prst="rect">
                <a:avLst/>
              </a:prstGeom>
              <a:blipFill>
                <a:blip r:embed="rId4"/>
                <a:stretch>
                  <a:fillRect l="-25000" r="-21875" b="-9804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43AF166-06EA-4FE4-BD86-D17EEEFDABF3}"/>
                  </a:ext>
                </a:extLst>
              </p:cNvPr>
              <p:cNvSpPr txBox="1"/>
              <p:nvPr/>
            </p:nvSpPr>
            <p:spPr>
              <a:xfrm>
                <a:off x="2125614" y="4067855"/>
                <a:ext cx="2089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43AF166-06EA-4FE4-BD86-D17EEEFDA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614" y="4067855"/>
                <a:ext cx="208967" cy="276999"/>
              </a:xfrm>
              <a:prstGeom prst="rect">
                <a:avLst/>
              </a:prstGeom>
              <a:blipFill>
                <a:blip r:embed="rId5"/>
                <a:stretch>
                  <a:fillRect l="-14706" r="-11765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AF310CB-4792-48E9-90EE-580E46B55843}"/>
                  </a:ext>
                </a:extLst>
              </p:cNvPr>
              <p:cNvSpPr txBox="1"/>
              <p:nvPr/>
            </p:nvSpPr>
            <p:spPr>
              <a:xfrm>
                <a:off x="3352800" y="5562600"/>
                <a:ext cx="5203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acc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AF310CB-4792-48E9-90EE-580E46B55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5562600"/>
                <a:ext cx="520399" cy="276999"/>
              </a:xfrm>
              <a:prstGeom prst="rect">
                <a:avLst/>
              </a:prstGeom>
              <a:blipFill>
                <a:blip r:embed="rId6"/>
                <a:stretch>
                  <a:fillRect l="-4706" r="-5882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c 23">
            <a:extLst>
              <a:ext uri="{FF2B5EF4-FFF2-40B4-BE49-F238E27FC236}">
                <a16:creationId xmlns:a16="http://schemas.microsoft.com/office/drawing/2014/main" id="{467CEFFF-4BE9-4236-8F14-590796A9BF7F}"/>
              </a:ext>
            </a:extLst>
          </p:cNvPr>
          <p:cNvSpPr/>
          <p:nvPr/>
        </p:nvSpPr>
        <p:spPr>
          <a:xfrm flipV="1">
            <a:off x="1693606" y="3957437"/>
            <a:ext cx="743567" cy="716195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65AAFCD-DA3C-47E3-AB44-E63D777D238F}"/>
                  </a:ext>
                </a:extLst>
              </p:cNvPr>
              <p:cNvSpPr txBox="1"/>
              <p:nvPr/>
            </p:nvSpPr>
            <p:spPr>
              <a:xfrm>
                <a:off x="2704738" y="4563957"/>
                <a:ext cx="2044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AT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65AAFCD-DA3C-47E3-AB44-E63D777D2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738" y="4563957"/>
                <a:ext cx="204479" cy="276999"/>
              </a:xfrm>
              <a:prstGeom prst="rect">
                <a:avLst/>
              </a:prstGeom>
              <a:blipFill>
                <a:blip r:embed="rId7"/>
                <a:stretch>
                  <a:fillRect l="-27273" r="-24242" b="-11111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44BA982E-2992-186F-9C24-354004C56B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6" r="54963" b="23719"/>
          <a:stretch/>
        </p:blipFill>
        <p:spPr>
          <a:xfrm>
            <a:off x="8686800" y="3725041"/>
            <a:ext cx="2294854" cy="300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59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">
            <a:extLst>
              <a:ext uri="{FF2B5EF4-FFF2-40B4-BE49-F238E27FC236}">
                <a16:creationId xmlns:a16="http://schemas.microsoft.com/office/drawing/2014/main" id="{EC4671ED-3C95-35CC-8591-55B5E5EA0B3C}"/>
              </a:ext>
            </a:extLst>
          </p:cNvPr>
          <p:cNvSpPr txBox="1"/>
          <p:nvPr/>
        </p:nvSpPr>
        <p:spPr>
          <a:xfrm>
            <a:off x="685800" y="76200"/>
            <a:ext cx="345639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OAM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52B211-CD2E-9E7B-22DF-ED08B00C506E}"/>
              </a:ext>
            </a:extLst>
          </p:cNvPr>
          <p:cNvSpPr txBox="1"/>
          <p:nvPr/>
        </p:nvSpPr>
        <p:spPr>
          <a:xfrm>
            <a:off x="152400" y="1143000"/>
            <a:ext cx="10744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-Spiral Phase Plate (Strong Nuclear)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Fork Gratings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(Strong Nuclear)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-Refraction/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Coherent Averaging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(Strong Nuclear/Magnetic)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-Neutron Nucleus Weak Interaction (Weak Nuclear)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-Static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Electic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Fields (EM)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-Dynamical Diffraction in non centrosymmetric crystals (Strong Nuclear/EM)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D56B0-7F72-8454-6AC9-AC5058B6F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5875"/>
            <a:ext cx="9315450" cy="2657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AC77F1-B3A5-AD46-A221-4E5A26860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990600"/>
            <a:ext cx="3200836" cy="2279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C3FD2E-3567-0AC9-C54A-4B7C8578B7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23611" r="25000" b="23612"/>
          <a:stretch/>
        </p:blipFill>
        <p:spPr>
          <a:xfrm>
            <a:off x="7848600" y="4135540"/>
            <a:ext cx="3581400" cy="160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3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">
            <a:extLst>
              <a:ext uri="{FF2B5EF4-FFF2-40B4-BE49-F238E27FC236}">
                <a16:creationId xmlns:a16="http://schemas.microsoft.com/office/drawing/2014/main" id="{EC4671ED-3C95-35CC-8591-55B5E5EA0B3C}"/>
              </a:ext>
            </a:extLst>
          </p:cNvPr>
          <p:cNvSpPr txBox="1"/>
          <p:nvPr/>
        </p:nvSpPr>
        <p:spPr>
          <a:xfrm>
            <a:off x="685800" y="76200"/>
            <a:ext cx="652948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Fork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Gratings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AT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Thermal Neutrons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B52B211-CD2E-9E7B-22DF-ED08B00C506E}"/>
                  </a:ext>
                </a:extLst>
              </p:cNvPr>
              <p:cNvSpPr txBox="1"/>
              <p:nvPr/>
            </p:nvSpPr>
            <p:spPr>
              <a:xfrm>
                <a:off x="152400" y="1143000"/>
                <a:ext cx="10744200" cy="2034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-Current fork gratings are silicon based phase gratings</a:t>
                </a: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-The scattering cross section of Si is 2.2 Barn and the typical feature size is a few 100 nm</a:t>
                </a: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𝜙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=4 </m:t>
                    </m:r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mrad for thermal neutrons (2A)</a:t>
                </a: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-For thermal neutrons we may use absorption gratings. Gd-157 has an absorption cross section of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2.59⋅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Barn</a:t>
                </a:r>
              </a:p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𝐴</m:t>
                    </m:r>
                    <m:r>
                      <a:rPr lang="en-GB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=0.015−0.075</m:t>
                    </m:r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(2A) or up to 25% efficiency in the cold peak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B52B211-CD2E-9E7B-22DF-ED08B00C5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143000"/>
                <a:ext cx="10744200" cy="2034403"/>
              </a:xfrm>
              <a:prstGeom prst="rect">
                <a:avLst/>
              </a:prstGeom>
              <a:blipFill>
                <a:blip r:embed="rId2"/>
                <a:stretch>
                  <a:fillRect l="-454" t="-1802" b="-3904"/>
                </a:stretch>
              </a:blipFill>
            </p:spPr>
            <p:txBody>
              <a:bodyPr/>
              <a:lstStyle/>
              <a:p>
                <a:r>
                  <a:rPr lang="en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B5FDD4A-B078-CFE1-6148-8F3DC3EA6C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76600"/>
            <a:ext cx="3744189" cy="266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16483-63C3-410E-CC7C-CDC5C9CD9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20" y="3276600"/>
            <a:ext cx="3743603" cy="266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4A3643-AB78-A732-971E-5686AFE956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44" y="3276600"/>
            <a:ext cx="3569677" cy="3288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AEF3B3-4A29-AB5F-0E7F-53664C6416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" y="1143000"/>
            <a:ext cx="7718723" cy="54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8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U_Powerpoint_Vorlag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8" id="{18F68778-ADA5-4BE2-82F4-2AA18C79F03C}" vid="{E9E61021-31D5-4BF2-A241-BA5D289D4D34}"/>
    </a:ext>
  </a:extLst>
</a:theme>
</file>

<file path=ppt/theme/theme2.xml><?xml version="1.0" encoding="utf-8"?>
<a:theme xmlns:a="http://schemas.openxmlformats.org/drawingml/2006/main" name="Inhalt_blauer_Rahm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8" id="{18F68778-ADA5-4BE2-82F4-2AA18C79F03C}" vid="{013A3BC3-5E26-4DDB-8B79-D3E9956ED822}"/>
    </a:ext>
  </a:extLst>
</a:theme>
</file>

<file path=ppt/theme/theme3.xml><?xml version="1.0" encoding="utf-8"?>
<a:theme xmlns:a="http://schemas.openxmlformats.org/drawingml/2006/main" name="Inhalt_weißer_Rahm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8" id="{18F68778-ADA5-4BE2-82F4-2AA18C79F03C}" vid="{236AFDE8-DB13-4ABB-B9D7-AB4F42BA4FE3}"/>
    </a:ext>
  </a:extLst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TU_Powerpoint_Vorlage_16x9</Template>
  <TotalTime>0</TotalTime>
  <Words>1692</Words>
  <Application>Microsoft Office PowerPoint</Application>
  <PresentationFormat>Widescreen</PresentationFormat>
  <Paragraphs>275</Paragraphs>
  <Slides>28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Cambria Math</vt:lpstr>
      <vt:lpstr>Symbol</vt:lpstr>
      <vt:lpstr>Times New Roman</vt:lpstr>
      <vt:lpstr>Wingdings</vt:lpstr>
      <vt:lpstr>TU_Powerpoint_Vorlage</vt:lpstr>
      <vt:lpstr>Inhalt_blauer_Rahmen</vt:lpstr>
      <vt:lpstr>Inhalt_weißer_Rahmen</vt:lpstr>
      <vt:lpstr>Generating Neutrons with OAM for Fundamental Physics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Wien - Campusversion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Entanglement of Neutron Path, Spin and Energy</dc:title>
  <dc:creator>Niels</dc:creator>
  <cp:lastModifiedBy>Niels Geerits</cp:lastModifiedBy>
  <cp:revision>426</cp:revision>
  <dcterms:created xsi:type="dcterms:W3CDTF">2019-03-26T13:33:32Z</dcterms:created>
  <dcterms:modified xsi:type="dcterms:W3CDTF">2024-04-26T06:37:30Z</dcterms:modified>
</cp:coreProperties>
</file>