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78" r:id="rId3"/>
    <p:sldId id="412" r:id="rId4"/>
    <p:sldId id="411" r:id="rId5"/>
    <p:sldId id="413" r:id="rId6"/>
    <p:sldId id="414" r:id="rId7"/>
    <p:sldId id="415" r:id="rId8"/>
    <p:sldId id="416" r:id="rId9"/>
    <p:sldId id="289" r:id="rId10"/>
    <p:sldId id="288" r:id="rId11"/>
    <p:sldId id="287" r:id="rId12"/>
    <p:sldId id="286" r:id="rId13"/>
    <p:sldId id="285" r:id="rId14"/>
    <p:sldId id="279" r:id="rId15"/>
    <p:sldId id="417" r:id="rId16"/>
    <p:sldId id="374" r:id="rId17"/>
    <p:sldId id="418" r:id="rId18"/>
    <p:sldId id="379" r:id="rId19"/>
    <p:sldId id="420" r:id="rId20"/>
    <p:sldId id="342" r:id="rId21"/>
    <p:sldId id="419" r:id="rId22"/>
    <p:sldId id="396" r:id="rId23"/>
    <p:sldId id="398" r:id="rId24"/>
    <p:sldId id="506" r:id="rId25"/>
    <p:sldId id="351" r:id="rId26"/>
    <p:sldId id="399" r:id="rId27"/>
    <p:sldId id="350" r:id="rId28"/>
    <p:sldId id="421" r:id="rId29"/>
    <p:sldId id="422" r:id="rId30"/>
    <p:sldId id="508" r:id="rId31"/>
    <p:sldId id="504" r:id="rId32"/>
    <p:sldId id="507" r:id="rId33"/>
    <p:sldId id="509" r:id="rId34"/>
    <p:sldId id="427" r:id="rId35"/>
    <p:sldId id="428" r:id="rId36"/>
    <p:sldId id="371" r:id="rId37"/>
    <p:sldId id="370" r:id="rId38"/>
    <p:sldId id="360" r:id="rId39"/>
    <p:sldId id="429" r:id="rId40"/>
    <p:sldId id="356" r:id="rId41"/>
    <p:sldId id="402" r:id="rId42"/>
    <p:sldId id="401" r:id="rId43"/>
    <p:sldId id="382" r:id="rId44"/>
    <p:sldId id="400" r:id="rId45"/>
    <p:sldId id="403" r:id="rId46"/>
    <p:sldId id="385" r:id="rId47"/>
    <p:sldId id="404" r:id="rId48"/>
    <p:sldId id="354" r:id="rId49"/>
    <p:sldId id="355" r:id="rId50"/>
    <p:sldId id="406" r:id="rId51"/>
    <p:sldId id="358" r:id="rId52"/>
    <p:sldId id="409" r:id="rId53"/>
    <p:sldId id="359" r:id="rId54"/>
    <p:sldId id="328" r:id="rId55"/>
    <p:sldId id="300" r:id="rId56"/>
    <p:sldId id="390" r:id="rId57"/>
    <p:sldId id="393" r:id="rId58"/>
    <p:sldId id="367" r:id="rId59"/>
    <p:sldId id="426" r:id="rId60"/>
    <p:sldId id="501" r:id="rId61"/>
    <p:sldId id="369" r:id="rId62"/>
    <p:sldId id="366" r:id="rId63"/>
    <p:sldId id="365" r:id="rId64"/>
    <p:sldId id="377" r:id="rId65"/>
    <p:sldId id="410" r:id="rId66"/>
    <p:sldId id="431" r:id="rId67"/>
    <p:sldId id="430" r:id="rId68"/>
    <p:sldId id="432" r:id="rId69"/>
    <p:sldId id="499" r:id="rId70"/>
    <p:sldId id="376" r:id="rId71"/>
  </p:sldIdLst>
  <p:sldSz cx="12192000" cy="6858000"/>
  <p:notesSz cx="6858000" cy="9144000"/>
  <p:custDataLst>
    <p:tags r:id="rId7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2" clrIdx="0">
    <p:extLst>
      <p:ext uri="{19B8F6BF-5375-455C-9EA6-DF929625EA0E}">
        <p15:presenceInfo xmlns:p15="http://schemas.microsoft.com/office/powerpoint/2012/main" userId="Christina Drimmel" providerId="None"/>
      </p:ext>
    </p:extLst>
  </p:cmAuthor>
  <p:cmAuthor id="2" name="Christina Drimmel" initials="CD [2]" lastIdx="4" clrIdx="1">
    <p:extLst>
      <p:ext uri="{19B8F6BF-5375-455C-9EA6-DF929625EA0E}">
        <p15:presenceInfo xmlns:p15="http://schemas.microsoft.com/office/powerpoint/2012/main" userId="c022c9616c43c97f" providerId="Windows Live"/>
      </p:ext>
    </p:extLst>
  </p:cmAuthor>
  <p:cmAuthor id="3" name="Thorsten Schumm" initials="TS" lastIdx="1" clrIdx="2">
    <p:extLst>
      <p:ext uri="{19B8F6BF-5375-455C-9EA6-DF929625EA0E}">
        <p15:presenceInfo xmlns:p15="http://schemas.microsoft.com/office/powerpoint/2012/main" userId="10903be7e8cf3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8"/>
    <a:srgbClr val="0360A4"/>
    <a:srgbClr val="81449D"/>
    <a:srgbClr val="0061A4"/>
    <a:srgbClr val="EA645D"/>
    <a:srgbClr val="0067AA"/>
    <a:srgbClr val="88B7D7"/>
    <a:srgbClr val="64C1FF"/>
    <a:srgbClr val="F7BDA3"/>
    <a:srgbClr val="A5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968" autoAdjust="0"/>
  </p:normalViewPr>
  <p:slideViewPr>
    <p:cSldViewPr snapToGrid="0" showGuides="1">
      <p:cViewPr varScale="1">
        <p:scale>
          <a:sx n="76" d="100"/>
          <a:sy n="76" d="100"/>
        </p:scale>
        <p:origin x="960" y="58"/>
      </p:cViewPr>
      <p:guideLst>
        <p:guide orient="horz" pos="2205"/>
        <p:guide pos="3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27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D662-6B32-41D5-8E1A-96A9B6FAE509}" type="datetimeFigureOut">
              <a:rPr lang="en-GB" smtClean="0">
                <a:latin typeface="Calibri" panose="020F0502020204030204" pitchFamily="34" charset="0"/>
              </a:rPr>
              <a:t>26/04/2024</a:t>
            </a:fld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DAD7-9648-4334-9973-3F53D86295A5}" type="slidenum">
              <a:rPr lang="en-GB" smtClean="0">
                <a:latin typeface="Calibri" panose="020F0502020204030204" pitchFamily="34" charset="0"/>
              </a:rPr>
              <a:t>‹Nr.›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BCA5CE-CF9B-49B4-9F54-EA4676D5EF6F}" type="datetimeFigureOut">
              <a:rPr lang="en-GB" smtClean="0"/>
              <a:pPr/>
              <a:t>26/04/2024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53593F-2752-4925-959E-BC626CD185A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2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94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0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51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64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43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73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782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75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: Interaction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moments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EFG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emergence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splitting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100MHz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47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: Interaction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moments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EFG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emergence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splitting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100MHz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22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Mention </a:t>
            </a:r>
            <a:r>
              <a:rPr lang="de-DE" dirty="0" err="1"/>
              <a:t>that</a:t>
            </a:r>
            <a:r>
              <a:rPr lang="de-DE" dirty="0"/>
              <a:t> 229Th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radioacitve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9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: Interaction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moments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EFG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emergence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splitting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100MHz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084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: Interaction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moments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EFG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emergence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splitting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100MHz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581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729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5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026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932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011D-C5B2-07C9-BAD8-D3F4A9371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FBDEEB-E8CB-E51E-4181-E3FFEBE19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B2C541-4702-E8A4-4BFC-45F6EE5A5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6E1151-A7D3-B7E2-DD86-B20BE0AFC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805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822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559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5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229th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radioacitve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543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011D-C5B2-07C9-BAD8-D3F4A9371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FBDEEB-E8CB-E51E-4181-E3FFEBE19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B2C541-4702-E8A4-4BFC-45F6EE5A5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6E1151-A7D3-B7E2-DD86-B20BE0AFC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93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9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Mention also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singularity</a:t>
            </a:r>
            <a:r>
              <a:rPr lang="de-DE" dirty="0"/>
              <a:t>!!!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84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8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2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17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7978" y="3565676"/>
            <a:ext cx="11376025" cy="329152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Authors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980377"/>
            <a:ext cx="12192000" cy="545432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E309B67-FBA0-4CB4-92DB-3636871D5E5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397386" y="2424235"/>
            <a:ext cx="11376025" cy="3291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5000"/>
              </a:lnSpc>
              <a:spcBef>
                <a:spcPts val="375"/>
              </a:spcBef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102D7-FAC6-1824-8333-4CADBCC65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091" y="5826540"/>
            <a:ext cx="1492825" cy="6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268D7A-27EA-45DA-8746-3BD936863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81251"/>
            <a:ext cx="11375496" cy="4420496"/>
          </a:xfrm>
          <a:prstGeom prst="rect">
            <a:avLst/>
          </a:prstGeom>
        </p:spPr>
        <p:txBody>
          <a:bodyPr lIns="0" tIns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A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ECDB33-8BD5-4451-98E9-67525CC4D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6168744"/>
            <a:ext cx="11375496" cy="317500"/>
          </a:xfrm>
          <a:prstGeom prst="rect">
            <a:avLst/>
          </a:prstGeom>
        </p:spPr>
        <p:txBody>
          <a:bodyPr lIns="0" tIns="0" anchor="t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1945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rei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0129E-6BF3-944F-A996-FB0177E8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03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268D7A-27EA-45DA-8746-3BD936863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81251"/>
            <a:ext cx="11375496" cy="4420496"/>
          </a:xfrm>
          <a:prstGeom prst="rect">
            <a:avLst/>
          </a:prstGeom>
        </p:spPr>
        <p:txBody>
          <a:bodyPr lIns="0" tIns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A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ECDB33-8BD5-4451-98E9-67525CC4D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6168744"/>
            <a:ext cx="11375496" cy="317500"/>
          </a:xfrm>
          <a:prstGeom prst="rect">
            <a:avLst/>
          </a:prstGeom>
        </p:spPr>
        <p:txBody>
          <a:bodyPr lIns="0" tIns="0" anchor="t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F0129E-6BF3-944F-A996-FB0177E8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1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19A2-CB31-4C12-9277-9DEF6CB956FC}" type="datetime4">
              <a:rPr lang="de-DE" smtClean="0"/>
              <a:t>26. April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36C1D058-784C-4D36-B8A1-0A562AEA816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729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3853595A-57BC-0EC7-18D3-62EB0F481B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625"/>
            <a:ext cx="1326544" cy="58318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8" y="793187"/>
            <a:ext cx="11375496" cy="4058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D9B61-552B-6B86-E64E-85545469E52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>
            <a:gsLst>
              <a:gs pos="24000">
                <a:schemeClr val="bg1"/>
              </a:gs>
              <a:gs pos="76000">
                <a:schemeClr val="bg1"/>
              </a:gs>
              <a:gs pos="0">
                <a:srgbClr val="0061A4"/>
              </a:gs>
              <a:gs pos="100000">
                <a:srgbClr val="0061A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T" sz="18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685800" rtl="0" eaLnBrk="1" latinLnBrk="0" hangingPunct="1">
        <a:lnSpc>
          <a:spcPct val="95000"/>
        </a:lnSpc>
        <a:spcBef>
          <a:spcPts val="375"/>
        </a:spcBef>
        <a:buSzPct val="100000"/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685800" rtl="0" eaLnBrk="1" latinLnBrk="0" hangingPunct="1">
        <a:lnSpc>
          <a:spcPct val="95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6213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4150" algn="l" defTabSz="685800" rtl="0" eaLnBrk="1" latinLnBrk="0" hangingPunct="1">
        <a:lnSpc>
          <a:spcPct val="95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196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5632" userDrawn="1">
          <p15:clr>
            <a:srgbClr val="F26B43"/>
          </p15:clr>
        </p15:guide>
        <p15:guide id="10" orient="horz" pos="1321" userDrawn="1">
          <p15:clr>
            <a:srgbClr val="F26B43"/>
          </p15:clr>
        </p15:guide>
        <p15:guide id="11" orient="horz" pos="3748" userDrawn="1">
          <p15:clr>
            <a:srgbClr val="F26B43"/>
          </p15:clr>
        </p15:guide>
        <p15:guide id="12" orient="horz" pos="702" userDrawn="1">
          <p15:clr>
            <a:srgbClr val="F26B43"/>
          </p15:clr>
        </p15:guide>
        <p15:guide id="13" orient="horz" pos="7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55.png"/><Relationship Id="rId4" Type="http://schemas.openxmlformats.org/officeDocument/2006/relationships/image" Target="../media/image33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50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50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2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5.png"/><Relationship Id="rId9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9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60.png"/><Relationship Id="rId10" Type="http://schemas.openxmlformats.org/officeDocument/2006/relationships/image" Target="../media/image30.png"/><Relationship Id="rId4" Type="http://schemas.openxmlformats.org/officeDocument/2006/relationships/image" Target="../media/image66.png"/><Relationship Id="rId9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610.png"/><Relationship Id="rId9" Type="http://schemas.openxmlformats.org/officeDocument/2006/relationships/image" Target="../media/image6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023118"/>
            <a:ext cx="12192000" cy="192210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sz="24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Tobias Kir</a:t>
            </a:r>
            <a:r>
              <a:rPr lang="en-US" sz="2400" u="sng" dirty="0">
                <a:ea typeface="Times New Roman" panose="02020603050405020304" pitchFamily="18" charset="0"/>
              </a:rPr>
              <a:t>schbaum</a:t>
            </a:r>
            <a:r>
              <a:rPr lang="en-US" sz="2400" u="sng" baseline="30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Thorsten Schumm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and Adriana Pálffy</a:t>
            </a:r>
            <a:r>
              <a:rPr lang="en-US" sz="2400" baseline="30000" dirty="0">
                <a:ea typeface="Times New Roman" panose="02020603050405020304" pitchFamily="18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b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Julius-Maximilians-Universität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Würzburg, Germany</a:t>
            </a:r>
          </a:p>
          <a:p>
            <a:pPr algn="ctr">
              <a:spcBef>
                <a:spcPts val="0"/>
              </a:spcBef>
            </a:pP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Technische Universität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Austria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CA7024-5C09-F600-384D-1724B6A05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68410"/>
            <a:ext cx="12191999" cy="545432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rgbClr val="0044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GB" sz="3600" b="1" dirty="0" err="1">
                <a:solidFill>
                  <a:srgbClr val="0044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photoabsorption</a:t>
            </a:r>
            <a:r>
              <a:rPr lang="en-GB" sz="3600" b="1" dirty="0">
                <a:solidFill>
                  <a:srgbClr val="0044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3600" b="1" baseline="30000" dirty="0">
                <a:solidFill>
                  <a:srgbClr val="0044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GB" sz="3600" b="1" dirty="0">
                <a:solidFill>
                  <a:srgbClr val="0044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using twisted light</a:t>
            </a:r>
            <a:endParaRPr lang="en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AEF91-2BC9-A2AC-F9F5-4D965FE15671}"/>
              </a:ext>
            </a:extLst>
          </p:cNvPr>
          <p:cNvSpPr txBox="1"/>
          <p:nvPr/>
        </p:nvSpPr>
        <p:spPr>
          <a:xfrm>
            <a:off x="3014505" y="5345723"/>
            <a:ext cx="701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 </a:t>
            </a:r>
            <a:r>
              <a:rPr lang="de-DE" sz="2800" b="1" dirty="0" err="1"/>
              <a:t>arXiv</a:t>
            </a:r>
            <a:r>
              <a:rPr lang="de-DE" sz="2800" b="1" dirty="0"/>
              <a:t> </a:t>
            </a:r>
            <a:r>
              <a:rPr lang="de-DE" sz="2800" b="1" dirty="0" err="1"/>
              <a:t>preprint</a:t>
            </a:r>
            <a:r>
              <a:rPr lang="de-DE" sz="2800" b="1" dirty="0"/>
              <a:t>, </a:t>
            </a:r>
            <a:r>
              <a:rPr lang="de-DE" sz="2800" b="1" dirty="0" err="1"/>
              <a:t>arXiv</a:t>
            </a:r>
            <a:r>
              <a:rPr lang="de-DE" sz="2800" b="1" dirty="0"/>
              <a:t>: 2404.13023</a:t>
            </a:r>
            <a:endParaRPr lang="en-US" sz="2800" b="1" dirty="0" err="1"/>
          </a:p>
        </p:txBody>
      </p:sp>
    </p:spTree>
    <p:extLst>
      <p:ext uri="{BB962C8B-B14F-4D97-AF65-F5344CB8AC3E}">
        <p14:creationId xmlns:p14="http://schemas.microsoft.com/office/powerpoint/2010/main" val="359733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46">
            <a:extLst>
              <a:ext uri="{FF2B5EF4-FFF2-40B4-BE49-F238E27FC236}">
                <a16:creationId xmlns:a16="http://schemas.microsoft.com/office/drawing/2014/main" id="{8D1406B1-8554-8647-9195-9CB7F400E2E1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B857EE20-B14A-2886-448A-3B604B83CF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68181" y="2937949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8ABAFB3-4E75-51DB-DFDD-D80B3C67FD27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C1AAA3E-B04D-E2C9-9FEC-05F3431730A9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E26D5104-1DE3-CB33-48B1-540C6ABA8863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33BDB-2599-1413-8FF4-DEC46A18B433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93923E6F-8142-0E6C-5F9C-E7622C1C6E5B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8EE29916-1DB3-6340-621F-221F9DF8EE82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CDAC869E-C282-4469-286D-2574910F2FA3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1CBB270-0A39-BBEF-21B0-2D6006017AD0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A408B33-0886-C77F-5067-170AE858C675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7CB5B4C7-DCC3-CCB5-0230-A3DFF75321AA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4D247612-4D46-3789-9C39-625B720E36D0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F5CC4894-0CE1-E6CF-A9F5-38B209DA9747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03AB63E-F7E8-A13E-59D0-4A173B91CDFB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DC8B8CE-3EC1-35D4-90E5-F498AD038B10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B5CCF911-EF2B-0224-926D-5B11089980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0D130AB4-44C9-EBE5-730C-03C9CC8672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DB0DAE36-4850-05B8-6014-1F5846C435D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0E683DA-33F4-0277-7812-B44D7EB7D4D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75A86B99-3323-B092-E2B5-50B09C010B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E581D08-9C9D-1711-4061-2E728F7BD7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9741A6AA-51AD-69D7-65C3-903131F0103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2491DBA5-9BDC-D367-6AF5-FD5A286BF6F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B5A70D7-6C65-EE37-924B-4B65A21A274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382D9088-9A0E-9A84-5451-DDFE050D90F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AD299705-6F34-5C7E-EA02-E4FB36CB38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A1AE9B11-6F0C-22F8-18C7-0398B0650A1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5C95C020-A3E8-0DDF-701A-323F002A2C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96F7375-6FDF-B6BD-4833-3F01943B055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576AAF0-9C1A-76B2-B246-D4FC99AE7C8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66EEEE54-A8D8-E5D8-1227-FFF12188FC4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C7C7AB1E-313F-3782-6F35-00D6AC87264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794CC4E8-4408-3CB9-4FFF-94901415DDD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5B555D4-A2C3-76B3-EE83-7848BD1E44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E3C49CD-7CDE-1AB3-7A40-EAF3C0BB39B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87554D26-3815-F3B7-BD87-AD29E1652A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53957D0-67E3-82C0-1816-94D7B8929F7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9CCB0856-FF19-1CE7-7AFD-71A0281298D1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CAD494-59CB-170C-07EC-9D4F4B1F984D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CC8DD3E-3773-F31A-DD0B-903B6DA04411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CC8DD3E-3773-F31A-DD0B-903B6DA04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4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3">
            <a:extLst>
              <a:ext uri="{FF2B5EF4-FFF2-40B4-BE49-F238E27FC236}">
                <a16:creationId xmlns:a16="http://schemas.microsoft.com/office/drawing/2014/main" id="{08D136A3-83BA-676E-E7B5-63026B3133EE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3C76BF-1B22-7DBD-15DC-A0D2D6AB1963}"/>
              </a:ext>
            </a:extLst>
          </p:cNvPr>
          <p:cNvSpPr/>
          <p:nvPr/>
        </p:nvSpPr>
        <p:spPr>
          <a:xfrm>
            <a:off x="8871168" y="3080149"/>
            <a:ext cx="3013190" cy="1469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3DAB86-230B-D33E-E07D-9717245876B3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20E83B-5E63-4DF0-D4AD-E31544860EAB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B4DBEF-739F-F8C1-119F-035931122ADC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BD0740-742F-67FD-587F-B47FBBCE4E5F}"/>
                  </a:ext>
                </a:extLst>
              </p:cNvPr>
              <p:cNvSpPr txBox="1"/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lived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(Isomer)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M1 + E2 multipole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[6]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BD0740-742F-67FD-587F-B47FBBCE4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blipFill>
                <a:blip r:embed="rId5"/>
                <a:stretch>
                  <a:fillRect l="-190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75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B635E32-11BA-5C58-7FA3-AA626C5A8139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06E7D686-AC61-6ADC-FAC2-9AB57F7DD8C4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1433D6-AB11-91A1-C2E8-1D1613F9C8A5}"/>
              </a:ext>
            </a:extLst>
          </p:cNvPr>
          <p:cNvCxnSpPr>
            <a:cxnSpLocks/>
          </p:cNvCxnSpPr>
          <p:nvPr/>
        </p:nvCxnSpPr>
        <p:spPr>
          <a:xfrm rot="9000000" flipH="1" flipV="1">
            <a:off x="6442800" y="3386467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DF52E74-FFA3-41A5-B490-7398F8888C72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58951BD-4F9E-F1EA-11F7-E76B452658D6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C4EE89-C516-5501-0B41-3E5E41082E5D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3EF38A1-56A0-F4E8-3330-9D80543330B2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FEC5EE9-C693-2AB5-2181-B044CF98975E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68C32C3-2513-C1B1-5B78-942DE41FE64B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B082D96-6728-D185-1965-83617F16A5DE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235B3D9-3FBF-4873-A895-1520A2C80300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FB7020-73E3-359F-9585-36FB3DC6C943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9CE8F40-1F99-E472-1AEB-3A2496628CA4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7053FED-5CA1-4F56-DCCA-76A5432B7751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4E8744F-E971-8FCF-E185-170BC14AB7B9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5B29348-27B6-70DA-78EB-07EB631D3CE5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BF39346-0906-393E-C696-14613B36153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FED4801-FCFE-07A4-5FE1-A6B86CF07C6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2ADBADA-81A9-549F-240E-67CDFBF9418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C39BBCE-78CB-BB0B-F280-302C60518C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0B0948E-5D6B-4892-6591-184C5FAF2B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B6D4172-7960-B97A-0D71-5C8BEED5B35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4DECC5F-E04A-6AEA-90C1-9297D6894D8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6930C9C-D7FB-5B7C-F003-3C80253D59D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E59F325-4E3A-FEA6-C165-DF5F796D3C9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F6CA58C4-1606-699E-AC38-B1288664235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C1CDA21-12FB-B765-0856-14FDE264310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0C11E8A-C464-AF65-8C40-15C12EB3BD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1C997C5-D11D-4937-CE47-9DF4117B0D4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BDEA6C0-38AC-DA48-E190-CA7FADBB001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A73B87A-AA16-B6BB-21CB-D2E8CEF2B9E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D6F3161F-0412-931F-2655-E074F0A92C3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F4A5A399-DCF7-5A0B-BC29-29058E13773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DABD4BE-7DB0-AC68-246C-C55A4BA8461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001B9E4-06D5-6AB9-25EA-C6183653EF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6EF50EE-DF2D-7959-0E0F-B290B453DD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C7B0FD80-1355-6C1B-F041-DD28A43946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F4B7556-9165-BF6F-64E0-E61BDC3F02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66C32342-3A88-2C5C-6067-8D1173EA786D}"/>
              </a:ext>
            </a:extLst>
          </p:cNvPr>
          <p:cNvSpPr txBox="1"/>
          <p:nvPr/>
        </p:nvSpPr>
        <p:spPr>
          <a:xfrm>
            <a:off x="8283253" y="4964680"/>
            <a:ext cx="388831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39144A6-D834-98B3-A36E-2DFF5EBC878C}"/>
              </a:ext>
            </a:extLst>
          </p:cNvPr>
          <p:cNvSpPr/>
          <p:nvPr/>
        </p:nvSpPr>
        <p:spPr>
          <a:xfrm>
            <a:off x="8337220" y="5040889"/>
            <a:ext cx="3764382" cy="907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03C3C45-E2DC-DEFF-868C-606B4A5E3F70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79B9F6F-065B-7970-D855-BD7AB9B5A99D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22FA24E-FADB-02D5-3620-2A70088AD6D5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22FA24E-FADB-02D5-3620-2A70088AD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3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3">
            <a:extLst>
              <a:ext uri="{FF2B5EF4-FFF2-40B4-BE49-F238E27FC236}">
                <a16:creationId xmlns:a16="http://schemas.microsoft.com/office/drawing/2014/main" id="{CF7ADA19-D100-8145-8A26-4D4FC59A6422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812C72-03F2-72DA-C951-11E6C2EF5FCB}"/>
              </a:ext>
            </a:extLst>
          </p:cNvPr>
          <p:cNvSpPr/>
          <p:nvPr/>
        </p:nvSpPr>
        <p:spPr>
          <a:xfrm>
            <a:off x="8871168" y="3080149"/>
            <a:ext cx="3013190" cy="1469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EB0ACC-2EC4-578C-EA94-D7CA5CE9E5E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8C0AF98-F62B-6F7D-010A-1CC9D1A75FEE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32188C-B69E-E838-66E2-A098CB0D5D0B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7D593EFB-5F69-5F98-3FAF-1586B7712424}"/>
                  </a:ext>
                </a:extLst>
              </p:cNvPr>
              <p:cNvSpPr txBox="1"/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lived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(Isomer)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M1 + E2 multipole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[6]</a:t>
                </a: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7D593EFB-5F69-5F98-3FAF-1586B771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blipFill>
                <a:blip r:embed="rId4"/>
                <a:stretch>
                  <a:fillRect l="-190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44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1ACDA44-D67C-36C3-BB53-F079618D3D99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33D874D-B7F5-E893-C46B-9A7DA2502905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1B072556-83E4-673B-5A55-E02DF50857E1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EFAF08F-14D2-2F13-F5F5-5CF19F6B832F}"/>
              </a:ext>
            </a:extLst>
          </p:cNvPr>
          <p:cNvCxnSpPr>
            <a:cxnSpLocks/>
          </p:cNvCxnSpPr>
          <p:nvPr/>
        </p:nvCxnSpPr>
        <p:spPr>
          <a:xfrm rot="12600000" flipH="1" flipV="1">
            <a:off x="5722056" y="3438242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E746E0C-8453-BADA-77C4-F5974A35566B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19E439-D8D1-2F62-049C-2889AC1D31B0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A2CAFB8-CBE1-C2CD-1EF0-952C4499CCD5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D66013C-0FDD-3F0D-FE88-C8C71935C467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2F6EA44-6726-B59C-4D92-CED14BD09A93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CB6154-244A-E43A-337A-E1EDB8438E54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41842B7-FA48-0862-254B-2824CA822100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7434AC1-81ED-39DA-B412-B86C139548AD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1BCD0DE-B68D-9B33-0A98-FEEDFCACE03B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11D5269-03D9-7D4B-6E59-9C215E359769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0FA5275-4357-E353-6468-36CBF43C7B71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640A19-684A-2DFF-303C-D8E66232CE81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E91D927-343E-0276-60AB-B7B562B7923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D3C9078-EC3B-DA19-E1E2-D35315A1C3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329278A-DBFC-3DEC-A66E-6574C935AEC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3BF95EB-978F-A5DF-148C-B66BA82F0B2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7FB4414-2874-89ED-5160-0773BF7124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D75CECB7-919A-AF1A-573A-3BB177DE1B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0004498-FCA2-CC7E-EEB7-E691CE06C3F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E588E02-92E1-96AB-D4FA-F0DEBF71FDE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63B9233C-4D98-3463-06CB-447B4A6B459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B810606-68FB-F33E-8209-D1D110F804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F5EF571-DE16-445D-51A4-E5F446E243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23E8D5A0-E130-4805-A304-3C775BD0196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57AC3143-403C-1127-3B93-505B2B634A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E44120E-57CA-02E1-4F60-91DDBB7A020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B139A2AF-969A-8C29-E6E6-CB3DCEF4943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30C24C0F-A153-57AF-F1E5-38A71F0A83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78BDF06-7CF7-7478-2DEE-998B72312E9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403DFCC-07DD-E5F5-3CFE-DD4C79DF2B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FCDC8CA-1275-7178-10C0-F7D8AD2F4B6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04B9269-C04A-16A6-1565-DDC2631223F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5E6AD534-5B69-C815-42EB-E86EB364EB8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C56224A1-6AA2-4171-CAD5-640D86EF6F0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98D6997-0C9C-B11F-8323-549735023B43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7E52880-EDB8-E9B2-DEE5-1F916972B8ED}"/>
              </a:ext>
            </a:extLst>
          </p:cNvPr>
          <p:cNvSpPr txBox="1"/>
          <p:nvPr/>
        </p:nvSpPr>
        <p:spPr>
          <a:xfrm>
            <a:off x="8283253" y="4964680"/>
            <a:ext cx="388831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FBA8C3E5-F6AC-9197-6C27-12FD6B22B530}"/>
              </a:ext>
            </a:extLst>
          </p:cNvPr>
          <p:cNvSpPr/>
          <p:nvPr/>
        </p:nvSpPr>
        <p:spPr>
          <a:xfrm>
            <a:off x="8337220" y="5040889"/>
            <a:ext cx="3764382" cy="907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62F42C7-019C-1864-7017-EA2BA2244B53}"/>
              </a:ext>
            </a:extLst>
          </p:cNvPr>
          <p:cNvSpPr txBox="1"/>
          <p:nvPr/>
        </p:nvSpPr>
        <p:spPr>
          <a:xfrm>
            <a:off x="886194" y="5053263"/>
            <a:ext cx="395341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40CEAB4-36D0-F2D2-93E3-848DB004B58B}"/>
              </a:ext>
            </a:extLst>
          </p:cNvPr>
          <p:cNvSpPr/>
          <p:nvPr/>
        </p:nvSpPr>
        <p:spPr>
          <a:xfrm>
            <a:off x="860317" y="5024696"/>
            <a:ext cx="2942636" cy="1086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D0B9876-DF3E-B02C-CD90-1915B0DDE664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4D0504A-AA48-CD11-832D-6CE6F626CBC4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4D0504A-AA48-CD11-832D-6CE6F626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4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3">
            <a:extLst>
              <a:ext uri="{FF2B5EF4-FFF2-40B4-BE49-F238E27FC236}">
                <a16:creationId xmlns:a16="http://schemas.microsoft.com/office/drawing/2014/main" id="{21DC3D86-A249-48DC-E50B-D545DC9D3DE1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2F35077-534D-CD8B-2655-063FA37BA9AB}"/>
              </a:ext>
            </a:extLst>
          </p:cNvPr>
          <p:cNvSpPr/>
          <p:nvPr/>
        </p:nvSpPr>
        <p:spPr>
          <a:xfrm>
            <a:off x="8871168" y="3080149"/>
            <a:ext cx="3013190" cy="1469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698048-A962-20CE-9887-6EEA7B052BBA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D86876-6B17-4EED-CBD8-1B87C7B695DD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1137D00-ED93-54DC-38B0-BFC3F3C00057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EB0FA24-9FA8-FB7B-A1EA-9E4EF51CB53E}"/>
                  </a:ext>
                </a:extLst>
              </p:cNvPr>
              <p:cNvSpPr txBox="1"/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lived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(Isomer)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M1 + E2 multipole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[6]</a:t>
                </a: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EB0FA24-9FA8-FB7B-A1EA-9E4EF51CB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blipFill>
                <a:blip r:embed="rId5"/>
                <a:stretch>
                  <a:fillRect l="-190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73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0373119-5859-A0BF-DF80-E70533037AF8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D459A7-4F6E-82B1-F07D-A13D28E23E02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5A77328-0413-9474-26AC-1960FBF70E6C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B7DAD203-FD09-44F8-002D-F5A1CB24AE2C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AAA1839-CBA1-7EC2-85A0-1BB26BDCA2B3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387418" y="2951345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0686BCD-7BF4-DE3E-3D04-440B0944BBF3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B4AB8FE-1554-1605-B554-D882B246D048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214F1F5-C104-3EEF-4CAE-3141BD277FF8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DF0FF84-68E4-CF53-4234-D0CDFE149D34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873FAF5-72C7-59E5-AE95-4B04569CF6BA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2C8E128-9CC2-2AC2-685C-730C8FE9C44D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3C4AE4B-F72F-0C9A-C9E7-859CF042C0EE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FE44731-EB36-7EE6-6077-11093DC7865B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EBE34C0-06D8-4381-F2E8-C92DA6B82BFA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63E4DD0-6581-5013-ADF9-79466BA88173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EAD5E06-0933-305A-3BB2-E233D16CC04C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AD38D94-4251-9DE1-114C-58032E6BE6A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638643-2333-F264-600A-D783920D87A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223E56E-5945-78D2-662B-CD63FC3BDC0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CC7AFFB-C50B-8205-4033-188B40C71B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0E0AAB1-300D-2721-B916-1D0E7EDE67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9979F22-EAA2-5CE9-58D2-54CEA9D991C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4B6C7FC6-3AA4-C596-506F-75CD74457DC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8CD40F0A-C6D4-F2DD-0B74-4B8F79FFF7D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D71A506-EBA9-5CDE-760B-CB77D31CABB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538BF05-B347-8FBC-2FB5-11E98D08C17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AA52101-9689-118B-F154-2D47411BAE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CB8A89B9-953A-D565-0D1B-A36A0C54ADD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FA6699D-5644-6D53-BE29-D589F65FAE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DA2AC0BF-4956-AC76-8EAE-FA1B6D7E0D4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3B0AEB1-8B15-0D52-2B8C-291E5CCC6A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C141AC8C-8B4D-6024-EE3D-B2EC615B3BB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2829EC9-A801-4489-0D38-9550F1B6BB5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E2E0722-1A06-9827-0A33-E09577F37B3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C218FED-D1F4-4296-ACEA-6E77BAA782B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42A7262-26D4-9658-B4CC-C958808C42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D5A037B-6690-C047-61A7-EEFEE30103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7FD8578E-E26D-95E1-7CB9-147B5D1464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12C6FF06-5108-C7D9-2893-9BD8FF2B5399}"/>
              </a:ext>
            </a:extLst>
          </p:cNvPr>
          <p:cNvSpPr txBox="1"/>
          <p:nvPr/>
        </p:nvSpPr>
        <p:spPr>
          <a:xfrm>
            <a:off x="8283253" y="4964680"/>
            <a:ext cx="388831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5C610AC-2CB9-2AFF-C60A-E87450400CA1}"/>
              </a:ext>
            </a:extLst>
          </p:cNvPr>
          <p:cNvSpPr/>
          <p:nvPr/>
        </p:nvSpPr>
        <p:spPr>
          <a:xfrm>
            <a:off x="8337220" y="5040889"/>
            <a:ext cx="3764382" cy="907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B04B4380-9E29-FA9E-59CF-1708DFAB7452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115D7B-C0F1-F71D-6433-439DE4F676D9}"/>
              </a:ext>
            </a:extLst>
          </p:cNvPr>
          <p:cNvSpPr txBox="1"/>
          <p:nvPr/>
        </p:nvSpPr>
        <p:spPr>
          <a:xfrm>
            <a:off x="886194" y="5053263"/>
            <a:ext cx="395341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2B9CD43-9ABC-0FC0-F260-CBAD8587A80F}"/>
              </a:ext>
            </a:extLst>
          </p:cNvPr>
          <p:cNvSpPr/>
          <p:nvPr/>
        </p:nvSpPr>
        <p:spPr>
          <a:xfrm>
            <a:off x="860317" y="5024696"/>
            <a:ext cx="2942636" cy="1086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B274E7-4501-1A39-4239-18042A432B6A}"/>
              </a:ext>
            </a:extLst>
          </p:cNvPr>
          <p:cNvSpPr txBox="1"/>
          <p:nvPr/>
        </p:nvSpPr>
        <p:spPr>
          <a:xfrm>
            <a:off x="102841" y="3036002"/>
            <a:ext cx="336473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Also: Commercial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9D4D5C2-9139-088D-71B4-47B9BB611617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654CA1E-A22D-AAB3-B9BC-CA06CED8F41F}"/>
              </a:ext>
            </a:extLst>
          </p:cNvPr>
          <p:cNvSpPr/>
          <p:nvPr/>
        </p:nvSpPr>
        <p:spPr>
          <a:xfrm>
            <a:off x="107434" y="3117160"/>
            <a:ext cx="3268812" cy="13677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12E71E9-5D38-6B78-C150-4CAA7BF91228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12E71E9-5D38-6B78-C150-4CAA7BF91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4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3">
            <a:extLst>
              <a:ext uri="{FF2B5EF4-FFF2-40B4-BE49-F238E27FC236}">
                <a16:creationId xmlns:a16="http://schemas.microsoft.com/office/drawing/2014/main" id="{0AF48F62-14FC-A049-D4CE-6EB479CC250D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683752-4F4D-C4F7-5396-2AA75206CFBF}"/>
              </a:ext>
            </a:extLst>
          </p:cNvPr>
          <p:cNvSpPr/>
          <p:nvPr/>
        </p:nvSpPr>
        <p:spPr>
          <a:xfrm>
            <a:off x="8871168" y="3080149"/>
            <a:ext cx="3013190" cy="1469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4C52833-06E6-C6F7-1192-FD98B305B81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0DE64-50D5-EBDA-E07E-281A66A28B16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029DEEF-003E-2796-B5F3-FEB2837A0890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79B4E97-DD46-6EF8-036F-599283B4C32C}"/>
                  </a:ext>
                </a:extLst>
              </p:cNvPr>
              <p:cNvSpPr txBox="1"/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lived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(Isomer)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M1 + E2 multipole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[6]</a:t>
                </a: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79B4E97-DD46-6EF8-036F-599283B4C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blipFill>
                <a:blip r:embed="rId5"/>
                <a:stretch>
                  <a:fillRect l="-190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7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7A91AB80-6428-F1F2-A9D9-101C403CD442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F963DE8-9DFE-237C-706A-D22C5873863F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3D7DD234-B406-9A1E-C0CA-8185BF1BC429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>
            <a:extLst>
              <a:ext uri="{FF2B5EF4-FFF2-40B4-BE49-F238E27FC236}">
                <a16:creationId xmlns:a16="http://schemas.microsoft.com/office/drawing/2014/main" id="{A38F9B7D-2841-9865-7C7E-E0C52E3B8AF5}"/>
              </a:ext>
            </a:extLst>
          </p:cNvPr>
          <p:cNvSpPr txBox="1"/>
          <p:nvPr/>
        </p:nvSpPr>
        <p:spPr>
          <a:xfrm>
            <a:off x="886194" y="5053263"/>
            <a:ext cx="395341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334780D-B10E-8DEA-0EF5-A8E8957A64DC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A58C528D-EB86-7969-A73F-F4488F91FAC8}"/>
              </a:ext>
            </a:extLst>
          </p:cNvPr>
          <p:cNvCxnSpPr>
            <a:cxnSpLocks/>
          </p:cNvCxnSpPr>
          <p:nvPr/>
        </p:nvCxnSpPr>
        <p:spPr>
          <a:xfrm rot="19800000" flipH="1" flipV="1">
            <a:off x="5722952" y="2147224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B459A11E-8390-D1B9-DBF6-D0ACF7D32C85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FF42F213-9C6C-9159-26B5-4BC5E0DC3A35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8CE49C4C-4748-DFC9-3884-EA83F8B732BA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E1481C3A-F3C5-89A9-084D-1895C4D17292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24918-B8C8-09FD-38D0-A2B0FD206B3B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14D6B2CB-9085-A9F6-1FD2-B08F2BF7EB2C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276935E-EBF6-66F4-3AB7-B68C548038F6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5FCE85BB-C262-715C-5CF0-F97EA986E307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4BEBF498-213E-4C2A-4AD4-DE56777D2277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06467C9C-99E1-7263-69C8-FC81F1CD7E86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7F9CA9CE-34C0-8DD4-C290-BB9930D63688}"/>
                  </a:ext>
                </a:extLst>
              </p:cNvPr>
              <p:cNvSpPr txBox="1"/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lived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(Isomer)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M1 + E2 multipole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 [6]</a:t>
                </a:r>
              </a:p>
            </p:txBody>
          </p:sp>
        </mc:Choice>
        <mc:Fallback xmlns="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7F9CA9CE-34C0-8DD4-C290-BB9930D6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85" y="3012747"/>
                <a:ext cx="3189222" cy="1476751"/>
              </a:xfrm>
              <a:prstGeom prst="rect">
                <a:avLst/>
              </a:prstGeom>
              <a:blipFill>
                <a:blip r:embed="rId3"/>
                <a:stretch>
                  <a:fillRect l="-190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feld 92">
            <a:extLst>
              <a:ext uri="{FF2B5EF4-FFF2-40B4-BE49-F238E27FC236}">
                <a16:creationId xmlns:a16="http://schemas.microsoft.com/office/drawing/2014/main" id="{ADAF975D-3955-C57C-C5F1-E5CC83EE4C61}"/>
              </a:ext>
            </a:extLst>
          </p:cNvPr>
          <p:cNvSpPr txBox="1"/>
          <p:nvPr/>
        </p:nvSpPr>
        <p:spPr>
          <a:xfrm>
            <a:off x="8283253" y="4964680"/>
            <a:ext cx="388831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661E5856-3AB0-37AD-E038-24D905342915}"/>
              </a:ext>
            </a:extLst>
          </p:cNvPr>
          <p:cNvSpPr txBox="1"/>
          <p:nvPr/>
        </p:nvSpPr>
        <p:spPr>
          <a:xfrm>
            <a:off x="102841" y="3036002"/>
            <a:ext cx="336473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Also: Commercial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0D64A25-2B1F-FD5B-124C-7E03FE953999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4DB497E2-A65B-65CC-01EA-60E1D3AC356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B3FEB461-80AF-8749-5555-F7117DC2113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DC9B0307-3B6D-38D3-DBA1-C0EAA066BB5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41996ABD-DFF2-689F-64B3-A7B6E13E00B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1098564A-8CD8-C4A2-CED7-0EFAF8D382F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84393262-AAF7-0D19-60F2-68062030376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6D0A1D61-57DA-6745-9D36-14FBDC80D52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2547FE8E-F442-BAC6-E909-82AC371806D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866FF02E-4D1D-2C18-08CB-054D6C1039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C107A3CB-8817-5783-6665-233A33C5E88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BB20076-C623-860A-449C-93A870883B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A48A3CB1-C231-883C-8FA4-25114F90A9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A86DDDD4-BE6E-1697-DC0A-E4BB5F15AA0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FF12C345-F23A-2279-C496-681AA385B3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D73412F5-2B2F-6428-5F23-3152DF26033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8F24D80C-6292-915E-06DD-1501E7D741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229C16ED-04AF-66AD-AEC5-C53FD4C0B02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4EBE08B2-418B-B878-E567-03BA557A27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80DC8C10-EE88-6A2B-7132-B462932DB5F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1AA97A13-A1E2-4CAF-E5D1-F9674BD795B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F0766321-5662-7759-1255-7FCC2D08D75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7E5CBE36-2DAD-AEE3-620F-4D9D00D393D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feld 121">
            <a:extLst>
              <a:ext uri="{FF2B5EF4-FFF2-40B4-BE49-F238E27FC236}">
                <a16:creationId xmlns:a16="http://schemas.microsoft.com/office/drawing/2014/main" id="{7076C362-DA75-2C63-BC3C-87E01BA5E920}"/>
              </a:ext>
            </a:extLst>
          </p:cNvPr>
          <p:cNvSpPr txBox="1"/>
          <p:nvPr/>
        </p:nvSpPr>
        <p:spPr>
          <a:xfrm>
            <a:off x="231308" y="1165111"/>
            <a:ext cx="345649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VUV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lasers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972A2881-1761-58F7-F0C4-7522ACC2E8A4}"/>
              </a:ext>
            </a:extLst>
          </p:cNvPr>
          <p:cNvSpPr/>
          <p:nvPr/>
        </p:nvSpPr>
        <p:spPr>
          <a:xfrm>
            <a:off x="171125" y="1222837"/>
            <a:ext cx="3064080" cy="13625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C1B40CC4-EC88-7D95-1C9E-27BD4281744A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647BA59-57B9-C3D9-BEEC-3810682CBCE6}"/>
              </a:ext>
            </a:extLst>
          </p:cNvPr>
          <p:cNvSpPr/>
          <p:nvPr/>
        </p:nvSpPr>
        <p:spPr>
          <a:xfrm>
            <a:off x="860317" y="5024696"/>
            <a:ext cx="2942636" cy="1086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508ADD33-B8C0-D6E4-5B64-4B0BFA7F0CFE}"/>
              </a:ext>
            </a:extLst>
          </p:cNvPr>
          <p:cNvSpPr/>
          <p:nvPr/>
        </p:nvSpPr>
        <p:spPr>
          <a:xfrm>
            <a:off x="8337220" y="5040889"/>
            <a:ext cx="3764382" cy="907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38EB7254-82CE-B8F2-8898-C88FBA9A9749}"/>
              </a:ext>
            </a:extLst>
          </p:cNvPr>
          <p:cNvSpPr/>
          <p:nvPr/>
        </p:nvSpPr>
        <p:spPr>
          <a:xfrm>
            <a:off x="8871168" y="3080149"/>
            <a:ext cx="3013190" cy="1469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16CD3D11-0A30-9EE8-0DA0-41C020FE3A76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A9BC8DFD-1141-27FE-252C-8D9A3C8A14FA}"/>
              </a:ext>
            </a:extLst>
          </p:cNvPr>
          <p:cNvSpPr/>
          <p:nvPr/>
        </p:nvSpPr>
        <p:spPr>
          <a:xfrm>
            <a:off x="107434" y="3117160"/>
            <a:ext cx="3268812" cy="13677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6C21BF2-1257-0B4D-D8F0-A9A7F7FE0B3E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6C21BF2-1257-0B4D-D8F0-A9A7F7FE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4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3">
            <a:extLst>
              <a:ext uri="{FF2B5EF4-FFF2-40B4-BE49-F238E27FC236}">
                <a16:creationId xmlns:a16="http://schemas.microsoft.com/office/drawing/2014/main" id="{CCA1D56F-DAFC-44F4-695D-1D357051B1E4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D4C78E-F1D0-9027-3910-2F8ADD903080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AFE408-E3B5-BECC-99BB-846557EBA972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5D140C-3686-F382-473E-7126C3F6FC29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8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9F893C1-4CB2-2F99-9DCD-49492E55E834}"/>
              </a:ext>
            </a:extLst>
          </p:cNvPr>
          <p:cNvGrpSpPr/>
          <p:nvPr/>
        </p:nvGrpSpPr>
        <p:grpSpPr>
          <a:xfrm>
            <a:off x="2076667" y="1567425"/>
            <a:ext cx="9385051" cy="4644464"/>
            <a:chOff x="3862026" y="-4173415"/>
            <a:chExt cx="9385051" cy="4644464"/>
          </a:xfrm>
        </p:grpSpPr>
        <p:pic>
          <p:nvPicPr>
            <p:cNvPr id="13" name="Grafik 12" descr="Ein Bild, das Screenshot, Grafiken, Farbigkeit, Kinderkunst enthält.&#10;&#10;Automatisch generierte Beschreibung">
              <a:extLst>
                <a:ext uri="{FF2B5EF4-FFF2-40B4-BE49-F238E27FC236}">
                  <a16:creationId xmlns:a16="http://schemas.microsoft.com/office/drawing/2014/main" id="{AC657E65-3BC3-DFDE-DFDA-A0F345A8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026" y="-3085973"/>
              <a:ext cx="7795374" cy="3392892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289B2CF-FE09-868E-C608-CA73721D613A}"/>
                </a:ext>
              </a:extLst>
            </p:cNvPr>
            <p:cNvSpPr/>
            <p:nvPr/>
          </p:nvSpPr>
          <p:spPr>
            <a:xfrm>
              <a:off x="7489178" y="-4173415"/>
              <a:ext cx="5757899" cy="464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8DA271A-1EB4-950A-98F2-D2F1ECA9D44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975669-AD42-8B40-7BB0-ED78654942CD}"/>
              </a:ext>
            </a:extLst>
          </p:cNvPr>
          <p:cNvSpPr txBox="1"/>
          <p:nvPr/>
        </p:nvSpPr>
        <p:spPr>
          <a:xfrm>
            <a:off x="730282" y="1101090"/>
            <a:ext cx="363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1.) Single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[7]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2A59CB-EB98-9736-DC7C-453CD48393FA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[7]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C. Tamm, EPL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181 (2003)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AF125C-8752-C05D-269C-DF4FCC01AA78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8100178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Main approaches for a nuclear clock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CCFA9A-43DC-3680-CC0A-32E1AD8EA37D}"/>
              </a:ext>
            </a:extLst>
          </p:cNvPr>
          <p:cNvSpPr txBox="1"/>
          <p:nvPr/>
        </p:nvSpPr>
        <p:spPr>
          <a:xfrm>
            <a:off x="587375" y="1884788"/>
            <a:ext cx="618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ym typeface="Wingdings" panose="05000000000000000000" pitchFamily="2" charset="2"/>
              </a:rPr>
              <a:t> Great </a:t>
            </a:r>
            <a:r>
              <a:rPr lang="de-DE" sz="2000" dirty="0" err="1">
                <a:sym typeface="Wingdings" panose="05000000000000000000" pitchFamily="2" charset="2"/>
              </a:rPr>
              <a:t>accuracy</a:t>
            </a:r>
            <a:r>
              <a:rPr lang="de-DE" sz="2000" dirty="0">
                <a:sym typeface="Wingdings" panose="05000000000000000000" pitchFamily="2" charset="2"/>
              </a:rPr>
              <a:t>, but </a:t>
            </a:r>
            <a:r>
              <a:rPr lang="de-DE" sz="2000" dirty="0" err="1">
                <a:sym typeface="Wingdings" panose="05000000000000000000" pitchFamily="2" charset="2"/>
              </a:rPr>
              <a:t>technically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demanding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48872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9F893C1-4CB2-2F99-9DCD-49492E55E834}"/>
              </a:ext>
            </a:extLst>
          </p:cNvPr>
          <p:cNvGrpSpPr/>
          <p:nvPr/>
        </p:nvGrpSpPr>
        <p:grpSpPr>
          <a:xfrm>
            <a:off x="2076667" y="1567425"/>
            <a:ext cx="9385051" cy="4644464"/>
            <a:chOff x="3862026" y="-4173415"/>
            <a:chExt cx="9385051" cy="4644464"/>
          </a:xfrm>
        </p:grpSpPr>
        <p:pic>
          <p:nvPicPr>
            <p:cNvPr id="13" name="Grafik 12" descr="Ein Bild, das Screenshot, Grafiken, Farbigkeit, Kinderkunst enthält.&#10;&#10;Automatisch generierte Beschreibung">
              <a:extLst>
                <a:ext uri="{FF2B5EF4-FFF2-40B4-BE49-F238E27FC236}">
                  <a16:creationId xmlns:a16="http://schemas.microsoft.com/office/drawing/2014/main" id="{AC657E65-3BC3-DFDE-DFDA-A0F345A8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026" y="-3085973"/>
              <a:ext cx="7795374" cy="3392892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289B2CF-FE09-868E-C608-CA73721D613A}"/>
                </a:ext>
              </a:extLst>
            </p:cNvPr>
            <p:cNvSpPr/>
            <p:nvPr/>
          </p:nvSpPr>
          <p:spPr>
            <a:xfrm>
              <a:off x="7489178" y="-4173415"/>
              <a:ext cx="5757899" cy="464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8DA271A-1EB4-950A-98F2-D2F1ECA9D44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975669-AD42-8B40-7BB0-ED78654942CD}"/>
              </a:ext>
            </a:extLst>
          </p:cNvPr>
          <p:cNvSpPr txBox="1"/>
          <p:nvPr/>
        </p:nvSpPr>
        <p:spPr>
          <a:xfrm>
            <a:off x="730282" y="1101090"/>
            <a:ext cx="363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1.) Single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[7]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2A59CB-EB98-9736-DC7C-453CD48393FA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[7]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C. Tamm, EPL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181 (2003)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3F1CD8-DEA4-D3DF-524D-67E147611874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[8] G. A. Kazakov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New J. Phys.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083019 (2012)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0917E3-D4B2-1E8B-D6C0-0E2A7FA5DF44}"/>
              </a:ext>
            </a:extLst>
          </p:cNvPr>
          <p:cNvSpPr txBox="1"/>
          <p:nvPr/>
        </p:nvSpPr>
        <p:spPr>
          <a:xfrm>
            <a:off x="7311511" y="1101090"/>
            <a:ext cx="416236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2.) Solid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[8]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AF125C-8752-C05D-269C-DF4FCC01AA78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8100178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Main approaches for a nuclear clock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CCFA9A-43DC-3680-CC0A-32E1AD8EA37D}"/>
              </a:ext>
            </a:extLst>
          </p:cNvPr>
          <p:cNvSpPr txBox="1"/>
          <p:nvPr/>
        </p:nvSpPr>
        <p:spPr>
          <a:xfrm>
            <a:off x="587375" y="1884788"/>
            <a:ext cx="618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ym typeface="Wingdings" panose="05000000000000000000" pitchFamily="2" charset="2"/>
              </a:rPr>
              <a:t> Great </a:t>
            </a:r>
            <a:r>
              <a:rPr lang="de-DE" sz="2000" dirty="0" err="1">
                <a:sym typeface="Wingdings" panose="05000000000000000000" pitchFamily="2" charset="2"/>
              </a:rPr>
              <a:t>accuracy</a:t>
            </a:r>
            <a:r>
              <a:rPr lang="de-DE" sz="2000" dirty="0">
                <a:sym typeface="Wingdings" panose="05000000000000000000" pitchFamily="2" charset="2"/>
              </a:rPr>
              <a:t>, but </a:t>
            </a:r>
            <a:r>
              <a:rPr lang="de-DE" sz="2000" dirty="0" err="1">
                <a:sym typeface="Wingdings" panose="05000000000000000000" pitchFamily="2" charset="2"/>
              </a:rPr>
              <a:t>technically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demanding</a:t>
            </a:r>
            <a:endParaRPr lang="en-US" sz="2000" dirty="0" err="1"/>
          </a:p>
        </p:txBody>
      </p:sp>
      <p:pic>
        <p:nvPicPr>
          <p:cNvPr id="9" name="Grafik 8" descr="Ein Bild, das Screenshot, Grafiken, Farbigkeit, Kinderkunst enthält.&#10;&#10;Automatisch generierte Beschreibung">
            <a:extLst>
              <a:ext uri="{FF2B5EF4-FFF2-40B4-BE49-F238E27FC236}">
                <a16:creationId xmlns:a16="http://schemas.microsoft.com/office/drawing/2014/main" id="{71A629B6-9E56-D4BA-6846-48B349E6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0" t="-3902" r="400" b="3902"/>
          <a:stretch/>
        </p:blipFill>
        <p:spPr>
          <a:xfrm>
            <a:off x="7174328" y="3058390"/>
            <a:ext cx="3735280" cy="290005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3124753-6283-49E2-602E-7CD48905B57D}"/>
              </a:ext>
            </a:extLst>
          </p:cNvPr>
          <p:cNvSpPr txBox="1"/>
          <p:nvPr/>
        </p:nvSpPr>
        <p:spPr>
          <a:xfrm>
            <a:off x="7311511" y="1884788"/>
            <a:ext cx="455175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ym typeface="Wingdings" panose="05000000000000000000" pitchFamily="2" charset="2"/>
              </a:rPr>
              <a:t> More </a:t>
            </a:r>
            <a:r>
              <a:rPr lang="de-DE" sz="2000" dirty="0" err="1">
                <a:sym typeface="Wingdings" panose="05000000000000000000" pitchFamily="2" charset="2"/>
              </a:rPr>
              <a:t>nuclei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can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interrogated</a:t>
            </a:r>
            <a:r>
              <a:rPr lang="de-DE" sz="2000" dirty="0">
                <a:sym typeface="Wingdings" panose="05000000000000000000" pitchFamily="2" charset="2"/>
              </a:rPr>
              <a:t>, but </a:t>
            </a:r>
            <a:r>
              <a:rPr lang="de-DE" sz="2000" dirty="0" err="1">
                <a:sym typeface="Wingdings" panose="05000000000000000000" pitchFamily="2" charset="2"/>
              </a:rPr>
              <a:t>systematic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crystal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effects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50946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E046933-735E-748F-5E67-899A1BD174EA}"/>
              </a:ext>
            </a:extLst>
          </p:cNvPr>
          <p:cNvCxnSpPr/>
          <p:nvPr/>
        </p:nvCxnSpPr>
        <p:spPr>
          <a:xfrm flipV="1">
            <a:off x="2719665" y="3081469"/>
            <a:ext cx="941325" cy="9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E82CC8CF-5981-C935-CD50-998EE252A1F4}"/>
              </a:ext>
            </a:extLst>
          </p:cNvPr>
          <p:cNvCxnSpPr>
            <a:cxnSpLocks/>
          </p:cNvCxnSpPr>
          <p:nvPr/>
        </p:nvCxnSpPr>
        <p:spPr>
          <a:xfrm>
            <a:off x="2679910" y="4025767"/>
            <a:ext cx="941325" cy="9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8DA271A-1EB4-950A-98F2-D2F1ECA9D44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  <a:endParaRPr lang="en-US" dirty="0" err="1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AF125C-8752-C05D-269C-DF4FCC01AA78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8100178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Motivation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0BA76-4B58-6788-A385-7E549C274976}"/>
              </a:ext>
            </a:extLst>
          </p:cNvPr>
          <p:cNvSpPr txBox="1"/>
          <p:nvPr/>
        </p:nvSpPr>
        <p:spPr>
          <a:xfrm>
            <a:off x="662313" y="1188487"/>
            <a:ext cx="53505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Just </a:t>
            </a:r>
            <a:r>
              <a:rPr lang="de-DE" sz="2000" b="1" dirty="0" err="1"/>
              <a:t>recently</a:t>
            </a:r>
            <a:r>
              <a:rPr lang="de-DE" sz="2000" dirty="0"/>
              <a:t>: </a:t>
            </a:r>
            <a:r>
              <a:rPr lang="de-DE" sz="2000" dirty="0" err="1"/>
              <a:t>Radiative</a:t>
            </a:r>
            <a:r>
              <a:rPr lang="de-DE" sz="2000" dirty="0"/>
              <a:t> </a:t>
            </a:r>
            <a:r>
              <a:rPr lang="de-DE" sz="2000" dirty="0" err="1"/>
              <a:t>excitation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Th‘s </a:t>
            </a:r>
            <a:r>
              <a:rPr lang="de-DE" sz="2000" dirty="0" err="1"/>
              <a:t>isomeric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plane </a:t>
            </a:r>
            <a:r>
              <a:rPr lang="de-DE" sz="2000" dirty="0" err="1"/>
              <a:t>wave</a:t>
            </a:r>
            <a:r>
              <a:rPr lang="de-DE" sz="2000" dirty="0"/>
              <a:t> </a:t>
            </a:r>
            <a:r>
              <a:rPr lang="de-DE" sz="2000" dirty="0" err="1"/>
              <a:t>beams</a:t>
            </a:r>
            <a:r>
              <a:rPr lang="de-DE" sz="2000" dirty="0"/>
              <a:t> [9]</a:t>
            </a:r>
            <a:endParaRPr lang="en-US" sz="2000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DACE0C8-C8C7-7A88-AD3E-5AEDECAA274B}"/>
              </a:ext>
            </a:extLst>
          </p:cNvPr>
          <p:cNvGrpSpPr>
            <a:grpSpLocks noChangeAspect="1"/>
          </p:cNvGrpSpPr>
          <p:nvPr/>
        </p:nvGrpSpPr>
        <p:grpSpPr>
          <a:xfrm>
            <a:off x="1737896" y="3616674"/>
            <a:ext cx="1014947" cy="975600"/>
            <a:chOff x="966560" y="2789291"/>
            <a:chExt cx="3041823" cy="29239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EE1B52F-70ED-288D-9A57-7901C9BEF5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B1312A8-7B5E-60AA-94ED-3F2A4BA8B5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CB60D1C-EF90-865B-8D8C-A275F5DF791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6F528DE-2CC9-F7DE-80F2-468C2799BB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7619F30-BE55-3938-F6DF-43136E066E1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8A3E7DE-E1E5-30F0-C2A6-468E5082E3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A7D4E33-04BE-FAD1-6E9F-4E87D3D27C3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6B7CF5E-13DC-BB05-D2F2-7ECF2221189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1A484D8-4492-A382-CFD0-EAAB3528EB9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D5AD4D8-0199-0A5B-0438-BBEA9438E0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0197ECA-D44A-409C-D006-6C3B33A7348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B0A689E-660C-65E3-7654-3D6F2723562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52A0548-5F09-ED5B-9AAD-558BF55F653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B0CEB2A-814E-86B9-1F4F-DBA178173FF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90ED9D8-138D-FDCD-0F7A-D413582D640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8615907-96D5-1752-A6E2-66B14EB89A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D1D391D-0C6B-E9C5-374D-E8DE7BF6BE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5D9E726-F5CF-5F8F-8265-7511CB33A8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F566D402-52EA-9E7B-196B-AE1920F2EA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C53FAB55-EDDB-0558-D9CA-3067DBD2E82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840A992-0E8B-EF43-8DD6-B6DBA5702E7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999DC9F-D4D3-F14B-787E-ACEA719C8CC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afik 41">
            <a:extLst>
              <a:ext uri="{FF2B5EF4-FFF2-40B4-BE49-F238E27FC236}">
                <a16:creationId xmlns:a16="http://schemas.microsoft.com/office/drawing/2014/main" id="{929901C6-FC3A-4F07-496B-E553329C4CA2}"/>
              </a:ext>
            </a:extLst>
          </p:cNvPr>
          <p:cNvGrpSpPr>
            <a:grpSpLocks noChangeAspect="1"/>
          </p:cNvGrpSpPr>
          <p:nvPr/>
        </p:nvGrpSpPr>
        <p:grpSpPr>
          <a:xfrm rot="8456953">
            <a:off x="4603172" y="3349167"/>
            <a:ext cx="96220" cy="846720"/>
            <a:chOff x="3859293" y="3912120"/>
            <a:chExt cx="104208" cy="917012"/>
          </a:xfrm>
          <a:solidFill>
            <a:srgbClr val="F0F0F0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514165E-A273-D503-8A84-C9FF54010A37}"/>
                </a:ext>
              </a:extLst>
            </p:cNvPr>
            <p:cNvSpPr/>
            <p:nvPr/>
          </p:nvSpPr>
          <p:spPr>
            <a:xfrm>
              <a:off x="3864083" y="4052099"/>
              <a:ext cx="93122" cy="777033"/>
            </a:xfrm>
            <a:custGeom>
              <a:avLst/>
              <a:gdLst>
                <a:gd name="connsiteX0" fmla="*/ 46551 w 93122"/>
                <a:gd name="connsiteY0" fmla="*/ 776985 h 777033"/>
                <a:gd name="connsiteX1" fmla="*/ 93007 w 93122"/>
                <a:gd name="connsiteY1" fmla="*/ 706076 h 777033"/>
                <a:gd name="connsiteX2" fmla="*/ -115 w 93122"/>
                <a:gd name="connsiteY2" fmla="*/ 562374 h 777033"/>
                <a:gd name="connsiteX3" fmla="*/ 94 w 93122"/>
                <a:gd name="connsiteY3" fmla="*/ 560533 h 777033"/>
                <a:gd name="connsiteX4" fmla="*/ 93007 w 93122"/>
                <a:gd name="connsiteY4" fmla="*/ 418714 h 777033"/>
                <a:gd name="connsiteX5" fmla="*/ -115 w 93122"/>
                <a:gd name="connsiteY5" fmla="*/ 275055 h 777033"/>
                <a:gd name="connsiteX6" fmla="*/ 92798 w 93122"/>
                <a:gd name="connsiteY6" fmla="*/ 133842 h 777033"/>
                <a:gd name="connsiteX7" fmla="*/ 47053 w 93122"/>
                <a:gd name="connsiteY7" fmla="*/ -49 h 77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22" h="777033">
                  <a:moveTo>
                    <a:pt x="46551" y="776985"/>
                  </a:moveTo>
                  <a:cubicBezTo>
                    <a:pt x="69789" y="759498"/>
                    <a:pt x="93007" y="742012"/>
                    <a:pt x="93007" y="706076"/>
                  </a:cubicBezTo>
                  <a:cubicBezTo>
                    <a:pt x="92944" y="634204"/>
                    <a:pt x="-115" y="634267"/>
                    <a:pt x="-115" y="562374"/>
                  </a:cubicBezTo>
                  <a:cubicBezTo>
                    <a:pt x="-115" y="562374"/>
                    <a:pt x="94" y="560533"/>
                    <a:pt x="94" y="560533"/>
                  </a:cubicBezTo>
                  <a:cubicBezTo>
                    <a:pt x="31" y="488641"/>
                    <a:pt x="93028" y="490586"/>
                    <a:pt x="93007" y="418714"/>
                  </a:cubicBezTo>
                  <a:cubicBezTo>
                    <a:pt x="92944" y="346843"/>
                    <a:pt x="-115" y="346905"/>
                    <a:pt x="-115" y="275055"/>
                  </a:cubicBezTo>
                  <a:cubicBezTo>
                    <a:pt x="-178" y="203183"/>
                    <a:pt x="92840" y="205693"/>
                    <a:pt x="92798" y="133842"/>
                  </a:cubicBezTo>
                  <a:cubicBezTo>
                    <a:pt x="92756" y="74730"/>
                    <a:pt x="47115" y="64627"/>
                    <a:pt x="47053" y="-49"/>
                  </a:cubicBezTo>
                </a:path>
              </a:pathLst>
            </a:custGeom>
            <a:noFill/>
            <a:ln w="27708" cap="rnd">
              <a:solidFill>
                <a:srgbClr val="7030A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F1EB637-1F90-DA53-9051-7CAEFE91386B}"/>
                </a:ext>
              </a:extLst>
            </p:cNvPr>
            <p:cNvSpPr/>
            <p:nvPr/>
          </p:nvSpPr>
          <p:spPr>
            <a:xfrm>
              <a:off x="3859293" y="3912120"/>
              <a:ext cx="104208" cy="175014"/>
            </a:xfrm>
            <a:custGeom>
              <a:avLst/>
              <a:gdLst>
                <a:gd name="connsiteX0" fmla="*/ 30633 w 104208"/>
                <a:gd name="connsiteY0" fmla="*/ 91113 h 175014"/>
                <a:gd name="connsiteX1" fmla="*/ -115 w 104208"/>
                <a:gd name="connsiteY1" fmla="*/ 174907 h 175014"/>
                <a:gd name="connsiteX2" fmla="*/ 104093 w 104208"/>
                <a:gd name="connsiteY2" fmla="*/ 174823 h 175014"/>
                <a:gd name="connsiteX3" fmla="*/ 73220 w 104208"/>
                <a:gd name="connsiteY3" fmla="*/ 91092 h 175014"/>
                <a:gd name="connsiteX4" fmla="*/ 51822 w 104208"/>
                <a:gd name="connsiteY4" fmla="*/ -107 h 175014"/>
                <a:gd name="connsiteX5" fmla="*/ 30633 w 104208"/>
                <a:gd name="connsiteY5" fmla="*/ 91113 h 17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08" h="175014">
                  <a:moveTo>
                    <a:pt x="30633" y="91113"/>
                  </a:moveTo>
                  <a:cubicBezTo>
                    <a:pt x="20342" y="125292"/>
                    <a:pt x="10845" y="147485"/>
                    <a:pt x="-115" y="174907"/>
                  </a:cubicBezTo>
                  <a:cubicBezTo>
                    <a:pt x="-115" y="174907"/>
                    <a:pt x="104093" y="174823"/>
                    <a:pt x="104093" y="174823"/>
                  </a:cubicBezTo>
                  <a:cubicBezTo>
                    <a:pt x="99429" y="165013"/>
                    <a:pt x="83553" y="125229"/>
                    <a:pt x="73220" y="91092"/>
                  </a:cubicBezTo>
                  <a:cubicBezTo>
                    <a:pt x="62134" y="54528"/>
                    <a:pt x="54541" y="21395"/>
                    <a:pt x="51822" y="-107"/>
                  </a:cubicBezTo>
                  <a:cubicBezTo>
                    <a:pt x="49165" y="21395"/>
                    <a:pt x="41635" y="54549"/>
                    <a:pt x="30633" y="91113"/>
                  </a:cubicBezTo>
                  <a:close/>
                </a:path>
              </a:pathLst>
            </a:custGeom>
            <a:solidFill>
              <a:srgbClr val="7030A0"/>
            </a:solidFill>
            <a:ln w="6928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15422E4-43D6-6D17-01A2-CCCA2DC35040}"/>
              </a:ext>
            </a:extLst>
          </p:cNvPr>
          <p:cNvCxnSpPr/>
          <p:nvPr/>
        </p:nvCxnSpPr>
        <p:spPr>
          <a:xfrm>
            <a:off x="662313" y="4084891"/>
            <a:ext cx="955273" cy="0"/>
          </a:xfrm>
          <a:prstGeom prst="straightConnector1">
            <a:avLst/>
          </a:prstGeom>
          <a:ln w="57150">
            <a:solidFill>
              <a:srgbClr val="8144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D2BCD5B-57A2-EC72-7FA0-572B3ACF1F5D}"/>
                  </a:ext>
                </a:extLst>
              </p:cNvPr>
              <p:cNvSpPr txBox="1"/>
              <p:nvPr/>
            </p:nvSpPr>
            <p:spPr>
              <a:xfrm>
                <a:off x="868691" y="3717990"/>
                <a:ext cx="412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D2BCD5B-57A2-EC72-7FA0-572B3ACF1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91" y="3717990"/>
                <a:ext cx="412805" cy="307777"/>
              </a:xfrm>
              <a:prstGeom prst="rect">
                <a:avLst/>
              </a:prstGeom>
              <a:blipFill>
                <a:blip r:embed="rId2"/>
                <a:stretch>
                  <a:fillRect l="-13433" r="-134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0EA609E-E93D-0D18-CB50-DA114469D603}"/>
              </a:ext>
            </a:extLst>
          </p:cNvPr>
          <p:cNvCxnSpPr/>
          <p:nvPr/>
        </p:nvCxnSpPr>
        <p:spPr>
          <a:xfrm>
            <a:off x="3780076" y="4845575"/>
            <a:ext cx="1105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5FBC719-CBAE-CEE3-4305-D40594359588}"/>
              </a:ext>
            </a:extLst>
          </p:cNvPr>
          <p:cNvCxnSpPr/>
          <p:nvPr/>
        </p:nvCxnSpPr>
        <p:spPr>
          <a:xfrm>
            <a:off x="3780075" y="3368104"/>
            <a:ext cx="1105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3167B261-23E8-98FF-0CD3-24177419EB28}"/>
              </a:ext>
            </a:extLst>
          </p:cNvPr>
          <p:cNvSpPr/>
          <p:nvPr/>
        </p:nvSpPr>
        <p:spPr>
          <a:xfrm>
            <a:off x="3238737" y="2747428"/>
            <a:ext cx="2582426" cy="2582426"/>
          </a:xfrm>
          <a:prstGeom prst="ellipse">
            <a:avLst/>
          </a:prstGeom>
          <a:noFill/>
          <a:ln w="28575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1953A6F-8F66-EC46-B5A6-49FE3C91A635}"/>
                  </a:ext>
                </a:extLst>
              </p:cNvPr>
              <p:cNvSpPr txBox="1"/>
              <p:nvPr/>
            </p:nvSpPr>
            <p:spPr>
              <a:xfrm>
                <a:off x="4912118" y="4628683"/>
                <a:ext cx="4053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1953A6F-8F66-EC46-B5A6-49FE3C91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18" y="4628683"/>
                <a:ext cx="405367" cy="307777"/>
              </a:xfrm>
              <a:prstGeom prst="rect">
                <a:avLst/>
              </a:prstGeom>
              <a:blipFill>
                <a:blip r:embed="rId3"/>
                <a:stretch>
                  <a:fillRect l="-107576" t="-168627" r="-145455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0C89F7BE-E13C-FCC9-3721-7E1154EDE205}"/>
                  </a:ext>
                </a:extLst>
              </p:cNvPr>
              <p:cNvSpPr txBox="1"/>
              <p:nvPr/>
            </p:nvSpPr>
            <p:spPr>
              <a:xfrm>
                <a:off x="4912118" y="3177675"/>
                <a:ext cx="3761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0C89F7BE-E13C-FCC9-3721-7E1154ED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18" y="3177675"/>
                <a:ext cx="376192" cy="307777"/>
              </a:xfrm>
              <a:prstGeom prst="rect">
                <a:avLst/>
              </a:prstGeom>
              <a:blipFill>
                <a:blip r:embed="rId4"/>
                <a:stretch>
                  <a:fillRect l="-114516" t="-168627" r="-153226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8FF2852B-A79E-1B42-CD56-B9AB6FC63C8B}"/>
              </a:ext>
            </a:extLst>
          </p:cNvPr>
          <p:cNvCxnSpPr>
            <a:cxnSpLocks/>
          </p:cNvCxnSpPr>
          <p:nvPr/>
        </p:nvCxnSpPr>
        <p:spPr>
          <a:xfrm flipV="1">
            <a:off x="4059535" y="3429099"/>
            <a:ext cx="0" cy="1389382"/>
          </a:xfrm>
          <a:prstGeom prst="straightConnector1">
            <a:avLst/>
          </a:prstGeom>
          <a:ln w="19050">
            <a:solidFill>
              <a:srgbClr val="0360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5AA13856-C8C6-E5EF-7D21-A3C4A9B573B1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[9] J.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Tiedau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et al., Phys. Rev. Lett.,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 press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E046933-735E-748F-5E67-899A1BD174EA}"/>
              </a:ext>
            </a:extLst>
          </p:cNvPr>
          <p:cNvCxnSpPr/>
          <p:nvPr/>
        </p:nvCxnSpPr>
        <p:spPr>
          <a:xfrm flipV="1">
            <a:off x="2719665" y="3081469"/>
            <a:ext cx="941325" cy="9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E82CC8CF-5981-C935-CD50-998EE252A1F4}"/>
              </a:ext>
            </a:extLst>
          </p:cNvPr>
          <p:cNvCxnSpPr>
            <a:cxnSpLocks/>
          </p:cNvCxnSpPr>
          <p:nvPr/>
        </p:nvCxnSpPr>
        <p:spPr>
          <a:xfrm>
            <a:off x="2679910" y="4025767"/>
            <a:ext cx="941325" cy="9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8DA271A-1EB4-950A-98F2-D2F1ECA9D44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  <a:endParaRPr lang="en-US" dirty="0" err="1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AF125C-8752-C05D-269C-DF4FCC01AA78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8100178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Motivation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0BA76-4B58-6788-A385-7E549C274976}"/>
              </a:ext>
            </a:extLst>
          </p:cNvPr>
          <p:cNvSpPr txBox="1"/>
          <p:nvPr/>
        </p:nvSpPr>
        <p:spPr>
          <a:xfrm>
            <a:off x="662313" y="1188487"/>
            <a:ext cx="53505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Just </a:t>
            </a:r>
            <a:r>
              <a:rPr lang="de-DE" sz="2000" b="1" dirty="0" err="1"/>
              <a:t>recently</a:t>
            </a:r>
            <a:r>
              <a:rPr lang="de-DE" sz="2000" dirty="0"/>
              <a:t>: </a:t>
            </a:r>
            <a:r>
              <a:rPr lang="de-DE" sz="2000" dirty="0" err="1"/>
              <a:t>Radiative</a:t>
            </a:r>
            <a:r>
              <a:rPr lang="de-DE" sz="2000" dirty="0"/>
              <a:t> </a:t>
            </a:r>
            <a:r>
              <a:rPr lang="de-DE" sz="2000" dirty="0" err="1"/>
              <a:t>excitation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Th‘s </a:t>
            </a:r>
            <a:r>
              <a:rPr lang="de-DE" sz="2000" dirty="0" err="1"/>
              <a:t>isomeric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plane </a:t>
            </a:r>
            <a:r>
              <a:rPr lang="de-DE" sz="2000" dirty="0" err="1"/>
              <a:t>wave</a:t>
            </a:r>
            <a:r>
              <a:rPr lang="de-DE" sz="2000" dirty="0"/>
              <a:t> </a:t>
            </a:r>
            <a:r>
              <a:rPr lang="de-DE" sz="2000" dirty="0" err="1"/>
              <a:t>beams</a:t>
            </a:r>
            <a:r>
              <a:rPr lang="de-DE" sz="2000" dirty="0"/>
              <a:t> [9]</a:t>
            </a:r>
            <a:endParaRPr lang="en-US" sz="2000" dirty="0" err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DACE0C8-C8C7-7A88-AD3E-5AEDECAA274B}"/>
              </a:ext>
            </a:extLst>
          </p:cNvPr>
          <p:cNvGrpSpPr>
            <a:grpSpLocks noChangeAspect="1"/>
          </p:cNvGrpSpPr>
          <p:nvPr/>
        </p:nvGrpSpPr>
        <p:grpSpPr>
          <a:xfrm>
            <a:off x="1737896" y="3616674"/>
            <a:ext cx="1014947" cy="975600"/>
            <a:chOff x="966560" y="2789291"/>
            <a:chExt cx="3041823" cy="29239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EE1B52F-70ED-288D-9A57-7901C9BEF5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B1312A8-7B5E-60AA-94ED-3F2A4BA8B5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CB60D1C-EF90-865B-8D8C-A275F5DF791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6F528DE-2CC9-F7DE-80F2-468C2799BB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7619F30-BE55-3938-F6DF-43136E066E1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8A3E7DE-E1E5-30F0-C2A6-468E5082E3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A7D4E33-04BE-FAD1-6E9F-4E87D3D27C3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6B7CF5E-13DC-BB05-D2F2-7ECF2221189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1A484D8-4492-A382-CFD0-EAAB3528EB9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D5AD4D8-0199-0A5B-0438-BBEA9438E0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0197ECA-D44A-409C-D006-6C3B33A7348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B0A689E-660C-65E3-7654-3D6F2723562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52A0548-5F09-ED5B-9AAD-558BF55F653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B0CEB2A-814E-86B9-1F4F-DBA178173FF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90ED9D8-138D-FDCD-0F7A-D413582D640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8615907-96D5-1752-A6E2-66B14EB89A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D1D391D-0C6B-E9C5-374D-E8DE7BF6BE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5D9E726-F5CF-5F8F-8265-7511CB33A8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F566D402-52EA-9E7B-196B-AE1920F2EA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C53FAB55-EDDB-0558-D9CA-3067DBD2E82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840A992-0E8B-EF43-8DD6-B6DBA5702E7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999DC9F-D4D3-F14B-787E-ACEA719C8CC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afik 41">
            <a:extLst>
              <a:ext uri="{FF2B5EF4-FFF2-40B4-BE49-F238E27FC236}">
                <a16:creationId xmlns:a16="http://schemas.microsoft.com/office/drawing/2014/main" id="{929901C6-FC3A-4F07-496B-E553329C4CA2}"/>
              </a:ext>
            </a:extLst>
          </p:cNvPr>
          <p:cNvGrpSpPr>
            <a:grpSpLocks noChangeAspect="1"/>
          </p:cNvGrpSpPr>
          <p:nvPr/>
        </p:nvGrpSpPr>
        <p:grpSpPr>
          <a:xfrm rot="8456953">
            <a:off x="4603172" y="3349167"/>
            <a:ext cx="96220" cy="846720"/>
            <a:chOff x="3859293" y="3912120"/>
            <a:chExt cx="104208" cy="917012"/>
          </a:xfrm>
          <a:solidFill>
            <a:srgbClr val="F0F0F0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514165E-A273-D503-8A84-C9FF54010A37}"/>
                </a:ext>
              </a:extLst>
            </p:cNvPr>
            <p:cNvSpPr/>
            <p:nvPr/>
          </p:nvSpPr>
          <p:spPr>
            <a:xfrm>
              <a:off x="3864083" y="4052099"/>
              <a:ext cx="93122" cy="777033"/>
            </a:xfrm>
            <a:custGeom>
              <a:avLst/>
              <a:gdLst>
                <a:gd name="connsiteX0" fmla="*/ 46551 w 93122"/>
                <a:gd name="connsiteY0" fmla="*/ 776985 h 777033"/>
                <a:gd name="connsiteX1" fmla="*/ 93007 w 93122"/>
                <a:gd name="connsiteY1" fmla="*/ 706076 h 777033"/>
                <a:gd name="connsiteX2" fmla="*/ -115 w 93122"/>
                <a:gd name="connsiteY2" fmla="*/ 562374 h 777033"/>
                <a:gd name="connsiteX3" fmla="*/ 94 w 93122"/>
                <a:gd name="connsiteY3" fmla="*/ 560533 h 777033"/>
                <a:gd name="connsiteX4" fmla="*/ 93007 w 93122"/>
                <a:gd name="connsiteY4" fmla="*/ 418714 h 777033"/>
                <a:gd name="connsiteX5" fmla="*/ -115 w 93122"/>
                <a:gd name="connsiteY5" fmla="*/ 275055 h 777033"/>
                <a:gd name="connsiteX6" fmla="*/ 92798 w 93122"/>
                <a:gd name="connsiteY6" fmla="*/ 133842 h 777033"/>
                <a:gd name="connsiteX7" fmla="*/ 47053 w 93122"/>
                <a:gd name="connsiteY7" fmla="*/ -49 h 77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22" h="777033">
                  <a:moveTo>
                    <a:pt x="46551" y="776985"/>
                  </a:moveTo>
                  <a:cubicBezTo>
                    <a:pt x="69789" y="759498"/>
                    <a:pt x="93007" y="742012"/>
                    <a:pt x="93007" y="706076"/>
                  </a:cubicBezTo>
                  <a:cubicBezTo>
                    <a:pt x="92944" y="634204"/>
                    <a:pt x="-115" y="634267"/>
                    <a:pt x="-115" y="562374"/>
                  </a:cubicBezTo>
                  <a:cubicBezTo>
                    <a:pt x="-115" y="562374"/>
                    <a:pt x="94" y="560533"/>
                    <a:pt x="94" y="560533"/>
                  </a:cubicBezTo>
                  <a:cubicBezTo>
                    <a:pt x="31" y="488641"/>
                    <a:pt x="93028" y="490586"/>
                    <a:pt x="93007" y="418714"/>
                  </a:cubicBezTo>
                  <a:cubicBezTo>
                    <a:pt x="92944" y="346843"/>
                    <a:pt x="-115" y="346905"/>
                    <a:pt x="-115" y="275055"/>
                  </a:cubicBezTo>
                  <a:cubicBezTo>
                    <a:pt x="-178" y="203183"/>
                    <a:pt x="92840" y="205693"/>
                    <a:pt x="92798" y="133842"/>
                  </a:cubicBezTo>
                  <a:cubicBezTo>
                    <a:pt x="92756" y="74730"/>
                    <a:pt x="47115" y="64627"/>
                    <a:pt x="47053" y="-49"/>
                  </a:cubicBezTo>
                </a:path>
              </a:pathLst>
            </a:custGeom>
            <a:noFill/>
            <a:ln w="27708" cap="rnd">
              <a:solidFill>
                <a:srgbClr val="7030A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F1EB637-1F90-DA53-9051-7CAEFE91386B}"/>
                </a:ext>
              </a:extLst>
            </p:cNvPr>
            <p:cNvSpPr/>
            <p:nvPr/>
          </p:nvSpPr>
          <p:spPr>
            <a:xfrm>
              <a:off x="3859293" y="3912120"/>
              <a:ext cx="104208" cy="175014"/>
            </a:xfrm>
            <a:custGeom>
              <a:avLst/>
              <a:gdLst>
                <a:gd name="connsiteX0" fmla="*/ 30633 w 104208"/>
                <a:gd name="connsiteY0" fmla="*/ 91113 h 175014"/>
                <a:gd name="connsiteX1" fmla="*/ -115 w 104208"/>
                <a:gd name="connsiteY1" fmla="*/ 174907 h 175014"/>
                <a:gd name="connsiteX2" fmla="*/ 104093 w 104208"/>
                <a:gd name="connsiteY2" fmla="*/ 174823 h 175014"/>
                <a:gd name="connsiteX3" fmla="*/ 73220 w 104208"/>
                <a:gd name="connsiteY3" fmla="*/ 91092 h 175014"/>
                <a:gd name="connsiteX4" fmla="*/ 51822 w 104208"/>
                <a:gd name="connsiteY4" fmla="*/ -107 h 175014"/>
                <a:gd name="connsiteX5" fmla="*/ 30633 w 104208"/>
                <a:gd name="connsiteY5" fmla="*/ 91113 h 17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08" h="175014">
                  <a:moveTo>
                    <a:pt x="30633" y="91113"/>
                  </a:moveTo>
                  <a:cubicBezTo>
                    <a:pt x="20342" y="125292"/>
                    <a:pt x="10845" y="147485"/>
                    <a:pt x="-115" y="174907"/>
                  </a:cubicBezTo>
                  <a:cubicBezTo>
                    <a:pt x="-115" y="174907"/>
                    <a:pt x="104093" y="174823"/>
                    <a:pt x="104093" y="174823"/>
                  </a:cubicBezTo>
                  <a:cubicBezTo>
                    <a:pt x="99429" y="165013"/>
                    <a:pt x="83553" y="125229"/>
                    <a:pt x="73220" y="91092"/>
                  </a:cubicBezTo>
                  <a:cubicBezTo>
                    <a:pt x="62134" y="54528"/>
                    <a:pt x="54541" y="21395"/>
                    <a:pt x="51822" y="-107"/>
                  </a:cubicBezTo>
                  <a:cubicBezTo>
                    <a:pt x="49165" y="21395"/>
                    <a:pt x="41635" y="54549"/>
                    <a:pt x="30633" y="91113"/>
                  </a:cubicBezTo>
                  <a:close/>
                </a:path>
              </a:pathLst>
            </a:custGeom>
            <a:solidFill>
              <a:srgbClr val="7030A0"/>
            </a:solidFill>
            <a:ln w="6928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15422E4-43D6-6D17-01A2-CCCA2DC35040}"/>
              </a:ext>
            </a:extLst>
          </p:cNvPr>
          <p:cNvCxnSpPr/>
          <p:nvPr/>
        </p:nvCxnSpPr>
        <p:spPr>
          <a:xfrm>
            <a:off x="662313" y="4084891"/>
            <a:ext cx="955273" cy="0"/>
          </a:xfrm>
          <a:prstGeom prst="straightConnector1">
            <a:avLst/>
          </a:prstGeom>
          <a:ln w="57150">
            <a:solidFill>
              <a:srgbClr val="8144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D2BCD5B-57A2-EC72-7FA0-572B3ACF1F5D}"/>
                  </a:ext>
                </a:extLst>
              </p:cNvPr>
              <p:cNvSpPr txBox="1"/>
              <p:nvPr/>
            </p:nvSpPr>
            <p:spPr>
              <a:xfrm>
                <a:off x="868691" y="3717990"/>
                <a:ext cx="412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D2BCD5B-57A2-EC72-7FA0-572B3ACF1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91" y="3717990"/>
                <a:ext cx="412805" cy="307777"/>
              </a:xfrm>
              <a:prstGeom prst="rect">
                <a:avLst/>
              </a:prstGeom>
              <a:blipFill>
                <a:blip r:embed="rId2"/>
                <a:stretch>
                  <a:fillRect l="-13433" r="-134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0EA609E-E93D-0D18-CB50-DA114469D603}"/>
              </a:ext>
            </a:extLst>
          </p:cNvPr>
          <p:cNvCxnSpPr/>
          <p:nvPr/>
        </p:nvCxnSpPr>
        <p:spPr>
          <a:xfrm>
            <a:off x="3780076" y="4845575"/>
            <a:ext cx="1105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5FBC719-CBAE-CEE3-4305-D40594359588}"/>
              </a:ext>
            </a:extLst>
          </p:cNvPr>
          <p:cNvCxnSpPr/>
          <p:nvPr/>
        </p:nvCxnSpPr>
        <p:spPr>
          <a:xfrm>
            <a:off x="3780075" y="3368104"/>
            <a:ext cx="1105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3167B261-23E8-98FF-0CD3-24177419EB28}"/>
              </a:ext>
            </a:extLst>
          </p:cNvPr>
          <p:cNvSpPr/>
          <p:nvPr/>
        </p:nvSpPr>
        <p:spPr>
          <a:xfrm>
            <a:off x="3238737" y="2747428"/>
            <a:ext cx="2582426" cy="2582426"/>
          </a:xfrm>
          <a:prstGeom prst="ellipse">
            <a:avLst/>
          </a:prstGeom>
          <a:noFill/>
          <a:ln w="28575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1953A6F-8F66-EC46-B5A6-49FE3C91A635}"/>
                  </a:ext>
                </a:extLst>
              </p:cNvPr>
              <p:cNvSpPr txBox="1"/>
              <p:nvPr/>
            </p:nvSpPr>
            <p:spPr>
              <a:xfrm>
                <a:off x="4912118" y="4628683"/>
                <a:ext cx="4053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1953A6F-8F66-EC46-B5A6-49FE3C91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18" y="4628683"/>
                <a:ext cx="405367" cy="307777"/>
              </a:xfrm>
              <a:prstGeom prst="rect">
                <a:avLst/>
              </a:prstGeom>
              <a:blipFill>
                <a:blip r:embed="rId3"/>
                <a:stretch>
                  <a:fillRect l="-107576" t="-168627" r="-145455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0C89F7BE-E13C-FCC9-3721-7E1154EDE205}"/>
                  </a:ext>
                </a:extLst>
              </p:cNvPr>
              <p:cNvSpPr txBox="1"/>
              <p:nvPr/>
            </p:nvSpPr>
            <p:spPr>
              <a:xfrm>
                <a:off x="4912118" y="3177675"/>
                <a:ext cx="3761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0C89F7BE-E13C-FCC9-3721-7E1154ED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18" y="3177675"/>
                <a:ext cx="376192" cy="307777"/>
              </a:xfrm>
              <a:prstGeom prst="rect">
                <a:avLst/>
              </a:prstGeom>
              <a:blipFill>
                <a:blip r:embed="rId4"/>
                <a:stretch>
                  <a:fillRect l="-114516" t="-168627" r="-153226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8FF2852B-A79E-1B42-CD56-B9AB6FC63C8B}"/>
              </a:ext>
            </a:extLst>
          </p:cNvPr>
          <p:cNvCxnSpPr>
            <a:cxnSpLocks/>
          </p:cNvCxnSpPr>
          <p:nvPr/>
        </p:nvCxnSpPr>
        <p:spPr>
          <a:xfrm flipV="1">
            <a:off x="4059535" y="3429099"/>
            <a:ext cx="0" cy="1389382"/>
          </a:xfrm>
          <a:prstGeom prst="straightConnector1">
            <a:avLst/>
          </a:prstGeom>
          <a:ln w="19050">
            <a:solidFill>
              <a:srgbClr val="0360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5AA13856-C8C6-E5EF-7D21-A3C4A9B573B1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[9] J.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Tiedau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et al., Phys. Rev. Lett.,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 press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9BAE09A1-93FD-288D-29F2-69CACDDA1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8" y="2580213"/>
            <a:ext cx="3267101" cy="24339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6AEA80-682F-32EE-2A8B-0E1074431C83}"/>
              </a:ext>
            </a:extLst>
          </p:cNvPr>
          <p:cNvSpPr txBox="1"/>
          <p:nvPr/>
        </p:nvSpPr>
        <p:spPr>
          <a:xfrm>
            <a:off x="6506996" y="1188487"/>
            <a:ext cx="57390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Question: </a:t>
            </a:r>
            <a:r>
              <a:rPr lang="de-DE" sz="2000" dirty="0"/>
              <a:t>Twisted light </a:t>
            </a:r>
            <a:r>
              <a:rPr lang="de-DE" sz="2000" dirty="0" err="1"/>
              <a:t>instead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plane </a:t>
            </a:r>
            <a:r>
              <a:rPr lang="de-DE" sz="2000" dirty="0" err="1"/>
              <a:t>waves</a:t>
            </a:r>
            <a:r>
              <a:rPr lang="de-DE" sz="2000" dirty="0"/>
              <a:t>?</a:t>
            </a:r>
            <a:endParaRPr lang="en-US" sz="2000" dirty="0" err="1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C3938C-4041-51F1-F3F9-8484EC164A1D}"/>
              </a:ext>
            </a:extLst>
          </p:cNvPr>
          <p:cNvGrpSpPr>
            <a:grpSpLocks noChangeAspect="1"/>
          </p:cNvGrpSpPr>
          <p:nvPr/>
        </p:nvGrpSpPr>
        <p:grpSpPr>
          <a:xfrm>
            <a:off x="10070790" y="4387290"/>
            <a:ext cx="1014947" cy="975600"/>
            <a:chOff x="966560" y="2789291"/>
            <a:chExt cx="3041823" cy="29239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9F10B5B-CE4D-ACDC-F36B-1B4095FAEDD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EDFDB4E-25AB-C803-18EE-51C6F2B94F3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B6772E-287F-1409-590D-235F8894A2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17B8447-62AA-4DA2-74D5-E521121B6F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6C8DFF2-0145-17AF-D8FA-0F4E6FA51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5469246-562D-BB11-9F88-6DEFDDA986B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9830E9F1-649D-9FA6-8409-7F8C7C7C780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DB06C48-AE1B-80F6-E2D6-352EB15FA4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43D3B181-BEBA-1CA2-DF0C-675C1448A60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BA48F4D-A5F0-C588-B654-4AF4056B2E8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3E1D5D3A-31CF-740B-9F3D-AAC42EFD4E5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CC1C077C-FFAB-1C6D-8EA0-70E49DD85D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66BD49E4-4A0F-F03D-5C9D-82BEFDA2A3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F52A6C8F-5061-2C7A-C97A-35528DADF0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2C3B1C9-23CB-0712-6AE1-7875985C769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4B05D569-3DFE-5E8E-215D-17174E56558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8D27F54-58E4-0674-5FC3-58F714E3143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8F919B78-4C8C-9EC5-B908-23AE0AE5F5E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4110CEF7-34F9-509F-A6DC-C86749A2987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F6F8AD90-D6A3-6F7D-9086-BE1D174005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3DD58AEF-8D69-27E9-79AC-C2513E49822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AAD527DE-726E-54A7-DC98-E8C9719C91F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392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F8E06-88D4-732B-1C30-F3280C54939E}"/>
              </a:ext>
            </a:extLst>
          </p:cNvPr>
          <p:cNvSpPr txBox="1"/>
          <p:nvPr/>
        </p:nvSpPr>
        <p:spPr>
          <a:xfrm>
            <a:off x="1034382" y="1171575"/>
            <a:ext cx="1051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clock</a:t>
            </a:r>
            <a:r>
              <a:rPr lang="de-DE" sz="2000" dirty="0"/>
              <a:t> </a:t>
            </a:r>
            <a:r>
              <a:rPr lang="de-DE" sz="2000" dirty="0" err="1"/>
              <a:t>approaches</a:t>
            </a:r>
            <a:r>
              <a:rPr lang="de-DE" sz="2000" dirty="0"/>
              <a:t>,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interaction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twisted</a:t>
            </a:r>
            <a:r>
              <a:rPr lang="de-DE" sz="2000" dirty="0"/>
              <a:t> light </a:t>
            </a:r>
            <a:r>
              <a:rPr lang="de-DE" sz="2000" dirty="0" err="1"/>
              <a:t>with</a:t>
            </a:r>
            <a:r>
              <a:rPr lang="de-DE" sz="2000" dirty="0"/>
              <a:t>: 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84277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Würzburg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32445B-A09E-208B-545E-C4777F504542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en-US" dirty="0" err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2216310-6828-9E0F-C91E-BF69DDB0C6A3}"/>
              </a:ext>
            </a:extLst>
          </p:cNvPr>
          <p:cNvGrpSpPr/>
          <p:nvPr/>
        </p:nvGrpSpPr>
        <p:grpSpPr>
          <a:xfrm>
            <a:off x="314186" y="1247004"/>
            <a:ext cx="3136443" cy="4192379"/>
            <a:chOff x="407987" y="894506"/>
            <a:chExt cx="3136443" cy="4192379"/>
          </a:xfrm>
        </p:grpSpPr>
        <p:pic>
          <p:nvPicPr>
            <p:cNvPr id="1026" name="Picture 2" descr="Lage Unterfrankens in Deutschland">
              <a:extLst>
                <a:ext uri="{FF2B5EF4-FFF2-40B4-BE49-F238E27FC236}">
                  <a16:creationId xmlns:a16="http://schemas.microsoft.com/office/drawing/2014/main" id="{119C8FBC-0B4F-EC7D-6DA5-BD6E205A8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" y="894506"/>
              <a:ext cx="3136443" cy="419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AFD1D54-4458-585E-844B-5BB6CD901BB9}"/>
                </a:ext>
              </a:extLst>
            </p:cNvPr>
            <p:cNvSpPr/>
            <p:nvPr/>
          </p:nvSpPr>
          <p:spPr>
            <a:xfrm>
              <a:off x="1682457" y="3632753"/>
              <a:ext cx="829905" cy="2011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/>
              <p:nvPr/>
            </p:nvSpPr>
            <p:spPr>
              <a:xfrm>
                <a:off x="3577443" y="1318096"/>
                <a:ext cx="8530226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de-DE" sz="20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Located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northwestern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Bavaria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130 000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residents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25000 &gt;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43" y="1318096"/>
                <a:ext cx="8530226" cy="2343655"/>
              </a:xfrm>
              <a:prstGeom prst="rect">
                <a:avLst/>
              </a:prstGeom>
              <a:blipFill>
                <a:blip r:embed="rId3"/>
                <a:stretch>
                  <a:fillRect l="-786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2505949-3F9C-19D6-09EB-D053A1958D5A}"/>
              </a:ext>
            </a:extLst>
          </p:cNvPr>
          <p:cNvSpPr txBox="1"/>
          <p:nvPr/>
        </p:nvSpPr>
        <p:spPr>
          <a:xfrm>
            <a:off x="768280" y="1435090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[1]</a:t>
            </a:r>
            <a:endParaRPr lang="en-US" sz="20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EC8502-3827-3E05-891A-1A5E598423DB}"/>
              </a:ext>
            </a:extLst>
          </p:cNvPr>
          <p:cNvSpPr txBox="1"/>
          <p:nvPr/>
        </p:nvSpPr>
        <p:spPr>
          <a:xfrm>
            <a:off x="-84374" y="6286430"/>
            <a:ext cx="5775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www.regierung.unterfranken.bayern.de/regierungsbezirk/index.html</a:t>
            </a:r>
          </a:p>
        </p:txBody>
      </p:sp>
    </p:spTree>
    <p:extLst>
      <p:ext uri="{BB962C8B-B14F-4D97-AF65-F5344CB8AC3E}">
        <p14:creationId xmlns:p14="http://schemas.microsoft.com/office/powerpoint/2010/main" val="231569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8DFFAE2-1185-3B00-C63D-551FD972AB00}"/>
              </a:ext>
            </a:extLst>
          </p:cNvPr>
          <p:cNvGrpSpPr>
            <a:grpSpLocks noChangeAspect="1"/>
          </p:cNvGrpSpPr>
          <p:nvPr/>
        </p:nvGrpSpPr>
        <p:grpSpPr>
          <a:xfrm>
            <a:off x="1621601" y="1533693"/>
            <a:ext cx="6036097" cy="4965563"/>
            <a:chOff x="761612" y="1698171"/>
            <a:chExt cx="5430873" cy="446767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7451997-9320-A90B-A85E-07AFB0EDA17C}"/>
                </a:ext>
              </a:extLst>
            </p:cNvPr>
            <p:cNvGrpSpPr/>
            <p:nvPr/>
          </p:nvGrpSpPr>
          <p:grpSpPr>
            <a:xfrm>
              <a:off x="761612" y="1698171"/>
              <a:ext cx="5430873" cy="4467679"/>
              <a:chOff x="761612" y="1698171"/>
              <a:chExt cx="5430873" cy="4467679"/>
            </a:xfrm>
          </p:grpSpPr>
          <p:pic>
            <p:nvPicPr>
              <p:cNvPr id="3" name="Grafik 2" descr="Ein Bild, das Screenshot, Farbigkeit, Kreis, Grafiken enthält.&#10;&#10;Automatisch generierte Beschreibung">
                <a:extLst>
                  <a:ext uri="{FF2B5EF4-FFF2-40B4-BE49-F238E27FC236}">
                    <a16:creationId xmlns:a16="http://schemas.microsoft.com/office/drawing/2014/main" id="{930BE642-B464-6EC2-6428-138C38413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612" y="2132483"/>
                <a:ext cx="5298193" cy="4033367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0E3A77E-198F-4E82-83CF-D2CCCB1256CF}"/>
                  </a:ext>
                </a:extLst>
              </p:cNvPr>
              <p:cNvSpPr/>
              <p:nvPr/>
            </p:nvSpPr>
            <p:spPr>
              <a:xfrm>
                <a:off x="3135084" y="1698171"/>
                <a:ext cx="3057401" cy="4098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9C2DDF7-3C3B-766E-213A-9C87D6110942}"/>
                </a:ext>
              </a:extLst>
            </p:cNvPr>
            <p:cNvSpPr/>
            <p:nvPr/>
          </p:nvSpPr>
          <p:spPr>
            <a:xfrm>
              <a:off x="2274744" y="2560047"/>
              <a:ext cx="824056" cy="278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972A28D-1AC4-82ED-5A47-89281BBABCF8}"/>
              </a:ext>
            </a:extLst>
          </p:cNvPr>
          <p:cNvGrpSpPr/>
          <p:nvPr/>
        </p:nvGrpSpPr>
        <p:grpSpPr>
          <a:xfrm>
            <a:off x="6885027" y="-3856862"/>
            <a:ext cx="10516178" cy="10235679"/>
            <a:chOff x="6607816" y="-4393854"/>
            <a:chExt cx="10516178" cy="1023567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C9EE9585-A95A-1D7A-EA02-B4EAFCFEBB73}"/>
                </a:ext>
              </a:extLst>
            </p:cNvPr>
            <p:cNvGrpSpPr/>
            <p:nvPr/>
          </p:nvGrpSpPr>
          <p:grpSpPr>
            <a:xfrm>
              <a:off x="6607816" y="-4393854"/>
              <a:ext cx="10516178" cy="10235679"/>
              <a:chOff x="6096000" y="-3232995"/>
              <a:chExt cx="9733151" cy="9398845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AF12F7D7-08A0-871E-1676-39C2B7A08C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96000" y="-3232995"/>
                <a:ext cx="9733151" cy="9019522"/>
                <a:chOff x="6431118" y="1028602"/>
                <a:chExt cx="5485626" cy="4835526"/>
              </a:xfrm>
            </p:grpSpPr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61C658B5-2BA0-3045-B9AD-C4C26A6A52C5}"/>
                    </a:ext>
                  </a:extLst>
                </p:cNvPr>
                <p:cNvGrpSpPr/>
                <p:nvPr/>
              </p:nvGrpSpPr>
              <p:grpSpPr>
                <a:xfrm>
                  <a:off x="6431118" y="1028602"/>
                  <a:ext cx="5151282" cy="4835526"/>
                  <a:chOff x="6308567" y="1114424"/>
                  <a:chExt cx="5151282" cy="4835526"/>
                </a:xfrm>
              </p:grpSpPr>
              <p:pic>
                <p:nvPicPr>
                  <p:cNvPr id="9" name="Grafik 8" descr="Ein Bild, das Screenshot, Farbigkeit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62E8D488-2A76-2846-CDFE-0B60AEC3B8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9959" y="1207398"/>
                    <a:ext cx="4979890" cy="4742552"/>
                  </a:xfrm>
                  <a:prstGeom prst="rect">
                    <a:avLst/>
                  </a:prstGeom>
                </p:spPr>
              </p:pic>
              <p:sp>
                <p:nvSpPr>
                  <p:cNvPr id="10" name="Rechteck 9">
                    <a:extLst>
                      <a:ext uri="{FF2B5EF4-FFF2-40B4-BE49-F238E27FC236}">
                        <a16:creationId xmlns:a16="http://schemas.microsoft.com/office/drawing/2014/main" id="{13D00DD5-B562-C7DB-8871-F8D7DA6E429F}"/>
                      </a:ext>
                    </a:extLst>
                  </p:cNvPr>
                  <p:cNvSpPr/>
                  <p:nvPr/>
                </p:nvSpPr>
                <p:spPr>
                  <a:xfrm>
                    <a:off x="6327717" y="1114424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Rechteck 10">
                    <a:extLst>
                      <a:ext uri="{FF2B5EF4-FFF2-40B4-BE49-F238E27FC236}">
                        <a16:creationId xmlns:a16="http://schemas.microsoft.com/office/drawing/2014/main" id="{ECA9CC34-046D-1857-17A5-3EE04870AE20}"/>
                      </a:ext>
                    </a:extLst>
                  </p:cNvPr>
                  <p:cNvSpPr/>
                  <p:nvPr/>
                </p:nvSpPr>
                <p:spPr>
                  <a:xfrm>
                    <a:off x="6308567" y="3429000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7F7BCA2D-BC30-F273-BF0C-1869233A64D5}"/>
                    </a:ext>
                  </a:extLst>
                </p:cNvPr>
                <p:cNvSpPr/>
                <p:nvPr/>
              </p:nvSpPr>
              <p:spPr>
                <a:xfrm>
                  <a:off x="6431118" y="1028602"/>
                  <a:ext cx="5485626" cy="24003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93A739E5-A2A7-D073-9413-FABDA911CE54}"/>
                  </a:ext>
                </a:extLst>
              </p:cNvPr>
              <p:cNvSpPr/>
              <p:nvPr/>
            </p:nvSpPr>
            <p:spPr>
              <a:xfrm>
                <a:off x="10088880" y="-533400"/>
                <a:ext cx="5587753" cy="6699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D2FE625-79EB-0474-11D9-BDAA45308CA0}"/>
                </a:ext>
              </a:extLst>
            </p:cNvPr>
            <p:cNvSpPr/>
            <p:nvPr/>
          </p:nvSpPr>
          <p:spPr>
            <a:xfrm>
              <a:off x="8843058" y="1619997"/>
              <a:ext cx="2226329" cy="622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BE31EBEA-2897-3410-0A14-3A718230A492}"/>
              </a:ext>
            </a:extLst>
          </p:cNvPr>
          <p:cNvSpPr txBox="1"/>
          <p:nvPr/>
        </p:nvSpPr>
        <p:spPr>
          <a:xfrm>
            <a:off x="97424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A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</a:t>
            </a:r>
            <a:r>
              <a:rPr lang="de-DE" sz="2000" dirty="0" err="1"/>
              <a:t>nucleus</a:t>
            </a:r>
            <a:r>
              <a:rPr lang="de-DE" sz="2000" dirty="0"/>
              <a:t>   </a:t>
            </a:r>
            <a:endParaRPr lang="en-US" sz="200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F8E06-88D4-732B-1C30-F3280C54939E}"/>
              </a:ext>
            </a:extLst>
          </p:cNvPr>
          <p:cNvSpPr txBox="1"/>
          <p:nvPr/>
        </p:nvSpPr>
        <p:spPr>
          <a:xfrm>
            <a:off x="1034382" y="1171575"/>
            <a:ext cx="1051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clock</a:t>
            </a:r>
            <a:r>
              <a:rPr lang="de-DE" sz="2000" dirty="0"/>
              <a:t> </a:t>
            </a:r>
            <a:r>
              <a:rPr lang="de-DE" sz="2000" dirty="0" err="1"/>
              <a:t>approaches</a:t>
            </a:r>
            <a:r>
              <a:rPr lang="de-DE" sz="2000" dirty="0"/>
              <a:t>,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interaction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twisted</a:t>
            </a:r>
            <a:r>
              <a:rPr lang="de-DE" sz="2000" dirty="0"/>
              <a:t> light </a:t>
            </a:r>
            <a:r>
              <a:rPr lang="de-DE" sz="2000" dirty="0" err="1"/>
              <a:t>with</a:t>
            </a:r>
            <a:r>
              <a:rPr lang="de-DE" sz="2000" dirty="0"/>
              <a:t>: </a:t>
            </a:r>
            <a:endParaRPr lang="en-US" sz="2000" dirty="0" err="1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B04B2B-ABC8-D683-5A15-B8859036DAAD}"/>
              </a:ext>
            </a:extLst>
          </p:cNvPr>
          <p:cNvSpPr txBox="1"/>
          <p:nvPr/>
        </p:nvSpPr>
        <p:spPr>
          <a:xfrm>
            <a:off x="825725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2.) An </a:t>
            </a:r>
            <a:r>
              <a:rPr lang="de-DE" sz="2000" dirty="0" err="1"/>
              <a:t>ensemble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</a:t>
            </a:r>
            <a:r>
              <a:rPr lang="de-DE" sz="2000" dirty="0" err="1"/>
              <a:t>nuclei</a:t>
            </a:r>
            <a:r>
              <a:rPr lang="de-DE" sz="2000" dirty="0"/>
              <a:t>   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66239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8DFFAE2-1185-3B00-C63D-551FD972AB00}"/>
              </a:ext>
            </a:extLst>
          </p:cNvPr>
          <p:cNvGrpSpPr>
            <a:grpSpLocks noChangeAspect="1"/>
          </p:cNvGrpSpPr>
          <p:nvPr/>
        </p:nvGrpSpPr>
        <p:grpSpPr>
          <a:xfrm>
            <a:off x="1621601" y="1533693"/>
            <a:ext cx="6036097" cy="4965563"/>
            <a:chOff x="761612" y="1698171"/>
            <a:chExt cx="5430873" cy="446767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7451997-9320-A90B-A85E-07AFB0EDA17C}"/>
                </a:ext>
              </a:extLst>
            </p:cNvPr>
            <p:cNvGrpSpPr/>
            <p:nvPr/>
          </p:nvGrpSpPr>
          <p:grpSpPr>
            <a:xfrm>
              <a:off x="761612" y="1698171"/>
              <a:ext cx="5430873" cy="4467679"/>
              <a:chOff x="761612" y="1698171"/>
              <a:chExt cx="5430873" cy="4467679"/>
            </a:xfrm>
          </p:grpSpPr>
          <p:pic>
            <p:nvPicPr>
              <p:cNvPr id="3" name="Grafik 2" descr="Ein Bild, das Screenshot, Farbigkeit, Kreis, Grafiken enthält.&#10;&#10;Automatisch generierte Beschreibung">
                <a:extLst>
                  <a:ext uri="{FF2B5EF4-FFF2-40B4-BE49-F238E27FC236}">
                    <a16:creationId xmlns:a16="http://schemas.microsoft.com/office/drawing/2014/main" id="{930BE642-B464-6EC2-6428-138C38413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612" y="2132483"/>
                <a:ext cx="5298193" cy="4033367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0E3A77E-198F-4E82-83CF-D2CCCB1256CF}"/>
                  </a:ext>
                </a:extLst>
              </p:cNvPr>
              <p:cNvSpPr/>
              <p:nvPr/>
            </p:nvSpPr>
            <p:spPr>
              <a:xfrm>
                <a:off x="3135084" y="1698171"/>
                <a:ext cx="3057401" cy="4098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9C2DDF7-3C3B-766E-213A-9C87D6110942}"/>
                </a:ext>
              </a:extLst>
            </p:cNvPr>
            <p:cNvSpPr/>
            <p:nvPr/>
          </p:nvSpPr>
          <p:spPr>
            <a:xfrm>
              <a:off x="2274744" y="2560047"/>
              <a:ext cx="824056" cy="278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972A28D-1AC4-82ED-5A47-89281BBABCF8}"/>
              </a:ext>
            </a:extLst>
          </p:cNvPr>
          <p:cNvGrpSpPr/>
          <p:nvPr/>
        </p:nvGrpSpPr>
        <p:grpSpPr>
          <a:xfrm>
            <a:off x="6885027" y="-3856862"/>
            <a:ext cx="10516178" cy="10235679"/>
            <a:chOff x="6607816" y="-4393854"/>
            <a:chExt cx="10516178" cy="1023567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C9EE9585-A95A-1D7A-EA02-B4EAFCFEBB73}"/>
                </a:ext>
              </a:extLst>
            </p:cNvPr>
            <p:cNvGrpSpPr/>
            <p:nvPr/>
          </p:nvGrpSpPr>
          <p:grpSpPr>
            <a:xfrm>
              <a:off x="6607816" y="-4393854"/>
              <a:ext cx="10516178" cy="10235679"/>
              <a:chOff x="6096000" y="-3232995"/>
              <a:chExt cx="9733151" cy="9398845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AF12F7D7-08A0-871E-1676-39C2B7A08C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96000" y="-3232995"/>
                <a:ext cx="9733151" cy="9019522"/>
                <a:chOff x="6431118" y="1028602"/>
                <a:chExt cx="5485626" cy="4835526"/>
              </a:xfrm>
            </p:grpSpPr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61C658B5-2BA0-3045-B9AD-C4C26A6A52C5}"/>
                    </a:ext>
                  </a:extLst>
                </p:cNvPr>
                <p:cNvGrpSpPr/>
                <p:nvPr/>
              </p:nvGrpSpPr>
              <p:grpSpPr>
                <a:xfrm>
                  <a:off x="6431118" y="1028602"/>
                  <a:ext cx="5151282" cy="4835526"/>
                  <a:chOff x="6308567" y="1114424"/>
                  <a:chExt cx="5151282" cy="4835526"/>
                </a:xfrm>
              </p:grpSpPr>
              <p:pic>
                <p:nvPicPr>
                  <p:cNvPr id="9" name="Grafik 8" descr="Ein Bild, das Screenshot, Farbigkeit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62E8D488-2A76-2846-CDFE-0B60AEC3B8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9959" y="1207398"/>
                    <a:ext cx="4979890" cy="4742552"/>
                  </a:xfrm>
                  <a:prstGeom prst="rect">
                    <a:avLst/>
                  </a:prstGeom>
                </p:spPr>
              </p:pic>
              <p:sp>
                <p:nvSpPr>
                  <p:cNvPr id="10" name="Rechteck 9">
                    <a:extLst>
                      <a:ext uri="{FF2B5EF4-FFF2-40B4-BE49-F238E27FC236}">
                        <a16:creationId xmlns:a16="http://schemas.microsoft.com/office/drawing/2014/main" id="{13D00DD5-B562-C7DB-8871-F8D7DA6E429F}"/>
                      </a:ext>
                    </a:extLst>
                  </p:cNvPr>
                  <p:cNvSpPr/>
                  <p:nvPr/>
                </p:nvSpPr>
                <p:spPr>
                  <a:xfrm>
                    <a:off x="6327717" y="1114424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>
                          <a:alpha val="20000"/>
                        </a:schemeClr>
                      </a:solidFill>
                    </a:endParaRPr>
                  </a:p>
                </p:txBody>
              </p:sp>
              <p:sp>
                <p:nvSpPr>
                  <p:cNvPr id="11" name="Rechteck 10">
                    <a:extLst>
                      <a:ext uri="{FF2B5EF4-FFF2-40B4-BE49-F238E27FC236}">
                        <a16:creationId xmlns:a16="http://schemas.microsoft.com/office/drawing/2014/main" id="{ECA9CC34-046D-1857-17A5-3EE04870AE20}"/>
                      </a:ext>
                    </a:extLst>
                  </p:cNvPr>
                  <p:cNvSpPr/>
                  <p:nvPr/>
                </p:nvSpPr>
                <p:spPr>
                  <a:xfrm>
                    <a:off x="6308567" y="3429000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>
                          <a:alpha val="2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7F7BCA2D-BC30-F273-BF0C-1869233A64D5}"/>
                    </a:ext>
                  </a:extLst>
                </p:cNvPr>
                <p:cNvSpPr/>
                <p:nvPr/>
              </p:nvSpPr>
              <p:spPr>
                <a:xfrm>
                  <a:off x="6431118" y="1028602"/>
                  <a:ext cx="5485626" cy="24003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>
                        <a:alpha val="20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93A739E5-A2A7-D073-9413-FABDA911CE54}"/>
                  </a:ext>
                </a:extLst>
              </p:cNvPr>
              <p:cNvSpPr/>
              <p:nvPr/>
            </p:nvSpPr>
            <p:spPr>
              <a:xfrm>
                <a:off x="10088880" y="-533400"/>
                <a:ext cx="5587753" cy="6699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>
                      <a:alpha val="20000"/>
                    </a:schemeClr>
                  </a:solidFill>
                </a:endParaRPr>
              </a:p>
            </p:txBody>
          </p:sp>
        </p:grp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D2FE625-79EB-0474-11D9-BDAA45308CA0}"/>
                </a:ext>
              </a:extLst>
            </p:cNvPr>
            <p:cNvSpPr/>
            <p:nvPr/>
          </p:nvSpPr>
          <p:spPr>
            <a:xfrm>
              <a:off x="8843058" y="1619997"/>
              <a:ext cx="2226329" cy="622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>
                    <a:alpha val="20000"/>
                  </a:schemeClr>
                </a:solidFill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BE31EBEA-2897-3410-0A14-3A718230A492}"/>
              </a:ext>
            </a:extLst>
          </p:cNvPr>
          <p:cNvSpPr txBox="1"/>
          <p:nvPr/>
        </p:nvSpPr>
        <p:spPr>
          <a:xfrm>
            <a:off x="97424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A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</a:t>
            </a:r>
            <a:r>
              <a:rPr lang="de-DE" sz="2000" dirty="0" err="1"/>
              <a:t>nucleus</a:t>
            </a:r>
            <a:r>
              <a:rPr lang="de-DE" sz="2000" dirty="0"/>
              <a:t>   </a:t>
            </a:r>
            <a:endParaRPr lang="en-US" sz="2000" dirty="0" err="1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B04B2B-ABC8-D683-5A15-B8859036DAAD}"/>
              </a:ext>
            </a:extLst>
          </p:cNvPr>
          <p:cNvSpPr txBox="1"/>
          <p:nvPr/>
        </p:nvSpPr>
        <p:spPr>
          <a:xfrm>
            <a:off x="825725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2.) An </a:t>
            </a:r>
            <a:r>
              <a:rPr lang="de-DE" sz="2000" dirty="0" err="1">
                <a:solidFill>
                  <a:schemeClr val="tx1">
                    <a:alpha val="20000"/>
                  </a:schemeClr>
                </a:solidFill>
              </a:rPr>
              <a:t>ensemble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alpha val="2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lang="de-DE" sz="2000" baseline="30000" dirty="0">
                <a:solidFill>
                  <a:schemeClr val="tx1">
                    <a:alpha val="20000"/>
                  </a:schemeClr>
                </a:solidFill>
              </a:rPr>
              <a:t>229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Th </a:t>
            </a:r>
            <a:r>
              <a:rPr lang="de-DE" sz="2000" dirty="0" err="1">
                <a:solidFill>
                  <a:schemeClr val="tx1">
                    <a:alpha val="20000"/>
                  </a:schemeClr>
                </a:solidFill>
              </a:rPr>
              <a:t>nuclei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   </a:t>
            </a:r>
            <a:endParaRPr lang="en-US" sz="2000" dirty="0" err="1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1F6BF-FED7-247B-C9A7-79ED312E2A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Twisted light in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nutshell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9683C91-E93D-8D0C-359F-468F0F027B45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A31FB9-2F78-E81C-CD0D-A5BB1436DA7F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[10] O.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Matula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J. Phys. B.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205002 (2013)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81F59-3AC1-4E84-6992-F513EDB95843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[11] S. Schulz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043416 (2019)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14F7FDC-1962-E816-4B85-0E8960ACBEA2}"/>
                  </a:ext>
                </a:extLst>
              </p:cNvPr>
              <p:cNvSpPr txBox="1"/>
              <p:nvPr/>
            </p:nvSpPr>
            <p:spPr>
              <a:xfrm>
                <a:off x="298008" y="894506"/>
                <a:ext cx="12179501" cy="147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Here: 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Bessel </a:t>
                </a:r>
                <a:r>
                  <a:rPr lang="de-DE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modes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[10, 11]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Most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convenient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to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treat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analytically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/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numerically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Light beam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carrying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(total angular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momentum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projection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along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propagation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(z-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14F7FDC-1962-E816-4B85-0E8960ACB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8" y="894506"/>
                <a:ext cx="12179501" cy="1472583"/>
              </a:xfrm>
              <a:prstGeom prst="rect">
                <a:avLst/>
              </a:prstGeom>
              <a:blipFill>
                <a:blip r:embed="rId3"/>
                <a:stretch>
                  <a:fillRect l="-551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957AEE5D-0362-97F6-5DAE-39EE96C14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" y="2330419"/>
            <a:ext cx="3112161" cy="2318560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F3CEBE8-C6D6-DD94-24E7-3D808CADD7C3}"/>
              </a:ext>
            </a:extLst>
          </p:cNvPr>
          <p:cNvGrpSpPr/>
          <p:nvPr/>
        </p:nvGrpSpPr>
        <p:grpSpPr>
          <a:xfrm>
            <a:off x="7923431" y="2446169"/>
            <a:ext cx="4171657" cy="2418337"/>
            <a:chOff x="8113791" y="2651781"/>
            <a:chExt cx="4171657" cy="2418337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D7B0A08D-F32C-3484-C795-C91DB40AE4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13792" y="2684755"/>
              <a:ext cx="2880000" cy="2385363"/>
              <a:chOff x="4341019" y="1165311"/>
              <a:chExt cx="5422106" cy="4490865"/>
            </a:xfrm>
          </p:grpSpPr>
          <p:sp>
            <p:nvSpPr>
              <p:cNvPr id="44" name="Gleichschenkliges Dreieck 43">
                <a:extLst>
                  <a:ext uri="{FF2B5EF4-FFF2-40B4-BE49-F238E27FC236}">
                    <a16:creationId xmlns:a16="http://schemas.microsoft.com/office/drawing/2014/main" id="{935D3CDA-8DCB-4E57-AB74-4FD2718A5694}"/>
                  </a:ext>
                </a:extLst>
              </p:cNvPr>
              <p:cNvSpPr/>
              <p:nvPr/>
            </p:nvSpPr>
            <p:spPr>
              <a:xfrm rot="16200000">
                <a:off x="4286734" y="1237853"/>
                <a:ext cx="4454352" cy="4345781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15A89B02-98D4-FB90-1044-606508420940}"/>
                  </a:ext>
                </a:extLst>
              </p:cNvPr>
              <p:cNvSpPr/>
              <p:nvPr/>
            </p:nvSpPr>
            <p:spPr>
              <a:xfrm>
                <a:off x="7834313" y="1165311"/>
                <a:ext cx="1928812" cy="44908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38F2B956-2200-AA57-8E64-45A04EEFB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3792" y="2651781"/>
              <a:ext cx="2389578" cy="1220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8D201525-F012-6AE4-F64C-40D257A55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3370" y="2651781"/>
              <a:ext cx="0" cy="1220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F56A8B3B-C507-E2F5-0909-45D10C9E0B3E}"/>
                    </a:ext>
                  </a:extLst>
                </p:cNvPr>
                <p:cNvSpPr txBox="1"/>
                <p:nvPr/>
              </p:nvSpPr>
              <p:spPr>
                <a:xfrm>
                  <a:off x="8769759" y="3932612"/>
                  <a:ext cx="202620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A4DA799D-3E7A-A1C3-6DC7-A368BD6D6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9759" y="3932612"/>
                  <a:ext cx="202620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81432ADC-CA5F-8C29-5A8C-C46BC8C10B74}"/>
                    </a:ext>
                  </a:extLst>
                </p:cNvPr>
                <p:cNvSpPr txBox="1"/>
                <p:nvPr/>
              </p:nvSpPr>
              <p:spPr>
                <a:xfrm>
                  <a:off x="10503370" y="3198983"/>
                  <a:ext cx="178207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5" name="Textfeld 44">
                  <a:extLst>
                    <a:ext uri="{FF2B5EF4-FFF2-40B4-BE49-F238E27FC236}">
                      <a16:creationId xmlns:a16="http://schemas.microsoft.com/office/drawing/2014/main" id="{DA279FF4-5CDA-0D7D-FD46-CD9EB277F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3370" y="3198983"/>
                  <a:ext cx="178207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73DA3804-AEA4-E9E4-20A1-C5B696B8BEAC}"/>
                    </a:ext>
                  </a:extLst>
                </p:cNvPr>
                <p:cNvSpPr txBox="1"/>
                <p:nvPr/>
              </p:nvSpPr>
              <p:spPr>
                <a:xfrm>
                  <a:off x="9173338" y="2811262"/>
                  <a:ext cx="70866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752620FF-2C79-4BED-9126-7E18DE4EA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338" y="2811262"/>
                  <a:ext cx="70866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Bogen 40">
              <a:extLst>
                <a:ext uri="{FF2B5EF4-FFF2-40B4-BE49-F238E27FC236}">
                  <a16:creationId xmlns:a16="http://schemas.microsoft.com/office/drawing/2014/main" id="{4B31C9C8-2227-C5C8-6330-7496AE37F2B0}"/>
                </a:ext>
              </a:extLst>
            </p:cNvPr>
            <p:cNvSpPr/>
            <p:nvPr/>
          </p:nvSpPr>
          <p:spPr>
            <a:xfrm rot="1881083">
              <a:off x="8288833" y="3305136"/>
              <a:ext cx="937260" cy="1219198"/>
            </a:xfrm>
            <a:prstGeom prst="arc">
              <a:avLst>
                <a:gd name="adj1" fmla="val 16200000"/>
                <a:gd name="adj2" fmla="val 1958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80CF6C0A-2DC0-C377-3327-FAA1C1778BD0}"/>
                    </a:ext>
                  </a:extLst>
                </p:cNvPr>
                <p:cNvSpPr txBox="1"/>
                <p:nvPr/>
              </p:nvSpPr>
              <p:spPr>
                <a:xfrm>
                  <a:off x="8757463" y="3441701"/>
                  <a:ext cx="4513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7CA270A3-8E16-575F-8FE1-CC469E94F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463" y="3441701"/>
                  <a:ext cx="451325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3B64488F-5F3E-7650-65F4-AB4ABD69A27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791" y="3877436"/>
              <a:ext cx="2367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A27EE8AB-74AE-65C7-A19E-12CE05321A17}"/>
              </a:ext>
            </a:extLst>
          </p:cNvPr>
          <p:cNvSpPr txBox="1"/>
          <p:nvPr/>
        </p:nvSpPr>
        <p:spPr>
          <a:xfrm>
            <a:off x="868539" y="4947355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Helical</a:t>
            </a:r>
            <a:r>
              <a:rPr lang="de-DE" sz="2000" dirty="0"/>
              <a:t> </a:t>
            </a:r>
            <a:r>
              <a:rPr lang="de-DE" sz="2000" dirty="0" err="1"/>
              <a:t>wave</a:t>
            </a:r>
            <a:r>
              <a:rPr lang="de-DE" sz="2000" dirty="0"/>
              <a:t> front</a:t>
            </a:r>
            <a:endParaRPr lang="en-US" sz="2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08BA517-75CB-A6D3-93FB-6628EA0A268D}"/>
              </a:ext>
            </a:extLst>
          </p:cNvPr>
          <p:cNvSpPr txBox="1"/>
          <p:nvPr/>
        </p:nvSpPr>
        <p:spPr>
          <a:xfrm>
            <a:off x="4847879" y="4947355"/>
            <a:ext cx="306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Annual </a:t>
            </a:r>
            <a:r>
              <a:rPr lang="de-DE" sz="2000" dirty="0" err="1"/>
              <a:t>intensity</a:t>
            </a:r>
            <a:r>
              <a:rPr lang="de-DE" sz="2000" dirty="0"/>
              <a:t> </a:t>
            </a:r>
            <a:r>
              <a:rPr lang="de-DE" sz="2000" dirty="0" err="1"/>
              <a:t>pattern</a:t>
            </a:r>
            <a:endParaRPr lang="en-US" sz="20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EED6D0C-625D-262B-B973-998C4DB11AE6}"/>
              </a:ext>
            </a:extLst>
          </p:cNvPr>
          <p:cNvGrpSpPr/>
          <p:nvPr/>
        </p:nvGrpSpPr>
        <p:grpSpPr>
          <a:xfrm>
            <a:off x="4731870" y="2330419"/>
            <a:ext cx="2543577" cy="2635167"/>
            <a:chOff x="9184370" y="1013509"/>
            <a:chExt cx="2167157" cy="2167157"/>
          </a:xfrm>
        </p:grpSpPr>
        <p:pic>
          <p:nvPicPr>
            <p:cNvPr id="50" name="Grafik 49" descr="Ein Bild, das Kreis, Farbigkeit, Grafiken enthält.&#10;&#10;Automatisch generierte Beschreibung">
              <a:extLst>
                <a:ext uri="{FF2B5EF4-FFF2-40B4-BE49-F238E27FC236}">
                  <a16:creationId xmlns:a16="http://schemas.microsoft.com/office/drawing/2014/main" id="{C5587F0A-DB4A-BC74-AEEF-30D3475D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70" y="1013509"/>
              <a:ext cx="2167157" cy="2167157"/>
            </a:xfrm>
            <a:prstGeom prst="rect">
              <a:avLst/>
            </a:prstGeom>
          </p:spPr>
        </p:pic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6E7BE2E3-E76E-4F91-4C9D-521537603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0206" y="1771457"/>
              <a:ext cx="438043" cy="3256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2EDCA696-B44D-48D1-AE80-141787E7A8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7687" y="1597588"/>
              <a:ext cx="228134" cy="219345"/>
              <a:chOff x="3318168" y="3044220"/>
              <a:chExt cx="3060764" cy="2942841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9825B36A-2BE5-423A-C5C4-7E64735C4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383293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DF46EAB4-56AF-2E0E-FA9F-CA973DC5F0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434202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7CDBC8DA-3E8D-7346-B976-B6139CE0AF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97890" y="48145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84E7B22-AD27-2005-F75B-4CED92BAC0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56610" y="520815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C300B276-F373-E816-05C5-23414BF400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616055" y="52481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79F4E8F-2AA7-EE66-03D1-9353866C9F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996556" y="459656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0CA272F7-3A2C-4E89-5147-D2EE56E461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27767" y="47590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9F0E0133-6519-2A06-120E-6A0DF2EEDC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09601" y="325318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6ABFC4A8-8801-F4A5-2543-1A31695A47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53178" y="497226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864E069A-A239-686A-7CCF-53C6754D52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09660" y="40874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B200A6F9-0863-8023-9B17-92F29748F12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72998" y="30442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08FA7E49-68D0-4F06-756A-38D13E3BCD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08659" y="310001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1137E654-D447-4F1B-F40E-1B25BB5709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483144" y="4133554"/>
                <a:ext cx="779758" cy="77975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62CC737B-44C3-CB3F-19F2-1CAA8D1AFF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50537" y="355330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FD97146D-BF09-CB8F-07C3-A62617CB84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639991" y="4534954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4236A290-1C51-10C3-3037-81C099DB88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564406" y="395816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17C2A6EF-5968-70A5-6BE7-8B21327F7C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457228" y="355330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CFEBCB87-300B-C5C1-DC50-39BFA9156E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10967" y="3091253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3026A330-CF68-5C6B-4BDA-7A23D1B836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851862" y="357160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26ABBE3-0177-249A-B569-FDF3F5D423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063142" y="445795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A27BC30E-2929-61BF-7C35-D136B4E0AD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32569" y="38697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395C6864-1988-A3F3-F6DA-60238295ED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257799" y="369372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10FFB98-8C13-76C5-DEE1-1F0E60D09E98}"/>
                  </a:ext>
                </a:extLst>
              </p:cNvPr>
              <p:cNvSpPr txBox="1"/>
              <p:nvPr/>
            </p:nvSpPr>
            <p:spPr>
              <a:xfrm>
                <a:off x="8595111" y="4947355"/>
                <a:ext cx="3512557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/>
                  <a:t>Cone in k-</a:t>
                </a:r>
                <a:r>
                  <a:rPr lang="de-DE" sz="2000" dirty="0" err="1"/>
                  <a:t>space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constant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10FFB98-8C13-76C5-DEE1-1F0E60D09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11" y="4947355"/>
                <a:ext cx="3512557" cy="958660"/>
              </a:xfrm>
              <a:prstGeom prst="rect">
                <a:avLst/>
              </a:prstGeom>
              <a:blipFill>
                <a:blip r:embed="rId11"/>
                <a:stretch>
                  <a:fillRect l="-1910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56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2CBA133-6901-9F7C-6DA0-56ECA19BD3D9}"/>
              </a:ext>
            </a:extLst>
          </p:cNvPr>
          <p:cNvGrpSpPr/>
          <p:nvPr/>
        </p:nvGrpSpPr>
        <p:grpSpPr>
          <a:xfrm>
            <a:off x="9402963" y="571852"/>
            <a:ext cx="2167157" cy="2167157"/>
            <a:chOff x="9184370" y="1013509"/>
            <a:chExt cx="2167157" cy="2167157"/>
          </a:xfrm>
        </p:grpSpPr>
        <p:pic>
          <p:nvPicPr>
            <p:cNvPr id="29" name="Grafik 28" descr="Ein Bild, das Kreis, Farbigkeit, Grafiken enthält.&#10;&#10;Automatisch generierte Beschreibung">
              <a:extLst>
                <a:ext uri="{FF2B5EF4-FFF2-40B4-BE49-F238E27FC236}">
                  <a16:creationId xmlns:a16="http://schemas.microsoft.com/office/drawing/2014/main" id="{AD3A2612-5DDB-8445-EC6F-57F6EBFCE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70" y="1013509"/>
              <a:ext cx="2167157" cy="2167157"/>
            </a:xfrm>
            <a:prstGeom prst="rect">
              <a:avLst/>
            </a:prstGeom>
          </p:spPr>
        </p:pic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EC62C7D6-3291-4D5E-629D-B769867BF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0206" y="1771457"/>
              <a:ext cx="438043" cy="3256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A6B3D5C-D681-77EE-0F45-20261DE3A6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7687" y="1597588"/>
              <a:ext cx="228134" cy="219345"/>
              <a:chOff x="3318168" y="3044220"/>
              <a:chExt cx="3060764" cy="2942841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F98F510-F4FC-CC1C-877C-0130BDFF72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383293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B65E3C7E-94F9-61B9-92E1-22811EE013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434202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ED28CE5F-78DD-B307-E993-4AD7FD7D62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97890" y="48145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D885A9A-EDE1-575D-5A91-DF27453385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56610" y="520815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A6B3AAD6-CF05-1501-736D-50D95633ED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616055" y="52481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5C95547-F906-1B26-DD2D-F4422228A5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996556" y="459656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ADB8D45A-FF54-52B8-DF7B-6AB25C1898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27767" y="47590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EC0F911-B85C-946F-EEB0-B9E4F1F160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09601" y="325318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82170B1-C954-A0EF-BBDC-45DAEB5EB3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53178" y="497226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B849BFF-5D72-F59C-3391-3F5CD6C831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09660" y="40874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FB2D424D-996B-1577-3DB9-B1EE7AD057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72998" y="30442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90F7871-435D-6971-74A3-5EFAD3121B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08659" y="310001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F13C17EC-668A-AADF-9786-264FBBE071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483144" y="4133554"/>
                <a:ext cx="779758" cy="77975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57A4253E-0BE4-324D-C786-A2167277D6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50537" y="355330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B964F20A-05A7-2B87-FC1B-C9733D4D89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639991" y="4534954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9FF90F9-09C3-DC74-CDDD-CFD72AEE94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564406" y="395816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68FB1810-F222-2751-B771-B0363B7AEA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457228" y="355330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641AA40-0C77-6D36-1984-724BB8A9A5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10967" y="3091253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00D72CBA-DF1D-7288-1932-15C877ABDA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851862" y="357160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BFC4D0FF-65B6-0213-0DCF-0080851C4F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063142" y="445795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4E01DAE-DF21-2612-F56D-31AD611D6D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32569" y="38697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3834ED94-5281-2ACD-18A9-D9E26C62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257799" y="369372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F3206C2D-8390-6CEC-970A-ACBA68B549EC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twisted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A3C47F9-A21E-7566-DD08-8CED6D5674BF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139D13C-7EA1-F17E-2A93-93A7FAAEAD49}"/>
                  </a:ext>
                </a:extLst>
              </p:cNvPr>
              <p:cNvSpPr txBox="1"/>
              <p:nvPr/>
            </p:nvSpPr>
            <p:spPr>
              <a:xfrm>
                <a:off x="345291" y="861916"/>
                <a:ext cx="9351368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assumptions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Semiclassical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Light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classical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quantized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nucleus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impact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Paraxial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non-paraxial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regime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139D13C-7EA1-F17E-2A93-93A7FAAE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1" y="861916"/>
                <a:ext cx="9351368" cy="1881990"/>
              </a:xfrm>
              <a:prstGeom prst="rect">
                <a:avLst/>
              </a:prstGeom>
              <a:blipFill>
                <a:blip r:embed="rId4"/>
                <a:stretch>
                  <a:fillRect l="-71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2CBA133-6901-9F7C-6DA0-56ECA19BD3D9}"/>
              </a:ext>
            </a:extLst>
          </p:cNvPr>
          <p:cNvGrpSpPr/>
          <p:nvPr/>
        </p:nvGrpSpPr>
        <p:grpSpPr>
          <a:xfrm>
            <a:off x="9402963" y="571852"/>
            <a:ext cx="2167157" cy="2167157"/>
            <a:chOff x="9184370" y="1013509"/>
            <a:chExt cx="2167157" cy="2167157"/>
          </a:xfrm>
        </p:grpSpPr>
        <p:pic>
          <p:nvPicPr>
            <p:cNvPr id="29" name="Grafik 28" descr="Ein Bild, das Kreis, Farbigkeit, Grafiken enthält.&#10;&#10;Automatisch generierte Beschreibung">
              <a:extLst>
                <a:ext uri="{FF2B5EF4-FFF2-40B4-BE49-F238E27FC236}">
                  <a16:creationId xmlns:a16="http://schemas.microsoft.com/office/drawing/2014/main" id="{AD3A2612-5DDB-8445-EC6F-57F6EBFCE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70" y="1013509"/>
              <a:ext cx="2167157" cy="2167157"/>
            </a:xfrm>
            <a:prstGeom prst="rect">
              <a:avLst/>
            </a:prstGeom>
          </p:spPr>
        </p:pic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EC62C7D6-3291-4D5E-629D-B769867BF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0206" y="1771457"/>
              <a:ext cx="438043" cy="3256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A6B3D5C-D681-77EE-0F45-20261DE3A6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7687" y="1597588"/>
              <a:ext cx="228134" cy="219345"/>
              <a:chOff x="3318168" y="3044220"/>
              <a:chExt cx="3060764" cy="2942841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F98F510-F4FC-CC1C-877C-0130BDFF72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383293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B65E3C7E-94F9-61B9-92E1-22811EE013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318168" y="434202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ED28CE5F-78DD-B307-E993-4AD7FD7D62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97890" y="48145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D885A9A-EDE1-575D-5A91-DF27453385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56610" y="520815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A6B3AAD6-CF05-1501-736D-50D95633ED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616055" y="52481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5C95547-F906-1B26-DD2D-F4422228A5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996556" y="459656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ADB8D45A-FF54-52B8-DF7B-6AB25C1898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27767" y="47590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EC0F911-B85C-946F-EEB0-B9E4F1F160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509601" y="3253188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82170B1-C954-A0EF-BBDC-45DAEB5EB3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53178" y="497226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B849BFF-5D72-F59C-3391-3F5CD6C831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09660" y="40874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FB2D424D-996B-1577-3DB9-B1EE7AD057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072998" y="304422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90F7871-435D-6971-74A3-5EFAD3121B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508659" y="3100015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F13C17EC-668A-AADF-9786-264FBBE071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483144" y="4133554"/>
                <a:ext cx="779758" cy="77975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57A4253E-0BE4-324D-C786-A2167277D6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3850537" y="355330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B964F20A-05A7-2B87-FC1B-C9733D4D89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639991" y="4534954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9FF90F9-09C3-DC74-CDDD-CFD72AEE94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564406" y="3958160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68FB1810-F222-2751-B771-B0363B7AEA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457228" y="3553302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641AA40-0C77-6D36-1984-724BB8A9A5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10967" y="3091253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00D72CBA-DF1D-7288-1932-15C877ABDA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851862" y="357160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BFC4D0FF-65B6-0213-0DCF-0080851C4F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063142" y="4457952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4E01DAE-DF21-2612-F56D-31AD611D6D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5132569" y="3869791"/>
                <a:ext cx="738941" cy="738941"/>
              </a:xfrm>
              <a:prstGeom prst="ellipse">
                <a:avLst/>
              </a:prstGeom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3834ED94-5281-2ACD-18A9-D9E26C62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860106">
                <a:off x="4257799" y="3693723"/>
                <a:ext cx="738941" cy="7389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20700000" lon="1560000" rev="0"/>
                </a:camera>
                <a:lightRig rig="soft" dir="t"/>
              </a:scene3d>
              <a:sp3d>
                <a:bevelT w="38100" h="3810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F3206C2D-8390-6CEC-970A-ACBA68B549EC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twisted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4539CEF-0595-89F1-17FB-EDAD7C381D45}"/>
                  </a:ext>
                </a:extLst>
              </p:cNvPr>
              <p:cNvSpPr txBox="1"/>
              <p:nvPr/>
            </p:nvSpPr>
            <p:spPr>
              <a:xfrm>
                <a:off x="907941" y="3412201"/>
                <a:ext cx="8032859" cy="550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  <m:sup>
                          <m:r>
                            <a:rPr lang="de-DE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i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i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𝛬</m:t>
                              </m:r>
                            </m:sub>
                            <m:sup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de-DE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de-DE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de-DE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de-DE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de-DE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de-DE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4539CEF-0595-89F1-17FB-EDAD7C381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41" y="3412201"/>
                <a:ext cx="8032859" cy="550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98022280-0F02-F8C2-5EFC-5F186BC7F8CD}"/>
                  </a:ext>
                </a:extLst>
              </p:cNvPr>
              <p:cNvSpPr txBox="1"/>
              <p:nvPr/>
            </p:nvSpPr>
            <p:spPr>
              <a:xfrm>
                <a:off x="345291" y="861916"/>
                <a:ext cx="9351368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assumptions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Semiclassical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Light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classical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quantized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nucleus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impact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Paraxial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non-paraxial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regime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98022280-0F02-F8C2-5EFC-5F186BC7F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1" y="861916"/>
                <a:ext cx="9351368" cy="1881990"/>
              </a:xfrm>
              <a:prstGeom prst="rect">
                <a:avLst/>
              </a:prstGeom>
              <a:blipFill>
                <a:blip r:embed="rId5"/>
                <a:stretch>
                  <a:fillRect l="-71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feld 44">
            <a:extLst>
              <a:ext uri="{FF2B5EF4-FFF2-40B4-BE49-F238E27FC236}">
                <a16:creationId xmlns:a16="http://schemas.microsoft.com/office/drawing/2014/main" id="{92C9B190-777C-C7A9-E3D2-7D4160300F51}"/>
              </a:ext>
            </a:extLst>
          </p:cNvPr>
          <p:cNvSpPr txBox="1"/>
          <p:nvPr/>
        </p:nvSpPr>
        <p:spPr>
          <a:xfrm>
            <a:off x="907941" y="2996102"/>
            <a:ext cx="518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Twisted Rabi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3AAE55C-8A68-1F80-B067-157ABC85824B}"/>
              </a:ext>
            </a:extLst>
          </p:cNvPr>
          <p:cNvSpPr/>
          <p:nvPr/>
        </p:nvSpPr>
        <p:spPr>
          <a:xfrm>
            <a:off x="855109" y="2959403"/>
            <a:ext cx="7644756" cy="1120022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03E2EE6C-32DE-A216-EC2D-FBE1B5E6B834}"/>
              </a:ext>
            </a:extLst>
          </p:cNvPr>
          <p:cNvCxnSpPr>
            <a:cxnSpLocks/>
          </p:cNvCxnSpPr>
          <p:nvPr/>
        </p:nvCxnSpPr>
        <p:spPr>
          <a:xfrm flipH="1">
            <a:off x="2170445" y="3928738"/>
            <a:ext cx="1223764" cy="6807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A0FF8E4B-4119-17E7-C322-8C430CD97EA1}"/>
              </a:ext>
            </a:extLst>
          </p:cNvPr>
          <p:cNvSpPr txBox="1"/>
          <p:nvPr/>
        </p:nvSpPr>
        <p:spPr>
          <a:xfrm>
            <a:off x="-63167" y="4586328"/>
            <a:ext cx="332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Wigner d-</a:t>
            </a:r>
            <a:r>
              <a:rPr lang="de-DE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20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E2385FD4-B23B-420A-6CDB-7A5F38C5718C}"/>
              </a:ext>
            </a:extLst>
          </p:cNvPr>
          <p:cNvCxnSpPr>
            <a:cxnSpLocks/>
          </p:cNvCxnSpPr>
          <p:nvPr/>
        </p:nvCxnSpPr>
        <p:spPr>
          <a:xfrm flipH="1">
            <a:off x="4351615" y="3954381"/>
            <a:ext cx="243840" cy="102108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A16C104F-6A5B-8E80-6747-0466EF3396E5}"/>
              </a:ext>
            </a:extLst>
          </p:cNvPr>
          <p:cNvSpPr txBox="1"/>
          <p:nvPr/>
        </p:nvSpPr>
        <p:spPr>
          <a:xfrm>
            <a:off x="2813169" y="5062256"/>
            <a:ext cx="332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Bessel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endParaRPr lang="en-US" sz="2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D5287EA9-D017-3016-1A82-ABFCD12325BE}"/>
              </a:ext>
            </a:extLst>
          </p:cNvPr>
          <p:cNvCxnSpPr>
            <a:cxnSpLocks/>
          </p:cNvCxnSpPr>
          <p:nvPr/>
        </p:nvCxnSpPr>
        <p:spPr>
          <a:xfrm>
            <a:off x="5796701" y="3878163"/>
            <a:ext cx="0" cy="4979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9DA24AB2-B269-C989-B25A-CDA0FA6084AB}"/>
              </a:ext>
            </a:extLst>
          </p:cNvPr>
          <p:cNvSpPr txBox="1"/>
          <p:nvPr/>
        </p:nvSpPr>
        <p:spPr>
          <a:xfrm>
            <a:off x="5158348" y="4348952"/>
            <a:ext cx="124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lang="en-US" sz="2000" dirty="0" err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A3C47F9-A21E-7566-DD08-8CED6D5674BF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endParaRPr lang="en-US" dirty="0" err="1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A6E397F6-FBE8-44D0-8FF4-B0EFDF5A1C1B}"/>
              </a:ext>
            </a:extLst>
          </p:cNvPr>
          <p:cNvCxnSpPr>
            <a:cxnSpLocks/>
          </p:cNvCxnSpPr>
          <p:nvPr/>
        </p:nvCxnSpPr>
        <p:spPr>
          <a:xfrm>
            <a:off x="7188621" y="3928738"/>
            <a:ext cx="0" cy="113351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61B618A5-70FC-F6C3-2794-94E1EB9E358C}"/>
              </a:ext>
            </a:extLst>
          </p:cNvPr>
          <p:cNvSpPr txBox="1"/>
          <p:nvPr/>
        </p:nvSpPr>
        <p:spPr>
          <a:xfrm>
            <a:off x="5796701" y="5223355"/>
            <a:ext cx="445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de-DE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US" sz="2000" dirty="0" err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13EF68-26F3-7EE4-F284-02DB89B1A43A}"/>
              </a:ext>
            </a:extLst>
          </p:cNvPr>
          <p:cNvSpPr txBox="1"/>
          <p:nvPr/>
        </p:nvSpPr>
        <p:spPr>
          <a:xfrm>
            <a:off x="8613611" y="2716079"/>
            <a:ext cx="350470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Same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matrix</a:t>
            </a:r>
            <a:r>
              <a:rPr lang="de-DE" sz="2000" dirty="0"/>
              <a:t> </a:t>
            </a:r>
            <a:r>
              <a:rPr lang="de-DE" sz="2000" dirty="0" err="1"/>
              <a:t>element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in </a:t>
            </a:r>
            <a:r>
              <a:rPr lang="de-DE" sz="2000" dirty="0" err="1"/>
              <a:t>atomic</a:t>
            </a:r>
            <a:r>
              <a:rPr lang="de-DE" sz="2000" dirty="0"/>
              <a:t> </a:t>
            </a:r>
            <a:r>
              <a:rPr lang="de-DE" sz="2000" dirty="0" err="1"/>
              <a:t>photo</a:t>
            </a:r>
            <a:r>
              <a:rPr lang="de-DE" sz="2000" dirty="0"/>
              <a:t> </a:t>
            </a:r>
            <a:r>
              <a:rPr lang="de-DE" sz="2000" dirty="0" err="1"/>
              <a:t>absorption</a:t>
            </a:r>
            <a:r>
              <a:rPr lang="de-DE" sz="2000" dirty="0"/>
              <a:t> [12] and GDR [13]</a:t>
            </a:r>
            <a:endParaRPr lang="en-US" sz="2000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BFFAE9-3A09-CF22-1A7E-E03CECD74FFD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[12] A.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Afanasev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023422 (2018)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20A24F-C073-9983-1542-70543A1CDDB3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[13] L. Lu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Lett. 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202502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F37FAA6E-8AD4-78F5-1877-BB7B2D177FD8}"/>
                  </a:ext>
                </a:extLst>
              </p:cNvPr>
              <p:cNvSpPr txBox="1"/>
              <p:nvPr/>
            </p:nvSpPr>
            <p:spPr>
              <a:xfrm>
                <a:off x="3752175" y="5406304"/>
                <a:ext cx="1198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de-DE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de-DE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F37FAA6E-8AD4-78F5-1877-BB7B2D177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5" y="5406304"/>
                <a:ext cx="1198879" cy="369332"/>
              </a:xfrm>
              <a:prstGeom prst="rect">
                <a:avLst/>
              </a:prstGeom>
              <a:blipFill>
                <a:blip r:embed="rId6"/>
                <a:stretch>
                  <a:fillRect l="-153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2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7E53B-87FC-7C09-F695-91B8949BEAD9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99B10A-DE65-12C1-7B38-29094411A931}"/>
              </a:ext>
            </a:extLst>
          </p:cNvPr>
          <p:cNvSpPr/>
          <p:nvPr/>
        </p:nvSpPr>
        <p:spPr>
          <a:xfrm>
            <a:off x="2120695" y="3118447"/>
            <a:ext cx="368672" cy="33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1" name="Grafik 10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DB5D70A7-B60D-8905-742E-4FF16353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9" y="1135458"/>
            <a:ext cx="4440898" cy="52012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FF56AD-FAD7-F697-504D-73ED4F3A49D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F566916-BD94-1727-3345-097CC3B00046}"/>
                  </a:ext>
                </a:extLst>
              </p:cNvPr>
              <p:cNvSpPr txBox="1"/>
              <p:nvPr/>
            </p:nvSpPr>
            <p:spPr>
              <a:xfrm>
                <a:off x="10656117" y="790906"/>
                <a:ext cx="10520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F566916-BD94-1727-3345-097CC3B0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17" y="790906"/>
                <a:ext cx="1052083" cy="307777"/>
              </a:xfrm>
              <a:prstGeom prst="rect">
                <a:avLst/>
              </a:prstGeom>
              <a:blipFill>
                <a:blip r:embed="rId4"/>
                <a:stretch>
                  <a:fillRect l="-5202" r="-462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F558FBE-0112-499D-E4E4-394B68773F60}"/>
                  </a:ext>
                </a:extLst>
              </p:cNvPr>
              <p:cNvSpPr txBox="1"/>
              <p:nvPr/>
            </p:nvSpPr>
            <p:spPr>
              <a:xfrm>
                <a:off x="7851799" y="790906"/>
                <a:ext cx="889090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F558FBE-0112-499D-E4E4-394B68773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790906"/>
                <a:ext cx="889090" cy="332270"/>
              </a:xfrm>
              <a:prstGeom prst="rect">
                <a:avLst/>
              </a:prstGeom>
              <a:blipFill>
                <a:blip r:embed="rId5"/>
                <a:stretch>
                  <a:fillRect l="-2740" r="-547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1218E5-3DE1-F888-30E3-FE5955D8920A}"/>
                  </a:ext>
                </a:extLst>
              </p:cNvPr>
              <p:cNvSpPr txBox="1"/>
              <p:nvPr/>
            </p:nvSpPr>
            <p:spPr>
              <a:xfrm>
                <a:off x="10656117" y="3499817"/>
                <a:ext cx="10520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1218E5-3DE1-F888-30E3-FE5955D89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17" y="3499817"/>
                <a:ext cx="1052083" cy="307777"/>
              </a:xfrm>
              <a:prstGeom prst="rect">
                <a:avLst/>
              </a:prstGeom>
              <a:blipFill>
                <a:blip r:embed="rId6"/>
                <a:stretch>
                  <a:fillRect l="-5202" r="-462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BDB984D-364A-ADA1-F643-954A5EE90A16}"/>
                  </a:ext>
                </a:extLst>
              </p:cNvPr>
              <p:cNvSpPr txBox="1"/>
              <p:nvPr/>
            </p:nvSpPr>
            <p:spPr>
              <a:xfrm>
                <a:off x="7851799" y="3499817"/>
                <a:ext cx="889090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BDB984D-364A-ADA1-F643-954A5EE90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3499817"/>
                <a:ext cx="889090" cy="332270"/>
              </a:xfrm>
              <a:prstGeom prst="rect">
                <a:avLst/>
              </a:prstGeom>
              <a:blipFill>
                <a:blip r:embed="rId7"/>
                <a:stretch>
                  <a:fillRect l="-2740" r="-54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F7EE8F9-43C3-1A14-463E-D7488FC02984}"/>
                  </a:ext>
                </a:extLst>
              </p:cNvPr>
              <p:cNvSpPr txBox="1"/>
              <p:nvPr/>
            </p:nvSpPr>
            <p:spPr>
              <a:xfrm>
                <a:off x="617299" y="951447"/>
                <a:ext cx="6094324" cy="737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800" dirty="0"/>
                  <a:t> Normalized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𝑓𝑖</m:t>
                                </m:r>
                              </m:sub>
                              <m:sup>
                                <m: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tw</m:t>
                                </m:r>
                                <m: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multipole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separately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F7EE8F9-43C3-1A14-463E-D7488FC02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9" y="951447"/>
                <a:ext cx="6094324" cy="737574"/>
              </a:xfrm>
              <a:prstGeom prst="rect">
                <a:avLst/>
              </a:prstGeom>
              <a:blipFill>
                <a:blip r:embed="rId8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CD024C31-5CC4-D22A-66E9-89D0DB8A1D71}"/>
              </a:ext>
            </a:extLst>
          </p:cNvPr>
          <p:cNvSpPr/>
          <p:nvPr/>
        </p:nvSpPr>
        <p:spPr>
          <a:xfrm>
            <a:off x="687635" y="1098683"/>
            <a:ext cx="5863890" cy="622269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2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7E53B-87FC-7C09-F695-91B8949BEAD9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99B10A-DE65-12C1-7B38-29094411A931}"/>
              </a:ext>
            </a:extLst>
          </p:cNvPr>
          <p:cNvSpPr/>
          <p:nvPr/>
        </p:nvSpPr>
        <p:spPr>
          <a:xfrm>
            <a:off x="2120695" y="3118447"/>
            <a:ext cx="368672" cy="33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1" name="Grafik 10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DB5D70A7-B60D-8905-742E-4FF16353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9" y="1135458"/>
            <a:ext cx="4440898" cy="5201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DBC9B31-5A9F-191F-95E0-A9782A814A39}"/>
                  </a:ext>
                </a:extLst>
              </p:cNvPr>
              <p:cNvSpPr txBox="1"/>
              <p:nvPr/>
            </p:nvSpPr>
            <p:spPr>
              <a:xfrm>
                <a:off x="483800" y="2033517"/>
                <a:ext cx="6955257" cy="359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amplitudes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single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vortex beam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Related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to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small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Wigner d-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function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Position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dependence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due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Bessel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modulation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𝜁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=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(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rgbClr val="00418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𝜆</m:t>
                        </m:r>
                      </m:den>
                    </m:f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 </m:t>
                    </m:r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Separation of multipole channels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DBC9B31-5A9F-191F-95E0-A9782A81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00" y="2033517"/>
                <a:ext cx="6955257" cy="3597139"/>
              </a:xfrm>
              <a:prstGeom prst="rect">
                <a:avLst/>
              </a:prstGeom>
              <a:blipFill>
                <a:blip r:embed="rId3"/>
                <a:stretch>
                  <a:fillRect l="-87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6FF56AD-FAD7-F697-504D-73ED4F3A49D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F566916-BD94-1727-3345-097CC3B00046}"/>
                  </a:ext>
                </a:extLst>
              </p:cNvPr>
              <p:cNvSpPr txBox="1"/>
              <p:nvPr/>
            </p:nvSpPr>
            <p:spPr>
              <a:xfrm>
                <a:off x="10656117" y="790906"/>
                <a:ext cx="10520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F566916-BD94-1727-3345-097CC3B0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17" y="790906"/>
                <a:ext cx="1052083" cy="307777"/>
              </a:xfrm>
              <a:prstGeom prst="rect">
                <a:avLst/>
              </a:prstGeom>
              <a:blipFill>
                <a:blip r:embed="rId4"/>
                <a:stretch>
                  <a:fillRect l="-5202" r="-462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F558FBE-0112-499D-E4E4-394B68773F60}"/>
                  </a:ext>
                </a:extLst>
              </p:cNvPr>
              <p:cNvSpPr txBox="1"/>
              <p:nvPr/>
            </p:nvSpPr>
            <p:spPr>
              <a:xfrm>
                <a:off x="7851799" y="790906"/>
                <a:ext cx="889090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F558FBE-0112-499D-E4E4-394B68773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790906"/>
                <a:ext cx="889090" cy="332270"/>
              </a:xfrm>
              <a:prstGeom prst="rect">
                <a:avLst/>
              </a:prstGeom>
              <a:blipFill>
                <a:blip r:embed="rId5"/>
                <a:stretch>
                  <a:fillRect l="-2740" r="-547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1218E5-3DE1-F888-30E3-FE5955D8920A}"/>
                  </a:ext>
                </a:extLst>
              </p:cNvPr>
              <p:cNvSpPr txBox="1"/>
              <p:nvPr/>
            </p:nvSpPr>
            <p:spPr>
              <a:xfrm>
                <a:off x="10656117" y="3499817"/>
                <a:ext cx="10520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1218E5-3DE1-F888-30E3-FE5955D89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17" y="3499817"/>
                <a:ext cx="1052083" cy="307777"/>
              </a:xfrm>
              <a:prstGeom prst="rect">
                <a:avLst/>
              </a:prstGeom>
              <a:blipFill>
                <a:blip r:embed="rId6"/>
                <a:stretch>
                  <a:fillRect l="-5202" r="-462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BDB984D-364A-ADA1-F643-954A5EE90A16}"/>
                  </a:ext>
                </a:extLst>
              </p:cNvPr>
              <p:cNvSpPr txBox="1"/>
              <p:nvPr/>
            </p:nvSpPr>
            <p:spPr>
              <a:xfrm>
                <a:off x="7851799" y="3499817"/>
                <a:ext cx="889090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BDB984D-364A-ADA1-F643-954A5EE90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3499817"/>
                <a:ext cx="889090" cy="332270"/>
              </a:xfrm>
              <a:prstGeom prst="rect">
                <a:avLst/>
              </a:prstGeom>
              <a:blipFill>
                <a:blip r:embed="rId7"/>
                <a:stretch>
                  <a:fillRect l="-2740" r="-54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458CB8E-0A8C-F8A3-B9E8-EBCDD2109229}"/>
                  </a:ext>
                </a:extLst>
              </p:cNvPr>
              <p:cNvSpPr txBox="1"/>
              <p:nvPr/>
            </p:nvSpPr>
            <p:spPr>
              <a:xfrm>
                <a:off x="617299" y="951447"/>
                <a:ext cx="6094324" cy="737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800" dirty="0"/>
                  <a:t> Normalized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𝑓𝑖</m:t>
                                </m:r>
                              </m:sub>
                              <m:sup>
                                <m: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tw</m:t>
                                </m:r>
                                <m: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multipole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separately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458CB8E-0A8C-F8A3-B9E8-EBCDD210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9" y="951447"/>
                <a:ext cx="6094324" cy="737574"/>
              </a:xfrm>
              <a:prstGeom prst="rect">
                <a:avLst/>
              </a:prstGeom>
              <a:blipFill>
                <a:blip r:embed="rId8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>
            <a:extLst>
              <a:ext uri="{FF2B5EF4-FFF2-40B4-BE49-F238E27FC236}">
                <a16:creationId xmlns:a16="http://schemas.microsoft.com/office/drawing/2014/main" id="{7719951E-86D9-9C9E-012C-76AB4CFD3F3C}"/>
              </a:ext>
            </a:extLst>
          </p:cNvPr>
          <p:cNvSpPr/>
          <p:nvPr/>
        </p:nvSpPr>
        <p:spPr>
          <a:xfrm>
            <a:off x="687635" y="1098683"/>
            <a:ext cx="5863890" cy="622269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Farbigkeit, Astronomie enthält.&#10;&#10;Automatisch generierte Beschreibung">
            <a:extLst>
              <a:ext uri="{FF2B5EF4-FFF2-40B4-BE49-F238E27FC236}">
                <a16:creationId xmlns:a16="http://schemas.microsoft.com/office/drawing/2014/main" id="{FE9E273E-7D93-B209-8FC1-D70DBDFD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2" y="1277469"/>
            <a:ext cx="5724790" cy="47729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6D40F31-139A-03D9-F39D-1E5DF0A050A5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Resonant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2167E2-60DB-7F15-0B84-2879DE1AE73B}"/>
              </a:ext>
            </a:extLst>
          </p:cNvPr>
          <p:cNvSpPr txBox="1"/>
          <p:nvPr/>
        </p:nvSpPr>
        <p:spPr>
          <a:xfrm>
            <a:off x="579452" y="1200700"/>
            <a:ext cx="572479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arbitrary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 Hyperfine +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Zeemann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splitting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2BDDD3-A81B-5F6E-4BF1-F4AFA4AE6B57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  <a:endParaRPr lang="en-US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B7C6AA-49D8-AFD2-2E0D-2511F32880B7}"/>
              </a:ext>
            </a:extLst>
          </p:cNvPr>
          <p:cNvSpPr/>
          <p:nvPr/>
        </p:nvSpPr>
        <p:spPr>
          <a:xfrm>
            <a:off x="8470760" y="4471516"/>
            <a:ext cx="3186640" cy="185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Farbigkeit, Astronomie enthält.&#10;&#10;Automatisch generierte Beschreibung">
            <a:extLst>
              <a:ext uri="{FF2B5EF4-FFF2-40B4-BE49-F238E27FC236}">
                <a16:creationId xmlns:a16="http://schemas.microsoft.com/office/drawing/2014/main" id="{FE9E273E-7D93-B209-8FC1-D70DBDFD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2" y="1277469"/>
            <a:ext cx="5724790" cy="47729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6D40F31-139A-03D9-F39D-1E5DF0A050A5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Resonant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02167E2-60DB-7F15-0B84-2879DE1AE73B}"/>
                  </a:ext>
                </a:extLst>
              </p:cNvPr>
              <p:cNvSpPr txBox="1"/>
              <p:nvPr/>
            </p:nvSpPr>
            <p:spPr>
              <a:xfrm>
                <a:off x="579452" y="1200700"/>
                <a:ext cx="5724790" cy="284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arbitrary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charge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Hyperfine +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Zeemann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splitting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Resonant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driving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individual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off-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separately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02167E2-60DB-7F15-0B84-2879DE1AE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52" y="1200700"/>
                <a:ext cx="5724790" cy="2842766"/>
              </a:xfrm>
              <a:prstGeom prst="rect">
                <a:avLst/>
              </a:prstGeom>
              <a:blipFill>
                <a:blip r:embed="rId3"/>
                <a:stretch>
                  <a:fillRect l="-1065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F2BDDD3-A81B-5F6E-4BF1-F4AFA4AE6B57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  <a:endParaRPr lang="en-US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B7C6AA-49D8-AFD2-2E0D-2511F32880B7}"/>
              </a:ext>
            </a:extLst>
          </p:cNvPr>
          <p:cNvSpPr/>
          <p:nvPr/>
        </p:nvSpPr>
        <p:spPr>
          <a:xfrm>
            <a:off x="8470760" y="4471516"/>
            <a:ext cx="3186640" cy="185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2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6D40F31-139A-03D9-F39D-1E5DF0A050A5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8399619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Resonant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02167E2-60DB-7F15-0B84-2879DE1AE73B}"/>
                  </a:ext>
                </a:extLst>
              </p:cNvPr>
              <p:cNvSpPr txBox="1"/>
              <p:nvPr/>
            </p:nvSpPr>
            <p:spPr>
              <a:xfrm>
                <a:off x="579452" y="1200700"/>
                <a:ext cx="5724790" cy="284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arbitrary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charge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Hyperfine +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Zeemann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splitting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Resonant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driving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individual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off-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separately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Dynamics via: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02167E2-60DB-7F15-0B84-2879DE1AE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52" y="1200700"/>
                <a:ext cx="5724790" cy="2842766"/>
              </a:xfrm>
              <a:prstGeom prst="rect">
                <a:avLst/>
              </a:prstGeom>
              <a:blipFill>
                <a:blip r:embed="rId2"/>
                <a:stretch>
                  <a:fillRect l="-1065" r="-213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2F2BDDD3-A81B-5F6E-4BF1-F4AFA4AE6B57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  <a:endParaRPr lang="en-US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B7C6AA-49D8-AFD2-2E0D-2511F32880B7}"/>
              </a:ext>
            </a:extLst>
          </p:cNvPr>
          <p:cNvSpPr/>
          <p:nvPr/>
        </p:nvSpPr>
        <p:spPr>
          <a:xfrm>
            <a:off x="8470760" y="4471516"/>
            <a:ext cx="3186640" cy="185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3" name="Grafik 2" descr="Ein Bild, das Screenshot, Farbigkeit, Astronomie enthält.&#10;&#10;Automatisch generierte Beschreibung">
            <a:extLst>
              <a:ext uri="{FF2B5EF4-FFF2-40B4-BE49-F238E27FC236}">
                <a16:creationId xmlns:a16="http://schemas.microsoft.com/office/drawing/2014/main" id="{5A454225-8394-3F1B-5253-231A7FBC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2" y="1277469"/>
            <a:ext cx="5724790" cy="4772963"/>
          </a:xfrm>
          <a:prstGeom prst="rect">
            <a:avLst/>
          </a:prstGeom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2BCF7932-EB54-223C-D252-1E8D274C19F4}"/>
              </a:ext>
            </a:extLst>
          </p:cNvPr>
          <p:cNvSpPr/>
          <p:nvPr/>
        </p:nvSpPr>
        <p:spPr>
          <a:xfrm>
            <a:off x="9666514" y="4163567"/>
            <a:ext cx="562707" cy="578172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D5832-216B-EB76-2F0F-7BCD58C8063F}"/>
              </a:ext>
            </a:extLst>
          </p:cNvPr>
          <p:cNvSpPr txBox="1"/>
          <p:nvPr/>
        </p:nvSpPr>
        <p:spPr>
          <a:xfrm>
            <a:off x="10307858" y="4252598"/>
            <a:ext cx="179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Simplification</a:t>
            </a:r>
            <a:endParaRPr 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F069227-4881-EF2D-2FB4-1F25DBAE5F01}"/>
                  </a:ext>
                </a:extLst>
              </p:cNvPr>
              <p:cNvSpPr txBox="1"/>
              <p:nvPr/>
            </p:nvSpPr>
            <p:spPr>
              <a:xfrm>
                <a:off x="715464" y="4319007"/>
                <a:ext cx="3099317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i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b>
                            <m:sup>
                              <m:r>
                                <a:rPr lang="de-DE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i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F069227-4881-EF2D-2FB4-1F25DBAE5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" y="4319007"/>
                <a:ext cx="3099317" cy="57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2185F269-35FF-876E-C598-001082205122}"/>
              </a:ext>
            </a:extLst>
          </p:cNvPr>
          <p:cNvSpPr/>
          <p:nvPr/>
        </p:nvSpPr>
        <p:spPr>
          <a:xfrm>
            <a:off x="953792" y="4252598"/>
            <a:ext cx="2717533" cy="705937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				</a:t>
            </a:r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Würzburg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32445B-A09E-208B-545E-C4777F504542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en-US" dirty="0" err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2216310-6828-9E0F-C91E-BF69DDB0C6A3}"/>
              </a:ext>
            </a:extLst>
          </p:cNvPr>
          <p:cNvGrpSpPr/>
          <p:nvPr/>
        </p:nvGrpSpPr>
        <p:grpSpPr>
          <a:xfrm>
            <a:off x="314186" y="1247004"/>
            <a:ext cx="3136443" cy="4192379"/>
            <a:chOff x="407987" y="894506"/>
            <a:chExt cx="3136443" cy="4192379"/>
          </a:xfrm>
        </p:grpSpPr>
        <p:pic>
          <p:nvPicPr>
            <p:cNvPr id="1026" name="Picture 2" descr="Lage Unterfrankens in Deutschland">
              <a:extLst>
                <a:ext uri="{FF2B5EF4-FFF2-40B4-BE49-F238E27FC236}">
                  <a16:creationId xmlns:a16="http://schemas.microsoft.com/office/drawing/2014/main" id="{119C8FBC-0B4F-EC7D-6DA5-BD6E205A8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" y="894506"/>
              <a:ext cx="3136443" cy="419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AFD1D54-4458-585E-844B-5BB6CD901BB9}"/>
                </a:ext>
              </a:extLst>
            </p:cNvPr>
            <p:cNvSpPr/>
            <p:nvPr/>
          </p:nvSpPr>
          <p:spPr>
            <a:xfrm>
              <a:off x="1682457" y="3632753"/>
              <a:ext cx="829905" cy="2011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/>
              <p:nvPr/>
            </p:nvSpPr>
            <p:spPr>
              <a:xfrm>
                <a:off x="3577443" y="1318096"/>
                <a:ext cx="8530226" cy="372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de-DE" sz="20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Located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northwestern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Bavaria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130 000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residents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25000 &gt;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rays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were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discovered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Würzburg 1895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Wilhelm Conrad Röntgen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14 Nobel Prize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winners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Würzburg                    (e.g. Wilhelm Conrad Röntgen, Wilhelm Wien, Klaus von Klitzing, …)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43" y="1318096"/>
                <a:ext cx="8530226" cy="3728649"/>
              </a:xfrm>
              <a:prstGeom prst="rect">
                <a:avLst/>
              </a:prstGeom>
              <a:blipFill>
                <a:blip r:embed="rId3"/>
                <a:stretch>
                  <a:fillRect l="-78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2505949-3F9C-19D6-09EB-D053A1958D5A}"/>
              </a:ext>
            </a:extLst>
          </p:cNvPr>
          <p:cNvSpPr txBox="1"/>
          <p:nvPr/>
        </p:nvSpPr>
        <p:spPr>
          <a:xfrm>
            <a:off x="768280" y="1435090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[1]</a:t>
            </a:r>
            <a:endParaRPr lang="en-US" sz="2000" dirty="0" err="1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092DC7-84C8-B1BE-7C9A-BD6D7AAF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3" y="57647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5124093-D616-879B-141B-D381E1FFD856}"/>
              </a:ext>
            </a:extLst>
          </p:cNvPr>
          <p:cNvSpPr txBox="1"/>
          <p:nvPr/>
        </p:nvSpPr>
        <p:spPr>
          <a:xfrm>
            <a:off x="10824152" y="481370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[2]</a:t>
            </a:r>
            <a:endParaRPr lang="en-US" sz="20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EC8502-3827-3E05-891A-1A5E598423DB}"/>
              </a:ext>
            </a:extLst>
          </p:cNvPr>
          <p:cNvSpPr txBox="1"/>
          <p:nvPr/>
        </p:nvSpPr>
        <p:spPr>
          <a:xfrm>
            <a:off x="-84374" y="6286430"/>
            <a:ext cx="5775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www.regierung.unterfranken.bayern.de/regierungsbezirk/index.html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A4FE98-94EF-D19C-6611-FC5C79736D38}"/>
              </a:ext>
            </a:extLst>
          </p:cNvPr>
          <p:cNvSpPr txBox="1"/>
          <p:nvPr/>
        </p:nvSpPr>
        <p:spPr>
          <a:xfrm>
            <a:off x="4745769" y="6274082"/>
            <a:ext cx="833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[2] www.physik.uni-wuerzburg.de/ueber-uns/fakultaetsgeschichte/nobelpreistraeger/wilhelm-conrad-roentgen/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08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On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7BC008B-B632-F4C5-EEA9-1A6EE298A34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/>
              <p:nvPr/>
            </p:nvSpPr>
            <p:spPr>
              <a:xfrm>
                <a:off x="550861" y="861086"/>
                <a:ext cx="11556807" cy="54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Probing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transition</a:t>
                </a:r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  Appealing to determine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2)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experimentally</a:t>
                </a:r>
                <a:endParaRPr lang="en-US" sz="2000" baseline="300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1" y="861086"/>
                <a:ext cx="11556807" cy="549253"/>
              </a:xfrm>
              <a:prstGeom prst="rect">
                <a:avLst/>
              </a:prstGeom>
              <a:blipFill>
                <a:blip r:embed="rId4"/>
                <a:stretch>
                  <a:fillRect l="-475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544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On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7BC008B-B632-F4C5-EEA9-1A6EE298A34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/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Probing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transition</a:t>
                </a:r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  Appealing to determine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2)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experimentally</a:t>
                </a:r>
                <a:endParaRPr lang="en-US" sz="2000" baseline="30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However: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2)~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 Large intensity/long interrogation  High charge state (e.g. 35+)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F</a:t>
                </a:r>
                <a:r>
                  <a:rPr lang="en-US" sz="2000" b="0" i="0" u="none" strike="noStrike" baseline="0" dirty="0">
                    <a:latin typeface="+mj-lt"/>
                  </a:rPr>
                  <a:t>ictitious laser intensity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and different laser bandwidths</a:t>
                </a:r>
                <a:r>
                  <a:rPr lang="en-US" sz="2000" baseline="30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blipFill>
                <a:blip r:embed="rId4"/>
                <a:stretch>
                  <a:fillRect l="-475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30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On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7BC008B-B632-F4C5-EEA9-1A6EE298A34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/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Probing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transition</a:t>
                </a:r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  Appealing to determine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2)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experimentally</a:t>
                </a:r>
                <a:endParaRPr lang="en-US" sz="2000" baseline="30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However: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2)~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 Large intensity/long interrogation  High charge state (e.g. 35+)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F</a:t>
                </a:r>
                <a:r>
                  <a:rPr lang="en-US" sz="2000" b="0" i="0" u="none" strike="noStrike" baseline="0" dirty="0">
                    <a:latin typeface="+mj-lt"/>
                  </a:rPr>
                  <a:t>ictitious laser intensity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and different laser bandwidths</a:t>
                </a:r>
                <a:r>
                  <a:rPr lang="en-US" sz="2000" baseline="30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blipFill>
                <a:blip r:embed="rId4"/>
                <a:stretch>
                  <a:fillRect l="-475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98C0A3CB-0F8D-8776-4742-1F410D0EB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8" y="2975760"/>
            <a:ext cx="3066845" cy="2862389"/>
          </a:xfrm>
          <a:prstGeom prst="rect">
            <a:avLst/>
          </a:prstGeom>
        </p:spPr>
      </p:pic>
      <p:pic>
        <p:nvPicPr>
          <p:cNvPr id="5" name="Grafik 4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F9B49D83-317C-E3CD-CA9C-E4D22C9C1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5" y="3025721"/>
            <a:ext cx="3066957" cy="2862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EBD62CE-9111-910F-A6C0-F43371EB75BC}"/>
                  </a:ext>
                </a:extLst>
              </p:cNvPr>
              <p:cNvSpPr txBox="1"/>
              <p:nvPr/>
            </p:nvSpPr>
            <p:spPr>
              <a:xfrm>
                <a:off x="1687929" y="2575650"/>
                <a:ext cx="1290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EBD62CE-9111-910F-A6C0-F43371EB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29" y="2575650"/>
                <a:ext cx="1290183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78E03EF-DB1B-5173-8340-BAA661AAC41A}"/>
                  </a:ext>
                </a:extLst>
              </p:cNvPr>
              <p:cNvSpPr txBox="1"/>
              <p:nvPr/>
            </p:nvSpPr>
            <p:spPr>
              <a:xfrm>
                <a:off x="8782194" y="2655966"/>
                <a:ext cx="15239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endParaRPr lang="en-US" sz="2000" dirty="0" err="1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78E03EF-DB1B-5173-8340-BAA661AAC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4" y="2655966"/>
                <a:ext cx="1523998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32427943-0389-9C8C-D4AE-1AF59BAF1A58}"/>
              </a:ext>
            </a:extLst>
          </p:cNvPr>
          <p:cNvSpPr txBox="1"/>
          <p:nvPr/>
        </p:nvSpPr>
        <p:spPr>
          <a:xfrm>
            <a:off x="4168868" y="4148878"/>
            <a:ext cx="397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From</a:t>
            </a:r>
            <a:r>
              <a:rPr lang="de-DE" sz="2000" dirty="0"/>
              <a:t> paraxial </a:t>
            </a:r>
            <a:r>
              <a:rPr lang="de-DE" sz="2000" dirty="0" err="1"/>
              <a:t>to</a:t>
            </a:r>
            <a:r>
              <a:rPr lang="de-DE" sz="2000" dirty="0"/>
              <a:t> non-paraxial</a:t>
            </a:r>
            <a:endParaRPr lang="en-US" sz="2000" dirty="0" err="1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3EA3CE3-4676-ED91-B852-EF5E2710E208}"/>
              </a:ext>
            </a:extLst>
          </p:cNvPr>
          <p:cNvSpPr/>
          <p:nvPr/>
        </p:nvSpPr>
        <p:spPr>
          <a:xfrm>
            <a:off x="4168867" y="3733106"/>
            <a:ext cx="3671025" cy="1246753"/>
          </a:xfrm>
          <a:prstGeom prst="rightArrow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2121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On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7BC008B-B632-F4C5-EEA9-1A6EE298A34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/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Probing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transition</a:t>
                </a:r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  Appealing to determine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2)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experimentally</a:t>
                </a:r>
                <a:endParaRPr lang="en-US" sz="2000" baseline="30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However: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2)~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 Large intensity/long interrogation  High charge state (e.g. 35+)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F</a:t>
                </a:r>
                <a:r>
                  <a:rPr lang="en-US" sz="2000" b="0" i="0" u="none" strike="noStrike" baseline="0" dirty="0">
                    <a:latin typeface="+mj-lt"/>
                  </a:rPr>
                  <a:t>ictitious laser intensity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and different laser bandwidths</a:t>
                </a:r>
                <a:r>
                  <a:rPr lang="en-US" sz="2000" baseline="30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B914822-9893-EFEF-8064-5C8CD7E6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1" y="861086"/>
                <a:ext cx="11556807" cy="1457066"/>
              </a:xfrm>
              <a:prstGeom prst="rect">
                <a:avLst/>
              </a:prstGeom>
              <a:blipFill>
                <a:blip r:embed="rId4"/>
                <a:stretch>
                  <a:fillRect l="-475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98C0A3CB-0F8D-8776-4742-1F410D0EB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8" y="2975760"/>
            <a:ext cx="3066845" cy="2862389"/>
          </a:xfrm>
          <a:prstGeom prst="rect">
            <a:avLst/>
          </a:prstGeom>
        </p:spPr>
      </p:pic>
      <p:pic>
        <p:nvPicPr>
          <p:cNvPr id="5" name="Grafik 4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F9B49D83-317C-E3CD-CA9C-E4D22C9C1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5" y="3025721"/>
            <a:ext cx="3066957" cy="28624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3F1709-C948-F4CC-99CD-7C5690683D75}"/>
              </a:ext>
            </a:extLst>
          </p:cNvPr>
          <p:cNvSpPr txBox="1"/>
          <p:nvPr/>
        </p:nvSpPr>
        <p:spPr>
          <a:xfrm>
            <a:off x="701039" y="6017570"/>
            <a:ext cx="1095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In </a:t>
            </a:r>
            <a:r>
              <a:rPr lang="de-DE" sz="2000" b="1" dirty="0" err="1">
                <a:solidFill>
                  <a:srgbClr val="FF0000"/>
                </a:solidFill>
              </a:rPr>
              <a:t>summary</a:t>
            </a:r>
            <a:r>
              <a:rPr lang="de-DE" sz="2000" dirty="0"/>
              <a:t>: </a:t>
            </a:r>
            <a:r>
              <a:rPr lang="de-DE" sz="2000" dirty="0" err="1"/>
              <a:t>Experimentally</a:t>
            </a:r>
            <a:r>
              <a:rPr lang="de-DE" sz="2000" dirty="0"/>
              <a:t> not </a:t>
            </a:r>
            <a:r>
              <a:rPr lang="de-DE" sz="2000" dirty="0" err="1"/>
              <a:t>feasible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requirements</a:t>
            </a:r>
            <a:r>
              <a:rPr lang="de-DE" sz="2000" dirty="0"/>
              <a:t>,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/>
              <a:t>confinement</a:t>
            </a:r>
            <a:r>
              <a:rPr lang="de-DE" sz="2000" dirty="0"/>
              <a:t>, …</a:t>
            </a:r>
            <a:endParaRPr lang="en-US" sz="20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EBD62CE-9111-910F-A6C0-F43371EB75BC}"/>
                  </a:ext>
                </a:extLst>
              </p:cNvPr>
              <p:cNvSpPr txBox="1"/>
              <p:nvPr/>
            </p:nvSpPr>
            <p:spPr>
              <a:xfrm>
                <a:off x="1687929" y="2575650"/>
                <a:ext cx="1290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=5°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EBD62CE-9111-910F-A6C0-F43371EB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29" y="2575650"/>
                <a:ext cx="1290183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78E03EF-DB1B-5173-8340-BAA661AAC41A}"/>
                  </a:ext>
                </a:extLst>
              </p:cNvPr>
              <p:cNvSpPr txBox="1"/>
              <p:nvPr/>
            </p:nvSpPr>
            <p:spPr>
              <a:xfrm>
                <a:off x="8782194" y="2655966"/>
                <a:ext cx="15239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endParaRPr lang="en-US" sz="2000" dirty="0" err="1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78E03EF-DB1B-5173-8340-BAA661AAC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4" y="2655966"/>
                <a:ext cx="1523998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32427943-0389-9C8C-D4AE-1AF59BAF1A58}"/>
              </a:ext>
            </a:extLst>
          </p:cNvPr>
          <p:cNvSpPr txBox="1"/>
          <p:nvPr/>
        </p:nvSpPr>
        <p:spPr>
          <a:xfrm>
            <a:off x="4168868" y="4148878"/>
            <a:ext cx="397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From</a:t>
            </a:r>
            <a:r>
              <a:rPr lang="de-DE" sz="2000" dirty="0"/>
              <a:t> paraxial </a:t>
            </a:r>
            <a:r>
              <a:rPr lang="de-DE" sz="2000" dirty="0" err="1"/>
              <a:t>to</a:t>
            </a:r>
            <a:r>
              <a:rPr lang="de-DE" sz="2000" dirty="0"/>
              <a:t> non-paraxial</a:t>
            </a:r>
            <a:endParaRPr lang="en-US" sz="2000" dirty="0" err="1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3EA3CE3-4676-ED91-B852-EF5E2710E208}"/>
              </a:ext>
            </a:extLst>
          </p:cNvPr>
          <p:cNvSpPr/>
          <p:nvPr/>
        </p:nvSpPr>
        <p:spPr>
          <a:xfrm>
            <a:off x="4168867" y="3733106"/>
            <a:ext cx="3671025" cy="1246753"/>
          </a:xfrm>
          <a:prstGeom prst="rightArrow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4995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Off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6688B8D0-A4F6-C316-F046-0227697BE1A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4491B17-DC91-2392-FD3D-D8E01F020B40}"/>
                  </a:ext>
                </a:extLst>
              </p:cNvPr>
              <p:cNvSpPr txBox="1"/>
              <p:nvPr/>
            </p:nvSpPr>
            <p:spPr>
              <a:xfrm>
                <a:off x="710521" y="903185"/>
                <a:ext cx="11326812" cy="54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b="1" dirty="0"/>
                  <a:t>For all </a:t>
                </a:r>
                <a:r>
                  <a:rPr lang="de-DE" sz="2000" b="1" dirty="0" err="1"/>
                  <a:t>calculations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/>
                          <m:t>:</m:t>
                        </m:r>
                        <m:r>
                          <a:rPr lang="de-DE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=10°</m:t>
                    </m:r>
                  </m:oMath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4491B17-DC91-2392-FD3D-D8E01F020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1" y="903185"/>
                <a:ext cx="11326812" cy="549253"/>
              </a:xfrm>
              <a:prstGeom prst="rect">
                <a:avLst/>
              </a:prstGeom>
              <a:blipFill>
                <a:blip r:embed="rId4"/>
                <a:stretch>
                  <a:fillRect l="-592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642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Off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6688B8D0-A4F6-C316-F046-0227697BE1A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04C44-25F8-99E1-D50A-81477CE3B7F8}"/>
                  </a:ext>
                </a:extLst>
              </p:cNvPr>
              <p:cNvSpPr txBox="1"/>
              <p:nvPr/>
            </p:nvSpPr>
            <p:spPr>
              <a:xfrm>
                <a:off x="710521" y="903185"/>
                <a:ext cx="11326812" cy="54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b="1" dirty="0"/>
                  <a:t>For all </a:t>
                </a:r>
                <a:r>
                  <a:rPr lang="de-DE" sz="2000" b="1" dirty="0" err="1"/>
                  <a:t>calculations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/>
                          <m:t>:</m:t>
                        </m:r>
                        <m:r>
                          <a:rPr lang="de-DE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=10°</m:t>
                    </m:r>
                  </m:oMath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04C44-25F8-99E1-D50A-81477CE3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1" y="903185"/>
                <a:ext cx="11326812" cy="549253"/>
              </a:xfrm>
              <a:prstGeom prst="rect">
                <a:avLst/>
              </a:prstGeom>
              <a:blipFill>
                <a:blip r:embed="rId4"/>
                <a:stretch>
                  <a:fillRect l="-592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C3019C9C-FCD6-BDAC-6643-76A7FA856AAB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[14] C. J. Campbell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Phys. Rev. Lett.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120802 (2012)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Screenshot, Farbigkeit, Kreis, Grafiken enthält.&#10;&#10;Automatisch generierte Beschreibung">
            <a:extLst>
              <a:ext uri="{FF2B5EF4-FFF2-40B4-BE49-F238E27FC236}">
                <a16:creationId xmlns:a16="http://schemas.microsoft.com/office/drawing/2014/main" id="{DC48E2E0-A377-5EDB-BA5D-522E8FFD2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81" y="1814448"/>
            <a:ext cx="4837039" cy="3682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187129C-44EB-C1D2-3A9F-66475421BF5F}"/>
                  </a:ext>
                </a:extLst>
              </p:cNvPr>
              <p:cNvSpPr txBox="1"/>
              <p:nvPr/>
            </p:nvSpPr>
            <p:spPr>
              <a:xfrm>
                <a:off x="733664" y="2022108"/>
                <a:ext cx="5884281" cy="372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Only</a:t>
                </a:r>
                <a:r>
                  <a:rPr lang="de-DE" sz="2000" dirty="0"/>
                  <a:t> M1 </a:t>
                </a:r>
                <a:r>
                  <a:rPr lang="de-DE" sz="2000" dirty="0" err="1"/>
                  <a:t>amplitudes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∈{−1,0,1}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addressed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tuneable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laser</a:t>
                </a:r>
                <a:r>
                  <a:rPr lang="de-DE" sz="2000" dirty="0"/>
                  <a:t> beam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Better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radiative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accessibility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hence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smaller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charge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state</a:t>
                </a:r>
                <a:r>
                  <a:rPr lang="de-DE" sz="2000" dirty="0"/>
                  <a:t> + </a:t>
                </a:r>
                <a:r>
                  <a:rPr lang="de-DE" sz="2000" dirty="0" err="1"/>
                  <a:t>intensity</a:t>
                </a:r>
                <a:r>
                  <a:rPr lang="de-DE" sz="2000" dirty="0"/>
                  <a:t> (e.g. 3+ [14])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 </a:t>
                </a:r>
                <a:r>
                  <a:rPr lang="en-US" sz="2000" dirty="0">
                    <a:sym typeface="Wingdings" panose="05000000000000000000" pitchFamily="2" charset="2"/>
                  </a:rPr>
                  <a:t> Intensity more realistic [5]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Calculations for two laser band widths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de-DE" sz="2000" dirty="0"/>
                  <a:t> Hz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000" dirty="0"/>
                  <a:t> Hz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de-DE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187129C-44EB-C1D2-3A9F-66475421B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4" y="2022108"/>
                <a:ext cx="5884281" cy="3728649"/>
              </a:xfrm>
              <a:prstGeom prst="rect">
                <a:avLst/>
              </a:prstGeom>
              <a:blipFill>
                <a:blip r:embed="rId6"/>
                <a:stretch>
                  <a:fillRect l="-932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824472A7-3318-858F-2143-0F3BB782D544}"/>
              </a:ext>
            </a:extLst>
          </p:cNvPr>
          <p:cNvSpPr txBox="1"/>
          <p:nvPr/>
        </p:nvSpPr>
        <p:spPr>
          <a:xfrm>
            <a:off x="51305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80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Off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𝚪</m:t>
                        </m:r>
                      </m:e>
                      <m:sub>
                        <m:r>
                          <a:rPr lang="de-DE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  <m:r>
                      <a:rPr lang="de-DE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de-DE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de-DE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𝐇𝐳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6688B8D0-A4F6-C316-F046-0227697BE1A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</a:t>
            </a:r>
            <a:endParaRPr lang="en-US" dirty="0" err="1"/>
          </a:p>
        </p:txBody>
      </p:sp>
      <p:pic>
        <p:nvPicPr>
          <p:cNvPr id="6" name="Grafik 5" descr="Ein Bild, das Screenshot, Farbigkeit, Grafiken, Kunst enthält.&#10;&#10;Automatisch generierte Beschreibung">
            <a:extLst>
              <a:ext uri="{FF2B5EF4-FFF2-40B4-BE49-F238E27FC236}">
                <a16:creationId xmlns:a16="http://schemas.microsoft.com/office/drawing/2014/main" id="{5DCB5771-6A60-2DC8-01A7-E7F515584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4" y="976733"/>
            <a:ext cx="3126718" cy="3960000"/>
          </a:xfrm>
          <a:prstGeom prst="rect">
            <a:avLst/>
          </a:prstGeom>
        </p:spPr>
      </p:pic>
      <p:pic>
        <p:nvPicPr>
          <p:cNvPr id="9" name="Grafik 8" descr="Ein Bild, das Screenshot, Farbigkeit, Grafiken, Kunst enthält.&#10;&#10;Automatisch generierte Beschreibung">
            <a:extLst>
              <a:ext uri="{FF2B5EF4-FFF2-40B4-BE49-F238E27FC236}">
                <a16:creationId xmlns:a16="http://schemas.microsoft.com/office/drawing/2014/main" id="{6D6C92ED-C758-30BB-760C-441449D3A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8" y="976733"/>
            <a:ext cx="3126718" cy="3960000"/>
          </a:xfrm>
          <a:prstGeom prst="rect">
            <a:avLst/>
          </a:prstGeom>
        </p:spPr>
      </p:pic>
      <p:pic>
        <p:nvPicPr>
          <p:cNvPr id="11" name="Grafik 10" descr="Ein Bild, das Screenshot, Farbigkeit, Grafiken, Kunst enthält.&#10;&#10;Automatisch generierte Beschreibung">
            <a:extLst>
              <a:ext uri="{FF2B5EF4-FFF2-40B4-BE49-F238E27FC236}">
                <a16:creationId xmlns:a16="http://schemas.microsoft.com/office/drawing/2014/main" id="{E4574DBC-CD0D-C4C8-0B35-890CA196A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52" y="976733"/>
            <a:ext cx="3126719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5A694F5-AD07-C800-F221-0F5886217BC2}"/>
                  </a:ext>
                </a:extLst>
              </p:cNvPr>
              <p:cNvSpPr txBox="1"/>
              <p:nvPr/>
            </p:nvSpPr>
            <p:spPr>
              <a:xfrm>
                <a:off x="407988" y="5104761"/>
                <a:ext cx="11193864" cy="97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Spatial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modulation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</a:t>
                </a:r>
                <a:r>
                  <a:rPr lang="de-DE" sz="2000" dirty="0"/>
                  <a:t>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at </a:t>
                </a:r>
                <a:r>
                  <a:rPr lang="de-DE" sz="2000" dirty="0" err="1"/>
                  <a:t>fixed</a:t>
                </a:r>
                <a:r>
                  <a:rPr lang="de-DE" sz="2000" dirty="0"/>
                  <a:t> time 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Timescale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oscillations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mainly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dependent</a:t>
                </a:r>
                <a:r>
                  <a:rPr lang="de-DE" sz="2000" dirty="0"/>
                  <a:t> on Wigner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5A694F5-AD07-C800-F221-0F588621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8" y="5104761"/>
                <a:ext cx="11193864" cy="979242"/>
              </a:xfrm>
              <a:prstGeom prst="rect">
                <a:avLst/>
              </a:prstGeom>
              <a:blipFill>
                <a:blip r:embed="rId7"/>
                <a:stretch>
                  <a:fillRect l="-490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C2C0A47-387B-ABC7-2353-3C6FA0CB3286}"/>
                  </a:ext>
                </a:extLst>
              </p:cNvPr>
              <p:cNvSpPr txBox="1"/>
              <p:nvPr/>
            </p:nvSpPr>
            <p:spPr>
              <a:xfrm>
                <a:off x="2180567" y="1017686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C2C0A47-387B-ABC7-2353-3C6FA0CB3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567" y="1017686"/>
                <a:ext cx="919482" cy="307777"/>
              </a:xfrm>
              <a:prstGeom prst="rect">
                <a:avLst/>
              </a:prstGeom>
              <a:blipFill>
                <a:blip r:embed="rId8"/>
                <a:stretch>
                  <a:fillRect l="-5960" r="-46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2C25DF8-38F9-C8F4-B1A9-F15626D100ED}"/>
                  </a:ext>
                </a:extLst>
              </p:cNvPr>
              <p:cNvSpPr txBox="1"/>
              <p:nvPr/>
            </p:nvSpPr>
            <p:spPr>
              <a:xfrm>
                <a:off x="6141457" y="1024021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2C25DF8-38F9-C8F4-B1A9-F15626D1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57" y="1024021"/>
                <a:ext cx="919482" cy="307777"/>
              </a:xfrm>
              <a:prstGeom prst="rect">
                <a:avLst/>
              </a:prstGeom>
              <a:blipFill>
                <a:blip r:embed="rId9"/>
                <a:stretch>
                  <a:fillRect l="-5298" r="-52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BF3F4AF-6B7F-FF5A-1CC0-2D9488E2A08D}"/>
                  </a:ext>
                </a:extLst>
              </p:cNvPr>
              <p:cNvSpPr txBox="1"/>
              <p:nvPr/>
            </p:nvSpPr>
            <p:spPr>
              <a:xfrm>
                <a:off x="9911431" y="1030356"/>
                <a:ext cx="1111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BF3F4AF-6B7F-FF5A-1CC0-2D9488E2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431" y="1030356"/>
                <a:ext cx="1111843" cy="307777"/>
              </a:xfrm>
              <a:prstGeom prst="rect">
                <a:avLst/>
              </a:prstGeom>
              <a:blipFill>
                <a:blip r:embed="rId10"/>
                <a:stretch>
                  <a:fillRect l="-4396" r="-439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79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, Farbigkeit, Reihe, lila enthält.&#10;&#10;Automatisch generierte Beschreibung">
            <a:extLst>
              <a:ext uri="{FF2B5EF4-FFF2-40B4-BE49-F238E27FC236}">
                <a16:creationId xmlns:a16="http://schemas.microsoft.com/office/drawing/2014/main" id="{B78DE338-3A69-B955-5E82-7D26F164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976512"/>
            <a:ext cx="3126718" cy="3960000"/>
          </a:xfrm>
          <a:prstGeom prst="rect">
            <a:avLst/>
          </a:prstGeom>
        </p:spPr>
      </p:pic>
      <p:pic>
        <p:nvPicPr>
          <p:cNvPr id="6" name="Grafik 5" descr="Ein Bild, das Screenshot, Farbigkeit, Reihe, Grafiken enthält.&#10;&#10;Automatisch generierte Beschreibung">
            <a:extLst>
              <a:ext uri="{FF2B5EF4-FFF2-40B4-BE49-F238E27FC236}">
                <a16:creationId xmlns:a16="http://schemas.microsoft.com/office/drawing/2014/main" id="{10C090C5-0CD2-FD07-4821-1575614D1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976512"/>
            <a:ext cx="3126718" cy="3960000"/>
          </a:xfrm>
          <a:prstGeom prst="rect">
            <a:avLst/>
          </a:prstGeom>
        </p:spPr>
      </p:pic>
      <p:pic>
        <p:nvPicPr>
          <p:cNvPr id="11" name="Grafik 10" descr="Ein Bild, das Screenshot, Grafiken, Farbigkeit, Grafikdesign enthält.&#10;&#10;Automatisch generierte Beschreibung">
            <a:extLst>
              <a:ext uri="{FF2B5EF4-FFF2-40B4-BE49-F238E27FC236}">
                <a16:creationId xmlns:a16="http://schemas.microsoft.com/office/drawing/2014/main" id="{7BD36A25-52AF-D5FA-303D-1DD12BD7B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" y="976512"/>
            <a:ext cx="3126718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Off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𝚪</m:t>
                        </m:r>
                      </m:e>
                      <m:sub>
                        <m:r>
                          <a:rPr lang="de-DE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𝐇𝐳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6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6688B8D0-A4F6-C316-F046-0227697BE1A8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D751BF0-58E5-74C7-8244-A62864FE87BB}"/>
                  </a:ext>
                </a:extLst>
              </p:cNvPr>
              <p:cNvSpPr txBox="1"/>
              <p:nvPr/>
            </p:nvSpPr>
            <p:spPr>
              <a:xfrm>
                <a:off x="463536" y="4991290"/>
                <a:ext cx="1119386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Temporal </a:t>
                </a:r>
                <a:r>
                  <a:rPr lang="de-DE" sz="2000" dirty="0" err="1"/>
                  <a:t>dynamics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differ</a:t>
                </a:r>
                <a:r>
                  <a:rPr lang="de-DE" sz="2000" dirty="0"/>
                  <a:t> </a:t>
                </a:r>
                <a:r>
                  <a:rPr lang="de-DE" sz="2000" dirty="0">
                    <a:sym typeface="Wingdings" panose="05000000000000000000" pitchFamily="2" charset="2"/>
                  </a:rPr>
                  <a:t> Most </a:t>
                </a:r>
                <a:r>
                  <a:rPr lang="de-DE" sz="2000" dirty="0" err="1">
                    <a:sym typeface="Wingdings" panose="05000000000000000000" pitchFamily="2" charset="2"/>
                  </a:rPr>
                  <a:t>pronounced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for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Spatial modulation remains unchanged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D751BF0-58E5-74C7-8244-A62864FE8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36" y="4991290"/>
                <a:ext cx="11193864" cy="958660"/>
              </a:xfrm>
              <a:prstGeom prst="rect">
                <a:avLst/>
              </a:prstGeom>
              <a:blipFill>
                <a:blip r:embed="rId7"/>
                <a:stretch>
                  <a:fillRect l="-490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9265B04-ECAC-DD0D-AE3C-3D17E6C7A84F}"/>
                  </a:ext>
                </a:extLst>
              </p:cNvPr>
              <p:cNvSpPr txBox="1"/>
              <p:nvPr/>
            </p:nvSpPr>
            <p:spPr>
              <a:xfrm>
                <a:off x="2180567" y="1017686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9265B04-ECAC-DD0D-AE3C-3D17E6C7A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567" y="1017686"/>
                <a:ext cx="919482" cy="307777"/>
              </a:xfrm>
              <a:prstGeom prst="rect">
                <a:avLst/>
              </a:prstGeom>
              <a:blipFill>
                <a:blip r:embed="rId8"/>
                <a:stretch>
                  <a:fillRect l="-5960" r="-46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F3FD21B-505C-D6DF-5E28-414D5598E23B}"/>
                  </a:ext>
                </a:extLst>
              </p:cNvPr>
              <p:cNvSpPr txBox="1"/>
              <p:nvPr/>
            </p:nvSpPr>
            <p:spPr>
              <a:xfrm>
                <a:off x="6141457" y="1024021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F3FD21B-505C-D6DF-5E28-414D5598E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57" y="1024021"/>
                <a:ext cx="919482" cy="307777"/>
              </a:xfrm>
              <a:prstGeom prst="rect">
                <a:avLst/>
              </a:prstGeom>
              <a:blipFill>
                <a:blip r:embed="rId9"/>
                <a:stretch>
                  <a:fillRect l="-5298" r="-52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AF8A2C-FD77-DA44-C6B9-9F24E2B98C6E}"/>
                  </a:ext>
                </a:extLst>
              </p:cNvPr>
              <p:cNvSpPr txBox="1"/>
              <p:nvPr/>
            </p:nvSpPr>
            <p:spPr>
              <a:xfrm>
                <a:off x="9911431" y="1030356"/>
                <a:ext cx="1111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AF8A2C-FD77-DA44-C6B9-9F24E2B9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431" y="1030356"/>
                <a:ext cx="1111843" cy="307777"/>
              </a:xfrm>
              <a:prstGeom prst="rect">
                <a:avLst/>
              </a:prstGeom>
              <a:blipFill>
                <a:blip r:embed="rId10"/>
                <a:stretch>
                  <a:fillRect l="-4396" r="-439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27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Farbigkeit, Kreis, Grafiken enthält.&#10;&#10;Automatisch generierte Beschreibung">
            <a:extLst>
              <a:ext uri="{FF2B5EF4-FFF2-40B4-BE49-F238E27FC236}">
                <a16:creationId xmlns:a16="http://schemas.microsoft.com/office/drawing/2014/main" id="{2C2A7724-DAC4-99D6-B955-EF9F5CB18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1" y="101717"/>
            <a:ext cx="4378331" cy="33331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A4B236-BE31-048D-1772-3CFB89ABB415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C4BAA70-3213-6EC0-6626-B00DC8A84BB0}"/>
                  </a:ext>
                </a:extLst>
              </p:cNvPr>
              <p:cNvSpPr txBox="1"/>
              <p:nvPr/>
            </p:nvSpPr>
            <p:spPr>
              <a:xfrm>
                <a:off x="407988" y="1564675"/>
                <a:ext cx="8987221" cy="372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Semiclassical </a:t>
                </a:r>
                <a:r>
                  <a:rPr lang="de-DE" sz="2000" dirty="0" err="1"/>
                  <a:t>nucleus-twisted</a:t>
                </a:r>
                <a:r>
                  <a:rPr lang="de-DE" sz="2000" dirty="0"/>
                  <a:t> light </a:t>
                </a:r>
                <a:r>
                  <a:rPr lang="de-DE" sz="2000" dirty="0" err="1"/>
                  <a:t>interaction</a:t>
                </a:r>
                <a:endParaRPr lang="de-DE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On-</a:t>
                </a:r>
                <a:r>
                  <a:rPr lang="de-DE" sz="2000" dirty="0" err="1"/>
                  <a:t>axis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000" dirty="0"/>
                  <a:t>):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err="1"/>
                  <a:t>Possibility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driving</a:t>
                </a:r>
                <a:r>
                  <a:rPr lang="de-DE" sz="2000" dirty="0"/>
                  <a:t>, but </a:t>
                </a:r>
                <a:r>
                  <a:rPr lang="de-DE" sz="2000" dirty="0" err="1"/>
                  <a:t>rather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unrealistic</a:t>
                </a:r>
                <a:endParaRPr lang="en-US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Off-axis </a:t>
                </a:r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000" dirty="0"/>
                  <a:t>):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err="1"/>
                  <a:t>Spatial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modulation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probing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three</a:t>
                </a:r>
                <a:r>
                  <a:rPr lang="de-DE" sz="2000" dirty="0"/>
                  <a:t> M1 </a:t>
                </a:r>
                <a:r>
                  <a:rPr lang="de-DE" sz="2000" dirty="0" err="1"/>
                  <a:t>transitions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single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tuneable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laser</a:t>
                </a:r>
                <a:r>
                  <a:rPr lang="de-DE" sz="2000" dirty="0"/>
                  <a:t> beam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Note: Paraxial BB and LG </a:t>
                </a:r>
                <a:r>
                  <a:rPr lang="de-DE" sz="2000" dirty="0" err="1"/>
                  <a:t>beams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similar</a:t>
                </a:r>
                <a:r>
                  <a:rPr lang="de-DE" sz="2000" dirty="0"/>
                  <a:t> in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vicinity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beam </a:t>
                </a:r>
                <a:r>
                  <a:rPr lang="de-DE" sz="2000" dirty="0" err="1"/>
                  <a:t>center</a:t>
                </a:r>
                <a:r>
                  <a:rPr lang="de-DE" sz="2000" dirty="0"/>
                  <a:t> [15]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C4BAA70-3213-6EC0-6626-B00DC8A8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8" y="1564675"/>
                <a:ext cx="8987221" cy="3728649"/>
              </a:xfrm>
              <a:prstGeom prst="rect">
                <a:avLst/>
              </a:prstGeom>
              <a:blipFill>
                <a:blip r:embed="rId4"/>
                <a:stretch>
                  <a:fillRect l="-6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72C786EB-88A2-B260-C225-325382DAA506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</a:t>
            </a:r>
            <a:endParaRPr lang="en-US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6B6FEE-C4A7-0228-50A7-B6FC34959610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[15]  A.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Afanasev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et al., New J. Phys.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023032 (2018)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Screenshot, Grafiken, Farbigkeit, Grafikdesign enthält.&#10;&#10;Automatisch generierte Beschreibung">
            <a:extLst>
              <a:ext uri="{FF2B5EF4-FFF2-40B4-BE49-F238E27FC236}">
                <a16:creationId xmlns:a16="http://schemas.microsoft.com/office/drawing/2014/main" id="{3A3EBFC1-2AEC-DC93-BD48-A1F2154D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29" y="2935857"/>
            <a:ext cx="2533783" cy="32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8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8DFFAE2-1185-3B00-C63D-551FD972AB00}"/>
              </a:ext>
            </a:extLst>
          </p:cNvPr>
          <p:cNvGrpSpPr>
            <a:grpSpLocks noChangeAspect="1"/>
          </p:cNvGrpSpPr>
          <p:nvPr/>
        </p:nvGrpSpPr>
        <p:grpSpPr>
          <a:xfrm>
            <a:off x="1621601" y="1533693"/>
            <a:ext cx="6036097" cy="4965563"/>
            <a:chOff x="761612" y="1698171"/>
            <a:chExt cx="5430873" cy="446767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7451997-9320-A90B-A85E-07AFB0EDA17C}"/>
                </a:ext>
              </a:extLst>
            </p:cNvPr>
            <p:cNvGrpSpPr/>
            <p:nvPr/>
          </p:nvGrpSpPr>
          <p:grpSpPr>
            <a:xfrm>
              <a:off x="761612" y="1698171"/>
              <a:ext cx="5430873" cy="4467679"/>
              <a:chOff x="761612" y="1698171"/>
              <a:chExt cx="5430873" cy="4467679"/>
            </a:xfrm>
          </p:grpSpPr>
          <p:pic>
            <p:nvPicPr>
              <p:cNvPr id="3" name="Grafik 2" descr="Ein Bild, das Screenshot, Farbigkeit, Kreis, Grafiken enthält.&#10;&#10;Automatisch generierte Beschreibung">
                <a:extLst>
                  <a:ext uri="{FF2B5EF4-FFF2-40B4-BE49-F238E27FC236}">
                    <a16:creationId xmlns:a16="http://schemas.microsoft.com/office/drawing/2014/main" id="{930BE642-B464-6EC2-6428-138C38413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612" y="2132483"/>
                <a:ext cx="5298193" cy="4033367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0E3A77E-198F-4E82-83CF-D2CCCB1256CF}"/>
                  </a:ext>
                </a:extLst>
              </p:cNvPr>
              <p:cNvSpPr/>
              <p:nvPr/>
            </p:nvSpPr>
            <p:spPr>
              <a:xfrm>
                <a:off x="3135084" y="1698171"/>
                <a:ext cx="3057401" cy="4098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9C2DDF7-3C3B-766E-213A-9C87D6110942}"/>
                </a:ext>
              </a:extLst>
            </p:cNvPr>
            <p:cNvSpPr/>
            <p:nvPr/>
          </p:nvSpPr>
          <p:spPr>
            <a:xfrm>
              <a:off x="2274744" y="2560047"/>
              <a:ext cx="824056" cy="278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972A28D-1AC4-82ED-5A47-89281BBABCF8}"/>
              </a:ext>
            </a:extLst>
          </p:cNvPr>
          <p:cNvGrpSpPr/>
          <p:nvPr/>
        </p:nvGrpSpPr>
        <p:grpSpPr>
          <a:xfrm>
            <a:off x="6885027" y="-3856862"/>
            <a:ext cx="10516178" cy="10235679"/>
            <a:chOff x="6607816" y="-4393854"/>
            <a:chExt cx="10516178" cy="1023567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C9EE9585-A95A-1D7A-EA02-B4EAFCFEBB73}"/>
                </a:ext>
              </a:extLst>
            </p:cNvPr>
            <p:cNvGrpSpPr/>
            <p:nvPr/>
          </p:nvGrpSpPr>
          <p:grpSpPr>
            <a:xfrm>
              <a:off x="6607816" y="-4393854"/>
              <a:ext cx="10516178" cy="10235679"/>
              <a:chOff x="6096000" y="-3232995"/>
              <a:chExt cx="9733151" cy="9398845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AF12F7D7-08A0-871E-1676-39C2B7A08C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96000" y="-3232995"/>
                <a:ext cx="9733151" cy="9019522"/>
                <a:chOff x="6431118" y="1028602"/>
                <a:chExt cx="5485626" cy="4835526"/>
              </a:xfrm>
            </p:grpSpPr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61C658B5-2BA0-3045-B9AD-C4C26A6A52C5}"/>
                    </a:ext>
                  </a:extLst>
                </p:cNvPr>
                <p:cNvGrpSpPr/>
                <p:nvPr/>
              </p:nvGrpSpPr>
              <p:grpSpPr>
                <a:xfrm>
                  <a:off x="6431118" y="1028602"/>
                  <a:ext cx="5151282" cy="4835526"/>
                  <a:chOff x="6308567" y="1114424"/>
                  <a:chExt cx="5151282" cy="4835526"/>
                </a:xfrm>
              </p:grpSpPr>
              <p:pic>
                <p:nvPicPr>
                  <p:cNvPr id="9" name="Grafik 8" descr="Ein Bild, das Screenshot, Farbigkeit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62E8D488-2A76-2846-CDFE-0B60AEC3B8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9959" y="1207398"/>
                    <a:ext cx="4979890" cy="4742552"/>
                  </a:xfrm>
                  <a:prstGeom prst="rect">
                    <a:avLst/>
                  </a:prstGeom>
                </p:spPr>
              </p:pic>
              <p:sp>
                <p:nvSpPr>
                  <p:cNvPr id="10" name="Rechteck 9">
                    <a:extLst>
                      <a:ext uri="{FF2B5EF4-FFF2-40B4-BE49-F238E27FC236}">
                        <a16:creationId xmlns:a16="http://schemas.microsoft.com/office/drawing/2014/main" id="{13D00DD5-B562-C7DB-8871-F8D7DA6E429F}"/>
                      </a:ext>
                    </a:extLst>
                  </p:cNvPr>
                  <p:cNvSpPr/>
                  <p:nvPr/>
                </p:nvSpPr>
                <p:spPr>
                  <a:xfrm>
                    <a:off x="6327717" y="1114424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Rechteck 10">
                    <a:extLst>
                      <a:ext uri="{FF2B5EF4-FFF2-40B4-BE49-F238E27FC236}">
                        <a16:creationId xmlns:a16="http://schemas.microsoft.com/office/drawing/2014/main" id="{ECA9CC34-046D-1857-17A5-3EE04870AE20}"/>
                      </a:ext>
                    </a:extLst>
                  </p:cNvPr>
                  <p:cNvSpPr/>
                  <p:nvPr/>
                </p:nvSpPr>
                <p:spPr>
                  <a:xfrm>
                    <a:off x="6308567" y="3429000"/>
                    <a:ext cx="622997" cy="4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7F7BCA2D-BC30-F273-BF0C-1869233A64D5}"/>
                    </a:ext>
                  </a:extLst>
                </p:cNvPr>
                <p:cNvSpPr/>
                <p:nvPr/>
              </p:nvSpPr>
              <p:spPr>
                <a:xfrm>
                  <a:off x="6431118" y="1028602"/>
                  <a:ext cx="5485626" cy="24003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93A739E5-A2A7-D073-9413-FABDA911CE54}"/>
                  </a:ext>
                </a:extLst>
              </p:cNvPr>
              <p:cNvSpPr/>
              <p:nvPr/>
            </p:nvSpPr>
            <p:spPr>
              <a:xfrm>
                <a:off x="10088880" y="-533400"/>
                <a:ext cx="5587753" cy="6699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D2FE625-79EB-0474-11D9-BDAA45308CA0}"/>
                </a:ext>
              </a:extLst>
            </p:cNvPr>
            <p:cNvSpPr/>
            <p:nvPr/>
          </p:nvSpPr>
          <p:spPr>
            <a:xfrm>
              <a:off x="8843058" y="1619997"/>
              <a:ext cx="2226329" cy="622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BE31EBEA-2897-3410-0A14-3A718230A492}"/>
              </a:ext>
            </a:extLst>
          </p:cNvPr>
          <p:cNvSpPr txBox="1"/>
          <p:nvPr/>
        </p:nvSpPr>
        <p:spPr>
          <a:xfrm>
            <a:off x="97424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1.) A </a:t>
            </a:r>
            <a:r>
              <a:rPr lang="de-DE" sz="2000" dirty="0" err="1">
                <a:solidFill>
                  <a:schemeClr val="tx1">
                    <a:alpha val="20000"/>
                  </a:schemeClr>
                </a:solidFill>
              </a:rPr>
              <a:t>single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lang="de-DE" sz="2000" baseline="30000" dirty="0">
                <a:solidFill>
                  <a:schemeClr val="tx1">
                    <a:alpha val="20000"/>
                  </a:schemeClr>
                </a:solidFill>
              </a:rPr>
              <a:t>229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Th </a:t>
            </a:r>
            <a:r>
              <a:rPr lang="de-DE" sz="2000" dirty="0" err="1">
                <a:solidFill>
                  <a:schemeClr val="tx1">
                    <a:alpha val="20000"/>
                  </a:schemeClr>
                </a:solidFill>
              </a:rPr>
              <a:t>nucleus</a:t>
            </a:r>
            <a:r>
              <a:rPr lang="de-DE" sz="2000" dirty="0">
                <a:solidFill>
                  <a:schemeClr val="tx1">
                    <a:alpha val="20000"/>
                  </a:schemeClr>
                </a:solidFill>
              </a:rPr>
              <a:t>   </a:t>
            </a:r>
            <a:endParaRPr lang="en-US" sz="2000" dirty="0" err="1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B04B2B-ABC8-D683-5A15-B8859036DAAD}"/>
              </a:ext>
            </a:extLst>
          </p:cNvPr>
          <p:cNvSpPr txBox="1"/>
          <p:nvPr/>
        </p:nvSpPr>
        <p:spPr>
          <a:xfrm>
            <a:off x="8257251" y="2056716"/>
            <a:ext cx="647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2.) An </a:t>
            </a:r>
            <a:r>
              <a:rPr lang="de-DE" sz="2000" dirty="0" err="1"/>
              <a:t>ensemble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</a:t>
            </a:r>
            <a:r>
              <a:rPr lang="de-DE" sz="2000" dirty="0" err="1"/>
              <a:t>nuclei</a:t>
            </a:r>
            <a:r>
              <a:rPr lang="de-DE" sz="2000" dirty="0"/>
              <a:t>   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99057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Würzburg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32445B-A09E-208B-545E-C4777F504542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en-US" dirty="0" err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2216310-6828-9E0F-C91E-BF69DDB0C6A3}"/>
              </a:ext>
            </a:extLst>
          </p:cNvPr>
          <p:cNvGrpSpPr/>
          <p:nvPr/>
        </p:nvGrpSpPr>
        <p:grpSpPr>
          <a:xfrm>
            <a:off x="314186" y="1247004"/>
            <a:ext cx="3136443" cy="4192379"/>
            <a:chOff x="407987" y="894506"/>
            <a:chExt cx="3136443" cy="4192379"/>
          </a:xfrm>
        </p:grpSpPr>
        <p:pic>
          <p:nvPicPr>
            <p:cNvPr id="1026" name="Picture 2" descr="Lage Unterfrankens in Deutschland">
              <a:extLst>
                <a:ext uri="{FF2B5EF4-FFF2-40B4-BE49-F238E27FC236}">
                  <a16:creationId xmlns:a16="http://schemas.microsoft.com/office/drawing/2014/main" id="{119C8FBC-0B4F-EC7D-6DA5-BD6E205A8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" y="894506"/>
              <a:ext cx="3136443" cy="419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AFD1D54-4458-585E-844B-5BB6CD901BB9}"/>
                </a:ext>
              </a:extLst>
            </p:cNvPr>
            <p:cNvSpPr/>
            <p:nvPr/>
          </p:nvSpPr>
          <p:spPr>
            <a:xfrm>
              <a:off x="1682457" y="3632753"/>
              <a:ext cx="829905" cy="2011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/>
              <p:nvPr/>
            </p:nvSpPr>
            <p:spPr>
              <a:xfrm>
                <a:off x="3577443" y="1318096"/>
                <a:ext cx="8530226" cy="419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de-DE" sz="20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Located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northwestern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Bavaria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130 000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residents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25000 &gt;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rays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were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discovered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Würzburg 1895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Wilhelm Conrad Röntgen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14 Nobel Prize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winners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Würzburg                    (e.g. Wilhelm Conrad Röntgen, Wilhelm Wien, Klaus von Klitzing, …)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Apart from science, there is a lot to discover!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8263B5D-C728-939E-C981-7FC18A32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43" y="1318096"/>
                <a:ext cx="8530226" cy="4190314"/>
              </a:xfrm>
              <a:prstGeom prst="rect">
                <a:avLst/>
              </a:prstGeom>
              <a:blipFill>
                <a:blip r:embed="rId3"/>
                <a:stretch>
                  <a:fillRect l="-786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2505949-3F9C-19D6-09EB-D053A1958D5A}"/>
              </a:ext>
            </a:extLst>
          </p:cNvPr>
          <p:cNvSpPr txBox="1"/>
          <p:nvPr/>
        </p:nvSpPr>
        <p:spPr>
          <a:xfrm>
            <a:off x="768280" y="1435090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[1]</a:t>
            </a:r>
            <a:endParaRPr lang="en-US" sz="2000" dirty="0" err="1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092DC7-84C8-B1BE-7C9A-BD6D7AAF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43" y="57647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5124093-D616-879B-141B-D381E1FFD856}"/>
              </a:ext>
            </a:extLst>
          </p:cNvPr>
          <p:cNvSpPr txBox="1"/>
          <p:nvPr/>
        </p:nvSpPr>
        <p:spPr>
          <a:xfrm>
            <a:off x="10824152" y="481370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[2]</a:t>
            </a:r>
            <a:endParaRPr lang="en-US" sz="20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EC8502-3827-3E05-891A-1A5E598423DB}"/>
              </a:ext>
            </a:extLst>
          </p:cNvPr>
          <p:cNvSpPr txBox="1"/>
          <p:nvPr/>
        </p:nvSpPr>
        <p:spPr>
          <a:xfrm>
            <a:off x="-84374" y="6286430"/>
            <a:ext cx="5775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www.regierung.unterfranken.bayern.de/regierungsbezirk/index.html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A4FE98-94EF-D19C-6611-FC5C79736D38}"/>
              </a:ext>
            </a:extLst>
          </p:cNvPr>
          <p:cNvSpPr txBox="1"/>
          <p:nvPr/>
        </p:nvSpPr>
        <p:spPr>
          <a:xfrm>
            <a:off x="4745769" y="6274082"/>
            <a:ext cx="833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[2] www.physik.uni-wuerzburg.de/ueber-uns/fakultaetsgeschichte/nobelpreistraeger/wilhelm-conrad-roentgen/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39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rafik 282" descr="Ein Bild, das Kreis, Farbigkeit, Grafiken enthält.&#10;&#10;Automatisch generierte Beschreibung">
            <a:extLst>
              <a:ext uri="{FF2B5EF4-FFF2-40B4-BE49-F238E27FC236}">
                <a16:creationId xmlns:a16="http://schemas.microsoft.com/office/drawing/2014/main" id="{A4E73DFA-A891-9131-8FFB-D23DAD5D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2" y="1692786"/>
            <a:ext cx="2351304" cy="235130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4CB0F8A-F50C-E88C-C40A-889D26AF7C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522901"/>
            <a:ext cx="303908" cy="292199"/>
            <a:chOff x="3318168" y="3044220"/>
            <a:chExt cx="3060764" cy="2942841"/>
          </a:xfrm>
        </p:grpSpPr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F008ACBB-7631-6990-2738-2EB4C7C7E3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3986237D-E9F9-6E9D-0A16-F755AD8268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43D56697-62FB-CE00-E987-7B23C4C17C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48F06AB7-B621-5E4F-26B3-3AF4504E84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EFF1027A-4F0E-A797-99E7-232F02991E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164C446C-B85A-813C-7894-9A34A9713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B346F392-8A06-335F-67E8-F96FD18D96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1F54649C-1047-09CD-5700-08B60CB36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F79B39E-3411-A036-C23F-581E66631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405C6816-EBDF-6CF4-9B71-2B954C8CE3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1F680C0D-EEDA-BC1C-0F2C-CD178E2E7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8AAF36DE-4633-23A3-F899-968C99010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328292B2-950E-4228-874F-D4846E0451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F0D9EE11-2FD1-EEFD-C2E2-E6E82FD75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CC2A006E-EE85-0A27-4F5B-A631E2B338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A09F4F2F-433A-162C-E1ED-E11CB5B285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D356C8FA-DF38-E1B9-FADD-F08D9A1CB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D9D2B170-9229-20B9-F348-82C0B8ECD1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57DC6D08-1F26-54B1-EA35-1CAD7C5291D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BD2660E5-28A9-FD88-B367-97810CF4762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1497843A-22F2-8079-47BC-3502AFAD6B4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FA10B981-F083-0DC1-385F-D58DA1A7E9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88997F-B101-8D3F-3CD5-6B0D7DA114DC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522901"/>
            <a:ext cx="303908" cy="292199"/>
            <a:chOff x="3318168" y="3044220"/>
            <a:chExt cx="3060764" cy="2942841"/>
          </a:xfrm>
        </p:grpSpPr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F82E84B5-012E-1FCE-652F-3C6D9C30DA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48366926-027B-48FB-16F8-B5C3F6969E4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C504EDCF-4C7E-C830-68CA-319CE985A3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DC163294-C73B-F464-3A81-836F96ABCF2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24AE6E75-35AB-AA62-1398-49981E2F83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5AF38814-A43A-7677-CEB0-8A1DDCE140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4A9CF9DA-E6C5-2FAB-76F6-48D9849F3C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8DFAAED-41F1-5ED9-C545-F121774ADED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0DAA1CA9-D8CE-05A7-CC2D-4E850C74E39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6018AEBD-EBA1-8663-16B3-5849D60E0F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A4E8D019-B143-8D18-6CC6-6F2FF8CEBE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00498AA-E029-E57B-8BBB-0F6D9ECBE5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14841CA9-E246-F74A-4760-1F46647AC86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0FDC867E-1923-4786-A050-C036E7EC8FD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7BD9F61A-A7A0-7ECD-476C-3AF4C34C1D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FF8BD448-1725-6664-98A6-F5C4296632D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219383B5-ED38-E9CA-F573-482042BCB23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F5BED2AD-3AEC-B179-E43F-8918771D690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55124888-4A92-7BB9-51E5-B6956F27AE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188C825B-7CC4-C384-579D-324F5F80E4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23EEC9FE-64BC-F100-D00C-D28943D638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465CF593-325F-169B-90DE-83CD4862CB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44FD00-F512-F84D-5DCB-92DE97F8F962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522901"/>
            <a:ext cx="303908" cy="292199"/>
            <a:chOff x="3318168" y="3044220"/>
            <a:chExt cx="3060764" cy="2942841"/>
          </a:xfrm>
        </p:grpSpPr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6A1AD50-8B46-2069-6954-1F6EC4C648B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C35A41D0-A4C5-863A-8ADC-5C2A0BFDD9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350D9A0B-5994-B764-36D2-889ECEE1FF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2DBFE901-A9F6-6A86-03FD-30BD0A51D8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B5E0C1F9-2526-BCB2-F2F4-6E9948D317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71124194-9705-9414-12B3-E06B6E3F4F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016C0949-AE63-AD10-9813-74135D6D086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B3A61EAF-025C-2FD7-877D-49F3FF064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56E2FAC7-8B8B-420C-7F7A-3ED221C21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7E4BF27A-1E1B-5539-4410-99289D11C8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3F9BD5A-ABC4-64DF-7FF0-A1440CDEE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EB3AD12C-83FD-50A3-1E6E-171E46E490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1B7308E-5E98-A1A0-6D0E-19FB8630465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E65C68BE-DC0F-D220-5842-801A434F45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CA661C21-B59E-1F48-CBE0-97FB972EE8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7A2B8510-B9D9-0A54-4599-B2C5A724A0C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CE252229-F03B-F2B1-7C3F-71FFA181A8E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892E4351-CABD-1E07-FEF7-1900CF47B7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2CD381D-C0B6-8843-C36B-5D8F9649EA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6E6359C7-E3A2-86E2-F7A1-70591F3D7E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417B097-2235-AD4F-58C8-3782527E0FA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E6588BD9-0C27-3D9E-EB8F-C3EF0EFBFC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91D583-F782-9D51-B2CF-3A289975E618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3443658"/>
            <a:ext cx="303908" cy="292199"/>
            <a:chOff x="3318168" y="3044220"/>
            <a:chExt cx="3060764" cy="2942841"/>
          </a:xfrm>
        </p:grpSpPr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B107E1AB-C04C-3972-F5FB-88641B1628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510794E1-4779-10A2-E20E-0A833EA3B0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ED98F0F0-4A6E-313B-BC71-EB75D2D6C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13E0C4A3-A99D-AF1C-FE89-410233888D2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2978CA9-5497-BF9F-4D45-98AF2E99A5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2F5C40A2-8A26-D7F3-1671-54EBCA6426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2435F3B1-EE4E-1696-7711-50F8640F48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E93A0BB-D142-A5BE-0C1E-55C9BBFFA9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9069E79A-F32B-BCEF-182B-0C85F7FB85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8DDA0AD5-5A81-1DB2-79BC-51D860B0217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3165B2D5-810F-4F2B-FC53-DCA26D0281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9AC50FE5-71C0-2DDE-9874-A3311E3C81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4EBCB226-FEEA-A554-B3BB-9F1F1CE2925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BF040E9E-EFC6-9E8C-E385-D1E8CA5253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EBCEF231-93C1-56EA-D52C-05C6379DD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3D868E40-EC1A-0B58-AD48-90D9B74F0C1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C1143E0D-43E2-1B70-8627-9058849802A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79F80F52-53A8-5AF5-731A-B2117BAF0D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78B3EA26-F543-EA16-504A-35C6E965BC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E7D2627B-94DF-A9BB-926A-374EEF5DD7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E94D8DE9-F771-E381-427B-6CC011E8A1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85D85563-0456-F391-8CD6-32923B9C0E9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0FED5A-C819-1026-9379-4C01B666A4F9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3443658"/>
            <a:ext cx="303908" cy="292199"/>
            <a:chOff x="3318168" y="3044220"/>
            <a:chExt cx="3060764" cy="2942841"/>
          </a:xfrm>
        </p:grpSpPr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CE6E774F-887C-D56A-5B6F-9DE0DDFF28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986E779B-35D6-0151-C0E9-212E117B9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DC027032-836F-3D05-86DB-1B651A7143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29759BC1-0558-57C5-0042-30D4BA75647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404745E5-9ACF-C766-E0D3-DE60A771915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88C1DE2-BED0-7CA6-E1C5-283FB635674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4E1D4555-8BA1-F6AC-9583-E8486FFE44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5C3E858B-026C-5172-2564-0D2877FA60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AF48F5AF-CCE9-C1B5-CF53-9A60F65E7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172539DD-999A-BB4A-3BE1-ECC21FAE2B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263BA764-5646-E99C-F896-02600872B6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9B8F654D-2136-E322-9C35-D58D6E36F82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81F598C4-8952-2E70-F318-9B7261F1A2C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E06B3262-6CCF-7A9D-D941-A14E2C728B1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1342C8C-76F1-B140-C589-0A429F375B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A6B89D13-C166-D0EE-B167-C6BF6336B1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F77F3BF2-7F57-44EC-362C-BD863D1CA1F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5AF65DC8-DF34-8273-ECF5-0FE6DCBE4C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C1DBC913-A46E-DCF3-8565-0300B721A4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0DE76D31-DC76-75A5-5000-29E13F9F9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44A18686-244F-612B-634A-A90078287A8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C04EC8D5-73AF-F70B-C56A-36500FED981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56AC569-F212-A822-CFC1-F74ACA343FF1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3443658"/>
            <a:ext cx="303908" cy="292199"/>
            <a:chOff x="3318168" y="3044220"/>
            <a:chExt cx="3060764" cy="2942841"/>
          </a:xfrm>
        </p:grpSpPr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6CEB67BE-7C72-AD20-C228-B5C1E22E4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9FC338C2-67CF-3DFE-2481-56E210EEC1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D35A0C8A-A234-4185-F690-D87FC4C974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C0FEA058-8600-64B5-8CF3-5916470542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23E8E8E2-20D1-BAA0-42CB-3BB8485BEAA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34A37CB-4005-B8F3-2517-CB7D31F8AF3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DB3D47DC-35E6-838C-9DC2-FF9F259191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9829BD12-4813-4576-E53D-6EBEEFC0966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EBB89C9C-D806-169C-686A-3752D4641AA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3AA38DBB-39E4-FEA3-9E53-51771558C6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90F8B4AE-990C-4254-6C63-388E4925993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41375146-B878-21F8-3786-B3DA950B56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654B772-833E-57A1-38FD-3BCBE56507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F7B1096-31F4-84D0-EEE5-6A89625D05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CE635CA9-FA9A-D916-A8B4-D0B902E127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FCB80AD-A51E-C5A8-3B52-C30C6933687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6748986-9AC6-72B8-2621-7DB49A3384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4E30BDEE-D4DA-F29A-A8B9-CB3D43E20D4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69960400-3736-0346-5907-ECEF902193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AF06FF42-3EDD-1C49-D74B-4CC8DE61210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AD3EA8A6-0209-E2B1-3C78-4180418F6A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8EA797CF-DF22-7135-79DC-4325AB08BF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CBB93C3-7272-E168-270F-73DEA4ADAB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062522"/>
            <a:ext cx="303908" cy="292199"/>
            <a:chOff x="3318168" y="3044220"/>
            <a:chExt cx="3060764" cy="2942841"/>
          </a:xfrm>
        </p:grpSpPr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E4D0AF3-6647-DF70-C2C8-016A7CC221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8AEF066C-EE51-9A28-B1F8-DE1C8A5253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B518026E-FC9C-F2E7-9326-9DD1A398712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D1DD5EF0-1102-A4D0-31C4-D1D73B3DCEA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9CE22E5F-6D35-8E0E-444E-04D1D39C58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BA80361C-089D-AA49-8D8A-54EB279A0F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8715358-E456-3B51-86DF-41F20B0F7C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3892A7D-258F-57DF-F926-47FEBA3FAE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53643642-9358-1AF7-44B5-55DAC59F8B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E9599CD5-563A-56A2-89B9-024D623D20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FA0161B-01A9-CE7E-81FE-FB0028D2808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FE12B1FA-5F9C-34DC-1F15-2013E52F3A5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6952C0D3-50E5-7D20-9F98-73166CBE8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7886BC09-2FA8-E791-B7DE-74FA7F11A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B395F53-DEEF-E138-0B07-E18E09FF267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75D9D926-8F40-92B6-9A47-4057D16D4D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C48160F4-B241-4329-D401-804B058D73F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D8F853D-6AF1-DA37-7D02-EC41C84C163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3BABE1E8-9B66-7B0E-4A8D-0622D90DD1D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CA4AF022-4AFF-D71F-48BA-465F93ABD8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76C06F8C-0293-850A-5C7D-1ECFB8F7BB1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D4D2F136-444F-BE4C-1474-A8039E19E2F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8F61EA3-C5FD-269A-780A-A9A16CE26E5D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062522"/>
            <a:ext cx="303908" cy="292199"/>
            <a:chOff x="3318168" y="3044220"/>
            <a:chExt cx="3060764" cy="2942841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1925D55-7128-F7DC-71BC-A3D97CBC81B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45ABEF0-661B-1846-1AE7-A25271A785B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7317BD56-400F-2711-C624-400733F98C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B4CBE68-98B3-F6BE-E6AC-6CBB302FD0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E341E602-029D-FC65-4D74-6034EA4CC2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CBDE50AE-D9C1-A138-AB4C-99EF4F5D8D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81EC0CD3-5591-7916-EADA-9B966895D4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8AC8E067-4FC1-178C-B7DD-4AAF5B5AC5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8575BEC9-2BBA-BE19-64B4-D2CF58204C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32CA943D-EF6E-6E63-13B5-5B64CCED22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9048A23F-1007-9BC6-040E-85CE851D4A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363C4C0-A34C-138C-A77A-E75518D1268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C48D5570-5DF2-9DB2-F0F8-6596990C5E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153032DB-2FBF-685F-F83C-57BC2BFC11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3298670C-32BB-480A-9F06-FD571E87312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85977F58-212C-B285-7064-963361702E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097EF5C-7BD5-8EBF-2DFE-F8E000C6F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990C4307-E3A3-D593-AC1E-8B4E58C40C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1A2408F2-37C7-7353-A1DA-21B7E49B98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5033C3F3-8E3A-552C-F315-6D2A351B903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2624E12E-FEC3-6B4F-D204-EB2A1220A28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4EEB662-0A25-ACFE-6397-9BCC019BCB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5FC38A-1883-2E53-9FA6-66B03D971DDE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062522"/>
            <a:ext cx="303908" cy="292199"/>
            <a:chOff x="3318168" y="3044220"/>
            <a:chExt cx="3060764" cy="2942841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CA357BBD-DC61-0D39-7871-C8184569E12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7755095-E02D-B860-0950-D1263DAABF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CCD4A679-72C1-5342-68B4-6564B3C798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02D5088-2AED-A874-A5A7-E5573B30057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CAF743D-DC55-22B0-1CF3-3575B37E12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35AD2DD3-C1E4-2089-BB3E-CFF31B06C0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4C335A91-3D4B-7B0D-EDF3-1F455758DB1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224ABE6D-2A39-768E-9BA3-5200D78CEA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DD7258D-42FE-0D8C-DD47-57782E878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C6BEE53-BBFE-B187-1398-10970EB5F7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4C1FBD43-F426-6F3A-B09A-A84209A70F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E5E45779-4697-FD99-00FD-C6CA5E8A5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D0B23AEE-C35E-0A5C-DA77-4308CCF668A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EF911-E1A0-FA05-92C8-0BA71ECAA3F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BF11F37C-D24A-0BFE-2A9D-BE801E966D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236D8C9B-24F4-3DC8-6710-0AC6C783B61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6A9AAB5D-C0F1-12B3-EA89-AE57B599374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51A6B94C-FFD7-5978-8673-D946FC6D469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3683C549-CC28-2B90-08D9-B44BA25AB4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FDE2630-315E-1E59-702E-567D670EE5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16F3194-1206-4556-5BE9-EE0FC274AD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B028D09-7CB5-B91C-EB83-1A9D0B75F2B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EA568AB-5F18-BBCE-8190-E758C32F8D1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983280"/>
            <a:ext cx="303908" cy="292199"/>
            <a:chOff x="3318168" y="3044220"/>
            <a:chExt cx="3060764" cy="294284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CA721C11-7641-A1CA-B7D7-83FEF3B0361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3BE3EDD-7146-EE6F-AD06-BC1886B58F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6EFA058-4F6D-4842-4EFB-905C87AAC2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62EB3F36-CE65-72C8-AC48-E12AA2823A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3D19E64-7C96-EEB1-B13D-2929B5ED3EF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AC9BCD0E-D2C0-E02F-52EE-E5C0461D5C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910E9DC-32A8-701B-EBC8-4A459E15D3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9195053-781B-9604-5C32-C6BC55C9C2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EB1EEF12-002A-0534-18D8-85A72DCDB8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85C2B1-869C-113E-92C7-9B75AF1B259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FBBDF7DD-6BD4-F0A9-BB28-DA618BBCDB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AD3BD19-38B3-75C7-13DA-24F2DA60B1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04195FCC-D758-312D-82AF-A277BA2690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0B31C3C-D55D-EAAD-066B-95FF9CA8B0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232F9162-40E7-045E-835F-A6C182148CD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10C168C-837D-5F46-62A7-5623590036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4C9E875-9CD4-B7ED-0344-277AE611A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8493254-2D66-BE63-58ED-5F448C451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1F31156A-0145-6488-2A86-6D7E409B354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929801B1-2D12-578A-6923-76FB7C102B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F3E20837-51C4-5262-F179-3BC669396B5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CF4FC6A-1787-21B2-01C4-44CD111F11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3A88A5E-4A35-3D6E-897F-6512D1E77D0A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983280"/>
            <a:ext cx="303908" cy="292199"/>
            <a:chOff x="3318168" y="3044220"/>
            <a:chExt cx="3060764" cy="2942841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099D9843-484F-6D03-E82B-02A6B55ACFE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6BB3D16-86B1-7F3D-6D39-D524490AA94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0A45CB6-328F-9A41-5610-3798B68E7F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28092E5-2983-2549-5078-548F5B3CF21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B6CDED1-C88C-9E31-69F6-F9F02D6BC4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0A0322D-6D39-D765-2BC9-5F246E04DB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BF9055E5-597B-7193-388A-C436EA7789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E62C11D-CF76-D1FD-0E8B-9742A8B59C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FA23633-26B4-1DBB-746B-B675310548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6BD7407-EBC3-68F1-0AA3-DF7CDDD2FB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C591294-AE6C-88FE-0C9D-751EFEC220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F8F4C57-D2FA-B392-9B78-0FFBDAAFF5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D4454F9-01B0-C111-270F-8C55D2A5E40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88C397B-9135-592F-FFD3-976E6175E4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AA9C250-2D65-B9E3-0717-996E88A71E1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9BD8BB2-6D97-6DE0-7284-564ADCE37B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2F43551-C972-1716-C3BD-E96D7A9EEAC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52C0973B-E0A6-8DB0-703D-14E64B8E9C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1E7A742B-0EE0-9A8C-5A50-E83C03A0EC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6D07AA3-046C-89DB-E02E-A4651E66DC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123ED505-ED93-18B7-B27E-85C92635ED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17E408B0-AAB9-32C9-5223-EAD58384869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67462A9-1F97-C1F7-99D6-7C5DBA627774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983280"/>
            <a:ext cx="303908" cy="292199"/>
            <a:chOff x="3318168" y="3044220"/>
            <a:chExt cx="3060764" cy="294284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3DC894A-1DF7-C27A-66D5-A0A322217D3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8719FCD-1930-3D0B-C208-B5EF5EBD3D2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7B0E1C8-EC19-7745-14A4-2661F5EB40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1D4744D-0E7D-5297-C707-A554C2D7E9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FBCB9F7-CEE6-96F4-D9AE-E6AB9DCB8F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CA2848C-2CA3-44D3-0769-746D24E73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E205897-37BA-E9D4-BE2F-C145B0F3BA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BFF1B33-D4C6-CB9A-F8C0-D463CDC8DED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84D2238-CD2E-B982-DAB4-734334663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1D8C758-122D-E0E7-E64E-69618B95F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F6707EA-DDC7-E1ED-4E25-04736A54B9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3BF52C8-28F8-7819-E0D3-033B05E97D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956E5F-549B-A982-6B6C-14030E993B7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A29EE76-3437-126D-3924-C5DF63E955F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7B0FCC5-4CD2-9A6E-5AAB-99BE40195C5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A86DF21-2870-CEE8-21FE-6F5583B248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3AC6118-823D-C015-A0EC-41F60BBBDDF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460173D-F1BA-79A5-72ED-3F9AE70985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C8CC56C-122E-9AD7-E7C4-2E075B11CF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19BD721-D659-2A8A-42C1-E460FE0705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368DF10C-8B76-90C5-C457-91E56CCB8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C630064E-D53F-EA54-8620-D697A23CE3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2.)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Selection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rules</a:t>
                </a:r>
                <a14:m>
                  <m:oMath xmlns:m="http://schemas.openxmlformats.org/officeDocument/2006/math">
                    <m:r>
                      <a:rPr lang="de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macroscopic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  <a:blipFill>
                <a:blip r:embed="rId3"/>
                <a:stretch>
                  <a:fillRect l="-265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" name="Textfeld 291">
            <a:extLst>
              <a:ext uri="{FF2B5EF4-FFF2-40B4-BE49-F238E27FC236}">
                <a16:creationId xmlns:a16="http://schemas.microsoft.com/office/drawing/2014/main" id="{A0B5C577-88DD-7E16-4A39-E6A9DFF4A7AC}"/>
              </a:ext>
            </a:extLst>
          </p:cNvPr>
          <p:cNvSpPr txBox="1"/>
          <p:nvPr/>
        </p:nvSpPr>
        <p:spPr>
          <a:xfrm>
            <a:off x="499440" y="133395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Nuclei </a:t>
            </a:r>
            <a:r>
              <a:rPr lang="de-DE" sz="2000" dirty="0" err="1"/>
              <a:t>homogeneously</a:t>
            </a:r>
            <a:r>
              <a:rPr lang="de-DE" sz="2000" dirty="0"/>
              <a:t> </a:t>
            </a:r>
            <a:r>
              <a:rPr lang="de-DE" sz="2000" dirty="0" err="1"/>
              <a:t>distributed</a:t>
            </a:r>
            <a:endParaRPr lang="en-US" sz="2000" dirty="0" err="1"/>
          </a:p>
        </p:txBody>
      </p:sp>
      <p:sp>
        <p:nvSpPr>
          <p:cNvPr id="294" name="Textfeld 293">
            <a:extLst>
              <a:ext uri="{FF2B5EF4-FFF2-40B4-BE49-F238E27FC236}">
                <a16:creationId xmlns:a16="http://schemas.microsoft.com/office/drawing/2014/main" id="{15983278-946C-C745-D24B-B41BB0235B2C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34431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rafik 282" descr="Ein Bild, das Kreis, Farbigkeit, Grafiken enthält.&#10;&#10;Automatisch generierte Beschreibung">
            <a:extLst>
              <a:ext uri="{FF2B5EF4-FFF2-40B4-BE49-F238E27FC236}">
                <a16:creationId xmlns:a16="http://schemas.microsoft.com/office/drawing/2014/main" id="{A4E73DFA-A891-9131-8FFB-D23DAD5D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2" y="1692786"/>
            <a:ext cx="2351304" cy="235130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4CB0F8A-F50C-E88C-C40A-889D26AF7C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522901"/>
            <a:ext cx="303908" cy="292199"/>
            <a:chOff x="3318168" y="3044220"/>
            <a:chExt cx="3060764" cy="2942841"/>
          </a:xfrm>
        </p:grpSpPr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F008ACBB-7631-6990-2738-2EB4C7C7E3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3986237D-E9F9-6E9D-0A16-F755AD8268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43D56697-62FB-CE00-E987-7B23C4C17C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48F06AB7-B621-5E4F-26B3-3AF4504E84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EFF1027A-4F0E-A797-99E7-232F02991E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164C446C-B85A-813C-7894-9A34A9713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B346F392-8A06-335F-67E8-F96FD18D96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1F54649C-1047-09CD-5700-08B60CB36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F79B39E-3411-A036-C23F-581E66631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405C6816-EBDF-6CF4-9B71-2B954C8CE3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1F680C0D-EEDA-BC1C-0F2C-CD178E2E7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8AAF36DE-4633-23A3-F899-968C99010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328292B2-950E-4228-874F-D4846E0451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F0D9EE11-2FD1-EEFD-C2E2-E6E82FD75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CC2A006E-EE85-0A27-4F5B-A631E2B338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A09F4F2F-433A-162C-E1ED-E11CB5B285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D356C8FA-DF38-E1B9-FADD-F08D9A1CB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D9D2B170-9229-20B9-F348-82C0B8ECD1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57DC6D08-1F26-54B1-EA35-1CAD7C5291D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BD2660E5-28A9-FD88-B367-97810CF4762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1497843A-22F2-8079-47BC-3502AFAD6B4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FA10B981-F083-0DC1-385F-D58DA1A7E9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88997F-B101-8D3F-3CD5-6B0D7DA114DC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522901"/>
            <a:ext cx="303908" cy="292199"/>
            <a:chOff x="3318168" y="3044220"/>
            <a:chExt cx="3060764" cy="2942841"/>
          </a:xfrm>
        </p:grpSpPr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F82E84B5-012E-1FCE-652F-3C6D9C30DA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48366926-027B-48FB-16F8-B5C3F6969E4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C504EDCF-4C7E-C830-68CA-319CE985A3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DC163294-C73B-F464-3A81-836F96ABCF2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24AE6E75-35AB-AA62-1398-49981E2F83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5AF38814-A43A-7677-CEB0-8A1DDCE140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4A9CF9DA-E6C5-2FAB-76F6-48D9849F3C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8DFAAED-41F1-5ED9-C545-F121774ADED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0DAA1CA9-D8CE-05A7-CC2D-4E850C74E39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6018AEBD-EBA1-8663-16B3-5849D60E0F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A4E8D019-B143-8D18-6CC6-6F2FF8CEBE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00498AA-E029-E57B-8BBB-0F6D9ECBE5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14841CA9-E246-F74A-4760-1F46647AC86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0FDC867E-1923-4786-A050-C036E7EC8FD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7BD9F61A-A7A0-7ECD-476C-3AF4C34C1D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FF8BD448-1725-6664-98A6-F5C4296632D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219383B5-ED38-E9CA-F573-482042BCB23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F5BED2AD-3AEC-B179-E43F-8918771D690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55124888-4A92-7BB9-51E5-B6956F27AE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188C825B-7CC4-C384-579D-324F5F80E4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23EEC9FE-64BC-F100-D00C-D28943D638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465CF593-325F-169B-90DE-83CD4862CB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44FD00-F512-F84D-5DCB-92DE97F8F962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522901"/>
            <a:ext cx="303908" cy="292199"/>
            <a:chOff x="3318168" y="3044220"/>
            <a:chExt cx="3060764" cy="2942841"/>
          </a:xfrm>
        </p:grpSpPr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6A1AD50-8B46-2069-6954-1F6EC4C648B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C35A41D0-A4C5-863A-8ADC-5C2A0BFDD9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350D9A0B-5994-B764-36D2-889ECEE1FF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2DBFE901-A9F6-6A86-03FD-30BD0A51D8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B5E0C1F9-2526-BCB2-F2F4-6E9948D317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71124194-9705-9414-12B3-E06B6E3F4F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016C0949-AE63-AD10-9813-74135D6D086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B3A61EAF-025C-2FD7-877D-49F3FF064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56E2FAC7-8B8B-420C-7F7A-3ED221C21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7E4BF27A-1E1B-5539-4410-99289D11C8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3F9BD5A-ABC4-64DF-7FF0-A1440CDEE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EB3AD12C-83FD-50A3-1E6E-171E46E490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1B7308E-5E98-A1A0-6D0E-19FB8630465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E65C68BE-DC0F-D220-5842-801A434F45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CA661C21-B59E-1F48-CBE0-97FB972EE8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7A2B8510-B9D9-0A54-4599-B2C5A724A0C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CE252229-F03B-F2B1-7C3F-71FFA181A8E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892E4351-CABD-1E07-FEF7-1900CF47B7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2CD381D-C0B6-8843-C36B-5D8F9649EA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6E6359C7-E3A2-86E2-F7A1-70591F3D7E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417B097-2235-AD4F-58C8-3782527E0FA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E6588BD9-0C27-3D9E-EB8F-C3EF0EFBFC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91D583-F782-9D51-B2CF-3A289975E618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3443658"/>
            <a:ext cx="303908" cy="292199"/>
            <a:chOff x="3318168" y="3044220"/>
            <a:chExt cx="3060764" cy="2942841"/>
          </a:xfrm>
        </p:grpSpPr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B107E1AB-C04C-3972-F5FB-88641B1628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510794E1-4779-10A2-E20E-0A833EA3B0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ED98F0F0-4A6E-313B-BC71-EB75D2D6C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13E0C4A3-A99D-AF1C-FE89-410233888D2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2978CA9-5497-BF9F-4D45-98AF2E99A5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2F5C40A2-8A26-D7F3-1671-54EBCA6426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2435F3B1-EE4E-1696-7711-50F8640F48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E93A0BB-D142-A5BE-0C1E-55C9BBFFA9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9069E79A-F32B-BCEF-182B-0C85F7FB85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8DDA0AD5-5A81-1DB2-79BC-51D860B0217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3165B2D5-810F-4F2B-FC53-DCA26D0281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9AC50FE5-71C0-2DDE-9874-A3311E3C81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4EBCB226-FEEA-A554-B3BB-9F1F1CE2925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BF040E9E-EFC6-9E8C-E385-D1E8CA5253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EBCEF231-93C1-56EA-D52C-05C6379DD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3D868E40-EC1A-0B58-AD48-90D9B74F0C1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C1143E0D-43E2-1B70-8627-9058849802A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79F80F52-53A8-5AF5-731A-B2117BAF0D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78B3EA26-F543-EA16-504A-35C6E965BC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E7D2627B-94DF-A9BB-926A-374EEF5DD7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E94D8DE9-F771-E381-427B-6CC011E8A1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85D85563-0456-F391-8CD6-32923B9C0E9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0FED5A-C819-1026-9379-4C01B666A4F9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3443658"/>
            <a:ext cx="303908" cy="292199"/>
            <a:chOff x="3318168" y="3044220"/>
            <a:chExt cx="3060764" cy="2942841"/>
          </a:xfrm>
        </p:grpSpPr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CE6E774F-887C-D56A-5B6F-9DE0DDFF28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986E779B-35D6-0151-C0E9-212E117B9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DC027032-836F-3D05-86DB-1B651A7143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29759BC1-0558-57C5-0042-30D4BA75647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404745E5-9ACF-C766-E0D3-DE60A771915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88C1DE2-BED0-7CA6-E1C5-283FB635674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4E1D4555-8BA1-F6AC-9583-E8486FFE44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5C3E858B-026C-5172-2564-0D2877FA60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AF48F5AF-CCE9-C1B5-CF53-9A60F65E7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172539DD-999A-BB4A-3BE1-ECC21FAE2B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263BA764-5646-E99C-F896-02600872B6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9B8F654D-2136-E322-9C35-D58D6E36F82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81F598C4-8952-2E70-F318-9B7261F1A2C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E06B3262-6CCF-7A9D-D941-A14E2C728B1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1342C8C-76F1-B140-C589-0A429F375B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A6B89D13-C166-D0EE-B167-C6BF6336B1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F77F3BF2-7F57-44EC-362C-BD863D1CA1F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5AF65DC8-DF34-8273-ECF5-0FE6DCBE4C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C1DBC913-A46E-DCF3-8565-0300B721A4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0DE76D31-DC76-75A5-5000-29E13F9F9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44A18686-244F-612B-634A-A90078287A8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C04EC8D5-73AF-F70B-C56A-36500FED981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56AC569-F212-A822-CFC1-F74ACA343FF1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3443658"/>
            <a:ext cx="303908" cy="292199"/>
            <a:chOff x="3318168" y="3044220"/>
            <a:chExt cx="3060764" cy="2942841"/>
          </a:xfrm>
        </p:grpSpPr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6CEB67BE-7C72-AD20-C228-B5C1E22E4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9FC338C2-67CF-3DFE-2481-56E210EEC1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D35A0C8A-A234-4185-F690-D87FC4C974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C0FEA058-8600-64B5-8CF3-5916470542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23E8E8E2-20D1-BAA0-42CB-3BB8485BEAA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34A37CB-4005-B8F3-2517-CB7D31F8AF3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DB3D47DC-35E6-838C-9DC2-FF9F259191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9829BD12-4813-4576-E53D-6EBEEFC0966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EBB89C9C-D806-169C-686A-3752D4641AA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3AA38DBB-39E4-FEA3-9E53-51771558C6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90F8B4AE-990C-4254-6C63-388E4925993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41375146-B878-21F8-3786-B3DA950B56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654B772-833E-57A1-38FD-3BCBE56507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F7B1096-31F4-84D0-EEE5-6A89625D05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CE635CA9-FA9A-D916-A8B4-D0B902E127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FCB80AD-A51E-C5A8-3B52-C30C6933687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6748986-9AC6-72B8-2621-7DB49A3384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4E30BDEE-D4DA-F29A-A8B9-CB3D43E20D4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69960400-3736-0346-5907-ECEF902193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AF06FF42-3EDD-1C49-D74B-4CC8DE61210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AD3EA8A6-0209-E2B1-3C78-4180418F6A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8EA797CF-DF22-7135-79DC-4325AB08BF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CBB93C3-7272-E168-270F-73DEA4ADAB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062522"/>
            <a:ext cx="303908" cy="292199"/>
            <a:chOff x="3318168" y="3044220"/>
            <a:chExt cx="3060764" cy="2942841"/>
          </a:xfrm>
        </p:grpSpPr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E4D0AF3-6647-DF70-C2C8-016A7CC221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8AEF066C-EE51-9A28-B1F8-DE1C8A5253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B518026E-FC9C-F2E7-9326-9DD1A398712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D1DD5EF0-1102-A4D0-31C4-D1D73B3DCEA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9CE22E5F-6D35-8E0E-444E-04D1D39C58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BA80361C-089D-AA49-8D8A-54EB279A0F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8715358-E456-3B51-86DF-41F20B0F7C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3892A7D-258F-57DF-F926-47FEBA3FAE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53643642-9358-1AF7-44B5-55DAC59F8B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E9599CD5-563A-56A2-89B9-024D623D20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FA0161B-01A9-CE7E-81FE-FB0028D2808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FE12B1FA-5F9C-34DC-1F15-2013E52F3A5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6952C0D3-50E5-7D20-9F98-73166CBE8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7886BC09-2FA8-E791-B7DE-74FA7F11A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B395F53-DEEF-E138-0B07-E18E09FF267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75D9D926-8F40-92B6-9A47-4057D16D4D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C48160F4-B241-4329-D401-804B058D73F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D8F853D-6AF1-DA37-7D02-EC41C84C163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3BABE1E8-9B66-7B0E-4A8D-0622D90DD1D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CA4AF022-4AFF-D71F-48BA-465F93ABD8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76C06F8C-0293-850A-5C7D-1ECFB8F7BB1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D4D2F136-444F-BE4C-1474-A8039E19E2F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8F61EA3-C5FD-269A-780A-A9A16CE26E5D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062522"/>
            <a:ext cx="303908" cy="292199"/>
            <a:chOff x="3318168" y="3044220"/>
            <a:chExt cx="3060764" cy="2942841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1925D55-7128-F7DC-71BC-A3D97CBC81B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45ABEF0-661B-1846-1AE7-A25271A785B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7317BD56-400F-2711-C624-400733F98C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B4CBE68-98B3-F6BE-E6AC-6CBB302FD0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E341E602-029D-FC65-4D74-6034EA4CC2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CBDE50AE-D9C1-A138-AB4C-99EF4F5D8D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81EC0CD3-5591-7916-EADA-9B966895D4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8AC8E067-4FC1-178C-B7DD-4AAF5B5AC5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8575BEC9-2BBA-BE19-64B4-D2CF58204C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32CA943D-EF6E-6E63-13B5-5B64CCED22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9048A23F-1007-9BC6-040E-85CE851D4A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363C4C0-A34C-138C-A77A-E75518D1268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C48D5570-5DF2-9DB2-F0F8-6596990C5E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153032DB-2FBF-685F-F83C-57BC2BFC11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3298670C-32BB-480A-9F06-FD571E87312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85977F58-212C-B285-7064-963361702E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097EF5C-7BD5-8EBF-2DFE-F8E000C6F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990C4307-E3A3-D593-AC1E-8B4E58C40C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1A2408F2-37C7-7353-A1DA-21B7E49B98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5033C3F3-8E3A-552C-F315-6D2A351B903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2624E12E-FEC3-6B4F-D204-EB2A1220A28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4EEB662-0A25-ACFE-6397-9BCC019BCB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5FC38A-1883-2E53-9FA6-66B03D971DDE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062522"/>
            <a:ext cx="303908" cy="292199"/>
            <a:chOff x="3318168" y="3044220"/>
            <a:chExt cx="3060764" cy="2942841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CA357BBD-DC61-0D39-7871-C8184569E12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7755095-E02D-B860-0950-D1263DAABF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CCD4A679-72C1-5342-68B4-6564B3C798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02D5088-2AED-A874-A5A7-E5573B30057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CAF743D-DC55-22B0-1CF3-3575B37E12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35AD2DD3-C1E4-2089-BB3E-CFF31B06C0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4C335A91-3D4B-7B0D-EDF3-1F455758DB1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224ABE6D-2A39-768E-9BA3-5200D78CEA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DD7258D-42FE-0D8C-DD47-57782E878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C6BEE53-BBFE-B187-1398-10970EB5F7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4C1FBD43-F426-6F3A-B09A-A84209A70F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E5E45779-4697-FD99-00FD-C6CA5E8A5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D0B23AEE-C35E-0A5C-DA77-4308CCF668A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EF911-E1A0-FA05-92C8-0BA71ECAA3F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BF11F37C-D24A-0BFE-2A9D-BE801E966D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236D8C9B-24F4-3DC8-6710-0AC6C783B61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6A9AAB5D-C0F1-12B3-EA89-AE57B599374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51A6B94C-FFD7-5978-8673-D946FC6D469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3683C549-CC28-2B90-08D9-B44BA25AB4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FDE2630-315E-1E59-702E-567D670EE5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16F3194-1206-4556-5BE9-EE0FC274AD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B028D09-7CB5-B91C-EB83-1A9D0B75F2B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EA568AB-5F18-BBCE-8190-E758C32F8D1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983280"/>
            <a:ext cx="303908" cy="292199"/>
            <a:chOff x="3318168" y="3044220"/>
            <a:chExt cx="3060764" cy="294284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CA721C11-7641-A1CA-B7D7-83FEF3B0361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3BE3EDD-7146-EE6F-AD06-BC1886B58F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6EFA058-4F6D-4842-4EFB-905C87AAC2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62EB3F36-CE65-72C8-AC48-E12AA2823A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3D19E64-7C96-EEB1-B13D-2929B5ED3EF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AC9BCD0E-D2C0-E02F-52EE-E5C0461D5C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910E9DC-32A8-701B-EBC8-4A459E15D3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9195053-781B-9604-5C32-C6BC55C9C2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EB1EEF12-002A-0534-18D8-85A72DCDB8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85C2B1-869C-113E-92C7-9B75AF1B259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FBBDF7DD-6BD4-F0A9-BB28-DA618BBCDB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AD3BD19-38B3-75C7-13DA-24F2DA60B1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04195FCC-D758-312D-82AF-A277BA2690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0B31C3C-D55D-EAAD-066B-95FF9CA8B0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232F9162-40E7-045E-835F-A6C182148CD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10C168C-837D-5F46-62A7-5623590036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4C9E875-9CD4-B7ED-0344-277AE611A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8493254-2D66-BE63-58ED-5F448C451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1F31156A-0145-6488-2A86-6D7E409B354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929801B1-2D12-578A-6923-76FB7C102B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F3E20837-51C4-5262-F179-3BC669396B5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CF4FC6A-1787-21B2-01C4-44CD111F11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3A88A5E-4A35-3D6E-897F-6512D1E77D0A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983280"/>
            <a:ext cx="303908" cy="292199"/>
            <a:chOff x="3318168" y="3044220"/>
            <a:chExt cx="3060764" cy="2942841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099D9843-484F-6D03-E82B-02A6B55ACFE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6BB3D16-86B1-7F3D-6D39-D524490AA94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0A45CB6-328F-9A41-5610-3798B68E7F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28092E5-2983-2549-5078-548F5B3CF21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B6CDED1-C88C-9E31-69F6-F9F02D6BC4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0A0322D-6D39-D765-2BC9-5F246E04DB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BF9055E5-597B-7193-388A-C436EA7789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E62C11D-CF76-D1FD-0E8B-9742A8B59C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FA23633-26B4-1DBB-746B-B675310548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6BD7407-EBC3-68F1-0AA3-DF7CDDD2FB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C591294-AE6C-88FE-0C9D-751EFEC220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F8F4C57-D2FA-B392-9B78-0FFBDAAFF5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D4454F9-01B0-C111-270F-8C55D2A5E40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88C397B-9135-592F-FFD3-976E6175E4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AA9C250-2D65-B9E3-0717-996E88A71E1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9BD8BB2-6D97-6DE0-7284-564ADCE37B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2F43551-C972-1716-C3BD-E96D7A9EEAC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52C0973B-E0A6-8DB0-703D-14E64B8E9C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1E7A742B-0EE0-9A8C-5A50-E83C03A0EC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6D07AA3-046C-89DB-E02E-A4651E66DC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123ED505-ED93-18B7-B27E-85C92635ED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17E408B0-AAB9-32C9-5223-EAD58384869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67462A9-1F97-C1F7-99D6-7C5DBA627774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983280"/>
            <a:ext cx="303908" cy="292199"/>
            <a:chOff x="3318168" y="3044220"/>
            <a:chExt cx="3060764" cy="294284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3DC894A-1DF7-C27A-66D5-A0A322217D3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8719FCD-1930-3D0B-C208-B5EF5EBD3D2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7B0E1C8-EC19-7745-14A4-2661F5EB40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1D4744D-0E7D-5297-C707-A554C2D7E9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FBCB9F7-CEE6-96F4-D9AE-E6AB9DCB8F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CA2848C-2CA3-44D3-0769-746D24E73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E205897-37BA-E9D4-BE2F-C145B0F3BA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BFF1B33-D4C6-CB9A-F8C0-D463CDC8DED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84D2238-CD2E-B982-DAB4-734334663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1D8C758-122D-E0E7-E64E-69618B95F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F6707EA-DDC7-E1ED-4E25-04736A54B9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3BF52C8-28F8-7819-E0D3-033B05E97D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956E5F-549B-A982-6B6C-14030E993B7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A29EE76-3437-126D-3924-C5DF63E955F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7B0FCC5-4CD2-9A6E-5AAB-99BE40195C5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A86DF21-2870-CEE8-21FE-6F5583B248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3AC6118-823D-C015-A0EC-41F60BBBDDF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460173D-F1BA-79A5-72ED-3F9AE70985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C8CC56C-122E-9AD7-E7C4-2E075B11CF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19BD721-D659-2A8A-42C1-E460FE0705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368DF10C-8B76-90C5-C457-91E56CCB8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C630064E-D53F-EA54-8620-D697A23CE3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2.)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Selection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rules</a:t>
                </a:r>
                <a14:m>
                  <m:oMath xmlns:m="http://schemas.openxmlformats.org/officeDocument/2006/math">
                    <m:r>
                      <a:rPr lang="de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macroscopic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  <a:blipFill>
                <a:blip r:embed="rId3"/>
                <a:stretch>
                  <a:fillRect l="-265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Pfeil: nach links 285">
            <a:extLst>
              <a:ext uri="{FF2B5EF4-FFF2-40B4-BE49-F238E27FC236}">
                <a16:creationId xmlns:a16="http://schemas.microsoft.com/office/drawing/2014/main" id="{F25F7EB6-0A52-78A3-C7C0-5CE67573EA38}"/>
              </a:ext>
            </a:extLst>
          </p:cNvPr>
          <p:cNvSpPr/>
          <p:nvPr/>
        </p:nvSpPr>
        <p:spPr>
          <a:xfrm flipH="1">
            <a:off x="4423632" y="2321351"/>
            <a:ext cx="2145792" cy="1115888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feld 286">
                <a:extLst>
                  <a:ext uri="{FF2B5EF4-FFF2-40B4-BE49-F238E27FC236}">
                    <a16:creationId xmlns:a16="http://schemas.microsoft.com/office/drawing/2014/main" id="{DA64CEC1-5A8A-6F92-550D-6AD879F07443}"/>
                  </a:ext>
                </a:extLst>
              </p:cNvPr>
              <p:cNvSpPr txBox="1"/>
              <p:nvPr/>
            </p:nvSpPr>
            <p:spPr>
              <a:xfrm>
                <a:off x="4423632" y="2659962"/>
                <a:ext cx="205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Average </a:t>
                </a:r>
                <a:r>
                  <a:rPr lang="de-DE" sz="2000" dirty="0" err="1"/>
                  <a:t>over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87" name="Textfeld 286">
                <a:extLst>
                  <a:ext uri="{FF2B5EF4-FFF2-40B4-BE49-F238E27FC236}">
                    <a16:creationId xmlns:a16="http://schemas.microsoft.com/office/drawing/2014/main" id="{DA64CEC1-5A8A-6F92-550D-6AD879F07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32" y="2659962"/>
                <a:ext cx="2056050" cy="400110"/>
              </a:xfrm>
              <a:prstGeom prst="rect">
                <a:avLst/>
              </a:prstGeom>
              <a:blipFill>
                <a:blip r:embed="rId4"/>
                <a:stretch>
                  <a:fillRect l="-326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feld 287">
                <a:extLst>
                  <a:ext uri="{FF2B5EF4-FFF2-40B4-BE49-F238E27FC236}">
                    <a16:creationId xmlns:a16="http://schemas.microsoft.com/office/drawing/2014/main" id="{B8A319E6-EB73-CFDC-2961-64A53C10A7D3}"/>
                  </a:ext>
                </a:extLst>
              </p:cNvPr>
              <p:cNvSpPr txBox="1"/>
              <p:nvPr/>
            </p:nvSpPr>
            <p:spPr>
              <a:xfrm>
                <a:off x="7132027" y="2528200"/>
                <a:ext cx="369210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  <m:sup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  <m:sup>
                                      <m: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tw</m:t>
                                      </m:r>
                                      <m: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nary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88" name="Textfeld 287">
                <a:extLst>
                  <a:ext uri="{FF2B5EF4-FFF2-40B4-BE49-F238E27FC236}">
                    <a16:creationId xmlns:a16="http://schemas.microsoft.com/office/drawing/2014/main" id="{B8A319E6-EB73-CFDC-2961-64A53C10A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27" y="2528200"/>
                <a:ext cx="3692101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" name="Textfeld 291">
            <a:extLst>
              <a:ext uri="{FF2B5EF4-FFF2-40B4-BE49-F238E27FC236}">
                <a16:creationId xmlns:a16="http://schemas.microsoft.com/office/drawing/2014/main" id="{A0B5C577-88DD-7E16-4A39-E6A9DFF4A7AC}"/>
              </a:ext>
            </a:extLst>
          </p:cNvPr>
          <p:cNvSpPr txBox="1"/>
          <p:nvPr/>
        </p:nvSpPr>
        <p:spPr>
          <a:xfrm>
            <a:off x="499440" y="133395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Nuclei </a:t>
            </a:r>
            <a:r>
              <a:rPr lang="de-DE" sz="2000" dirty="0" err="1"/>
              <a:t>homogeneously</a:t>
            </a:r>
            <a:r>
              <a:rPr lang="de-DE" sz="2000" dirty="0"/>
              <a:t> </a:t>
            </a:r>
            <a:r>
              <a:rPr lang="de-DE" sz="2000" dirty="0" err="1"/>
              <a:t>distributed</a:t>
            </a:r>
            <a:endParaRPr lang="en-US" sz="2000" dirty="0" err="1"/>
          </a:p>
        </p:txBody>
      </p:sp>
      <p:sp>
        <p:nvSpPr>
          <p:cNvPr id="293" name="Textfeld 292">
            <a:extLst>
              <a:ext uri="{FF2B5EF4-FFF2-40B4-BE49-F238E27FC236}">
                <a16:creationId xmlns:a16="http://schemas.microsoft.com/office/drawing/2014/main" id="{D46AB2A7-C869-0857-6434-F5AA214C45C6}"/>
              </a:ext>
            </a:extLst>
          </p:cNvPr>
          <p:cNvSpPr txBox="1"/>
          <p:nvPr/>
        </p:nvSpPr>
        <p:spPr>
          <a:xfrm>
            <a:off x="7040925" y="133395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Averaging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observable [16]</a:t>
            </a:r>
            <a:endParaRPr lang="en-US" sz="2000" dirty="0" err="1"/>
          </a:p>
        </p:txBody>
      </p:sp>
      <p:sp>
        <p:nvSpPr>
          <p:cNvPr id="294" name="Textfeld 293">
            <a:extLst>
              <a:ext uri="{FF2B5EF4-FFF2-40B4-BE49-F238E27FC236}">
                <a16:creationId xmlns:a16="http://schemas.microsoft.com/office/drawing/2014/main" id="{15983278-946C-C745-D24B-B41BB0235B2C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</a:t>
            </a:r>
            <a:endParaRPr lang="en-US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D530E0-E506-6EED-2D87-C48212E9E250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[16] H. M. Scholz-Marggraf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013425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rafik 282" descr="Ein Bild, das Kreis, Farbigkeit, Grafiken enthält.&#10;&#10;Automatisch generierte Beschreibung">
            <a:extLst>
              <a:ext uri="{FF2B5EF4-FFF2-40B4-BE49-F238E27FC236}">
                <a16:creationId xmlns:a16="http://schemas.microsoft.com/office/drawing/2014/main" id="{A4E73DFA-A891-9131-8FFB-D23DAD5D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2" y="1692786"/>
            <a:ext cx="2351304" cy="235130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4CB0F8A-F50C-E88C-C40A-889D26AF7C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522901"/>
            <a:ext cx="303908" cy="292199"/>
            <a:chOff x="3318168" y="3044220"/>
            <a:chExt cx="3060764" cy="2942841"/>
          </a:xfrm>
        </p:grpSpPr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F008ACBB-7631-6990-2738-2EB4C7C7E3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3986237D-E9F9-6E9D-0A16-F755AD8268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43D56697-62FB-CE00-E987-7B23C4C17C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48F06AB7-B621-5E4F-26B3-3AF4504E84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EFF1027A-4F0E-A797-99E7-232F02991E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164C446C-B85A-813C-7894-9A34A9713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B346F392-8A06-335F-67E8-F96FD18D96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1F54649C-1047-09CD-5700-08B60CB36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0F79B39E-3411-A036-C23F-581E66631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405C6816-EBDF-6CF4-9B71-2B954C8CE3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1F680C0D-EEDA-BC1C-0F2C-CD178E2E7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8AAF36DE-4633-23A3-F899-968C99010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328292B2-950E-4228-874F-D4846E0451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F0D9EE11-2FD1-EEFD-C2E2-E6E82FD757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CC2A006E-EE85-0A27-4F5B-A631E2B338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A09F4F2F-433A-162C-E1ED-E11CB5B285C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D356C8FA-DF38-E1B9-FADD-F08D9A1CB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D9D2B170-9229-20B9-F348-82C0B8ECD1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57DC6D08-1F26-54B1-EA35-1CAD7C5291D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BD2660E5-28A9-FD88-B367-97810CF4762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1497843A-22F2-8079-47BC-3502AFAD6B4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FA10B981-F083-0DC1-385F-D58DA1A7E9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88997F-B101-8D3F-3CD5-6B0D7DA114DC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522901"/>
            <a:ext cx="303908" cy="292199"/>
            <a:chOff x="3318168" y="3044220"/>
            <a:chExt cx="3060764" cy="2942841"/>
          </a:xfrm>
        </p:grpSpPr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F82E84B5-012E-1FCE-652F-3C6D9C30DA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48366926-027B-48FB-16F8-B5C3F6969E4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C504EDCF-4C7E-C830-68CA-319CE985A3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DC163294-C73B-F464-3A81-836F96ABCF2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24AE6E75-35AB-AA62-1398-49981E2F83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5AF38814-A43A-7677-CEB0-8A1DDCE140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4A9CF9DA-E6C5-2FAB-76F6-48D9849F3C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8DFAAED-41F1-5ED9-C545-F121774ADED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0DAA1CA9-D8CE-05A7-CC2D-4E850C74E39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6018AEBD-EBA1-8663-16B3-5849D60E0F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A4E8D019-B143-8D18-6CC6-6F2FF8CEBE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00498AA-E029-E57B-8BBB-0F6D9ECBE5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14841CA9-E246-F74A-4760-1F46647AC86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0FDC867E-1923-4786-A050-C036E7EC8FD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7BD9F61A-A7A0-7ECD-476C-3AF4C34C1D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FF8BD448-1725-6664-98A6-F5C4296632D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219383B5-ED38-E9CA-F573-482042BCB23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F5BED2AD-3AEC-B179-E43F-8918771D690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55124888-4A92-7BB9-51E5-B6956F27AE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188C825B-7CC4-C384-579D-324F5F80E4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23EEC9FE-64BC-F100-D00C-D28943D638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465CF593-325F-169B-90DE-83CD4862CB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44FD00-F512-F84D-5DCB-92DE97F8F962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522901"/>
            <a:ext cx="303908" cy="292199"/>
            <a:chOff x="3318168" y="3044220"/>
            <a:chExt cx="3060764" cy="2942841"/>
          </a:xfrm>
        </p:grpSpPr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96A1AD50-8B46-2069-6954-1F6EC4C648B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C35A41D0-A4C5-863A-8ADC-5C2A0BFDD9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350D9A0B-5994-B764-36D2-889ECEE1FF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2DBFE901-A9F6-6A86-03FD-30BD0A51D8E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B5E0C1F9-2526-BCB2-F2F4-6E9948D317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71124194-9705-9414-12B3-E06B6E3F4F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016C0949-AE63-AD10-9813-74135D6D086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B3A61EAF-025C-2FD7-877D-49F3FF0644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56E2FAC7-8B8B-420C-7F7A-3ED221C21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7E4BF27A-1E1B-5539-4410-99289D11C8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43F9BD5A-ABC4-64DF-7FF0-A1440CDEE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EB3AD12C-83FD-50A3-1E6E-171E46E490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1B7308E-5E98-A1A0-6D0E-19FB8630465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E65C68BE-DC0F-D220-5842-801A434F45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CA661C21-B59E-1F48-CBE0-97FB972EE8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7A2B8510-B9D9-0A54-4599-B2C5A724A0C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CE252229-F03B-F2B1-7C3F-71FFA181A8E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892E4351-CABD-1E07-FEF7-1900CF47B79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2CD381D-C0B6-8843-C36B-5D8F9649EA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6E6359C7-E3A2-86E2-F7A1-70591F3D7E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417B097-2235-AD4F-58C8-3782527E0FA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E6588BD9-0C27-3D9E-EB8F-C3EF0EFBFC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91D583-F782-9D51-B2CF-3A289975E618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3443658"/>
            <a:ext cx="303908" cy="292199"/>
            <a:chOff x="3318168" y="3044220"/>
            <a:chExt cx="3060764" cy="2942841"/>
          </a:xfrm>
        </p:grpSpPr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B107E1AB-C04C-3972-F5FB-88641B1628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510794E1-4779-10A2-E20E-0A833EA3B05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ED98F0F0-4A6E-313B-BC71-EB75D2D6C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13E0C4A3-A99D-AF1C-FE89-410233888D2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2978CA9-5497-BF9F-4D45-98AF2E99A5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2F5C40A2-8A26-D7F3-1671-54EBCA6426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2435F3B1-EE4E-1696-7711-50F8640F48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E93A0BB-D142-A5BE-0C1E-55C9BBFFA9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9069E79A-F32B-BCEF-182B-0C85F7FB85B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8DDA0AD5-5A81-1DB2-79BC-51D860B0217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3165B2D5-810F-4F2B-FC53-DCA26D0281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9AC50FE5-71C0-2DDE-9874-A3311E3C81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4EBCB226-FEEA-A554-B3BB-9F1F1CE2925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BF040E9E-EFC6-9E8C-E385-D1E8CA52537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EBCEF231-93C1-56EA-D52C-05C6379DD7B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3D868E40-EC1A-0B58-AD48-90D9B74F0C1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C1143E0D-43E2-1B70-8627-9058849802A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79F80F52-53A8-5AF5-731A-B2117BAF0D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78B3EA26-F543-EA16-504A-35C6E965BC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E7D2627B-94DF-A9BB-926A-374EEF5DD7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E94D8DE9-F771-E381-427B-6CC011E8A1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85D85563-0456-F391-8CD6-32923B9C0E9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0FED5A-C819-1026-9379-4C01B666A4F9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3443658"/>
            <a:ext cx="303908" cy="292199"/>
            <a:chOff x="3318168" y="3044220"/>
            <a:chExt cx="3060764" cy="2942841"/>
          </a:xfrm>
        </p:grpSpPr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CE6E774F-887C-D56A-5B6F-9DE0DDFF28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986E779B-35D6-0151-C0E9-212E117B9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DC027032-836F-3D05-86DB-1B651A7143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29759BC1-0558-57C5-0042-30D4BA75647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404745E5-9ACF-C766-E0D3-DE60A771915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88C1DE2-BED0-7CA6-E1C5-283FB635674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4E1D4555-8BA1-F6AC-9583-E8486FFE44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5C3E858B-026C-5172-2564-0D2877FA60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AF48F5AF-CCE9-C1B5-CF53-9A60F65E795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172539DD-999A-BB4A-3BE1-ECC21FAE2B9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263BA764-5646-E99C-F896-02600872B6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9B8F654D-2136-E322-9C35-D58D6E36F82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81F598C4-8952-2E70-F318-9B7261F1A2C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E06B3262-6CCF-7A9D-D941-A14E2C728B1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1342C8C-76F1-B140-C589-0A429F375B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A6B89D13-C166-D0EE-B167-C6BF6336B1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F77F3BF2-7F57-44EC-362C-BD863D1CA1F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5AF65DC8-DF34-8273-ECF5-0FE6DCBE4C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C1DBC913-A46E-DCF3-8565-0300B721A4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0DE76D31-DC76-75A5-5000-29E13F9F9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44A18686-244F-612B-634A-A90078287A8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C04EC8D5-73AF-F70B-C56A-36500FED981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56AC569-F212-A822-CFC1-F74ACA343FF1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3443658"/>
            <a:ext cx="303908" cy="292199"/>
            <a:chOff x="3318168" y="3044220"/>
            <a:chExt cx="3060764" cy="2942841"/>
          </a:xfrm>
        </p:grpSpPr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6CEB67BE-7C72-AD20-C228-B5C1E22E4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9FC338C2-67CF-3DFE-2481-56E210EEC1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D35A0C8A-A234-4185-F690-D87FC4C974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C0FEA058-8600-64B5-8CF3-5916470542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23E8E8E2-20D1-BAA0-42CB-3BB8485BEAA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34A37CB-4005-B8F3-2517-CB7D31F8AF3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DB3D47DC-35E6-838C-9DC2-FF9F259191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9829BD12-4813-4576-E53D-6EBEEFC0966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EBB89C9C-D806-169C-686A-3752D4641AA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3AA38DBB-39E4-FEA3-9E53-51771558C6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90F8B4AE-990C-4254-6C63-388E4925993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41375146-B878-21F8-3786-B3DA950B56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654B772-833E-57A1-38FD-3BCBE56507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F7B1096-31F4-84D0-EEE5-6A89625D058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CE635CA9-FA9A-D916-A8B4-D0B902E127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FCB80AD-A51E-C5A8-3B52-C30C6933687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6748986-9AC6-72B8-2621-7DB49A3384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4E30BDEE-D4DA-F29A-A8B9-CB3D43E20D4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69960400-3736-0346-5907-ECEF902193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AF06FF42-3EDD-1C49-D74B-4CC8DE61210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AD3EA8A6-0209-E2B1-3C78-4180418F6A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8EA797CF-DF22-7135-79DC-4325AB08BF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CBB93C3-7272-E168-270F-73DEA4ADABF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062522"/>
            <a:ext cx="303908" cy="292199"/>
            <a:chOff x="3318168" y="3044220"/>
            <a:chExt cx="3060764" cy="2942841"/>
          </a:xfrm>
        </p:grpSpPr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E4D0AF3-6647-DF70-C2C8-016A7CC221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8AEF066C-EE51-9A28-B1F8-DE1C8A5253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B518026E-FC9C-F2E7-9326-9DD1A398712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D1DD5EF0-1102-A4D0-31C4-D1D73B3DCEA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9CE22E5F-6D35-8E0E-444E-04D1D39C58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BA80361C-089D-AA49-8D8A-54EB279A0F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8715358-E456-3B51-86DF-41F20B0F7C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3892A7D-258F-57DF-F926-47FEBA3FAE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53643642-9358-1AF7-44B5-55DAC59F8B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E9599CD5-563A-56A2-89B9-024D623D20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FA0161B-01A9-CE7E-81FE-FB0028D2808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FE12B1FA-5F9C-34DC-1F15-2013E52F3A5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6952C0D3-50E5-7D20-9F98-73166CBE8E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7886BC09-2FA8-E791-B7DE-74FA7F11AC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B395F53-DEEF-E138-0B07-E18E09FF267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75D9D926-8F40-92B6-9A47-4057D16D4D0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C48160F4-B241-4329-D401-804B058D73F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D8F853D-6AF1-DA37-7D02-EC41C84C163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3BABE1E8-9B66-7B0E-4A8D-0622D90DD1D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CA4AF022-4AFF-D71F-48BA-465F93ABD83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76C06F8C-0293-850A-5C7D-1ECFB8F7BB1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D4D2F136-444F-BE4C-1474-A8039E19E2F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8F61EA3-C5FD-269A-780A-A9A16CE26E5D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062522"/>
            <a:ext cx="303908" cy="292199"/>
            <a:chOff x="3318168" y="3044220"/>
            <a:chExt cx="3060764" cy="2942841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1925D55-7128-F7DC-71BC-A3D97CBC81B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45ABEF0-661B-1846-1AE7-A25271A785B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7317BD56-400F-2711-C624-400733F98CF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B4CBE68-98B3-F6BE-E6AC-6CBB302FD0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E341E602-029D-FC65-4D74-6034EA4CC20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CBDE50AE-D9C1-A138-AB4C-99EF4F5D8D0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81EC0CD3-5591-7916-EADA-9B966895D4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8AC8E067-4FC1-178C-B7DD-4AAF5B5AC5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8575BEC9-2BBA-BE19-64B4-D2CF58204C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32CA943D-EF6E-6E63-13B5-5B64CCED22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9048A23F-1007-9BC6-040E-85CE851D4A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363C4C0-A34C-138C-A77A-E75518D1268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C48D5570-5DF2-9DB2-F0F8-6596990C5E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153032DB-2FBF-685F-F83C-57BC2BFC111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3298670C-32BB-480A-9F06-FD571E87312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85977F58-212C-B285-7064-963361702E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097EF5C-7BD5-8EBF-2DFE-F8E000C6F37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990C4307-E3A3-D593-AC1E-8B4E58C40C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1A2408F2-37C7-7353-A1DA-21B7E49B988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5033C3F3-8E3A-552C-F315-6D2A351B903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2624E12E-FEC3-6B4F-D204-EB2A1220A28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B4EEB662-0A25-ACFE-6397-9BCC019BCBE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5FC38A-1883-2E53-9FA6-66B03D971DDE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062522"/>
            <a:ext cx="303908" cy="292199"/>
            <a:chOff x="3318168" y="3044220"/>
            <a:chExt cx="3060764" cy="2942841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CA357BBD-DC61-0D39-7871-C8184569E12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7755095-E02D-B860-0950-D1263DAABF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CCD4A679-72C1-5342-68B4-6564B3C798E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02D5088-2AED-A874-A5A7-E5573B30057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CAF743D-DC55-22B0-1CF3-3575B37E120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35AD2DD3-C1E4-2089-BB3E-CFF31B06C0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4C335A91-3D4B-7B0D-EDF3-1F455758DB1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224ABE6D-2A39-768E-9BA3-5200D78CEA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DD7258D-42FE-0D8C-DD47-57782E878BF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C6BEE53-BBFE-B187-1398-10970EB5F7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4C1FBD43-F426-6F3A-B09A-A84209A70F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E5E45779-4697-FD99-00FD-C6CA5E8A556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D0B23AEE-C35E-0A5C-DA77-4308CCF668A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C99EF911-E1A0-FA05-92C8-0BA71ECAA3F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BF11F37C-D24A-0BFE-2A9D-BE801E966D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236D8C9B-24F4-3DC8-6710-0AC6C783B61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6A9AAB5D-C0F1-12B3-EA89-AE57B599374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51A6B94C-FFD7-5978-8673-D946FC6D469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3683C549-CC28-2B90-08D9-B44BA25AB4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FDE2630-315E-1E59-702E-567D670EE5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16F3194-1206-4556-5BE9-EE0FC274AD2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B028D09-7CB5-B91C-EB83-1A9D0B75F2B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EA568AB-5F18-BBCE-8190-E758C32F8D14}"/>
              </a:ext>
            </a:extLst>
          </p:cNvPr>
          <p:cNvGrpSpPr>
            <a:grpSpLocks noChangeAspect="1"/>
          </p:cNvGrpSpPr>
          <p:nvPr/>
        </p:nvGrpSpPr>
        <p:grpSpPr>
          <a:xfrm>
            <a:off x="2971798" y="2983280"/>
            <a:ext cx="303908" cy="292199"/>
            <a:chOff x="3318168" y="3044220"/>
            <a:chExt cx="3060764" cy="294284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CA721C11-7641-A1CA-B7D7-83FEF3B0361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3BE3EDD-7146-EE6F-AD06-BC1886B58F1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6EFA058-4F6D-4842-4EFB-905C87AAC2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62EB3F36-CE65-72C8-AC48-E12AA2823A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3D19E64-7C96-EEB1-B13D-2929B5ED3EF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AC9BCD0E-D2C0-E02F-52EE-E5C0461D5CC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910E9DC-32A8-701B-EBC8-4A459E15D3C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9195053-781B-9604-5C32-C6BC55C9C2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EB1EEF12-002A-0534-18D8-85A72DCDB8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85C2B1-869C-113E-92C7-9B75AF1B259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FBBDF7DD-6BD4-F0A9-BB28-DA618BBCDB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2AD3BD19-38B3-75C7-13DA-24F2DA60B1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04195FCC-D758-312D-82AF-A277BA2690B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0B31C3C-D55D-EAAD-066B-95FF9CA8B06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232F9162-40E7-045E-835F-A6C182148CD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10C168C-837D-5F46-62A7-56235900369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4C9E875-9CD4-B7ED-0344-277AE611A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8493254-2D66-BE63-58ED-5F448C451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1F31156A-0145-6488-2A86-6D7E409B354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929801B1-2D12-578A-6923-76FB7C102B9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F3E20837-51C4-5262-F179-3BC669396B5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CF4FC6A-1787-21B2-01C4-44CD111F11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3A88A5E-4A35-3D6E-897F-6512D1E77D0A}"/>
              </a:ext>
            </a:extLst>
          </p:cNvPr>
          <p:cNvGrpSpPr>
            <a:grpSpLocks noChangeAspect="1"/>
          </p:cNvGrpSpPr>
          <p:nvPr/>
        </p:nvGrpSpPr>
        <p:grpSpPr>
          <a:xfrm>
            <a:off x="2265193" y="2983280"/>
            <a:ext cx="303908" cy="292199"/>
            <a:chOff x="3318168" y="3044220"/>
            <a:chExt cx="3060764" cy="2942841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099D9843-484F-6D03-E82B-02A6B55ACFE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6BB3D16-86B1-7F3D-6D39-D524490AA94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0A45CB6-328F-9A41-5610-3798B68E7F2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28092E5-2983-2549-5078-548F5B3CF21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B6CDED1-C88C-9E31-69F6-F9F02D6BC4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0A0322D-6D39-D765-2BC9-5F246E04DB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BF9055E5-597B-7193-388A-C436EA7789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E62C11D-CF76-D1FD-0E8B-9742A8B59CD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FA23633-26B4-1DBB-746B-B6753105487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6BD7407-EBC3-68F1-0AA3-DF7CDDD2FB3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C591294-AE6C-88FE-0C9D-751EFEC220E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F8F4C57-D2FA-B392-9B78-0FFBDAAFF58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D4454F9-01B0-C111-270F-8C55D2A5E40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88C397B-9135-592F-FFD3-976E6175E4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AA9C250-2D65-B9E3-0717-996E88A71E1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9BD8BB2-6D97-6DE0-7284-564ADCE37BD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2F43551-C972-1716-C3BD-E96D7A9EEAC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52C0973B-E0A6-8DB0-703D-14E64B8E9CC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1E7A742B-0EE0-9A8C-5A50-E83C03A0ECC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6D07AA3-046C-89DB-E02E-A4651E66DC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123ED505-ED93-18B7-B27E-85C92635EDE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17E408B0-AAB9-32C9-5223-EAD58384869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67462A9-1F97-C1F7-99D6-7C5DBA627774}"/>
              </a:ext>
            </a:extLst>
          </p:cNvPr>
          <p:cNvGrpSpPr>
            <a:grpSpLocks noChangeAspect="1"/>
          </p:cNvGrpSpPr>
          <p:nvPr/>
        </p:nvGrpSpPr>
        <p:grpSpPr>
          <a:xfrm>
            <a:off x="1558588" y="2983280"/>
            <a:ext cx="303908" cy="292199"/>
            <a:chOff x="3318168" y="3044220"/>
            <a:chExt cx="3060764" cy="294284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3DC894A-1DF7-C27A-66D5-A0A322217D3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8719FCD-1930-3D0B-C208-B5EF5EBD3D2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7B0E1C8-EC19-7745-14A4-2661F5EB406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1D4744D-0E7D-5297-C707-A554C2D7E91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FBCB9F7-CEE6-96F4-D9AE-E6AB9DCB8F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CA2848C-2CA3-44D3-0769-746D24E73E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E205897-37BA-E9D4-BE2F-C145B0F3BA6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BFF1B33-D4C6-CB9A-F8C0-D463CDC8DED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84D2238-CD2E-B982-DAB4-734334663CB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1D8C758-122D-E0E7-E64E-69618B95F2C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F6707EA-DDC7-E1ED-4E25-04736A54B95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3BF52C8-28F8-7819-E0D3-033B05E97D2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956E5F-549B-A982-6B6C-14030E993B7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A29EE76-3437-126D-3924-C5DF63E955F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7B0FCC5-4CD2-9A6E-5AAB-99BE40195C5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A86DF21-2870-CEE8-21FE-6F5583B248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3AC6118-823D-C015-A0EC-41F60BBBDDF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460173D-F1BA-79A5-72ED-3F9AE70985A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C8CC56C-122E-9AD7-E7C4-2E075B11CF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19BD721-D659-2A8A-42C1-E460FE07055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368DF10C-8B76-90C5-C457-91E56CCB834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C630064E-D53F-EA54-8620-D697A23CE31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2.)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Selection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rules</a:t>
                </a:r>
                <a14:m>
                  <m:oMath xmlns:m="http://schemas.openxmlformats.org/officeDocument/2006/math">
                    <m:r>
                      <a:rPr lang="de-DE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macroscopic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9AC31A6-CEF2-B394-507B-29EC93BFB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9192100" cy="622269"/>
              </a:xfrm>
              <a:prstGeom prst="rect">
                <a:avLst/>
              </a:prstGeom>
              <a:blipFill>
                <a:blip r:embed="rId3"/>
                <a:stretch>
                  <a:fillRect l="-265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Pfeil: nach links 285">
            <a:extLst>
              <a:ext uri="{FF2B5EF4-FFF2-40B4-BE49-F238E27FC236}">
                <a16:creationId xmlns:a16="http://schemas.microsoft.com/office/drawing/2014/main" id="{F25F7EB6-0A52-78A3-C7C0-5CE67573EA38}"/>
              </a:ext>
            </a:extLst>
          </p:cNvPr>
          <p:cNvSpPr/>
          <p:nvPr/>
        </p:nvSpPr>
        <p:spPr>
          <a:xfrm flipH="1">
            <a:off x="4423632" y="2321351"/>
            <a:ext cx="2145792" cy="1115888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feld 286">
                <a:extLst>
                  <a:ext uri="{FF2B5EF4-FFF2-40B4-BE49-F238E27FC236}">
                    <a16:creationId xmlns:a16="http://schemas.microsoft.com/office/drawing/2014/main" id="{DA64CEC1-5A8A-6F92-550D-6AD879F07443}"/>
                  </a:ext>
                </a:extLst>
              </p:cNvPr>
              <p:cNvSpPr txBox="1"/>
              <p:nvPr/>
            </p:nvSpPr>
            <p:spPr>
              <a:xfrm>
                <a:off x="4423632" y="2659962"/>
                <a:ext cx="205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Average </a:t>
                </a:r>
                <a:r>
                  <a:rPr lang="de-DE" sz="2000" dirty="0" err="1"/>
                  <a:t>over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87" name="Textfeld 286">
                <a:extLst>
                  <a:ext uri="{FF2B5EF4-FFF2-40B4-BE49-F238E27FC236}">
                    <a16:creationId xmlns:a16="http://schemas.microsoft.com/office/drawing/2014/main" id="{DA64CEC1-5A8A-6F92-550D-6AD879F07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32" y="2659962"/>
                <a:ext cx="2056050" cy="400110"/>
              </a:xfrm>
              <a:prstGeom prst="rect">
                <a:avLst/>
              </a:prstGeom>
              <a:blipFill>
                <a:blip r:embed="rId4"/>
                <a:stretch>
                  <a:fillRect l="-326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feld 287">
                <a:extLst>
                  <a:ext uri="{FF2B5EF4-FFF2-40B4-BE49-F238E27FC236}">
                    <a16:creationId xmlns:a16="http://schemas.microsoft.com/office/drawing/2014/main" id="{B8A319E6-EB73-CFDC-2961-64A53C10A7D3}"/>
                  </a:ext>
                </a:extLst>
              </p:cNvPr>
              <p:cNvSpPr txBox="1"/>
              <p:nvPr/>
            </p:nvSpPr>
            <p:spPr>
              <a:xfrm>
                <a:off x="7132027" y="2528200"/>
                <a:ext cx="369210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  <m:sup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  <m:sup>
                                      <m: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tw</m:t>
                                      </m:r>
                                      <m: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nary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88" name="Textfeld 287">
                <a:extLst>
                  <a:ext uri="{FF2B5EF4-FFF2-40B4-BE49-F238E27FC236}">
                    <a16:creationId xmlns:a16="http://schemas.microsoft.com/office/drawing/2014/main" id="{B8A319E6-EB73-CFDC-2961-64A53C10A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27" y="2528200"/>
                <a:ext cx="3692101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feld 288">
                <a:extLst>
                  <a:ext uri="{FF2B5EF4-FFF2-40B4-BE49-F238E27FC236}">
                    <a16:creationId xmlns:a16="http://schemas.microsoft.com/office/drawing/2014/main" id="{AFDC8C92-ECC1-A56A-03A6-49E963ECE827}"/>
                  </a:ext>
                </a:extLst>
              </p:cNvPr>
              <p:cNvSpPr txBox="1"/>
              <p:nvPr/>
            </p:nvSpPr>
            <p:spPr>
              <a:xfrm>
                <a:off x="3922169" y="4251526"/>
                <a:ext cx="4663031" cy="611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  <m:sup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𝛬</m:t>
                          </m:r>
                        </m:sub>
                        <m:sup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sSup>
                        <m:sSupPr>
                          <m:ctrlP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DE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de-DE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a:rPr lang="de-DE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de-DE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9" name="Textfeld 288">
                <a:extLst>
                  <a:ext uri="{FF2B5EF4-FFF2-40B4-BE49-F238E27FC236}">
                    <a16:creationId xmlns:a16="http://schemas.microsoft.com/office/drawing/2014/main" id="{AFDC8C92-ECC1-A56A-03A6-49E963EC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69" y="4251526"/>
                <a:ext cx="4663031" cy="611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feld 289">
                <a:extLst>
                  <a:ext uri="{FF2B5EF4-FFF2-40B4-BE49-F238E27FC236}">
                    <a16:creationId xmlns:a16="http://schemas.microsoft.com/office/drawing/2014/main" id="{C9406C90-F6F3-609E-1EFC-BDD4BD80FD53}"/>
                  </a:ext>
                </a:extLst>
              </p:cNvPr>
              <p:cNvSpPr txBox="1"/>
              <p:nvPr/>
            </p:nvSpPr>
            <p:spPr>
              <a:xfrm>
                <a:off x="2745900" y="4982689"/>
                <a:ext cx="6783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amplitudes</a:t>
                </a:r>
                <a:r>
                  <a:rPr lang="de-DE" sz="2000" dirty="0"/>
                  <a:t>, but </a:t>
                </a:r>
                <a:r>
                  <a:rPr lang="de-DE" sz="2000" dirty="0" err="1"/>
                  <a:t>position</a:t>
                </a:r>
                <a:r>
                  <a:rPr lang="de-DE" sz="2000" dirty="0"/>
                  <a:t>/TAM </a:t>
                </a:r>
                <a:r>
                  <a:rPr lang="de-DE" sz="2000" dirty="0" err="1"/>
                  <a:t>dependence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vanishes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290" name="Textfeld 289">
                <a:extLst>
                  <a:ext uri="{FF2B5EF4-FFF2-40B4-BE49-F238E27FC236}">
                    <a16:creationId xmlns:a16="http://schemas.microsoft.com/office/drawing/2014/main" id="{C9406C90-F6F3-609E-1EFC-BDD4BD80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900" y="4982689"/>
                <a:ext cx="6783844" cy="400110"/>
              </a:xfrm>
              <a:prstGeom prst="rect">
                <a:avLst/>
              </a:prstGeom>
              <a:blipFill>
                <a:blip r:embed="rId7"/>
                <a:stretch>
                  <a:fillRect t="-6061" r="-89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Rechteck 290">
            <a:extLst>
              <a:ext uri="{FF2B5EF4-FFF2-40B4-BE49-F238E27FC236}">
                <a16:creationId xmlns:a16="http://schemas.microsoft.com/office/drawing/2014/main" id="{DA5349CE-F159-4ECB-6482-F44F589D3607}"/>
              </a:ext>
            </a:extLst>
          </p:cNvPr>
          <p:cNvSpPr/>
          <p:nvPr/>
        </p:nvSpPr>
        <p:spPr>
          <a:xfrm>
            <a:off x="2745900" y="4175068"/>
            <a:ext cx="6783845" cy="1188708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				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0B5C577-88DD-7E16-4A39-E6A9DFF4A7AC}"/>
              </a:ext>
            </a:extLst>
          </p:cNvPr>
          <p:cNvSpPr txBox="1"/>
          <p:nvPr/>
        </p:nvSpPr>
        <p:spPr>
          <a:xfrm>
            <a:off x="499440" y="133395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Nuclei </a:t>
            </a:r>
            <a:r>
              <a:rPr lang="de-DE" sz="2000" dirty="0" err="1"/>
              <a:t>homogeneously</a:t>
            </a:r>
            <a:r>
              <a:rPr lang="de-DE" sz="2000" dirty="0"/>
              <a:t> </a:t>
            </a:r>
            <a:r>
              <a:rPr lang="de-DE" sz="2000" dirty="0" err="1"/>
              <a:t>distributed</a:t>
            </a:r>
            <a:endParaRPr lang="en-US" sz="2000" dirty="0" err="1"/>
          </a:p>
        </p:txBody>
      </p:sp>
      <p:sp>
        <p:nvSpPr>
          <p:cNvPr id="293" name="Textfeld 292">
            <a:extLst>
              <a:ext uri="{FF2B5EF4-FFF2-40B4-BE49-F238E27FC236}">
                <a16:creationId xmlns:a16="http://schemas.microsoft.com/office/drawing/2014/main" id="{D46AB2A7-C869-0857-6434-F5AA214C45C6}"/>
              </a:ext>
            </a:extLst>
          </p:cNvPr>
          <p:cNvSpPr txBox="1"/>
          <p:nvPr/>
        </p:nvSpPr>
        <p:spPr>
          <a:xfrm>
            <a:off x="7040925" y="133395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Averaging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observable [16]</a:t>
            </a:r>
            <a:endParaRPr lang="en-US" sz="2000" dirty="0" err="1"/>
          </a:p>
        </p:txBody>
      </p:sp>
      <p:sp>
        <p:nvSpPr>
          <p:cNvPr id="294" name="Textfeld 293">
            <a:extLst>
              <a:ext uri="{FF2B5EF4-FFF2-40B4-BE49-F238E27FC236}">
                <a16:creationId xmlns:a16="http://schemas.microsoft.com/office/drawing/2014/main" id="{15983278-946C-C745-D24B-B41BB0235B2C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C80AED3-1E2E-FDD7-4AFB-5996FE34F114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[16] H. M. Scholz-Marggraf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013425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9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AC31A6-CEF2-B394-507B-29EC93BFB212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Th:CaF</a:t>
            </a:r>
            <a:r>
              <a:rPr lang="de-DE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1D129E-9793-2753-07A4-E226549C0C27}"/>
              </a:ext>
            </a:extLst>
          </p:cNvPr>
          <p:cNvSpPr txBox="1"/>
          <p:nvPr/>
        </p:nvSpPr>
        <p:spPr>
          <a:xfrm>
            <a:off x="3421410" y="1025878"/>
            <a:ext cx="870962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CaF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ideal inert host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[17] </a:t>
            </a:r>
            <a:r>
              <a:rPr lang="de-DE" sz="2000" dirty="0">
                <a:sym typeface="Wingdings" panose="05000000000000000000" pitchFamily="2" charset="2"/>
              </a:rPr>
              <a:t> Charge </a:t>
            </a:r>
            <a:r>
              <a:rPr lang="de-DE" sz="2000" dirty="0" err="1">
                <a:sym typeface="Wingdings" panose="05000000000000000000" pitchFamily="2" charset="2"/>
              </a:rPr>
              <a:t>state</a:t>
            </a:r>
            <a:r>
              <a:rPr lang="de-DE" sz="2000" dirty="0">
                <a:sym typeface="Wingdings" panose="05000000000000000000" pitchFamily="2" charset="2"/>
              </a:rPr>
              <a:t> 4+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91FC3D-A51B-15D6-EB5B-93D4A6FECC9B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915C01-9514-D8C1-822B-1B8EF150E8FF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[17] S.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Stellmer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062506 (2018)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8CCA94-562A-BA8C-1092-8F2E4E4736C6}"/>
              </a:ext>
            </a:extLst>
          </p:cNvPr>
          <p:cNvCxnSpPr>
            <a:cxnSpLocks/>
          </p:cNvCxnSpPr>
          <p:nvPr/>
        </p:nvCxnSpPr>
        <p:spPr>
          <a:xfrm>
            <a:off x="504423" y="5421390"/>
            <a:ext cx="2404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63565988-C4C0-2AC4-A3A8-74A0BC9EFF44}"/>
              </a:ext>
            </a:extLst>
          </p:cNvPr>
          <p:cNvSpPr/>
          <p:nvPr/>
        </p:nvSpPr>
        <p:spPr>
          <a:xfrm>
            <a:off x="761248" y="1617681"/>
            <a:ext cx="2404419" cy="708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0D8F09D-BA6C-4394-E3B5-BE907F664F3D}"/>
              </a:ext>
            </a:extLst>
          </p:cNvPr>
          <p:cNvCxnSpPr>
            <a:cxnSpLocks/>
          </p:cNvCxnSpPr>
          <p:nvPr/>
        </p:nvCxnSpPr>
        <p:spPr>
          <a:xfrm>
            <a:off x="1802046" y="2367280"/>
            <a:ext cx="0" cy="30390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/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~12 </m:t>
                    </m:r>
                  </m:oMath>
                </a14:m>
                <a:r>
                  <a:rPr lang="en-US" sz="2000" dirty="0"/>
                  <a:t>eV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blipFill>
                <a:blip r:embed="rId5"/>
                <a:stretch>
                  <a:fillRect l="-8197" t="-24074" r="-1256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>
            <a:extLst>
              <a:ext uri="{FF2B5EF4-FFF2-40B4-BE49-F238E27FC236}">
                <a16:creationId xmlns:a16="http://schemas.microsoft.com/office/drawing/2014/main" id="{DEA1201B-05BB-08DB-28B4-B864B06C3976}"/>
              </a:ext>
            </a:extLst>
          </p:cNvPr>
          <p:cNvSpPr txBox="1"/>
          <p:nvPr/>
        </p:nvSpPr>
        <p:spPr>
          <a:xfrm>
            <a:off x="985651" y="1794306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Conduction</a:t>
            </a:r>
            <a:r>
              <a:rPr lang="de-DE" dirty="0"/>
              <a:t> band</a:t>
            </a:r>
            <a:endParaRPr lang="en-US" dirty="0" err="1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E89E84F-AD0A-8DB9-00F3-382DAA3C9B94}"/>
              </a:ext>
            </a:extLst>
          </p:cNvPr>
          <p:cNvSpPr txBox="1"/>
          <p:nvPr/>
        </p:nvSpPr>
        <p:spPr>
          <a:xfrm>
            <a:off x="88754" y="5067090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Valence band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/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000" dirty="0"/>
                  <a:t>cm</a:t>
                </a:r>
                <a:r>
                  <a:rPr lang="en-US" sz="2000" baseline="30000" dirty="0"/>
                  <a:t>-3</a:t>
                </a:r>
                <a:endParaRPr lang="en-US" sz="2000" baseline="30000" dirty="0" err="1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004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87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147075A-BC1B-2958-0E4B-FDC0F374F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73" y="3078993"/>
            <a:ext cx="3584597" cy="27525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AC31A6-CEF2-B394-507B-29EC93BFB212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Th:CaF</a:t>
            </a:r>
            <a:r>
              <a:rPr lang="de-DE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1D129E-9793-2753-07A4-E226549C0C27}"/>
              </a:ext>
            </a:extLst>
          </p:cNvPr>
          <p:cNvSpPr txBox="1"/>
          <p:nvPr/>
        </p:nvSpPr>
        <p:spPr>
          <a:xfrm>
            <a:off x="3421410" y="1025878"/>
            <a:ext cx="8709629" cy="142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CaF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ideal inert host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[17] </a:t>
            </a:r>
            <a:r>
              <a:rPr lang="de-DE" sz="2000" dirty="0">
                <a:sym typeface="Wingdings" panose="05000000000000000000" pitchFamily="2" charset="2"/>
              </a:rPr>
              <a:t> Charge </a:t>
            </a:r>
            <a:r>
              <a:rPr lang="de-DE" sz="2000" dirty="0" err="1">
                <a:sym typeface="Wingdings" panose="05000000000000000000" pitchFamily="2" charset="2"/>
              </a:rPr>
              <a:t>state</a:t>
            </a:r>
            <a:r>
              <a:rPr lang="de-DE" sz="2000" dirty="0">
                <a:sym typeface="Wingdings" panose="05000000000000000000" pitchFamily="2" charset="2"/>
              </a:rPr>
              <a:t> 4+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Interaction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quadrupole</a:t>
            </a:r>
            <a:r>
              <a:rPr lang="de-DE" sz="2000" dirty="0"/>
              <a:t> </a:t>
            </a:r>
            <a:r>
              <a:rPr lang="de-DE" sz="2000" dirty="0" err="1"/>
              <a:t>moments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b="1" dirty="0"/>
              <a:t>E</a:t>
            </a:r>
            <a:r>
              <a:rPr lang="de-DE" sz="2000" dirty="0"/>
              <a:t>lectric </a:t>
            </a:r>
            <a:r>
              <a:rPr lang="de-DE" sz="2000" b="1" dirty="0"/>
              <a:t>F</a:t>
            </a:r>
            <a:r>
              <a:rPr lang="de-DE" sz="2000" dirty="0"/>
              <a:t>ield </a:t>
            </a:r>
            <a:r>
              <a:rPr lang="de-DE" sz="2000" b="1" dirty="0"/>
              <a:t>G</a:t>
            </a:r>
            <a:r>
              <a:rPr lang="de-DE" sz="2000" dirty="0"/>
              <a:t>radient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anose="05000000000000000000" pitchFamily="2" charset="2"/>
              </a:rPr>
              <a:t>      </a:t>
            </a:r>
            <a:r>
              <a:rPr lang="de-DE" sz="2000" dirty="0" err="1">
                <a:sym typeface="Wingdings" panose="05000000000000000000" pitchFamily="2" charset="2"/>
              </a:rPr>
              <a:t>N</a:t>
            </a:r>
            <a:r>
              <a:rPr lang="de-DE" sz="2000" dirty="0" err="1"/>
              <a:t>uclear</a:t>
            </a:r>
            <a:r>
              <a:rPr lang="de-DE" sz="2000" dirty="0"/>
              <a:t> </a:t>
            </a:r>
            <a:r>
              <a:rPr lang="de-DE" sz="2000" dirty="0" err="1"/>
              <a:t>quadrupole</a:t>
            </a:r>
            <a:r>
              <a:rPr lang="de-DE" sz="2000" dirty="0"/>
              <a:t> </a:t>
            </a:r>
            <a:r>
              <a:rPr lang="de-DE" sz="2000" dirty="0" err="1"/>
              <a:t>splitting</a:t>
            </a:r>
            <a:r>
              <a:rPr lang="de-DE" sz="2000" dirty="0"/>
              <a:t> [18]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91FC3D-A51B-15D6-EB5B-93D4A6FECC9B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915C01-9514-D8C1-822B-1B8EF150E8FF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[17] S.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Stellmer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062506 (2018)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B81B54-BBFF-6E72-9A0D-B934EF5F8ECE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[18] P.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Dessovic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J. Phys.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Condens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Matter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105402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8CCA94-562A-BA8C-1092-8F2E4E4736C6}"/>
              </a:ext>
            </a:extLst>
          </p:cNvPr>
          <p:cNvCxnSpPr>
            <a:cxnSpLocks/>
          </p:cNvCxnSpPr>
          <p:nvPr/>
        </p:nvCxnSpPr>
        <p:spPr>
          <a:xfrm>
            <a:off x="504423" y="5421390"/>
            <a:ext cx="2404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63565988-C4C0-2AC4-A3A8-74A0BC9EFF44}"/>
              </a:ext>
            </a:extLst>
          </p:cNvPr>
          <p:cNvSpPr/>
          <p:nvPr/>
        </p:nvSpPr>
        <p:spPr>
          <a:xfrm>
            <a:off x="761248" y="1617681"/>
            <a:ext cx="2404419" cy="708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0D8F09D-BA6C-4394-E3B5-BE907F664F3D}"/>
              </a:ext>
            </a:extLst>
          </p:cNvPr>
          <p:cNvCxnSpPr>
            <a:cxnSpLocks/>
          </p:cNvCxnSpPr>
          <p:nvPr/>
        </p:nvCxnSpPr>
        <p:spPr>
          <a:xfrm>
            <a:off x="1802046" y="2367280"/>
            <a:ext cx="0" cy="30390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/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~12 </m:t>
                    </m:r>
                  </m:oMath>
                </a14:m>
                <a:r>
                  <a:rPr lang="en-US" sz="2000" dirty="0"/>
                  <a:t>eV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blipFill>
                <a:blip r:embed="rId4"/>
                <a:stretch>
                  <a:fillRect l="-8197" t="-24074" r="-1256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>
            <a:extLst>
              <a:ext uri="{FF2B5EF4-FFF2-40B4-BE49-F238E27FC236}">
                <a16:creationId xmlns:a16="http://schemas.microsoft.com/office/drawing/2014/main" id="{DEA1201B-05BB-08DB-28B4-B864B06C3976}"/>
              </a:ext>
            </a:extLst>
          </p:cNvPr>
          <p:cNvSpPr txBox="1"/>
          <p:nvPr/>
        </p:nvSpPr>
        <p:spPr>
          <a:xfrm>
            <a:off x="985651" y="1794306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Conduction</a:t>
            </a:r>
            <a:r>
              <a:rPr lang="de-DE" dirty="0"/>
              <a:t> band</a:t>
            </a:r>
            <a:endParaRPr lang="en-US" dirty="0" err="1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E89E84F-AD0A-8DB9-00F3-382DAA3C9B94}"/>
              </a:ext>
            </a:extLst>
          </p:cNvPr>
          <p:cNvSpPr txBox="1"/>
          <p:nvPr/>
        </p:nvSpPr>
        <p:spPr>
          <a:xfrm>
            <a:off x="88754" y="5067090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Valence band</a:t>
            </a:r>
            <a:endParaRPr lang="en-US" dirty="0" err="1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4E3D120-2E65-2F51-1285-323F4A0DE85C}"/>
              </a:ext>
            </a:extLst>
          </p:cNvPr>
          <p:cNvGrpSpPr>
            <a:grpSpLocks noChangeAspect="1"/>
          </p:cNvGrpSpPr>
          <p:nvPr/>
        </p:nvGrpSpPr>
        <p:grpSpPr>
          <a:xfrm>
            <a:off x="4149468" y="5267879"/>
            <a:ext cx="303908" cy="292199"/>
            <a:chOff x="3318168" y="3044220"/>
            <a:chExt cx="3060764" cy="2942841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0CDB08C-E77F-C617-EA5F-80133CCF56E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0807F8B0-6AF1-739E-25C6-108FBDF430D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DF29DAF-F207-7240-6538-DB00439848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ED92F744-1AA6-C35C-3B50-A5C01E3C6B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D873FB2F-6C8D-C8DF-AAB6-441DB77EBBF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EF7F0C1-6D9B-0ADB-5B38-1E19C13BFB5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07C10E6F-615D-7119-8F24-88908E3B56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FC41459-D94E-E4BA-87E1-CA697EBDC38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12AE6A14-68A5-34B1-BB46-FB00991D393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0EA18CE-E354-E300-D80B-DDDC6EC10D2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471E0913-DE1A-ECD9-4530-ABF974A218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F3381A-808E-691D-B210-A1F7FE8F65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B57ECBD-A593-FEA3-BA68-0385180E048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3E82E92-4B17-AD76-C75A-9851307F5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EDC5A84-4CBE-7A82-9D09-78850B4518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E996749-77F5-F7FB-D6BA-C0BDFD6F22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A1CDB62-7C0E-7569-4794-151BBFA9BD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E1BAD37C-209F-05F2-69AA-5B559005FA9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7A17327-AA32-015E-96FA-3302DB8AD5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DAE23211-E42E-59B9-0FEE-FD5D6E05FC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25682FF-77F7-A5F7-D859-9E8B07CFCE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559B065F-D063-0CF8-0F2A-8B01240E4A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/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000" dirty="0"/>
                  <a:t>cm</a:t>
                </a:r>
                <a:r>
                  <a:rPr lang="en-US" sz="2000" baseline="30000" dirty="0"/>
                  <a:t>-3</a:t>
                </a:r>
                <a:endParaRPr lang="en-US" sz="2000" baseline="30000" dirty="0" err="1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blipFill>
                <a:blip r:embed="rId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51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87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147075A-BC1B-2958-0E4B-FDC0F374F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73" y="3078993"/>
            <a:ext cx="3584597" cy="2752506"/>
          </a:xfrm>
          <a:prstGeom prst="rect">
            <a:avLst/>
          </a:prstGeom>
        </p:spPr>
      </p:pic>
      <p:pic>
        <p:nvPicPr>
          <p:cNvPr id="86" name="Grafik 85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E512435B-4536-9987-048A-4FCAE5153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12" y="3724112"/>
            <a:ext cx="3240629" cy="21681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AC31A6-CEF2-B394-507B-29EC93BFB212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Th:CaF</a:t>
            </a:r>
            <a:r>
              <a:rPr lang="de-DE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1D129E-9793-2753-07A4-E226549C0C27}"/>
              </a:ext>
            </a:extLst>
          </p:cNvPr>
          <p:cNvSpPr txBox="1"/>
          <p:nvPr/>
        </p:nvSpPr>
        <p:spPr>
          <a:xfrm>
            <a:off x="3421410" y="1025878"/>
            <a:ext cx="8709629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CaF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ideal inert host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 [17] </a:t>
            </a:r>
            <a:r>
              <a:rPr lang="de-DE" sz="2000" dirty="0">
                <a:sym typeface="Wingdings" panose="05000000000000000000" pitchFamily="2" charset="2"/>
              </a:rPr>
              <a:t> Charge </a:t>
            </a:r>
            <a:r>
              <a:rPr lang="de-DE" sz="2000" dirty="0" err="1">
                <a:sym typeface="Wingdings" panose="05000000000000000000" pitchFamily="2" charset="2"/>
              </a:rPr>
              <a:t>state</a:t>
            </a:r>
            <a:r>
              <a:rPr lang="de-DE" sz="2000" dirty="0">
                <a:sym typeface="Wingdings" panose="05000000000000000000" pitchFamily="2" charset="2"/>
              </a:rPr>
              <a:t> 4+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Interaction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quadrupole</a:t>
            </a:r>
            <a:r>
              <a:rPr lang="de-DE" sz="2000" dirty="0"/>
              <a:t> </a:t>
            </a:r>
            <a:r>
              <a:rPr lang="de-DE" sz="2000" dirty="0" err="1"/>
              <a:t>moments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b="1" dirty="0"/>
              <a:t>E</a:t>
            </a:r>
            <a:r>
              <a:rPr lang="de-DE" sz="2000" dirty="0"/>
              <a:t>lectric </a:t>
            </a:r>
            <a:r>
              <a:rPr lang="de-DE" sz="2000" b="1" dirty="0"/>
              <a:t>F</a:t>
            </a:r>
            <a:r>
              <a:rPr lang="de-DE" sz="2000" dirty="0"/>
              <a:t>ield </a:t>
            </a:r>
            <a:r>
              <a:rPr lang="de-DE" sz="2000" b="1" dirty="0"/>
              <a:t>G</a:t>
            </a:r>
            <a:r>
              <a:rPr lang="de-DE" sz="2000" dirty="0"/>
              <a:t>radient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anose="05000000000000000000" pitchFamily="2" charset="2"/>
              </a:rPr>
              <a:t>      </a:t>
            </a:r>
            <a:r>
              <a:rPr lang="de-DE" sz="2000" dirty="0" err="1">
                <a:sym typeface="Wingdings" panose="05000000000000000000" pitchFamily="2" charset="2"/>
              </a:rPr>
              <a:t>N</a:t>
            </a:r>
            <a:r>
              <a:rPr lang="de-DE" sz="2000" dirty="0" err="1"/>
              <a:t>uclear</a:t>
            </a:r>
            <a:r>
              <a:rPr lang="de-DE" sz="2000" dirty="0"/>
              <a:t> </a:t>
            </a:r>
            <a:r>
              <a:rPr lang="de-DE" sz="2000" dirty="0" err="1"/>
              <a:t>quadrupole</a:t>
            </a:r>
            <a:r>
              <a:rPr lang="de-DE" sz="2000" dirty="0"/>
              <a:t> </a:t>
            </a:r>
            <a:r>
              <a:rPr lang="de-DE" sz="2000" dirty="0" err="1"/>
              <a:t>splitting</a:t>
            </a:r>
            <a:r>
              <a:rPr lang="de-DE" sz="2000" dirty="0"/>
              <a:t> [18]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ym typeface="Wingdings" panose="05000000000000000000" pitchFamily="2" charset="2"/>
              </a:rPr>
              <a:t>Quantization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axis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determined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orientation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EFG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91FC3D-A51B-15D6-EB5B-93D4A6FECC9B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915C01-9514-D8C1-822B-1B8EF150E8FF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[17] S.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Stellmer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062506 (2018)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B81B54-BBFF-6E72-9A0D-B934EF5F8ECE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[18] P.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Dessovic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J. Phys.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Condens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Matter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105402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8CCA94-562A-BA8C-1092-8F2E4E4736C6}"/>
              </a:ext>
            </a:extLst>
          </p:cNvPr>
          <p:cNvCxnSpPr>
            <a:cxnSpLocks/>
          </p:cNvCxnSpPr>
          <p:nvPr/>
        </p:nvCxnSpPr>
        <p:spPr>
          <a:xfrm>
            <a:off x="504423" y="5421390"/>
            <a:ext cx="2404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63565988-C4C0-2AC4-A3A8-74A0BC9EFF44}"/>
              </a:ext>
            </a:extLst>
          </p:cNvPr>
          <p:cNvSpPr/>
          <p:nvPr/>
        </p:nvSpPr>
        <p:spPr>
          <a:xfrm>
            <a:off x="761248" y="1617681"/>
            <a:ext cx="2404419" cy="708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0D8F09D-BA6C-4394-E3B5-BE907F664F3D}"/>
              </a:ext>
            </a:extLst>
          </p:cNvPr>
          <p:cNvCxnSpPr>
            <a:cxnSpLocks/>
          </p:cNvCxnSpPr>
          <p:nvPr/>
        </p:nvCxnSpPr>
        <p:spPr>
          <a:xfrm>
            <a:off x="1802046" y="2367280"/>
            <a:ext cx="0" cy="30390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/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~12 </m:t>
                    </m:r>
                  </m:oMath>
                </a14:m>
                <a:r>
                  <a:rPr lang="en-US" sz="2000" dirty="0"/>
                  <a:t>eV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blipFill>
                <a:blip r:embed="rId5"/>
                <a:stretch>
                  <a:fillRect l="-8197" t="-24074" r="-1256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>
            <a:extLst>
              <a:ext uri="{FF2B5EF4-FFF2-40B4-BE49-F238E27FC236}">
                <a16:creationId xmlns:a16="http://schemas.microsoft.com/office/drawing/2014/main" id="{DEA1201B-05BB-08DB-28B4-B864B06C3976}"/>
              </a:ext>
            </a:extLst>
          </p:cNvPr>
          <p:cNvSpPr txBox="1"/>
          <p:nvPr/>
        </p:nvSpPr>
        <p:spPr>
          <a:xfrm>
            <a:off x="985651" y="1794306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Conduction</a:t>
            </a:r>
            <a:r>
              <a:rPr lang="de-DE" dirty="0"/>
              <a:t> band</a:t>
            </a:r>
            <a:endParaRPr lang="en-US" dirty="0" err="1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E89E84F-AD0A-8DB9-00F3-382DAA3C9B94}"/>
              </a:ext>
            </a:extLst>
          </p:cNvPr>
          <p:cNvSpPr txBox="1"/>
          <p:nvPr/>
        </p:nvSpPr>
        <p:spPr>
          <a:xfrm>
            <a:off x="88754" y="5067090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Valence band</a:t>
            </a:r>
            <a:endParaRPr lang="en-US" dirty="0" err="1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4E3D120-2E65-2F51-1285-323F4A0DE85C}"/>
              </a:ext>
            </a:extLst>
          </p:cNvPr>
          <p:cNvGrpSpPr>
            <a:grpSpLocks noChangeAspect="1"/>
          </p:cNvGrpSpPr>
          <p:nvPr/>
        </p:nvGrpSpPr>
        <p:grpSpPr>
          <a:xfrm>
            <a:off x="4149468" y="5267879"/>
            <a:ext cx="303908" cy="292199"/>
            <a:chOff x="3318168" y="3044220"/>
            <a:chExt cx="3060764" cy="2942841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0CDB08C-E77F-C617-EA5F-80133CCF56E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0807F8B0-6AF1-739E-25C6-108FBDF430D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DF29DAF-F207-7240-6538-DB00439848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ED92F744-1AA6-C35C-3B50-A5C01E3C6B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D873FB2F-6C8D-C8DF-AAB6-441DB77EBBF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EF7F0C1-6D9B-0ADB-5B38-1E19C13BFB5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07C10E6F-615D-7119-8F24-88908E3B56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FC41459-D94E-E4BA-87E1-CA697EBDC38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12AE6A14-68A5-34B1-BB46-FB00991D393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0EA18CE-E354-E300-D80B-DDDC6EC10D2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471E0913-DE1A-ECD9-4530-ABF974A218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F3381A-808E-691D-B210-A1F7FE8F65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B57ECBD-A593-FEA3-BA68-0385180E048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3E82E92-4B17-AD76-C75A-9851307F5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EDC5A84-4CBE-7A82-9D09-78850B4518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E996749-77F5-F7FB-D6BA-C0BDFD6F22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A1CDB62-7C0E-7569-4794-151BBFA9BD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E1BAD37C-209F-05F2-69AA-5B559005FA9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7A17327-AA32-015E-96FA-3302DB8AD5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DAE23211-E42E-59B9-0FEE-FD5D6E05FC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25682FF-77F7-A5F7-D859-9E8B07CFCE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559B065F-D063-0CF8-0F2A-8B01240E4A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/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000" dirty="0"/>
                  <a:t>cm</a:t>
                </a:r>
                <a:r>
                  <a:rPr lang="en-US" sz="2000" baseline="30000" dirty="0"/>
                  <a:t>-3</a:t>
                </a:r>
                <a:endParaRPr lang="en-US" sz="2000" baseline="30000" dirty="0" err="1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85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, Text, Farbigkeit, Design enthält.&#10;&#10;Automatisch generierte Beschreibung">
            <a:extLst>
              <a:ext uri="{FF2B5EF4-FFF2-40B4-BE49-F238E27FC236}">
                <a16:creationId xmlns:a16="http://schemas.microsoft.com/office/drawing/2014/main" id="{C499FC74-5AFC-EEFA-AAEB-A6D60AFB0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0" y="3078000"/>
            <a:ext cx="3586544" cy="2754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F91FC3D-A51B-15D6-EB5B-93D4A6FECC9B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</a:t>
            </a:r>
            <a:endParaRPr lang="en-US" dirty="0" err="1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8CCA94-562A-BA8C-1092-8F2E4E4736C6}"/>
              </a:ext>
            </a:extLst>
          </p:cNvPr>
          <p:cNvCxnSpPr>
            <a:cxnSpLocks/>
          </p:cNvCxnSpPr>
          <p:nvPr/>
        </p:nvCxnSpPr>
        <p:spPr>
          <a:xfrm>
            <a:off x="504423" y="5421390"/>
            <a:ext cx="2404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63565988-C4C0-2AC4-A3A8-74A0BC9EFF44}"/>
              </a:ext>
            </a:extLst>
          </p:cNvPr>
          <p:cNvSpPr/>
          <p:nvPr/>
        </p:nvSpPr>
        <p:spPr>
          <a:xfrm>
            <a:off x="761248" y="1617681"/>
            <a:ext cx="2404419" cy="708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0D8F09D-BA6C-4394-E3B5-BE907F664F3D}"/>
              </a:ext>
            </a:extLst>
          </p:cNvPr>
          <p:cNvCxnSpPr>
            <a:cxnSpLocks/>
          </p:cNvCxnSpPr>
          <p:nvPr/>
        </p:nvCxnSpPr>
        <p:spPr>
          <a:xfrm>
            <a:off x="1802046" y="2367280"/>
            <a:ext cx="0" cy="30390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/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~12 </m:t>
                    </m:r>
                  </m:oMath>
                </a14:m>
                <a:r>
                  <a:rPr lang="en-US" sz="2000" dirty="0"/>
                  <a:t>eV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FB68EA2-39DD-D34D-2DF3-FC789B32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3" y="3777662"/>
                <a:ext cx="1116972" cy="332720"/>
              </a:xfrm>
              <a:prstGeom prst="rect">
                <a:avLst/>
              </a:prstGeom>
              <a:blipFill>
                <a:blip r:embed="rId4"/>
                <a:stretch>
                  <a:fillRect l="-8197" t="-24074" r="-1256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>
            <a:extLst>
              <a:ext uri="{FF2B5EF4-FFF2-40B4-BE49-F238E27FC236}">
                <a16:creationId xmlns:a16="http://schemas.microsoft.com/office/drawing/2014/main" id="{DEA1201B-05BB-08DB-28B4-B864B06C3976}"/>
              </a:ext>
            </a:extLst>
          </p:cNvPr>
          <p:cNvSpPr txBox="1"/>
          <p:nvPr/>
        </p:nvSpPr>
        <p:spPr>
          <a:xfrm>
            <a:off x="985651" y="1794306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Conduction</a:t>
            </a:r>
            <a:r>
              <a:rPr lang="de-DE" dirty="0"/>
              <a:t> band</a:t>
            </a:r>
            <a:endParaRPr lang="en-US" dirty="0" err="1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E89E84F-AD0A-8DB9-00F3-382DAA3C9B94}"/>
              </a:ext>
            </a:extLst>
          </p:cNvPr>
          <p:cNvSpPr txBox="1"/>
          <p:nvPr/>
        </p:nvSpPr>
        <p:spPr>
          <a:xfrm>
            <a:off x="88754" y="5067090"/>
            <a:ext cx="22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Valence band</a:t>
            </a:r>
            <a:endParaRPr lang="en-US" dirty="0" err="1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4E3D120-2E65-2F51-1285-323F4A0DE85C}"/>
              </a:ext>
            </a:extLst>
          </p:cNvPr>
          <p:cNvGrpSpPr>
            <a:grpSpLocks noChangeAspect="1"/>
          </p:cNvGrpSpPr>
          <p:nvPr/>
        </p:nvGrpSpPr>
        <p:grpSpPr>
          <a:xfrm>
            <a:off x="4149468" y="5267879"/>
            <a:ext cx="303908" cy="292199"/>
            <a:chOff x="3318168" y="3044220"/>
            <a:chExt cx="3060764" cy="2942841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0CDB08C-E77F-C617-EA5F-80133CCF56E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0807F8B0-6AF1-739E-25C6-108FBDF430D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DF29DAF-F207-7240-6538-DB004398485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ED92F744-1AA6-C35C-3B50-A5C01E3C6B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D873FB2F-6C8D-C8DF-AAB6-441DB77EBBF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EF7F0C1-6D9B-0ADB-5B38-1E19C13BFB5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07C10E6F-615D-7119-8F24-88908E3B568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FC41459-D94E-E4BA-87E1-CA697EBDC38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12AE6A14-68A5-34B1-BB46-FB00991D393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0EA18CE-E354-E300-D80B-DDDC6EC10D2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471E0913-DE1A-ECD9-4530-ABF974A2185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3FF3381A-808E-691D-B210-A1F7FE8F65F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B57ECBD-A593-FEA3-BA68-0385180E048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3E82E92-4B17-AD76-C75A-9851307F53C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EDC5A84-4CBE-7A82-9D09-78850B4518A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E996749-77F5-F7FB-D6BA-C0BDFD6F22B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A1CDB62-7C0E-7569-4794-151BBFA9BD3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E1BAD37C-209F-05F2-69AA-5B559005FA9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7A17327-AA32-015E-96FA-3302DB8AD5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DAE23211-E42E-59B9-0FEE-FD5D6E05FC2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25682FF-77F7-A5F7-D859-9E8B07CFCE9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559B065F-D063-0CF8-0F2A-8B01240E4AF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/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000" dirty="0"/>
                  <a:t>cm</a:t>
                </a:r>
                <a:r>
                  <a:rPr lang="en-US" sz="2000" baseline="30000" dirty="0"/>
                  <a:t>-3</a:t>
                </a:r>
                <a:endParaRPr lang="en-US" sz="2000" baseline="30000" dirty="0" err="1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DD9454E3-6D4F-5FE4-AAFD-605B4F4D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48" y="1204866"/>
                <a:ext cx="1702134" cy="400110"/>
              </a:xfrm>
              <a:prstGeom prst="rect">
                <a:avLst/>
              </a:prstGeom>
              <a:blipFill>
                <a:blip r:embed="rId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3">
            <a:extLst>
              <a:ext uri="{FF2B5EF4-FFF2-40B4-BE49-F238E27FC236}">
                <a16:creationId xmlns:a16="http://schemas.microsoft.com/office/drawing/2014/main" id="{EC6F8C6B-52AD-9432-AB23-FEF451CBCC28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Photoabsorption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Th:CaF</a:t>
            </a:r>
            <a:r>
              <a:rPr lang="de-DE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A96A2B62-1898-1C9A-E92A-D8FC48BCD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12" y="3724112"/>
            <a:ext cx="3240629" cy="2168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4DFFF47-755E-46F2-FA54-83D81304C3B5}"/>
                  </a:ext>
                </a:extLst>
              </p:cNvPr>
              <p:cNvSpPr txBox="1"/>
              <p:nvPr/>
            </p:nvSpPr>
            <p:spPr>
              <a:xfrm>
                <a:off x="3398040" y="1131025"/>
                <a:ext cx="8709629" cy="1961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sym typeface="Wingdings" panose="05000000000000000000" pitchFamily="2" charset="2"/>
                  </a:rPr>
                  <a:t>Broadband vortex </a:t>
                </a:r>
                <a:r>
                  <a:rPr lang="de-DE" sz="2000" dirty="0" err="1">
                    <a:sym typeface="Wingdings" panose="05000000000000000000" pitchFamily="2" charset="2"/>
                  </a:rPr>
                  <a:t>field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with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arbitrary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drives</a:t>
                </a:r>
                <a:r>
                  <a:rPr lang="de-DE" sz="2000" dirty="0">
                    <a:sym typeface="Wingdings" panose="05000000000000000000" pitchFamily="2" charset="2"/>
                  </a:rPr>
                  <a:t> all 12 </a:t>
                </a:r>
                <a:r>
                  <a:rPr lang="de-DE" sz="2000" dirty="0" err="1">
                    <a:sym typeface="Wingdings" panose="05000000000000000000" pitchFamily="2" charset="2"/>
                  </a:rPr>
                  <a:t>available</a:t>
                </a:r>
                <a:r>
                  <a:rPr lang="de-DE" sz="2000" dirty="0">
                    <a:sym typeface="Wingdings" panose="05000000000000000000" pitchFamily="2" charset="2"/>
                  </a:rPr>
                  <a:t> M1 </a:t>
                </a:r>
                <a:r>
                  <a:rPr lang="de-DE" sz="2000" dirty="0" err="1">
                    <a:sym typeface="Wingdings" panose="05000000000000000000" pitchFamily="2" charset="2"/>
                  </a:rPr>
                  <a:t>transitions</a:t>
                </a:r>
                <a:r>
                  <a:rPr lang="de-DE" sz="2000" dirty="0">
                    <a:sym typeface="Wingdings" panose="05000000000000000000" pitchFamily="2" charset="2"/>
                  </a:rPr>
                  <a:t> at </a:t>
                </a:r>
                <a:r>
                  <a:rPr lang="de-DE" sz="2000" dirty="0" err="1">
                    <a:sym typeface="Wingdings" panose="05000000000000000000" pitchFamily="2" charset="2"/>
                  </a:rPr>
                  <a:t>once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sym typeface="Wingdings" panose="05000000000000000000" pitchFamily="2" charset="2"/>
                  </a:rPr>
                  <a:t>Excited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state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population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ex</m:t>
                        </m:r>
                        <m:r>
                          <a:rPr lang="de-DE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j</m:t>
                        </m:r>
                      </m:sub>
                    </m:sSub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multilevel</a:t>
                </a:r>
                <a:r>
                  <a:rPr lang="de-DE" sz="2000" dirty="0">
                    <a:sym typeface="Wingdings" panose="05000000000000000000" pitchFamily="2" charset="2"/>
                  </a:rPr>
                  <a:t> Bloch </a:t>
                </a:r>
                <a:r>
                  <a:rPr lang="de-DE" sz="2000" dirty="0" err="1">
                    <a:sym typeface="Wingdings" panose="05000000000000000000" pitchFamily="2" charset="2"/>
                  </a:rPr>
                  <a:t>equations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000" dirty="0">
                    <a:sym typeface="Wingdings" panose="05000000000000000000" pitchFamily="2" charset="2"/>
                  </a:rPr>
                  <a:t>     Quadrupole </a:t>
                </a:r>
                <a:r>
                  <a:rPr lang="de-DE" sz="2000" dirty="0" err="1">
                    <a:sym typeface="Wingdings" panose="05000000000000000000" pitchFamily="2" charset="2"/>
                  </a:rPr>
                  <a:t>structure</a:t>
                </a:r>
                <a:r>
                  <a:rPr lang="de-DE" sz="2000" dirty="0">
                    <a:sym typeface="Wingdings" panose="05000000000000000000" pitchFamily="2" charset="2"/>
                  </a:rPr>
                  <a:t> via </a:t>
                </a:r>
                <a:r>
                  <a:rPr lang="de-DE" sz="2000" dirty="0" err="1">
                    <a:sym typeface="Wingdings" panose="05000000000000000000" pitchFamily="2" charset="2"/>
                  </a:rPr>
                  <a:t>variation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4DFFF47-755E-46F2-FA54-83D81304C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40" y="1131025"/>
                <a:ext cx="8709629" cy="1961371"/>
              </a:xfrm>
              <a:prstGeom prst="rect">
                <a:avLst/>
              </a:prstGeom>
              <a:blipFill>
                <a:blip r:embed="rId7"/>
                <a:stretch>
                  <a:fillRect l="-630" b="-4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491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ECC9632-B2B3-7866-85DB-6E682E7D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" y="1634850"/>
            <a:ext cx="10311228" cy="36499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6EBC7E-7441-DD1F-2060-1E00AEBBF232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Crystal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B1B948-A541-1D57-4C6E-3D72D212D5FA}"/>
              </a:ext>
            </a:extLst>
          </p:cNvPr>
          <p:cNvSpPr txBox="1"/>
          <p:nvPr/>
        </p:nvSpPr>
        <p:spPr>
          <a:xfrm>
            <a:off x="407988" y="1171575"/>
            <a:ext cx="1081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cubic</a:t>
            </a:r>
            <a:r>
              <a:rPr lang="de-DE" sz="2000" dirty="0"/>
              <a:t> </a:t>
            </a:r>
            <a:r>
              <a:rPr lang="de-DE" sz="2000" dirty="0" err="1"/>
              <a:t>symmetry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crystal</a:t>
            </a:r>
            <a:r>
              <a:rPr lang="de-DE" sz="2000" dirty="0"/>
              <a:t>,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three</a:t>
            </a:r>
            <a:r>
              <a:rPr lang="de-DE" sz="2000" dirty="0"/>
              <a:t> </a:t>
            </a:r>
            <a:r>
              <a:rPr lang="de-DE" sz="2000" dirty="0" err="1"/>
              <a:t>orientations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EFG:</a:t>
            </a:r>
            <a:endParaRPr lang="en-US" sz="20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4E5D47-3DBF-A0A0-4D14-F4EFB9D182BE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16883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ECC9632-B2B3-7866-85DB-6E682E7D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" y="1634850"/>
            <a:ext cx="10311228" cy="36499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6EBC7E-7441-DD1F-2060-1E00AEBBF232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Crystal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D225493-E3F0-6E57-A1F9-26280B677EC7}"/>
                  </a:ext>
                </a:extLst>
              </p:cNvPr>
              <p:cNvSpPr txBox="1"/>
              <p:nvPr/>
            </p:nvSpPr>
            <p:spPr>
              <a:xfrm>
                <a:off x="3942080" y="5347999"/>
                <a:ext cx="4013200" cy="676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D225493-E3F0-6E57-A1F9-26280B67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80" y="5347999"/>
                <a:ext cx="4013200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AA6CBAA5-CB0D-90F6-BF1E-BDAA1DB4A574}"/>
              </a:ext>
            </a:extLst>
          </p:cNvPr>
          <p:cNvSpPr txBox="1"/>
          <p:nvPr/>
        </p:nvSpPr>
        <p:spPr>
          <a:xfrm>
            <a:off x="721360" y="5501759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</a:t>
            </a:r>
            <a:r>
              <a:rPr lang="de-DE" dirty="0" err="1"/>
              <a:t>population</a:t>
            </a:r>
            <a:r>
              <a:rPr lang="de-DE" dirty="0"/>
              <a:t>:</a:t>
            </a:r>
            <a:endParaRPr lang="en-US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4E5D47-3DBF-A0A0-4D14-F4EFB9D182BE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EA1B44-D3B9-4CCA-3145-782A0DDA4297}"/>
              </a:ext>
            </a:extLst>
          </p:cNvPr>
          <p:cNvSpPr txBox="1"/>
          <p:nvPr/>
        </p:nvSpPr>
        <p:spPr>
          <a:xfrm>
            <a:off x="407988" y="1171575"/>
            <a:ext cx="1081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cubic</a:t>
            </a:r>
            <a:r>
              <a:rPr lang="de-DE" sz="2000" dirty="0"/>
              <a:t> </a:t>
            </a:r>
            <a:r>
              <a:rPr lang="de-DE" sz="2000" dirty="0" err="1"/>
              <a:t>symmetry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crystal</a:t>
            </a:r>
            <a:r>
              <a:rPr lang="de-DE" sz="2000" dirty="0"/>
              <a:t>,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three</a:t>
            </a:r>
            <a:r>
              <a:rPr lang="de-DE" sz="2000" dirty="0"/>
              <a:t> </a:t>
            </a:r>
            <a:r>
              <a:rPr lang="de-DE" sz="2000" dirty="0" err="1"/>
              <a:t>orientations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EFG: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244403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9BF5D7D-2FE9-7AB7-64E3-4F984C914CF8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Quadrupole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003CF8-2E91-4707-9643-198EAC8A9CB3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C924A7C-73E6-7BFE-FDF7-6A85A6190EC1}"/>
                  </a:ext>
                </a:extLst>
              </p:cNvPr>
              <p:cNvSpPr txBox="1"/>
              <p:nvPr/>
            </p:nvSpPr>
            <p:spPr>
              <a:xfrm>
                <a:off x="69695" y="1558680"/>
                <a:ext cx="8140341" cy="782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0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DE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D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C924A7C-73E6-7BFE-FDF7-6A85A619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" y="1558680"/>
                <a:ext cx="8140341" cy="78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35743A1-1A5F-3F9D-C0D0-7DF5C254C5EB}"/>
                  </a:ext>
                </a:extLst>
              </p:cNvPr>
              <p:cNvSpPr txBox="1"/>
              <p:nvPr/>
            </p:nvSpPr>
            <p:spPr>
              <a:xfrm>
                <a:off x="695889" y="1118685"/>
                <a:ext cx="3327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Excited </a:t>
                </a:r>
                <a:r>
                  <a:rPr lang="de-DE" sz="2000" dirty="0" err="1"/>
                  <a:t>substate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de-DE" sz="2000" dirty="0"/>
                  <a:t>):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35743A1-1A5F-3F9D-C0D0-7DF5C254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9" y="1118685"/>
                <a:ext cx="3327801" cy="400110"/>
              </a:xfrm>
              <a:prstGeom prst="rect">
                <a:avLst/>
              </a:prstGeom>
              <a:blipFill>
                <a:blip r:embed="rId5"/>
                <a:stretch>
                  <a:fillRect l="-183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0CC189EC-EE72-56C3-9800-9167786FE1C6}"/>
              </a:ext>
            </a:extLst>
          </p:cNvPr>
          <p:cNvSpPr/>
          <p:nvPr/>
        </p:nvSpPr>
        <p:spPr>
          <a:xfrm rot="5400000" flipV="1">
            <a:off x="2897476" y="1204530"/>
            <a:ext cx="400113" cy="2285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93DE10-F2CA-20D0-61DE-1E357203F745}"/>
              </a:ext>
            </a:extLst>
          </p:cNvPr>
          <p:cNvSpPr txBox="1"/>
          <p:nvPr/>
        </p:nvSpPr>
        <p:spPr>
          <a:xfrm>
            <a:off x="1535570" y="2539182"/>
            <a:ext cx="37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Clebsch</a:t>
            </a:r>
            <a:r>
              <a:rPr lang="de-DE" sz="2000" dirty="0"/>
              <a:t>-Gordan </a:t>
            </a:r>
            <a:r>
              <a:rPr lang="de-DE" sz="2000" dirty="0" err="1"/>
              <a:t>coefficient</a:t>
            </a:r>
            <a:endParaRPr lang="en-US" sz="2000" dirty="0" err="1"/>
          </a:p>
        </p:txBody>
      </p:sp>
      <p:pic>
        <p:nvPicPr>
          <p:cNvPr id="22" name="Grafik 21" descr="Ein Bild, das Screenshot, Text, Farbigkeit, Design enthält.&#10;&#10;Automatisch generierte Beschreibung">
            <a:extLst>
              <a:ext uri="{FF2B5EF4-FFF2-40B4-BE49-F238E27FC236}">
                <a16:creationId xmlns:a16="http://schemas.microsoft.com/office/drawing/2014/main" id="{5514DD89-3EB0-BF1B-EFB5-72B718100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7" y="1052123"/>
            <a:ext cx="2721722" cy="20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Würzburg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C0C209-E3F9-1548-5E8F-3E2A5FD2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5" y="1822873"/>
            <a:ext cx="4783583" cy="35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CAB081D-3C08-233B-C042-887B195A46C2}"/>
              </a:ext>
            </a:extLst>
          </p:cNvPr>
          <p:cNvSpPr txBox="1"/>
          <p:nvPr/>
        </p:nvSpPr>
        <p:spPr>
          <a:xfrm>
            <a:off x="362795" y="1419096"/>
            <a:ext cx="455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Festung and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4F2DC8-C503-292E-5B68-30555BAB855C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en-US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9CFA40-3D48-EDBC-37EC-D4684A3A5254}"/>
              </a:ext>
            </a:extLst>
          </p:cNvPr>
          <p:cNvSpPr txBox="1"/>
          <p:nvPr/>
        </p:nvSpPr>
        <p:spPr>
          <a:xfrm>
            <a:off x="328874" y="6300429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www.nw.de/lifestyle/reise/10843191_Wuerzburger-Wahrzeichen.html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3577F3-0805-E5CC-8C9E-65B673DBAE80}"/>
              </a:ext>
            </a:extLst>
          </p:cNvPr>
          <p:cNvSpPr txBox="1"/>
          <p:nvPr/>
        </p:nvSpPr>
        <p:spPr>
          <a:xfrm>
            <a:off x="4727275" y="1389564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[3]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4062595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7B9DCDD-2B3E-BD79-E0A6-ABACA94D2898}"/>
              </a:ext>
            </a:extLst>
          </p:cNvPr>
          <p:cNvGrpSpPr/>
          <p:nvPr/>
        </p:nvGrpSpPr>
        <p:grpSpPr>
          <a:xfrm>
            <a:off x="1238669" y="3765042"/>
            <a:ext cx="9192099" cy="2644900"/>
            <a:chOff x="1238669" y="3765042"/>
            <a:chExt cx="9192099" cy="2644900"/>
          </a:xfrm>
        </p:grpSpPr>
        <p:pic>
          <p:nvPicPr>
            <p:cNvPr id="6" name="Grafik 5" descr="Ein Bild, das Reihe, Screenshot, Diagramm enthält.&#10;&#10;Automatisch generierte Beschreibung">
              <a:extLst>
                <a:ext uri="{FF2B5EF4-FFF2-40B4-BE49-F238E27FC236}">
                  <a16:creationId xmlns:a16="http://schemas.microsoft.com/office/drawing/2014/main" id="{31E03863-0045-CBC3-6274-8BAF0D7D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69" y="3884221"/>
              <a:ext cx="9192099" cy="2525721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847CB4E-EAF0-B640-DF0B-B9E52DE5FFD2}"/>
                </a:ext>
              </a:extLst>
            </p:cNvPr>
            <p:cNvSpPr/>
            <p:nvPr/>
          </p:nvSpPr>
          <p:spPr>
            <a:xfrm>
              <a:off x="1682496" y="3765042"/>
              <a:ext cx="7997952" cy="27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09BF5D7D-2FE9-7AB7-64E3-4F984C914CF8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Quadrupole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003CF8-2E91-4707-9643-198EAC8A9CB3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C924A7C-73E6-7BFE-FDF7-6A85A6190EC1}"/>
                  </a:ext>
                </a:extLst>
              </p:cNvPr>
              <p:cNvSpPr txBox="1"/>
              <p:nvPr/>
            </p:nvSpPr>
            <p:spPr>
              <a:xfrm>
                <a:off x="69695" y="1558680"/>
                <a:ext cx="8140341" cy="782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0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DE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D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C924A7C-73E6-7BFE-FDF7-6A85A619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" y="1558680"/>
                <a:ext cx="8140341" cy="78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35743A1-1A5F-3F9D-C0D0-7DF5C254C5EB}"/>
                  </a:ext>
                </a:extLst>
              </p:cNvPr>
              <p:cNvSpPr txBox="1"/>
              <p:nvPr/>
            </p:nvSpPr>
            <p:spPr>
              <a:xfrm>
                <a:off x="695889" y="1118685"/>
                <a:ext cx="3327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Excited </a:t>
                </a:r>
                <a:r>
                  <a:rPr lang="de-DE" sz="2000" dirty="0" err="1"/>
                  <a:t>substate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de-DE" sz="2000" dirty="0"/>
                  <a:t>):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35743A1-1A5F-3F9D-C0D0-7DF5C254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9" y="1118685"/>
                <a:ext cx="3327801" cy="400110"/>
              </a:xfrm>
              <a:prstGeom prst="rect">
                <a:avLst/>
              </a:prstGeom>
              <a:blipFill>
                <a:blip r:embed="rId5"/>
                <a:stretch>
                  <a:fillRect l="-183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34BC45-DFE0-750D-6B82-77EDAAE93422}"/>
                  </a:ext>
                </a:extLst>
              </p:cNvPr>
              <p:cNvSpPr txBox="1"/>
              <p:nvPr/>
            </p:nvSpPr>
            <p:spPr>
              <a:xfrm>
                <a:off x="7912790" y="3374698"/>
                <a:ext cx="2221808" cy="676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34BC45-DFE0-750D-6B82-77EDAAE93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90" y="3374698"/>
                <a:ext cx="2221808" cy="676852"/>
              </a:xfrm>
              <a:prstGeom prst="rect">
                <a:avLst/>
              </a:prstGeom>
              <a:blipFill>
                <a:blip r:embed="rId6"/>
                <a:stretch>
                  <a:fillRect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0CC189EC-EE72-56C3-9800-9167786FE1C6}"/>
              </a:ext>
            </a:extLst>
          </p:cNvPr>
          <p:cNvSpPr/>
          <p:nvPr/>
        </p:nvSpPr>
        <p:spPr>
          <a:xfrm rot="5400000" flipV="1">
            <a:off x="2897476" y="1204530"/>
            <a:ext cx="400113" cy="2285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93DE10-F2CA-20D0-61DE-1E357203F745}"/>
              </a:ext>
            </a:extLst>
          </p:cNvPr>
          <p:cNvSpPr txBox="1"/>
          <p:nvPr/>
        </p:nvSpPr>
        <p:spPr>
          <a:xfrm>
            <a:off x="1535570" y="2539182"/>
            <a:ext cx="37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Clebsch</a:t>
            </a:r>
            <a:r>
              <a:rPr lang="de-DE" sz="2000" dirty="0"/>
              <a:t>-Gordan </a:t>
            </a:r>
            <a:r>
              <a:rPr lang="de-DE" sz="2000" dirty="0" err="1"/>
              <a:t>coefficient</a:t>
            </a:r>
            <a:endParaRPr lang="en-US" sz="2000" dirty="0" err="1"/>
          </a:p>
        </p:txBody>
      </p:sp>
      <p:pic>
        <p:nvPicPr>
          <p:cNvPr id="22" name="Grafik 21" descr="Ein Bild, das Screenshot, Text, Farbigkeit, Design enthält.&#10;&#10;Automatisch generierte Beschreibung">
            <a:extLst>
              <a:ext uri="{FF2B5EF4-FFF2-40B4-BE49-F238E27FC236}">
                <a16:creationId xmlns:a16="http://schemas.microsoft.com/office/drawing/2014/main" id="{5514DD89-3EB0-BF1B-EFB5-72B718100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7" y="1052123"/>
            <a:ext cx="2721722" cy="2089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7408DF4-9A69-C59D-3DE7-8C287E63BFE9}"/>
                  </a:ext>
                </a:extLst>
              </p:cNvPr>
              <p:cNvSpPr txBox="1"/>
              <p:nvPr/>
            </p:nvSpPr>
            <p:spPr>
              <a:xfrm>
                <a:off x="4803494" y="3572316"/>
                <a:ext cx="2551898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=90°)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7408DF4-9A69-C59D-3DE7-8C287E63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94" y="3572316"/>
                <a:ext cx="2551898" cy="481350"/>
              </a:xfrm>
              <a:prstGeom prst="rect">
                <a:avLst/>
              </a:prstGeom>
              <a:blipFill>
                <a:blip r:embed="rId8"/>
                <a:stretch>
                  <a:fillRect r="-477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4419B85-097A-31AE-30AF-2467985A9E21}"/>
                  </a:ext>
                </a:extLst>
              </p:cNvPr>
              <p:cNvSpPr txBox="1"/>
              <p:nvPr/>
            </p:nvSpPr>
            <p:spPr>
              <a:xfrm>
                <a:off x="1747774" y="3572316"/>
                <a:ext cx="2010310" cy="479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=0°)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4419B85-097A-31AE-30AF-2467985A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74" y="3572316"/>
                <a:ext cx="2010310" cy="479234"/>
              </a:xfrm>
              <a:prstGeom prst="rect">
                <a:avLst/>
              </a:prstGeom>
              <a:blipFill>
                <a:blip r:embed="rId9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Reihe, Screenshot, Diagramm enthält.&#10;&#10;Automatisch generierte Beschreibung">
            <a:extLst>
              <a:ext uri="{FF2B5EF4-FFF2-40B4-BE49-F238E27FC236}">
                <a16:creationId xmlns:a16="http://schemas.microsoft.com/office/drawing/2014/main" id="{2E34F37F-19A2-4002-1969-ABC8E462F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6" t="9070" r="1160" b="59353"/>
          <a:stretch/>
        </p:blipFill>
        <p:spPr>
          <a:xfrm>
            <a:off x="3543588" y="4090351"/>
            <a:ext cx="596277" cy="6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5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6035344-8E71-B278-2E0B-BE5D389F16D9}"/>
              </a:ext>
            </a:extLst>
          </p:cNvPr>
          <p:cNvSpPr/>
          <p:nvPr/>
        </p:nvSpPr>
        <p:spPr>
          <a:xfrm>
            <a:off x="407988" y="1437836"/>
            <a:ext cx="4318763" cy="733958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				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E91C9-FF37-9963-2212-DBFA623EC3B1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Quadrupole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C98013-E1B6-CA2B-863F-A48BEF8D7829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/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A8E299-1918-41AE-387E-55F1DBAC7807}"/>
                  </a:ext>
                </a:extLst>
              </p:cNvPr>
              <p:cNvSpPr txBox="1"/>
              <p:nvPr/>
            </p:nvSpPr>
            <p:spPr>
              <a:xfrm>
                <a:off x="5046594" y="1329263"/>
                <a:ext cx="5822066" cy="9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Radially/azimuthally polarized beam [19]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A8E299-1918-41AE-387E-55F1DBAC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94" y="1329263"/>
                <a:ext cx="5822066" cy="995401"/>
              </a:xfrm>
              <a:prstGeom prst="rect">
                <a:avLst/>
              </a:prstGeom>
              <a:blipFill>
                <a:blip r:embed="rId4"/>
                <a:stretch>
                  <a:fillRect l="-1152"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96DB70E0-038E-EEF0-CAF7-922B4F325B0E}"/>
              </a:ext>
            </a:extLst>
          </p:cNvPr>
          <p:cNvSpPr txBox="1"/>
          <p:nvPr/>
        </p:nvSpPr>
        <p:spPr>
          <a:xfrm>
            <a:off x="407988" y="1005884"/>
            <a:ext cx="45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superposition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form:</a:t>
            </a:r>
            <a:endParaRPr lang="en-US" sz="2000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ACA4B0-F517-6A49-6E2B-C6409A144456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[19] S. Schulz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012812 (2020)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33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6035344-8E71-B278-2E0B-BE5D389F16D9}"/>
              </a:ext>
            </a:extLst>
          </p:cNvPr>
          <p:cNvSpPr/>
          <p:nvPr/>
        </p:nvSpPr>
        <p:spPr>
          <a:xfrm>
            <a:off x="407988" y="1437836"/>
            <a:ext cx="4318763" cy="733958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				</a:t>
            </a:r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2FE47F7-F123-F1E4-C11B-9B01B58B0579}"/>
              </a:ext>
            </a:extLst>
          </p:cNvPr>
          <p:cNvGrpSpPr/>
          <p:nvPr/>
        </p:nvGrpSpPr>
        <p:grpSpPr>
          <a:xfrm>
            <a:off x="481293" y="2711478"/>
            <a:ext cx="3695464" cy="3182944"/>
            <a:chOff x="4442632" y="2669172"/>
            <a:chExt cx="3695464" cy="3182944"/>
          </a:xfrm>
        </p:grpSpPr>
        <p:pic>
          <p:nvPicPr>
            <p:cNvPr id="12" name="Grafik 11" descr="Ein Bild, das Screenshot, Text, Rechteck, Reihe enthält.&#10;&#10;Automatisch generierte Beschreibung">
              <a:extLst>
                <a:ext uri="{FF2B5EF4-FFF2-40B4-BE49-F238E27FC236}">
                  <a16:creationId xmlns:a16="http://schemas.microsoft.com/office/drawing/2014/main" id="{2B3F3532-263E-BAAF-69C0-1B219D4B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632" y="2778318"/>
              <a:ext cx="3695464" cy="3073798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9011BBF-461B-162C-1B2C-8F018ECB3EC8}"/>
                </a:ext>
              </a:extLst>
            </p:cNvPr>
            <p:cNvSpPr/>
            <p:nvPr/>
          </p:nvSpPr>
          <p:spPr>
            <a:xfrm>
              <a:off x="5066690" y="2669172"/>
              <a:ext cx="2847340" cy="290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BC98013-E1B6-CA2B-863F-A48BEF8D7829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/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A8E299-1918-41AE-387E-55F1DBAC7807}"/>
                  </a:ext>
                </a:extLst>
              </p:cNvPr>
              <p:cNvSpPr txBox="1"/>
              <p:nvPr/>
            </p:nvSpPr>
            <p:spPr>
              <a:xfrm>
                <a:off x="5046594" y="1329263"/>
                <a:ext cx="5822066" cy="9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Radially/azimuthally polarized beam [19]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A8E299-1918-41AE-387E-55F1DBAC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94" y="1329263"/>
                <a:ext cx="5822066" cy="995401"/>
              </a:xfrm>
              <a:prstGeom prst="rect">
                <a:avLst/>
              </a:prstGeom>
              <a:blipFill>
                <a:blip r:embed="rId4"/>
                <a:stretch>
                  <a:fillRect l="-1152"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96DB70E0-038E-EEF0-CAF7-922B4F325B0E}"/>
              </a:ext>
            </a:extLst>
          </p:cNvPr>
          <p:cNvSpPr txBox="1"/>
          <p:nvPr/>
        </p:nvSpPr>
        <p:spPr>
          <a:xfrm>
            <a:off x="407988" y="1005884"/>
            <a:ext cx="45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superposition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form:</a:t>
            </a:r>
            <a:endParaRPr lang="en-US" sz="2000" dirty="0" err="1"/>
          </a:p>
        </p:txBody>
      </p:sp>
      <p:pic>
        <p:nvPicPr>
          <p:cNvPr id="13" name="Grafik 12" descr="Ein Bild, das Screenshot, Text, Farbigkeit, Design enthält.&#10;&#10;Automatisch generierte Beschreibung">
            <a:extLst>
              <a:ext uri="{FF2B5EF4-FFF2-40B4-BE49-F238E27FC236}">
                <a16:creationId xmlns:a16="http://schemas.microsoft.com/office/drawing/2014/main" id="{4B915E57-30C3-ED35-CA4C-A4461395E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80" y="3257986"/>
            <a:ext cx="2721722" cy="2089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2F246D6-747B-2B45-6CFB-3652082B8140}"/>
                  </a:ext>
                </a:extLst>
              </p:cNvPr>
              <p:cNvSpPr txBox="1"/>
              <p:nvPr/>
            </p:nvSpPr>
            <p:spPr>
              <a:xfrm>
                <a:off x="1011950" y="2553662"/>
                <a:ext cx="1224022" cy="479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  <m: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2F246D6-747B-2B45-6CFB-3652082B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50" y="2553662"/>
                <a:ext cx="1224022" cy="479618"/>
              </a:xfrm>
              <a:prstGeom prst="rect">
                <a:avLst/>
              </a:prstGeom>
              <a:blipFill>
                <a:blip r:embed="rId6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556EE2A-AF1B-F1CD-4CA8-4B1F7EEE611A}"/>
                  </a:ext>
                </a:extLst>
              </p:cNvPr>
              <p:cNvSpPr txBox="1"/>
              <p:nvPr/>
            </p:nvSpPr>
            <p:spPr>
              <a:xfrm>
                <a:off x="7415772" y="3244045"/>
                <a:ext cx="4368241" cy="252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/>
                  <a:t>Averaging </a:t>
                </a:r>
                <a:r>
                  <a:rPr lang="de-DE" sz="2000" dirty="0" err="1"/>
                  <a:t>over</a:t>
                </a:r>
                <a:r>
                  <a:rPr lang="de-DE" sz="2000" dirty="0"/>
                  <a:t> all </a:t>
                </a:r>
                <a:r>
                  <a:rPr lang="de-DE" sz="2000" dirty="0" err="1"/>
                  <a:t>crystal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orientations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provides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homogeneous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distribution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=0.25 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 Equivalent to plane waves with linear polarization [20]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556EE2A-AF1B-F1CD-4CA8-4B1F7EEE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72" y="3244045"/>
                <a:ext cx="4368241" cy="2527487"/>
              </a:xfrm>
              <a:prstGeom prst="rect">
                <a:avLst/>
              </a:prstGeom>
              <a:blipFill>
                <a:blip r:embed="rId7"/>
                <a:stretch>
                  <a:fillRect l="-1395" b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8ACA4B0-F517-6A49-6E2B-C6409A144456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[19] S. Schulz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012812 (2020)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DA4C37-C1BD-1A55-BB32-FEE2A0E3C898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[20] L. v.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Wense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Eur. Phys.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176 (2020)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195B310-6773-C990-CA41-DD8DC179C5D3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Quadrupole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5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0BCA753-33F6-2E7C-48A6-AE092ADAE36C}"/>
              </a:ext>
            </a:extLst>
          </p:cNvPr>
          <p:cNvGrpSpPr/>
          <p:nvPr/>
        </p:nvGrpSpPr>
        <p:grpSpPr>
          <a:xfrm>
            <a:off x="6959615" y="-1443038"/>
            <a:ext cx="5485626" cy="4835526"/>
            <a:chOff x="6431118" y="1028602"/>
            <a:chExt cx="5485626" cy="483552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DB8D49A8-87C9-096C-740A-076DE168087C}"/>
                </a:ext>
              </a:extLst>
            </p:cNvPr>
            <p:cNvGrpSpPr/>
            <p:nvPr/>
          </p:nvGrpSpPr>
          <p:grpSpPr>
            <a:xfrm>
              <a:off x="6431118" y="1028602"/>
              <a:ext cx="5151282" cy="4835526"/>
              <a:chOff x="6308567" y="1114424"/>
              <a:chExt cx="5151282" cy="4835526"/>
            </a:xfrm>
          </p:grpSpPr>
          <p:pic>
            <p:nvPicPr>
              <p:cNvPr id="7" name="Grafik 6" descr="Ein Bild, das Screenshot, Farbigkeit, Design enthält.&#10;&#10;Automatisch generierte Beschreibung">
                <a:extLst>
                  <a:ext uri="{FF2B5EF4-FFF2-40B4-BE49-F238E27FC236}">
                    <a16:creationId xmlns:a16="http://schemas.microsoft.com/office/drawing/2014/main" id="{6DEC1533-F6DE-BEC3-4475-2B5EE21C9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9959" y="1207398"/>
                <a:ext cx="4979890" cy="4742552"/>
              </a:xfrm>
              <a:prstGeom prst="rect">
                <a:avLst/>
              </a:prstGeom>
            </p:spPr>
          </p:pic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521B6EC-3FD1-2F6C-0A45-043932423EB1}"/>
                  </a:ext>
                </a:extLst>
              </p:cNvPr>
              <p:cNvSpPr/>
              <p:nvPr/>
            </p:nvSpPr>
            <p:spPr>
              <a:xfrm>
                <a:off x="6327717" y="1114424"/>
                <a:ext cx="622997" cy="4732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299E1A9-BF1A-876B-1A9E-A8240AE76CB8}"/>
                  </a:ext>
                </a:extLst>
              </p:cNvPr>
              <p:cNvSpPr/>
              <p:nvPr/>
            </p:nvSpPr>
            <p:spPr>
              <a:xfrm>
                <a:off x="6308567" y="3429000"/>
                <a:ext cx="622997" cy="4732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E0FA4CD-B439-F8BC-707B-2BE96F8BC7B2}"/>
                </a:ext>
              </a:extLst>
            </p:cNvPr>
            <p:cNvSpPr/>
            <p:nvPr/>
          </p:nvSpPr>
          <p:spPr>
            <a:xfrm>
              <a:off x="6431118" y="1028602"/>
              <a:ext cx="5485626" cy="2400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A64CF6-FE51-9675-AB47-45D95767C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559F7-84F3-5B4A-C695-B9EDE67CDC5F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96F6474-1E03-80CD-F2F1-F52EBF446F72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22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61C147D-C4A4-4702-CED7-F547C2848156}"/>
                  </a:ext>
                </a:extLst>
              </p:cNvPr>
              <p:cNvSpPr txBox="1"/>
              <p:nvPr/>
            </p:nvSpPr>
            <p:spPr>
              <a:xfrm>
                <a:off x="587375" y="1442297"/>
                <a:ext cx="5485626" cy="372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/>
                  <a:t>Interaction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 </a:t>
                </a:r>
                <a:r>
                  <a:rPr lang="de-DE" sz="2000" baseline="30000" dirty="0">
                    <a:sym typeface="Wingdings" panose="05000000000000000000" pitchFamily="2" charset="2"/>
                  </a:rPr>
                  <a:t>229</a:t>
                </a:r>
                <a:r>
                  <a:rPr lang="de-DE" sz="2000" dirty="0">
                    <a:sym typeface="Wingdings" panose="05000000000000000000" pitchFamily="2" charset="2"/>
                  </a:rPr>
                  <a:t>Th:CaF</a:t>
                </a:r>
                <a:r>
                  <a:rPr lang="de-DE" sz="2000" baseline="-25000" dirty="0">
                    <a:sym typeface="Wingdings" panose="05000000000000000000" pitchFamily="2" charset="2"/>
                  </a:rPr>
                  <a:t>2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twisted</a:t>
                </a:r>
                <a:r>
                  <a:rPr lang="de-DE" sz="2000" dirty="0"/>
                  <a:t> light </a:t>
                </a:r>
                <a:r>
                  <a:rPr lang="de-DE" sz="2000" dirty="0">
                    <a:sym typeface="Wingdings" panose="05000000000000000000" pitchFamily="2" charset="2"/>
                  </a:rPr>
                  <a:t> Position/TAM </a:t>
                </a:r>
                <a:r>
                  <a:rPr lang="de-DE" sz="2000" dirty="0" err="1">
                    <a:sym typeface="Wingdings" panose="05000000000000000000" pitchFamily="2" charset="2"/>
                  </a:rPr>
                  <a:t>dependence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vanishes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sym typeface="Wingdings" panose="05000000000000000000" pitchFamily="2" charset="2"/>
                  </a:rPr>
                  <a:t>Quadrupole </a:t>
                </a:r>
                <a:r>
                  <a:rPr lang="de-DE" sz="2000" dirty="0" err="1">
                    <a:sym typeface="Wingdings" panose="05000000000000000000" pitchFamily="2" charset="2"/>
                  </a:rPr>
                  <a:t>structure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can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be</a:t>
                </a:r>
                <a:r>
                  <a:rPr lang="de-DE" sz="2000" dirty="0">
                    <a:sym typeface="Wingdings" panose="05000000000000000000" pitchFamily="2" charset="2"/>
                  </a:rPr>
                  <a:t> (</a:t>
                </a:r>
                <a:r>
                  <a:rPr lang="de-DE" sz="2000" dirty="0" err="1">
                    <a:sym typeface="Wingdings" panose="05000000000000000000" pitchFamily="2" charset="2"/>
                  </a:rPr>
                  <a:t>slightly</a:t>
                </a:r>
                <a:r>
                  <a:rPr lang="de-DE" sz="2000" dirty="0">
                    <a:sym typeface="Wingdings" panose="05000000000000000000" pitchFamily="2" charset="2"/>
                  </a:rPr>
                  <a:t>) </a:t>
                </a:r>
                <a:r>
                  <a:rPr lang="de-DE" sz="2000" dirty="0" err="1">
                    <a:sym typeface="Wingdings" panose="05000000000000000000" pitchFamily="2" charset="2"/>
                  </a:rPr>
                  <a:t>modified</a:t>
                </a:r>
                <a:r>
                  <a:rPr lang="de-DE" sz="2000" dirty="0">
                    <a:sym typeface="Wingdings" panose="05000000000000000000" pitchFamily="2" charset="2"/>
                  </a:rPr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along</a:t>
                </a:r>
                <a:r>
                  <a:rPr lang="de-DE" sz="2000" dirty="0">
                    <a:sym typeface="Wingdings" panose="05000000000000000000" pitchFamily="2" charset="2"/>
                  </a:rPr>
                  <a:t> a </a:t>
                </a:r>
                <a:r>
                  <a:rPr lang="de-DE" sz="2000" dirty="0" err="1">
                    <a:sym typeface="Wingdings" panose="05000000000000000000" pitchFamily="2" charset="2"/>
                  </a:rPr>
                  <a:t>single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axis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However</a:t>
                </a:r>
                <a:r>
                  <a:rPr lang="de-DE" sz="2000" dirty="0">
                    <a:sym typeface="Wingdings" panose="05000000000000000000" pitchFamily="2" charset="2"/>
                  </a:rPr>
                  <a:t>: Large </a:t>
                </a:r>
                <a:r>
                  <a:rPr lang="de-DE" sz="2000" dirty="0" err="1">
                    <a:sym typeface="Wingdings" panose="05000000000000000000" pitchFamily="2" charset="2"/>
                  </a:rPr>
                  <a:t>values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 not </a:t>
                </a:r>
                <a:r>
                  <a:rPr lang="de-DE" sz="2000" dirty="0" err="1">
                    <a:sym typeface="Wingdings" panose="05000000000000000000" pitchFamily="2" charset="2"/>
                  </a:rPr>
                  <a:t>available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Averaging over all crystal orientations provides similar quadrupole structure to plane waves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61C147D-C4A4-4702-CED7-F547C2848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5" y="1442297"/>
                <a:ext cx="5485626" cy="3728649"/>
              </a:xfrm>
              <a:prstGeom prst="rect">
                <a:avLst/>
              </a:prstGeom>
              <a:blipFill>
                <a:blip r:embed="rId3"/>
                <a:stretch>
                  <a:fillRect l="-100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1A27A2C-7B0F-4A78-E700-595BCF66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9" y="3773550"/>
            <a:ext cx="5784866" cy="2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04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ECB8-B861-21B8-DEDA-5674BD25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1A51DF-D690-4ECE-FF36-CEE2CC62BFE0}"/>
              </a:ext>
            </a:extLst>
          </p:cNvPr>
          <p:cNvSpPr txBox="1">
            <a:spLocks/>
          </p:cNvSpPr>
          <p:nvPr/>
        </p:nvSpPr>
        <p:spPr>
          <a:xfrm>
            <a:off x="1" y="2971530"/>
            <a:ext cx="12191999" cy="5454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AA2187-0324-CC67-B397-DD729982417A}"/>
              </a:ext>
            </a:extLst>
          </p:cNvPr>
          <p:cNvSpPr txBox="1"/>
          <p:nvPr/>
        </p:nvSpPr>
        <p:spPr>
          <a:xfrm>
            <a:off x="3034601" y="4692580"/>
            <a:ext cx="701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 </a:t>
            </a:r>
            <a:r>
              <a:rPr lang="de-DE" sz="2800" b="1" dirty="0" err="1"/>
              <a:t>arXiv</a:t>
            </a:r>
            <a:r>
              <a:rPr lang="de-DE" sz="2800" b="1" dirty="0"/>
              <a:t> </a:t>
            </a:r>
            <a:r>
              <a:rPr lang="de-DE" sz="2800" b="1" dirty="0" err="1"/>
              <a:t>preprint</a:t>
            </a:r>
            <a:r>
              <a:rPr lang="de-DE" sz="2800" b="1" dirty="0"/>
              <a:t>, </a:t>
            </a:r>
            <a:r>
              <a:rPr lang="de-DE" sz="2800" b="1" dirty="0" err="1"/>
              <a:t>arXiv</a:t>
            </a:r>
            <a:r>
              <a:rPr lang="de-DE" sz="2800" b="1" dirty="0"/>
              <a:t>: 2404.13023</a:t>
            </a:r>
            <a:endParaRPr lang="en-US" sz="2800" b="1" dirty="0" err="1"/>
          </a:p>
        </p:txBody>
      </p:sp>
    </p:spTree>
    <p:extLst>
      <p:ext uri="{BB962C8B-B14F-4D97-AF65-F5344CB8AC3E}">
        <p14:creationId xmlns:p14="http://schemas.microsoft.com/office/powerpoint/2010/main" val="3368864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70477-0ECC-BD15-DD39-0E5A763D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41D454-3808-132E-3161-3642A164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71530"/>
            <a:ext cx="12191999" cy="545432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4494"/>
                </a:solidFill>
                <a:cs typeface="Times New Roman" panose="02020603050405020304" pitchFamily="18" charset="0"/>
              </a:rPr>
              <a:t>Backup Slides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4155387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1F6BF-FED7-247B-C9A7-79ED312E2A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 Twisted light: k-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80E00D-B617-8511-5CEA-A6C2E8F3A7D0}"/>
              </a:ext>
            </a:extLst>
          </p:cNvPr>
          <p:cNvSpPr txBox="1"/>
          <p:nvPr/>
        </p:nvSpPr>
        <p:spPr>
          <a:xfrm>
            <a:off x="610939" y="1171575"/>
            <a:ext cx="922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Here: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Bessel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[10]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Most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convenient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treat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analytically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numerically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33ABB9B-1F22-0F5E-8720-224401061692}"/>
                  </a:ext>
                </a:extLst>
              </p:cNvPr>
              <p:cNvSpPr txBox="1"/>
              <p:nvPr/>
            </p:nvSpPr>
            <p:spPr>
              <a:xfrm>
                <a:off x="699912" y="2345678"/>
                <a:ext cx="5396088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33ABB9B-1F22-0F5E-8720-22440106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12" y="2345678"/>
                <a:ext cx="5396088" cy="807337"/>
              </a:xfrm>
              <a:prstGeom prst="rect">
                <a:avLst/>
              </a:prstGeom>
              <a:blipFill>
                <a:blip r:embed="rId2"/>
                <a:stretch>
                  <a:fillRect l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C86A76D-9B79-F602-5111-B5722F1359E9}"/>
                  </a:ext>
                </a:extLst>
              </p:cNvPr>
              <p:cNvSpPr txBox="1"/>
              <p:nvPr/>
            </p:nvSpPr>
            <p:spPr>
              <a:xfrm>
                <a:off x="610940" y="3799827"/>
                <a:ext cx="4618636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C86A76D-9B79-F602-5111-B5722F135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0" y="3799827"/>
                <a:ext cx="4618636" cy="628505"/>
              </a:xfrm>
              <a:prstGeom prst="rect">
                <a:avLst/>
              </a:prstGeom>
              <a:blipFill>
                <a:blip r:embed="rId3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F8060B33-903F-FBFB-C629-43464C750DE8}"/>
              </a:ext>
            </a:extLst>
          </p:cNvPr>
          <p:cNvSpPr txBox="1"/>
          <p:nvPr/>
        </p:nvSpPr>
        <p:spPr>
          <a:xfrm>
            <a:off x="562291" y="1907149"/>
            <a:ext cx="305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Vector potential [11]: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A98811-AA27-D2F6-9A3C-734A0FDC6291}"/>
              </a:ext>
            </a:extLst>
          </p:cNvPr>
          <p:cNvSpPr txBox="1"/>
          <p:nvPr/>
        </p:nvSpPr>
        <p:spPr>
          <a:xfrm>
            <a:off x="562291" y="3276366"/>
            <a:ext cx="305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Fourier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D5D6BC6-68D5-2619-6499-F5593E40CF49}"/>
              </a:ext>
            </a:extLst>
          </p:cNvPr>
          <p:cNvGrpSpPr/>
          <p:nvPr/>
        </p:nvGrpSpPr>
        <p:grpSpPr>
          <a:xfrm>
            <a:off x="7473460" y="2067197"/>
            <a:ext cx="4171657" cy="2418337"/>
            <a:chOff x="8113791" y="2651781"/>
            <a:chExt cx="4171657" cy="2418337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9C02375-707A-46BA-C9BC-F67C10EE28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13792" y="2684755"/>
              <a:ext cx="2880000" cy="2385363"/>
              <a:chOff x="4341019" y="1165311"/>
              <a:chExt cx="5422106" cy="4490865"/>
            </a:xfrm>
          </p:grpSpPr>
          <p:sp>
            <p:nvSpPr>
              <p:cNvPr id="20" name="Gleichschenkliges Dreieck 19">
                <a:extLst>
                  <a:ext uri="{FF2B5EF4-FFF2-40B4-BE49-F238E27FC236}">
                    <a16:creationId xmlns:a16="http://schemas.microsoft.com/office/drawing/2014/main" id="{F77D539A-0BAF-276F-29D6-8D910FA08346}"/>
                  </a:ext>
                </a:extLst>
              </p:cNvPr>
              <p:cNvSpPr/>
              <p:nvPr/>
            </p:nvSpPr>
            <p:spPr>
              <a:xfrm rot="16200000">
                <a:off x="4286734" y="1237853"/>
                <a:ext cx="4454352" cy="4345781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18874362-1B9B-72C9-8905-839C5FC32087}"/>
                  </a:ext>
                </a:extLst>
              </p:cNvPr>
              <p:cNvSpPr/>
              <p:nvPr/>
            </p:nvSpPr>
            <p:spPr>
              <a:xfrm>
                <a:off x="7834313" y="1165311"/>
                <a:ext cx="1928812" cy="44908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4BB0C64A-7088-6F1B-6F87-2938A8144F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3792" y="2651781"/>
              <a:ext cx="2389578" cy="1220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9DC08F76-09A3-3588-DDB1-588ADC54F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3370" y="2651781"/>
              <a:ext cx="0" cy="1220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899263A3-1947-02B2-24EF-A6A1B2D87D7F}"/>
                    </a:ext>
                  </a:extLst>
                </p:cNvPr>
                <p:cNvSpPr txBox="1"/>
                <p:nvPr/>
              </p:nvSpPr>
              <p:spPr>
                <a:xfrm>
                  <a:off x="8769759" y="3932612"/>
                  <a:ext cx="202620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899263A3-1947-02B2-24EF-A6A1B2D87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9759" y="3932612"/>
                  <a:ext cx="202620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5E31E4B-53EF-21AE-01BA-50FE20D8D6F5}"/>
                    </a:ext>
                  </a:extLst>
                </p:cNvPr>
                <p:cNvSpPr txBox="1"/>
                <p:nvPr/>
              </p:nvSpPr>
              <p:spPr>
                <a:xfrm>
                  <a:off x="10503370" y="3198983"/>
                  <a:ext cx="178207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5E31E4B-53EF-21AE-01BA-50FE20D8D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3370" y="3198983"/>
                  <a:ext cx="178207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361824C4-FA7D-2CF8-CC91-3F4CDF4F553A}"/>
                    </a:ext>
                  </a:extLst>
                </p:cNvPr>
                <p:cNvSpPr txBox="1"/>
                <p:nvPr/>
              </p:nvSpPr>
              <p:spPr>
                <a:xfrm>
                  <a:off x="9173338" y="2811262"/>
                  <a:ext cx="70866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361824C4-FA7D-2CF8-CC91-3F4CDF4F5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338" y="2811262"/>
                  <a:ext cx="70866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BD4C7BBA-0FC6-54CA-947D-42E637016D0D}"/>
                </a:ext>
              </a:extLst>
            </p:cNvPr>
            <p:cNvSpPr/>
            <p:nvPr/>
          </p:nvSpPr>
          <p:spPr>
            <a:xfrm rot="1881083">
              <a:off x="8288833" y="3305136"/>
              <a:ext cx="937260" cy="1219198"/>
            </a:xfrm>
            <a:prstGeom prst="arc">
              <a:avLst>
                <a:gd name="adj1" fmla="val 16200000"/>
                <a:gd name="adj2" fmla="val 1958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932CFF38-1EA6-71C9-2BEC-28145663BC65}"/>
                    </a:ext>
                  </a:extLst>
                </p:cNvPr>
                <p:cNvSpPr txBox="1"/>
                <p:nvPr/>
              </p:nvSpPr>
              <p:spPr>
                <a:xfrm>
                  <a:off x="8757463" y="3441701"/>
                  <a:ext cx="4513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932CFF38-1EA6-71C9-2BEC-28145663B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463" y="3441701"/>
                  <a:ext cx="451325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421B06A8-73E9-8AE4-D75F-B2963727BA7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791" y="3877436"/>
              <a:ext cx="2367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EA8C0E62-353F-CC8F-2462-C49F71B71CC4}"/>
              </a:ext>
            </a:extLst>
          </p:cNvPr>
          <p:cNvSpPr/>
          <p:nvPr/>
        </p:nvSpPr>
        <p:spPr>
          <a:xfrm>
            <a:off x="523652" y="1898651"/>
            <a:ext cx="4893300" cy="2577186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D63B609A-20F3-3CBC-0B81-43CF0ECE7DF0}"/>
              </a:ext>
            </a:extLst>
          </p:cNvPr>
          <p:cNvSpPr/>
          <p:nvPr/>
        </p:nvSpPr>
        <p:spPr>
          <a:xfrm>
            <a:off x="5654460" y="3054819"/>
            <a:ext cx="1620456" cy="443093"/>
          </a:xfrm>
          <a:prstGeom prst="left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ADF8E387-A69B-7FE5-0BA4-4F4E005571BB}"/>
                  </a:ext>
                </a:extLst>
              </p:cNvPr>
              <p:cNvSpPr txBox="1"/>
              <p:nvPr/>
            </p:nvSpPr>
            <p:spPr>
              <a:xfrm>
                <a:off x="253349" y="4786746"/>
                <a:ext cx="11938651" cy="172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Light beam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carrying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(total angular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momentum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projection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along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propagation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(z-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opening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arctan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𝜁</m:t>
                        </m:r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de-D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ADF8E387-A69B-7FE5-0BA4-4F4E00557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9" y="4786746"/>
                <a:ext cx="11938651" cy="1723613"/>
              </a:xfrm>
              <a:prstGeom prst="rect">
                <a:avLst/>
              </a:prstGeom>
              <a:blipFill>
                <a:blip r:embed="rId8"/>
                <a:stretch>
                  <a:fillRect l="-460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B4A31FB9-2F78-E81C-CD0D-A5BB1436DA7F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[10] O.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Matula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J. Phys. B.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205002 (2013)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81F59-3AC1-4E84-6992-F513EDB95843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[11] S. Schulz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A 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043416 (2019)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9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 descr="Ein Bild, das Kreis, Farbigkeit, Grafiken enthält.&#10;&#10;Automatisch generierte Beschreibung">
            <a:extLst>
              <a:ext uri="{FF2B5EF4-FFF2-40B4-BE49-F238E27FC236}">
                <a16:creationId xmlns:a16="http://schemas.microsoft.com/office/drawing/2014/main" id="{28ADA3BF-5FF8-81F1-376E-9EDDC743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1" y="2226938"/>
            <a:ext cx="2477150" cy="247715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68E941D-1BB7-6AA7-DA9A-DD7A84806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 Twisted light: Real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D88360-3A4F-12E5-93D8-307ABBAEBF79}"/>
                  </a:ext>
                </a:extLst>
              </p:cNvPr>
              <p:cNvSpPr txBox="1"/>
              <p:nvPr/>
            </p:nvSpPr>
            <p:spPr>
              <a:xfrm>
                <a:off x="242313" y="1526013"/>
                <a:ext cx="6347796" cy="401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tw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</m:sSup>
                      </m:e>
                    </m:nary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𝜁</m:t>
                        </m:r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D88360-3A4F-12E5-93D8-307ABBAE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3" y="1526013"/>
                <a:ext cx="6347796" cy="401264"/>
              </a:xfrm>
              <a:prstGeom prst="rect">
                <a:avLst/>
              </a:prstGeom>
              <a:blipFill>
                <a:blip r:embed="rId3"/>
                <a:stretch>
                  <a:fillRect l="-1441" t="-127273" b="-17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BCB4935C-87D2-EDB5-6961-D685F204910B}"/>
              </a:ext>
            </a:extLst>
          </p:cNvPr>
          <p:cNvSpPr txBox="1"/>
          <p:nvPr/>
        </p:nvSpPr>
        <p:spPr>
          <a:xfrm>
            <a:off x="234363" y="975236"/>
            <a:ext cx="305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Vector potential [10] 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B57B830-9FE8-8BBA-78AF-0ECE96D724BD}"/>
                  </a:ext>
                </a:extLst>
              </p:cNvPr>
              <p:cNvSpPr txBox="1"/>
              <p:nvPr/>
            </p:nvSpPr>
            <p:spPr>
              <a:xfrm>
                <a:off x="332248" y="4535585"/>
                <a:ext cx="6094070" cy="480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𝛬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𝛬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𝛬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𝛬</m:t>
                          </m:r>
                        </m:sub>
                      </m:sSub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𝛬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B57B830-9FE8-8BBA-78AF-0ECE96D7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8" y="4535585"/>
                <a:ext cx="6094070" cy="480068"/>
              </a:xfrm>
              <a:prstGeom prst="rect">
                <a:avLst/>
              </a:prstGeom>
              <a:blipFill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53FDC6AD-A5DF-ACED-C8AA-F1EC57752DDE}"/>
              </a:ext>
            </a:extLst>
          </p:cNvPr>
          <p:cNvSpPr/>
          <p:nvPr/>
        </p:nvSpPr>
        <p:spPr>
          <a:xfrm>
            <a:off x="2082082" y="3717281"/>
            <a:ext cx="2007597" cy="641078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D65FDC1-AC57-5AD6-4280-48DCDC5A55DE}"/>
                  </a:ext>
                </a:extLst>
              </p:cNvPr>
              <p:cNvSpPr txBox="1"/>
              <p:nvPr/>
            </p:nvSpPr>
            <p:spPr>
              <a:xfrm>
                <a:off x="2631409" y="3767423"/>
                <a:ext cx="1016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D65FDC1-AC57-5AD6-4280-48DCDC5A5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09" y="3767423"/>
                <a:ext cx="1016143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5AC626C-F055-590E-ACC6-C4E438B0EA1F}"/>
                  </a:ext>
                </a:extLst>
              </p:cNvPr>
              <p:cNvSpPr txBox="1"/>
              <p:nvPr/>
            </p:nvSpPr>
            <p:spPr>
              <a:xfrm>
                <a:off x="172432" y="5203823"/>
                <a:ext cx="6094070" cy="732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Beam is now characterized by a well defined OAM 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5AC626C-F055-590E-ACC6-C4E438B0E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2" y="5203823"/>
                <a:ext cx="6094070" cy="732380"/>
              </a:xfrm>
              <a:prstGeom prst="rect">
                <a:avLst/>
              </a:prstGeom>
              <a:blipFill>
                <a:blip r:embed="rId6"/>
                <a:stretch>
                  <a:fillRect l="-1000" t="-41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>
            <a:extLst>
              <a:ext uri="{FF2B5EF4-FFF2-40B4-BE49-F238E27FC236}">
                <a16:creationId xmlns:a16="http://schemas.microsoft.com/office/drawing/2014/main" id="{9DD01C7D-3EF6-7FAC-DF34-F74B4540E9C7}"/>
              </a:ext>
            </a:extLst>
          </p:cNvPr>
          <p:cNvSpPr/>
          <p:nvPr/>
        </p:nvSpPr>
        <p:spPr>
          <a:xfrm>
            <a:off x="176408" y="1388225"/>
            <a:ext cx="6413701" cy="2262018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0E9240-1D78-2A12-EB48-03F3A42B164F}"/>
              </a:ext>
            </a:extLst>
          </p:cNvPr>
          <p:cNvSpPr txBox="1"/>
          <p:nvPr/>
        </p:nvSpPr>
        <p:spPr>
          <a:xfrm>
            <a:off x="6640033" y="1405169"/>
            <a:ext cx="586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potential: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F4C9750A-6613-4E01-368F-A584A15D2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864" y="4347207"/>
            <a:ext cx="2477149" cy="184547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6E39F59-E91C-A067-1348-4D29234B82ED}"/>
              </a:ext>
            </a:extLst>
          </p:cNvPr>
          <p:cNvSpPr txBox="1"/>
          <p:nvPr/>
        </p:nvSpPr>
        <p:spPr>
          <a:xfrm>
            <a:off x="9400444" y="4033281"/>
            <a:ext cx="25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Helical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3ED31F1-4D6A-A208-3D56-7EA2B97529FA}"/>
              </a:ext>
            </a:extLst>
          </p:cNvPr>
          <p:cNvSpPr txBox="1"/>
          <p:nvPr/>
        </p:nvSpPr>
        <p:spPr>
          <a:xfrm>
            <a:off x="7083441" y="2097088"/>
            <a:ext cx="337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AA96684-8E28-34E4-2D03-CEDFB322B001}"/>
                  </a:ext>
                </a:extLst>
              </p:cNvPr>
              <p:cNvSpPr txBox="1"/>
              <p:nvPr/>
            </p:nvSpPr>
            <p:spPr>
              <a:xfrm>
                <a:off x="246744" y="2148282"/>
                <a:ext cx="4274375" cy="1426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Eigenvalues of SAM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∈{−1,0,1}</m:t>
                    </m:r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coefficients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Eigenvectors of SAM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AA96684-8E28-34E4-2D03-CEDFB322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4" y="2148282"/>
                <a:ext cx="4274375" cy="1426929"/>
              </a:xfrm>
              <a:prstGeom prst="rect">
                <a:avLst/>
              </a:prstGeom>
              <a:blipFill>
                <a:blip r:embed="rId8"/>
                <a:stretch>
                  <a:fillRect l="-3419" r="-1709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E7EA8F94-72AB-3955-FAC8-972A0B5B3F93}"/>
              </a:ext>
            </a:extLst>
          </p:cNvPr>
          <p:cNvSpPr/>
          <p:nvPr/>
        </p:nvSpPr>
        <p:spPr>
          <a:xfrm>
            <a:off x="172432" y="4433391"/>
            <a:ext cx="6413701" cy="1516559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197625-6860-7A8A-6C45-F42E790295DC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[10] O.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Matula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J. Phys. B.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205002 (2013)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AF9191-8B60-70A5-AA3D-805CBD56729E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2E7CA36D-8C56-4B87-E4DA-F977E893762F}"/>
                  </a:ext>
                </a:extLst>
              </p:cNvPr>
              <p:cNvSpPr txBox="1"/>
              <p:nvPr/>
            </p:nvSpPr>
            <p:spPr>
              <a:xfrm>
                <a:off x="2109729" y="3829676"/>
                <a:ext cx="2857577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</m:e>
                              </m:d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2E7CA36D-8C56-4B87-E4DA-F977E893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29" y="3829676"/>
                <a:ext cx="2857577" cy="533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5C471FD-3E04-C974-3BEB-66849AD47194}"/>
                  </a:ext>
                </a:extLst>
              </p:cNvPr>
              <p:cNvSpPr txBox="1"/>
              <p:nvPr/>
            </p:nvSpPr>
            <p:spPr>
              <a:xfrm>
                <a:off x="840473" y="2472050"/>
                <a:ext cx="5396088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5C471FD-3E04-C974-3BEB-66849AD47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3" y="2472050"/>
                <a:ext cx="5396088" cy="807337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86878D8-3BBF-A000-1639-39C22DC58E50}"/>
                  </a:ext>
                </a:extLst>
              </p:cNvPr>
              <p:cNvSpPr txBox="1"/>
              <p:nvPr/>
            </p:nvSpPr>
            <p:spPr>
              <a:xfrm>
                <a:off x="1619050" y="1114425"/>
                <a:ext cx="4284250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tw</m:t>
                                  </m:r>
                                </m:e>
                              </m:d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86878D8-3BBF-A000-1639-39C22DC5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50" y="1114425"/>
                <a:ext cx="4284250" cy="807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CFB03ED0-D582-48AC-64C1-88EDB6715A76}"/>
              </a:ext>
            </a:extLst>
          </p:cNvPr>
          <p:cNvSpPr txBox="1"/>
          <p:nvPr/>
        </p:nvSpPr>
        <p:spPr>
          <a:xfrm>
            <a:off x="3141607" y="1996851"/>
            <a:ext cx="79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with</a:t>
            </a:r>
            <a:endParaRPr lang="en-US" sz="20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3944D9-87A2-5F9F-BACE-62F6C7C84DE4}"/>
              </a:ext>
            </a:extLst>
          </p:cNvPr>
          <p:cNvSpPr txBox="1"/>
          <p:nvPr/>
        </p:nvSpPr>
        <p:spPr>
          <a:xfrm>
            <a:off x="2927476" y="3354476"/>
            <a:ext cx="122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such </a:t>
            </a:r>
            <a:r>
              <a:rPr lang="de-DE" sz="2000" dirty="0" err="1"/>
              <a:t>that</a:t>
            </a:r>
            <a:endParaRPr lang="en-US" sz="2000" dirty="0" err="1"/>
          </a:p>
        </p:txBody>
      </p:sp>
      <p:pic>
        <p:nvPicPr>
          <p:cNvPr id="10" name="Grafik 9" descr="Ein Bild, das Kreis, Farbigkeit, Grafiken enthält.&#10;&#10;Automatisch generierte Beschreibung">
            <a:extLst>
              <a:ext uri="{FF2B5EF4-FFF2-40B4-BE49-F238E27FC236}">
                <a16:creationId xmlns:a16="http://schemas.microsoft.com/office/drawing/2014/main" id="{0C91941B-270D-E3D4-7181-01D5E9519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56" y="1898650"/>
            <a:ext cx="2167157" cy="2167157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6C10D50-243B-8254-F39E-D1BB5A9C36CC}"/>
              </a:ext>
            </a:extLst>
          </p:cNvPr>
          <p:cNvCxnSpPr>
            <a:cxnSpLocks/>
          </p:cNvCxnSpPr>
          <p:nvPr/>
        </p:nvCxnSpPr>
        <p:spPr>
          <a:xfrm flipV="1">
            <a:off x="8541792" y="2656598"/>
            <a:ext cx="438043" cy="32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6C6065-05DC-0DEA-463B-6F46A008ADB6}"/>
              </a:ext>
            </a:extLst>
          </p:cNvPr>
          <p:cNvGrpSpPr>
            <a:grpSpLocks noChangeAspect="1"/>
          </p:cNvGrpSpPr>
          <p:nvPr/>
        </p:nvGrpSpPr>
        <p:grpSpPr>
          <a:xfrm>
            <a:off x="8949273" y="2482729"/>
            <a:ext cx="228134" cy="219345"/>
            <a:chOff x="3318168" y="3044220"/>
            <a:chExt cx="3060764" cy="2942841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267B454-1B0F-5A45-0D12-39A9916FE2A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383293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F03A1F9-7B9B-97A0-A2DE-E4FAAECBC30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318168" y="434202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C463884-FC55-E2E2-C857-2E16BF7E2C5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97890" y="48145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891537D-66B8-955B-17C1-E70C662F22D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56610" y="520815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180999B-D189-9BBE-682C-C2FFE065BAF6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616055" y="52481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A85B90F-096B-6F2B-10DC-131C03F1946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996556" y="459656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3F25092-D455-5EE5-3C08-38928BFEBAC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27767" y="47590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E5FD43F-7A7C-E542-D128-58C913EDDAB2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509601" y="3253188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E3DBDB3-AC67-C6DD-FD41-FAFC66D8596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53178" y="497226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11BA979-AE59-F8F3-477A-FEA21FD73F9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09660" y="40874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A2E57A8-A60F-44D2-6D0D-2AA775DC5D4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072998" y="304422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0A4FFBF-161E-7811-88B1-8B98393B9DB1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508659" y="3100015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2C8A9E4-2AC3-2F8D-E572-132DF43B0FD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483144" y="4133554"/>
              <a:ext cx="779758" cy="779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34E596A-D2C8-3610-A400-9EE12BBDD76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850537" y="355330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8DCB778-8596-B17B-C978-9A159B0C294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639991" y="4534954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EC518EF-F230-9F89-B11D-272A2988DED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564406" y="3958160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FCFC2B04-A827-2003-4750-AFDD85023C3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457228" y="3553302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D81A930-4772-C656-4ACC-F073FC6E01F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10967" y="3091253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C88CC1D-C507-C909-7FA8-3D57442FB51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851862" y="357160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1C0653-EB2C-37E3-99D4-03E14E772F1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063142" y="4457952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19B49C1-EFE7-6A70-0298-C8BC47AB17D4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5132569" y="3869791"/>
              <a:ext cx="738941" cy="738941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F9FEB95-C99C-C848-5171-20BC15E20DA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4257799" y="3693723"/>
              <a:ext cx="738941" cy="73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38100" h="3810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6A4257D0-A1AB-0792-3B0F-1D63BEB15765}"/>
              </a:ext>
            </a:extLst>
          </p:cNvPr>
          <p:cNvSpPr txBox="1"/>
          <p:nvPr/>
        </p:nvSpPr>
        <p:spPr>
          <a:xfrm>
            <a:off x="709845" y="5101798"/>
            <a:ext cx="770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Detailed</a:t>
            </a:r>
            <a:r>
              <a:rPr lang="de-DE" sz="2000" dirty="0"/>
              <a:t> </a:t>
            </a:r>
            <a:r>
              <a:rPr lang="de-DE" sz="2000" dirty="0" err="1"/>
              <a:t>steps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instance</a:t>
            </a:r>
            <a:r>
              <a:rPr lang="de-DE" sz="2000" dirty="0"/>
              <a:t> in [13], [21] </a:t>
            </a:r>
            <a:endParaRPr lang="en-US" sz="2000" dirty="0" err="1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2B9B182-510B-4643-A834-18E085007DDB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07988" y="6299574"/>
            <a:ext cx="1137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] A.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Pálffy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Phys. Rev. C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044602 (2008)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758E1A6-6E0A-8DE2-A87E-C5506A3FABAB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[13] L. Lu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Lett. 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202502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8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1). Off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3">
                <a:extLst>
                  <a:ext uri="{FF2B5EF4-FFF2-40B4-BE49-F238E27FC236}">
                    <a16:creationId xmlns:a16="http://schemas.microsoft.com/office/drawing/2014/main" id="{32AAA1D9-DA9A-5EFC-9131-8F28A91C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3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04C44-25F8-99E1-D50A-81477CE3B7F8}"/>
                  </a:ext>
                </a:extLst>
              </p:cNvPr>
              <p:cNvSpPr txBox="1"/>
              <p:nvPr/>
            </p:nvSpPr>
            <p:spPr>
              <a:xfrm>
                <a:off x="692469" y="989753"/>
                <a:ext cx="11326812" cy="73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For all </a:t>
                </a:r>
                <a:r>
                  <a:rPr lang="de-DE" sz="2000" b="1" dirty="0" err="1"/>
                  <a:t>calculations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/>
                          <m:t>:</m:t>
                        </m:r>
                        <m:r>
                          <a:rPr lang="de-DE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=10°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and only M1 amplitudes for two laser bandwidths </a:t>
                </a:r>
                <a:r>
                  <a:rPr lang="en-US" sz="2000" dirty="0">
                    <a:sym typeface="Wingdings" panose="05000000000000000000" pitchFamily="2" charset="2"/>
                  </a:rPr>
                  <a:t> Smaller charge state conceivable</a:t>
                </a:r>
                <a:r>
                  <a:rPr lang="en-US" sz="2000" dirty="0"/>
                  <a:t> (e.g. 3+)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04C44-25F8-99E1-D50A-81477CE3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9" y="989753"/>
                <a:ext cx="11326812" cy="732380"/>
              </a:xfrm>
              <a:prstGeom prst="rect">
                <a:avLst/>
              </a:prstGeom>
              <a:blipFill>
                <a:blip r:embed="rId4"/>
                <a:stretch>
                  <a:fillRect l="-592" t="-4132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A2CF2BC3-D349-2498-5CA1-27AE83FBA9A9}"/>
              </a:ext>
            </a:extLst>
          </p:cNvPr>
          <p:cNvSpPr txBox="1"/>
          <p:nvPr/>
        </p:nvSpPr>
        <p:spPr>
          <a:xfrm>
            <a:off x="896543" y="2043283"/>
            <a:ext cx="1012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For</a:t>
            </a:r>
            <a:r>
              <a:rPr lang="de-DE" sz="2000" dirty="0"/>
              <a:t> M1 </a:t>
            </a:r>
            <a:r>
              <a:rPr lang="de-DE" sz="2000" dirty="0" err="1"/>
              <a:t>amplitudes</a:t>
            </a:r>
            <a:r>
              <a:rPr lang="de-DE" sz="2000" dirty="0"/>
              <a:t> </a:t>
            </a:r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three</a:t>
            </a:r>
            <a:r>
              <a:rPr lang="de-DE" sz="2000" dirty="0"/>
              <a:t> </a:t>
            </a:r>
            <a:r>
              <a:rPr lang="de-DE" sz="2000" dirty="0" err="1"/>
              <a:t>transitions</a:t>
            </a:r>
            <a:r>
              <a:rPr lang="de-DE" sz="2000" dirty="0"/>
              <a:t> in </a:t>
            </a:r>
            <a:r>
              <a:rPr lang="de-DE" sz="2000" dirty="0" err="1"/>
              <a:t>proposed</a:t>
            </a:r>
            <a:r>
              <a:rPr lang="de-DE" sz="2000" dirty="0"/>
              <a:t>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aseline="30000" dirty="0"/>
              <a:t>229</a:t>
            </a:r>
            <a:r>
              <a:rPr lang="de-DE" sz="2000" dirty="0"/>
              <a:t>Th</a:t>
            </a:r>
            <a:r>
              <a:rPr lang="de-DE" sz="2000" baseline="30000" dirty="0"/>
              <a:t>3+</a:t>
            </a:r>
            <a:r>
              <a:rPr lang="de-DE" sz="2000" dirty="0"/>
              <a:t>[14]: </a:t>
            </a:r>
            <a:endParaRPr lang="en-US" sz="200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019C9C-FCD6-BDAC-6643-76A7FA856AAB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[14] C. J. Campbell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Phys. Rev. Lett.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120802 (2012)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E867EF1-2464-1436-097F-C7E933937AE3}"/>
                  </a:ext>
                </a:extLst>
              </p:cNvPr>
              <p:cNvSpPr txBox="1"/>
              <p:nvPr/>
            </p:nvSpPr>
            <p:spPr>
              <a:xfrm>
                <a:off x="5008671" y="3392488"/>
                <a:ext cx="4368440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=5 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E867EF1-2464-1436-097F-C7E933937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671" y="3392488"/>
                <a:ext cx="4368440" cy="354841"/>
              </a:xfrm>
              <a:prstGeom prst="rect">
                <a:avLst/>
              </a:prstGeom>
              <a:blipFill>
                <a:blip r:embed="rId5"/>
                <a:stretch>
                  <a:fillRect l="-12849" t="-208621" r="-12849" b="-29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15AE936-508E-19DB-A8B0-0A159484505E}"/>
                  </a:ext>
                </a:extLst>
              </p:cNvPr>
              <p:cNvSpPr txBox="1"/>
              <p:nvPr/>
            </p:nvSpPr>
            <p:spPr>
              <a:xfrm>
                <a:off x="5008671" y="4673201"/>
                <a:ext cx="3983719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=5 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15AE936-508E-19DB-A8B0-0A159484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671" y="4673201"/>
                <a:ext cx="3983719" cy="354841"/>
              </a:xfrm>
              <a:prstGeom prst="rect">
                <a:avLst/>
              </a:prstGeom>
              <a:blipFill>
                <a:blip r:embed="rId6"/>
                <a:stretch>
                  <a:fillRect l="-14089" t="-208621" r="-14089" b="-29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53CC923-9995-135C-D239-E0F053F933F3}"/>
                  </a:ext>
                </a:extLst>
              </p:cNvPr>
              <p:cNvSpPr txBox="1"/>
              <p:nvPr/>
            </p:nvSpPr>
            <p:spPr>
              <a:xfrm>
                <a:off x="5008671" y="3999243"/>
                <a:ext cx="3983719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=5 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53CC923-9995-135C-D239-E0F053F9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671" y="3999243"/>
                <a:ext cx="3983719" cy="354841"/>
              </a:xfrm>
              <a:prstGeom prst="rect">
                <a:avLst/>
              </a:prstGeom>
              <a:blipFill>
                <a:blip r:embed="rId7"/>
                <a:stretch>
                  <a:fillRect l="-14089" t="-206897" r="-14089" b="-29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98385B7-A221-C0CE-16FD-68E75F17E79E}"/>
                  </a:ext>
                </a:extLst>
              </p:cNvPr>
              <p:cNvSpPr txBox="1"/>
              <p:nvPr/>
            </p:nvSpPr>
            <p:spPr>
              <a:xfrm>
                <a:off x="10269478" y="3416020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98385B7-A221-C0CE-16FD-68E75F17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78" y="3416020"/>
                <a:ext cx="919482" cy="307777"/>
              </a:xfrm>
              <a:prstGeom prst="rect">
                <a:avLst/>
              </a:prstGeom>
              <a:blipFill>
                <a:blip r:embed="rId8"/>
                <a:stretch>
                  <a:fillRect l="-6000" r="-533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AF625E0-FDE4-C956-10DD-4C630CAC9E09}"/>
                  </a:ext>
                </a:extLst>
              </p:cNvPr>
              <p:cNvSpPr txBox="1"/>
              <p:nvPr/>
            </p:nvSpPr>
            <p:spPr>
              <a:xfrm>
                <a:off x="10269478" y="4022775"/>
                <a:ext cx="919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AF625E0-FDE4-C956-10DD-4C630CAC9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78" y="4022775"/>
                <a:ext cx="919482" cy="307777"/>
              </a:xfrm>
              <a:prstGeom prst="rect">
                <a:avLst/>
              </a:prstGeom>
              <a:blipFill>
                <a:blip r:embed="rId9"/>
                <a:stretch>
                  <a:fillRect l="-6000" r="-5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D58E42E-7058-256C-4F0D-65A4AA6AE814}"/>
                  </a:ext>
                </a:extLst>
              </p:cNvPr>
              <p:cNvSpPr txBox="1"/>
              <p:nvPr/>
            </p:nvSpPr>
            <p:spPr>
              <a:xfrm>
                <a:off x="10269478" y="4696733"/>
                <a:ext cx="1111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D58E42E-7058-256C-4F0D-65A4AA6A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78" y="4696733"/>
                <a:ext cx="1111843" cy="307777"/>
              </a:xfrm>
              <a:prstGeom prst="rect">
                <a:avLst/>
              </a:prstGeom>
              <a:blipFill>
                <a:blip r:embed="rId10"/>
                <a:stretch>
                  <a:fillRect l="-4396" r="-439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Ein Bild, das Screenshot, Farbigkeit, Kreis, Grafiken enthält.&#10;&#10;Automatisch generierte Beschreibung">
            <a:extLst>
              <a:ext uri="{FF2B5EF4-FFF2-40B4-BE49-F238E27FC236}">
                <a16:creationId xmlns:a16="http://schemas.microsoft.com/office/drawing/2014/main" id="{DC48E2E0-A377-5EDB-BA5D-522E8FFD2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" y="2535146"/>
            <a:ext cx="4378331" cy="3333101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009966EC-8E30-4358-7F4A-D86568ADB570}"/>
              </a:ext>
            </a:extLst>
          </p:cNvPr>
          <p:cNvSpPr/>
          <p:nvPr/>
        </p:nvSpPr>
        <p:spPr>
          <a:xfrm>
            <a:off x="4933741" y="3250739"/>
            <a:ext cx="6531428" cy="1883970"/>
          </a:xfrm>
          <a:prstGeom prst="rect">
            <a:avLst/>
          </a:prstGeom>
          <a:noFill/>
          <a:ln w="38100">
            <a:solidFill>
              <a:srgbClr val="004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Würzburg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C0C209-E3F9-1548-5E8F-3E2A5FD2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5" y="1822873"/>
            <a:ext cx="4783583" cy="35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CAB081D-3C08-233B-C042-887B195A46C2}"/>
              </a:ext>
            </a:extLst>
          </p:cNvPr>
          <p:cNvSpPr txBox="1"/>
          <p:nvPr/>
        </p:nvSpPr>
        <p:spPr>
          <a:xfrm>
            <a:off x="362795" y="1419096"/>
            <a:ext cx="455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Festung and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4F2DC8-C503-292E-5B68-30555BAB855C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en-US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9CFA40-3D48-EDBC-37EC-D4684A3A5254}"/>
              </a:ext>
            </a:extLst>
          </p:cNvPr>
          <p:cNvSpPr txBox="1"/>
          <p:nvPr/>
        </p:nvSpPr>
        <p:spPr>
          <a:xfrm>
            <a:off x="328874" y="6300429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www.nw.de/lifestyle/reise/10843191_Wuerzburger-Wahrzeichen.html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3577F3-0805-E5CC-8C9E-65B673DBAE80}"/>
              </a:ext>
            </a:extLst>
          </p:cNvPr>
          <p:cNvSpPr txBox="1"/>
          <p:nvPr/>
        </p:nvSpPr>
        <p:spPr>
          <a:xfrm>
            <a:off x="4727275" y="1389564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[3]</a:t>
            </a:r>
            <a:endParaRPr lang="en-US" sz="2000" dirty="0" err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166E45-F9EC-C0A5-3780-173EF895F671}"/>
              </a:ext>
            </a:extLst>
          </p:cNvPr>
          <p:cNvSpPr txBox="1"/>
          <p:nvPr/>
        </p:nvSpPr>
        <p:spPr>
          <a:xfrm>
            <a:off x="7759650" y="6300429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[4] www.welterbetour.de/wuerzburger-residenz</a:t>
            </a:r>
          </a:p>
        </p:txBody>
      </p:sp>
      <p:pic>
        <p:nvPicPr>
          <p:cNvPr id="8" name="Picture 6" descr="Würzburger Residenz: UNESCO-Welterbe - Welterbetour">
            <a:extLst>
              <a:ext uri="{FF2B5EF4-FFF2-40B4-BE49-F238E27FC236}">
                <a16:creationId xmlns:a16="http://schemas.microsoft.com/office/drawing/2014/main" id="{E2CD5A05-62E1-32BE-A465-110E6747D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48" y="1701150"/>
            <a:ext cx="5561400" cy="3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FF299AA-A431-721A-E7FD-CA3100FA142B}"/>
              </a:ext>
            </a:extLst>
          </p:cNvPr>
          <p:cNvSpPr txBox="1"/>
          <p:nvPr/>
        </p:nvSpPr>
        <p:spPr>
          <a:xfrm>
            <a:off x="5956848" y="1318042"/>
            <a:ext cx="139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C49803-38B0-6D87-6DF3-24010521086D}"/>
              </a:ext>
            </a:extLst>
          </p:cNvPr>
          <p:cNvSpPr txBox="1"/>
          <p:nvPr/>
        </p:nvSpPr>
        <p:spPr>
          <a:xfrm>
            <a:off x="10976585" y="1329617"/>
            <a:ext cx="50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[4]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450224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832820A9-C37D-0FDF-04E4-5CFEDE060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1" y="3303434"/>
            <a:ext cx="2854174" cy="2663896"/>
          </a:xfrm>
          <a:prstGeom prst="rect">
            <a:avLst/>
          </a:prstGeom>
        </p:spPr>
      </p:pic>
      <p:pic>
        <p:nvPicPr>
          <p:cNvPr id="15" name="Grafik 14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269D2682-48AA-AD3F-D5AA-86BA86DB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1" y="3303434"/>
            <a:ext cx="2854286" cy="26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1.) On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axis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D481A0E-501A-2206-9CF0-EA86D28B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00" y="101717"/>
                <a:ext cx="8399619" cy="622269"/>
              </a:xfrm>
              <a:prstGeom prst="rect">
                <a:avLst/>
              </a:prstGeom>
              <a:blipFill>
                <a:blip r:embed="rId5"/>
                <a:stretch>
                  <a:fillRect l="-290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FD9A925-AD8F-D804-D371-F16D2607F45B}"/>
                  </a:ext>
                </a:extLst>
              </p:cNvPr>
              <p:cNvSpPr txBox="1"/>
              <p:nvPr/>
            </p:nvSpPr>
            <p:spPr>
              <a:xfrm>
                <a:off x="1491327" y="2941709"/>
                <a:ext cx="1290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i)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=5°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FD9A925-AD8F-D804-D371-F16D2607F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27" y="2941709"/>
                <a:ext cx="1290183" cy="400110"/>
              </a:xfrm>
              <a:prstGeom prst="rect">
                <a:avLst/>
              </a:prstGeom>
              <a:blipFill>
                <a:blip r:embed="rId6"/>
                <a:stretch>
                  <a:fillRect l="-5213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7BC008B-B632-F4C5-EEA9-1A6EE298A34D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36B8541-2602-74F0-1039-C94172FDD98C}"/>
                  </a:ext>
                </a:extLst>
              </p:cNvPr>
              <p:cNvSpPr txBox="1"/>
              <p:nvPr/>
            </p:nvSpPr>
            <p:spPr>
              <a:xfrm>
                <a:off x="5293244" y="2941709"/>
                <a:ext cx="1441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=10°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36B8541-2602-74F0-1039-C94172FD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44" y="2941709"/>
                <a:ext cx="1441561" cy="400110"/>
              </a:xfrm>
              <a:prstGeom prst="rect">
                <a:avLst/>
              </a:prstGeom>
              <a:blipFill>
                <a:blip r:embed="rId7"/>
                <a:stretch>
                  <a:fillRect l="-4219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F4F1DD-58D9-A016-274E-B68975F53412}"/>
                  </a:ext>
                </a:extLst>
              </p:cNvPr>
              <p:cNvSpPr txBox="1"/>
              <p:nvPr/>
            </p:nvSpPr>
            <p:spPr>
              <a:xfrm>
                <a:off x="9129688" y="2941709"/>
                <a:ext cx="15239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F4F1DD-58D9-A016-274E-B68975F53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688" y="2941709"/>
                <a:ext cx="1523998" cy="400110"/>
              </a:xfrm>
              <a:prstGeom prst="rect">
                <a:avLst/>
              </a:prstGeom>
              <a:blipFill>
                <a:blip r:embed="rId8"/>
                <a:stretch>
                  <a:fillRect l="-440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00EBF1C5-691E-F6E3-1011-D09B1C1E3844}"/>
              </a:ext>
            </a:extLst>
          </p:cNvPr>
          <p:cNvSpPr txBox="1"/>
          <p:nvPr/>
        </p:nvSpPr>
        <p:spPr>
          <a:xfrm>
            <a:off x="701039" y="6017570"/>
            <a:ext cx="1095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</a:rPr>
              <a:t>However</a:t>
            </a:r>
            <a:r>
              <a:rPr lang="de-DE" sz="2000" dirty="0"/>
              <a:t>: </a:t>
            </a:r>
            <a:r>
              <a:rPr lang="de-DE" sz="2000" dirty="0" err="1"/>
              <a:t>Experimentally</a:t>
            </a:r>
            <a:r>
              <a:rPr lang="de-DE" sz="2000" dirty="0"/>
              <a:t> not </a:t>
            </a:r>
            <a:r>
              <a:rPr lang="de-DE" sz="2000" dirty="0" err="1"/>
              <a:t>feasible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requirements</a:t>
            </a:r>
            <a:r>
              <a:rPr lang="de-DE" sz="2000" dirty="0"/>
              <a:t>,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/>
              <a:t>confinement</a:t>
            </a:r>
            <a:r>
              <a:rPr lang="de-DE" sz="2000" dirty="0"/>
              <a:t>, …</a:t>
            </a:r>
            <a:endParaRPr lang="en-US" sz="2000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DBD70B-0A4C-7C9D-9466-9E0E3B85EA96}"/>
              </a:ext>
            </a:extLst>
          </p:cNvPr>
          <p:cNvSpPr txBox="1"/>
          <p:nvPr/>
        </p:nvSpPr>
        <p:spPr>
          <a:xfrm>
            <a:off x="550863" y="1761912"/>
            <a:ext cx="11233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Pure E2 </a:t>
            </a:r>
            <a:r>
              <a:rPr lang="de-DE" sz="2000" dirty="0" err="1">
                <a:sym typeface="Wingdings" panose="05000000000000000000" pitchFamily="2" charset="2"/>
              </a:rPr>
              <a:t>excitation</a:t>
            </a:r>
            <a:r>
              <a:rPr lang="de-DE" sz="2000" dirty="0">
                <a:sym typeface="Wingdings" panose="05000000000000000000" pitchFamily="2" charset="2"/>
              </a:rPr>
              <a:t>: </a:t>
            </a:r>
            <a:r>
              <a:rPr lang="de-DE" sz="2000" dirty="0" err="1">
                <a:sym typeface="Wingdings" panose="05000000000000000000" pitchFamily="2" charset="2"/>
              </a:rPr>
              <a:t>Improve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understanding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nucleus-shell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coupling</a:t>
            </a: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Paraxial </a:t>
            </a:r>
            <a:r>
              <a:rPr lang="de-DE" sz="2000" dirty="0" err="1">
                <a:sym typeface="Wingdings" panose="05000000000000000000" pitchFamily="2" charset="2"/>
              </a:rPr>
              <a:t>regime</a:t>
            </a:r>
            <a:r>
              <a:rPr lang="de-DE" sz="2000" dirty="0">
                <a:sym typeface="Wingdings" panose="05000000000000000000" pitchFamily="2" charset="2"/>
              </a:rPr>
              <a:t>: </a:t>
            </a:r>
            <a:r>
              <a:rPr lang="de-DE" sz="2000" dirty="0" err="1">
                <a:sym typeface="Wingdings" panose="05000000000000000000" pitchFamily="2" charset="2"/>
              </a:rPr>
              <a:t>Few</a:t>
            </a:r>
            <a:r>
              <a:rPr lang="de-DE" sz="2000" dirty="0">
                <a:sym typeface="Wingdings" panose="05000000000000000000" pitchFamily="2" charset="2"/>
              </a:rPr>
              <a:t> Rabi </a:t>
            </a:r>
            <a:r>
              <a:rPr lang="de-DE" sz="2000" dirty="0" err="1">
                <a:sym typeface="Wingdings" panose="05000000000000000000" pitchFamily="2" charset="2"/>
              </a:rPr>
              <a:t>cycles</a:t>
            </a:r>
            <a:r>
              <a:rPr lang="de-DE" sz="2000" dirty="0">
                <a:sym typeface="Wingdings" panose="05000000000000000000" pitchFamily="2" charset="2"/>
              </a:rPr>
              <a:t> after </a:t>
            </a:r>
            <a:r>
              <a:rPr lang="de-DE" sz="2000" dirty="0" err="1">
                <a:sym typeface="Wingdings" panose="05000000000000000000" pitchFamily="2" charset="2"/>
              </a:rPr>
              <a:t>few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hours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interrogation</a:t>
            </a:r>
            <a:r>
              <a:rPr lang="de-DE" sz="2000" dirty="0">
                <a:sym typeface="Wingdings" panose="05000000000000000000" pitchFamily="2" charset="2"/>
              </a:rPr>
              <a:t>  Large pitch angle </a:t>
            </a:r>
            <a:r>
              <a:rPr lang="de-DE" sz="2000" dirty="0" err="1">
                <a:sym typeface="Wingdings" panose="05000000000000000000" pitchFamily="2" charset="2"/>
              </a:rPr>
              <a:t>beneficial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302B26F-5CD5-4C8C-899D-FABFACC6FEF9}"/>
                  </a:ext>
                </a:extLst>
              </p:cNvPr>
              <p:cNvSpPr txBox="1"/>
              <p:nvPr/>
            </p:nvSpPr>
            <p:spPr>
              <a:xfrm>
                <a:off x="550863" y="1021854"/>
                <a:ext cx="11316017" cy="73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For all </a:t>
                </a:r>
                <a:r>
                  <a:rPr lang="de-DE" sz="2000" b="1" dirty="0" err="1"/>
                  <a:t>calculations</a:t>
                </a:r>
                <a:r>
                  <a:rPr lang="de-DE" sz="2000" dirty="0"/>
                  <a:t>: </a:t>
                </a:r>
                <a:r>
                  <a:rPr lang="de-DE" sz="2000" dirty="0" err="1"/>
                  <a:t>Probing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E2 </a:t>
                </a:r>
                <a:r>
                  <a:rPr lang="de-DE" sz="2000" dirty="0" err="1"/>
                  <a:t>transition</a:t>
                </a:r>
                <a:r>
                  <a:rPr lang="de-DE" sz="2000" dirty="0"/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W/cm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and different laser band widths </a:t>
                </a:r>
                <a:r>
                  <a:rPr lang="en-US" sz="2000" dirty="0">
                    <a:sym typeface="Wingdings" panose="05000000000000000000" pitchFamily="2" charset="2"/>
                  </a:rPr>
                  <a:t> Large charge state beneficial!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302B26F-5CD5-4C8C-899D-FABFACC6F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3" y="1021854"/>
                <a:ext cx="11316017" cy="732380"/>
              </a:xfrm>
              <a:prstGeom prst="rect">
                <a:avLst/>
              </a:prstGeom>
              <a:blipFill>
                <a:blip r:embed="rId9"/>
                <a:stretch>
                  <a:fillRect l="-539" t="-5000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BB7CFDA1-F7A4-0EE9-D738-B8AA111911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44" y="3303434"/>
            <a:ext cx="2854286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8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A99AB7-E076-FC3A-08E8-9EB8E074D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E118D7-D067-E11A-6708-288A5EC26939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0B5A641-B55E-1630-291C-F7CA49E4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6" y="872850"/>
            <a:ext cx="10311228" cy="3649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154C3B9-5C7B-267C-F70C-5F6F6A0D4F81}"/>
                  </a:ext>
                </a:extLst>
              </p:cNvPr>
              <p:cNvSpPr txBox="1"/>
              <p:nvPr/>
            </p:nvSpPr>
            <p:spPr>
              <a:xfrm>
                <a:off x="1560285" y="4522833"/>
                <a:ext cx="439825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sup>
                          </m:sSubSup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154C3B9-5C7B-267C-F70C-5F6F6A0D4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285" y="4522833"/>
                <a:ext cx="4398255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B04DD13-E3CE-8B7A-14CF-68C7FBD8F3CE}"/>
                  </a:ext>
                </a:extLst>
              </p:cNvPr>
              <p:cNvSpPr txBox="1"/>
              <p:nvPr/>
            </p:nvSpPr>
            <p:spPr>
              <a:xfrm>
                <a:off x="7378235" y="4602823"/>
                <a:ext cx="2993255" cy="574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latin typeface="Cambria Math" panose="02040503050406030204" pitchFamily="18" charset="0"/>
                                        </a:rPr>
                                        <m:t>tw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B04DD13-E3CE-8B7A-14CF-68C7FBD8F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35" y="4602823"/>
                <a:ext cx="2993255" cy="574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785EC8B6-3120-1D2C-FAA3-D4458466F687}"/>
              </a:ext>
            </a:extLst>
          </p:cNvPr>
          <p:cNvSpPr txBox="1"/>
          <p:nvPr/>
        </p:nvSpPr>
        <p:spPr>
          <a:xfrm>
            <a:off x="2009669" y="5596932"/>
            <a:ext cx="3275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Wigner </a:t>
            </a:r>
            <a:r>
              <a:rPr lang="de-DE" sz="2000" dirty="0" err="1">
                <a:solidFill>
                  <a:srgbClr val="FF0000"/>
                </a:solidFill>
              </a:rPr>
              <a:t>rotation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matrix</a:t>
            </a:r>
            <a:endParaRPr lang="en-US" sz="20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29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3D73D-2C82-03F5-C666-191652DD582F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7D7999E-B28F-881C-4FA7-485677DA88D6}"/>
                  </a:ext>
                </a:extLst>
              </p:cNvPr>
              <p:cNvSpPr txBox="1"/>
              <p:nvPr/>
            </p:nvSpPr>
            <p:spPr>
              <a:xfrm>
                <a:off x="671332" y="1260766"/>
                <a:ext cx="2303362" cy="145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/>
                  <a:t>Assumptions</a:t>
                </a:r>
                <a:r>
                  <a:rPr lang="de-DE" sz="2000" dirty="0"/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de-DE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Weak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intensity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7D7999E-B28F-881C-4FA7-485677DA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1260766"/>
                <a:ext cx="2303362" cy="1457066"/>
              </a:xfrm>
              <a:prstGeom prst="rect">
                <a:avLst/>
              </a:prstGeom>
              <a:blipFill>
                <a:blip r:embed="rId2"/>
                <a:stretch>
                  <a:fillRect l="-2646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DAABF81-C631-3F0E-E389-04485B63A4E6}"/>
                  </a:ext>
                </a:extLst>
              </p:cNvPr>
              <p:cNvSpPr txBox="1"/>
              <p:nvPr/>
            </p:nvSpPr>
            <p:spPr>
              <a:xfrm>
                <a:off x="4727918" y="1764464"/>
                <a:ext cx="2256836" cy="665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DAABF81-C631-3F0E-E389-04485B63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18" y="1764464"/>
                <a:ext cx="2256836" cy="665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D6CE7B1-81FF-CA59-EF25-82EA8A7D115E}"/>
              </a:ext>
            </a:extLst>
          </p:cNvPr>
          <p:cNvSpPr/>
          <p:nvPr/>
        </p:nvSpPr>
        <p:spPr>
          <a:xfrm>
            <a:off x="3327722" y="1898650"/>
            <a:ext cx="1030147" cy="45168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38AF53-BA28-8674-D5EA-AF9D09197F63}"/>
              </a:ext>
            </a:extLst>
          </p:cNvPr>
          <p:cNvSpPr txBox="1"/>
          <p:nvPr/>
        </p:nvSpPr>
        <p:spPr>
          <a:xfrm>
            <a:off x="7464083" y="1848589"/>
            <a:ext cx="47279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Ground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population</a:t>
            </a:r>
            <a:r>
              <a:rPr lang="de-DE" sz="2000" dirty="0"/>
              <a:t> </a:t>
            </a:r>
            <a:r>
              <a:rPr lang="de-DE" sz="2000" dirty="0" err="1"/>
              <a:t>hardly</a:t>
            </a:r>
            <a:r>
              <a:rPr lang="de-DE" sz="2000" dirty="0"/>
              <a:t> </a:t>
            </a:r>
            <a:r>
              <a:rPr lang="de-DE" sz="2000" dirty="0" err="1"/>
              <a:t>affected</a:t>
            </a:r>
            <a:endParaRPr 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5398198-1372-B420-E15B-3141FB2D8C52}"/>
                  </a:ext>
                </a:extLst>
              </p:cNvPr>
              <p:cNvSpPr txBox="1"/>
              <p:nvPr/>
            </p:nvSpPr>
            <p:spPr>
              <a:xfrm>
                <a:off x="550863" y="3029554"/>
                <a:ext cx="3868046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𝑔𝑒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𝑒𝑔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5398198-1372-B420-E15B-3141FB2D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3" y="3029554"/>
                <a:ext cx="3868046" cy="703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1BC3B1D-1D6C-4530-81C7-CBFCDCA49D5A}"/>
                  </a:ext>
                </a:extLst>
              </p:cNvPr>
              <p:cNvSpPr txBox="1"/>
              <p:nvPr/>
            </p:nvSpPr>
            <p:spPr>
              <a:xfrm>
                <a:off x="7464083" y="2441663"/>
                <a:ext cx="6094070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</m:sub>
                    </m:sSub>
                  </m:oMath>
                </a14:m>
                <a:r>
                  <a:rPr lang="en-US" sz="2000" dirty="0"/>
                  <a:t> ground state population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1BC3B1D-1D6C-4530-81C7-CBFCDCA4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083" y="2441663"/>
                <a:ext cx="6094070" cy="425053"/>
              </a:xfrm>
              <a:prstGeom prst="rect">
                <a:avLst/>
              </a:prstGeom>
              <a:blipFill>
                <a:blip r:embed="rId5"/>
                <a:stretch>
                  <a:fillRect t="-869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3A3D00F-C650-3D66-5046-9E9DE69351BB}"/>
                  </a:ext>
                </a:extLst>
              </p:cNvPr>
              <p:cNvSpPr txBox="1"/>
              <p:nvPr/>
            </p:nvSpPr>
            <p:spPr>
              <a:xfrm>
                <a:off x="7464083" y="2962795"/>
                <a:ext cx="60940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r>
                  <a:rPr lang="en-US" sz="2000" dirty="0"/>
                  <a:t> excited state population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3A3D00F-C650-3D66-5046-9E9DE693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083" y="2962795"/>
                <a:ext cx="6094070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40B16AC-97AD-6218-A68D-3F7457AD7B08}"/>
                  </a:ext>
                </a:extLst>
              </p:cNvPr>
              <p:cNvSpPr txBox="1"/>
              <p:nvPr/>
            </p:nvSpPr>
            <p:spPr>
              <a:xfrm>
                <a:off x="739024" y="5131024"/>
                <a:ext cx="1745862" cy="874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40B16AC-97AD-6218-A68D-3F7457AD7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24" y="5131024"/>
                <a:ext cx="1745862" cy="874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5543316-5863-EB36-177E-C74CA2670CD9}"/>
                  </a:ext>
                </a:extLst>
              </p:cNvPr>
              <p:cNvSpPr txBox="1"/>
              <p:nvPr/>
            </p:nvSpPr>
            <p:spPr>
              <a:xfrm>
                <a:off x="550863" y="3935368"/>
                <a:ext cx="3080459" cy="607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2(2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𝑔𝑒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5543316-5863-EB36-177E-C74CA2670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3" y="3935368"/>
                <a:ext cx="3080459" cy="607026"/>
              </a:xfrm>
              <a:prstGeom prst="rect">
                <a:avLst/>
              </a:prstGeom>
              <a:blipFill>
                <a:blip r:embed="rId8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10D7922-63D7-4181-1AE1-D4F76B7668BD}"/>
                  </a:ext>
                </a:extLst>
              </p:cNvPr>
              <p:cNvSpPr txBox="1"/>
              <p:nvPr/>
            </p:nvSpPr>
            <p:spPr>
              <a:xfrm>
                <a:off x="3262800" y="3879993"/>
                <a:ext cx="129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10D7922-63D7-4181-1AE1-D4F76B76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800" y="3879993"/>
                <a:ext cx="129844" cy="276999"/>
              </a:xfrm>
              <a:prstGeom prst="rect">
                <a:avLst/>
              </a:prstGeom>
              <a:blipFill>
                <a:blip r:embed="rId9"/>
                <a:stretch>
                  <a:fillRect l="-36364" r="-3636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846F050B-F5FA-A60B-B7F5-7CFF5FCD40B2}"/>
              </a:ext>
            </a:extLst>
          </p:cNvPr>
          <p:cNvSpPr/>
          <p:nvPr/>
        </p:nvSpPr>
        <p:spPr>
          <a:xfrm>
            <a:off x="1560448" y="4705393"/>
            <a:ext cx="375920" cy="425631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8A7B54-4BC1-7DEF-E9FD-4204A8F52A2E}"/>
              </a:ext>
            </a:extLst>
          </p:cNvPr>
          <p:cNvSpPr txBox="1"/>
          <p:nvPr/>
        </p:nvSpPr>
        <p:spPr>
          <a:xfrm>
            <a:off x="4418909" y="5049520"/>
            <a:ext cx="43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More </a:t>
            </a:r>
            <a:r>
              <a:rPr lang="de-DE" dirty="0" err="1"/>
              <a:t>details</a:t>
            </a:r>
            <a:r>
              <a:rPr lang="de-DE" dirty="0"/>
              <a:t> in [20] </a:t>
            </a:r>
            <a:endParaRPr lang="en-US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27D046-E58D-23DE-6EA1-17DE6C8D2518}"/>
              </a:ext>
            </a:extLst>
          </p:cNvPr>
          <p:cNvSpPr txBox="1"/>
          <p:nvPr/>
        </p:nvSpPr>
        <p:spPr>
          <a:xfrm>
            <a:off x="676162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[20] L. v.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Wense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Eur. Phys. 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176 (2020)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9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E91C9-FF37-9963-2212-DBFA623EC3B1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/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  <m:sup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tw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tw</m:t>
                              </m:r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2A60F4-040E-3095-32E4-7D3D1FE3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3" y="1489410"/>
                <a:ext cx="4245458" cy="635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96DB70E0-038E-EEF0-CAF7-922B4F325B0E}"/>
              </a:ext>
            </a:extLst>
          </p:cNvPr>
          <p:cNvSpPr txBox="1"/>
          <p:nvPr/>
        </p:nvSpPr>
        <p:spPr>
          <a:xfrm>
            <a:off x="407988" y="1005884"/>
            <a:ext cx="45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Consider</a:t>
            </a:r>
            <a:r>
              <a:rPr lang="de-DE" sz="2000" dirty="0"/>
              <a:t> </a:t>
            </a:r>
            <a:r>
              <a:rPr lang="de-DE" sz="2000" dirty="0" err="1"/>
              <a:t>superposition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form:</a:t>
            </a:r>
            <a:endParaRPr 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1A5C8BE-2E96-2615-5089-049228BE6163}"/>
                  </a:ext>
                </a:extLst>
              </p:cNvPr>
              <p:cNvSpPr txBox="1"/>
              <p:nvPr/>
            </p:nvSpPr>
            <p:spPr>
              <a:xfrm>
                <a:off x="320520" y="2592561"/>
                <a:ext cx="12462127" cy="782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MΛ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MΛ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1A5C8BE-2E96-2615-5089-049228BE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0" y="2592561"/>
                <a:ext cx="12462127" cy="782009"/>
              </a:xfrm>
              <a:prstGeom prst="rect">
                <a:avLst/>
              </a:prstGeom>
              <a:blipFill>
                <a:blip r:embed="rId4"/>
                <a:stretch>
                  <a:fillRect l="-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E6035344-8E71-B278-2E0B-BE5D389F16D9}"/>
              </a:ext>
            </a:extLst>
          </p:cNvPr>
          <p:cNvSpPr/>
          <p:nvPr/>
        </p:nvSpPr>
        <p:spPr>
          <a:xfrm>
            <a:off x="407988" y="1437836"/>
            <a:ext cx="4318763" cy="891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				</a:t>
            </a:r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11" name="Grafik 10" descr="Ein Bild, das Reihe, Screenshot enthält.&#10;&#10;Automatisch generierte Beschreibung">
            <a:extLst>
              <a:ext uri="{FF2B5EF4-FFF2-40B4-BE49-F238E27FC236}">
                <a16:creationId xmlns:a16="http://schemas.microsoft.com/office/drawing/2014/main" id="{A083AADE-D7DC-06CE-7487-2E6C76526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23" y="4038720"/>
            <a:ext cx="2921461" cy="2430000"/>
          </a:xfrm>
          <a:prstGeom prst="rect">
            <a:avLst/>
          </a:prstGeom>
        </p:spPr>
      </p:pic>
      <p:pic>
        <p:nvPicPr>
          <p:cNvPr id="14" name="Grafik 13" descr="Ein Bild, das Reihe, Diagramm enthält.&#10;&#10;Automatisch generierte Beschreibung">
            <a:extLst>
              <a:ext uri="{FF2B5EF4-FFF2-40B4-BE49-F238E27FC236}">
                <a16:creationId xmlns:a16="http://schemas.microsoft.com/office/drawing/2014/main" id="{7459FD10-176B-4784-E645-6AEB0C4BE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" y="4039362"/>
            <a:ext cx="2919917" cy="2428716"/>
          </a:xfrm>
          <a:prstGeom prst="rect">
            <a:avLst/>
          </a:prstGeom>
        </p:spPr>
      </p:pic>
      <p:pic>
        <p:nvPicPr>
          <p:cNvPr id="16" name="Grafik 15" descr="Ein Bild, das Screenshot, Text, Rechteck, Reihe enthält.&#10;&#10;Automatisch generierte Beschreibung">
            <a:extLst>
              <a:ext uri="{FF2B5EF4-FFF2-40B4-BE49-F238E27FC236}">
                <a16:creationId xmlns:a16="http://schemas.microsoft.com/office/drawing/2014/main" id="{8F902D56-B1A3-122D-987D-3F0AEE35A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28" y="4038720"/>
            <a:ext cx="2921960" cy="2430000"/>
          </a:xfrm>
          <a:prstGeom prst="rect">
            <a:avLst/>
          </a:prstGeom>
        </p:spPr>
      </p:pic>
      <p:pic>
        <p:nvPicPr>
          <p:cNvPr id="18" name="Grafik 17" descr="Ein Bild, das Screenshot, Text, Farbigkeit, Design enthält.&#10;&#10;Automatisch generierte Beschreibung">
            <a:extLst>
              <a:ext uri="{FF2B5EF4-FFF2-40B4-BE49-F238E27FC236}">
                <a16:creationId xmlns:a16="http://schemas.microsoft.com/office/drawing/2014/main" id="{147F4AAA-05A9-176A-FA1F-EBA69BC6A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76" y="451058"/>
            <a:ext cx="2721722" cy="208992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0A458E7E-43A5-59E7-7130-8F027DC2DE8D}"/>
              </a:ext>
            </a:extLst>
          </p:cNvPr>
          <p:cNvSpPr/>
          <p:nvPr/>
        </p:nvSpPr>
        <p:spPr>
          <a:xfrm>
            <a:off x="796716" y="4028786"/>
            <a:ext cx="351692" cy="19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9EF905D-1CDD-5E9F-2BD9-7602213CA4C1}"/>
              </a:ext>
            </a:extLst>
          </p:cNvPr>
          <p:cNvSpPr/>
          <p:nvPr/>
        </p:nvSpPr>
        <p:spPr>
          <a:xfrm>
            <a:off x="4665785" y="3980970"/>
            <a:ext cx="351692" cy="19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6C9099E-2CE1-1079-DA8E-F8B6CA48F89C}"/>
              </a:ext>
            </a:extLst>
          </p:cNvPr>
          <p:cNvSpPr/>
          <p:nvPr/>
        </p:nvSpPr>
        <p:spPr>
          <a:xfrm>
            <a:off x="8506265" y="4028786"/>
            <a:ext cx="351692" cy="19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C93C8C1-D976-57EE-00B7-E053B758A90E}"/>
                  </a:ext>
                </a:extLst>
              </p:cNvPr>
              <p:cNvSpPr txBox="1"/>
              <p:nvPr/>
            </p:nvSpPr>
            <p:spPr>
              <a:xfrm>
                <a:off x="796716" y="3699856"/>
                <a:ext cx="7418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C93C8C1-D976-57EE-00B7-E053B758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16" y="3699856"/>
                <a:ext cx="741806" cy="307777"/>
              </a:xfrm>
              <a:prstGeom prst="rect">
                <a:avLst/>
              </a:prstGeom>
              <a:blipFill>
                <a:blip r:embed="rId9"/>
                <a:stretch>
                  <a:fillRect l="-7438" r="-330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534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4D8E7D-79C7-3F64-11B1-D100892D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32" y="1025768"/>
            <a:ext cx="3936477" cy="10713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7BBA10-80F8-887F-76E4-FB5BAE38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34" y="269875"/>
            <a:ext cx="7315200" cy="58959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7EC211A-AD8A-4BA8-F6C1-D6024153CE3A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Afanasev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et al., New J. Phys.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023032 (2018)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10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F4210-B80A-F63B-4A44-263251C3F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D10635-B102-BA9C-C1F7-51F3A107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32" y="865864"/>
            <a:ext cx="6315180" cy="296487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6C89213-4D4F-7CD4-C5DE-B336A4083598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Doping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orientations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7D8689-9AE7-A267-51D2-FACF3BFDB822}"/>
              </a:ext>
            </a:extLst>
          </p:cNvPr>
          <p:cNvSpPr txBox="1"/>
          <p:nvPr/>
        </p:nvSpPr>
        <p:spPr>
          <a:xfrm>
            <a:off x="874207" y="3972615"/>
            <a:ext cx="1145512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j-lt"/>
              </a:rPr>
              <a:t>Within the lattice, one of the calcium ions is replaced by the thorium ion + two more fluorine interstitial ions emerge for charge compensation.</a:t>
            </a:r>
            <a:endParaRPr lang="de-DE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+mj-lt"/>
              </a:rPr>
              <a:t>Two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preferred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doping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orientations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where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fluorine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ions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either</a:t>
            </a:r>
            <a:r>
              <a:rPr lang="de-DE" sz="2000" dirty="0">
                <a:latin typeface="+mj-lt"/>
              </a:rPr>
              <a:t> in 90° </a:t>
            </a:r>
            <a:r>
              <a:rPr lang="de-DE" sz="2000" dirty="0" err="1">
                <a:latin typeface="+mj-lt"/>
              </a:rPr>
              <a:t>or</a:t>
            </a:r>
            <a:r>
              <a:rPr lang="de-DE" sz="2000" dirty="0">
                <a:latin typeface="+mj-lt"/>
              </a:rPr>
              <a:t> 180° </a:t>
            </a:r>
            <a:r>
              <a:rPr lang="de-DE" sz="2000" dirty="0" err="1">
                <a:latin typeface="+mj-lt"/>
              </a:rPr>
              <a:t>configuration</a:t>
            </a:r>
            <a:endParaRPr lang="en-US" sz="2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724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F4210-B80A-F63B-4A44-263251C3F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6C89213-4D4F-7CD4-C5DE-B336A4083598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7440DCB-29D5-69CF-9E90-CC66878B7406}"/>
              </a:ext>
            </a:extLst>
          </p:cNvPr>
          <p:cNvGrpSpPr>
            <a:grpSpLocks noChangeAspect="1"/>
          </p:cNvGrpSpPr>
          <p:nvPr/>
        </p:nvGrpSpPr>
        <p:grpSpPr>
          <a:xfrm>
            <a:off x="5922061" y="605930"/>
            <a:ext cx="11738589" cy="3488592"/>
            <a:chOff x="7797164" y="1256529"/>
            <a:chExt cx="9548186" cy="2837626"/>
          </a:xfrm>
        </p:grpSpPr>
        <p:pic>
          <p:nvPicPr>
            <p:cNvPr id="11" name="Grafik 10" descr="Ein Bild, das Reihe, Screenshot, Diagramm enthält.&#10;&#10;Automatisch generierte Beschreibung">
              <a:extLst>
                <a:ext uri="{FF2B5EF4-FFF2-40B4-BE49-F238E27FC236}">
                  <a16:creationId xmlns:a16="http://schemas.microsoft.com/office/drawing/2014/main" id="{336D03B1-3825-91A2-C87B-1F6B54D9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164" y="1497272"/>
              <a:ext cx="9192099" cy="2525721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E40FC56-3E4D-4D0D-1FCB-0BA1A43E6E11}"/>
                </a:ext>
              </a:extLst>
            </p:cNvPr>
            <p:cNvSpPr/>
            <p:nvPr/>
          </p:nvSpPr>
          <p:spPr>
            <a:xfrm>
              <a:off x="10854242" y="1256529"/>
              <a:ext cx="6491108" cy="2837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5" name="Grafik 14" descr="Ein Bild, das Reihe, Screenshot, Diagramm enthält.&#10;&#10;Automatisch generierte Beschreibung">
            <a:extLst>
              <a:ext uri="{FF2B5EF4-FFF2-40B4-BE49-F238E27FC236}">
                <a16:creationId xmlns:a16="http://schemas.microsoft.com/office/drawing/2014/main" id="{F333C03D-9706-3699-F7F7-80F7F533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6" t="9070" r="1160" b="59353"/>
          <a:stretch/>
        </p:blipFill>
        <p:spPr>
          <a:xfrm>
            <a:off x="8673149" y="1171575"/>
            <a:ext cx="702616" cy="797560"/>
          </a:xfrm>
          <a:prstGeom prst="rect">
            <a:avLst/>
          </a:prstGeom>
        </p:spPr>
      </p:pic>
      <p:pic>
        <p:nvPicPr>
          <p:cNvPr id="17" name="Grafik 16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772E60A4-BB92-DF15-4739-B71B84F81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02" y="1218175"/>
            <a:ext cx="3584597" cy="275250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2D8C6C5-2FB9-A24E-EE98-8D8A9D50FD10}"/>
              </a:ext>
            </a:extLst>
          </p:cNvPr>
          <p:cNvSpPr/>
          <p:nvPr/>
        </p:nvSpPr>
        <p:spPr>
          <a:xfrm>
            <a:off x="3690239" y="1749184"/>
            <a:ext cx="978414" cy="34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9D00B12-C256-3890-433C-7D11D2253AB4}"/>
              </a:ext>
            </a:extLst>
          </p:cNvPr>
          <p:cNvSpPr/>
          <p:nvPr/>
        </p:nvSpPr>
        <p:spPr>
          <a:xfrm>
            <a:off x="3690239" y="1390475"/>
            <a:ext cx="978414" cy="34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8ACE555-9B15-843A-4DFB-8B011506B64B}"/>
              </a:ext>
            </a:extLst>
          </p:cNvPr>
          <p:cNvSpPr/>
          <p:nvPr/>
        </p:nvSpPr>
        <p:spPr>
          <a:xfrm flipV="1">
            <a:off x="6498475" y="3279371"/>
            <a:ext cx="311727" cy="1113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9F78EFB-751E-439D-4783-1BAA585F032C}"/>
              </a:ext>
            </a:extLst>
          </p:cNvPr>
          <p:cNvSpPr/>
          <p:nvPr/>
        </p:nvSpPr>
        <p:spPr>
          <a:xfrm flipV="1">
            <a:off x="6482228" y="1117662"/>
            <a:ext cx="311727" cy="1113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613BA40-4A90-C989-C09F-6BDD7F92938C}"/>
              </a:ext>
            </a:extLst>
          </p:cNvPr>
          <p:cNvSpPr/>
          <p:nvPr/>
        </p:nvSpPr>
        <p:spPr>
          <a:xfrm flipV="1">
            <a:off x="6479734" y="2087187"/>
            <a:ext cx="311727" cy="1113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B7F3827-0C1D-C3E5-2512-427B7C9597BD}"/>
              </a:ext>
            </a:extLst>
          </p:cNvPr>
          <p:cNvSpPr/>
          <p:nvPr/>
        </p:nvSpPr>
        <p:spPr>
          <a:xfrm flipV="1">
            <a:off x="6498475" y="2794059"/>
            <a:ext cx="311727" cy="1113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7E1C90-3BCA-497D-A46C-47E3555A34AB}"/>
                  </a:ext>
                </a:extLst>
              </p:cNvPr>
              <p:cNvSpPr txBox="1"/>
              <p:nvPr/>
            </p:nvSpPr>
            <p:spPr>
              <a:xfrm>
                <a:off x="949124" y="4664676"/>
                <a:ext cx="10394066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Detection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nuclear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excitation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without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fluorescence</a:t>
                </a:r>
                <a:r>
                  <a:rPr lang="de-DE" sz="2000" dirty="0"/>
                  <a:t> </a:t>
                </a:r>
                <a:r>
                  <a:rPr lang="de-DE" sz="2000" dirty="0">
                    <a:sym typeface="Wingdings" panose="05000000000000000000" pitchFamily="2" charset="2"/>
                  </a:rPr>
                  <a:t> NQRS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sym typeface="Wingdings" panose="05000000000000000000" pitchFamily="2" charset="2"/>
                  </a:rPr>
                  <a:t>NQRS </a:t>
                </a:r>
                <a:r>
                  <a:rPr lang="de-DE" sz="2000" dirty="0" err="1">
                    <a:sym typeface="Wingdings" panose="05000000000000000000" pitchFamily="2" charset="2"/>
                  </a:rPr>
                  <a:t>cannot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discern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between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levels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the</a:t>
                </a:r>
                <a:r>
                  <a:rPr lang="de-DE" sz="2000" dirty="0">
                    <a:sym typeface="Wingdings" panose="05000000000000000000" pitchFamily="2" charset="2"/>
                  </a:rPr>
                  <a:t> same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Require large population difference of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𝑒𝑥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𝑒𝑥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,4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𝑒𝑥</m:t>
                                </m:r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𝑒𝑥</m:t>
                                </m:r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7E1C90-3BCA-497D-A46C-47E3555A3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24" y="4664676"/>
                <a:ext cx="10394066" cy="1055289"/>
              </a:xfrm>
              <a:prstGeom prst="rect">
                <a:avLst/>
              </a:prstGeom>
              <a:blipFill>
                <a:blip r:embed="rId4"/>
                <a:stretch>
                  <a:fillRect l="-528" t="-2312" b="-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0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098A6C-D336-19A2-C4CD-C9CAE11961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A2BF3-2C10-FBCF-C671-1BED0AFE0DD3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clocks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5C6E9F-585D-A633-ABAC-9C588454A923}"/>
              </a:ext>
            </a:extLst>
          </p:cNvPr>
          <p:cNvSpPr txBox="1"/>
          <p:nvPr/>
        </p:nvSpPr>
        <p:spPr>
          <a:xfrm>
            <a:off x="774550" y="1628775"/>
            <a:ext cx="4776396" cy="1297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clock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dirty="0" err="1">
                <a:solidFill>
                  <a:prstClr val="black"/>
                </a:solidFill>
                <a:latin typeface="Arial"/>
              </a:rPr>
              <a:t>Accuracy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~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systematic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error</a:t>
            </a: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Stability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statistical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F75D47-EE03-96EE-15A6-5F71960C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4" y="4158159"/>
            <a:ext cx="7554837" cy="21421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0B32BB-F28C-900E-E7DD-F174E865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41" y="1512935"/>
            <a:ext cx="6657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6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1E1635-6417-9091-F200-A48E375D1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873864C-6AC0-E40B-1660-8CAF44C61A07}"/>
                  </a:ext>
                </a:extLst>
              </p:cNvPr>
              <p:cNvSpPr txBox="1"/>
              <p:nvPr/>
            </p:nvSpPr>
            <p:spPr>
              <a:xfrm>
                <a:off x="774549" y="1628775"/>
                <a:ext cx="10707549" cy="2944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Applications:</a:t>
                </a: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85750" marR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Detection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of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dark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matter: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Changes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in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synchronicity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of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a global network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of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nuclear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clocks</a:t>
                </a:r>
                <a:endParaRPr lang="de-DE" sz="2000" dirty="0">
                  <a:solidFill>
                    <a:prstClr val="black"/>
                  </a:solidFill>
                  <a:latin typeface="+mj-lt"/>
                </a:endParaRPr>
              </a:p>
              <a:p>
                <a:pPr marL="285750" marR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Variations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of</a:t>
                </a:r>
                <a:r>
                  <a:rPr lang="de-DE" sz="2000" dirty="0">
                    <a:solidFill>
                      <a:prstClr val="black"/>
                    </a:solidFill>
                    <a:latin typeface="+mj-lt"/>
                  </a:rPr>
                  <a:t> fundamental </a:t>
                </a:r>
                <a:r>
                  <a:rPr lang="de-DE" sz="2000" dirty="0" err="1">
                    <a:solidFill>
                      <a:prstClr val="black"/>
                    </a:solidFill>
                    <a:latin typeface="+mj-lt"/>
                  </a:rPr>
                  <a:t>constants</a:t>
                </a:r>
                <a:r>
                  <a:rPr lang="en-GB" sz="2000" dirty="0">
                    <a:solidFill>
                      <a:prstClr val="black"/>
                    </a:solidFill>
                    <a:latin typeface="+mj-lt"/>
                  </a:rPr>
                  <a:t>:</a:t>
                </a:r>
              </a:p>
              <a:p>
                <a:pPr marL="742950" lvl="1" indent="-285750">
                  <a:lnSpc>
                    <a:spcPct val="11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prstClr val="black"/>
                    </a:solidFill>
                    <a:latin typeface="+mj-lt"/>
                  </a:rPr>
                  <a:t>If fundamental constants change in time, so do energy levels </a:t>
                </a:r>
                <a:r>
                  <a:rPr lang="en-GB" sz="2000" dirty="0">
                    <a:solidFill>
                      <a:prstClr val="black"/>
                    </a:solidFill>
                    <a:latin typeface="+mj-lt"/>
                    <a:sym typeface="Wingdings" panose="05000000000000000000" pitchFamily="2" charset="2"/>
                  </a:rPr>
                  <a:t> Clock frequencies</a:t>
                </a:r>
              </a:p>
              <a:p>
                <a:pPr marL="742950" lvl="1" indent="-285750">
                  <a:lnSpc>
                    <a:spcPct val="11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𝛿𝜔</m:t>
                        </m:r>
                      </m:num>
                      <m:den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den>
                    </m:f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sSub>
                          <m:sSubPr>
                            <m:ctrlPr>
                              <a:rPr lang="en-GB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den>
                    </m:f>
                    <m:f>
                      <m:fPr>
                        <m:ctrlP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𝛿𝛼</m:t>
                        </m:r>
                      </m:num>
                      <m:den>
                        <m:r>
                          <a:rPr lang="en-GB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den>
                    </m:f>
                  </m:oMath>
                </a14:m>
                <a:endParaRPr lang="en-GB" sz="2000" dirty="0">
                  <a:solidFill>
                    <a:prstClr val="black"/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1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de-DE" sz="20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873864C-6AC0-E40B-1660-8CAF44C61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9" y="1628775"/>
                <a:ext cx="10707549" cy="2944717"/>
              </a:xfrm>
              <a:prstGeom prst="rect">
                <a:avLst/>
              </a:prstGeom>
              <a:blipFill>
                <a:blip r:embed="rId2"/>
                <a:stretch>
                  <a:fillRect l="-1423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3">
            <a:extLst>
              <a:ext uri="{FF2B5EF4-FFF2-40B4-BE49-F238E27FC236}">
                <a16:creationId xmlns:a16="http://schemas.microsoft.com/office/drawing/2014/main" id="{8FDD5A05-5EC3-FDAF-AF7A-859199183500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59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64A5FD-1611-EA1A-CE0F-A865A129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B7C874-2805-EBC4-A812-EC305C4E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7" y="1628775"/>
            <a:ext cx="8641080" cy="43205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1AF7671-7139-8E10-560F-7C0A975F57F1}"/>
              </a:ext>
            </a:extLst>
          </p:cNvPr>
          <p:cNvSpPr txBox="1"/>
          <p:nvPr/>
        </p:nvSpPr>
        <p:spPr>
          <a:xfrm>
            <a:off x="3857019" y="1650446"/>
            <a:ext cx="1606475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Radiative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34E5B2-5581-497F-5B3F-3E0F0EE61623}"/>
              </a:ext>
            </a:extLst>
          </p:cNvPr>
          <p:cNvSpPr txBox="1"/>
          <p:nvPr/>
        </p:nvSpPr>
        <p:spPr>
          <a:xfrm>
            <a:off x="5957375" y="1650446"/>
            <a:ext cx="2657886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Internal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conversion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(IC)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3050BE1-F7B7-9D1A-E340-5AD53C062792}"/>
                  </a:ext>
                </a:extLst>
              </p:cNvPr>
              <p:cNvSpPr txBox="1"/>
              <p:nvPr/>
            </p:nvSpPr>
            <p:spPr>
              <a:xfrm>
                <a:off x="9047181" y="3050989"/>
                <a:ext cx="2990626" cy="1943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marR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Radiative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Arial"/>
                  </a:rPr>
                  <a:t>life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time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of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isomeric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state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de-DE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de-DE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de-DE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de-DE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de-DE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s</a:t>
                </a:r>
              </a:p>
              <a:p>
                <a:pPr marL="285750" marR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IC </a:t>
                </a:r>
                <a:r>
                  <a:rPr lang="de-DE" sz="2000" dirty="0" err="1">
                    <a:solidFill>
                      <a:prstClr val="black"/>
                    </a:solidFill>
                    <a:latin typeface="Arial"/>
                  </a:rPr>
                  <a:t>life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time </a:t>
                </a:r>
                <a:r>
                  <a:rPr lang="de-DE" sz="2000" dirty="0" err="1">
                    <a:solidFill>
                      <a:prstClr val="black"/>
                    </a:solidFill>
                    <a:latin typeface="Arial"/>
                  </a:rPr>
                  <a:t>of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Arial"/>
                  </a:rPr>
                  <a:t>isomeric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de-DE" sz="2000" dirty="0" err="1">
                    <a:solidFill>
                      <a:prstClr val="black"/>
                    </a:solidFill>
                    <a:latin typeface="Arial"/>
                  </a:rPr>
                  <a:t>state</a:t>
                </a:r>
                <a:r>
                  <a:rPr lang="de-DE" sz="2000" dirty="0">
                    <a:solidFill>
                      <a:prstClr val="black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de-D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s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3050BE1-F7B7-9D1A-E340-5AD53C06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181" y="3050989"/>
                <a:ext cx="2990626" cy="1943545"/>
              </a:xfrm>
              <a:prstGeom prst="rect">
                <a:avLst/>
              </a:prstGeom>
              <a:blipFill>
                <a:blip r:embed="rId3"/>
                <a:stretch>
                  <a:fillRect l="-4888" r="-2240" b="-7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>
            <a:extLst>
              <a:ext uri="{FF2B5EF4-FFF2-40B4-BE49-F238E27FC236}">
                <a16:creationId xmlns:a16="http://schemas.microsoft.com/office/drawing/2014/main" id="{773CD970-31BD-FD55-9261-B5D2160FD15D}"/>
              </a:ext>
            </a:extLst>
          </p:cNvPr>
          <p:cNvSpPr txBox="1">
            <a:spLocks/>
          </p:cNvSpPr>
          <p:nvPr/>
        </p:nvSpPr>
        <p:spPr>
          <a:xfrm>
            <a:off x="2390300" y="101717"/>
            <a:ext cx="9192100" cy="6222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40E085-1F15-57C2-78E1-FE7B5B32CCBE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en-US" dirty="0" err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DD977-5869-1564-7E1E-3CE9825B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84337"/>
            <a:ext cx="539596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FD8474B-979B-230E-81CC-A457173C57B0}"/>
              </a:ext>
            </a:extLst>
          </p:cNvPr>
          <p:cNvCxnSpPr>
            <a:cxnSpLocks/>
          </p:cNvCxnSpPr>
          <p:nvPr/>
        </p:nvCxnSpPr>
        <p:spPr>
          <a:xfrm flipV="1">
            <a:off x="4565652" y="1625762"/>
            <a:ext cx="832658" cy="2334741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FA84F15-FA21-0BD0-ABD6-460BBA8A0075}"/>
              </a:ext>
            </a:extLst>
          </p:cNvPr>
          <p:cNvSpPr txBox="1"/>
          <p:nvPr/>
        </p:nvSpPr>
        <p:spPr>
          <a:xfrm>
            <a:off x="4011662" y="1225652"/>
            <a:ext cx="441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Prof. Dr. Adriana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Pálffy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(PI)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7379217-66B1-B02E-0793-B890CEF97D25}"/>
              </a:ext>
            </a:extLst>
          </p:cNvPr>
          <p:cNvSpPr txBox="1"/>
          <p:nvPr/>
        </p:nvSpPr>
        <p:spPr>
          <a:xfrm>
            <a:off x="6792234" y="2507327"/>
            <a:ext cx="486516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Mössbauer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and x-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Topological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1375381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70477-0ECC-BD15-DD39-0E5A763D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41D454-3808-132E-3161-3642A164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71530"/>
            <a:ext cx="12191999" cy="545432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4494"/>
                </a:solidFill>
                <a:cs typeface="Times New Roman" panose="02020603050405020304" pitchFamily="18" charset="0"/>
              </a:rPr>
              <a:t>Old Slides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290962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9295-A7F3-7742-BD8E-88B35237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6B0AFA-0C93-933E-1E4B-1B9E4FE4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300" y="101717"/>
            <a:ext cx="8399619" cy="622269"/>
          </a:xfrm>
        </p:spPr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40E085-1F15-57C2-78E1-FE7B5B32CCBE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en-US" dirty="0" err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DD977-5869-1564-7E1E-3CE9825B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84337"/>
            <a:ext cx="539596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7379217-66B1-B02E-0793-B890CEF97D25}"/>
              </a:ext>
            </a:extLst>
          </p:cNvPr>
          <p:cNvSpPr txBox="1"/>
          <p:nvPr/>
        </p:nvSpPr>
        <p:spPr>
          <a:xfrm>
            <a:off x="6792234" y="2507327"/>
            <a:ext cx="486516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Mössbauer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and x-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Topological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5EB017-2355-7BA9-7E90-9A9444A8631B}"/>
              </a:ext>
            </a:extLst>
          </p:cNvPr>
          <p:cNvSpPr txBox="1"/>
          <p:nvPr/>
        </p:nvSpPr>
        <p:spPr>
          <a:xfrm>
            <a:off x="1386862" y="1183150"/>
            <a:ext cx="274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Tobias (PhD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13D7E31-2E85-29D5-1F57-79AFAE7EA59B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2759512" y="1583260"/>
            <a:ext cx="78596" cy="2106213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6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BCFEE98D-ADC3-C990-7CD7-F425A0EF6F05}"/>
              </a:ext>
            </a:extLst>
          </p:cNvPr>
          <p:cNvSpPr/>
          <p:nvPr/>
        </p:nvSpPr>
        <p:spPr>
          <a:xfrm rot="1800000">
            <a:off x="3593036" y="1024045"/>
            <a:ext cx="5022964" cy="50229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D579B24-A40F-5256-58FB-AEA639537C05}"/>
              </a:ext>
            </a:extLst>
          </p:cNvPr>
          <p:cNvCxnSpPr>
            <a:cxnSpLocks/>
          </p:cNvCxnSpPr>
          <p:nvPr/>
        </p:nvCxnSpPr>
        <p:spPr>
          <a:xfrm rot="1800000" flipH="1" flipV="1">
            <a:off x="6466818" y="2113519"/>
            <a:ext cx="16595" cy="136095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6A52FF3-5613-32FC-FD45-33E0CD41BA78}"/>
              </a:ext>
            </a:extLst>
          </p:cNvPr>
          <p:cNvCxnSpPr>
            <a:cxnSpLocks/>
          </p:cNvCxnSpPr>
          <p:nvPr/>
        </p:nvCxnSpPr>
        <p:spPr>
          <a:xfrm flipH="1" flipV="1">
            <a:off x="6082449" y="1438788"/>
            <a:ext cx="16452" cy="1933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7AB94C-E66C-6878-A845-6D0B129DE23E}"/>
              </a:ext>
            </a:extLst>
          </p:cNvPr>
          <p:cNvCxnSpPr>
            <a:cxnSpLocks/>
          </p:cNvCxnSpPr>
          <p:nvPr/>
        </p:nvCxnSpPr>
        <p:spPr>
          <a:xfrm>
            <a:off x="3576000" y="3628102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B8D1988-8045-5A3D-3834-CF40B4B2CD1F}"/>
              </a:ext>
            </a:extLst>
          </p:cNvPr>
          <p:cNvCxnSpPr>
            <a:cxnSpLocks/>
          </p:cNvCxnSpPr>
          <p:nvPr/>
        </p:nvCxnSpPr>
        <p:spPr>
          <a:xfrm>
            <a:off x="8334531" y="3628102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43BBCCD-0D4B-5A93-26E3-B49B302484ED}"/>
              </a:ext>
            </a:extLst>
          </p:cNvPr>
          <p:cNvCxnSpPr>
            <a:cxnSpLocks/>
          </p:cNvCxnSpPr>
          <p:nvPr/>
        </p:nvCxnSpPr>
        <p:spPr>
          <a:xfrm rot="5400000">
            <a:off x="5955266" y="118227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AE9827-B797-1180-CBB3-983C00946E22}"/>
              </a:ext>
            </a:extLst>
          </p:cNvPr>
          <p:cNvCxnSpPr>
            <a:cxnSpLocks/>
          </p:cNvCxnSpPr>
          <p:nvPr/>
        </p:nvCxnSpPr>
        <p:spPr>
          <a:xfrm rot="5400000">
            <a:off x="5955266" y="5930647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6688FC4-B56A-035B-C4C9-984CE5D01134}"/>
              </a:ext>
            </a:extLst>
          </p:cNvPr>
          <p:cNvCxnSpPr>
            <a:cxnSpLocks/>
          </p:cNvCxnSpPr>
          <p:nvPr/>
        </p:nvCxnSpPr>
        <p:spPr>
          <a:xfrm rot="7200000">
            <a:off x="7142895" y="1489489"/>
            <a:ext cx="26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3190108-6B4D-73F2-F093-5EFE32A18366}"/>
              </a:ext>
            </a:extLst>
          </p:cNvPr>
          <p:cNvCxnSpPr>
            <a:cxnSpLocks/>
          </p:cNvCxnSpPr>
          <p:nvPr/>
        </p:nvCxnSpPr>
        <p:spPr>
          <a:xfrm rot="7200000">
            <a:off x="4764263" y="5609081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6D5964B-2D29-9F3E-EDCB-B0B48FA02940}"/>
              </a:ext>
            </a:extLst>
          </p:cNvPr>
          <p:cNvCxnSpPr>
            <a:cxnSpLocks/>
          </p:cNvCxnSpPr>
          <p:nvPr/>
        </p:nvCxnSpPr>
        <p:spPr>
          <a:xfrm rot="9000000">
            <a:off x="8014114" y="2356005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6CA4B8B-C918-C7F6-20F8-4C283E84C745}"/>
              </a:ext>
            </a:extLst>
          </p:cNvPr>
          <p:cNvCxnSpPr>
            <a:cxnSpLocks/>
          </p:cNvCxnSpPr>
          <p:nvPr/>
        </p:nvCxnSpPr>
        <p:spPr>
          <a:xfrm rot="9000000">
            <a:off x="3932722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1EBF9F5-15D1-73D5-B6E8-3612B21BEE12}"/>
              </a:ext>
            </a:extLst>
          </p:cNvPr>
          <p:cNvCxnSpPr>
            <a:cxnSpLocks/>
          </p:cNvCxnSpPr>
          <p:nvPr/>
        </p:nvCxnSpPr>
        <p:spPr>
          <a:xfrm rot="3600000">
            <a:off x="7189856" y="5600983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319939E-D84C-8A82-3F20-95725F67DB58}"/>
              </a:ext>
            </a:extLst>
          </p:cNvPr>
          <p:cNvCxnSpPr>
            <a:cxnSpLocks/>
          </p:cNvCxnSpPr>
          <p:nvPr/>
        </p:nvCxnSpPr>
        <p:spPr>
          <a:xfrm rot="3600000">
            <a:off x="4796251" y="1489489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1FF0B9F-D1F0-4BBA-6DF2-31831D43DFE8}"/>
              </a:ext>
            </a:extLst>
          </p:cNvPr>
          <p:cNvCxnSpPr>
            <a:cxnSpLocks/>
          </p:cNvCxnSpPr>
          <p:nvPr/>
        </p:nvCxnSpPr>
        <p:spPr>
          <a:xfrm rot="1800000">
            <a:off x="8014114" y="4721888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7E9FEBA-5CA4-3A26-4A3C-A89D3B107896}"/>
              </a:ext>
            </a:extLst>
          </p:cNvPr>
          <p:cNvCxnSpPr>
            <a:cxnSpLocks/>
          </p:cNvCxnSpPr>
          <p:nvPr/>
        </p:nvCxnSpPr>
        <p:spPr>
          <a:xfrm rot="1800000">
            <a:off x="3932722" y="2356006"/>
            <a:ext cx="264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EAB0A6E-E536-DF01-1100-DD092F34A55D}"/>
              </a:ext>
            </a:extLst>
          </p:cNvPr>
          <p:cNvGrpSpPr>
            <a:grpSpLocks noChangeAspect="1"/>
          </p:cNvGrpSpPr>
          <p:nvPr/>
        </p:nvGrpSpPr>
        <p:grpSpPr>
          <a:xfrm>
            <a:off x="5583202" y="3046798"/>
            <a:ext cx="1014947" cy="975600"/>
            <a:chOff x="966560" y="2789291"/>
            <a:chExt cx="3041823" cy="292390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C30A315-5132-E6DF-C241-1C4274C9C4F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357800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361FFA3-3F64-0009-33D6-6F28059FB14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966560" y="408709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E46BA5C-B59A-852D-AABD-2FFE96BA677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246282" y="45596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9DD0109-DD8E-C7B3-E409-A93769B29EA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05002" y="495322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509CD61-5946-2D32-A49D-67A52CBE161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264447" y="49931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5441D71-FAFB-6FDB-4909-08D2F3F7990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644948" y="434163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67FB6EC-E0A8-C77F-913B-A4A3BAB9D33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76159" y="45040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701A31B-C5D1-575D-1CB4-D2F6B989EAA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157993" y="2998259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B59FD77-7610-02A9-C0A5-7977569C8F7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801570" y="471733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ED53C61-7858-B5F4-C1AF-72F04C99506F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58052" y="38325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C3E06EB-402E-8DA3-3541-B92D3C7378C9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721390" y="278929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95B78AC-F96B-7753-B14A-731457C1C3F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57051" y="2845086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6313AE2-DE46-9E10-90A2-F53AFBB540AA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135878" y="3879889"/>
              <a:ext cx="759770" cy="7597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64876BB-375D-A9AD-527D-998E99E6113B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498929" y="329837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C396CD02-D01B-E736-3C00-0EC0313070A8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88383" y="428002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7808A07-0C6F-D832-B466-D9E388C0B3D5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212798" y="3703231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EA953CB1-CB2B-8EDD-E05D-079A14F2CC3D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3105620" y="329837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663D5D2-D1F4-55FC-27FD-0783E0C7E780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59359" y="2836324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F36F16FF-265D-BB49-52E4-2BB11332D0A7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500254" y="331667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6B31DCC-5986-E494-6C26-CEABF09A58AE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11534" y="4203023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FC86CAFC-28B8-1725-8334-9F38088B69A3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2780961" y="3614862"/>
              <a:ext cx="720000" cy="720000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AA5B8B5-A24D-5F56-287A-E417642FE5CC}"/>
                </a:ext>
              </a:extLst>
            </p:cNvPr>
            <p:cNvSpPr>
              <a:spLocks noChangeAspect="1"/>
            </p:cNvSpPr>
            <p:nvPr/>
          </p:nvSpPr>
          <p:spPr>
            <a:xfrm rot="18860106">
              <a:off x="1906191" y="34387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20700000" lon="1560000" rev="0"/>
              </a:camera>
              <a:lightRig rig="soft" dir="t"/>
            </a:scene3d>
            <a:sp3d>
              <a:bevelT w="127000" h="1270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1812FACA-5DB5-612D-4F93-3BA32ED915DA}"/>
              </a:ext>
            </a:extLst>
          </p:cNvPr>
          <p:cNvSpPr txBox="1"/>
          <p:nvPr/>
        </p:nvSpPr>
        <p:spPr>
          <a:xfrm>
            <a:off x="4896479" y="6274082"/>
            <a:ext cx="518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[6] S. Kraemer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706-710 (2023)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8B55E6D-68DC-50E1-868C-FC770ED22C90}"/>
              </a:ext>
            </a:extLst>
          </p:cNvPr>
          <p:cNvSpPr txBox="1"/>
          <p:nvPr/>
        </p:nvSpPr>
        <p:spPr>
          <a:xfrm>
            <a:off x="101367" y="6274082"/>
            <a:ext cx="618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[5] E.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Quantum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034002 (2021)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E97724-C0DB-96EB-4637-89CA6FBFA36F}"/>
              </a:ext>
            </a:extLst>
          </p:cNvPr>
          <p:cNvSpPr txBox="1"/>
          <p:nvPr/>
        </p:nvSpPr>
        <p:spPr>
          <a:xfrm>
            <a:off x="5361348" y="4980694"/>
            <a:ext cx="1568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 [5, 6]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EDA2F3D-B48A-3DBD-23C7-31A2805362BB}"/>
              </a:ext>
            </a:extLst>
          </p:cNvPr>
          <p:cNvSpPr/>
          <p:nvPr/>
        </p:nvSpPr>
        <p:spPr>
          <a:xfrm>
            <a:off x="8408290" y="985538"/>
            <a:ext cx="3693310" cy="97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2DB801CB-C163-FD1A-5C56-EA35ADB95FCA}"/>
                  </a:ext>
                </a:extLst>
              </p:cNvPr>
              <p:cNvSpPr txBox="1"/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Lowest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known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8.3 eV (VUV)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2DB801CB-C163-FD1A-5C56-EA35ADB95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642" y="959907"/>
                <a:ext cx="3888312" cy="958660"/>
              </a:xfrm>
              <a:prstGeom prst="rect">
                <a:avLst/>
              </a:prstGeom>
              <a:blipFill>
                <a:blip r:embed="rId3"/>
                <a:stretch>
                  <a:fillRect l="-1567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3">
            <a:extLst>
              <a:ext uri="{FF2B5EF4-FFF2-40B4-BE49-F238E27FC236}">
                <a16:creationId xmlns:a16="http://schemas.microsoft.com/office/drawing/2014/main" id="{91795D90-CBAF-C6B0-1E94-EEA4414869A7}"/>
              </a:ext>
            </a:extLst>
          </p:cNvPr>
          <p:cNvSpPr txBox="1">
            <a:spLocks/>
          </p:cNvSpPr>
          <p:nvPr/>
        </p:nvSpPr>
        <p:spPr>
          <a:xfrm>
            <a:off x="2390301" y="101717"/>
            <a:ext cx="7410870" cy="62226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 in a nutshell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67995E-31C4-88BD-856B-6D5A41C21A57}"/>
              </a:ext>
            </a:extLst>
          </p:cNvPr>
          <p:cNvSpPr txBox="1"/>
          <p:nvPr/>
        </p:nvSpPr>
        <p:spPr>
          <a:xfrm>
            <a:off x="11657400" y="101717"/>
            <a:ext cx="45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960907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Universität Wien Lehre_Forschung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111B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CDL_UniVienna_16_9" id="{9C3C3897-AC2B-44D7-8A66-2BD3D9ACFC86}" vid="{FD321632-2FCE-49BC-AE7E-627435D4885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Powerpoint_template_CDL_UniVienna_16_9</Template>
  <TotalTime>0</TotalTime>
  <Words>4153</Words>
  <Application>Microsoft Office PowerPoint</Application>
  <PresentationFormat>Breitbild</PresentationFormat>
  <Paragraphs>551</Paragraphs>
  <Slides>70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7" baseType="lpstr">
      <vt:lpstr>Arial</vt:lpstr>
      <vt:lpstr>Calibri</vt:lpstr>
      <vt:lpstr>Cambria Math</vt:lpstr>
      <vt:lpstr>Symbol</vt:lpstr>
      <vt:lpstr>Times New Roman</vt:lpstr>
      <vt:lpstr>Wingdings</vt:lpstr>
      <vt:lpstr>Universität Wien Lehre_Forschung</vt:lpstr>
      <vt:lpstr>Nuclear photoabsorption in 229Th using twisted light</vt:lpstr>
      <vt:lpstr>About Würzburg</vt:lpstr>
      <vt:lpstr>About Würzburg</vt:lpstr>
      <vt:lpstr>About Würzburg</vt:lpstr>
      <vt:lpstr>About Würzburg</vt:lpstr>
      <vt:lpstr>About Würzburg</vt:lpstr>
      <vt:lpstr>About our group</vt:lpstr>
      <vt:lpstr>About our group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Outline</vt:lpstr>
      <vt:lpstr>Outline</vt:lpstr>
      <vt:lpstr>Outline</vt:lpstr>
      <vt:lpstr>1.) Twisted light in a nutshell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Backup Slides</vt:lpstr>
      <vt:lpstr>2. Twisted light: k-space representation</vt:lpstr>
      <vt:lpstr>2. Twisted light: Real space representation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Old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 'F</dc:creator>
  <cp:lastModifiedBy>Tobias Kirschbaum</cp:lastModifiedBy>
  <cp:revision>1890</cp:revision>
  <dcterms:created xsi:type="dcterms:W3CDTF">2018-08-27T14:25:58Z</dcterms:created>
  <dcterms:modified xsi:type="dcterms:W3CDTF">2024-04-26T05:19:17Z</dcterms:modified>
</cp:coreProperties>
</file>