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7"/>
  </p:notesMasterIdLst>
  <p:sldIdLst>
    <p:sldId id="303" r:id="rId2"/>
    <p:sldId id="341" r:id="rId3"/>
    <p:sldId id="365" r:id="rId4"/>
    <p:sldId id="339" r:id="rId5"/>
    <p:sldId id="378" r:id="rId6"/>
    <p:sldId id="355" r:id="rId7"/>
    <p:sldId id="368" r:id="rId8"/>
    <p:sldId id="342" r:id="rId9"/>
    <p:sldId id="369" r:id="rId10"/>
    <p:sldId id="343" r:id="rId11"/>
    <p:sldId id="349" r:id="rId12"/>
    <p:sldId id="344" r:id="rId13"/>
    <p:sldId id="348" r:id="rId14"/>
    <p:sldId id="347" r:id="rId15"/>
    <p:sldId id="379" r:id="rId16"/>
    <p:sldId id="262" r:id="rId17"/>
    <p:sldId id="350" r:id="rId18"/>
    <p:sldId id="380" r:id="rId19"/>
    <p:sldId id="257" r:id="rId20"/>
    <p:sldId id="261" r:id="rId21"/>
    <p:sldId id="353" r:id="rId22"/>
    <p:sldId id="337" r:id="rId23"/>
    <p:sldId id="376" r:id="rId24"/>
    <p:sldId id="377" r:id="rId25"/>
    <p:sldId id="338" r:id="rId26"/>
    <p:sldId id="371" r:id="rId27"/>
    <p:sldId id="364" r:id="rId28"/>
    <p:sldId id="351" r:id="rId29"/>
    <p:sldId id="356" r:id="rId30"/>
    <p:sldId id="354" r:id="rId31"/>
    <p:sldId id="256" r:id="rId32"/>
    <p:sldId id="287" r:id="rId33"/>
    <p:sldId id="259" r:id="rId34"/>
    <p:sldId id="289" r:id="rId35"/>
    <p:sldId id="304" r:id="rId36"/>
    <p:sldId id="260" r:id="rId37"/>
    <p:sldId id="286" r:id="rId38"/>
    <p:sldId id="381" r:id="rId39"/>
    <p:sldId id="263" r:id="rId40"/>
    <p:sldId id="320" r:id="rId41"/>
    <p:sldId id="309" r:id="rId42"/>
    <p:sldId id="266" r:id="rId43"/>
    <p:sldId id="267" r:id="rId44"/>
    <p:sldId id="310" r:id="rId45"/>
    <p:sldId id="273" r:id="rId46"/>
    <p:sldId id="268" r:id="rId47"/>
    <p:sldId id="269" r:id="rId48"/>
    <p:sldId id="270" r:id="rId49"/>
    <p:sldId id="271" r:id="rId50"/>
    <p:sldId id="275" r:id="rId51"/>
    <p:sldId id="276" r:id="rId52"/>
    <p:sldId id="277" r:id="rId53"/>
    <p:sldId id="278" r:id="rId54"/>
    <p:sldId id="279" r:id="rId55"/>
    <p:sldId id="280" r:id="rId56"/>
    <p:sldId id="281" r:id="rId57"/>
    <p:sldId id="282" r:id="rId58"/>
    <p:sldId id="283" r:id="rId59"/>
    <p:sldId id="345" r:id="rId60"/>
    <p:sldId id="346" r:id="rId61"/>
    <p:sldId id="335" r:id="rId62"/>
    <p:sldId id="333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36" r:id="rId71"/>
    <p:sldId id="329" r:id="rId72"/>
    <p:sldId id="352" r:id="rId73"/>
    <p:sldId id="330" r:id="rId74"/>
    <p:sldId id="331" r:id="rId75"/>
    <p:sldId id="284" r:id="rId76"/>
    <p:sldId id="292" r:id="rId77"/>
    <p:sldId id="293" r:id="rId78"/>
    <p:sldId id="357" r:id="rId79"/>
    <p:sldId id="358" r:id="rId80"/>
    <p:sldId id="359" r:id="rId81"/>
    <p:sldId id="360" r:id="rId82"/>
    <p:sldId id="361" r:id="rId83"/>
    <p:sldId id="299" r:id="rId84"/>
    <p:sldId id="300" r:id="rId85"/>
    <p:sldId id="301" r:id="rId86"/>
    <p:sldId id="372" r:id="rId87"/>
    <p:sldId id="374" r:id="rId88"/>
    <p:sldId id="373" r:id="rId89"/>
    <p:sldId id="375" r:id="rId90"/>
    <p:sldId id="302" r:id="rId91"/>
    <p:sldId id="311" r:id="rId92"/>
    <p:sldId id="306" r:id="rId93"/>
    <p:sldId id="307" r:id="rId94"/>
    <p:sldId id="332" r:id="rId95"/>
    <p:sldId id="334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945200"/>
    <a:srgbClr val="008000"/>
    <a:srgbClr val="009051"/>
    <a:srgbClr val="FF40FF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36"/>
    <p:restoredTop sz="90659"/>
  </p:normalViewPr>
  <p:slideViewPr>
    <p:cSldViewPr snapToGrid="0" snapToObjects="1">
      <p:cViewPr>
        <p:scale>
          <a:sx n="193" d="100"/>
          <a:sy n="193" d="100"/>
        </p:scale>
        <p:origin x="-3184" y="-26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279CA-EE05-2541-AEC0-17C7D87C3F03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AF031-5469-8C42-B841-906692E6B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AF031-5469-8C42-B841-906692E6BB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2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C76895-9D50-B944-82DC-F0D87F59B22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350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AF031-5469-8C42-B841-906692E6BB6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47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AF031-5469-8C42-B841-906692E6BB6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59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 smtClean="0"/>
              <a:t>Monochromator</a:t>
            </a:r>
            <a:r>
              <a:rPr kumimoji="1" lang="en-US" altLang="zh-CN" baseline="0" dirty="0" smtClean="0"/>
              <a:t> scheme of </a:t>
            </a:r>
            <a:r>
              <a:rPr kumimoji="1" lang="en-US" altLang="zh-CN" baseline="0" dirty="0" err="1" smtClean="0"/>
              <a:t>e+e</a:t>
            </a:r>
            <a:r>
              <a:rPr kumimoji="1" lang="en-US" altLang="zh-CN" baseline="0" dirty="0" smtClean="0"/>
              <a:t>- collision, which reduce the center of mass spread , to the value smaller than the width of J/psi resonance</a:t>
            </a:r>
            <a:r>
              <a:rPr kumimoji="1" lang="en-US" altLang="zh-CN" baseline="0" dirty="0" smtClean="0">
                <a:solidFill>
                  <a:srgbClr val="FF0000"/>
                </a:solidFill>
              </a:rPr>
              <a:t>.  The </a:t>
            </a:r>
            <a:r>
              <a:rPr kumimoji="1" lang="en-US" altLang="zh-CN" baseline="0" dirty="0" err="1" smtClean="0">
                <a:solidFill>
                  <a:srgbClr val="FF0000"/>
                </a:solidFill>
              </a:rPr>
              <a:t>Monochromatization</a:t>
            </a:r>
            <a:r>
              <a:rPr kumimoji="1" lang="en-US" altLang="zh-CN" baseline="0" dirty="0" smtClean="0">
                <a:solidFill>
                  <a:srgbClr val="FF0000"/>
                </a:solidFill>
              </a:rPr>
              <a:t> of </a:t>
            </a:r>
            <a:r>
              <a:rPr kumimoji="1" lang="en-US" altLang="zh-CN" baseline="0" dirty="0" err="1" smtClean="0">
                <a:solidFill>
                  <a:srgbClr val="FF0000"/>
                </a:solidFill>
              </a:rPr>
              <a:t>e+e</a:t>
            </a:r>
            <a:r>
              <a:rPr kumimoji="1" lang="en-US" altLang="zh-CN" baseline="0" dirty="0" smtClean="0">
                <a:solidFill>
                  <a:srgbClr val="FF0000"/>
                </a:solidFill>
              </a:rPr>
              <a:t>- collisions can be obtained by introducing a dispersion function at IP with opposite signs for the electron and positron . </a:t>
            </a:r>
            <a:r>
              <a:rPr kumimoji="1" lang="en-US" altLang="zh-CN" baseline="0" dirty="0" smtClean="0"/>
              <a:t>The </a:t>
            </a:r>
            <a:r>
              <a:rPr kumimoji="1" lang="en-US" altLang="zh-CN" baseline="0" dirty="0" err="1" smtClean="0"/>
              <a:t>monochromator</a:t>
            </a:r>
            <a:r>
              <a:rPr kumimoji="1" lang="en-US" altLang="zh-CN" baseline="0" dirty="0" smtClean="0"/>
              <a:t> scheme permits to obtain a large dispersion with low beta-function and reduce mixing of particles with different energy inside the beam by </a:t>
            </a:r>
            <a:r>
              <a:rPr kumimoji="1" lang="en-US" altLang="zh-CN" baseline="0" dirty="0" err="1" smtClean="0"/>
              <a:t>betatron</a:t>
            </a:r>
            <a:r>
              <a:rPr kumimoji="1" lang="en-US" altLang="zh-CN" baseline="0" dirty="0" smtClean="0"/>
              <a:t> oscillations. As a results, the center of mass energy spread is insensitive to the beam energy spread.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49D1A-F4A8-CC4C-991A-720D5BBF2D04}" type="slidenum">
              <a:rPr kumimoji="1" lang="zh-CN" altLang="en-US" smtClean="0"/>
              <a:t>93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699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AF031-5469-8C42-B841-906692E6BB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AF031-5469-8C42-B841-906692E6BB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31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AF031-5469-8C42-B841-906692E6BB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36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6678EE-74D7-4E39-8CED-9AE7C49D4BB5}" type="slidenum">
              <a:rPr lang="en-US"/>
              <a:pPr/>
              <a:t>23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570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06738-7B01-3841-8943-7C4A2E51D9BC}" type="slidenum">
              <a:rPr lang="en-US" smtClean="0">
                <a:latin typeface="Arial" pitchFamily="-107" charset="0"/>
              </a:rPr>
              <a:pPr/>
              <a:t>27</a:t>
            </a:fld>
            <a:endParaRPr lang="en-US" smtClean="0"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AF031-5469-8C42-B841-906692E6BB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1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AF031-5469-8C42-B841-906692E6BB6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86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E9DE6-8D52-7E45-A602-0DBBD9D95F0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7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ECDC-674F-B646-BB3B-256D6D9033A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ABA8-4E1D-5140-A1AB-FB8D8B748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5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ECDC-674F-B646-BB3B-256D6D9033A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ABA8-4E1D-5140-A1AB-FB8D8B748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0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ECDC-674F-B646-BB3B-256D6D9033A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ABA8-4E1D-5140-A1AB-FB8D8B748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1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ECDC-674F-B646-BB3B-256D6D9033A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ABA8-4E1D-5140-A1AB-FB8D8B748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27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ECDC-674F-B646-BB3B-256D6D9033A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ABA8-4E1D-5140-A1AB-FB8D8B748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1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ECDC-674F-B646-BB3B-256D6D9033A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ABA8-4E1D-5140-A1AB-FB8D8B748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58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ECDC-674F-B646-BB3B-256D6D9033A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ABA8-4E1D-5140-A1AB-FB8D8B748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66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ECDC-674F-B646-BB3B-256D6D9033A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ABA8-4E1D-5140-A1AB-FB8D8B748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42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ECDC-674F-B646-BB3B-256D6D9033A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ABA8-4E1D-5140-A1AB-FB8D8B748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6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ECDC-674F-B646-BB3B-256D6D9033A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ABA8-4E1D-5140-A1AB-FB8D8B748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3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ECDC-674F-B646-BB3B-256D6D9033A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6ABA8-4E1D-5140-A1AB-FB8D8B748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4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9ECDC-674F-B646-BB3B-256D6D9033AE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6ABA8-4E1D-5140-A1AB-FB8D8B748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5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tiff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6" Type="http://schemas.openxmlformats.org/officeDocument/2006/relationships/image" Target="../media/image33.tiff"/><Relationship Id="rId7" Type="http://schemas.openxmlformats.org/officeDocument/2006/relationships/image" Target="../media/image3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5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46.png"/><Relationship Id="rId7" Type="http://schemas.openxmlformats.org/officeDocument/2006/relationships/oleObject" Target="../embeddings/oleObject4.bin"/><Relationship Id="rId8" Type="http://schemas.openxmlformats.org/officeDocument/2006/relationships/image" Target="../media/image4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tiff"/><Relationship Id="rId6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tiff"/><Relationship Id="rId7" Type="http://schemas.openxmlformats.org/officeDocument/2006/relationships/image" Target="../media/image6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tiff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tiff"/><Relationship Id="rId9" Type="http://schemas.openxmlformats.org/officeDocument/2006/relationships/image" Target="../media/image76.tiff"/><Relationship Id="rId1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tiff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4" Type="http://schemas.openxmlformats.org/officeDocument/2006/relationships/image" Target="../media/image8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4" Type="http://schemas.openxmlformats.org/officeDocument/2006/relationships/image" Target="../media/image84.tiff"/><Relationship Id="rId5" Type="http://schemas.openxmlformats.org/officeDocument/2006/relationships/image" Target="../media/image85.png"/><Relationship Id="rId6" Type="http://schemas.openxmlformats.org/officeDocument/2006/relationships/image" Target="../media/image86.tiff"/><Relationship Id="rId7" Type="http://schemas.openxmlformats.org/officeDocument/2006/relationships/image" Target="../media/image87.tiff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jpeg"/><Relationship Id="rId7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4" Type="http://schemas.openxmlformats.org/officeDocument/2006/relationships/image" Target="../media/image105.emf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emf"/><Relationship Id="rId3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4" Type="http://schemas.openxmlformats.org/officeDocument/2006/relationships/image" Target="../media/image11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tiff"/><Relationship Id="rId3" Type="http://schemas.openxmlformats.org/officeDocument/2006/relationships/image" Target="../media/image114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Relationship Id="rId3" Type="http://schemas.openxmlformats.org/officeDocument/2006/relationships/image" Target="../media/image117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20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jpeg"/><Relationship Id="rId3" Type="http://schemas.openxmlformats.org/officeDocument/2006/relationships/image" Target="../media/image120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37.png"/><Relationship Id="rId5" Type="http://schemas.openxmlformats.org/officeDocument/2006/relationships/image" Target="../media/image96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iff"/><Relationship Id="rId4" Type="http://schemas.openxmlformats.org/officeDocument/2006/relationships/image" Target="../media/image125.tiff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tiff"/><Relationship Id="rId3" Type="http://schemas.openxmlformats.org/officeDocument/2006/relationships/image" Target="../media/image128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135.png"/><Relationship Id="rId6" Type="http://schemas.openxmlformats.org/officeDocument/2006/relationships/image" Target="../media/image2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2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0.tiff"/><Relationship Id="rId4" Type="http://schemas.openxmlformats.org/officeDocument/2006/relationships/image" Target="../media/image11.png"/><Relationship Id="rId5" Type="http://schemas.openxmlformats.org/officeDocument/2006/relationships/image" Target="../media/image12.tiff"/><Relationship Id="rId6" Type="http://schemas.openxmlformats.org/officeDocument/2006/relationships/image" Target="../media/image13.png"/><Relationship Id="rId7" Type="http://schemas.openxmlformats.org/officeDocument/2006/relationships/image" Target="../media/image14.tiff"/><Relationship Id="rId8" Type="http://schemas.openxmlformats.org/officeDocument/2006/relationships/image" Target="../media/image15.tiff"/><Relationship Id="rId9" Type="http://schemas.openxmlformats.org/officeDocument/2006/relationships/oleObject" Target="../embeddings/oleObject1.bin"/><Relationship Id="rId10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tif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9.tif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tiff"/><Relationship Id="rId4" Type="http://schemas.openxmlformats.org/officeDocument/2006/relationships/image" Target="../media/image152.png"/><Relationship Id="rId5" Type="http://schemas.openxmlformats.org/officeDocument/2006/relationships/image" Target="../media/image15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tif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tiff"/><Relationship Id="rId4" Type="http://schemas.openxmlformats.org/officeDocument/2006/relationships/image" Target="../media/image156.tiff"/><Relationship Id="rId5" Type="http://schemas.openxmlformats.org/officeDocument/2006/relationships/image" Target="../media/image157.tiff"/><Relationship Id="rId6" Type="http://schemas.openxmlformats.org/officeDocument/2006/relationships/image" Target="../media/image158.tiff"/><Relationship Id="rId7" Type="http://schemas.openxmlformats.org/officeDocument/2006/relationships/image" Target="../media/image159.tiff"/><Relationship Id="rId8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tiff"/><Relationship Id="rId5" Type="http://schemas.openxmlformats.org/officeDocument/2006/relationships/image" Target="../media/image16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6.tif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emf"/><Relationship Id="rId5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Relationship Id="rId11" Type="http://schemas.openxmlformats.org/officeDocument/2006/relationships/image" Target="NULL"/><Relationship Id="rId12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8086" y="0"/>
            <a:ext cx="11589884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The Curious History of the CKM Matrix</a:t>
            </a:r>
            <a:br>
              <a:rPr lang="en-US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--miracles happen!!--</a:t>
            </a:r>
            <a:endParaRPr lang="en-US" sz="36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9" y="2179246"/>
            <a:ext cx="6331596" cy="32997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77749" y="4582321"/>
            <a:ext cx="7249886" cy="144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7956" y="5478961"/>
            <a:ext cx="48624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Stephen Lars Olsen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dirty="0" smtClean="0"/>
              <a:t>January 24, 2024 IHEP-UCAS seminar, Beijing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1894"/>
            <a:ext cx="3077749" cy="826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530" y="5719264"/>
            <a:ext cx="1225400" cy="11285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97273" y="4661309"/>
            <a:ext cx="649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an a talk presented at a KEK symposium on 50</a:t>
            </a:r>
            <a:r>
              <a:rPr lang="en-US" baseline="30000" dirty="0"/>
              <a:t> </a:t>
            </a:r>
            <a:r>
              <a:rPr lang="en-US" dirty="0" smtClean="0"/>
              <a:t>years of CKM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6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938" y="-138"/>
            <a:ext cx="10515600" cy="897662"/>
          </a:xfrm>
        </p:spPr>
        <p:txBody>
          <a:bodyPr/>
          <a:lstStyle/>
          <a:p>
            <a:pPr algn="ctr"/>
            <a:r>
              <a:rPr lang="en-US" b="1" i="1" dirty="0" smtClean="0">
                <a:latin typeface="Lucida Handwriting" charset="0"/>
                <a:ea typeface="Lucida Handwriting" charset="0"/>
                <a:cs typeface="Lucida Handwriting" charset="0"/>
              </a:rPr>
              <a:t>CP</a:t>
            </a:r>
            <a:r>
              <a:rPr lang="en-US" b="1" i="1" dirty="0" smtClean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violation</a:t>
            </a:r>
            <a:endParaRPr lang="en-US" b="1" dirty="0">
              <a:latin typeface="+mn-lt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289278"/>
            <a:ext cx="3187232" cy="208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815" y="900882"/>
            <a:ext cx="5619817" cy="1533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39873" y="908735"/>
            <a:ext cx="223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13, 138 (1964)</a:t>
            </a:r>
            <a:endParaRPr lang="en-US" dirty="0"/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5189155" y="3182047"/>
            <a:ext cx="431196" cy="277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306" y="2534435"/>
            <a:ext cx="3056983" cy="45053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083867" y="3699455"/>
            <a:ext cx="17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0432FF"/>
                </a:solidFill>
              </a:rPr>
              <a:t>K</a:t>
            </a:r>
            <a:r>
              <a:rPr lang="en-US" sz="2400" baseline="-25000" dirty="0" err="1">
                <a:solidFill>
                  <a:srgbClr val="0432FF"/>
                </a:solidFill>
              </a:rPr>
              <a:t>L</a:t>
            </a:r>
            <a:r>
              <a:rPr lang="en-US" sz="2400" dirty="0" err="1" smtClean="0">
                <a:solidFill>
                  <a:srgbClr val="0432FF"/>
                </a:solidFill>
                <a:sym typeface="Wingdings"/>
              </a:rPr>
              <a:t></a:t>
            </a:r>
            <a:r>
              <a:rPr lang="en-US" sz="2400" dirty="0" err="1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err="1" smtClean="0">
                <a:solidFill>
                  <a:srgbClr val="0432FF"/>
                </a:solidFill>
                <a:sym typeface="Wingdings"/>
              </a:rPr>
              <a:t>+</a:t>
            </a:r>
            <a:r>
              <a:rPr lang="en-US" sz="2400" dirty="0" err="1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smtClean="0">
                <a:solidFill>
                  <a:srgbClr val="0432FF"/>
                </a:solidFill>
                <a:sym typeface="Wingdings"/>
              </a:rPr>
              <a:t>-</a:t>
            </a:r>
            <a:endParaRPr lang="en-US" sz="2400" baseline="30000" dirty="0">
              <a:solidFill>
                <a:srgbClr val="0432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294671" y="4048539"/>
            <a:ext cx="911672" cy="28702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1" y="3397795"/>
            <a:ext cx="1460500" cy="1587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01" y="3373176"/>
            <a:ext cx="1369257" cy="149291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flipH="1">
            <a:off x="511628" y="4963523"/>
            <a:ext cx="2100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Rene </a:t>
            </a:r>
            <a:r>
              <a:rPr lang="en-US" sz="1200" dirty="0" err="1" smtClean="0"/>
              <a:t>Turlay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 flipH="1">
            <a:off x="1886501" y="4866086"/>
            <a:ext cx="2100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James Christenson</a:t>
            </a:r>
            <a:endParaRPr lang="en-US" sz="1200" dirty="0"/>
          </a:p>
        </p:txBody>
      </p:sp>
      <p:pic>
        <p:nvPicPr>
          <p:cNvPr id="44" name="Picture 27" descr="Screen shot 2016-06-26 at 7.20.5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527" y="3560632"/>
            <a:ext cx="38274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 flipH="1">
            <a:off x="5826585" y="6585494"/>
            <a:ext cx="2100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cos</a:t>
            </a:r>
            <a:r>
              <a:rPr lang="en-US" sz="1200" smtClean="0">
                <a:latin typeface="Symbol" charset="2"/>
                <a:ea typeface="Symbol" charset="2"/>
                <a:cs typeface="Symbol" charset="2"/>
              </a:rPr>
              <a:t>q</a:t>
            </a:r>
            <a:endParaRPr lang="en-US" sz="12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26585" y="6822119"/>
            <a:ext cx="468086" cy="19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21901" y="4490592"/>
            <a:ext cx="17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K</a:t>
            </a:r>
            <a:r>
              <a:rPr lang="en-US" sz="2400" baseline="-25000" dirty="0" err="1">
                <a:solidFill>
                  <a:srgbClr val="FF0000"/>
                </a:solidFill>
              </a:rPr>
              <a:t>L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smtClean="0">
                <a:solidFill>
                  <a:srgbClr val="FF0000"/>
                </a:solidFill>
                <a:sym typeface="Wingdings"/>
              </a:rPr>
              <a:t>±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𝓵</a:t>
            </a:r>
            <a:r>
              <a:rPr lang="en-US" sz="2400" baseline="300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∓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845723" y="4850386"/>
            <a:ext cx="741427" cy="2698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521014" y="3419853"/>
            <a:ext cx="760480" cy="11764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638306" y="4850386"/>
            <a:ext cx="766447" cy="13615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0" y="242252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1</a:t>
            </a:r>
            <a:r>
              <a:rPr lang="en-US" b="1" baseline="30000" dirty="0" smtClean="0">
                <a:latin typeface="+mn-lt"/>
              </a:rPr>
              <a:t>st</a:t>
            </a:r>
            <a:r>
              <a:rPr lang="en-US" b="1" dirty="0" smtClean="0">
                <a:latin typeface="+mn-lt"/>
              </a:rPr>
              <a:t> Some Fundamentals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507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71" y="-189983"/>
            <a:ext cx="10515600" cy="1071789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Flavor mixing: A tale of two Matrices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7" y="3136775"/>
            <a:ext cx="5504874" cy="1649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2070" y="1373183"/>
            <a:ext cx="2095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PMNS matrix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75" y="3183479"/>
            <a:ext cx="5192486" cy="1602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2592" y="1412487"/>
            <a:ext cx="1970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CKM matrix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31500" y="2381118"/>
            <a:ext cx="1850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9051"/>
                </a:solidFill>
              </a:rPr>
              <a:t>flavor</a:t>
            </a:r>
          </a:p>
          <a:p>
            <a:r>
              <a:rPr lang="en-US" sz="2400" b="1" dirty="0" smtClean="0">
                <a:solidFill>
                  <a:srgbClr val="009051"/>
                </a:solidFill>
              </a:rPr>
              <a:t>states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1553" y="2407189"/>
            <a:ext cx="1086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</a:rPr>
              <a:t>mass</a:t>
            </a:r>
          </a:p>
          <a:p>
            <a:r>
              <a:rPr lang="en-US" sz="2400" b="1" dirty="0" smtClean="0">
                <a:solidFill>
                  <a:srgbClr val="0432FF"/>
                </a:solidFill>
              </a:rPr>
              <a:t>states</a:t>
            </a:r>
            <a:endParaRPr lang="en-US" sz="2400" b="1" dirty="0">
              <a:solidFill>
                <a:srgbClr val="0432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8386" y="2413776"/>
            <a:ext cx="1850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9051"/>
                </a:solidFill>
              </a:rPr>
              <a:t>flavor</a:t>
            </a:r>
          </a:p>
          <a:p>
            <a:r>
              <a:rPr lang="en-US" sz="2400" b="1" dirty="0" smtClean="0">
                <a:solidFill>
                  <a:srgbClr val="009051"/>
                </a:solidFill>
              </a:rPr>
              <a:t>states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15403" y="2381118"/>
            <a:ext cx="969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</a:rPr>
              <a:t>mass</a:t>
            </a:r>
          </a:p>
          <a:p>
            <a:r>
              <a:rPr lang="en-US" sz="2400" b="1" dirty="0" smtClean="0">
                <a:solidFill>
                  <a:srgbClr val="0432FF"/>
                </a:solidFill>
              </a:rPr>
              <a:t>states</a:t>
            </a:r>
            <a:endParaRPr lang="en-US" sz="2400" b="1" dirty="0">
              <a:solidFill>
                <a:srgbClr val="0432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499" y="4781204"/>
            <a:ext cx="185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</a:rPr>
              <a:t>familiar</a:t>
            </a:r>
            <a:endParaRPr lang="en-US" sz="2400" b="1" dirty="0">
              <a:solidFill>
                <a:srgbClr val="0432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15403" y="4781203"/>
            <a:ext cx="185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</a:rPr>
              <a:t>familiar</a:t>
            </a:r>
            <a:endParaRPr lang="en-US" sz="2400" b="1" dirty="0">
              <a:solidFill>
                <a:srgbClr val="0432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59736" y="4806783"/>
            <a:ext cx="88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9051"/>
                </a:solidFill>
              </a:rPr>
              <a:t>new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69601" y="4791844"/>
            <a:ext cx="931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9051"/>
                </a:solidFill>
              </a:rPr>
              <a:t>new</a:t>
            </a:r>
            <a:endParaRPr lang="en-US" sz="2400" b="1" dirty="0">
              <a:solidFill>
                <a:srgbClr val="009051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1951076" y="4924947"/>
            <a:ext cx="1950178" cy="221777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0800000">
            <a:off x="8411419" y="4946718"/>
            <a:ext cx="1950178" cy="221777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797" y="3324705"/>
            <a:ext cx="2278635" cy="12860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262" y="3239485"/>
            <a:ext cx="2134259" cy="15253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303116" y="5022676"/>
            <a:ext cx="13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experiments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840286" y="5055579"/>
            <a:ext cx="13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experiments</a:t>
            </a:r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3" y="70772"/>
            <a:ext cx="1292159" cy="189667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39896" y="1657922"/>
            <a:ext cx="1589314" cy="331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05673" y="1588839"/>
            <a:ext cx="1298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Bruno </a:t>
            </a:r>
          </a:p>
          <a:p>
            <a:pPr algn="ctr"/>
            <a:r>
              <a:rPr lang="en-US" sz="1600" b="1" dirty="0" err="1" smtClean="0"/>
              <a:t>Pontecorvo</a:t>
            </a:r>
            <a:r>
              <a:rPr lang="en-US" sz="1600" b="1" dirty="0" smtClean="0"/>
              <a:t>   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97103" y="1964482"/>
            <a:ext cx="128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1958</a:t>
            </a:r>
            <a:endParaRPr lang="en-US" sz="3600" b="1" dirty="0"/>
          </a:p>
        </p:txBody>
      </p:sp>
      <p:sp>
        <p:nvSpPr>
          <p:cNvPr id="10" name="Rectangle 9"/>
          <p:cNvSpPr/>
          <p:nvPr/>
        </p:nvSpPr>
        <p:spPr>
          <a:xfrm>
            <a:off x="1982070" y="1396873"/>
            <a:ext cx="327793" cy="515874"/>
          </a:xfrm>
          <a:prstGeom prst="rect">
            <a:avLst/>
          </a:prstGeom>
          <a:solidFill>
            <a:schemeClr val="accent2">
              <a:lumMod val="60000"/>
              <a:lumOff val="4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8280787" y="4610787"/>
            <a:ext cx="23039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576882" y="1989563"/>
            <a:ext cx="128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1973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1743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9" grpId="0"/>
      <p:bldP spid="10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191" y="-21747"/>
            <a:ext cx="10515600" cy="911968"/>
          </a:xfrm>
        </p:spPr>
        <p:txBody>
          <a:bodyPr/>
          <a:lstStyle/>
          <a:p>
            <a:pPr algn="ctr"/>
            <a:r>
              <a:rPr lang="en-US" b="1" dirty="0" err="1" smtClean="0">
                <a:latin typeface="+mn-lt"/>
              </a:rPr>
              <a:t>Unitarity</a:t>
            </a:r>
            <a:r>
              <a:rPr lang="en-US" b="1" dirty="0" smtClean="0">
                <a:latin typeface="+mn-lt"/>
              </a:rPr>
              <a:t> condition</a:t>
            </a:r>
            <a:endParaRPr lang="en-US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73" y="2386676"/>
            <a:ext cx="3251312" cy="1835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761" y="2440282"/>
            <a:ext cx="3059803" cy="1726980"/>
          </a:xfrm>
          <a:prstGeom prst="rect">
            <a:avLst/>
          </a:prstGeom>
        </p:spPr>
      </p:pic>
      <p:sp>
        <p:nvSpPr>
          <p:cNvPr id="10" name="Double Bracket 9"/>
          <p:cNvSpPr/>
          <p:nvPr/>
        </p:nvSpPr>
        <p:spPr>
          <a:xfrm>
            <a:off x="4345690" y="2304222"/>
            <a:ext cx="3381947" cy="1927266"/>
          </a:xfrm>
          <a:prstGeom prst="bracketPair">
            <a:avLst>
              <a:gd name="adj" fmla="val 855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uble Bracket 11"/>
          <p:cNvSpPr/>
          <p:nvPr/>
        </p:nvSpPr>
        <p:spPr>
          <a:xfrm>
            <a:off x="301530" y="2328394"/>
            <a:ext cx="3356785" cy="1927266"/>
          </a:xfrm>
          <a:prstGeom prst="bracketPair">
            <a:avLst>
              <a:gd name="adj" fmla="val 855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uble Bracket 14"/>
          <p:cNvSpPr/>
          <p:nvPr/>
        </p:nvSpPr>
        <p:spPr>
          <a:xfrm>
            <a:off x="8607691" y="2319208"/>
            <a:ext cx="3356785" cy="1927266"/>
          </a:xfrm>
          <a:prstGeom prst="bracketPair">
            <a:avLst>
              <a:gd name="adj" fmla="val 855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97529" y="2777311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×</a:t>
            </a:r>
            <a:endParaRPr lang="en-US" sz="5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943864" y="2797137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=</a:t>
            </a:r>
            <a:endParaRPr lang="en-US" sz="5400" b="1" dirty="0"/>
          </a:p>
        </p:txBody>
      </p:sp>
      <p:sp>
        <p:nvSpPr>
          <p:cNvPr id="19" name="Rectangle 18"/>
          <p:cNvSpPr/>
          <p:nvPr/>
        </p:nvSpPr>
        <p:spPr>
          <a:xfrm>
            <a:off x="10085755" y="2476156"/>
            <a:ext cx="400656" cy="337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219839" y="2673568"/>
            <a:ext cx="400656" cy="729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146334" y="3780466"/>
            <a:ext cx="400656" cy="337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007114" y="3132854"/>
            <a:ext cx="466670" cy="834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185167" y="232351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0</a:t>
            </a:r>
            <a:endParaRPr lang="en-US" sz="4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198470" y="2319208"/>
            <a:ext cx="524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0</a:t>
            </a:r>
            <a:endParaRPr lang="en-US" sz="4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1185540" y="287408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0</a:t>
            </a:r>
            <a:endParaRPr lang="en-US" sz="4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101270" y="29213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0</a:t>
            </a:r>
            <a:endParaRPr lang="en-US" sz="4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195632" y="3475785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0</a:t>
            </a:r>
            <a:endParaRPr lang="en-US" sz="4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092284" y="3466783"/>
            <a:ext cx="357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0</a:t>
            </a:r>
            <a:endParaRPr lang="en-US" sz="4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1208400" y="348586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/>
              <a:t>1</a:t>
            </a:r>
            <a:endParaRPr lang="en-US" sz="4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0173232" y="293695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1</a:t>
            </a:r>
            <a:endParaRPr lang="en-US" sz="4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112271" y="2335921"/>
            <a:ext cx="47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/>
              <a:t>1</a:t>
            </a:r>
            <a:endParaRPr lang="en-US" sz="4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736577" y="1454766"/>
            <a:ext cx="12416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V</a:t>
            </a:r>
            <a:r>
              <a:rPr lang="en-US" sz="4400" b="1" baseline="-25000" dirty="0" smtClean="0"/>
              <a:t>CKM</a:t>
            </a:r>
            <a:endParaRPr lang="en-US" sz="4400" b="1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1602725" y="1449187"/>
            <a:ext cx="12416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V</a:t>
            </a:r>
            <a:r>
              <a:rPr lang="en-US" sz="4400" b="1" baseline="-25000" dirty="0" smtClean="0"/>
              <a:t>CKM</a:t>
            </a:r>
            <a:endParaRPr lang="en-US" sz="4400" b="1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10156596" y="1444240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𝟙</a:t>
            </a:r>
            <a:endParaRPr lang="en-US" sz="4400" b="1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3728298" y="1234493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×</a:t>
            </a:r>
            <a:endParaRPr lang="en-US" sz="5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950656" y="1229022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=</a:t>
            </a:r>
            <a:endParaRPr lang="en-US" sz="5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4225016" y="4886226"/>
            <a:ext cx="3549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9 equations</a:t>
            </a:r>
            <a:endParaRPr lang="en-US" sz="54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4563372" y="2358855"/>
            <a:ext cx="3133971" cy="1768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8991" y="1332107"/>
            <a:ext cx="644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Symbol Tiger Expert" charset="2"/>
                <a:ea typeface="Symbol Tiger Expert" charset="2"/>
                <a:cs typeface="Symbol Tiger Expert" charset="2"/>
              </a:rPr>
              <a:t>†</a:t>
            </a:r>
            <a:endParaRPr lang="en-US" sz="3600" dirty="0">
              <a:latin typeface="Symbol Tiger Expert" charset="2"/>
              <a:ea typeface="Symbol Tiger Expert" charset="2"/>
              <a:cs typeface="Symbol Tiger Expert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5547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40291"/>
            <a:ext cx="10515600" cy="1417619"/>
          </a:xfrm>
        </p:spPr>
        <p:txBody>
          <a:bodyPr/>
          <a:lstStyle/>
          <a:p>
            <a:pPr algn="ctr"/>
            <a:r>
              <a:rPr lang="en-US" b="1" dirty="0" smtClean="0">
                <a:latin typeface="Lucida Handwriting" charset="0"/>
                <a:ea typeface="Lucida Handwriting" charset="0"/>
                <a:cs typeface="Lucida Handwriting" charset="0"/>
              </a:rPr>
              <a:t>CP</a:t>
            </a:r>
            <a:r>
              <a:rPr lang="en-US" b="1" dirty="0" smtClean="0">
                <a:latin typeface="+mn-lt"/>
              </a:rPr>
              <a:t>-violation:   It’s just a phase </a:t>
            </a:r>
            <a:r>
              <a:rPr lang="mr-IN" b="1" dirty="0" smtClean="0">
                <a:latin typeface="+mn-lt"/>
              </a:rPr>
              <a:t>…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49" y="1724704"/>
            <a:ext cx="10316817" cy="583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05" y="2630271"/>
            <a:ext cx="9280883" cy="608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639" y="4668099"/>
            <a:ext cx="6184900" cy="596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0927" y="1041424"/>
            <a:ext cx="3831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srgbClr val="945200"/>
                </a:solidFill>
              </a:rPr>
              <a:t>particles</a:t>
            </a:r>
            <a:r>
              <a:rPr lang="en-US" sz="2800" i="1" baseline="-25000" dirty="0" err="1" smtClean="0">
                <a:solidFill>
                  <a:srgbClr val="945200"/>
                </a:solidFill>
              </a:rPr>
              <a:t>init</a:t>
            </a:r>
            <a:r>
              <a:rPr lang="en-US" sz="2800" i="1" dirty="0" smtClean="0">
                <a:solidFill>
                  <a:srgbClr val="945200"/>
                </a:solidFill>
                <a:sym typeface="Wingdings"/>
              </a:rPr>
              <a:t> </a:t>
            </a:r>
            <a:r>
              <a:rPr lang="en-US" sz="2800" i="1" dirty="0" err="1" smtClean="0">
                <a:solidFill>
                  <a:srgbClr val="945200"/>
                </a:solidFill>
                <a:sym typeface="Wingdings"/>
              </a:rPr>
              <a:t>particles</a:t>
            </a:r>
            <a:r>
              <a:rPr lang="en-US" sz="2800" i="1" baseline="-25000" dirty="0" err="1" smtClean="0">
                <a:solidFill>
                  <a:srgbClr val="945200"/>
                </a:solidFill>
                <a:sym typeface="Wingdings"/>
              </a:rPr>
              <a:t>final</a:t>
            </a:r>
            <a:endParaRPr lang="en-US" sz="2800" i="1" baseline="-25000" dirty="0">
              <a:solidFill>
                <a:srgbClr val="9452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9295" y="1026052"/>
            <a:ext cx="4966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solidFill>
                  <a:srgbClr val="945200"/>
                </a:solidFill>
              </a:rPr>
              <a:t>antiparticles</a:t>
            </a:r>
            <a:r>
              <a:rPr lang="en-US" sz="2800" i="1" baseline="-25000" dirty="0" err="1" smtClean="0">
                <a:solidFill>
                  <a:srgbClr val="945200"/>
                </a:solidFill>
              </a:rPr>
              <a:t>init</a:t>
            </a:r>
            <a:r>
              <a:rPr lang="en-US" sz="2800" i="1" dirty="0" smtClean="0">
                <a:solidFill>
                  <a:srgbClr val="945200"/>
                </a:solidFill>
                <a:sym typeface="Wingdings"/>
              </a:rPr>
              <a:t> </a:t>
            </a:r>
            <a:r>
              <a:rPr lang="en-US" sz="2800" i="1" dirty="0" err="1" smtClean="0">
                <a:solidFill>
                  <a:srgbClr val="945200"/>
                </a:solidFill>
                <a:sym typeface="Wingdings"/>
              </a:rPr>
              <a:t>antiparticles</a:t>
            </a:r>
            <a:r>
              <a:rPr lang="en-US" sz="2800" i="1" baseline="-25000" dirty="0" err="1" smtClean="0">
                <a:solidFill>
                  <a:srgbClr val="945200"/>
                </a:solidFill>
                <a:sym typeface="Wingdings"/>
              </a:rPr>
              <a:t>final</a:t>
            </a:r>
            <a:endParaRPr lang="en-US" sz="2800" i="1" baseline="-25000" dirty="0">
              <a:solidFill>
                <a:srgbClr val="9452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48" y="3719518"/>
            <a:ext cx="10313799" cy="544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3285" y="5527558"/>
            <a:ext cx="2919140" cy="12922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110" y="5675643"/>
            <a:ext cx="2721429" cy="82918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557912" y="5192560"/>
            <a:ext cx="300445" cy="471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322855" y="5042583"/>
            <a:ext cx="874184" cy="5617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01981" y="6027003"/>
            <a:ext cx="1810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only differ</a:t>
            </a:r>
          </a:p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by a phase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197039" y="6090235"/>
            <a:ext cx="287866" cy="255264"/>
          </a:xfrm>
          <a:prstGeom prst="straightConnector1">
            <a:avLst/>
          </a:prstGeom>
          <a:ln w="19050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412092" y="6207536"/>
            <a:ext cx="2291641" cy="387905"/>
          </a:xfrm>
          <a:prstGeom prst="straightConnector1">
            <a:avLst/>
          </a:prstGeom>
          <a:ln w="19050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flipH="1">
            <a:off x="328552" y="4390973"/>
            <a:ext cx="2865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Lucida Handwriting" charset="0"/>
                <a:ea typeface="Lucida Handwriting" charset="0"/>
                <a:cs typeface="Lucida Handwriting" charset="0"/>
              </a:rPr>
              <a:t>C</a:t>
            </a:r>
            <a:r>
              <a:rPr lang="en-US" sz="2800" i="1" dirty="0" smtClean="0"/>
              <a:t>PT</a:t>
            </a:r>
            <a:r>
              <a:rPr lang="en-US" sz="2800" dirty="0" smtClean="0"/>
              <a:t> conserved</a:t>
            </a:r>
          </a:p>
          <a:p>
            <a:r>
              <a:rPr lang="en-US" sz="2800" dirty="0" smtClean="0"/>
              <a:t>but</a:t>
            </a:r>
            <a:r>
              <a:rPr lang="en-US" sz="2800" i="1" dirty="0" smtClean="0">
                <a:latin typeface="Lucida Handwriting" charset="0"/>
                <a:ea typeface="Lucida Handwriting" charset="0"/>
                <a:cs typeface="Lucida Handwriting" charset="0"/>
              </a:rPr>
              <a:t> C</a:t>
            </a:r>
            <a:r>
              <a:rPr lang="en-US" sz="2800" i="1" dirty="0" smtClean="0"/>
              <a:t>P</a:t>
            </a:r>
            <a:r>
              <a:rPr lang="en-US" sz="2800" dirty="0" smtClean="0"/>
              <a:t> violated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 flipH="1">
            <a:off x="2682217" y="4422261"/>
            <a:ext cx="548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: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7476221" y="3539914"/>
            <a:ext cx="463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2</a:t>
            </a:r>
            <a:endParaRPr lang="en-US" sz="24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751123" y="3527473"/>
            <a:ext cx="463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2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57824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17" grpId="0"/>
      <p:bldP spid="11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05" y="26350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+mn-lt"/>
              </a:rPr>
              <a:t>The KM paper</a:t>
            </a:r>
            <a:endParaRPr lang="en-US" sz="60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4479234" y="3723861"/>
            <a:ext cx="3326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February 1973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537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2163957" y="-42361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  <a:ea typeface="ＭＳ Ｐゴシック" pitchFamily="-107" charset="-128"/>
                <a:cs typeface="ＭＳ Ｐゴシック" pitchFamily="-107" charset="-128"/>
              </a:rPr>
              <a:t>1973:  Kobayashi &amp; </a:t>
            </a:r>
            <a:r>
              <a:rPr lang="en-US" b="1" dirty="0" err="1" smtClean="0">
                <a:latin typeface="+mn-lt"/>
                <a:ea typeface="ＭＳ Ｐゴシック" pitchFamily="-107" charset="-128"/>
                <a:cs typeface="ＭＳ Ｐゴシック" pitchFamily="-107" charset="-128"/>
              </a:rPr>
              <a:t>Maskawa</a:t>
            </a:r>
            <a:endParaRPr lang="en-US" b="1" dirty="0" smtClean="0">
              <a:latin typeface="+mn-lt"/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1044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7804" y="1307101"/>
            <a:ext cx="8351709" cy="378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2822350" y="6403404"/>
            <a:ext cx="6400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104464" name="TextBox 18"/>
          <p:cNvSpPr txBox="1">
            <a:spLocks noChangeArrowheads="1"/>
          </p:cNvSpPr>
          <p:nvPr/>
        </p:nvSpPr>
        <p:spPr bwMode="auto">
          <a:xfrm>
            <a:off x="2399798" y="4010906"/>
            <a:ext cx="845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Comic Sans MS" pitchFamily="-107" charset="0"/>
              </a:rPr>
              <a:t>page 1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latin typeface="Comic Sans MS" pitchFamily="-107" charset="0"/>
              </a:rPr>
              <a:t>(of </a:t>
            </a:r>
            <a:r>
              <a:rPr lang="en-US" sz="1400" dirty="0">
                <a:solidFill>
                  <a:srgbClr val="800000"/>
                </a:solidFill>
                <a:latin typeface="Comic Sans MS" pitchFamily="-107" charset="0"/>
              </a:rPr>
              <a:t>6</a:t>
            </a:r>
            <a:r>
              <a:rPr lang="en-US" sz="1400" dirty="0" smtClean="0">
                <a:solidFill>
                  <a:srgbClr val="800000"/>
                </a:solidFill>
                <a:latin typeface="Comic Sans MS" pitchFamily="-107" charset="0"/>
              </a:rPr>
              <a:t>)</a:t>
            </a:r>
            <a:endParaRPr lang="en-US" sz="1400" dirty="0">
              <a:solidFill>
                <a:srgbClr val="800000"/>
              </a:solidFill>
              <a:latin typeface="Comic Sans MS" pitchFamily="-107" charset="0"/>
            </a:endParaRPr>
          </a:p>
        </p:txBody>
      </p:sp>
      <p:sp>
        <p:nvSpPr>
          <p:cNvPr id="104465" name="TextBox 12"/>
          <p:cNvSpPr txBox="1">
            <a:spLocks noChangeArrowheads="1"/>
          </p:cNvSpPr>
          <p:nvPr/>
        </p:nvSpPr>
        <p:spPr bwMode="auto">
          <a:xfrm>
            <a:off x="9212176" y="5700622"/>
            <a:ext cx="2509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pitchFamily="-107" charset="0"/>
              </a:rPr>
              <a:t>“quartet </a:t>
            </a:r>
            <a:r>
              <a:rPr lang="en-US" dirty="0" smtClean="0">
                <a:solidFill>
                  <a:srgbClr val="996633"/>
                </a:solidFill>
                <a:latin typeface="Comic Sans MS" pitchFamily="-107" charset="0"/>
              </a:rPr>
              <a:t>scheme</a:t>
            </a:r>
            <a:r>
              <a:rPr lang="mr-IN" dirty="0" smtClean="0">
                <a:solidFill>
                  <a:srgbClr val="996633"/>
                </a:solidFill>
                <a:latin typeface="Comic Sans MS" pitchFamily="-107" charset="0"/>
              </a:rPr>
              <a:t>…</a:t>
            </a:r>
            <a:r>
              <a:rPr lang="en-US" dirty="0" smtClean="0">
                <a:solidFill>
                  <a:srgbClr val="996633"/>
                </a:solidFill>
                <a:latin typeface="Comic Sans MS" pitchFamily="-107" charset="0"/>
              </a:rPr>
              <a:t>= ?”</a:t>
            </a:r>
            <a:endParaRPr lang="en-US" dirty="0">
              <a:solidFill>
                <a:srgbClr val="996633"/>
              </a:solidFill>
              <a:latin typeface="Comic Sans MS" pitchFamily="-107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62338" y="4412159"/>
            <a:ext cx="3768834" cy="183522"/>
          </a:xfrm>
          <a:prstGeom prst="rect">
            <a:avLst/>
          </a:prstGeom>
          <a:solidFill>
            <a:schemeClr val="accent4">
              <a:lumMod val="7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21226777">
            <a:off x="8759784" y="4019209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</a:rPr>
              <a:t>= Standard Model</a:t>
            </a:r>
            <a:endParaRPr lang="en-US" b="1" dirty="0">
              <a:solidFill>
                <a:srgbClr val="9452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01402" y="2371651"/>
            <a:ext cx="2261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</a:rPr>
              <a:t>iN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</a:rPr>
              <a:t>SPIRE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: 11,414 citations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241294" y="4812693"/>
            <a:ext cx="7199306" cy="15459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78457" y="5074470"/>
            <a:ext cx="836914" cy="9118"/>
          </a:xfrm>
          <a:prstGeom prst="line">
            <a:avLst/>
          </a:prstGeom>
          <a:ln w="38100">
            <a:solidFill>
              <a:srgbClr val="945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61043" y="5068825"/>
            <a:ext cx="4865027" cy="271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ine 5"/>
          <p:cNvSpPr>
            <a:spLocks noChangeShapeType="1"/>
          </p:cNvSpPr>
          <p:nvPr/>
        </p:nvSpPr>
        <p:spPr bwMode="auto">
          <a:xfrm flipV="1">
            <a:off x="10661213" y="4978347"/>
            <a:ext cx="464860" cy="665823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911" y="1362698"/>
            <a:ext cx="3982418" cy="26785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87821" y="1341051"/>
            <a:ext cx="279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Nagoya Theory Group 1973</a:t>
            </a:r>
          </a:p>
        </p:txBody>
      </p:sp>
      <p:sp>
        <p:nvSpPr>
          <p:cNvPr id="18" name="Oval 17"/>
          <p:cNvSpPr/>
          <p:nvPr/>
        </p:nvSpPr>
        <p:spPr>
          <a:xfrm>
            <a:off x="551316" y="1995327"/>
            <a:ext cx="685800" cy="64293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03320" y="2737471"/>
            <a:ext cx="685800" cy="64293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754860" y="4627967"/>
            <a:ext cx="714653" cy="183522"/>
          </a:xfrm>
          <a:prstGeom prst="rect">
            <a:avLst/>
          </a:prstGeom>
          <a:solidFill>
            <a:schemeClr val="accent4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078457" y="4891419"/>
            <a:ext cx="714653" cy="183522"/>
          </a:xfrm>
          <a:prstGeom prst="rect">
            <a:avLst/>
          </a:prstGeom>
          <a:solidFill>
            <a:schemeClr val="accent4">
              <a:lumMod val="7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6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5" grpId="0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781" y="2209800"/>
            <a:ext cx="65631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What is the “quartet scheme?”</a:t>
            </a:r>
          </a:p>
          <a:p>
            <a:endParaRPr lang="en-US" sz="3200" dirty="0"/>
          </a:p>
          <a:p>
            <a:r>
              <a:rPr lang="en-US" sz="3200" dirty="0" smtClean="0"/>
              <a:t>Why is </a:t>
            </a:r>
            <a:r>
              <a:rPr lang="en-US" sz="3200" dirty="0" smtClean="0">
                <a:latin typeface="Lucida Calligraphy" charset="0"/>
                <a:ea typeface="Lucida Calligraphy" charset="0"/>
                <a:cs typeface="Lucida Calligraphy" charset="0"/>
              </a:rPr>
              <a:t>CP</a:t>
            </a:r>
            <a:r>
              <a:rPr lang="en-US" sz="3200" dirty="0" smtClean="0"/>
              <a:t> violation not possible in it?</a:t>
            </a:r>
            <a:endParaRPr lang="en-US" sz="3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Questions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256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819" y="18813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latin typeface="+mn-lt"/>
              </a:rPr>
              <a:t>The discovery of charm</a:t>
            </a:r>
            <a:endParaRPr lang="en-US" sz="54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3861" y="3107635"/>
            <a:ext cx="5062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as seen from Nagoya Japan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929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344556" y="-31450"/>
            <a:ext cx="11098695" cy="9080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latin typeface="+mn-lt"/>
              </a:rPr>
              <a:t>to many people in Japan, charm was discovered in 1971</a:t>
            </a:r>
            <a:endParaRPr lang="en-US" sz="4000" b="1" dirty="0">
              <a:latin typeface="+mn-lt"/>
            </a:endParaRPr>
          </a:p>
        </p:txBody>
      </p:sp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362201"/>
            <a:ext cx="26098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TextBox 3"/>
          <p:cNvSpPr txBox="1">
            <a:spLocks noChangeArrowheads="1"/>
          </p:cNvSpPr>
          <p:nvPr/>
        </p:nvSpPr>
        <p:spPr bwMode="auto">
          <a:xfrm>
            <a:off x="1643743" y="1183076"/>
            <a:ext cx="46760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1971 </a:t>
            </a:r>
            <a:r>
              <a:rPr lang="en-US" b="1"/>
              <a:t>paper </a:t>
            </a:r>
            <a:r>
              <a:rPr lang="en-US" b="1" smtClean="0"/>
              <a:t>by  (now) </a:t>
            </a:r>
            <a:r>
              <a:rPr lang="en-US" b="1" dirty="0"/>
              <a:t>Nagoya particle physicist</a:t>
            </a:r>
          </a:p>
          <a:p>
            <a:r>
              <a:rPr lang="en-US" b="1" dirty="0"/>
              <a:t>       Kiyoshi </a:t>
            </a:r>
            <a:r>
              <a:rPr lang="en-US" b="1" dirty="0" err="1"/>
              <a:t>Niu</a:t>
            </a:r>
            <a:r>
              <a:rPr lang="en-US" b="1" dirty="0"/>
              <a:t> and colleagues</a:t>
            </a:r>
          </a:p>
        </p:txBody>
      </p:sp>
      <p:pic>
        <p:nvPicPr>
          <p:cNvPr id="1013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4468814"/>
            <a:ext cx="2667000" cy="195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52" y="2350168"/>
            <a:ext cx="3723861" cy="45078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505" y="4626313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4">
                    <a:lumMod val="50000"/>
                  </a:schemeClr>
                </a:solidFill>
              </a:rPr>
              <a:t>iN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SPIRE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: 342 citations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63" y="876603"/>
            <a:ext cx="3770243" cy="15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088677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Pre-history: Three major discoveries in 1963-64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21490" y="1208867"/>
            <a:ext cx="3161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60 years ago</a:t>
            </a:r>
          </a:p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(my first year in </a:t>
            </a:r>
            <a:r>
              <a:rPr lang="en-US" sz="24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raduate </a:t>
            </a:r>
            <a:r>
              <a:rPr lang="en-US" sz="24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s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chool)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0554345" y="867906"/>
            <a:ext cx="77492" cy="340961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flipH="1">
            <a:off x="1983005" y="2534430"/>
            <a:ext cx="72384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600" dirty="0" err="1" smtClean="0"/>
              <a:t>Cabibbo</a:t>
            </a:r>
            <a:r>
              <a:rPr lang="en-US" sz="3600" dirty="0" smtClean="0"/>
              <a:t>:   Flavor mixing</a:t>
            </a:r>
          </a:p>
          <a:p>
            <a:pPr marL="457200" indent="-457200">
              <a:buFont typeface="Arial" charset="0"/>
              <a:buChar char="•"/>
            </a:pPr>
            <a:endParaRPr lang="en-US" sz="3600" dirty="0"/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/>
              <a:t>Gell-Mann &amp; Zweig:  Quarks/Aces</a:t>
            </a:r>
          </a:p>
          <a:p>
            <a:pPr marL="457200" indent="-457200">
              <a:buFont typeface="Arial" charset="0"/>
              <a:buChar char="•"/>
            </a:pPr>
            <a:endParaRPr lang="en-US" sz="36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3600" dirty="0" smtClean="0"/>
              <a:t>Cronin-Fitch :  </a:t>
            </a:r>
            <a:r>
              <a:rPr lang="en-US" sz="3600" dirty="0" smtClean="0">
                <a:latin typeface="Lucida Handwriting" charset="0"/>
                <a:ea typeface="Lucida Handwriting" charset="0"/>
                <a:cs typeface="Lucida Handwriting" charset="0"/>
              </a:rPr>
              <a:t>CP</a:t>
            </a:r>
            <a:r>
              <a:rPr lang="en-US" sz="3600" dirty="0" smtClean="0"/>
              <a:t> violation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891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512" y="738804"/>
            <a:ext cx="5297201" cy="51490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93670" y="290854"/>
            <a:ext cx="1764792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557258" y="2722609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𝛄</a:t>
            </a:r>
            <a:r>
              <a:rPr lang="en-US" sz="2000" b="1" baseline="-25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1</a:t>
            </a:r>
            <a:endParaRPr lang="en-US" sz="2000" b="1" baseline="-25000" dirty="0">
              <a:solidFill>
                <a:schemeClr val="accent6">
                  <a:lumMod val="5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80504" y="2406369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𝛄</a:t>
            </a:r>
            <a:r>
              <a:rPr lang="en-US" sz="2000" baseline="-25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2</a:t>
            </a:r>
            <a:endParaRPr lang="en-US" sz="2000" baseline="-25000" dirty="0">
              <a:solidFill>
                <a:schemeClr val="accent6">
                  <a:lumMod val="5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97890" y="6411849"/>
            <a:ext cx="4628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Shuzo Ogawa (Nagoya) interpreted this event as production of one particle</a:t>
            </a:r>
          </a:p>
          <a:p>
            <a:pPr algn="ctr"/>
            <a:r>
              <a:rPr lang="en-US" sz="1000" dirty="0"/>
              <a:t>with a c-quark (X</a:t>
            </a:r>
            <a:r>
              <a:rPr lang="en-US" sz="1000" dirty="0">
                <a:sym typeface="Wingdings" pitchFamily="2" charset="2"/>
              </a:rPr>
              <a:t></a:t>
            </a:r>
            <a:r>
              <a:rPr lang="en-US" sz="10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US" sz="1000" baseline="30000" dirty="0">
                <a:sym typeface="Wingdings" pitchFamily="2" charset="2"/>
              </a:rPr>
              <a:t>0</a:t>
            </a:r>
            <a:r>
              <a:rPr lang="en-US" sz="1000" dirty="0">
                <a:sym typeface="Wingdings" pitchFamily="2" charset="2"/>
              </a:rPr>
              <a:t>p) and one with an anti-c-quark (X</a:t>
            </a:r>
            <a:r>
              <a:rPr lang="en-US" sz="10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US" sz="1000" baseline="30000" dirty="0">
                <a:sym typeface="Wingdings" pitchFamily="2" charset="2"/>
              </a:rPr>
              <a:t>0</a:t>
            </a:r>
            <a:r>
              <a:rPr lang="en-US" sz="1000" dirty="0">
                <a:latin typeface="Symbol" pitchFamily="18" charset="2"/>
                <a:sym typeface="Wingdings" pitchFamily="2" charset="2"/>
              </a:rPr>
              <a:t>p</a:t>
            </a:r>
            <a:r>
              <a:rPr lang="en-US" sz="1000" baseline="30000" dirty="0">
                <a:latin typeface="Comic Sans MS"/>
                <a:sym typeface="Wingdings" pitchFamily="2" charset="2"/>
              </a:rPr>
              <a:t>±</a:t>
            </a:r>
            <a:r>
              <a:rPr lang="en-US" sz="1000" dirty="0">
                <a:sym typeface="Wingdings" pitchFamily="2" charset="2"/>
              </a:rPr>
              <a:t>).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5781244" y="738804"/>
            <a:ext cx="2490134" cy="2539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10186534" y="3277852"/>
            <a:ext cx="2248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945200"/>
                </a:solidFill>
              </a:rPr>
              <a:t>E</a:t>
            </a:r>
            <a:r>
              <a:rPr lang="en-US" sz="2000" b="1" baseline="-25000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="1" baseline="-9000" dirty="0" smtClean="0">
                <a:solidFill>
                  <a:srgbClr val="945200"/>
                </a:solidFill>
              </a:rPr>
              <a:t>0</a:t>
            </a:r>
            <a:r>
              <a:rPr lang="en-US" sz="2000" b="1" dirty="0" smtClean="0">
                <a:solidFill>
                  <a:srgbClr val="945200"/>
                </a:solidFill>
              </a:rPr>
              <a:t>=3.2 ± 0.4 </a:t>
            </a:r>
            <a:r>
              <a:rPr lang="en-US" sz="2000" b="1" dirty="0" err="1" smtClean="0">
                <a:solidFill>
                  <a:srgbClr val="945200"/>
                </a:solidFill>
              </a:rPr>
              <a:t>TeV</a:t>
            </a:r>
            <a:endParaRPr lang="en-US" sz="2000" b="1" dirty="0" smtClean="0">
              <a:solidFill>
                <a:srgbClr val="945200"/>
              </a:solidFill>
            </a:endParaRPr>
          </a:p>
          <a:p>
            <a:r>
              <a:rPr lang="en-US" sz="2000" b="1" i="1" dirty="0" smtClean="0">
                <a:solidFill>
                  <a:srgbClr val="945200"/>
                </a:solidFill>
              </a:rPr>
              <a:t>p</a:t>
            </a:r>
            <a:r>
              <a:rPr lang="en-US" sz="2000" b="1" baseline="-25000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="1" baseline="-9000" dirty="0" smtClean="0">
                <a:solidFill>
                  <a:srgbClr val="945200"/>
                </a:solidFill>
              </a:rPr>
              <a:t>0</a:t>
            </a:r>
            <a:r>
              <a:rPr lang="en-US" sz="2000" b="1" dirty="0" smtClean="0">
                <a:solidFill>
                  <a:srgbClr val="945200"/>
                </a:solidFill>
              </a:rPr>
              <a:t>=627 ± 90 MeV</a:t>
            </a:r>
          </a:p>
        </p:txBody>
      </p:sp>
      <p:sp>
        <p:nvSpPr>
          <p:cNvPr id="19" name="Rectangle 18"/>
          <p:cNvSpPr/>
          <p:nvPr/>
        </p:nvSpPr>
        <p:spPr>
          <a:xfrm rot="10800000">
            <a:off x="10009493" y="3634373"/>
            <a:ext cx="5845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baseline="-25000" dirty="0" smtClean="0">
                <a:solidFill>
                  <a:srgbClr val="945200"/>
                </a:solidFill>
              </a:rPr>
              <a:t>T</a:t>
            </a:r>
            <a:endParaRPr lang="en-US" sz="2000" b="1" dirty="0">
              <a:solidFill>
                <a:srgbClr val="9452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753923" y="2605713"/>
            <a:ext cx="286633" cy="2596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743" y="120995"/>
            <a:ext cx="4244308" cy="613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ight Arrow 22"/>
          <p:cNvSpPr/>
          <p:nvPr/>
        </p:nvSpPr>
        <p:spPr>
          <a:xfrm>
            <a:off x="1757478" y="1031223"/>
            <a:ext cx="328574" cy="2147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3542335" y="1065512"/>
            <a:ext cx="328574" cy="2147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3477788" y="2080361"/>
            <a:ext cx="328574" cy="2147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225225" y="2224744"/>
            <a:ext cx="1486" cy="313376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958945" y="2190988"/>
            <a:ext cx="38989" cy="318784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603939" y="4391014"/>
            <a:ext cx="164171" cy="1143000"/>
          </a:xfrm>
          <a:prstGeom prst="line">
            <a:avLst/>
          </a:prstGeom>
          <a:ln w="19050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086052" y="2124744"/>
            <a:ext cx="135105" cy="1501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824961" y="2149675"/>
            <a:ext cx="135105" cy="1501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759846" y="1936327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17836" y="1980398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42472" y="529347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92313" y="526430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35983" y="428783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80347" y="405246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C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870909" y="5632030"/>
            <a:ext cx="372209" cy="133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358794" y="5456604"/>
            <a:ext cx="151436" cy="175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309097" y="5648505"/>
            <a:ext cx="436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="1" baseline="30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0</a:t>
            </a:r>
            <a:endParaRPr lang="en-US" sz="2000" b="1" baseline="30000" dirty="0">
              <a:solidFill>
                <a:schemeClr val="accent6">
                  <a:lumMod val="5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463364" y="5456604"/>
            <a:ext cx="13927" cy="338711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3286777" y="5459639"/>
            <a:ext cx="433410" cy="1693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265853" y="5399918"/>
            <a:ext cx="43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518571" y="5427341"/>
            <a:ext cx="372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C’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4094703" y="5427341"/>
            <a:ext cx="242218" cy="1331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917248" y="5656557"/>
            <a:ext cx="436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000" b="1" baseline="30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0</a:t>
            </a:r>
            <a:endParaRPr lang="en-US" sz="2000" b="1" baseline="30000" dirty="0">
              <a:solidFill>
                <a:schemeClr val="accent6">
                  <a:lumMod val="5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4084587" y="5437121"/>
            <a:ext cx="13927" cy="338711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0745190" y="2472735"/>
            <a:ext cx="787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0</a:t>
            </a:r>
            <a:endParaRPr lang="en-US" sz="2400" b="1" baseline="30000" dirty="0">
              <a:solidFill>
                <a:schemeClr val="accent6">
                  <a:lumMod val="5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8962754" y="2638573"/>
            <a:ext cx="286633" cy="2596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4069469" y="5220546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𝛄</a:t>
            </a:r>
            <a:r>
              <a:rPr lang="en-US" sz="2000" baseline="-25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2</a:t>
            </a:r>
            <a:endParaRPr lang="en-US" sz="2000" baseline="-25000" dirty="0">
              <a:solidFill>
                <a:schemeClr val="accent6">
                  <a:lumMod val="5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036170" y="4814749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𝛄</a:t>
            </a:r>
            <a:r>
              <a:rPr lang="en-US" sz="2000" baseline="-25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1</a:t>
            </a:r>
            <a:endParaRPr lang="en-US" sz="2000" baseline="-25000" dirty="0">
              <a:solidFill>
                <a:schemeClr val="accent6">
                  <a:lumMod val="5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125398" y="4873470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𝛄</a:t>
            </a:r>
            <a:r>
              <a:rPr lang="en-US" sz="2000" baseline="-25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2</a:t>
            </a:r>
            <a:endParaRPr lang="en-US" sz="2000" baseline="-25000" dirty="0">
              <a:solidFill>
                <a:schemeClr val="accent6">
                  <a:lumMod val="5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135266" y="4490391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𝛄</a:t>
            </a:r>
            <a:r>
              <a:rPr lang="en-US" sz="2000" baseline="-250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1</a:t>
            </a:r>
            <a:endParaRPr lang="en-US" sz="2000" baseline="-25000" dirty="0">
              <a:solidFill>
                <a:schemeClr val="accent6">
                  <a:lumMod val="50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9807431" y="3044786"/>
            <a:ext cx="286633" cy="2596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9797682" y="2986034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942553" y="261420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C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9064593" y="5621760"/>
            <a:ext cx="286633" cy="2596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044392" y="5597389"/>
            <a:ext cx="372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C’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6117003" y="3825443"/>
            <a:ext cx="286633" cy="2596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6096802" y="3801072"/>
            <a:ext cx="372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702987" y="2827914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●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6817" y="13081"/>
            <a:ext cx="3860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TextBox 86"/>
          <p:cNvSpPr txBox="1"/>
          <p:nvPr/>
        </p:nvSpPr>
        <p:spPr>
          <a:xfrm flipH="1">
            <a:off x="7868552" y="1982691"/>
            <a:ext cx="2208946" cy="412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view along track B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206" y="5934059"/>
            <a:ext cx="2921000" cy="482600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1603939" y="0"/>
            <a:ext cx="2038136" cy="290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5175061" y="582039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B: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175061" y="844014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C: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94" name="Left Arrow 93"/>
          <p:cNvSpPr/>
          <p:nvPr/>
        </p:nvSpPr>
        <p:spPr>
          <a:xfrm>
            <a:off x="2363215" y="2092455"/>
            <a:ext cx="328574" cy="21471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Left Arrow 94"/>
          <p:cNvSpPr/>
          <p:nvPr/>
        </p:nvSpPr>
        <p:spPr>
          <a:xfrm>
            <a:off x="1775593" y="4642139"/>
            <a:ext cx="328574" cy="214715"/>
          </a:xfrm>
          <a:prstGeom prst="left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Left Arrow 95"/>
          <p:cNvSpPr/>
          <p:nvPr/>
        </p:nvSpPr>
        <p:spPr>
          <a:xfrm>
            <a:off x="4139971" y="4713395"/>
            <a:ext cx="328574" cy="214715"/>
          </a:xfrm>
          <a:prstGeom prst="leftArrow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889835" y="584265"/>
            <a:ext cx="18838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</a:t>
            </a:r>
            <a:r>
              <a:rPr lang="en-US" b="1" baseline="-25000" dirty="0" smtClean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=1.870 GeV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b="1" baseline="-25000" dirty="0" err="1" smtClean="0">
                <a:solidFill>
                  <a:srgbClr val="0432FF"/>
                </a:solidFill>
              </a:rPr>
              <a:t>c</a:t>
            </a:r>
            <a:r>
              <a:rPr lang="en-US" b="1" dirty="0" smtClean="0">
                <a:solidFill>
                  <a:srgbClr val="0432FF"/>
                </a:solidFill>
              </a:rPr>
              <a:t>: M</a:t>
            </a:r>
            <a:r>
              <a:rPr lang="en-US" b="1" baseline="-25000" dirty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b="1" dirty="0" smtClean="0">
                <a:solidFill>
                  <a:srgbClr val="0432FF"/>
                </a:solidFill>
              </a:rPr>
              <a:t>=2.286 </a:t>
            </a:r>
            <a:r>
              <a:rPr lang="en-US" b="1" dirty="0">
                <a:solidFill>
                  <a:srgbClr val="0432FF"/>
                </a:solidFill>
              </a:rPr>
              <a:t>GeV</a:t>
            </a:r>
          </a:p>
          <a:p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81754" y="174224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PDG-2020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629390" y="2126469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="1" baseline="-25000" dirty="0" err="1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gg</a:t>
            </a:r>
            <a:r>
              <a:rPr lang="en-US" b="1" dirty="0" smtClean="0">
                <a:solidFill>
                  <a:srgbClr val="945200"/>
                </a:solidFill>
              </a:rPr>
              <a:t>≈ 0.004</a:t>
            </a:r>
            <a:r>
              <a:rPr lang="en-US" b="1" baseline="30000" dirty="0" smtClean="0">
                <a:solidFill>
                  <a:srgbClr val="945200"/>
                </a:solidFill>
              </a:rPr>
              <a:t>𝝤</a:t>
            </a:r>
            <a:endParaRPr lang="en-US" b="1" baseline="30000" dirty="0">
              <a:solidFill>
                <a:srgbClr val="945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653" y="241357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why no </a:t>
            </a:r>
            <a:r>
              <a:rPr lang="en-US" b="1" dirty="0" smtClean="0">
                <a:latin typeface="Lucida Calligraphy" charset="0"/>
                <a:ea typeface="Lucida Calligraphy" charset="0"/>
                <a:cs typeface="Lucida Calligraphy" charset="0"/>
              </a:rPr>
              <a:t>CP</a:t>
            </a:r>
            <a:r>
              <a:rPr lang="en-US" b="1" dirty="0">
                <a:latin typeface="+mn-lt"/>
              </a:rPr>
              <a:t>-</a:t>
            </a:r>
            <a:r>
              <a:rPr lang="en-US" b="1" dirty="0" smtClean="0">
                <a:latin typeface="+mn-lt"/>
              </a:rPr>
              <a:t>violating phase with 4-quarks?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643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2171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Quark-flavor-mixing for 4 flavors</a:t>
            </a:r>
            <a:endParaRPr lang="en-US" b="1" dirty="0">
              <a:latin typeface="+mn-lt"/>
            </a:endParaRPr>
          </a:p>
        </p:txBody>
      </p:sp>
      <p:graphicFrame>
        <p:nvGraphicFramePr>
          <p:cNvPr id="2129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13593"/>
              </p:ext>
            </p:extLst>
          </p:nvPr>
        </p:nvGraphicFramePr>
        <p:xfrm>
          <a:off x="2112683" y="1986943"/>
          <a:ext cx="4257675" cy="153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" name="Equation" r:id="rId3" imgW="1231900" imgH="444500" progId="Equation.3">
                  <p:embed/>
                </p:oleObj>
              </mc:Choice>
              <mc:Fallback>
                <p:oleObj name="Equation" r:id="rId3" imgW="1231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2683" y="1986943"/>
                        <a:ext cx="4257675" cy="153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5259350" y="3693855"/>
            <a:ext cx="1363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945200"/>
                </a:solidFill>
              </a:rPr>
              <a:t>Mass</a:t>
            </a:r>
          </a:p>
          <a:p>
            <a:r>
              <a:rPr lang="en-US" sz="2000" dirty="0" err="1">
                <a:solidFill>
                  <a:srgbClr val="945200"/>
                </a:solidFill>
              </a:rPr>
              <a:t>eigenstates</a:t>
            </a:r>
            <a:endParaRPr lang="en-US" sz="2000" dirty="0">
              <a:solidFill>
                <a:srgbClr val="9452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1634305" y="3645566"/>
            <a:ext cx="1421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945200"/>
                </a:solidFill>
              </a:rPr>
              <a:t>Weak </a:t>
            </a:r>
            <a:r>
              <a:rPr lang="en-US" sz="2000" dirty="0" err="1">
                <a:solidFill>
                  <a:srgbClr val="945200"/>
                </a:solidFill>
              </a:rPr>
              <a:t>int</a:t>
            </a:r>
            <a:endParaRPr lang="en-US" sz="2000" dirty="0">
              <a:solidFill>
                <a:srgbClr val="945200"/>
              </a:solidFill>
            </a:endParaRPr>
          </a:p>
          <a:p>
            <a:r>
              <a:rPr lang="en-US" sz="2000" dirty="0">
                <a:solidFill>
                  <a:srgbClr val="945200"/>
                </a:solidFill>
              </a:rPr>
              <a:t> </a:t>
            </a:r>
            <a:r>
              <a:rPr lang="en-US" sz="2000" dirty="0" err="1">
                <a:solidFill>
                  <a:srgbClr val="945200"/>
                </a:solidFill>
              </a:rPr>
              <a:t>eigenstates</a:t>
            </a:r>
            <a:endParaRPr lang="en-US" sz="2000" dirty="0">
              <a:solidFill>
                <a:srgbClr val="9452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0366" y="1935238"/>
            <a:ext cx="3777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omic Sans MS"/>
              </a:rPr>
              <a:t>Can we add a complex CPV phase</a:t>
            </a:r>
          </a:p>
          <a:p>
            <a:r>
              <a:rPr lang="en-US" dirty="0">
                <a:solidFill>
                  <a:srgbClr val="800000"/>
                </a:solidFill>
                <a:latin typeface="Comic Sans MS"/>
              </a:rPr>
              <a:t>to one of these matrix elements?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10366" y="2958822"/>
            <a:ext cx="3500434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parameters:         8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003245" y="5152111"/>
            <a:ext cx="12923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i="1" dirty="0">
                <a:solidFill>
                  <a:srgbClr val="000066"/>
                </a:solidFill>
              </a:rPr>
              <a:t>V</a:t>
            </a:r>
            <a:r>
              <a:rPr lang="en-US" sz="3200" i="1" baseline="30000" dirty="0">
                <a:solidFill>
                  <a:srgbClr val="000066"/>
                </a:solidFill>
              </a:rPr>
              <a:t>†</a:t>
            </a:r>
            <a:r>
              <a:rPr lang="en-US" sz="3200" i="1" dirty="0">
                <a:solidFill>
                  <a:srgbClr val="000066"/>
                </a:solidFill>
              </a:rPr>
              <a:t>V= 1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84076"/>
              </p:ext>
            </p:extLst>
          </p:nvPr>
        </p:nvGraphicFramePr>
        <p:xfrm>
          <a:off x="2111933" y="5082137"/>
          <a:ext cx="3854649" cy="1512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" name="Equation" r:id="rId5" imgW="2362200" imgH="927100" progId="Equation.3">
                  <p:embed/>
                </p:oleObj>
              </mc:Choice>
              <mc:Fallback>
                <p:oleObj name="Equation" r:id="rId5" imgW="2362200" imgH="927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933" y="5082137"/>
                        <a:ext cx="3854649" cy="15128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001786" y="4458799"/>
            <a:ext cx="2667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1 free parameter: </a:t>
            </a:r>
          </a:p>
          <a:p>
            <a:r>
              <a:rPr lang="en-US" dirty="0"/>
              <a:t>         the </a:t>
            </a:r>
            <a:r>
              <a:rPr lang="en-US" dirty="0" err="1"/>
              <a:t>Cabibbo</a:t>
            </a:r>
            <a:r>
              <a:rPr lang="en-US" dirty="0"/>
              <a:t> angle, θ</a:t>
            </a:r>
            <a:r>
              <a:rPr lang="en-US" baseline="-25000" dirty="0"/>
              <a:t>C</a:t>
            </a:r>
          </a:p>
        </p:txBody>
      </p:sp>
      <p:graphicFrame>
        <p:nvGraphicFramePr>
          <p:cNvPr id="501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716219"/>
              </p:ext>
            </p:extLst>
          </p:nvPr>
        </p:nvGraphicFramePr>
        <p:xfrm>
          <a:off x="6787681" y="5268232"/>
          <a:ext cx="3133725" cy="107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" name="Equation" r:id="rId7" imgW="1295400" imgH="444500" progId="Equation.3">
                  <p:embed/>
                </p:oleObj>
              </mc:Choice>
              <mc:Fallback>
                <p:oleObj name="Equation" r:id="rId7" imgW="1295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7681" y="5268232"/>
                        <a:ext cx="3133725" cy="107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907994" y="3427078"/>
            <a:ext cx="1604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945200"/>
                </a:solidFill>
              </a:rPr>
              <a:t>four quark</a:t>
            </a:r>
          </a:p>
          <a:p>
            <a:pPr algn="ctr"/>
            <a:r>
              <a:rPr lang="en-US" sz="2000" dirty="0" smtClean="0">
                <a:solidFill>
                  <a:srgbClr val="945200"/>
                </a:solidFill>
              </a:rPr>
              <a:t>mixing matrix</a:t>
            </a:r>
            <a:endParaRPr lang="en-US" sz="2400" b="1" dirty="0"/>
          </a:p>
        </p:txBody>
      </p:sp>
      <p:sp>
        <p:nvSpPr>
          <p:cNvPr id="18" name="Rectangle 17"/>
          <p:cNvSpPr/>
          <p:nvPr/>
        </p:nvSpPr>
        <p:spPr>
          <a:xfrm>
            <a:off x="8144702" y="2612932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n</a:t>
            </a:r>
            <a:r>
              <a:rPr lang="en-US" sz="2400" b="1" baseline="-25000" dirty="0" err="1" smtClean="0"/>
              <a:t>f</a:t>
            </a:r>
            <a:r>
              <a:rPr lang="en-US" dirty="0" smtClean="0"/>
              <a:t>=2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4729" y="902171"/>
            <a:ext cx="10673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Why not just add a complex phase to of the mixing matrix elements?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 rot="19947902">
            <a:off x="768770" y="2556179"/>
            <a:ext cx="9637146" cy="1931750"/>
          </a:xfrm>
          <a:prstGeom prst="horizontalScroll">
            <a:avLst/>
          </a:prstGeom>
          <a:solidFill>
            <a:srgbClr val="FFC000">
              <a:alpha val="88000"/>
            </a:srgbClr>
          </a:solidFill>
          <a:ln w="3810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no room for a </a:t>
            </a:r>
            <a:r>
              <a:rPr lang="en-US" sz="4000" b="1" dirty="0" smtClean="0">
                <a:solidFill>
                  <a:srgbClr val="9452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CP</a:t>
            </a:r>
            <a:r>
              <a:rPr lang="en-US" sz="4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-violating  phase </a:t>
            </a:r>
            <a:endParaRPr lang="en-US" sz="40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53764" y="3275151"/>
            <a:ext cx="292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baseline="30000" dirty="0" smtClean="0"/>
              <a:t>2</a:t>
            </a:r>
            <a:endParaRPr lang="en-US" b="1" i="1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6683724" y="3242412"/>
            <a:ext cx="2985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Unitarity</a:t>
            </a:r>
            <a:r>
              <a:rPr lang="en-US" dirty="0"/>
              <a:t> conditions (</a:t>
            </a:r>
            <a:r>
              <a:rPr lang="en-US" b="1" i="1" dirty="0" err="1"/>
              <a:t>n</a:t>
            </a:r>
            <a:r>
              <a:rPr lang="en-US" sz="2400" b="1" baseline="-25000" dirty="0" err="1"/>
              <a:t>f</a:t>
            </a:r>
            <a:r>
              <a:rPr lang="en-US" b="1" dirty="0"/>
              <a:t> </a:t>
            </a:r>
            <a:r>
              <a:rPr lang="en-US" dirty="0"/>
              <a:t>) :    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65978" y="3560071"/>
            <a:ext cx="297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arb. phases (2</a:t>
            </a:r>
            <a:r>
              <a:rPr lang="en-US" b="1" i="1" dirty="0"/>
              <a:t>n</a:t>
            </a:r>
            <a:r>
              <a:rPr lang="en-US" sz="2400" b="1" baseline="-25000" dirty="0"/>
              <a:t>f</a:t>
            </a:r>
            <a:r>
              <a:rPr lang="en-US" dirty="0"/>
              <a:t>-1):      </a:t>
            </a:r>
            <a:r>
              <a:rPr lang="en-US" dirty="0">
                <a:solidFill>
                  <a:srgbClr val="FF0000"/>
                </a:solidFill>
              </a:rPr>
              <a:t> -</a:t>
            </a:r>
            <a:r>
              <a:rPr lang="en-US" dirty="0" smtClean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6919" y="3976112"/>
            <a:ext cx="329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 of free parameters:             1   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473478" y="3929403"/>
            <a:ext cx="142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172966" y="3552150"/>
            <a:ext cx="183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“re-phrasing”</a:t>
            </a:r>
            <a:endParaRPr lang="en-US" b="1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32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allAtOnce" animBg="1"/>
      <p:bldP spid="9" grpId="0"/>
      <p:bldP spid="13" grpId="0"/>
      <p:bldP spid="18" grpId="0"/>
      <p:bldP spid="11" grpId="0" animBg="1"/>
      <p:bldP spid="19" grpId="0"/>
      <p:bldP spid="20" grpId="0"/>
      <p:bldP spid="15" grpId="0"/>
      <p:bldP spid="16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29320" y="376204"/>
            <a:ext cx="7007050" cy="5222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“re-phasing” property of the SM</a:t>
            </a:r>
            <a:endParaRPr lang="en-US" b="1" dirty="0">
              <a:latin typeface="+mn-lt"/>
            </a:endParaRPr>
          </a:p>
        </p:txBody>
      </p:sp>
      <p:sp>
        <p:nvSpPr>
          <p:cNvPr id="450566" name="Text Box 6"/>
          <p:cNvSpPr txBox="1">
            <a:spLocks noChangeArrowheads="1"/>
          </p:cNvSpPr>
          <p:nvPr/>
        </p:nvSpPr>
        <p:spPr bwMode="auto">
          <a:xfrm>
            <a:off x="3114152" y="1466223"/>
            <a:ext cx="525868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multiply each quark by an arbitrary phase factor:</a:t>
            </a:r>
          </a:p>
        </p:txBody>
      </p:sp>
      <p:sp>
        <p:nvSpPr>
          <p:cNvPr id="450567" name="Text Box 7"/>
          <p:cNvSpPr txBox="1">
            <a:spLocks noChangeArrowheads="1"/>
          </p:cNvSpPr>
          <p:nvPr/>
        </p:nvSpPr>
        <p:spPr bwMode="auto">
          <a:xfrm>
            <a:off x="3114787" y="2692339"/>
            <a:ext cx="507151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</a:rPr>
              <a:t>and simultaneously </a:t>
            </a:r>
            <a:r>
              <a:rPr lang="en-US" sz="2000" dirty="0">
                <a:solidFill>
                  <a:srgbClr val="000099"/>
                </a:solidFill>
              </a:rPr>
              <a:t>“</a:t>
            </a:r>
            <a:r>
              <a:rPr lang="en-US" sz="2000" dirty="0" err="1">
                <a:solidFill>
                  <a:srgbClr val="000099"/>
                </a:solidFill>
              </a:rPr>
              <a:t>rephase</a:t>
            </a:r>
            <a:r>
              <a:rPr lang="en-US" sz="2000" dirty="0">
                <a:solidFill>
                  <a:srgbClr val="000099"/>
                </a:solidFill>
              </a:rPr>
              <a:t>” the CKM matrix:</a:t>
            </a:r>
          </a:p>
        </p:txBody>
      </p:sp>
      <p:sp>
        <p:nvSpPr>
          <p:cNvPr id="450572" name="Text Box 12"/>
          <p:cNvSpPr txBox="1">
            <a:spLocks noChangeArrowheads="1"/>
          </p:cNvSpPr>
          <p:nvPr/>
        </p:nvSpPr>
        <p:spPr bwMode="auto">
          <a:xfrm>
            <a:off x="3423651" y="4129525"/>
            <a:ext cx="162371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is unchanged: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00" y="4038935"/>
            <a:ext cx="5924478" cy="6275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324" y="4031197"/>
            <a:ext cx="1205327" cy="567212"/>
          </a:xfrm>
          <a:prstGeom prst="rect">
            <a:avLst/>
          </a:prstGeom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2092429" y="5667306"/>
            <a:ext cx="845616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3 (</a:t>
            </a:r>
            <a:r>
              <a:rPr lang="en-US" sz="2000" i="1" dirty="0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i.e.</a:t>
            </a:r>
            <a:r>
              <a:rPr lang="en-US" sz="2000" dirty="0" smtClean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, 2N-1</a:t>
            </a:r>
            <a:r>
              <a:rPr lang="en-US" sz="2000" dirty="0">
                <a:solidFill>
                  <a:srgbClr val="804000"/>
                </a:solidFill>
                <a:latin typeface="Comic Sans MS" charset="0"/>
                <a:ea typeface="Comic Sans MS" charset="0"/>
                <a:cs typeface="Comic Sans MS" charset="0"/>
              </a:rPr>
              <a:t>) arbitrary phases in CKM matrix + 1 overall (trivial) phase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3758912" y="4998443"/>
            <a:ext cx="39691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1 overall phase can be factored out: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620" y="2004957"/>
            <a:ext cx="58547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836" y="3053770"/>
            <a:ext cx="48260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5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2" grpId="0"/>
      <p:bldP spid="30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72" y="881324"/>
            <a:ext cx="5740400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4619" y="234993"/>
            <a:ext cx="3216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1972: </a:t>
            </a:r>
            <a:r>
              <a:rPr lang="en-US" sz="3600" dirty="0" err="1" smtClean="0"/>
              <a:t>Maskawa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r="6247" b="4791"/>
          <a:stretch/>
        </p:blipFill>
        <p:spPr>
          <a:xfrm>
            <a:off x="5571606" y="1477784"/>
            <a:ext cx="1309866" cy="1518514"/>
          </a:xfrm>
          <a:prstGeom prst="ellipse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79635" y="284922"/>
            <a:ext cx="5108712" cy="1891883"/>
          </a:xfrm>
          <a:prstGeom prst="cloudCallout">
            <a:avLst>
              <a:gd name="adj1" fmla="val -74755"/>
              <a:gd name="adj2" fmla="val 2753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how many free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Comic Sans MS" charset="0"/>
                <a:ea typeface="Comic Sans MS" charset="0"/>
                <a:cs typeface="Comic Sans MS" charset="0"/>
              </a:rPr>
              <a:t>parameters with six quarks?</a:t>
            </a:r>
            <a:endParaRPr lang="en-US" sz="3200" dirty="0">
              <a:solidFill>
                <a:srgbClr val="00206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5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same calculation for 6 quark flavors:</a:t>
            </a:r>
            <a:endParaRPr lang="en-US" b="1" dirty="0">
              <a:latin typeface="+mn-lt"/>
            </a:endParaRPr>
          </a:p>
        </p:txBody>
      </p:sp>
      <p:graphicFrame>
        <p:nvGraphicFramePr>
          <p:cNvPr id="2129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26624"/>
              </p:ext>
            </p:extLst>
          </p:nvPr>
        </p:nvGraphicFramePr>
        <p:xfrm>
          <a:off x="957654" y="1485554"/>
          <a:ext cx="4343825" cy="1825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9" name="Equation" r:id="rId3" imgW="1600200" imgH="673100" progId="Equation.3">
                  <p:embed/>
                </p:oleObj>
              </mc:Choice>
              <mc:Fallback>
                <p:oleObj name="Equation" r:id="rId3" imgW="16002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654" y="1485554"/>
                        <a:ext cx="4343825" cy="18253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CC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20961" y="1327430"/>
            <a:ext cx="3777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omic Sans MS"/>
              </a:rPr>
              <a:t>Can we add a complex CPV phase</a:t>
            </a:r>
          </a:p>
          <a:p>
            <a:r>
              <a:rPr lang="en-US" dirty="0">
                <a:solidFill>
                  <a:srgbClr val="800000"/>
                </a:solidFill>
                <a:latin typeface="Comic Sans MS"/>
              </a:rPr>
              <a:t>to one of these matrix elements?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33856" y="2459471"/>
            <a:ext cx="3500434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7893428" y="3504223"/>
            <a:ext cx="64951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44719" y="4392732"/>
            <a:ext cx="8159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4 free parameters: </a:t>
            </a:r>
          </a:p>
          <a:p>
            <a:r>
              <a:rPr lang="en-US" dirty="0">
                <a:solidFill>
                  <a:srgbClr val="800000"/>
                </a:solidFill>
                <a:latin typeface="Comic Sans MS"/>
              </a:rPr>
              <a:t> 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              only </a:t>
            </a:r>
            <a:r>
              <a:rPr lang="en-US" dirty="0">
                <a:solidFill>
                  <a:srgbClr val="800000"/>
                </a:solidFill>
                <a:latin typeface="Comic Sans MS"/>
              </a:rPr>
              <a:t>3 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are needed for the 3-dim rotation (Euler </a:t>
            </a:r>
            <a:r>
              <a:rPr lang="en-US" dirty="0">
                <a:solidFill>
                  <a:srgbClr val="800000"/>
                </a:solidFill>
                <a:latin typeface="Comic Sans MS"/>
              </a:rPr>
              <a:t>angles: </a:t>
            </a:r>
            <a:r>
              <a:rPr lang="en-US" dirty="0">
                <a:solidFill>
                  <a:srgbClr val="FF0000"/>
                </a:solidFill>
                <a:latin typeface="Symbol" pitchFamily="-107" charset="2"/>
              </a:rPr>
              <a:t>q</a:t>
            </a:r>
            <a:r>
              <a:rPr lang="en-US" baseline="-25000" dirty="0">
                <a:solidFill>
                  <a:srgbClr val="FF0000"/>
                </a:solidFill>
                <a:latin typeface="Symbol" pitchFamily="-107" charset="2"/>
              </a:rPr>
              <a:t>1</a:t>
            </a:r>
            <a:r>
              <a:rPr lang="en-US" dirty="0">
                <a:solidFill>
                  <a:srgbClr val="FF0000"/>
                </a:solidFill>
                <a:latin typeface="Symbol" pitchFamily="-107" charset="2"/>
              </a:rPr>
              <a:t> q</a:t>
            </a:r>
            <a:r>
              <a:rPr lang="en-US" baseline="-25000" dirty="0">
                <a:solidFill>
                  <a:srgbClr val="FF0000"/>
                </a:solidFill>
                <a:latin typeface="Symbol" pitchFamily="-107" charset="2"/>
              </a:rPr>
              <a:t>2</a:t>
            </a:r>
            <a:r>
              <a:rPr lang="en-US" dirty="0">
                <a:solidFill>
                  <a:srgbClr val="FF0000"/>
                </a:solidFill>
                <a:latin typeface="Symbol" pitchFamily="-107" charset="2"/>
              </a:rPr>
              <a:t> &amp; q</a:t>
            </a:r>
            <a:r>
              <a:rPr lang="en-US" baseline="-25000" dirty="0">
                <a:solidFill>
                  <a:srgbClr val="FF0000"/>
                </a:solidFill>
                <a:latin typeface="Symbol" pitchFamily="-107" charset="2"/>
              </a:rPr>
              <a:t>3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)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31381" y="1220756"/>
            <a:ext cx="11624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  <a:latin typeface="Comic Sans MS"/>
              </a:rPr>
              <a:t>Yes!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66446" y="2818434"/>
            <a:ext cx="271228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baseline="30000" dirty="0" smtClean="0"/>
              <a:t>2</a:t>
            </a:r>
            <a:endParaRPr lang="en-US" sz="2000" b="1" i="1" baseline="30000" dirty="0"/>
          </a:p>
        </p:txBody>
      </p:sp>
      <p:sp>
        <p:nvSpPr>
          <p:cNvPr id="6" name="Rectangle 5"/>
          <p:cNvSpPr/>
          <p:nvPr/>
        </p:nvSpPr>
        <p:spPr>
          <a:xfrm>
            <a:off x="6955297" y="2005124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smtClean="0"/>
              <a:t>n</a:t>
            </a:r>
            <a:r>
              <a:rPr lang="en-US" sz="2400" b="1" baseline="-25000" smtClean="0"/>
              <a:t>f</a:t>
            </a:r>
            <a:r>
              <a:rPr lang="en-US" dirty="0" smtClean="0"/>
              <a:t>=3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3964" y="2487480"/>
            <a:ext cx="2942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parameters:      </a:t>
            </a:r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98686" y="2798612"/>
            <a:ext cx="2954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Unitarity</a:t>
            </a:r>
            <a:r>
              <a:rPr lang="en-US" dirty="0"/>
              <a:t> conditions (</a:t>
            </a:r>
            <a:r>
              <a:rPr lang="en-US" b="1" i="1" dirty="0" err="1"/>
              <a:t>n</a:t>
            </a:r>
            <a:r>
              <a:rPr lang="en-US" sz="2400" b="1" baseline="-25000" dirty="0" err="1"/>
              <a:t>f</a:t>
            </a:r>
            <a:r>
              <a:rPr lang="en-US" sz="1400" dirty="0"/>
              <a:t> </a:t>
            </a:r>
            <a:r>
              <a:rPr lang="en-US" dirty="0"/>
              <a:t>):     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FF0000"/>
                </a:solidFill>
              </a:rPr>
              <a:t>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8791" y="3125284"/>
            <a:ext cx="29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arb. phases (2</a:t>
            </a:r>
            <a:r>
              <a:rPr lang="en-US" b="1" i="1" dirty="0"/>
              <a:t>n</a:t>
            </a:r>
            <a:r>
              <a:rPr lang="en-US" sz="2400" b="1" baseline="-25000" dirty="0"/>
              <a:t>f</a:t>
            </a:r>
            <a:r>
              <a:rPr lang="en-US" dirty="0"/>
              <a:t>-1):       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27208" y="3528382"/>
            <a:ext cx="307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free parameters:            4 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39866" y="5480896"/>
            <a:ext cx="6737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Comic Sans MS"/>
              </a:rPr>
              <a:t>+ one </a:t>
            </a:r>
            <a:r>
              <a:rPr lang="en-US" sz="3200" b="1" dirty="0">
                <a:solidFill>
                  <a:srgbClr val="800000"/>
                </a:solidFill>
                <a:latin typeface="Comic Sans MS"/>
              </a:rPr>
              <a:t>left over for a CPV </a:t>
            </a:r>
            <a:r>
              <a:rPr lang="en-US" sz="3200" b="1" dirty="0" smtClean="0">
                <a:solidFill>
                  <a:srgbClr val="800000"/>
                </a:solidFill>
                <a:latin typeface="Comic Sans MS"/>
              </a:rPr>
              <a:t>phase!</a:t>
            </a:r>
            <a:endParaRPr lang="en-US" sz="3200" b="1" dirty="0">
              <a:solidFill>
                <a:srgbClr val="800000"/>
              </a:solidFill>
              <a:latin typeface="Comic Sans M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640" y="3459549"/>
            <a:ext cx="2563217" cy="2406777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10509992" y="3459548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0072366" y="5480896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0997047" y="3765036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9445963" y="4064826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1288795" y="4895592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1664299" y="4777292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0461896" y="3310858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b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614869" y="4597946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s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038042" y="5336310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d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28801" y="3891248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b</a:t>
            </a:r>
            <a:r>
              <a:rPr lang="en-US" sz="2400" i="1" dirty="0">
                <a:solidFill>
                  <a:srgbClr val="FF0000"/>
                </a:solidFill>
              </a:rPr>
              <a:t>’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990232" y="358198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s</a:t>
            </a:r>
            <a:r>
              <a:rPr lang="en-US" sz="2400" i="1" dirty="0">
                <a:solidFill>
                  <a:srgbClr val="FF0000"/>
                </a:solidFill>
              </a:rPr>
              <a:t>’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197940" y="4768712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d</a:t>
            </a:r>
            <a:r>
              <a:rPr lang="en-US" sz="2400" i="1" dirty="0">
                <a:solidFill>
                  <a:srgbClr val="FF0000"/>
                </a:solidFill>
              </a:rPr>
              <a:t>’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266111" y="4310007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/>
              </a:rPr>
              <a:t>q</a:t>
            </a:r>
            <a:r>
              <a:rPr lang="en-US" i="1" baseline="-25000" dirty="0"/>
              <a:t>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841559" y="4966977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/>
              </a:rPr>
              <a:t>q</a:t>
            </a:r>
            <a:r>
              <a:rPr lang="en-US" i="1" baseline="-25000" dirty="0"/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411483" y="502292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/>
              </a:rPr>
              <a:t>q</a:t>
            </a:r>
            <a:r>
              <a:rPr lang="en-US" i="1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8223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3" grpId="0"/>
      <p:bldP spid="9" grpId="0"/>
      <p:bldP spid="10" grpId="0"/>
      <p:bldP spid="15" grpId="0"/>
      <p:bldP spid="17" grpId="0"/>
      <p:bldP spid="27" grpId="0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"/>
            <a:ext cx="5740400" cy="579120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715763" y="876300"/>
            <a:ext cx="3337560" cy="1135380"/>
          </a:xfrm>
          <a:prstGeom prst="cloudCallout">
            <a:avLst>
              <a:gd name="adj1" fmla="val -74755"/>
              <a:gd name="adj2" fmla="val 27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Eureka!!</a:t>
            </a:r>
            <a:endParaRPr lang="en-US" sz="3200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139898"/>
            <a:ext cx="5719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23 centuries ago: Archimedes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960120"/>
            <a:ext cx="5740400" cy="5791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83595" y="229969"/>
            <a:ext cx="4803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½ century ago: </a:t>
            </a:r>
            <a:r>
              <a:rPr lang="en-US" sz="3600" dirty="0" err="1" smtClean="0"/>
              <a:t>Maskawa</a:t>
            </a:r>
            <a:endParaRPr lang="en-US" sz="3600" dirty="0"/>
          </a:p>
        </p:txBody>
      </p:sp>
      <p:sp>
        <p:nvSpPr>
          <p:cNvPr id="15" name="Cloud Callout 14"/>
          <p:cNvSpPr/>
          <p:nvPr/>
        </p:nvSpPr>
        <p:spPr>
          <a:xfrm>
            <a:off x="9599100" y="960120"/>
            <a:ext cx="3337560" cy="1060936"/>
          </a:xfrm>
          <a:prstGeom prst="cloudCallout">
            <a:avLst>
              <a:gd name="adj1" fmla="val -74755"/>
              <a:gd name="adj2" fmla="val 27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Eureka!!</a:t>
            </a:r>
            <a:endParaRPr lang="en-US" sz="3200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3574474" y="2021056"/>
            <a:ext cx="2355272" cy="1043436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bouyancy</a:t>
            </a:r>
            <a:r>
              <a:rPr lang="en-US" b="1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!</a:t>
            </a:r>
            <a:endParaRPr lang="en-US" b="1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29" t="2" b="-3"/>
          <a:stretch/>
        </p:blipFill>
        <p:spPr>
          <a:xfrm>
            <a:off x="9323561" y="2290113"/>
            <a:ext cx="1220922" cy="583005"/>
          </a:xfrm>
          <a:prstGeom prst="rect">
            <a:avLst/>
          </a:prstGeom>
        </p:spPr>
      </p:pic>
      <p:sp>
        <p:nvSpPr>
          <p:cNvPr id="18" name="Explosion 1 17"/>
          <p:cNvSpPr/>
          <p:nvPr/>
        </p:nvSpPr>
        <p:spPr>
          <a:xfrm>
            <a:off x="10379592" y="1921802"/>
            <a:ext cx="1874520" cy="1319629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6-quarks</a:t>
            </a:r>
            <a:endParaRPr lang="en-US" sz="2000" b="1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r="6247" b="4791"/>
          <a:stretch/>
        </p:blipFill>
        <p:spPr>
          <a:xfrm>
            <a:off x="7907847" y="1556580"/>
            <a:ext cx="1309866" cy="15185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537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1766408" y="485653"/>
            <a:ext cx="82296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  <a:ea typeface="ＭＳ Ｐゴシック" pitchFamily="-107" charset="-128"/>
                <a:cs typeface="ＭＳ Ｐゴシック" pitchFamily="-107" charset="-128"/>
              </a:rPr>
              <a:t>quickly add a 6</a:t>
            </a:r>
            <a:r>
              <a:rPr lang="en-US" b="1" baseline="30000" dirty="0" smtClean="0">
                <a:latin typeface="+mn-lt"/>
                <a:ea typeface="ＭＳ Ｐゴシック" pitchFamily="-107" charset="-128"/>
                <a:cs typeface="ＭＳ Ｐゴシック" pitchFamily="-107" charset="-128"/>
              </a:rPr>
              <a:t>th</a:t>
            </a:r>
            <a:r>
              <a:rPr lang="en-US" b="1" dirty="0" smtClean="0">
                <a:latin typeface="+mn-lt"/>
                <a:ea typeface="ＭＳ Ｐゴシック" pitchFamily="-107" charset="-128"/>
                <a:cs typeface="ＭＳ Ｐゴシック" pitchFamily="-107" charset="-128"/>
              </a:rPr>
              <a:t> page to the paper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704603" y="6198026"/>
            <a:ext cx="83058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7203" y="6274226"/>
            <a:ext cx="6477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838203" y="2996040"/>
            <a:ext cx="1295400" cy="1587"/>
          </a:xfrm>
          <a:prstGeom prst="line">
            <a:avLst/>
          </a:prstGeom>
          <a:ln w="28575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82" name="TextBox 12"/>
          <p:cNvSpPr txBox="1">
            <a:spLocks noChangeArrowheads="1"/>
          </p:cNvSpPr>
          <p:nvPr/>
        </p:nvSpPr>
        <p:spPr bwMode="auto">
          <a:xfrm>
            <a:off x="3480521" y="2431000"/>
            <a:ext cx="18950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996633"/>
                </a:solidFill>
                <a:latin typeface="Comic Sans MS" pitchFamily="-107" charset="0"/>
              </a:rPr>
              <a:t>“</a:t>
            </a:r>
            <a:r>
              <a:rPr lang="en-US" dirty="0" smtClean="0">
                <a:solidFill>
                  <a:srgbClr val="996633"/>
                </a:solidFill>
                <a:latin typeface="Comic Sans MS" pitchFamily="-107" charset="0"/>
              </a:rPr>
              <a:t>6-quark </a:t>
            </a:r>
            <a:r>
              <a:rPr lang="en-US" dirty="0">
                <a:solidFill>
                  <a:srgbClr val="996633"/>
                </a:solidFill>
                <a:latin typeface="Comic Sans MS" pitchFamily="-107" charset="0"/>
              </a:rPr>
              <a:t>model”</a:t>
            </a:r>
          </a:p>
        </p:txBody>
      </p:sp>
      <p:pic>
        <p:nvPicPr>
          <p:cNvPr id="10548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0428" y="3924056"/>
            <a:ext cx="9017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 rot="952024">
            <a:off x="1683979" y="4176469"/>
            <a:ext cx="155575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 rot="952024">
            <a:off x="1642704" y="4579694"/>
            <a:ext cx="155575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 rot="952024">
            <a:off x="1642704" y="4884494"/>
            <a:ext cx="155575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 rot="952024">
            <a:off x="10330954" y="4176470"/>
            <a:ext cx="155575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 rot="952024">
            <a:off x="10289679" y="4579695"/>
            <a:ext cx="155575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rot="952024">
            <a:off x="10289679" y="4884495"/>
            <a:ext cx="155575" cy="319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493" name="TextBox 23"/>
          <p:cNvSpPr txBox="1">
            <a:spLocks noChangeArrowheads="1"/>
          </p:cNvSpPr>
          <p:nvPr/>
        </p:nvSpPr>
        <p:spPr bwMode="auto">
          <a:xfrm>
            <a:off x="1601428" y="4076455"/>
            <a:ext cx="236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omic Sans MS" pitchFamily="-107" charset="0"/>
              </a:rPr>
              <a:t>‘</a:t>
            </a:r>
          </a:p>
        </p:txBody>
      </p:sp>
      <p:sp>
        <p:nvSpPr>
          <p:cNvPr id="105494" name="TextBox 24"/>
          <p:cNvSpPr txBox="1">
            <a:spLocks noChangeArrowheads="1"/>
          </p:cNvSpPr>
          <p:nvPr/>
        </p:nvSpPr>
        <p:spPr bwMode="auto">
          <a:xfrm>
            <a:off x="1601428" y="4457455"/>
            <a:ext cx="236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Comic Sans MS" pitchFamily="-107" charset="0"/>
              </a:rPr>
              <a:t>‘</a:t>
            </a:r>
          </a:p>
        </p:txBody>
      </p:sp>
      <p:sp>
        <p:nvSpPr>
          <p:cNvPr id="105495" name="TextBox 25"/>
          <p:cNvSpPr txBox="1">
            <a:spLocks noChangeArrowheads="1"/>
          </p:cNvSpPr>
          <p:nvPr/>
        </p:nvSpPr>
        <p:spPr bwMode="auto">
          <a:xfrm>
            <a:off x="1593492" y="4762255"/>
            <a:ext cx="236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omic Sans MS" pitchFamily="-107" charset="0"/>
              </a:rPr>
              <a:t>‘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2" y="3891152"/>
            <a:ext cx="7585365" cy="182621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36809" y="4334285"/>
            <a:ext cx="357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=</a:t>
            </a:r>
            <a:endParaRPr lang="en-US" sz="2800" b="1" dirty="0"/>
          </a:p>
        </p:txBody>
      </p:sp>
      <p:sp>
        <p:nvSpPr>
          <p:cNvPr id="32" name="TextBox 28"/>
          <p:cNvSpPr txBox="1">
            <a:spLocks noChangeArrowheads="1"/>
          </p:cNvSpPr>
          <p:nvPr/>
        </p:nvSpPr>
        <p:spPr bwMode="auto">
          <a:xfrm>
            <a:off x="3238003" y="5359826"/>
            <a:ext cx="52684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 Euler angles: </a:t>
            </a:r>
            <a:r>
              <a:rPr lang="en-US" dirty="0">
                <a:solidFill>
                  <a:srgbClr val="FF0000"/>
                </a:solidFill>
                <a:latin typeface="Symbol" pitchFamily="-107" charset="2"/>
              </a:rPr>
              <a:t>q</a:t>
            </a:r>
            <a:r>
              <a:rPr lang="en-US" baseline="-25000" dirty="0">
                <a:solidFill>
                  <a:srgbClr val="FF0000"/>
                </a:solidFill>
                <a:latin typeface="Symbol" pitchFamily="-107" charset="2"/>
              </a:rPr>
              <a:t>1</a:t>
            </a:r>
            <a:r>
              <a:rPr lang="en-US" dirty="0">
                <a:solidFill>
                  <a:srgbClr val="FF0000"/>
                </a:solidFill>
                <a:latin typeface="Symbol" pitchFamily="-107" charset="2"/>
              </a:rPr>
              <a:t> q</a:t>
            </a:r>
            <a:r>
              <a:rPr lang="en-US" baseline="-25000" dirty="0">
                <a:solidFill>
                  <a:srgbClr val="FF0000"/>
                </a:solidFill>
                <a:latin typeface="Symbol" pitchFamily="-107" charset="2"/>
              </a:rPr>
              <a:t>2</a:t>
            </a:r>
            <a:r>
              <a:rPr lang="en-US" dirty="0">
                <a:solidFill>
                  <a:srgbClr val="FF0000"/>
                </a:solidFill>
                <a:latin typeface="Symbol" pitchFamily="-107" charset="2"/>
              </a:rPr>
              <a:t> &amp; q</a:t>
            </a:r>
            <a:r>
              <a:rPr lang="en-US" baseline="-25000" dirty="0">
                <a:solidFill>
                  <a:srgbClr val="FF0000"/>
                </a:solidFill>
                <a:latin typeface="Symbol" pitchFamily="-107" charset="2"/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,  plus 1 CP-violating phase: </a:t>
            </a:r>
            <a:r>
              <a:rPr lang="en-US" dirty="0" err="1">
                <a:solidFill>
                  <a:srgbClr val="FF0000"/>
                </a:solidFill>
                <a:latin typeface="Symbol" pitchFamily="-107" charset="2"/>
              </a:rPr>
              <a:t>d</a:t>
            </a:r>
            <a:endParaRPr lang="en-US" dirty="0">
              <a:solidFill>
                <a:srgbClr val="FF0000"/>
              </a:solidFill>
              <a:latin typeface="Symbol" pitchFamily="-107" charset="2"/>
            </a:endParaRPr>
          </a:p>
        </p:txBody>
      </p:sp>
      <p:pic>
        <p:nvPicPr>
          <p:cNvPr id="34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72730" y="4012982"/>
            <a:ext cx="9017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Oval 34"/>
          <p:cNvSpPr/>
          <p:nvPr/>
        </p:nvSpPr>
        <p:spPr>
          <a:xfrm>
            <a:off x="9330244" y="4410790"/>
            <a:ext cx="335973" cy="41753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322307" y="4906365"/>
            <a:ext cx="335973" cy="41753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215144" y="4853245"/>
            <a:ext cx="335973" cy="41753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229853" y="4422729"/>
            <a:ext cx="335973" cy="41753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14" y="2777561"/>
            <a:ext cx="11462678" cy="464220"/>
          </a:xfrm>
          <a:prstGeom prst="rect">
            <a:avLst/>
          </a:prstGeom>
        </p:spPr>
      </p:pic>
      <p:sp>
        <p:nvSpPr>
          <p:cNvPr id="39" name="TextBox 3"/>
          <p:cNvSpPr txBox="1">
            <a:spLocks noChangeArrowheads="1"/>
          </p:cNvSpPr>
          <p:nvPr/>
        </p:nvSpPr>
        <p:spPr bwMode="auto">
          <a:xfrm>
            <a:off x="177485" y="6022171"/>
            <a:ext cx="119122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i="1" dirty="0">
                <a:solidFill>
                  <a:srgbClr val="996633"/>
                </a:solidFill>
                <a:latin typeface="Comic Sans MS" pitchFamily="-107" charset="0"/>
                <a:ea typeface="Arial" pitchFamily="-107" charset="0"/>
                <a:cs typeface="Arial" pitchFamily="-107" charset="0"/>
              </a:rPr>
              <a:t>i.e., </a:t>
            </a:r>
            <a:r>
              <a:rPr lang="en-US" sz="2400" b="1" dirty="0" smtClean="0">
                <a:solidFill>
                  <a:srgbClr val="996633"/>
                </a:solidFill>
                <a:latin typeface="Comic Sans MS" pitchFamily="-107" charset="0"/>
                <a:ea typeface="Arial" pitchFamily="-107" charset="0"/>
                <a:cs typeface="Arial" pitchFamily="-107" charset="0"/>
              </a:rPr>
              <a:t>the SM </a:t>
            </a:r>
            <a:r>
              <a:rPr lang="en-US" sz="2400" b="1" dirty="0">
                <a:solidFill>
                  <a:srgbClr val="996633"/>
                </a:solidFill>
                <a:latin typeface="Comic Sans MS" pitchFamily="-107" charset="0"/>
                <a:ea typeface="Arial" pitchFamily="-107" charset="0"/>
                <a:cs typeface="Arial" pitchFamily="-107" charset="0"/>
              </a:rPr>
              <a:t>can </a:t>
            </a:r>
            <a:r>
              <a:rPr lang="en-US" sz="2400" b="1" dirty="0" smtClean="0">
                <a:solidFill>
                  <a:srgbClr val="996633"/>
                </a:solidFill>
                <a:latin typeface="Comic Sans MS" pitchFamily="-107" charset="0"/>
                <a:ea typeface="Arial" pitchFamily="-107" charset="0"/>
                <a:cs typeface="Arial" pitchFamily="-107" charset="0"/>
              </a:rPr>
              <a:t>accommodate </a:t>
            </a:r>
            <a:r>
              <a:rPr lang="en-US" sz="2400" b="1" dirty="0">
                <a:solidFill>
                  <a:srgbClr val="996633"/>
                </a:solidFill>
                <a:latin typeface="Lucida Calligraphy" charset="0"/>
                <a:ea typeface="Lucida Calligraphy" charset="0"/>
                <a:cs typeface="Lucida Calligraphy" charset="0"/>
              </a:rPr>
              <a:t>CP</a:t>
            </a:r>
            <a:r>
              <a:rPr lang="en-US" sz="2400" b="1" dirty="0">
                <a:solidFill>
                  <a:srgbClr val="996633"/>
                </a:solidFill>
                <a:latin typeface="Comic Sans MS" pitchFamily="-107" charset="0"/>
                <a:ea typeface="Arial" pitchFamily="-107" charset="0"/>
                <a:cs typeface="Arial" pitchFamily="-107" charset="0"/>
              </a:rPr>
              <a:t> violation, but only with 6 (or more) quarks</a:t>
            </a:r>
          </a:p>
        </p:txBody>
      </p: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657820" y="3477756"/>
            <a:ext cx="8851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800000"/>
                </a:solidFill>
                <a:latin typeface="Comic Sans MS" pitchFamily="-107" charset="0"/>
              </a:rPr>
              <a:t>p</a:t>
            </a:r>
            <a:r>
              <a:rPr lang="en-US" dirty="0" smtClean="0">
                <a:solidFill>
                  <a:srgbClr val="800000"/>
                </a:solidFill>
                <a:latin typeface="Comic Sans MS" pitchFamily="-107" charset="0"/>
              </a:rPr>
              <a:t>age 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2694" y="65563"/>
            <a:ext cx="1172928" cy="1762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15205" y="1881505"/>
            <a:ext cx="2663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Toshihide</a:t>
            </a:r>
            <a:r>
              <a:rPr lang="en-US" dirty="0" smtClean="0"/>
              <a:t> </a:t>
            </a:r>
            <a:r>
              <a:rPr lang="en-US" dirty="0" err="1" smtClean="0"/>
              <a:t>Maskawa</a:t>
            </a:r>
            <a:endParaRPr lang="en-US" dirty="0"/>
          </a:p>
          <a:p>
            <a:pPr algn="ctr"/>
            <a:r>
              <a:rPr lang="en-US" dirty="0" smtClean="0"/>
              <a:t>1940-2022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711" y="109756"/>
            <a:ext cx="1278174" cy="172275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383509" y="1972531"/>
            <a:ext cx="266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Makoto Kobayashi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1567543" y="2598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4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6 quarks it is!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2481" y="2273300"/>
            <a:ext cx="6573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lain" startAt="1977"/>
            </a:pPr>
            <a:r>
              <a:rPr lang="en-US" sz="3200"/>
              <a:t>:</a:t>
            </a:r>
            <a:r>
              <a:rPr lang="en-US" sz="3200" smtClean="0"/>
              <a:t>   </a:t>
            </a:r>
            <a:r>
              <a:rPr lang="en-US" sz="3200" i="1" dirty="0" smtClean="0"/>
              <a:t>b</a:t>
            </a:r>
            <a:r>
              <a:rPr lang="en-US" sz="3200" dirty="0" smtClean="0"/>
              <a:t>-quark discovered at </a:t>
            </a:r>
            <a:r>
              <a:rPr lang="en-US" sz="3200" dirty="0" err="1" smtClean="0"/>
              <a:t>Fermilab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413581" y="3414274"/>
            <a:ext cx="7363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1995:   </a:t>
            </a:r>
            <a:r>
              <a:rPr lang="en-US" sz="3200" i="1" dirty="0" smtClean="0"/>
              <a:t>t</a:t>
            </a:r>
            <a:r>
              <a:rPr lang="en-US" sz="3200" dirty="0" smtClean="0"/>
              <a:t>-quark discovered, also at </a:t>
            </a:r>
            <a:r>
              <a:rPr lang="en-US" sz="3200" dirty="0" err="1" smtClean="0"/>
              <a:t>Fermilab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926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+mn-lt"/>
              </a:rPr>
              <a:t>two problems:</a:t>
            </a:r>
            <a:endParaRPr lang="en-US" sz="48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668150" y="2479430"/>
            <a:ext cx="70936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the paper is invisible</a:t>
            </a:r>
          </a:p>
          <a:p>
            <a:endParaRPr lang="en-US" sz="4000" b="1" dirty="0"/>
          </a:p>
          <a:p>
            <a:r>
              <a:rPr lang="en-US" sz="4000" b="1" dirty="0"/>
              <a:t>t</a:t>
            </a:r>
            <a:r>
              <a:rPr lang="en-US" sz="4000" b="1" dirty="0" smtClean="0"/>
              <a:t>he matrix is incorrect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2297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130" y="2631247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latin typeface="+mn-lt"/>
              </a:rPr>
              <a:t>Cabbibo</a:t>
            </a:r>
            <a:r>
              <a:rPr lang="en-US" b="1" dirty="0" smtClean="0">
                <a:latin typeface="+mn-lt"/>
              </a:rPr>
              <a:t> Flavor Mixing</a:t>
            </a:r>
            <a:br>
              <a:rPr lang="en-US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-- April 1963 --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64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825486" y="-2849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+mn-lt"/>
              </a:rPr>
              <a:t>KM paper’s citation history:</a:t>
            </a:r>
            <a:endParaRPr lang="en-US" b="1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88" y="861391"/>
            <a:ext cx="6872357" cy="58508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419488" y="4813869"/>
            <a:ext cx="1657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1973 0-cites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386539" y="5110665"/>
            <a:ext cx="2694394" cy="883735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flipH="1">
            <a:off x="779131" y="4405123"/>
            <a:ext cx="1657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1974 1-cite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07729" y="4668797"/>
            <a:ext cx="2600321" cy="1305746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flipH="1">
            <a:off x="1563324" y="4002669"/>
            <a:ext cx="1657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1975 1-more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32990" y="4309394"/>
            <a:ext cx="2117075" cy="1532606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flipH="1">
            <a:off x="9498650" y="2790504"/>
            <a:ext cx="252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Today: 11,758 cites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40746" y="1336266"/>
            <a:ext cx="7471263" cy="5237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02123" y="4950135"/>
            <a:ext cx="828598" cy="905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5441" y="3366906"/>
            <a:ext cx="291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sz="2400" b="1" baseline="30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st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three years: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5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6" y="1274499"/>
            <a:ext cx="7972504" cy="1919425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2392" y="0"/>
            <a:ext cx="12009608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 CKM matrix, 1973 version:</a:t>
            </a:r>
            <a:endParaRPr lang="en-US" sz="3900" b="1" dirty="0">
              <a:latin typeface="Symbol" pitchFamily="-107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88340" y="3485162"/>
            <a:ext cx="597810" cy="520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84271" y="5344168"/>
            <a:ext cx="1774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Oops!</a:t>
            </a:r>
            <a:endParaRPr lang="en-US" sz="4800" i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86621" y="2827400"/>
            <a:ext cx="584079" cy="403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496" y="4019376"/>
            <a:ext cx="2726518" cy="21893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484786" y="3272267"/>
            <a:ext cx="6648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for a </a:t>
            </a:r>
            <a:r>
              <a:rPr lang="en-US" b="1" dirty="0"/>
              <a:t>rotation </a:t>
            </a:r>
            <a:r>
              <a:rPr lang="en-US" b="1" dirty="0" smtClean="0"/>
              <a:t>matrix </a:t>
            </a:r>
            <a:r>
              <a:rPr lang="en-US" b="1" i="1" dirty="0" smtClean="0"/>
              <a:t>R</a:t>
            </a:r>
            <a:r>
              <a:rPr lang="en-US" b="1" dirty="0" smtClean="0"/>
              <a:t>:    if  </a:t>
            </a:r>
            <a:r>
              <a:rPr lang="en-US" b="1" dirty="0">
                <a:latin typeface="Symbol" pitchFamily="-107" charset="2"/>
              </a:rPr>
              <a:t>q</a:t>
            </a:r>
            <a:r>
              <a:rPr lang="en-US" b="1" baseline="-25000" dirty="0">
                <a:latin typeface="Symbol" pitchFamily="-107" charset="2"/>
              </a:rPr>
              <a:t>1</a:t>
            </a:r>
            <a:r>
              <a:rPr lang="en-US" b="1" dirty="0">
                <a:latin typeface="Symbol" pitchFamily="-107" charset="2"/>
              </a:rPr>
              <a:t> q</a:t>
            </a:r>
            <a:r>
              <a:rPr lang="en-US" b="1" baseline="-25000" dirty="0">
                <a:latin typeface="Symbol" pitchFamily="-107" charset="2"/>
              </a:rPr>
              <a:t>2</a:t>
            </a:r>
            <a:r>
              <a:rPr lang="en-US" b="1" dirty="0">
                <a:latin typeface="Symbol" pitchFamily="-107" charset="2"/>
              </a:rPr>
              <a:t> &amp; q</a:t>
            </a:r>
            <a:r>
              <a:rPr lang="en-US" b="1" baseline="-25000" dirty="0">
                <a:latin typeface="Symbol" pitchFamily="-107" charset="2"/>
              </a:rPr>
              <a:t>3</a:t>
            </a:r>
            <a:r>
              <a:rPr lang="en-US" b="1" dirty="0"/>
              <a:t>, </a:t>
            </a:r>
            <a:r>
              <a:rPr lang="en-US" b="1" dirty="0">
                <a:latin typeface="Symbol" pitchFamily="-107" charset="2"/>
              </a:rPr>
              <a:t>d  </a:t>
            </a:r>
            <a:r>
              <a:rPr lang="en-US" b="1" dirty="0">
                <a:latin typeface="Symbol" pitchFamily="-107" charset="2"/>
                <a:sym typeface="Wingdings"/>
              </a:rPr>
              <a:t> </a:t>
            </a:r>
            <a:r>
              <a:rPr lang="en-US" b="1" dirty="0" smtClean="0">
                <a:latin typeface="Symbol" pitchFamily="-107" charset="2"/>
                <a:sym typeface="Wingdings"/>
              </a:rPr>
              <a:t>0,  </a:t>
            </a:r>
            <a:r>
              <a:rPr lang="en-US" b="1" i="1" dirty="0" smtClean="0">
                <a:sym typeface="Wingdings"/>
              </a:rPr>
              <a:t> R </a:t>
            </a:r>
            <a:r>
              <a:rPr lang="en-US" b="1" dirty="0" smtClean="0">
                <a:sym typeface="Wingdings"/>
              </a:rPr>
              <a:t> Identity </a:t>
            </a:r>
            <a:r>
              <a:rPr lang="en-US" b="1" dirty="0">
                <a:sym typeface="Wingdings"/>
              </a:rPr>
              <a:t>matrix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688339" y="3060700"/>
            <a:ext cx="1001761" cy="42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98597" y="5547504"/>
            <a:ext cx="584079" cy="424324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24451" y="2347124"/>
            <a:ext cx="3082192" cy="427146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866" y="3190104"/>
            <a:ext cx="761067" cy="61112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47240">
            <a:off x="7926705" y="3056931"/>
            <a:ext cx="2598077" cy="575747"/>
          </a:xfrm>
          <a:prstGeom prst="rightArrow">
            <a:avLst/>
          </a:prstGeom>
          <a:solidFill>
            <a:schemeClr val="accent4">
              <a:alpha val="26000"/>
            </a:schemeClr>
          </a:solidFill>
          <a:ln w="28575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8"/>
          <p:cNvSpPr txBox="1">
            <a:spLocks noChangeArrowheads="1"/>
          </p:cNvSpPr>
          <p:nvPr/>
        </p:nvSpPr>
        <p:spPr bwMode="auto">
          <a:xfrm rot="1974074">
            <a:off x="8053098" y="3066931"/>
            <a:ext cx="2084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Symbol" pitchFamily="-107" charset="2"/>
              </a:rPr>
              <a:t>q</a:t>
            </a:r>
            <a:r>
              <a:rPr lang="en-US" b="1" baseline="-25000" dirty="0" smtClean="0">
                <a:solidFill>
                  <a:srgbClr val="945200"/>
                </a:solidFill>
                <a:latin typeface="Symbol" pitchFamily="-107" charset="2"/>
              </a:rPr>
              <a:t>1</a:t>
            </a:r>
            <a:r>
              <a:rPr lang="en-US" b="1" dirty="0" smtClean="0">
                <a:solidFill>
                  <a:srgbClr val="945200"/>
                </a:solidFill>
                <a:latin typeface="Symbol" pitchFamily="-107" charset="2"/>
              </a:rPr>
              <a:t> </a:t>
            </a:r>
            <a:r>
              <a:rPr lang="en-US" b="1" dirty="0">
                <a:solidFill>
                  <a:srgbClr val="945200"/>
                </a:solidFill>
                <a:latin typeface="Symbol" pitchFamily="-107" charset="2"/>
              </a:rPr>
              <a:t>q</a:t>
            </a:r>
            <a:r>
              <a:rPr lang="en-US" b="1" baseline="-25000" dirty="0">
                <a:solidFill>
                  <a:srgbClr val="945200"/>
                </a:solidFill>
                <a:latin typeface="Symbol" pitchFamily="-107" charset="2"/>
              </a:rPr>
              <a:t>2</a:t>
            </a:r>
            <a:r>
              <a:rPr lang="en-US" b="1" dirty="0">
                <a:solidFill>
                  <a:srgbClr val="945200"/>
                </a:solidFill>
                <a:latin typeface="Symbol" pitchFamily="-107" charset="2"/>
              </a:rPr>
              <a:t> &amp; q</a:t>
            </a:r>
            <a:r>
              <a:rPr lang="en-US" b="1" baseline="-25000" dirty="0">
                <a:solidFill>
                  <a:srgbClr val="945200"/>
                </a:solidFill>
                <a:latin typeface="Symbol" pitchFamily="-107" charset="2"/>
              </a:rPr>
              <a:t>3</a:t>
            </a:r>
            <a:r>
              <a:rPr lang="en-US" b="1" dirty="0">
                <a:solidFill>
                  <a:srgbClr val="945200"/>
                </a:solidFill>
              </a:rPr>
              <a:t>, </a:t>
            </a:r>
            <a:r>
              <a:rPr lang="en-US" b="1" dirty="0" smtClean="0">
                <a:solidFill>
                  <a:srgbClr val="945200"/>
                </a:solidFill>
              </a:rPr>
              <a:t>&amp; </a:t>
            </a:r>
            <a:r>
              <a:rPr lang="en-US" b="1" dirty="0" smtClean="0">
                <a:solidFill>
                  <a:srgbClr val="945200"/>
                </a:solidFill>
                <a:latin typeface="Symbol" pitchFamily="-107" charset="2"/>
              </a:rPr>
              <a:t>d  </a:t>
            </a:r>
            <a:r>
              <a:rPr lang="en-US" b="1" dirty="0" smtClean="0">
                <a:solidFill>
                  <a:srgbClr val="945200"/>
                </a:solidFill>
                <a:latin typeface="Symbol" pitchFamily="-107" charset="2"/>
                <a:sym typeface="Wingdings"/>
              </a:rPr>
              <a:t> 0</a:t>
            </a:r>
            <a:endParaRPr lang="en-US" b="1" dirty="0">
              <a:solidFill>
                <a:srgbClr val="945200"/>
              </a:solidFill>
              <a:latin typeface="Symbol" pitchFamily="-107" charset="2"/>
            </a:endParaRPr>
          </a:p>
        </p:txBody>
      </p:sp>
      <p:sp>
        <p:nvSpPr>
          <p:cNvPr id="23" name="Horizontal Scroll 22"/>
          <p:cNvSpPr/>
          <p:nvPr/>
        </p:nvSpPr>
        <p:spPr>
          <a:xfrm rot="19947902">
            <a:off x="1026822" y="2386039"/>
            <a:ext cx="9637146" cy="2511121"/>
          </a:xfrm>
          <a:prstGeom prst="horizontalScroll">
            <a:avLst/>
          </a:prstGeom>
          <a:solidFill>
            <a:srgbClr val="FFC000">
              <a:alpha val="88000"/>
            </a:srgbClr>
          </a:solidFill>
          <a:ln w="3810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this is </a:t>
            </a:r>
            <a:r>
              <a:rPr lang="en-US" sz="4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not</a:t>
            </a:r>
            <a:r>
              <a:rPr lang="en-US" sz="4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a valid rotation matrix!</a:t>
            </a:r>
          </a:p>
          <a:p>
            <a:pPr algn="ctr"/>
            <a:r>
              <a:rPr lang="en-US" sz="4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--&amp; not even unitary--</a:t>
            </a:r>
            <a:endParaRPr lang="en-US" sz="40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75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13" grpId="0" animBg="1"/>
      <p:bldP spid="15" grpId="0" animBg="1"/>
      <p:bldP spid="5" grpId="0" animBg="1"/>
      <p:bldP spid="22" grpId="0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77" y="3180454"/>
            <a:ext cx="12192000" cy="1884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14" y="1145343"/>
            <a:ext cx="6617772" cy="2035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5" y="860480"/>
            <a:ext cx="2498834" cy="1848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0670" y="461359"/>
            <a:ext cx="1552979" cy="2432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14" y="5799464"/>
            <a:ext cx="8559800" cy="800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69879" y="5555086"/>
            <a:ext cx="4867421" cy="351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20406" y="5592333"/>
            <a:ext cx="8559801" cy="902416"/>
          </a:xfrm>
          <a:prstGeom prst="rect">
            <a:avLst/>
          </a:prstGeom>
          <a:solidFill>
            <a:schemeClr val="accent4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779879" y="5697148"/>
            <a:ext cx="400050" cy="715188"/>
          </a:xfrm>
          <a:prstGeom prst="ellipse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8527" y="5202542"/>
            <a:ext cx="2428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who is this guy?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6179929" y="5402597"/>
            <a:ext cx="228598" cy="294551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0840065" y="4317932"/>
            <a:ext cx="748073" cy="403786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95024" y="-105410"/>
            <a:ext cx="7691511" cy="1053941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1976: KM paper is “discovered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3323" y="2673082"/>
            <a:ext cx="1612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Sandip</a:t>
            </a:r>
            <a:r>
              <a:rPr lang="en-US" dirty="0" smtClean="0"/>
              <a:t> </a:t>
            </a:r>
            <a:r>
              <a:rPr lang="en-US" dirty="0" err="1" smtClean="0"/>
              <a:t>Pakvasa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272343" y="2741768"/>
            <a:ext cx="192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Hirotaka</a:t>
            </a:r>
            <a:r>
              <a:rPr lang="en-US" dirty="0" smtClean="0"/>
              <a:t> Sugawara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568" y="5761496"/>
            <a:ext cx="215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Typo in ref 2:</a:t>
            </a:r>
            <a:endParaRPr lang="en-US" sz="2400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10030641" y="4837737"/>
            <a:ext cx="2248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KM typo is fixed!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75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  <p:bldP spid="4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6" y="813873"/>
            <a:ext cx="7491046" cy="1872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784"/>
            <a:ext cx="10058400" cy="4060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56" y="4752219"/>
            <a:ext cx="7090117" cy="14703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422" y="4170462"/>
            <a:ext cx="4267200" cy="736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3" y="1032952"/>
            <a:ext cx="2191238" cy="2068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90" y="2478308"/>
            <a:ext cx="6955302" cy="7643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161" y="4164055"/>
            <a:ext cx="1292026" cy="19415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7794" y="4170462"/>
            <a:ext cx="1540412" cy="1929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87" y="6258144"/>
            <a:ext cx="8841618" cy="42691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93366" y="2478308"/>
            <a:ext cx="6738426" cy="902416"/>
          </a:xfrm>
          <a:prstGeom prst="rect">
            <a:avLst/>
          </a:prstGeom>
          <a:solidFill>
            <a:schemeClr val="accent4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36187" y="6182908"/>
            <a:ext cx="8841619" cy="580308"/>
          </a:xfrm>
          <a:prstGeom prst="rect">
            <a:avLst/>
          </a:prstGeom>
          <a:solidFill>
            <a:schemeClr val="accent4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583858" y="2686635"/>
            <a:ext cx="516194" cy="742418"/>
          </a:xfrm>
          <a:prstGeom prst="ellipse">
            <a:avLst/>
          </a:prstGeom>
          <a:noFill/>
          <a:ln w="3810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503174" y="6104437"/>
            <a:ext cx="516194" cy="742418"/>
          </a:xfrm>
          <a:prstGeom prst="ellipse">
            <a:avLst/>
          </a:prstGeom>
          <a:noFill/>
          <a:ln w="3810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6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5195" y="79332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But, wait a minute </a:t>
            </a:r>
            <a:r>
              <a:rPr lang="mr-IN" b="1" dirty="0" smtClean="0">
                <a:latin typeface="+mn-lt"/>
              </a:rPr>
              <a:t>…</a:t>
            </a: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297" y="1881431"/>
            <a:ext cx="8612329" cy="1344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266"/>
            <a:ext cx="2266014" cy="1676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2613" y="1143891"/>
            <a:ext cx="1435100" cy="2247900"/>
          </a:xfrm>
          <a:prstGeom prst="rect">
            <a:avLst/>
          </a:prstGeom>
        </p:spPr>
      </p:pic>
      <p:sp>
        <p:nvSpPr>
          <p:cNvPr id="8" name="TextBox 28"/>
          <p:cNvSpPr txBox="1">
            <a:spLocks noChangeArrowheads="1"/>
          </p:cNvSpPr>
          <p:nvPr/>
        </p:nvSpPr>
        <p:spPr bwMode="auto">
          <a:xfrm rot="906328">
            <a:off x="5435405" y="3737678"/>
            <a:ext cx="271580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Symbol" pitchFamily="-107" charset="2"/>
              </a:rPr>
              <a:t>q</a:t>
            </a:r>
            <a:r>
              <a:rPr lang="en-US" sz="2400" b="1" baseline="-25000" dirty="0" smtClean="0">
                <a:solidFill>
                  <a:srgbClr val="C00000"/>
                </a:solidFill>
                <a:latin typeface="Symbol" pitchFamily="-107" charset="2"/>
              </a:rPr>
              <a:t>1</a:t>
            </a:r>
            <a:r>
              <a:rPr lang="en-US" sz="2400" b="1" dirty="0" smtClean="0">
                <a:solidFill>
                  <a:srgbClr val="C00000"/>
                </a:solidFill>
                <a:latin typeface="Symbol" pitchFamily="-107" charset="2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Symbol" pitchFamily="-107" charset="2"/>
              </a:rPr>
              <a:t>q</a:t>
            </a:r>
            <a:r>
              <a:rPr lang="en-US" sz="2400" b="1" baseline="-25000" dirty="0">
                <a:solidFill>
                  <a:srgbClr val="C00000"/>
                </a:solidFill>
                <a:latin typeface="Symbol" pitchFamily="-107" charset="2"/>
              </a:rPr>
              <a:t>2</a:t>
            </a:r>
            <a:r>
              <a:rPr lang="en-US" sz="2400" b="1" dirty="0">
                <a:solidFill>
                  <a:srgbClr val="C00000"/>
                </a:solidFill>
                <a:latin typeface="Symbol" pitchFamily="-107" charset="2"/>
              </a:rPr>
              <a:t> &amp; q</a:t>
            </a:r>
            <a:r>
              <a:rPr lang="en-US" sz="2400" b="1" baseline="-25000" dirty="0">
                <a:solidFill>
                  <a:srgbClr val="C00000"/>
                </a:solidFill>
                <a:latin typeface="Symbol" pitchFamily="-107" charset="2"/>
              </a:rPr>
              <a:t>3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smtClean="0">
                <a:solidFill>
                  <a:srgbClr val="C00000"/>
                </a:solidFill>
              </a:rPr>
              <a:t>&amp; </a:t>
            </a:r>
            <a:r>
              <a:rPr lang="en-US" sz="2400" b="1" dirty="0" smtClean="0">
                <a:solidFill>
                  <a:srgbClr val="C00000"/>
                </a:solidFill>
                <a:latin typeface="Symbol" pitchFamily="-107" charset="2"/>
              </a:rPr>
              <a:t>d  </a:t>
            </a:r>
            <a:r>
              <a:rPr lang="en-US" sz="2400" b="1" dirty="0" smtClean="0">
                <a:solidFill>
                  <a:srgbClr val="C00000"/>
                </a:solidFill>
                <a:latin typeface="Symbol" pitchFamily="-107" charset="2"/>
                <a:sym typeface="Wingdings"/>
              </a:rPr>
              <a:t> 0</a:t>
            </a:r>
            <a:endParaRPr lang="en-US" sz="2400" b="1" dirty="0">
              <a:solidFill>
                <a:srgbClr val="C00000"/>
              </a:solidFill>
              <a:latin typeface="Symbol" pitchFamily="-107" charset="2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906328" flipV="1">
            <a:off x="5256984" y="4148688"/>
            <a:ext cx="2715808" cy="434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44634" y="5115182"/>
            <a:ext cx="3180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Oops </a:t>
            </a:r>
            <a:r>
              <a:rPr lang="en-US" sz="3200" i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(again)!</a:t>
            </a:r>
            <a:endParaRPr lang="en-US" sz="3200" i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02" y="3810322"/>
            <a:ext cx="2792493" cy="20249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39566" y="2797263"/>
            <a:ext cx="278969" cy="340962"/>
          </a:xfrm>
          <a:prstGeom prst="rect">
            <a:avLst/>
          </a:prstGeom>
          <a:solidFill>
            <a:schemeClr val="accent2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76362" y="5353665"/>
            <a:ext cx="416220" cy="347496"/>
          </a:xfrm>
          <a:prstGeom prst="rect">
            <a:avLst/>
          </a:prstGeom>
          <a:solidFill>
            <a:schemeClr val="accent2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orizontal Scroll 14"/>
          <p:cNvSpPr/>
          <p:nvPr/>
        </p:nvSpPr>
        <p:spPr>
          <a:xfrm rot="20216492">
            <a:off x="-118694" y="2438630"/>
            <a:ext cx="12441410" cy="1931750"/>
          </a:xfrm>
          <a:prstGeom prst="horizontalScroll">
            <a:avLst/>
          </a:prstGeom>
          <a:solidFill>
            <a:srgbClr val="FFC000">
              <a:alpha val="88000"/>
            </a:srgbClr>
          </a:solidFill>
          <a:ln w="3810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this </a:t>
            </a:r>
            <a:r>
              <a:rPr lang="en-US" sz="4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isn't</a:t>
            </a:r>
            <a:r>
              <a:rPr lang="en-US" sz="4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a valid rotation matrix either!</a:t>
            </a:r>
            <a:endParaRPr lang="en-US" sz="40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99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931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Reparametrizing the CKM matrix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04887"/>
            <a:ext cx="2003103" cy="2584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36" y="1025545"/>
            <a:ext cx="7434263" cy="2569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954402" y="3765122"/>
            <a:ext cx="405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Harari’s recommendations: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319334" y="4407211"/>
            <a:ext cx="98726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Simple relations between </a:t>
            </a:r>
            <a:r>
              <a:rPr lang="en-US" sz="2200" i="1" dirty="0" err="1" smtClean="0"/>
              <a:t>V</a:t>
            </a:r>
            <a:r>
              <a:rPr lang="en-US" sz="2200" baseline="-25000" dirty="0" err="1" smtClean="0"/>
              <a:t>ij</a:t>
            </a:r>
            <a:r>
              <a:rPr lang="en-US" sz="2200" dirty="0" smtClean="0"/>
              <a:t> and quark mixing angles </a:t>
            </a:r>
            <a:r>
              <a:rPr lang="en-US" sz="2200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200" baseline="-25000" dirty="0" err="1" smtClean="0"/>
              <a:t>ij</a:t>
            </a:r>
            <a:endParaRPr lang="en-US" sz="2200" baseline="-25000" dirty="0" smtClean="0"/>
          </a:p>
          <a:p>
            <a:endParaRPr lang="en-US" baseline="-25000" dirty="0"/>
          </a:p>
          <a:p>
            <a:r>
              <a:rPr lang="en-US" sz="2200" dirty="0" smtClean="0"/>
              <a:t>The above diagonal terms should be directly measureable</a:t>
            </a:r>
          </a:p>
          <a:p>
            <a:endParaRPr lang="en-US" sz="1600" dirty="0" smtClean="0"/>
          </a:p>
          <a:p>
            <a:r>
              <a:rPr lang="en-US" sz="2200" dirty="0" smtClean="0"/>
              <a:t>The</a:t>
            </a:r>
            <a:r>
              <a:rPr lang="en-US" sz="2200" i="1" dirty="0" smtClean="0"/>
              <a:t> CP </a:t>
            </a:r>
            <a:r>
              <a:rPr lang="en-US" sz="2200" dirty="0" smtClean="0"/>
              <a:t>phase (</a:t>
            </a:r>
            <a:r>
              <a:rPr lang="en-US" sz="22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200" dirty="0" smtClean="0"/>
              <a:t>) should always be attached to </a:t>
            </a:r>
            <a:r>
              <a:rPr lang="en-US" sz="2200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200" baseline="-25000" dirty="0" smtClean="0"/>
              <a:t>13 </a:t>
            </a:r>
            <a:r>
              <a:rPr lang="en-US" sz="2200" dirty="0" smtClean="0">
                <a:sym typeface="Wingdings"/>
              </a:rPr>
              <a:t> </a:t>
            </a:r>
            <a:r>
              <a:rPr lang="en-US" sz="2200" i="1" dirty="0" smtClean="0">
                <a:sym typeface="Wingdings"/>
              </a:rPr>
              <a:t>i.e., </a:t>
            </a:r>
            <a:r>
              <a:rPr lang="en-US" sz="2200" dirty="0" smtClean="0">
                <a:sym typeface="Wingdings"/>
              </a:rPr>
              <a:t>the smallest mixing angle</a:t>
            </a:r>
          </a:p>
          <a:p>
            <a:endParaRPr lang="en-US" baseline="-25000" dirty="0">
              <a:sym typeface="Wingdings"/>
            </a:endParaRPr>
          </a:p>
          <a:p>
            <a:r>
              <a:rPr lang="en-US" sz="2200" dirty="0" smtClean="0">
                <a:sym typeface="Wingdings"/>
              </a:rPr>
              <a:t>Easily generalizable to 4 or more quark generations</a:t>
            </a:r>
            <a:endParaRPr lang="en-US" sz="2200" baseline="-250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5352096" y="927100"/>
            <a:ext cx="326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PHYSICS </a:t>
            </a:r>
            <a:r>
              <a:rPr lang="en-US"/>
              <a:t>LETTERS </a:t>
            </a:r>
            <a:r>
              <a:rPr lang="en-US" b="1" smtClean="0"/>
              <a:t>B181</a:t>
            </a:r>
            <a:r>
              <a:rPr lang="en-US" smtClean="0"/>
              <a:t>, 123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0" y="5186878"/>
            <a:ext cx="1871663" cy="128243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54553">
            <a:off x="603047" y="5231012"/>
            <a:ext cx="1126292" cy="612453"/>
          </a:xfrm>
          <a:prstGeom prst="ellipse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543052" y="5286894"/>
            <a:ext cx="1428748" cy="199510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4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33" y="748440"/>
            <a:ext cx="7147965" cy="2089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55" y="748440"/>
            <a:ext cx="1299331" cy="20789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092" y="373918"/>
            <a:ext cx="1731983" cy="19857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37" y="6118212"/>
            <a:ext cx="5169026" cy="49459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36477" y="6056024"/>
            <a:ext cx="5169027" cy="486258"/>
          </a:xfrm>
          <a:prstGeom prst="rect">
            <a:avLst/>
          </a:prstGeom>
          <a:solidFill>
            <a:schemeClr val="accent4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-2365214" y="-28886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Finally</a:t>
            </a:r>
            <a:r>
              <a:rPr lang="mr-IN" b="1" dirty="0" smtClean="0">
                <a:latin typeface="+mn-lt"/>
              </a:rPr>
              <a:t>…</a:t>
            </a:r>
            <a:r>
              <a:rPr lang="en-US" b="1" dirty="0" smtClean="0">
                <a:latin typeface="+mn-lt"/>
              </a:rPr>
              <a:t>, after 12 years: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24" y="3573567"/>
            <a:ext cx="5834170" cy="1761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4236799" y="3261672"/>
            <a:ext cx="15213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sz="1700" b="1" baseline="30000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st</a:t>
            </a:r>
            <a:r>
              <a:rPr lang="en-US" sz="1700" b="1" dirty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7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rotate</a:t>
            </a:r>
          </a:p>
          <a:p>
            <a:pPr algn="ctr"/>
            <a:r>
              <a:rPr lang="en-US" sz="17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around </a:t>
            </a:r>
            <a:r>
              <a:rPr lang="en-US" sz="1700" b="1" i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b</a:t>
            </a:r>
            <a:endParaRPr lang="en-US" sz="1700" b="1" i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1717087" y="3239907"/>
            <a:ext cx="24768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sz="1700" b="1" baseline="30000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nd</a:t>
            </a:r>
            <a:r>
              <a:rPr lang="en-US" sz="17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rotate around</a:t>
            </a:r>
          </a:p>
          <a:p>
            <a:pPr algn="ctr"/>
            <a:r>
              <a:rPr lang="en-US" sz="1700" b="1" i="1" dirty="0" err="1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s’,</a:t>
            </a:r>
            <a:r>
              <a:rPr lang="en-US" sz="1700" b="1" dirty="0" err="1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include</a:t>
            </a:r>
            <a:r>
              <a:rPr lang="en-US" sz="17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700" b="1" i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CP</a:t>
            </a:r>
            <a:r>
              <a:rPr lang="en-US" sz="17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phase</a:t>
            </a:r>
            <a:endParaRPr lang="en-US" sz="1700" b="1" i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370040" y="3252002"/>
            <a:ext cx="15265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3</a:t>
            </a:r>
            <a:r>
              <a:rPr lang="en-US" sz="1700" b="1" baseline="30000" dirty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</a:t>
            </a:r>
            <a:r>
              <a:rPr lang="en-US" sz="1700" b="1" baseline="30000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d</a:t>
            </a:r>
            <a:r>
              <a:rPr lang="en-US" sz="17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rotate</a:t>
            </a:r>
          </a:p>
          <a:p>
            <a:r>
              <a:rPr lang="en-US" sz="17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around </a:t>
            </a:r>
            <a:r>
              <a:rPr lang="en-US" sz="1700" b="1" i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d’’ </a:t>
            </a:r>
            <a:endParaRPr lang="en-US" sz="1700" b="1" i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133" y="3634711"/>
            <a:ext cx="6353881" cy="16473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15031" y="3203073"/>
            <a:ext cx="4382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The PDG version since 1988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352755" y="5393446"/>
            <a:ext cx="8295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Here, all three mixing angles are between 0</a:t>
            </a:r>
            <a:r>
              <a:rPr lang="en-US" sz="2200" b="1" baseline="30000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o</a:t>
            </a:r>
            <a:r>
              <a:rPr lang="en-US" sz="22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and 90</a:t>
            </a:r>
            <a:r>
              <a:rPr lang="en-US" sz="2200" b="1" baseline="30000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o</a:t>
            </a:r>
            <a:r>
              <a:rPr lang="en-US" sz="22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2200" b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824571" y="5282013"/>
            <a:ext cx="980187" cy="580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4835" y="5534252"/>
            <a:ext cx="1553217" cy="12472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017526" y="6361341"/>
            <a:ext cx="226207" cy="307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1017526" y="628693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 flipH="1">
            <a:off x="8870290" y="5824333"/>
            <a:ext cx="1427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OK!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4" y="5966478"/>
            <a:ext cx="1919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&amp; they got the</a:t>
            </a:r>
          </a:p>
          <a:p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reference right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26" name="Straight Arrow Connector 25"/>
          <p:cNvCxnSpPr>
            <a:stCxn id="24" idx="3"/>
          </p:cNvCxnSpPr>
          <p:nvPr/>
        </p:nvCxnSpPr>
        <p:spPr>
          <a:xfrm flipV="1">
            <a:off x="1925389" y="6286931"/>
            <a:ext cx="545072" cy="27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79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8" grpId="0"/>
      <p:bldP spid="22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17" y="150494"/>
            <a:ext cx="12034683" cy="8921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1977, </a:t>
            </a:r>
            <a:r>
              <a:rPr lang="en-US" sz="4000" b="1" i="1" dirty="0" smtClean="0">
                <a:latin typeface="+mn-lt"/>
              </a:rPr>
              <a:t>b</a:t>
            </a:r>
            <a:r>
              <a:rPr lang="en-US" sz="4000" b="1" dirty="0" smtClean="0">
                <a:latin typeface="+mn-lt"/>
              </a:rPr>
              <a:t>-quarks discovered</a:t>
            </a:r>
            <a:endParaRPr lang="en-US" sz="40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343067" y="2324100"/>
            <a:ext cx="7663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But, </a:t>
            </a:r>
            <a:r>
              <a:rPr lang="en-US" sz="3600" b="1" dirty="0"/>
              <a:t>are </a:t>
            </a:r>
            <a:r>
              <a:rPr lang="en-US" sz="3600" b="1" i="1" dirty="0"/>
              <a:t>B</a:t>
            </a:r>
            <a:r>
              <a:rPr lang="en-US" sz="3600" b="1" dirty="0"/>
              <a:t> mesons good for anything?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634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17" y="-34167"/>
            <a:ext cx="12034683" cy="8921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1978 Seminar by Bram </a:t>
            </a:r>
            <a:r>
              <a:rPr lang="en-US" sz="4000" b="1" dirty="0" err="1" smtClean="0">
                <a:latin typeface="+mn-lt"/>
              </a:rPr>
              <a:t>Pais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7" y="858008"/>
            <a:ext cx="3096441" cy="2600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9312" y="1523302"/>
            <a:ext cx="65230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“There </a:t>
            </a:r>
            <a:r>
              <a:rPr lang="en-US" sz="2400" b="1" dirty="0"/>
              <a:t>is good news and bad news. </a:t>
            </a:r>
            <a:endParaRPr lang="en-US" sz="2400" b="1" dirty="0" smtClean="0"/>
          </a:p>
          <a:p>
            <a:endParaRPr lang="en-US" sz="2400" dirty="0"/>
          </a:p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good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news: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Lucida Handwriting" charset="0"/>
                <a:ea typeface="Lucida Handwriting" charset="0"/>
                <a:cs typeface="Lucida Handwriting" charset="0"/>
              </a:rPr>
              <a:t>-  CP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violation in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meson system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is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similar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to </a:t>
            </a:r>
            <a:r>
              <a:rPr lang="en-US" sz="2400" b="1" dirty="0" err="1" smtClean="0">
                <a:solidFill>
                  <a:schemeClr val="bg1"/>
                </a:solidFill>
              </a:rPr>
              <a:t>vooo</a:t>
            </a:r>
            <a:r>
              <a:rPr lang="en-US" sz="2400" b="1" dirty="0" smtClean="0">
                <a:solidFill>
                  <a:schemeClr val="bg1"/>
                </a:solidFill>
                <a:latin typeface="Lucida Handwriting" charset="0"/>
                <a:ea typeface="Lucida Handwriting" charset="0"/>
                <a:cs typeface="Lucida Handwriting" charset="0"/>
              </a:rPr>
              <a:t>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Lucida Handwriting" charset="0"/>
                <a:ea typeface="Lucida Handwriting" charset="0"/>
                <a:cs typeface="Lucida Handwriting" charset="0"/>
              </a:rPr>
              <a:t>CP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violation in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meson system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The </a:t>
            </a:r>
            <a:r>
              <a:rPr lang="en-US" sz="2400" b="1" dirty="0">
                <a:solidFill>
                  <a:srgbClr val="C00000"/>
                </a:solidFill>
              </a:rPr>
              <a:t>bad </a:t>
            </a:r>
            <a:r>
              <a:rPr lang="en-US" sz="2400" b="1" dirty="0" smtClean="0">
                <a:solidFill>
                  <a:srgbClr val="C00000"/>
                </a:solidFill>
              </a:rPr>
              <a:t>news: </a:t>
            </a:r>
          </a:p>
          <a:p>
            <a:pPr marL="342900" indent="-342900">
              <a:buFontTx/>
              <a:buChar char="-"/>
            </a:pPr>
            <a:r>
              <a:rPr lang="en-US" sz="2400" b="1" i="1" dirty="0">
                <a:solidFill>
                  <a:srgbClr val="C00000"/>
                </a:solidFill>
              </a:rPr>
              <a:t>B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1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and </a:t>
            </a:r>
            <a:r>
              <a:rPr lang="en-US" sz="2400" b="1" i="1" dirty="0" smtClean="0">
                <a:solidFill>
                  <a:srgbClr val="C00000"/>
                </a:solidFill>
              </a:rPr>
              <a:t>B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2</a:t>
            </a:r>
            <a:r>
              <a:rPr lang="en-US" sz="2400" b="1" dirty="0" smtClean="0">
                <a:solidFill>
                  <a:srgbClr val="C00000"/>
                </a:solidFill>
              </a:rPr>
              <a:t> mass eigenstates are not distinct</a:t>
            </a:r>
          </a:p>
          <a:p>
            <a:pPr marL="342900" indent="-342900">
              <a:buFontTx/>
              <a:buChar char="-"/>
            </a:pPr>
            <a:r>
              <a:rPr lang="en-US" sz="2400" b="1" dirty="0" smtClean="0">
                <a:solidFill>
                  <a:srgbClr val="C00000"/>
                </a:solidFill>
              </a:rPr>
              <a:t>lifetimes </a:t>
            </a:r>
            <a:r>
              <a:rPr lang="en-US" sz="2400" b="1" dirty="0">
                <a:solidFill>
                  <a:srgbClr val="C00000"/>
                </a:solidFill>
              </a:rPr>
              <a:t>are </a:t>
            </a:r>
            <a:r>
              <a:rPr lang="en-US" sz="2400" b="1" dirty="0" smtClean="0">
                <a:solidFill>
                  <a:srgbClr val="C00000"/>
                </a:solidFill>
              </a:rPr>
              <a:t>very short </a:t>
            </a:r>
            <a:r>
              <a:rPr lang="en-US" sz="2000" b="1" dirty="0" smtClean="0">
                <a:solidFill>
                  <a:srgbClr val="C00000"/>
                </a:solidFill>
              </a:rPr>
              <a:t>(</a:t>
            </a:r>
            <a:r>
              <a:rPr lang="en-US" sz="2400" b="1" dirty="0" err="1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b="1" baseline="-25000" dirty="0" err="1" smtClean="0">
                <a:solidFill>
                  <a:srgbClr val="C00000"/>
                </a:solidFill>
              </a:rPr>
              <a:t>B</a:t>
            </a:r>
            <a:r>
              <a:rPr lang="en-US" sz="2000" b="1" dirty="0">
                <a:solidFill>
                  <a:srgbClr val="C00000"/>
                </a:solidFill>
              </a:rPr>
              <a:t> ≈</a:t>
            </a:r>
            <a:r>
              <a:rPr lang="en-US" sz="1000" b="1" dirty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1.5 </a:t>
            </a:r>
            <a:r>
              <a:rPr lang="en-US" sz="2000" b="1" dirty="0" err="1" smtClean="0">
                <a:solidFill>
                  <a:srgbClr val="C00000"/>
                </a:solidFill>
              </a:rPr>
              <a:t>ps</a:t>
            </a:r>
            <a:r>
              <a:rPr lang="en-US" sz="2000" b="1" dirty="0" smtClean="0">
                <a:solidFill>
                  <a:srgbClr val="C00000"/>
                </a:solidFill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</a:rPr>
              <a:t>c</a:t>
            </a:r>
            <a:r>
              <a:rPr lang="en-US" sz="2400" b="1" dirty="0" err="1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10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≈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</a:rPr>
              <a:t>0.5mm)</a:t>
            </a:r>
          </a:p>
          <a:p>
            <a:pPr marL="342900" indent="-342900">
              <a:buFontTx/>
              <a:buChar char="-"/>
            </a:pPr>
            <a:r>
              <a:rPr lang="en-US" sz="2400" b="1" i="1" dirty="0">
                <a:solidFill>
                  <a:srgbClr val="C00000"/>
                </a:solidFill>
              </a:rPr>
              <a:t>B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0</a:t>
            </a:r>
            <a:r>
              <a:rPr lang="en-US" sz="2400" b="1" dirty="0" smtClean="0">
                <a:solidFill>
                  <a:srgbClr val="C00000"/>
                </a:solidFill>
              </a:rPr>
              <a:t>⇔</a:t>
            </a:r>
            <a:r>
              <a:rPr lang="en-US" sz="1000" b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smtClean="0">
                <a:solidFill>
                  <a:srgbClr val="C00000"/>
                </a:solidFill>
              </a:rPr>
              <a:t>B</a:t>
            </a:r>
            <a:r>
              <a:rPr lang="en-US" sz="2400" b="1" baseline="30000" dirty="0" smtClean="0">
                <a:solidFill>
                  <a:srgbClr val="C00000"/>
                </a:solidFill>
              </a:rPr>
              <a:t>0</a:t>
            </a:r>
            <a:r>
              <a:rPr lang="en-US" sz="2400" b="1" dirty="0" smtClean="0">
                <a:solidFill>
                  <a:srgbClr val="C00000"/>
                </a:solidFill>
              </a:rPr>
              <a:t> mixing is negligible”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3840" y="3616183"/>
            <a:ext cx="5067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Abraham “Bram” </a:t>
            </a:r>
            <a:r>
              <a:rPr lang="en-US" b="1" dirty="0" err="1" smtClean="0"/>
              <a:t>Pais</a:t>
            </a:r>
            <a:r>
              <a:rPr lang="en-US" b="1" dirty="0" smtClean="0"/>
              <a:t> 1918-2000</a:t>
            </a:r>
          </a:p>
          <a:p>
            <a:r>
              <a:rPr lang="en-US" sz="800" dirty="0" smtClean="0"/>
              <a:t>  </a:t>
            </a:r>
            <a:endParaRPr lang="en-US" sz="800" dirty="0"/>
          </a:p>
          <a:p>
            <a:r>
              <a:rPr lang="en-US" dirty="0" smtClean="0"/>
              <a:t>founding father of flavor physics </a:t>
            </a:r>
          </a:p>
          <a:p>
            <a:r>
              <a:rPr lang="en-US" dirty="0" smtClean="0"/>
              <a:t>(with Gell-Mann)</a:t>
            </a:r>
          </a:p>
          <a:p>
            <a:r>
              <a:rPr lang="en-US" sz="800" dirty="0"/>
              <a:t> </a:t>
            </a:r>
            <a:r>
              <a:rPr lang="en-US" sz="800" dirty="0" smtClean="0"/>
              <a:t>  </a:t>
            </a:r>
            <a:endParaRPr lang="en-US" sz="800" dirty="0"/>
          </a:p>
          <a:p>
            <a:r>
              <a:rPr lang="en-US" dirty="0" smtClean="0"/>
              <a:t>correctly predicted:</a:t>
            </a:r>
          </a:p>
          <a:p>
            <a:r>
              <a:rPr lang="en-US" sz="400" dirty="0" smtClean="0"/>
              <a:t>   </a:t>
            </a:r>
          </a:p>
          <a:p>
            <a:r>
              <a:rPr lang="en-US" dirty="0" smtClean="0"/>
              <a:t> -associated production </a:t>
            </a:r>
            <a:endParaRPr lang="en-US" sz="400" dirty="0"/>
          </a:p>
          <a:p>
            <a:r>
              <a:rPr lang="en-US" dirty="0" smtClean="0"/>
              <a:t> -existence of the K</a:t>
            </a:r>
            <a:r>
              <a:rPr lang="en-US" baseline="-25000" dirty="0" smtClean="0"/>
              <a:t>S</a:t>
            </a:r>
            <a:r>
              <a:rPr lang="en-US" dirty="0" smtClean="0"/>
              <a:t> and K</a:t>
            </a:r>
            <a:r>
              <a:rPr lang="en-US" baseline="-25000" dirty="0" smtClean="0"/>
              <a:t>L</a:t>
            </a:r>
            <a:r>
              <a:rPr lang="en-US" dirty="0" smtClean="0"/>
              <a:t> mesons</a:t>
            </a:r>
          </a:p>
          <a:p>
            <a:r>
              <a:rPr lang="en-US" sz="400" dirty="0" smtClean="0"/>
              <a:t>   </a:t>
            </a:r>
            <a:endParaRPr lang="en-US" sz="400" dirty="0"/>
          </a:p>
          <a:p>
            <a:r>
              <a:rPr lang="en-US" dirty="0" smtClean="0"/>
              <a:t> -K</a:t>
            </a:r>
            <a:r>
              <a:rPr lang="en-US" baseline="30000" dirty="0" smtClean="0"/>
              <a:t>0</a:t>
            </a:r>
            <a:r>
              <a:rPr lang="en-US" dirty="0" smtClean="0"/>
              <a:t> ⇔ K</a:t>
            </a:r>
            <a:r>
              <a:rPr lang="en-US" baseline="30000" dirty="0" smtClean="0"/>
              <a:t>0</a:t>
            </a:r>
            <a:r>
              <a:rPr lang="en-US" dirty="0" smtClean="0"/>
              <a:t> mixing</a:t>
            </a:r>
          </a:p>
          <a:p>
            <a:r>
              <a:rPr lang="en-US" dirty="0"/>
              <a:t> </a:t>
            </a:r>
            <a:r>
              <a:rPr lang="en-US" dirty="0" smtClean="0"/>
              <a:t>-K</a:t>
            </a:r>
            <a:r>
              <a:rPr lang="en-US" baseline="-25000" dirty="0" smtClean="0"/>
              <a:t>L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/>
              <a:t>K</a:t>
            </a:r>
            <a:r>
              <a:rPr lang="en-US" baseline="-25000" dirty="0" smtClean="0"/>
              <a:t>S</a:t>
            </a:r>
            <a:r>
              <a:rPr lang="en-US" dirty="0" smtClean="0"/>
              <a:t> regeneration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0800000">
            <a:off x="949311" y="56443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0800000">
            <a:off x="5634304" y="4731739"/>
            <a:ext cx="420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_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2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196" y="86878"/>
            <a:ext cx="11364686" cy="96367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“Not so fast, </a:t>
            </a:r>
            <a:r>
              <a:rPr lang="mr-IN" b="1" dirty="0" smtClean="0">
                <a:latin typeface="+mn-lt"/>
              </a:rPr>
              <a:t>…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err="1" smtClean="0">
                <a:latin typeface="+mn-lt"/>
              </a:rPr>
              <a:t>Pais</a:t>
            </a:r>
            <a:r>
              <a:rPr lang="en-US" b="1" dirty="0" smtClean="0">
                <a:latin typeface="+mn-lt"/>
              </a:rPr>
              <a:t> may be wrong”</a:t>
            </a:r>
            <a:endParaRPr lang="en-US" b="1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291" y="1257366"/>
            <a:ext cx="7701591" cy="1207345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996" y="1778202"/>
            <a:ext cx="251460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010396" y="1778202"/>
            <a:ext cx="6858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1054329" y="2248102"/>
            <a:ext cx="533400" cy="259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513638" y="3276802"/>
            <a:ext cx="12795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Ichiro </a:t>
            </a:r>
            <a:r>
              <a:rPr lang="en-US" sz="1400" b="1" dirty="0" err="1"/>
              <a:t>Sanda</a:t>
            </a:r>
            <a:endParaRPr lang="en-US" sz="1400" b="1" dirty="0"/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0" y="3292875"/>
            <a:ext cx="11063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 err="1"/>
              <a:t>Ikaros</a:t>
            </a:r>
            <a:r>
              <a:rPr lang="en-US" sz="1400" b="1" dirty="0"/>
              <a:t> </a:t>
            </a:r>
            <a:r>
              <a:rPr lang="en-US" sz="1400" b="1" dirty="0" err="1"/>
              <a:t>Bigi</a:t>
            </a:r>
            <a:endParaRPr lang="en-US" sz="1400" b="1" dirty="0"/>
          </a:p>
        </p:txBody>
      </p:sp>
      <p:pic>
        <p:nvPicPr>
          <p:cNvPr id="18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3099" y="1807230"/>
            <a:ext cx="942023" cy="148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2904239" y="3305342"/>
            <a:ext cx="1399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Ashton Carter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539" y="2878885"/>
            <a:ext cx="3150738" cy="11036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8214" y="4441283"/>
            <a:ext cx="3786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tests are possible, </a:t>
            </a:r>
            <a:r>
              <a:rPr lang="mr-IN" sz="2000" b="1" dirty="0" smtClean="0"/>
              <a:t>…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                     but only </a:t>
            </a:r>
            <a:r>
              <a:rPr lang="en-US" sz="2800" b="1" dirty="0" smtClean="0"/>
              <a:t>if</a:t>
            </a:r>
            <a:r>
              <a:rPr lang="en-US" sz="2000" b="1" dirty="0" smtClean="0"/>
              <a:t>: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4243948" y="4148671"/>
            <a:ext cx="779678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  experiments have </a:t>
            </a:r>
            <a:r>
              <a:rPr lang="en-US" b="1" i="1" dirty="0" smtClean="0"/>
              <a:t>10s of millions </a:t>
            </a:r>
            <a:r>
              <a:rPr lang="en-US" b="1" dirty="0" smtClean="0"/>
              <a:t>of </a:t>
            </a:r>
            <a:r>
              <a:rPr lang="en-US" b="1" dirty="0" smtClean="0">
                <a:sym typeface="Wingdings"/>
              </a:rPr>
              <a:t>BB events</a:t>
            </a:r>
          </a:p>
          <a:p>
            <a:endParaRPr lang="en-US" sz="1000" b="1" dirty="0">
              <a:sym typeface="Wingdings"/>
            </a:endParaRPr>
          </a:p>
          <a:p>
            <a:pPr marL="285750" indent="-285750">
              <a:buFontTx/>
              <a:buChar char="-"/>
            </a:pPr>
            <a:r>
              <a:rPr lang="en-US" b="1" i="1" dirty="0" smtClean="0">
                <a:sym typeface="Wingdings"/>
              </a:rPr>
              <a:t>B</a:t>
            </a:r>
            <a:r>
              <a:rPr lang="en-US" b="1" baseline="30000" dirty="0" smtClean="0">
                <a:sym typeface="Wingdings"/>
              </a:rPr>
              <a:t>0 </a:t>
            </a:r>
            <a:r>
              <a:rPr lang="en-US" sz="1400" b="1" dirty="0" smtClean="0">
                <a:sym typeface="Wingdings"/>
              </a:rPr>
              <a:t>⟺</a:t>
            </a:r>
            <a:r>
              <a:rPr lang="en-US" b="1" dirty="0" smtClean="0">
                <a:sym typeface="Wingdings"/>
              </a:rPr>
              <a:t>  </a:t>
            </a:r>
            <a:r>
              <a:rPr lang="en-US" b="1" i="1" dirty="0" smtClean="0">
                <a:sym typeface="Wingdings"/>
              </a:rPr>
              <a:t>B</a:t>
            </a:r>
            <a:r>
              <a:rPr lang="en-US" b="1" baseline="30000" dirty="0" smtClean="0">
                <a:sym typeface="Wingdings"/>
              </a:rPr>
              <a:t>0</a:t>
            </a:r>
            <a:r>
              <a:rPr lang="en-US" b="1" dirty="0" smtClean="0">
                <a:sym typeface="Wingdings"/>
              </a:rPr>
              <a:t> </a:t>
            </a:r>
            <a:r>
              <a:rPr lang="en-US" b="1" i="1" dirty="0" smtClean="0">
                <a:sym typeface="Wingdings"/>
              </a:rPr>
              <a:t>mixing</a:t>
            </a:r>
            <a:r>
              <a:rPr lang="en-US" b="1" dirty="0" smtClean="0">
                <a:sym typeface="Wingdings"/>
              </a:rPr>
              <a:t> must be substantial</a:t>
            </a:r>
          </a:p>
          <a:p>
            <a:pPr marL="285750" indent="-285750">
              <a:buFontTx/>
              <a:buChar char="-"/>
            </a:pPr>
            <a:endParaRPr lang="en-US" sz="1000" b="1" dirty="0">
              <a:sym typeface="Wingdings"/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ym typeface="Wingdings"/>
              </a:rPr>
              <a:t>third generation KM mixing angles </a:t>
            </a:r>
            <a:r>
              <a:rPr lang="en-US" b="1" dirty="0" smtClean="0">
                <a:sym typeface="Wingdings"/>
              </a:rPr>
              <a:t>are just right</a:t>
            </a:r>
            <a:r>
              <a:rPr lang="en-US" b="1" dirty="0">
                <a:sym typeface="Wingdings"/>
              </a:rPr>
              <a:t> </a:t>
            </a:r>
          </a:p>
          <a:p>
            <a:pPr marL="285750" indent="-285750">
              <a:buFontTx/>
              <a:buChar char="-"/>
            </a:pPr>
            <a:endParaRPr lang="en-US" sz="800" b="1" dirty="0" smtClean="0">
              <a:sym typeface="Wingdings"/>
            </a:endParaRPr>
          </a:p>
          <a:p>
            <a:pPr marL="285750" indent="-285750">
              <a:buFontTx/>
              <a:buChar char="-"/>
            </a:pPr>
            <a:r>
              <a:rPr lang="en-US" b="1" dirty="0" smtClean="0">
                <a:sym typeface="Wingdings"/>
              </a:rPr>
              <a:t>&lt;100 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b="1" dirty="0" smtClean="0">
                <a:sym typeface="Wingdings"/>
              </a:rPr>
              <a:t>m </a:t>
            </a:r>
            <a:r>
              <a:rPr lang="en-US" b="1" dirty="0">
                <a:sym typeface="Wingdings"/>
              </a:rPr>
              <a:t>distances between </a:t>
            </a:r>
            <a:r>
              <a:rPr lang="en-US" b="1" i="1" dirty="0">
                <a:sym typeface="Wingdings"/>
              </a:rPr>
              <a:t>B</a:t>
            </a:r>
            <a:r>
              <a:rPr lang="en-US" sz="1000" b="1" dirty="0">
                <a:sym typeface="Wingdings"/>
              </a:rPr>
              <a:t> </a:t>
            </a:r>
            <a:r>
              <a:rPr lang="en-US" b="1" dirty="0" smtClean="0">
                <a:sym typeface="Wingdings"/>
              </a:rPr>
              <a:t>&amp;</a:t>
            </a:r>
            <a:r>
              <a:rPr lang="en-US" sz="1000" b="1" i="1" dirty="0" smtClean="0">
                <a:sym typeface="Wingdings"/>
              </a:rPr>
              <a:t> </a:t>
            </a:r>
            <a:r>
              <a:rPr lang="en-US" b="1" i="1" dirty="0" smtClean="0">
                <a:sym typeface="Wingdings"/>
              </a:rPr>
              <a:t>B </a:t>
            </a:r>
            <a:r>
              <a:rPr lang="en-US" b="1" dirty="0">
                <a:sym typeface="Wingdings"/>
              </a:rPr>
              <a:t>decay </a:t>
            </a:r>
            <a:r>
              <a:rPr lang="en-US" b="1" dirty="0" smtClean="0">
                <a:sym typeface="Wingdings"/>
              </a:rPr>
              <a:t>vertices are measured</a:t>
            </a:r>
            <a:endParaRPr lang="en-US" b="1" dirty="0">
              <a:sym typeface="Wingdings"/>
            </a:endParaRPr>
          </a:p>
        </p:txBody>
      </p:sp>
      <p:sp>
        <p:nvSpPr>
          <p:cNvPr id="25" name="TextBox 24"/>
          <p:cNvSpPr txBox="1"/>
          <p:nvPr/>
        </p:nvSpPr>
        <p:spPr>
          <a:xfrm rot="10800000">
            <a:off x="7929588" y="41607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_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 rot="10800000">
            <a:off x="5005257" y="45869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_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4243948" y="5359628"/>
            <a:ext cx="169777" cy="10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0800000">
            <a:off x="7635855" y="54976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_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2208646" y="5407018"/>
            <a:ext cx="1391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very big “if”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793155" y="5140770"/>
            <a:ext cx="111083" cy="307766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0856136">
            <a:off x="9123258" y="4386898"/>
            <a:ext cx="2781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Sanda’s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“sweet spot”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9670" y="5010445"/>
            <a:ext cx="902607" cy="315174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208071" y="4956287"/>
            <a:ext cx="820236" cy="153362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00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1388" y="26815"/>
            <a:ext cx="10636170" cy="897662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latin typeface="+mn-lt"/>
              </a:rPr>
              <a:t>Flavor mixing pre-1963:</a:t>
            </a:r>
            <a:endParaRPr lang="en-US" b="1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749" y="1088848"/>
            <a:ext cx="5977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 charset="0"/>
                <a:ea typeface="Comic Sans MS" charset="0"/>
                <a:cs typeface="Comic Sans MS" charset="0"/>
              </a:rPr>
              <a:t>Feynman-Gell-Mann Universality:</a:t>
            </a:r>
            <a:endParaRPr lang="en-US" sz="28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5" y="3490532"/>
            <a:ext cx="3188747" cy="19454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096" y="2487483"/>
            <a:ext cx="3403794" cy="37779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677" y="4499893"/>
            <a:ext cx="2882503" cy="191343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191668" y="2913909"/>
            <a:ext cx="262774" cy="193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179228" y="5027760"/>
            <a:ext cx="262774" cy="185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932119" y="5024883"/>
            <a:ext cx="262774" cy="223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932119" y="5243754"/>
            <a:ext cx="126861" cy="113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20100612">
            <a:off x="11058059" y="4459490"/>
            <a:ext cx="394788" cy="21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025355" y="5143229"/>
            <a:ext cx="446831" cy="17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 rot="20037049">
            <a:off x="11189528" y="5301458"/>
            <a:ext cx="446831" cy="17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rot="873177">
            <a:off x="11429710" y="5997942"/>
            <a:ext cx="446831" cy="17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 flipH="1">
            <a:off x="9863716" y="5012420"/>
            <a:ext cx="972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1400" b="1" i="1" dirty="0" smtClean="0"/>
              <a:t>S</a:t>
            </a:r>
            <a:r>
              <a:rPr lang="en-US" sz="1400" b="1" dirty="0" smtClean="0"/>
              <a:t>=0</a:t>
            </a:r>
            <a:endParaRPr lang="en-US" sz="1400" b="1" dirty="0"/>
          </a:p>
        </p:txBody>
      </p:sp>
      <p:sp>
        <p:nvSpPr>
          <p:cNvPr id="34" name="TextBox 33"/>
          <p:cNvSpPr txBox="1"/>
          <p:nvPr/>
        </p:nvSpPr>
        <p:spPr>
          <a:xfrm flipH="1">
            <a:off x="9033713" y="5012420"/>
            <a:ext cx="30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n</a:t>
            </a:r>
            <a:endParaRPr lang="en-US" sz="2000" b="1" i="1" dirty="0"/>
          </a:p>
        </p:txBody>
      </p:sp>
      <p:sp>
        <p:nvSpPr>
          <p:cNvPr id="54" name="TextBox 53"/>
          <p:cNvSpPr txBox="1"/>
          <p:nvPr/>
        </p:nvSpPr>
        <p:spPr>
          <a:xfrm flipH="1">
            <a:off x="11045710" y="4382015"/>
            <a:ext cx="30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n</a:t>
            </a:r>
            <a:endParaRPr lang="en-US" sz="2000" b="1" i="1" dirty="0"/>
          </a:p>
        </p:txBody>
      </p:sp>
      <p:sp>
        <p:nvSpPr>
          <p:cNvPr id="55" name="TextBox 54"/>
          <p:cNvSpPr txBox="1"/>
          <p:nvPr/>
        </p:nvSpPr>
        <p:spPr>
          <a:xfrm flipH="1">
            <a:off x="11406043" y="5830810"/>
            <a:ext cx="48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e</a:t>
            </a:r>
            <a:r>
              <a:rPr lang="en-US" sz="2000" b="1" i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endParaRPr lang="en-US" sz="2000" b="1" i="1" baseline="30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56" name="TextBox 55"/>
          <p:cNvSpPr txBox="1"/>
          <p:nvPr/>
        </p:nvSpPr>
        <p:spPr>
          <a:xfrm flipH="1">
            <a:off x="11321797" y="5157080"/>
            <a:ext cx="30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Symbol" charset="2"/>
                <a:ea typeface="Symbol" charset="2"/>
                <a:cs typeface="Symbol" charset="2"/>
              </a:rPr>
              <a:t>n</a:t>
            </a:r>
            <a:endParaRPr lang="en-US" sz="2000" b="1" i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57" name="TextBox 56"/>
          <p:cNvSpPr txBox="1"/>
          <p:nvPr/>
        </p:nvSpPr>
        <p:spPr>
          <a:xfrm rot="10800000" flipH="1">
            <a:off x="11321796" y="5208670"/>
            <a:ext cx="30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/>
              <a:t>_</a:t>
            </a:r>
            <a:endParaRPr lang="en-US" sz="2000" b="1" i="1" dirty="0"/>
          </a:p>
        </p:txBody>
      </p:sp>
      <p:sp>
        <p:nvSpPr>
          <p:cNvPr id="35" name="Rectangle 34"/>
          <p:cNvSpPr/>
          <p:nvPr/>
        </p:nvSpPr>
        <p:spPr>
          <a:xfrm>
            <a:off x="8671850" y="4418901"/>
            <a:ext cx="3007275" cy="388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3999" y="2487483"/>
            <a:ext cx="2882503" cy="191343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9791441" y="3056023"/>
            <a:ext cx="262774" cy="179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9791441" y="3231344"/>
            <a:ext cx="126861" cy="113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 rot="20100612">
            <a:off x="10917381" y="2447080"/>
            <a:ext cx="394788" cy="219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8884677" y="3130819"/>
            <a:ext cx="446831" cy="17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 rot="20037049">
            <a:off x="11048850" y="3289048"/>
            <a:ext cx="446831" cy="17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 rot="873177">
            <a:off x="11289032" y="3985532"/>
            <a:ext cx="446831" cy="17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 flipH="1">
            <a:off x="9685295" y="2937201"/>
            <a:ext cx="97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i="1" smtClean="0"/>
              <a:t>S</a:t>
            </a:r>
            <a:r>
              <a:rPr lang="en-US" b="1" smtClean="0"/>
              <a:t>=1</a:t>
            </a:r>
            <a:endParaRPr lang="en-US" b="1" dirty="0"/>
          </a:p>
        </p:txBody>
      </p:sp>
      <p:sp>
        <p:nvSpPr>
          <p:cNvPr id="66" name="TextBox 65"/>
          <p:cNvSpPr txBox="1"/>
          <p:nvPr/>
        </p:nvSpPr>
        <p:spPr>
          <a:xfrm flipH="1">
            <a:off x="8893035" y="3000010"/>
            <a:ext cx="30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Symbol" charset="2"/>
                <a:ea typeface="Symbol" charset="2"/>
                <a:cs typeface="Symbol" charset="2"/>
              </a:rPr>
              <a:t>L</a:t>
            </a:r>
            <a:endParaRPr lang="en-US" sz="2000" b="1" i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7" name="TextBox 66"/>
          <p:cNvSpPr txBox="1"/>
          <p:nvPr/>
        </p:nvSpPr>
        <p:spPr>
          <a:xfrm flipH="1">
            <a:off x="10905032" y="2369605"/>
            <a:ext cx="30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p</a:t>
            </a:r>
            <a:endParaRPr lang="en-US" sz="2000" b="1" i="1" dirty="0"/>
          </a:p>
        </p:txBody>
      </p:sp>
      <p:sp>
        <p:nvSpPr>
          <p:cNvPr id="68" name="TextBox 67"/>
          <p:cNvSpPr txBox="1"/>
          <p:nvPr/>
        </p:nvSpPr>
        <p:spPr>
          <a:xfrm flipH="1">
            <a:off x="11265365" y="3818400"/>
            <a:ext cx="485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e</a:t>
            </a:r>
            <a:r>
              <a:rPr lang="en-US" sz="2000" b="1" i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endParaRPr lang="en-US" sz="2000" b="1" i="1" baseline="300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9" name="TextBox 68"/>
          <p:cNvSpPr txBox="1"/>
          <p:nvPr/>
        </p:nvSpPr>
        <p:spPr>
          <a:xfrm flipH="1">
            <a:off x="11181119" y="3144670"/>
            <a:ext cx="30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Symbol" charset="2"/>
                <a:ea typeface="Symbol" charset="2"/>
                <a:cs typeface="Symbol" charset="2"/>
              </a:rPr>
              <a:t>n</a:t>
            </a:r>
            <a:endParaRPr lang="en-US" sz="2000" b="1" i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0" name="TextBox 69"/>
          <p:cNvSpPr txBox="1"/>
          <p:nvPr/>
        </p:nvSpPr>
        <p:spPr>
          <a:xfrm rot="10800000" flipH="1">
            <a:off x="11181118" y="3196260"/>
            <a:ext cx="30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/>
              <a:t>_</a:t>
            </a:r>
            <a:endParaRPr lang="en-US" sz="2000" b="1" i="1" dirty="0"/>
          </a:p>
        </p:txBody>
      </p:sp>
      <p:sp>
        <p:nvSpPr>
          <p:cNvPr id="38" name="Rectangle 37"/>
          <p:cNvSpPr/>
          <p:nvPr/>
        </p:nvSpPr>
        <p:spPr>
          <a:xfrm>
            <a:off x="10795655" y="5357135"/>
            <a:ext cx="180775" cy="251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0648070" y="3362261"/>
            <a:ext cx="180775" cy="251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10558987" y="324608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-</a:t>
            </a:r>
            <a:endParaRPr lang="en-US" b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689251" y="525180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-</a:t>
            </a:r>
            <a:endParaRPr lang="en-US" b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377594" y="4123207"/>
            <a:ext cx="297870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9452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all these are equal</a:t>
            </a:r>
            <a:endParaRPr lang="en-US" sz="2400" b="1" i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 flipH="1">
            <a:off x="6145745" y="2806996"/>
            <a:ext cx="97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i="1" dirty="0" smtClean="0"/>
              <a:t>S</a:t>
            </a:r>
            <a:r>
              <a:rPr lang="en-US" b="1" dirty="0" smtClean="0"/>
              <a:t>=1</a:t>
            </a:r>
            <a:endParaRPr lang="en-US" b="1" dirty="0"/>
          </a:p>
        </p:txBody>
      </p:sp>
      <p:sp>
        <p:nvSpPr>
          <p:cNvPr id="77" name="TextBox 76"/>
          <p:cNvSpPr txBox="1"/>
          <p:nvPr/>
        </p:nvSpPr>
        <p:spPr>
          <a:xfrm flipH="1">
            <a:off x="6082402" y="4913984"/>
            <a:ext cx="972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i="1" smtClean="0"/>
              <a:t>S</a:t>
            </a:r>
            <a:r>
              <a:rPr lang="en-US" b="1" smtClean="0"/>
              <a:t>=0</a:t>
            </a:r>
            <a:endParaRPr lang="en-US" b="1" dirty="0"/>
          </a:p>
        </p:txBody>
      </p:sp>
      <p:cxnSp>
        <p:nvCxnSpPr>
          <p:cNvPr id="79" name="Straight Arrow Connector 78"/>
          <p:cNvCxnSpPr>
            <a:stCxn id="75" idx="0"/>
          </p:cNvCxnSpPr>
          <p:nvPr/>
        </p:nvCxnSpPr>
        <p:spPr>
          <a:xfrm flipV="1">
            <a:off x="5866945" y="3399365"/>
            <a:ext cx="301117" cy="723842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1408684" y="4093520"/>
            <a:ext cx="426128" cy="271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1240542" y="3904456"/>
            <a:ext cx="119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√</a:t>
            </a:r>
            <a:r>
              <a:rPr lang="en-US" sz="2400" b="1" i="1" dirty="0" smtClean="0"/>
              <a:t>G</a:t>
            </a:r>
            <a:r>
              <a:rPr lang="en-US" sz="2400" b="1" i="1" baseline="-25000" dirty="0" smtClean="0"/>
              <a:t>F</a:t>
            </a:r>
            <a:endParaRPr lang="en-US" sz="2400" b="1" i="1" baseline="-25000" dirty="0"/>
          </a:p>
        </p:txBody>
      </p:sp>
      <p:sp>
        <p:nvSpPr>
          <p:cNvPr id="89" name="TextBox 88"/>
          <p:cNvSpPr txBox="1"/>
          <p:nvPr/>
        </p:nvSpPr>
        <p:spPr>
          <a:xfrm flipH="1">
            <a:off x="108487" y="2822880"/>
            <a:ext cx="508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same coupling for all decays, G</a:t>
            </a:r>
            <a:r>
              <a:rPr lang="en-US" b="1" baseline="-25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:</a:t>
            </a:r>
          </a:p>
        </p:txBody>
      </p:sp>
      <p:sp>
        <p:nvSpPr>
          <p:cNvPr id="94" name="TextBox 93"/>
          <p:cNvSpPr txBox="1"/>
          <p:nvPr/>
        </p:nvSpPr>
        <p:spPr>
          <a:xfrm rot="10800000">
            <a:off x="1425248" y="397253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_</a:t>
            </a:r>
            <a:endParaRPr lang="en-US" sz="4000" dirty="0"/>
          </a:p>
        </p:txBody>
      </p:sp>
      <p:sp>
        <p:nvSpPr>
          <p:cNvPr id="7" name="Oval 6"/>
          <p:cNvSpPr/>
          <p:nvPr/>
        </p:nvSpPr>
        <p:spPr>
          <a:xfrm>
            <a:off x="9556925" y="5024882"/>
            <a:ext cx="942272" cy="659581"/>
          </a:xfrm>
          <a:prstGeom prst="ellipse">
            <a:avLst/>
          </a:prstGeom>
          <a:noFill/>
          <a:ln w="3175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239130" y="3942142"/>
            <a:ext cx="882916" cy="817814"/>
          </a:xfrm>
          <a:prstGeom prst="ellipse">
            <a:avLst/>
          </a:prstGeom>
          <a:noFill/>
          <a:ln w="3175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9570618" y="2918050"/>
            <a:ext cx="874315" cy="753461"/>
          </a:xfrm>
          <a:prstGeom prst="ellipse">
            <a:avLst/>
          </a:prstGeom>
          <a:noFill/>
          <a:ln w="3175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880005" y="4957583"/>
            <a:ext cx="944967" cy="702261"/>
          </a:xfrm>
          <a:prstGeom prst="ellipse">
            <a:avLst/>
          </a:prstGeom>
          <a:noFill/>
          <a:ln w="3175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917930" y="2883702"/>
            <a:ext cx="1017341" cy="609457"/>
          </a:xfrm>
          <a:prstGeom prst="ellipse">
            <a:avLst/>
          </a:prstGeom>
          <a:noFill/>
          <a:ln w="3175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Arrow Connector 94"/>
          <p:cNvCxnSpPr/>
          <p:nvPr/>
        </p:nvCxnSpPr>
        <p:spPr>
          <a:xfrm flipH="1" flipV="1">
            <a:off x="2113394" y="4395563"/>
            <a:ext cx="2120994" cy="14922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5923981" y="4606073"/>
            <a:ext cx="187044" cy="380899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7328682" y="3573502"/>
            <a:ext cx="2336621" cy="790616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7411634" y="4606073"/>
            <a:ext cx="2302876" cy="493943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757291" y="6339027"/>
            <a:ext cx="3184902" cy="220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 flipH="1">
            <a:off x="1068963" y="1762799"/>
            <a:ext cx="4117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V-A paper:  </a:t>
            </a:r>
            <a:r>
              <a:rPr lang="en-US" dirty="0"/>
              <a:t>P</a:t>
            </a:r>
            <a:r>
              <a:rPr lang="en-US" dirty="0" smtClean="0"/>
              <a:t>R 109, 193 (1958)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79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" grpId="0" animBg="1"/>
      <p:bldP spid="81" grpId="0" animBg="1"/>
      <p:bldP spid="82" grpId="0" animBg="1"/>
      <p:bldP spid="83" grpId="0" animBg="1"/>
      <p:bldP spid="9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4288" y="-13383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Me: CKM matrix allowed regions (1981)</a:t>
            </a:r>
            <a:endParaRPr lang="en-US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3502" y="2542127"/>
            <a:ext cx="980605" cy="329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7690837" y="2513285"/>
            <a:ext cx="4501163" cy="105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ea typeface="Symbol" charset="2"/>
                <a:cs typeface="Symbol" charset="2"/>
                <a:sym typeface="Wingdings"/>
              </a:rPr>
              <a:t>kaon decay: (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ea typeface="Symbol" charset="2"/>
                <a:cs typeface="Symbol" charset="2"/>
                <a:sym typeface="Wingdings"/>
              </a:rPr>
              <a:t>s</a:t>
            </a:r>
            <a:r>
              <a:rPr lang="en-US" sz="1400" b="1" i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</a:t>
            </a:r>
            <a:r>
              <a:rPr lang="en-US" sz="1000" b="1" i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 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u </a:t>
            </a:r>
            <a:r>
              <a:rPr lang="en-US" sz="2000" b="1" i="1" dirty="0" smtClean="0">
                <a:solidFill>
                  <a:schemeClr val="accent2">
                    <a:lumMod val="50000"/>
                  </a:schemeClr>
                </a:solidFill>
                <a:ea typeface="Symbol" charset="2"/>
                <a:cs typeface="Symbol" charset="2"/>
                <a:sym typeface="Wingdings"/>
              </a:rPr>
              <a:t>e</a:t>
            </a:r>
            <a:r>
              <a:rPr lang="en-US" sz="2000" b="1" i="1" baseline="30000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-</a:t>
            </a:r>
            <a:r>
              <a:rPr lang="en-US" sz="2400" b="1" i="1" dirty="0" smtClean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)</a:t>
            </a:r>
          </a:p>
          <a:p>
            <a:pPr algn="ctr"/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s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</a:rPr>
              <a:t>in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400" b="1" baseline="-25000" dirty="0" err="1" smtClean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⟹  </a:t>
            </a:r>
            <a:r>
              <a:rPr lang="en-US" sz="2400" b="1" i="1" dirty="0" err="1" smtClean="0">
                <a:solidFill>
                  <a:schemeClr val="accent2">
                    <a:lumMod val="50000"/>
                  </a:schemeClr>
                </a:solidFill>
              </a:rPr>
              <a:t>V</a:t>
            </a:r>
            <a:r>
              <a:rPr lang="en-US" sz="2400" b="1" i="1" baseline="-25000" dirty="0" err="1" smtClean="0">
                <a:solidFill>
                  <a:schemeClr val="accent2">
                    <a:lumMod val="50000"/>
                  </a:schemeClr>
                </a:solidFill>
              </a:rPr>
              <a:t>us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=sin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400" b="1" baseline="-25000" dirty="0" smtClean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cos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400" b="1" baseline="-250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endParaRPr lang="en-US" sz="2400" b="1" baseline="-25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en-US" sz="2200" b="1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401934" y="1840079"/>
            <a:ext cx="3210513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400" b="1" i="1" baseline="-25000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b="1" i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2000" b="1" i="1" dirty="0" err="1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000" b="1" dirty="0" err="1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</a:t>
            </a:r>
            <a:r>
              <a:rPr lang="en-US" sz="2000" b="1" dirty="0" err="1" smtClean="0">
                <a:solidFill>
                  <a:srgbClr val="C00000"/>
                </a:solidFill>
                <a:ea typeface="Symbol" charset="2"/>
                <a:cs typeface="Symbol" charset="2"/>
                <a:sym typeface="Wingdings"/>
              </a:rPr>
              <a:t>dileptons</a:t>
            </a:r>
            <a:r>
              <a:rPr lang="en-US" sz="2000" b="1" dirty="0" smtClean="0">
                <a:solidFill>
                  <a:srgbClr val="C00000"/>
                </a:solidFill>
                <a:ea typeface="Symbol" charset="2"/>
                <a:cs typeface="Symbol" charset="2"/>
                <a:sym typeface="Wingdings"/>
              </a:rPr>
              <a:t>:</a:t>
            </a:r>
            <a:endParaRPr lang="en-US" sz="2000" b="1" dirty="0">
              <a:solidFill>
                <a:srgbClr val="C00000"/>
              </a:solidFill>
              <a:latin typeface="Symbol" charset="2"/>
              <a:ea typeface="Symbol" charset="2"/>
              <a:cs typeface="Symbol" charset="2"/>
              <a:sym typeface="Wingdings"/>
            </a:endParaRP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(</a:t>
            </a:r>
            <a:r>
              <a:rPr lang="en-US" sz="2400" b="1" dirty="0" err="1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 err="1" smtClean="0">
                <a:solidFill>
                  <a:srgbClr val="C00000"/>
                </a:solidFill>
              </a:rPr>
              <a:t>+</a:t>
            </a:r>
            <a:r>
              <a:rPr lang="en-US" sz="2000" b="1" i="1" dirty="0" err="1" smtClean="0">
                <a:solidFill>
                  <a:srgbClr val="C00000"/>
                </a:solidFill>
              </a:rPr>
              <a:t>d</a:t>
            </a:r>
            <a:r>
              <a:rPr lang="en-US" sz="1000" b="1" i="1" dirty="0" smtClean="0">
                <a:solidFill>
                  <a:srgbClr val="C00000"/>
                </a:solidFill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  <a:sym typeface="Wingdings"/>
              </a:rPr>
              <a:t></a:t>
            </a:r>
            <a:r>
              <a:rPr lang="en-US" sz="1000" b="1" i="1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2000" b="1" i="1" baseline="30000" dirty="0" smtClean="0">
                <a:solidFill>
                  <a:srgbClr val="C00000"/>
                </a:solidFill>
                <a:sym typeface="Wingdings"/>
              </a:rPr>
              <a:t>-  </a:t>
            </a:r>
            <a:r>
              <a:rPr lang="en-US" sz="2000" b="1" i="1" dirty="0" smtClean="0">
                <a:solidFill>
                  <a:srgbClr val="C00000"/>
                </a:solidFill>
                <a:sym typeface="Wingdings"/>
              </a:rPr>
              <a:t>c </a:t>
            </a:r>
            <a:r>
              <a:rPr lang="en-US" sz="2000" b="1" dirty="0" smtClean="0">
                <a:solidFill>
                  <a:srgbClr val="C00000"/>
                </a:solidFill>
                <a:sym typeface="Wingdings"/>
              </a:rPr>
              <a:t>+X)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sym typeface="Wingdings"/>
              </a:rPr>
              <a:t>s</a:t>
            </a:r>
            <a:r>
              <a:rPr lang="en-US" sz="2400" b="1" dirty="0" err="1">
                <a:solidFill>
                  <a:srgbClr val="C00000"/>
                </a:solidFill>
              </a:rPr>
              <a:t>in</a:t>
            </a:r>
            <a:r>
              <a:rPr lang="en-US" sz="2400" b="1" dirty="0" err="1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400" b="1" baseline="-25000" dirty="0" err="1">
                <a:solidFill>
                  <a:srgbClr val="C00000"/>
                </a:solidFill>
              </a:rPr>
              <a:t>C</a:t>
            </a:r>
            <a:r>
              <a:rPr lang="en-US" sz="2400" b="1" dirty="0">
                <a:solidFill>
                  <a:srgbClr val="C00000"/>
                </a:solidFill>
              </a:rPr>
              <a:t>⟹  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</a:rPr>
              <a:t>V</a:t>
            </a:r>
            <a:r>
              <a:rPr lang="en-US" sz="2400" b="1" i="1" baseline="-25000" dirty="0" err="1" smtClean="0">
                <a:solidFill>
                  <a:srgbClr val="C00000"/>
                </a:solidFill>
              </a:rPr>
              <a:t>cd</a:t>
            </a:r>
            <a:r>
              <a:rPr lang="en-US" sz="2400" b="1" dirty="0" smtClean="0">
                <a:solidFill>
                  <a:srgbClr val="C00000"/>
                </a:solidFill>
              </a:rPr>
              <a:t>=sin</a:t>
            </a:r>
            <a:r>
              <a:rPr lang="en-US" sz="24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1</a:t>
            </a:r>
            <a:r>
              <a:rPr lang="en-US" sz="2400" b="1" dirty="0" smtClean="0">
                <a:solidFill>
                  <a:srgbClr val="C00000"/>
                </a:solidFill>
              </a:rPr>
              <a:t>cos</a:t>
            </a:r>
            <a:r>
              <a:rPr lang="en-US" sz="2400" b="1" dirty="0" smtClean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400" b="1" baseline="-25000" dirty="0" smtClean="0">
                <a:solidFill>
                  <a:srgbClr val="C00000"/>
                </a:solidFill>
              </a:rPr>
              <a:t>2</a:t>
            </a:r>
            <a:endParaRPr lang="en-US" sz="2400" b="1" baseline="-25000" dirty="0">
              <a:solidFill>
                <a:srgbClr val="C00000"/>
              </a:solidFill>
            </a:endParaRPr>
          </a:p>
          <a:p>
            <a:pPr algn="ctr"/>
            <a:endParaRPr lang="en-US" sz="2200" b="1" baseline="-25000" dirty="0">
              <a:solidFill>
                <a:srgbClr val="C00000"/>
              </a:solidFill>
            </a:endParaRPr>
          </a:p>
          <a:p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831" y="1352041"/>
            <a:ext cx="4914900" cy="4686300"/>
          </a:xfrm>
          <a:prstGeom prst="rect">
            <a:avLst/>
          </a:prstGeom>
        </p:spPr>
      </p:pic>
      <p:sp>
        <p:nvSpPr>
          <p:cNvPr id="12" name="Right Triangle 11"/>
          <p:cNvSpPr/>
          <p:nvPr/>
        </p:nvSpPr>
        <p:spPr>
          <a:xfrm rot="5400000" flipH="1">
            <a:off x="5085493" y="5201803"/>
            <a:ext cx="525264" cy="163329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flipH="1">
            <a:off x="3157408" y="3135635"/>
            <a:ext cx="94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sin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="1" baseline="-25000" dirty="0" smtClean="0"/>
              <a:t>2</a:t>
            </a:r>
            <a:endParaRPr lang="en-US" b="1" baseline="-25000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7901389" y="5778671"/>
            <a:ext cx="94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</a:t>
            </a:r>
            <a:r>
              <a:rPr lang="en-US" sz="2200" b="1" dirty="0" smtClean="0"/>
              <a:t>in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="1" baseline="-25000" dirty="0" smtClean="0"/>
              <a:t>3</a:t>
            </a:r>
            <a:endParaRPr lang="en-US" b="1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752720" y="3861929"/>
            <a:ext cx="26695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4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b="1" i="1" dirty="0" smtClean="0">
                <a:solidFill>
                  <a:schemeClr val="accent4">
                    <a:lumMod val="50000"/>
                  </a:schemeClr>
                </a:solidFill>
              </a:rPr>
              <a:t>M</a:t>
            </a:r>
            <a:r>
              <a:rPr lang="en-US" sz="2000" b="1" i="1" baseline="-25000" dirty="0" smtClean="0">
                <a:solidFill>
                  <a:schemeClr val="accent4">
                    <a:lumMod val="50000"/>
                  </a:schemeClr>
                </a:solidFill>
              </a:rPr>
              <a:t>K</a:t>
            </a:r>
            <a:r>
              <a:rPr lang="en-US" sz="2000" b="1" i="1" dirty="0" smtClean="0">
                <a:solidFill>
                  <a:schemeClr val="accent4">
                    <a:lumMod val="50000"/>
                  </a:schemeClr>
                </a:solidFill>
              </a:rPr>
              <a:t>=M</a:t>
            </a:r>
            <a:r>
              <a:rPr lang="en-US" sz="2000" b="1" i="1" baseline="-25000" dirty="0" smtClean="0">
                <a:solidFill>
                  <a:schemeClr val="accent4">
                    <a:lumMod val="50000"/>
                  </a:schemeClr>
                </a:solidFill>
              </a:rPr>
              <a:t>KL</a:t>
            </a:r>
            <a:r>
              <a:rPr lang="en-US" sz="2000" b="1" i="1" dirty="0" smtClean="0">
                <a:solidFill>
                  <a:schemeClr val="accent4">
                    <a:lumMod val="50000"/>
                  </a:schemeClr>
                </a:solidFill>
              </a:rPr>
              <a:t>-M</a:t>
            </a:r>
            <a:r>
              <a:rPr lang="en-US" sz="2000" b="1" i="1" baseline="-25000" dirty="0" smtClean="0">
                <a:solidFill>
                  <a:schemeClr val="accent4">
                    <a:lumMod val="50000"/>
                  </a:schemeClr>
                </a:solidFill>
              </a:rPr>
              <a:t>KS</a:t>
            </a:r>
          </a:p>
          <a:p>
            <a:r>
              <a:rPr lang="en-US" sz="2400" b="1" i="1" dirty="0" err="1" smtClean="0">
                <a:solidFill>
                  <a:schemeClr val="accent4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2000" b="1" i="1" baseline="-25000" dirty="0" err="1" smtClean="0">
                <a:solidFill>
                  <a:schemeClr val="accent4">
                    <a:lumMod val="50000"/>
                  </a:schemeClr>
                </a:solidFill>
              </a:rPr>
              <a:t>K</a:t>
            </a:r>
            <a:r>
              <a:rPr lang="en-US" sz="2000" b="1" i="1" baseline="-25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b="1" i="1" dirty="0" smtClean="0">
                <a:solidFill>
                  <a:schemeClr val="accent4">
                    <a:lumMod val="50000"/>
                  </a:schemeClr>
                </a:solidFill>
                <a:sym typeface="Wingdings"/>
              </a:rPr>
              <a:t>⟸   K</a:t>
            </a:r>
            <a:r>
              <a:rPr lang="en-US" sz="2000" b="1" i="1" baseline="-25000" dirty="0" smtClean="0">
                <a:solidFill>
                  <a:schemeClr val="accent4">
                    <a:lumMod val="50000"/>
                  </a:schemeClr>
                </a:solidFill>
                <a:sym typeface="Wingdings"/>
              </a:rPr>
              <a:t>L</a:t>
            </a:r>
            <a:r>
              <a:rPr lang="en-US" sz="2000" b="1" i="1" dirty="0" smtClean="0">
                <a:solidFill>
                  <a:schemeClr val="accent4">
                    <a:lumMod val="50000"/>
                  </a:schemeClr>
                </a:solidFill>
                <a:sym typeface="Wingdings"/>
              </a:rPr>
              <a:t> CPV parameter</a:t>
            </a:r>
            <a:endParaRPr lang="en-US" sz="20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4986" y="5731282"/>
            <a:ext cx="768831" cy="216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29113" y="5531186"/>
            <a:ext cx="694587" cy="479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48499" y="4887484"/>
            <a:ext cx="199301" cy="322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9194926">
            <a:off x="4412161" y="3867809"/>
            <a:ext cx="1676349" cy="507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939084">
            <a:off x="4413220" y="4593628"/>
            <a:ext cx="1676349" cy="662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926082" y="3540287"/>
            <a:ext cx="224398" cy="2120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866596" y="5156064"/>
            <a:ext cx="192505" cy="2120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4220463" y="1661179"/>
            <a:ext cx="13985" cy="3909379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flipH="1">
            <a:off x="1984005" y="5434352"/>
            <a:ext cx="218553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Sanda’s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“sweet spot</a:t>
            </a:r>
            <a:r>
              <a:rPr lang="en-US" sz="2400" b="1" dirty="0" smtClean="0"/>
              <a:t>”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 flipH="1">
            <a:off x="3157408" y="1032427"/>
            <a:ext cx="836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a typeface="Symbol" charset="2"/>
                <a:cs typeface="Symbol" charset="2"/>
                <a:sym typeface="Wingdings"/>
              </a:rPr>
              <a:t>neutron lifetime: (</a:t>
            </a:r>
            <a:r>
              <a:rPr lang="en-US" sz="2000" b="1" i="1" dirty="0" err="1" smtClean="0">
                <a:ea typeface="Symbol" charset="2"/>
                <a:cs typeface="Symbol" charset="2"/>
                <a:sym typeface="Wingdings"/>
              </a:rPr>
              <a:t>d</a:t>
            </a:r>
            <a:r>
              <a:rPr lang="en-US" sz="1600" b="1" dirty="0" err="1" smtClean="0">
                <a:sym typeface="Wingdings"/>
              </a:rPr>
              <a:t></a:t>
            </a:r>
            <a:r>
              <a:rPr lang="en-US" sz="2000" b="1" i="1" dirty="0" err="1" smtClean="0">
                <a:sym typeface="Wingdings"/>
              </a:rPr>
              <a:t>u</a:t>
            </a:r>
            <a:r>
              <a:rPr lang="en-US" sz="2000" b="1" i="1" dirty="0" smtClean="0">
                <a:sym typeface="Wingdings"/>
              </a:rPr>
              <a:t> </a:t>
            </a:r>
            <a:r>
              <a:rPr lang="en-US" sz="2000" b="1" i="1" dirty="0" smtClean="0">
                <a:ea typeface="Symbol" charset="2"/>
                <a:cs typeface="Symbol" charset="2"/>
                <a:sym typeface="Wingdings"/>
              </a:rPr>
              <a:t>e</a:t>
            </a:r>
            <a:r>
              <a:rPr lang="en-US" sz="2000" b="1" baseline="30000" dirty="0" smtClean="0">
                <a:sym typeface="Wingdings"/>
              </a:rPr>
              <a:t>-</a:t>
            </a:r>
            <a:r>
              <a:rPr lang="en-US" sz="2400" b="1" i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):  </a:t>
            </a:r>
            <a:r>
              <a:rPr lang="en-US" sz="2400" b="1" dirty="0" err="1" smtClean="0"/>
              <a:t>cos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b="1" baseline="-25000" dirty="0" err="1" smtClean="0"/>
              <a:t>C</a:t>
            </a:r>
            <a:r>
              <a:rPr lang="en-US" b="1" baseline="-25000" dirty="0" smtClean="0"/>
              <a:t> </a:t>
            </a:r>
            <a:r>
              <a:rPr lang="en-US" b="1" dirty="0"/>
              <a:t>⟹</a:t>
            </a:r>
            <a:r>
              <a:rPr lang="en-US" b="1" dirty="0" smtClean="0"/>
              <a:t> </a:t>
            </a:r>
            <a:r>
              <a:rPr lang="en-US" sz="2400" b="1" dirty="0" smtClean="0"/>
              <a:t> </a:t>
            </a:r>
            <a:r>
              <a:rPr lang="en-US" sz="2400" b="1" i="1" dirty="0" err="1" smtClean="0"/>
              <a:t>V</a:t>
            </a:r>
            <a:r>
              <a:rPr lang="en-US" sz="2400" b="1" i="1" baseline="-25000" dirty="0" err="1" smtClean="0"/>
              <a:t>ud</a:t>
            </a:r>
            <a:r>
              <a:rPr lang="en-US" sz="2400" b="1" dirty="0" smtClean="0"/>
              <a:t>=cos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400" b="1" baseline="-25000" dirty="0" smtClean="0"/>
              <a:t>1</a:t>
            </a:r>
            <a:r>
              <a:rPr lang="en-US" sz="2400" b="1" dirty="0" smtClean="0"/>
              <a:t>cos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400" b="1" baseline="-25000" dirty="0" smtClean="0"/>
              <a:t>3</a:t>
            </a:r>
            <a:endParaRPr lang="en-US" sz="2400" b="1" baseline="-25000" dirty="0"/>
          </a:p>
        </p:txBody>
      </p:sp>
      <p:sp>
        <p:nvSpPr>
          <p:cNvPr id="31" name="TextBox 30"/>
          <p:cNvSpPr txBox="1"/>
          <p:nvPr/>
        </p:nvSpPr>
        <p:spPr>
          <a:xfrm flipH="1">
            <a:off x="9437366" y="4379776"/>
            <a:ext cx="22783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000" b="1" baseline="-25000" dirty="0" smtClean="0">
                <a:solidFill>
                  <a:srgbClr val="002060"/>
                </a:solidFill>
              </a:rPr>
              <a:t>2</a:t>
            </a:r>
            <a:r>
              <a:rPr lang="en-US" sz="2000" b="1" dirty="0" smtClean="0">
                <a:solidFill>
                  <a:srgbClr val="002060"/>
                </a:solidFill>
              </a:rPr>
              <a:t> &amp; </a:t>
            </a:r>
            <a:r>
              <a:rPr lang="en-US" sz="2000" b="1" dirty="0" smtClean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000" b="1" baseline="-25000" dirty="0" smtClean="0">
                <a:solidFill>
                  <a:srgbClr val="002060"/>
                </a:solidFill>
              </a:rPr>
              <a:t>3</a:t>
            </a:r>
            <a:r>
              <a:rPr lang="en-US" sz="2000" b="1" dirty="0" smtClean="0">
                <a:solidFill>
                  <a:srgbClr val="002060"/>
                </a:solidFill>
              </a:rPr>
              <a:t> are from  the original KM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parametrization</a:t>
            </a:r>
          </a:p>
          <a:p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9189133" y="4238730"/>
            <a:ext cx="2571750" cy="13244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305850" y="1705849"/>
            <a:ext cx="3796212" cy="379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137219" y="1653775"/>
            <a:ext cx="1973580" cy="3848484"/>
          </a:xfrm>
          <a:prstGeom prst="rect">
            <a:avLst/>
          </a:prstGeom>
          <a:solidFill>
            <a:schemeClr val="accent2">
              <a:lumMod val="40000"/>
              <a:lumOff val="6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251395" y="1684411"/>
            <a:ext cx="3937717" cy="1678474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Triangle 36"/>
          <p:cNvSpPr/>
          <p:nvPr/>
        </p:nvSpPr>
        <p:spPr>
          <a:xfrm rot="5400000">
            <a:off x="4361835" y="3195674"/>
            <a:ext cx="1164257" cy="1480288"/>
          </a:xfrm>
          <a:prstGeom prst="rtTriangle">
            <a:avLst/>
          </a:prstGeom>
          <a:solidFill>
            <a:schemeClr val="accent4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iangle 37"/>
          <p:cNvSpPr/>
          <p:nvPr/>
        </p:nvSpPr>
        <p:spPr>
          <a:xfrm rot="16200000">
            <a:off x="5140719" y="4068480"/>
            <a:ext cx="1050887" cy="953307"/>
          </a:xfrm>
          <a:prstGeom prst="triangle">
            <a:avLst>
              <a:gd name="adj" fmla="val 25598"/>
            </a:avLst>
          </a:prstGeom>
          <a:solidFill>
            <a:schemeClr val="accent4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38"/>
          <p:cNvSpPr/>
          <p:nvPr/>
        </p:nvSpPr>
        <p:spPr>
          <a:xfrm rot="5400000" flipH="1">
            <a:off x="4820870" y="4503458"/>
            <a:ext cx="406723" cy="1617304"/>
          </a:xfrm>
          <a:prstGeom prst="rtTriangle">
            <a:avLst/>
          </a:prstGeom>
          <a:solidFill>
            <a:schemeClr val="accent4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1712864">
            <a:off x="4211544" y="5140194"/>
            <a:ext cx="1086318" cy="3110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 flipV="1">
            <a:off x="3596889" y="5089165"/>
            <a:ext cx="592832" cy="2973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220463" y="4938258"/>
            <a:ext cx="6868" cy="59102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3970308" y="5341841"/>
            <a:ext cx="984428" cy="424975"/>
          </a:xfrm>
          <a:prstGeom prst="straightConnector1">
            <a:avLst/>
          </a:prstGeom>
          <a:ln w="444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64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30" grpId="0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001" y="20201"/>
            <a:ext cx="10774680" cy="103288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state of the art for BB production in 1981</a:t>
            </a:r>
            <a:endParaRPr lang="en-US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496" y="3340573"/>
            <a:ext cx="4608724" cy="3328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4074" y="2816838"/>
            <a:ext cx="2825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𝚼(4S)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</a:t>
            </a:r>
            <a:r>
              <a:rPr lang="en-US" b="1" i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BB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   ~30 events/day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366199" y="3309795"/>
            <a:ext cx="1223192" cy="1451831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0800000">
            <a:off x="8405417" y="283248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_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965" y="1137261"/>
            <a:ext cx="5299250" cy="15130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73096" y="233642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7" y="4660474"/>
            <a:ext cx="1305393" cy="11989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78927" y="4155909"/>
            <a:ext cx="2245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“10 million @ 30/day</a:t>
            </a:r>
            <a:endParaRPr lang="en-US" sz="1600" b="1" dirty="0"/>
          </a:p>
          <a:p>
            <a:r>
              <a:rPr lang="en-US" sz="1600" b="1" dirty="0" smtClean="0"/>
              <a:t>       = 900  years!”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47207" y="3930629"/>
            <a:ext cx="300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“We need 10s of millions of</a:t>
            </a:r>
            <a:r>
              <a:rPr lang="en-US" sz="1600" b="1" i="1" dirty="0" smtClean="0"/>
              <a:t> BB </a:t>
            </a:r>
            <a:r>
              <a:rPr lang="en-US" sz="1600" b="1" dirty="0" smtClean="0"/>
              <a:t>events to study</a:t>
            </a:r>
            <a:r>
              <a:rPr lang="en-US" sz="1600" b="1" dirty="0">
                <a:latin typeface="Lucida Calligraphy" charset="0"/>
                <a:ea typeface="Lucida Calligraphy" charset="0"/>
                <a:cs typeface="Lucida Calligraphy" charset="0"/>
              </a:rPr>
              <a:t> </a:t>
            </a:r>
            <a:r>
              <a:rPr lang="en-US" sz="1600" b="1" dirty="0" smtClean="0">
                <a:latin typeface="Lucida Calligraphy" charset="0"/>
                <a:ea typeface="Lucida Calligraphy" charset="0"/>
                <a:cs typeface="Lucida Calligraphy" charset="0"/>
              </a:rPr>
              <a:t>CP</a:t>
            </a:r>
            <a:r>
              <a:rPr lang="en-US" sz="1600" b="1" dirty="0" smtClean="0">
                <a:ea typeface="Lucida Calligraphy" charset="0"/>
                <a:cs typeface="Lucida Calligraphy" charset="0"/>
              </a:rPr>
              <a:t>-violation</a:t>
            </a:r>
            <a:endParaRPr lang="en-US" sz="1600" b="1" dirty="0"/>
          </a:p>
        </p:txBody>
      </p:sp>
      <p:sp>
        <p:nvSpPr>
          <p:cNvPr id="20" name="Trapezoid 19"/>
          <p:cNvSpPr/>
          <p:nvPr/>
        </p:nvSpPr>
        <p:spPr>
          <a:xfrm>
            <a:off x="9673389" y="4761626"/>
            <a:ext cx="496193" cy="371848"/>
          </a:xfrm>
          <a:prstGeom prst="trapezoid">
            <a:avLst>
              <a:gd name="adj" fmla="val 59801"/>
            </a:avLst>
          </a:prstGeom>
          <a:solidFill>
            <a:schemeClr val="accent2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0800000">
            <a:off x="5875133" y="16534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_</a:t>
            </a:r>
            <a:endParaRPr lang="en-US" sz="36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473" y="4580258"/>
            <a:ext cx="1298209" cy="13594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0800000">
            <a:off x="2823158" y="39306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_</a:t>
            </a:r>
            <a:endParaRPr lang="en-US" b="1" dirty="0"/>
          </a:p>
        </p:txBody>
      </p:sp>
      <p:pic>
        <p:nvPicPr>
          <p:cNvPr id="18" name="Picture 5" descr="Ed_and_I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453600" y="1593084"/>
            <a:ext cx="2980556" cy="1957187"/>
          </a:xfrm>
          <a:noFill/>
        </p:spPr>
      </p:pic>
      <p:sp>
        <p:nvSpPr>
          <p:cNvPr id="23" name="TextBox 22"/>
          <p:cNvSpPr txBox="1"/>
          <p:nvPr/>
        </p:nvSpPr>
        <p:spPr>
          <a:xfrm>
            <a:off x="3636896" y="1215957"/>
            <a:ext cx="215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CLEO experiment</a:t>
            </a:r>
            <a:endParaRPr lang="en-US" b="1" dirty="0"/>
          </a:p>
        </p:txBody>
      </p:sp>
      <p:pic>
        <p:nvPicPr>
          <p:cNvPr id="24" name="Picture 4" descr="cesr_ma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1908" y="1585289"/>
            <a:ext cx="2900493" cy="1957187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813447" y="1215957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CESR collider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24074" y="356129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𝚼(3S)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21485" y="440444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𝚼(4S)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812215" y="5859449"/>
            <a:ext cx="5025" cy="476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630379" y="593681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2</a:t>
            </a:r>
            <a:r>
              <a:rPr lang="en-US" i="1" dirty="0" smtClean="0">
                <a:solidFill>
                  <a:srgbClr val="002060"/>
                </a:solidFill>
              </a:rPr>
              <a:t>M</a:t>
            </a:r>
            <a:r>
              <a:rPr lang="en-US" i="1" baseline="-25000" dirty="0" smtClean="0">
                <a:solidFill>
                  <a:srgbClr val="002060"/>
                </a:solidFill>
              </a:rPr>
              <a:t>B</a:t>
            </a:r>
            <a:endParaRPr lang="en-US" i="1" baseline="-25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World’s 1</a:t>
            </a:r>
            <a:r>
              <a:rPr lang="en-US" b="1" baseline="30000" dirty="0" smtClean="0">
                <a:latin typeface="+mn-lt"/>
              </a:rPr>
              <a:t>st</a:t>
            </a:r>
            <a:r>
              <a:rPr lang="en-US" b="1" dirty="0" smtClean="0">
                <a:latin typeface="+mn-lt"/>
              </a:rPr>
              <a:t> </a:t>
            </a:r>
            <a:r>
              <a:rPr lang="en-US" b="1" dirty="0" smtClean="0"/>
              <a:t>𝚼</a:t>
            </a:r>
            <a:r>
              <a:rPr lang="en-US" b="1" dirty="0" smtClean="0">
                <a:latin typeface="+mn-lt"/>
              </a:rPr>
              <a:t>(4S)</a:t>
            </a:r>
            <a:r>
              <a:rPr lang="en-US" b="1" dirty="0" smtClean="0">
                <a:latin typeface="+mn-lt"/>
                <a:sym typeface="Wingdings"/>
              </a:rPr>
              <a:t>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sym typeface="Wingdings"/>
              </a:rPr>
              <a:t> </a:t>
            </a:r>
            <a:r>
              <a:rPr lang="en-US" b="1" dirty="0" smtClean="0">
                <a:latin typeface="+mn-lt"/>
              </a:rPr>
              <a:t>di-electron event</a:t>
            </a:r>
            <a:br>
              <a:rPr lang="en-US" b="1" dirty="0" smtClean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993" y="1690688"/>
            <a:ext cx="3759820" cy="37989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4216584" y="3110239"/>
            <a:ext cx="516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</a:t>
            </a:r>
            <a:r>
              <a:rPr lang="en-US" sz="2400" b="1" baseline="30000" dirty="0" smtClean="0"/>
              <a:t>+</a:t>
            </a:r>
            <a:endParaRPr lang="en-US" sz="2400" b="1" baseline="30000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180474" y="3960982"/>
            <a:ext cx="516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e</a:t>
            </a:r>
            <a:r>
              <a:rPr lang="en-US" sz="2400" b="1" baseline="30000" smtClean="0"/>
              <a:t>-</a:t>
            </a:r>
            <a:endParaRPr lang="en-US" sz="2400" b="1" baseline="30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3214" y="1354179"/>
            <a:ext cx="7543800" cy="5154613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1409362" y="4411429"/>
            <a:ext cx="782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1400">
                <a:latin typeface="Comic Sans MS" charset="0"/>
              </a:rPr>
              <a:t>maybe</a:t>
            </a:r>
            <a:r>
              <a:rPr lang="en-US" altLang="x-none"/>
              <a:t>”</a:t>
            </a:r>
          </a:p>
        </p:txBody>
      </p:sp>
      <p:sp>
        <p:nvSpPr>
          <p:cNvPr id="2" name="Oval 1"/>
          <p:cNvSpPr/>
          <p:nvPr/>
        </p:nvSpPr>
        <p:spPr>
          <a:xfrm>
            <a:off x="1816101" y="3165474"/>
            <a:ext cx="1057274" cy="990601"/>
          </a:xfrm>
          <a:prstGeom prst="ellipse">
            <a:avLst/>
          </a:prstGeom>
          <a:noFill/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44738" y="2740907"/>
            <a:ext cx="13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Magnet  coil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743201" y="3059206"/>
            <a:ext cx="130174" cy="208335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80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147" y="1"/>
            <a:ext cx="10515600" cy="850232"/>
          </a:xfrm>
        </p:spPr>
        <p:txBody>
          <a:bodyPr/>
          <a:lstStyle/>
          <a:p>
            <a:pPr algn="ctr"/>
            <a:r>
              <a:rPr lang="en-US" altLang="x-none" b="1" dirty="0" smtClean="0">
                <a:latin typeface="+mn-lt"/>
              </a:rPr>
              <a:t>Inclusive electrons at the </a:t>
            </a:r>
            <a:r>
              <a:rPr lang="el-GR" altLang="x-none" b="1" dirty="0" err="1" smtClean="0"/>
              <a:t>ϒ</a:t>
            </a:r>
            <a:r>
              <a:rPr lang="en-US" altLang="x-none" b="1" dirty="0" smtClean="0">
                <a:latin typeface="+mn-lt"/>
              </a:rPr>
              <a:t>(4S)</a:t>
            </a:r>
            <a:endParaRPr lang="en-US" b="1" dirty="0">
              <a:latin typeface="+mn-lt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227" y="1576523"/>
            <a:ext cx="4796587" cy="4743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1" y="804672"/>
            <a:ext cx="6083969" cy="1401023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3950119" y="6099948"/>
            <a:ext cx="128337" cy="336884"/>
          </a:xfrm>
          <a:prstGeom prst="upArrow">
            <a:avLst/>
          </a:prstGeom>
          <a:solidFill>
            <a:schemeClr val="bg2">
              <a:lumMod val="75000"/>
            </a:scheme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5115947" y="5469937"/>
            <a:ext cx="2283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 sign of any</a:t>
            </a:r>
          </a:p>
          <a:p>
            <a:r>
              <a:rPr lang="en-US" sz="2400" i="1" dirty="0" err="1" smtClean="0"/>
              <a:t>b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i="1" dirty="0" err="1" smtClean="0">
                <a:sym typeface="Wingdings"/>
              </a:rPr>
              <a:t>u</a:t>
            </a:r>
            <a:r>
              <a:rPr lang="en-US" sz="2400" dirty="0" smtClean="0">
                <a:sym typeface="Wingdings"/>
              </a:rPr>
              <a:t>𝓁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sz="2400" dirty="0" err="1" smtClean="0">
                <a:ea typeface="Symbol" charset="2"/>
                <a:cs typeface="Symbol" charset="2"/>
              </a:rPr>
              <a:t>evts</a:t>
            </a:r>
            <a:endParaRPr lang="en-US" sz="2400" dirty="0"/>
          </a:p>
        </p:txBody>
      </p:sp>
      <p:sp>
        <p:nvSpPr>
          <p:cNvPr id="8" name="Up Arrow 7"/>
          <p:cNvSpPr/>
          <p:nvPr/>
        </p:nvSpPr>
        <p:spPr>
          <a:xfrm rot="15346856">
            <a:off x="4719404" y="5541097"/>
            <a:ext cx="160116" cy="509275"/>
          </a:xfrm>
          <a:prstGeom prst="upArrow">
            <a:avLst>
              <a:gd name="adj1" fmla="val 47386"/>
              <a:gd name="adj2" fmla="val 50000"/>
            </a:avLst>
          </a:prstGeom>
          <a:solidFill>
            <a:schemeClr val="bg2">
              <a:lumMod val="75000"/>
            </a:scheme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49107" y="5758974"/>
            <a:ext cx="2330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a typeface="Symbol" charset="2"/>
                <a:cs typeface="Symbol" charset="2"/>
              </a:rPr>
              <a:t>|</a:t>
            </a:r>
            <a:r>
              <a:rPr lang="en-US" sz="2400" i="1" dirty="0" err="1" smtClean="0">
                <a:ea typeface="Symbol" charset="2"/>
                <a:cs typeface="Symbol" charset="2"/>
              </a:rPr>
              <a:t>V</a:t>
            </a:r>
            <a:r>
              <a:rPr lang="en-US" sz="2400" i="1" baseline="-25000" dirty="0" err="1" smtClean="0"/>
              <a:t>ub</a:t>
            </a:r>
            <a:r>
              <a:rPr lang="en-US" sz="2400" dirty="0" smtClean="0"/>
              <a:t>| &lt; 0.14|</a:t>
            </a:r>
            <a:r>
              <a:rPr lang="en-US" sz="2400" i="1" dirty="0" smtClean="0">
                <a:ea typeface="Symbol" charset="2"/>
                <a:cs typeface="Symbol" charset="2"/>
              </a:rPr>
              <a:t>V</a:t>
            </a:r>
            <a:r>
              <a:rPr lang="en-US" sz="2400" i="1" baseline="-25000" dirty="0" smtClean="0"/>
              <a:t>cb</a:t>
            </a:r>
            <a:r>
              <a:rPr lang="en-US" sz="2400" dirty="0" smtClean="0"/>
              <a:t>|</a:t>
            </a:r>
            <a:endParaRPr lang="en-US" sz="2400" dirty="0"/>
          </a:p>
        </p:txBody>
      </p:sp>
      <p:sp>
        <p:nvSpPr>
          <p:cNvPr id="10" name="Right Arrow 9"/>
          <p:cNvSpPr/>
          <p:nvPr/>
        </p:nvSpPr>
        <p:spPr>
          <a:xfrm>
            <a:off x="7027343" y="5939403"/>
            <a:ext cx="426976" cy="170819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82112" y="2114555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something produced here</a:t>
            </a:r>
          </a:p>
          <a:p>
            <a:r>
              <a:rPr lang="en-US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d</a:t>
            </a:r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ecays via Weak </a:t>
            </a:r>
            <a:r>
              <a:rPr lang="en-US" b="1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Ints</a:t>
            </a:r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2" name="Right Brace 11"/>
          <p:cNvSpPr/>
          <p:nvPr/>
        </p:nvSpPr>
        <p:spPr>
          <a:xfrm rot="16200000" flipH="1">
            <a:off x="4131669" y="5742442"/>
            <a:ext cx="282404" cy="596860"/>
          </a:xfrm>
          <a:prstGeom prst="rightBrace">
            <a:avLst>
              <a:gd name="adj1" fmla="val 8333"/>
              <a:gd name="adj2" fmla="val 4809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14288" y="5907149"/>
            <a:ext cx="506328" cy="82658"/>
          </a:xfrm>
          <a:prstGeom prst="rect">
            <a:avLst/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flipH="1">
            <a:off x="3166414" y="6200911"/>
            <a:ext cx="110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b</a:t>
            </a:r>
            <a:r>
              <a:rPr lang="en-US" dirty="0" err="1" smtClean="0">
                <a:sym typeface="Wingdings"/>
              </a:rPr>
              <a:t></a:t>
            </a:r>
            <a:r>
              <a:rPr lang="en-US" i="1" dirty="0" err="1" smtClean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𝓁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</a:t>
            </a:r>
            <a:endParaRPr lang="en-US" dirty="0"/>
          </a:p>
          <a:p>
            <a:r>
              <a:rPr lang="en-US" dirty="0" smtClean="0"/>
              <a:t>end-point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669859" y="2779723"/>
            <a:ext cx="1128890" cy="368215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156" y="2998627"/>
            <a:ext cx="1995202" cy="1275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820" y="2977620"/>
            <a:ext cx="1995202" cy="127536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993320" y="2906937"/>
            <a:ext cx="760977" cy="25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074289" y="2899642"/>
            <a:ext cx="1444264" cy="25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0126432" y="2837764"/>
            <a:ext cx="4665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>
                <a:ea typeface="Symbol" charset="2"/>
                <a:cs typeface="Symbol" charset="2"/>
                <a:sym typeface="Wingdings"/>
              </a:rPr>
              <a:t>V</a:t>
            </a:r>
            <a:r>
              <a:rPr lang="en-US" i="1" baseline="-25000">
                <a:ea typeface="Symbol" charset="2"/>
                <a:cs typeface="Symbol" charset="2"/>
                <a:sym typeface="Wingdings"/>
              </a:rPr>
              <a:t>ub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832926" y="2851416"/>
            <a:ext cx="4940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ea typeface="Symbol" charset="2"/>
                <a:cs typeface="Symbol" charset="2"/>
                <a:sym typeface="Wingdings"/>
              </a:rPr>
              <a:t>V</a:t>
            </a:r>
            <a:r>
              <a:rPr lang="en-US" i="1" baseline="-25000" dirty="0" smtClean="0">
                <a:ea typeface="Symbol" charset="2"/>
                <a:cs typeface="Symbol" charset="2"/>
                <a:sym typeface="Wingdings"/>
              </a:rPr>
              <a:t> </a:t>
            </a:r>
            <a:r>
              <a:rPr lang="en-US" i="1" baseline="-25000" dirty="0" err="1" smtClean="0">
                <a:ea typeface="Symbol" charset="2"/>
                <a:cs typeface="Symbol" charset="2"/>
                <a:sym typeface="Wingdings"/>
              </a:rPr>
              <a:t>cb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1073701" y="3134470"/>
            <a:ext cx="182465" cy="235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0995802" y="3035812"/>
            <a:ext cx="297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u</a:t>
            </a:r>
            <a:endParaRPr lang="en-US" sz="1600" b="1" dirty="0"/>
          </a:p>
        </p:txBody>
      </p:sp>
      <p:sp>
        <p:nvSpPr>
          <p:cNvPr id="31" name="TextBox 30"/>
          <p:cNvSpPr txBox="1"/>
          <p:nvPr/>
        </p:nvSpPr>
        <p:spPr>
          <a:xfrm rot="10800000">
            <a:off x="10984717" y="3073192"/>
            <a:ext cx="297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/>
              <a:t>_</a:t>
            </a:r>
            <a:endParaRPr lang="en-US" sz="1600" b="1" dirty="0"/>
          </a:p>
        </p:txBody>
      </p:sp>
      <p:sp>
        <p:nvSpPr>
          <p:cNvPr id="33" name="TextBox 32"/>
          <p:cNvSpPr txBox="1"/>
          <p:nvPr/>
        </p:nvSpPr>
        <p:spPr>
          <a:xfrm rot="10800000">
            <a:off x="10213117" y="2850430"/>
            <a:ext cx="308759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-25000" dirty="0" smtClean="0"/>
              <a:t>*</a:t>
            </a:r>
            <a:endParaRPr lang="en-US" sz="1600" b="1" baseline="-25000" dirty="0"/>
          </a:p>
        </p:txBody>
      </p:sp>
      <p:sp>
        <p:nvSpPr>
          <p:cNvPr id="34" name="TextBox 33"/>
          <p:cNvSpPr txBox="1"/>
          <p:nvPr/>
        </p:nvSpPr>
        <p:spPr>
          <a:xfrm rot="10800000">
            <a:off x="6943565" y="2871359"/>
            <a:ext cx="308759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-25000" dirty="0" smtClean="0"/>
              <a:t>*</a:t>
            </a:r>
            <a:endParaRPr lang="en-US" sz="1600" b="1" baseline="-25000" dirty="0"/>
          </a:p>
        </p:txBody>
      </p:sp>
      <p:sp>
        <p:nvSpPr>
          <p:cNvPr id="37" name="Right Brace 36"/>
          <p:cNvSpPr/>
          <p:nvPr/>
        </p:nvSpPr>
        <p:spPr>
          <a:xfrm rot="10957045" flipH="1">
            <a:off x="8152950" y="2710293"/>
            <a:ext cx="143828" cy="513445"/>
          </a:xfrm>
          <a:prstGeom prst="rightBrace">
            <a:avLst>
              <a:gd name="adj1" fmla="val 56149"/>
              <a:gd name="adj2" fmla="val 48090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8229082" y="280358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b="1" baseline="30000" dirty="0" smtClean="0">
                <a:solidFill>
                  <a:srgbClr val="FF0000"/>
                </a:solidFill>
              </a:rPr>
              <a:t>0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39" name="Right Brace 38"/>
          <p:cNvSpPr/>
          <p:nvPr/>
        </p:nvSpPr>
        <p:spPr>
          <a:xfrm rot="10800000" flipH="1">
            <a:off x="11281522" y="2748955"/>
            <a:ext cx="140231" cy="471791"/>
          </a:xfrm>
          <a:prstGeom prst="rightBrace">
            <a:avLst>
              <a:gd name="adj1" fmla="val 56149"/>
              <a:gd name="adj2" fmla="val 48090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1367165" y="2748956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baseline="30000" dirty="0" smtClean="0">
                <a:solidFill>
                  <a:srgbClr val="FF0000"/>
                </a:solidFill>
              </a:rPr>
              <a:t>0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0800000">
            <a:off x="8239615" y="28087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_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3645" y="2782243"/>
            <a:ext cx="903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r>
              <a:rPr lang="en-US" b="1" baseline="30000" dirty="0" smtClean="0"/>
              <a:t>0</a:t>
            </a:r>
            <a:endParaRPr lang="en-US" b="1" baseline="30000" dirty="0"/>
          </a:p>
        </p:txBody>
      </p:sp>
      <p:sp>
        <p:nvSpPr>
          <p:cNvPr id="41" name="TextBox 40"/>
          <p:cNvSpPr txBox="1"/>
          <p:nvPr/>
        </p:nvSpPr>
        <p:spPr>
          <a:xfrm>
            <a:off x="9021055" y="2835757"/>
            <a:ext cx="903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B</a:t>
            </a:r>
            <a:r>
              <a:rPr lang="en-US" b="1" baseline="30000" dirty="0" smtClean="0"/>
              <a:t>0</a:t>
            </a:r>
            <a:endParaRPr lang="en-US" b="1" baseline="30000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243011" y="2694357"/>
            <a:ext cx="1673876" cy="158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014277" y="2524588"/>
            <a:ext cx="358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7870507" y="2524588"/>
            <a:ext cx="358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</a:t>
            </a:r>
            <a:endParaRPr lang="en-US" sz="1600" dirty="0"/>
          </a:p>
        </p:txBody>
      </p:sp>
      <p:sp>
        <p:nvSpPr>
          <p:cNvPr id="51" name="Rectangle 50"/>
          <p:cNvSpPr/>
          <p:nvPr/>
        </p:nvSpPr>
        <p:spPr>
          <a:xfrm>
            <a:off x="6083156" y="3571829"/>
            <a:ext cx="760977" cy="25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014277" y="3965063"/>
            <a:ext cx="2383551" cy="308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9387825" y="2690401"/>
            <a:ext cx="1673876" cy="158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9159091" y="2520632"/>
            <a:ext cx="358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</a:t>
            </a:r>
            <a:endParaRPr lang="en-US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11015321" y="2520632"/>
            <a:ext cx="358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9159091" y="3585096"/>
            <a:ext cx="760977" cy="25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074289" y="3954104"/>
            <a:ext cx="2383551" cy="308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934698" y="3426356"/>
            <a:ext cx="202263" cy="645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1134897" y="3360194"/>
            <a:ext cx="202263" cy="645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810418" y="3337460"/>
            <a:ext cx="65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𝓁</a:t>
            </a:r>
            <a:r>
              <a:rPr lang="en-US" baseline="30000" dirty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endParaRPr lang="en-US" baseline="30000" dirty="0"/>
          </a:p>
        </p:txBody>
      </p:sp>
      <p:sp>
        <p:nvSpPr>
          <p:cNvPr id="59" name="TextBox 58"/>
          <p:cNvSpPr txBox="1"/>
          <p:nvPr/>
        </p:nvSpPr>
        <p:spPr>
          <a:xfrm>
            <a:off x="11003900" y="3326701"/>
            <a:ext cx="653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𝓁</a:t>
            </a:r>
            <a:r>
              <a:rPr lang="en-US" baseline="30000" dirty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endParaRPr lang="en-US" baseline="30000" dirty="0"/>
          </a:p>
        </p:txBody>
      </p:sp>
      <p:sp>
        <p:nvSpPr>
          <p:cNvPr id="61" name="TextBox 60"/>
          <p:cNvSpPr txBox="1"/>
          <p:nvPr/>
        </p:nvSpPr>
        <p:spPr>
          <a:xfrm>
            <a:off x="7824052" y="3623212"/>
            <a:ext cx="26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ymbol" charset="2"/>
                <a:ea typeface="Symbol" charset="2"/>
                <a:cs typeface="Symbol" charset="2"/>
              </a:rPr>
              <a:t>n</a:t>
            </a:r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1042687" y="3582779"/>
            <a:ext cx="262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ymbol" charset="2"/>
                <a:ea typeface="Symbol" charset="2"/>
                <a:cs typeface="Symbol" charset="2"/>
              </a:rPr>
              <a:t>n</a:t>
            </a:r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 flipH="1">
            <a:off x="6128660" y="3968311"/>
            <a:ext cx="2374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b</a:t>
            </a:r>
            <a:r>
              <a:rPr lang="en-US" dirty="0" err="1" smtClean="0">
                <a:sym typeface="Wingdings"/>
              </a:rPr>
              <a:t></a:t>
            </a:r>
            <a:r>
              <a:rPr lang="en-US" i="1" dirty="0" err="1" smtClean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𝓁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n: </a:t>
            </a:r>
            <a:r>
              <a:rPr lang="en-US" dirty="0" smtClean="0">
                <a:ea typeface="Symbol" charset="2"/>
                <a:cs typeface="Symbol" charset="2"/>
              </a:rPr>
              <a:t>p</a:t>
            </a:r>
            <a:r>
              <a:rPr lang="en-US" baseline="-25000" dirty="0" smtClean="0">
                <a:sym typeface="Wingdings"/>
              </a:rPr>
              <a:t>𝓁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ea typeface="Symbol" charset="2"/>
                <a:cs typeface="Symbol" charset="2"/>
              </a:rPr>
              <a:t>&lt; 2.3 GeV/</a:t>
            </a:r>
            <a:r>
              <a:rPr lang="en-US" i="1" dirty="0" smtClean="0">
                <a:ea typeface="Symbol" charset="2"/>
                <a:cs typeface="Symbol" charset="2"/>
              </a:rPr>
              <a:t>c</a:t>
            </a:r>
            <a:endParaRPr lang="en-US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7734918" y="4688185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different endpoints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7659849" y="4360074"/>
            <a:ext cx="304947" cy="352781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9869796" y="4429830"/>
            <a:ext cx="748932" cy="345285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 flipH="1">
            <a:off x="9102798" y="3999097"/>
            <a:ext cx="2431483" cy="670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 smtClean="0"/>
              <a:t>b</a:t>
            </a:r>
            <a:r>
              <a:rPr lang="en-US" dirty="0" err="1" smtClean="0">
                <a:sym typeface="Wingdings"/>
              </a:rPr>
              <a:t></a:t>
            </a:r>
            <a:r>
              <a:rPr lang="en-US" i="1" dirty="0" err="1" smtClean="0">
                <a:sym typeface="Wingdings"/>
              </a:rPr>
              <a:t>u</a:t>
            </a:r>
            <a:r>
              <a:rPr lang="en-US" dirty="0" smtClean="0">
                <a:sym typeface="Wingdings"/>
              </a:rPr>
              <a:t>𝓁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n: </a:t>
            </a:r>
            <a:r>
              <a:rPr lang="en-US" dirty="0">
                <a:ea typeface="Symbol" charset="2"/>
                <a:cs typeface="Symbol" charset="2"/>
              </a:rPr>
              <a:t>p</a:t>
            </a:r>
            <a:r>
              <a:rPr lang="en-US" baseline="-25000" dirty="0">
                <a:sym typeface="Wingdings"/>
              </a:rPr>
              <a:t>𝓁</a:t>
            </a:r>
            <a:r>
              <a:rPr lang="en-US" dirty="0">
                <a:sym typeface="Wingdings"/>
              </a:rPr>
              <a:t> </a:t>
            </a:r>
            <a:r>
              <a:rPr lang="en-US" dirty="0">
                <a:ea typeface="Symbol" charset="2"/>
                <a:cs typeface="Symbol" charset="2"/>
              </a:rPr>
              <a:t>&lt; </a:t>
            </a:r>
            <a:r>
              <a:rPr lang="en-US" dirty="0" smtClean="0">
                <a:ea typeface="Symbol" charset="2"/>
                <a:cs typeface="Symbol" charset="2"/>
              </a:rPr>
              <a:t>2.6 GeV/</a:t>
            </a:r>
            <a:r>
              <a:rPr lang="en-US" i="1" dirty="0" smtClean="0">
                <a:ea typeface="Symbol" charset="2"/>
                <a:cs typeface="Symbol" charset="2"/>
              </a:rPr>
              <a:t>c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1" y="-30426"/>
            <a:ext cx="10202881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Long </a:t>
            </a:r>
            <a:r>
              <a:rPr lang="en-US" b="1" i="1" dirty="0" smtClean="0">
                <a:latin typeface="+mn-lt"/>
              </a:rPr>
              <a:t>B</a:t>
            </a:r>
            <a:r>
              <a:rPr lang="en-US" b="1" dirty="0" smtClean="0">
                <a:latin typeface="+mn-lt"/>
              </a:rPr>
              <a:t>-meson lifetime discovered at SLAC</a:t>
            </a:r>
            <a:endParaRPr lang="en-US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0886" y="3138903"/>
            <a:ext cx="204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SLAC result in 1987: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337" y="1538718"/>
            <a:ext cx="1995202" cy="12753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11077" y="1417639"/>
            <a:ext cx="1055496" cy="351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18183" y="2112473"/>
            <a:ext cx="1055496" cy="3514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352" y="1769123"/>
            <a:ext cx="1098204" cy="8658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98649" y="2093945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B</a:t>
            </a:r>
            <a:r>
              <a:rPr lang="en-US" b="1" baseline="30000" dirty="0"/>
              <a:t>0</a:t>
            </a:r>
            <a:r>
              <a:rPr lang="en-US" b="1" dirty="0"/>
              <a:t> meson</a:t>
            </a: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1976516" y="6188665"/>
            <a:ext cx="93775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 flipV="1">
            <a:off x="3199511" y="6188665"/>
            <a:ext cx="7244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V="1">
            <a:off x="3248515" y="5653264"/>
            <a:ext cx="474562" cy="246604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V="1">
            <a:off x="3248515" y="5456181"/>
            <a:ext cx="123947" cy="443685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V="1">
            <a:off x="3248513" y="5456181"/>
            <a:ext cx="335666" cy="443685"/>
          </a:xfrm>
          <a:prstGeom prst="line">
            <a:avLst/>
          </a:prstGeom>
          <a:noFill/>
          <a:ln w="9525">
            <a:solidFill>
              <a:srgbClr val="0070C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Explosion 2 20"/>
          <p:cNvSpPr/>
          <p:nvPr/>
        </p:nvSpPr>
        <p:spPr>
          <a:xfrm>
            <a:off x="2926356" y="6045306"/>
            <a:ext cx="273155" cy="28225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966535" y="6134510"/>
            <a:ext cx="53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</a:p>
        </p:txBody>
      </p:sp>
      <p:sp>
        <p:nvSpPr>
          <p:cNvPr id="23" name="Line 13"/>
          <p:cNvSpPr>
            <a:spLocks noChangeShapeType="1"/>
          </p:cNvSpPr>
          <p:nvPr/>
        </p:nvSpPr>
        <p:spPr bwMode="auto">
          <a:xfrm flipV="1">
            <a:off x="3036797" y="5899865"/>
            <a:ext cx="222013" cy="288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 rot="1282645">
            <a:off x="3236435" y="5388657"/>
            <a:ext cx="686283" cy="332133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795899" y="5407235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B-meson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79576" y="5859964"/>
            <a:ext cx="2146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&lt;</a:t>
            </a:r>
            <a:r>
              <a:rPr lang="en-US" sz="1400" b="1" dirty="0" err="1">
                <a:latin typeface="Symbol" charset="2"/>
                <a:ea typeface="Symbol" charset="2"/>
                <a:cs typeface="Symbol" charset="2"/>
              </a:rPr>
              <a:t>gb</a:t>
            </a:r>
            <a:r>
              <a:rPr lang="en-US" sz="1400" b="1" dirty="0" err="1"/>
              <a:t>ct</a:t>
            </a:r>
            <a:r>
              <a:rPr lang="en-US" sz="1400" b="1" dirty="0"/>
              <a:t>&gt;~0.5mm~resolution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35" y="1657376"/>
            <a:ext cx="3365500" cy="33528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45801" y="4930633"/>
            <a:ext cx="334989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W. Ash et al., Phys. Rev. </a:t>
            </a:r>
            <a:r>
              <a:rPr lang="en-US" sz="1400" dirty="0" err="1">
                <a:solidFill>
                  <a:srgbClr val="000090"/>
                </a:solidFill>
              </a:rPr>
              <a:t>Lett</a:t>
            </a:r>
            <a:r>
              <a:rPr lang="en-US" sz="1400" dirty="0">
                <a:solidFill>
                  <a:srgbClr val="000090"/>
                </a:solidFill>
              </a:rPr>
              <a:t>. 58, 640 (1987)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332071" y="1491329"/>
            <a:ext cx="474562" cy="2900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31784" y="4368510"/>
            <a:ext cx="78739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dirty="0"/>
              <a:t> (cm)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0994" y="176912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MAC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47836" y="3615541"/>
            <a:ext cx="557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= (1.2  ± 0.2 ) x 10</a:t>
            </a:r>
            <a:r>
              <a:rPr lang="en-US" sz="2400" baseline="30000" dirty="0" smtClean="0"/>
              <a:t>-12</a:t>
            </a:r>
            <a:r>
              <a:rPr lang="en-US" sz="2400" dirty="0" smtClean="0"/>
              <a:t>s   </a:t>
            </a:r>
            <a:r>
              <a:rPr lang="en-US" sz="2400" dirty="0" smtClean="0">
                <a:sym typeface="Wingdings"/>
              </a:rPr>
              <a:t>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|</a:t>
            </a:r>
            <a:r>
              <a:rPr lang="en-US" sz="2400" i="1" dirty="0" err="1" smtClean="0">
                <a:ea typeface="Symbol" charset="2"/>
                <a:cs typeface="Symbol" charset="2"/>
              </a:rPr>
              <a:t>V</a:t>
            </a:r>
            <a:r>
              <a:rPr lang="en-US" sz="2400" baseline="-25000" dirty="0" err="1" smtClean="0"/>
              <a:t>cb</a:t>
            </a:r>
            <a:r>
              <a:rPr lang="en-US" sz="2400" dirty="0" smtClean="0"/>
              <a:t>| ≈  0.04</a:t>
            </a:r>
            <a:endParaRPr lang="en-US" sz="2400" dirty="0"/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V="1">
            <a:off x="3126533" y="5883876"/>
            <a:ext cx="123947" cy="443685"/>
          </a:xfrm>
          <a:prstGeom prst="line">
            <a:avLst/>
          </a:prstGeom>
          <a:noFill/>
          <a:ln w="9525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" name="Straight Connector 6"/>
          <p:cNvCxnSpPr>
            <a:stCxn id="23" idx="0"/>
          </p:cNvCxnSpPr>
          <p:nvPr/>
        </p:nvCxnSpPr>
        <p:spPr>
          <a:xfrm flipV="1">
            <a:off x="3036797" y="6180673"/>
            <a:ext cx="174795" cy="7992"/>
          </a:xfrm>
          <a:prstGeom prst="line">
            <a:avLst/>
          </a:prstGeom>
          <a:ln w="19050">
            <a:solidFill>
              <a:srgbClr val="FF0000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0800000">
            <a:off x="6604389" y="1687174"/>
            <a:ext cx="278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_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74122" y="224439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excess of</a:t>
            </a:r>
          </a:p>
          <a:p>
            <a:r>
              <a:rPr lang="en-US" b="1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&gt;0 </a:t>
            </a:r>
            <a:r>
              <a:rPr lang="en-US" b="1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evts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119179" y="2869015"/>
            <a:ext cx="287934" cy="737593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  <p:bldP spid="23" grpId="0" animBg="1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652" y="0"/>
            <a:ext cx="10515600" cy="99811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the KM mixing angles are favorable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2280592" y="2556623"/>
            <a:ext cx="130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sin</a:t>
            </a:r>
            <a:r>
              <a:rPr lang="en-US" sz="3200" b="1" i="1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800" b="1" baseline="-25000" dirty="0" smtClean="0"/>
              <a:t>2</a:t>
            </a:r>
            <a:endParaRPr lang="en-US" sz="2800" b="1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55" y="1114309"/>
            <a:ext cx="5270500" cy="4927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22184" y="1466823"/>
            <a:ext cx="3618787" cy="3507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00455" y="1280195"/>
            <a:ext cx="614597" cy="40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98507" y="1276694"/>
            <a:ext cx="614597" cy="40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70198" y="1277259"/>
            <a:ext cx="706363" cy="404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76416" y="1274917"/>
            <a:ext cx="722458" cy="667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73974" y="2020180"/>
            <a:ext cx="722458" cy="7390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56674" y="2813649"/>
            <a:ext cx="722458" cy="701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60555" y="3578109"/>
            <a:ext cx="722458" cy="736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/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56674" y="4375944"/>
            <a:ext cx="722458" cy="74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27948" y="4378391"/>
            <a:ext cx="722458" cy="74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452356" y="4365583"/>
            <a:ext cx="722458" cy="74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flipH="1">
            <a:off x="7153526" y="5559683"/>
            <a:ext cx="128581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 </a:t>
            </a:r>
            <a:r>
              <a:rPr lang="en-US" sz="2000" b="1" dirty="0" smtClean="0"/>
              <a:t> </a:t>
            </a:r>
            <a:r>
              <a:rPr lang="en-US" sz="2800" b="1" dirty="0" smtClean="0"/>
              <a:t>sin</a:t>
            </a:r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800" b="1" baseline="-25000" dirty="0" smtClean="0"/>
              <a:t>3</a:t>
            </a:r>
          </a:p>
          <a:p>
            <a:endParaRPr lang="en-US" b="1" baseline="-25000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5177431" y="3455944"/>
            <a:ext cx="218553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Sanda’s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“sweet spot</a:t>
            </a:r>
            <a:r>
              <a:rPr lang="en-US" sz="2400" b="1" dirty="0" smtClean="0"/>
              <a:t>”</a:t>
            </a:r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02996" y="4340880"/>
            <a:ext cx="2090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10033"/>
                </a:solidFill>
              </a:rPr>
              <a:t>circa 1985 </a:t>
            </a:r>
          </a:p>
          <a:p>
            <a:pPr algn="ctr"/>
            <a:r>
              <a:rPr lang="en-US" sz="2400" b="1" dirty="0" smtClean="0">
                <a:solidFill>
                  <a:srgbClr val="C10033"/>
                </a:solidFill>
              </a:rPr>
              <a:t>measurements</a:t>
            </a:r>
            <a:endParaRPr lang="en-US" sz="2400" b="1" dirty="0">
              <a:solidFill>
                <a:srgbClr val="C10033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831613" y="3954141"/>
            <a:ext cx="0" cy="12257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621026" y="4255473"/>
            <a:ext cx="828726" cy="623029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 rot="1712864">
            <a:off x="3695261" y="4722965"/>
            <a:ext cx="1086318" cy="31107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462935" y="4559023"/>
            <a:ext cx="358168" cy="388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063482" y="4861398"/>
            <a:ext cx="165228" cy="17986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C1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502162" y="4748514"/>
            <a:ext cx="1554630" cy="141490"/>
          </a:xfrm>
          <a:prstGeom prst="straightConnector1">
            <a:avLst/>
          </a:prstGeom>
          <a:ln w="28575">
            <a:solidFill>
              <a:srgbClr val="C1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0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Three miracles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76943" y="1926773"/>
            <a:ext cx="1135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- B-mesons mix!  </a:t>
            </a:r>
            <a:r>
              <a:rPr lang="en-US" sz="2000" b="1" dirty="0" smtClean="0"/>
              <a:t>(</a:t>
            </a:r>
            <a:r>
              <a:rPr lang="en-US" sz="2000" b="1" dirty="0" err="1" smtClean="0"/>
              <a:t>Pais</a:t>
            </a:r>
            <a:r>
              <a:rPr lang="en-US" sz="2000" b="1" dirty="0" smtClean="0"/>
              <a:t> was wrong)</a:t>
            </a:r>
          </a:p>
          <a:p>
            <a:endParaRPr lang="en-US" sz="2800" b="1" dirty="0"/>
          </a:p>
          <a:p>
            <a:r>
              <a:rPr lang="en-US" sz="2800" b="1" dirty="0" smtClean="0"/>
              <a:t>- 100-fold improvement in collider performance  </a:t>
            </a:r>
            <a:r>
              <a:rPr lang="en-US" sz="2200" b="1" dirty="0" smtClean="0"/>
              <a:t>(few×10</a:t>
            </a:r>
            <a:r>
              <a:rPr lang="en-US" sz="2200" b="1" baseline="30000" dirty="0" smtClean="0"/>
              <a:t>32</a:t>
            </a:r>
            <a:r>
              <a:rPr lang="en-US" sz="2200" b="1" dirty="0" smtClean="0"/>
              <a:t> </a:t>
            </a:r>
            <a:r>
              <a:rPr lang="en-US" sz="2200" b="1" dirty="0" smtClean="0">
                <a:sym typeface="Wingdings"/>
              </a:rPr>
              <a:t> 10</a:t>
            </a:r>
            <a:r>
              <a:rPr lang="en-US" sz="2200" b="1" baseline="30000" dirty="0" smtClean="0">
                <a:sym typeface="Wingdings"/>
              </a:rPr>
              <a:t>34</a:t>
            </a:r>
            <a:r>
              <a:rPr lang="en-US" sz="2200" b="1" dirty="0" smtClean="0">
                <a:sym typeface="Wingdings"/>
              </a:rPr>
              <a:t>)</a:t>
            </a:r>
            <a:endParaRPr lang="en-US" sz="2200" b="1" dirty="0" smtClean="0"/>
          </a:p>
          <a:p>
            <a:endParaRPr lang="en-US" sz="2800" b="1" dirty="0"/>
          </a:p>
          <a:p>
            <a:r>
              <a:rPr lang="en-US" sz="2800" b="1" dirty="0" smtClean="0"/>
              <a:t>- 10-fold improvement in detector technology </a:t>
            </a:r>
            <a:r>
              <a:rPr lang="en-US" sz="2200" b="1" dirty="0" smtClean="0"/>
              <a:t>(</a:t>
            </a:r>
            <a:r>
              <a:rPr lang="en-US" sz="2200" b="1" dirty="0" err="1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200" b="1" baseline="-25000" dirty="0" err="1" smtClean="0"/>
              <a:t>vtx</a:t>
            </a:r>
            <a:r>
              <a:rPr lang="en-US" sz="2200" b="1" dirty="0" smtClean="0"/>
              <a:t>: 200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200" b="1" dirty="0" smtClean="0"/>
              <a:t>m</a:t>
            </a:r>
            <a:r>
              <a:rPr lang="en-US" sz="2200" b="1" dirty="0" smtClean="0">
                <a:sym typeface="Wingdings"/>
              </a:rPr>
              <a:t>20</a:t>
            </a:r>
            <a:r>
              <a:rPr lang="en-US" sz="2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2200" b="1" dirty="0" smtClean="0">
                <a:sym typeface="Wingdings"/>
              </a:rPr>
              <a:t>m)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9838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255" y="2372601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Miracle #1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587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3" y="-78363"/>
            <a:ext cx="10515600" cy="968829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Miracle 1 occurred at DESY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13" y="1465014"/>
            <a:ext cx="6683115" cy="3349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3561" y="3899664"/>
            <a:ext cx="17025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Henning Schroeder</a:t>
            </a:r>
          </a:p>
          <a:p>
            <a:pPr algn="ctr"/>
            <a:r>
              <a:rPr lang="en-US" sz="1400" b="1" dirty="0" smtClean="0"/>
              <a:t>1945-2012</a:t>
            </a:r>
            <a:endParaRPr lang="en-US" sz="1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11" y="1646548"/>
            <a:ext cx="1577149" cy="22014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44949" y="5217296"/>
            <a:ext cx="2554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a typeface="Symbol" charset="2"/>
                <a:cs typeface="Symbol" charset="2"/>
              </a:rPr>
              <a:t>ARGUS: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c</a:t>
            </a:r>
            <a:r>
              <a:rPr lang="en-US" b="1" baseline="-25000" dirty="0" err="1" smtClean="0"/>
              <a:t>B</a:t>
            </a:r>
            <a:r>
              <a:rPr lang="en-US" b="1" dirty="0" smtClean="0"/>
              <a:t>=0.21+0.05</a:t>
            </a:r>
          </a:p>
          <a:p>
            <a:pPr algn="ctr"/>
            <a:r>
              <a:rPr lang="en-US" sz="800" b="1" dirty="0" smtClean="0"/>
              <a:t>  </a:t>
            </a:r>
            <a:endParaRPr lang="en-US" sz="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73241" y="820717"/>
            <a:ext cx="572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not only do B-mesons mix, they mix substantially</a:t>
            </a:r>
            <a:endParaRPr lang="en-US" b="1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6764650" y="5217296"/>
            <a:ext cx="4717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action of </a:t>
            </a:r>
            <a:r>
              <a:rPr lang="en-US" b="1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B</a:t>
            </a:r>
            <a:r>
              <a:rPr lang="en-US" b="1" baseline="300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0</a:t>
            </a:r>
            <a:r>
              <a:rPr lang="en-US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 mesons that</a:t>
            </a:r>
            <a:r>
              <a:rPr lang="en-US" b="1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morph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into a </a:t>
            </a:r>
            <a:r>
              <a:rPr lang="en-US" b="1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B</a:t>
            </a:r>
            <a:r>
              <a:rPr lang="en-US" b="1" baseline="300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0</a:t>
            </a:r>
            <a:r>
              <a:rPr lang="en-US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-meson before decaying</a:t>
            </a:r>
            <a:endParaRPr lang="en-US" b="1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6365860" y="5419257"/>
            <a:ext cx="444500" cy="18442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65843" y="1327708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same-sign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511698" y="1314214"/>
            <a:ext cx="144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opposite-sign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0800000" flipH="1">
            <a:off x="7542296" y="5479478"/>
            <a:ext cx="29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_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44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The t-quark mass is really, really high!!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870" y="2229873"/>
            <a:ext cx="4851986" cy="3887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482" y="3421482"/>
            <a:ext cx="1210694" cy="1553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5356" y="4932809"/>
            <a:ext cx="1920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Guido </a:t>
            </a:r>
            <a:r>
              <a:rPr lang="en-US" sz="1600" b="1" dirty="0" err="1" smtClean="0"/>
              <a:t>Altarelli</a:t>
            </a:r>
            <a:endParaRPr lang="en-US" sz="1600" b="1" dirty="0" smtClean="0"/>
          </a:p>
          <a:p>
            <a:pPr algn="ctr"/>
            <a:r>
              <a:rPr lang="en-US" sz="1600" b="1" dirty="0" smtClean="0"/>
              <a:t>1941-2015</a:t>
            </a:r>
            <a:endParaRPr lang="en-US" sz="1600" b="1" dirty="0"/>
          </a:p>
        </p:txBody>
      </p:sp>
      <p:sp>
        <p:nvSpPr>
          <p:cNvPr id="9" name="Oval 8"/>
          <p:cNvSpPr/>
          <p:nvPr/>
        </p:nvSpPr>
        <p:spPr>
          <a:xfrm>
            <a:off x="9050024" y="1983501"/>
            <a:ext cx="159658" cy="355600"/>
          </a:xfrm>
          <a:prstGeom prst="ellipse">
            <a:avLst/>
          </a:prstGeom>
          <a:solidFill>
            <a:srgbClr val="C1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803484" y="2406090"/>
            <a:ext cx="32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10033"/>
                </a:solidFill>
              </a:rPr>
              <a:t>⨉</a:t>
            </a:r>
            <a:endParaRPr lang="en-US" sz="3600" b="1" dirty="0">
              <a:solidFill>
                <a:srgbClr val="C1003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05624" y="1919875"/>
            <a:ext cx="20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140 ± 40 GeV !!!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9580869" y="2585839"/>
            <a:ext cx="204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smtClean="0"/>
              <a:t>⟸  TRISTAN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86419" y="5517584"/>
            <a:ext cx="2278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400" b="1" dirty="0"/>
              <a:t>Z. </a:t>
            </a:r>
            <a:r>
              <a:rPr lang="ro-RO" sz="1400" b="1" dirty="0" err="1"/>
              <a:t>Phys</a:t>
            </a:r>
            <a:r>
              <a:rPr lang="ro-RO" sz="1400" b="1" dirty="0"/>
              <a:t>. </a:t>
            </a:r>
            <a:r>
              <a:rPr lang="ro-RO" sz="1400" b="1" dirty="0" smtClean="0"/>
              <a:t>C37, 271 (1988)</a:t>
            </a:r>
            <a:endParaRPr lang="en-US" sz="1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175" y="1624446"/>
            <a:ext cx="3479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 flipH="1">
            <a:off x="6528714" y="2429422"/>
            <a:ext cx="3638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Bf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i="1" dirty="0" err="1" smtClean="0">
                <a:sym typeface="Wingdings"/>
              </a:rPr>
              <a:t>pe</a:t>
            </a:r>
            <a:r>
              <a:rPr lang="en-US" sz="2400" baseline="30000" dirty="0" err="1" smtClean="0">
                <a:sym typeface="Wingdings"/>
              </a:rPr>
              <a:t>-</a:t>
            </a:r>
            <a:r>
              <a:rPr lang="en-US" sz="2400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sz="2400" dirty="0" smtClean="0">
                <a:sym typeface="Wingdings"/>
              </a:rPr>
              <a:t>)</a:t>
            </a:r>
          </a:p>
          <a:p>
            <a:pPr algn="ctr"/>
            <a:r>
              <a:rPr lang="en-US" sz="2400" i="1" dirty="0" smtClean="0">
                <a:sym typeface="Wingdings"/>
              </a:rPr>
              <a:t>Bf</a:t>
            </a:r>
            <a:r>
              <a:rPr lang="en-US" sz="2400" dirty="0" smtClean="0">
                <a:sym typeface="Wingdings"/>
              </a:rPr>
              <a:t>(</a:t>
            </a:r>
            <a:r>
              <a:rPr lang="en-US" sz="2400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i="1" dirty="0" err="1" smtClean="0">
                <a:sym typeface="Wingdings"/>
              </a:rPr>
              <a:t>p</a:t>
            </a:r>
            <a:r>
              <a:rPr lang="en-US" sz="2400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smtClean="0">
                <a:sym typeface="Wingdings"/>
              </a:rPr>
              <a:t>-</a:t>
            </a:r>
            <a:r>
              <a:rPr lang="en-US" sz="2400" dirty="0" smtClean="0">
                <a:sym typeface="Wingdings"/>
              </a:rPr>
              <a:t>)+</a:t>
            </a:r>
            <a:r>
              <a:rPr lang="en-US" sz="2400" i="1" dirty="0" smtClean="0">
                <a:sym typeface="Wingdings"/>
              </a:rPr>
              <a:t>Bf</a:t>
            </a:r>
            <a:r>
              <a:rPr lang="en-US" sz="2400" dirty="0" smtClean="0">
                <a:sym typeface="Wingdings"/>
              </a:rPr>
              <a:t>(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L</a:t>
            </a:r>
            <a:r>
              <a:rPr lang="en-US" sz="2400" dirty="0" smtClean="0">
                <a:sym typeface="Wingdings"/>
              </a:rPr>
              <a:t>n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smtClean="0">
                <a:sym typeface="Wingdings"/>
              </a:rPr>
              <a:t>0</a:t>
            </a:r>
            <a:r>
              <a:rPr lang="en-US" sz="2400" dirty="0" smtClean="0">
                <a:sym typeface="Wingdings"/>
              </a:rPr>
              <a:t>)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071509" y="2843676"/>
            <a:ext cx="2552513" cy="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52305" y="3885159"/>
            <a:ext cx="2014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</a:rPr>
              <a:t>8.5 x 10</a:t>
            </a:r>
            <a:r>
              <a:rPr lang="en-US" sz="2400" b="1" baseline="30000" smtClean="0">
                <a:solidFill>
                  <a:schemeClr val="accent5">
                    <a:lumMod val="75000"/>
                  </a:schemeClr>
                </a:solidFill>
              </a:rPr>
              <a:t>-4</a:t>
            </a:r>
            <a:endParaRPr lang="en-US" sz="2400" b="1" baseline="30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flipH="1">
            <a:off x="7222223" y="3291209"/>
            <a:ext cx="22510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16 x 10</a:t>
            </a:r>
            <a:r>
              <a:rPr lang="en-US" sz="2200" b="1" baseline="30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-3</a:t>
            </a:r>
            <a:r>
              <a:rPr lang="en-US" sz="2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22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4728356" y="4478712"/>
            <a:ext cx="2343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 128, 2398 (1962):   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 flipH="1">
            <a:off x="4485886" y="2466224"/>
            <a:ext cx="167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400" b="1" dirty="0" smtClean="0"/>
              <a:t>(</a:t>
            </a:r>
            <a:r>
              <a:rPr lang="en-US" sz="2400" b="1" i="1" dirty="0" smtClean="0">
                <a:sym typeface="Wingdings"/>
              </a:rPr>
              <a:t>K</a:t>
            </a:r>
            <a:r>
              <a:rPr lang="en-US" sz="2400" b="1" baseline="30000" dirty="0" smtClean="0">
                <a:sym typeface="Wingdings"/>
              </a:rPr>
              <a:t>+</a:t>
            </a:r>
            <a:r>
              <a:rPr lang="en-US" sz="2400" b="1" dirty="0" smtClean="0">
                <a:sym typeface="Wingdings"/>
              </a:rPr>
              <a:t> </a:t>
            </a:r>
            <a:r>
              <a:rPr lang="en-US" sz="2400" b="1" i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2400" b="1" baseline="30000" dirty="0" err="1" smtClean="0">
                <a:sym typeface="Wingdings"/>
              </a:rPr>
              <a:t>+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sz="2400" b="1" dirty="0" smtClean="0">
                <a:sym typeface="Wingdings"/>
              </a:rPr>
              <a:t>)</a:t>
            </a:r>
          </a:p>
          <a:p>
            <a:pPr algn="ctr"/>
            <a:r>
              <a:rPr lang="en-US" sz="2400" b="1" dirty="0">
                <a:latin typeface="Symbol" charset="2"/>
                <a:ea typeface="Symbol" charset="2"/>
                <a:cs typeface="Symbol" charset="2"/>
                <a:sym typeface="Wingdings"/>
              </a:rPr>
              <a:t>G</a:t>
            </a:r>
            <a:r>
              <a:rPr lang="en-US" sz="2400" b="1" dirty="0" smtClean="0">
                <a:sym typeface="Wingdings"/>
              </a:rPr>
              <a:t>(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="1" baseline="30000" dirty="0" smtClean="0">
                <a:sym typeface="Wingdings"/>
              </a:rPr>
              <a:t>+</a:t>
            </a:r>
            <a:r>
              <a:rPr lang="en-US" sz="2400" b="1" dirty="0" smtClean="0">
                <a:sym typeface="Wingdings"/>
              </a:rPr>
              <a:t></a:t>
            </a:r>
            <a:r>
              <a:rPr lang="en-US" sz="2400" b="1" i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m</a:t>
            </a:r>
            <a:r>
              <a:rPr lang="en-US" sz="2400" b="1" baseline="30000" dirty="0" err="1" smtClean="0">
                <a:sym typeface="Wingdings"/>
              </a:rPr>
              <a:t>+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n</a:t>
            </a:r>
            <a:r>
              <a:rPr lang="en-US" sz="2400" b="1" dirty="0" smtClean="0">
                <a:sym typeface="Wingdings"/>
              </a:rPr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2805289" y="3329207"/>
            <a:ext cx="302657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expect:        17</a:t>
            </a:r>
          </a:p>
          <a:p>
            <a:endParaRPr lang="en-US" sz="1400" b="1" dirty="0">
              <a:solidFill>
                <a:schemeClr val="accent5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measured:     1.1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2107" y="55340"/>
            <a:ext cx="11398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a typeface="Comic Sans MS" charset="0"/>
                <a:cs typeface="Comic Sans MS" charset="0"/>
              </a:rPr>
              <a:t>Feynman-Gell-Mann Universality meets experiment:</a:t>
            </a:r>
            <a:endParaRPr lang="en-US" sz="4000" b="1" dirty="0">
              <a:ea typeface="Comic Sans MS" charset="0"/>
              <a:cs typeface="Comic Sans MS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 flipH="1">
            <a:off x="7387308" y="4405511"/>
            <a:ext cx="2347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 131, 868 (1963):   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769718" y="2404231"/>
            <a:ext cx="139070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|D</a:t>
            </a:r>
            <a:r>
              <a:rPr lang="en-US" sz="2400" b="1" dirty="0" smtClean="0">
                <a:latin typeface="Lucida Calligraphy" charset="0"/>
                <a:ea typeface="Lucida Calligraphy" charset="0"/>
                <a:cs typeface="Lucida Calligraphy" charset="0"/>
              </a:rPr>
              <a:t>S</a:t>
            </a:r>
            <a:r>
              <a:rPr lang="en-US" sz="2400" b="1" dirty="0" smtClean="0">
                <a:ea typeface="Lucida Calligraphy" charset="0"/>
                <a:cs typeface="Lucida Calligraphy" charset="0"/>
              </a:rPr>
              <a:t>|</a:t>
            </a:r>
            <a:r>
              <a:rPr lang="en-US" sz="2400" b="1" dirty="0" smtClean="0"/>
              <a:t>=1:</a:t>
            </a:r>
          </a:p>
          <a:p>
            <a:r>
              <a:rPr lang="en-US" sz="400" b="1" dirty="0"/>
              <a:t> </a:t>
            </a:r>
            <a:r>
              <a:rPr lang="en-US" sz="400" b="1" dirty="0" smtClean="0"/>
              <a:t> </a:t>
            </a:r>
          </a:p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 D</a:t>
            </a:r>
            <a:r>
              <a:rPr lang="en-US" sz="2400" b="1" dirty="0" smtClean="0">
                <a:latin typeface="Lucida Calligraphy" charset="0"/>
                <a:ea typeface="Lucida Calligraphy" charset="0"/>
                <a:cs typeface="Lucida Calligraphy" charset="0"/>
              </a:rPr>
              <a:t>S</a:t>
            </a:r>
            <a:r>
              <a:rPr lang="en-US" sz="2400" b="1" dirty="0" smtClean="0"/>
              <a:t>=0 :</a:t>
            </a:r>
            <a:endParaRPr lang="en-US" sz="2400" b="1" dirty="0"/>
          </a:p>
          <a:p>
            <a:endParaRPr lang="en-US" sz="2400" b="1" dirty="0"/>
          </a:p>
        </p:txBody>
      </p:sp>
      <p:cxnSp>
        <p:nvCxnSpPr>
          <p:cNvPr id="78" name="Straight Connector 77"/>
          <p:cNvCxnSpPr/>
          <p:nvPr/>
        </p:nvCxnSpPr>
        <p:spPr>
          <a:xfrm>
            <a:off x="4591671" y="2866284"/>
            <a:ext cx="1208939" cy="129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604872" y="2853355"/>
            <a:ext cx="1208939" cy="129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Horizontal Scroll 83"/>
          <p:cNvSpPr/>
          <p:nvPr/>
        </p:nvSpPr>
        <p:spPr>
          <a:xfrm rot="20248743">
            <a:off x="1691571" y="2511055"/>
            <a:ext cx="9550300" cy="1991192"/>
          </a:xfrm>
          <a:prstGeom prst="horizontalScroll">
            <a:avLst/>
          </a:prstGeom>
          <a:solidFill>
            <a:srgbClr val="FFC000">
              <a:alpha val="82000"/>
            </a:srgbClr>
          </a:solidFill>
          <a:ln w="34925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44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S=1 decays are ∼20x too small </a:t>
            </a:r>
          </a:p>
        </p:txBody>
      </p:sp>
    </p:spTree>
    <p:extLst>
      <p:ext uri="{BB962C8B-B14F-4D97-AF65-F5344CB8AC3E}">
        <p14:creationId xmlns:p14="http://schemas.microsoft.com/office/powerpoint/2010/main" val="178767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869" y="2572297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Miracle #2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159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63" y="-1"/>
            <a:ext cx="10515600" cy="925265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PEPII and KEKB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63" y="1445382"/>
            <a:ext cx="1233202" cy="1744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687" y="1393651"/>
            <a:ext cx="1478514" cy="1813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63840" y="856201"/>
            <a:ext cx="216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/>
              <a:t>大和魂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1151186" y="883471"/>
            <a:ext cx="2929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Yankee Ingenuity</a:t>
            </a:r>
          </a:p>
          <a:p>
            <a:pPr algn="r"/>
            <a:r>
              <a:rPr lang="en-US" sz="2000" b="1" dirty="0" smtClean="0"/>
              <a:t>(post-SSC)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65298" y="3767238"/>
            <a:ext cx="42434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 zero-degree crossing angle</a:t>
            </a:r>
            <a:endParaRPr lang="en-US" sz="2400" dirty="0"/>
          </a:p>
          <a:p>
            <a:r>
              <a:rPr lang="en-US" sz="1000" dirty="0" smtClean="0"/>
              <a:t>   </a:t>
            </a:r>
          </a:p>
          <a:p>
            <a:r>
              <a:rPr lang="en-US" sz="2400" dirty="0" smtClean="0"/>
              <a:t>- conventional RF systems</a:t>
            </a:r>
          </a:p>
          <a:p>
            <a:r>
              <a:rPr lang="en-US" sz="1000" dirty="0" smtClean="0"/>
              <a:t>    </a:t>
            </a:r>
            <a:endParaRPr lang="en-US" sz="1000" dirty="0"/>
          </a:p>
          <a:p>
            <a:r>
              <a:rPr lang="en-US" sz="2400" dirty="0" smtClean="0"/>
              <a:t>- standard lattice</a:t>
            </a:r>
            <a:endParaRPr lang="en-US" sz="2400" dirty="0"/>
          </a:p>
          <a:p>
            <a:r>
              <a:rPr lang="en-US" sz="1000" dirty="0" smtClean="0"/>
              <a:t>    </a:t>
            </a:r>
          </a:p>
          <a:p>
            <a:r>
              <a:rPr lang="en-US" sz="2400" dirty="0" smtClean="0"/>
              <a:t>- </a:t>
            </a:r>
            <a:r>
              <a:rPr lang="mr-IN" sz="2400" baseline="-25000" dirty="0" smtClean="0"/>
              <a:t>…</a:t>
            </a:r>
            <a:endParaRPr lang="en-US" sz="24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6500602" y="3792876"/>
            <a:ext cx="4586512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- finite crossing angle</a:t>
            </a:r>
            <a:endParaRPr lang="en-US" sz="2400" dirty="0"/>
          </a:p>
          <a:p>
            <a:r>
              <a:rPr lang="en-US" sz="1000" dirty="0" smtClean="0"/>
              <a:t>   </a:t>
            </a:r>
          </a:p>
          <a:p>
            <a:r>
              <a:rPr lang="en-US" sz="2400" dirty="0" smtClean="0"/>
              <a:t>- ARES energy storage + SCRF</a:t>
            </a:r>
            <a:endParaRPr lang="en-US" sz="1000" dirty="0"/>
          </a:p>
          <a:p>
            <a:r>
              <a:rPr lang="en-US" sz="2400" dirty="0" smtClean="0"/>
              <a:t>- 2.5</a:t>
            </a:r>
            <a:r>
              <a:rPr lang="en-US" sz="3200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dirty="0" smtClean="0"/>
              <a:t> cell structure</a:t>
            </a:r>
          </a:p>
          <a:p>
            <a:r>
              <a:rPr lang="en-US" sz="1000" dirty="0" smtClean="0"/>
              <a:t>    </a:t>
            </a:r>
            <a:endParaRPr lang="en-US" sz="1000" dirty="0"/>
          </a:p>
          <a:p>
            <a:r>
              <a:rPr lang="en-US" sz="2400" dirty="0" smtClean="0"/>
              <a:t>- interleaved </a:t>
            </a:r>
            <a:r>
              <a:rPr lang="en-US" sz="2400" dirty="0" err="1" smtClean="0"/>
              <a:t>sextupoles</a:t>
            </a:r>
            <a:endParaRPr lang="en-US" sz="2400" dirty="0" smtClean="0"/>
          </a:p>
          <a:p>
            <a:r>
              <a:rPr lang="en-US" sz="1000" dirty="0" smtClean="0"/>
              <a:t>  </a:t>
            </a:r>
            <a:endParaRPr lang="en-US" sz="1000" dirty="0"/>
          </a:p>
          <a:p>
            <a:r>
              <a:rPr lang="en-US" sz="2400" dirty="0" smtClean="0"/>
              <a:t>- </a:t>
            </a:r>
            <a:r>
              <a:rPr lang="mr-IN" sz="2400" baseline="-25000" dirty="0" smtClean="0"/>
              <a:t>…</a:t>
            </a:r>
            <a:endParaRPr lang="en-US" sz="24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1712904" y="1662220"/>
            <a:ext cx="4781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- “no-risks</a:t>
            </a:r>
            <a:r>
              <a:rPr lang="en-US" sz="2000" b="1" dirty="0"/>
              <a:t> </a:t>
            </a:r>
            <a:r>
              <a:rPr lang="en-US" sz="2000" b="1" dirty="0" smtClean="0"/>
              <a:t>are allowed” DoE </a:t>
            </a:r>
          </a:p>
          <a:p>
            <a:r>
              <a:rPr lang="en-US" sz="2000" b="1" dirty="0" smtClean="0"/>
              <a:t>- use established</a:t>
            </a:r>
            <a:r>
              <a:rPr lang="en-US" sz="2000" b="1" dirty="0"/>
              <a:t> </a:t>
            </a:r>
            <a:r>
              <a:rPr lang="en-US" sz="2000" b="1" dirty="0" smtClean="0"/>
              <a:t>technologies</a:t>
            </a:r>
          </a:p>
          <a:p>
            <a:r>
              <a:rPr lang="en-US" sz="2000" b="1" dirty="0" smtClean="0"/>
              <a:t>- set a safe bar for success: </a:t>
            </a:r>
            <a:endParaRPr lang="en-US" sz="2000" b="1" i="1" dirty="0" smtClean="0"/>
          </a:p>
          <a:p>
            <a:r>
              <a:rPr lang="en-US" sz="2000" b="1" i="1" dirty="0"/>
              <a:t> </a:t>
            </a:r>
            <a:r>
              <a:rPr lang="en-US" sz="2000" b="1" i="1" dirty="0" smtClean="0"/>
              <a:t>      </a:t>
            </a:r>
            <a:r>
              <a:rPr lang="en-US" sz="2000" b="1" i="1" dirty="0" err="1" smtClean="0"/>
              <a:t>Lum</a:t>
            </a:r>
            <a:r>
              <a:rPr lang="en-US" sz="2000" b="1" dirty="0" smtClean="0"/>
              <a:t>  </a:t>
            </a:r>
            <a:r>
              <a:rPr lang="en-US" sz="2000" b="1" dirty="0"/>
              <a:t>= </a:t>
            </a:r>
            <a:r>
              <a:rPr lang="en-US" sz="2000" b="1" dirty="0" smtClean="0"/>
              <a:t>3x 10</a:t>
            </a:r>
            <a:r>
              <a:rPr lang="en-US" sz="2000" b="1" baseline="30000" dirty="0" smtClean="0"/>
              <a:t>33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51405" y="1644087"/>
            <a:ext cx="4440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 smtClean="0"/>
              <a:t>rewrite the book on colliders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/>
              <a:t>develop new </a:t>
            </a:r>
            <a:r>
              <a:rPr lang="en-US" sz="2000" b="1" dirty="0" err="1" smtClean="0"/>
              <a:t>tehnologies</a:t>
            </a:r>
            <a:endParaRPr lang="en-US" sz="2000" b="1" dirty="0" smtClean="0"/>
          </a:p>
          <a:p>
            <a:pPr marL="342900" indent="-342900">
              <a:buFontTx/>
              <a:buChar char="-"/>
            </a:pPr>
            <a:r>
              <a:rPr lang="en-US" sz="2000" b="1" dirty="0" smtClean="0"/>
              <a:t>set a high bar for success:</a:t>
            </a:r>
          </a:p>
          <a:p>
            <a:pPr marL="342900" indent="-342900">
              <a:buFontTx/>
              <a:buChar char="-"/>
            </a:pPr>
            <a:r>
              <a:rPr lang="en-US" sz="2000" b="1" i="1" dirty="0"/>
              <a:t> </a:t>
            </a:r>
            <a:r>
              <a:rPr lang="en-US" sz="2000" b="1" i="1" dirty="0" smtClean="0"/>
              <a:t>     </a:t>
            </a:r>
            <a:r>
              <a:rPr lang="en-US" sz="2000" b="1" i="1" dirty="0" err="1" smtClean="0"/>
              <a:t>Lum</a:t>
            </a:r>
            <a:r>
              <a:rPr lang="en-US" sz="2000" b="1" dirty="0" smtClean="0"/>
              <a:t>  = 10</a:t>
            </a:r>
            <a:r>
              <a:rPr lang="en-US" sz="2000" b="1" baseline="30000" dirty="0" smtClean="0"/>
              <a:t>34</a:t>
            </a:r>
            <a:endParaRPr lang="en-US" sz="2000" b="1" dirty="0" smtClean="0"/>
          </a:p>
        </p:txBody>
      </p:sp>
      <p:sp>
        <p:nvSpPr>
          <p:cNvPr id="9" name="TextBox 8"/>
          <p:cNvSpPr txBox="1"/>
          <p:nvPr/>
        </p:nvSpPr>
        <p:spPr>
          <a:xfrm flipH="1">
            <a:off x="183824" y="3127802"/>
            <a:ext cx="1562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Jonathon </a:t>
            </a:r>
            <a:r>
              <a:rPr lang="en-US" sz="1600" b="1" dirty="0" err="1" smtClean="0"/>
              <a:t>Dorfan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6007174" y="3107703"/>
            <a:ext cx="1562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Katsunobu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Oide</a:t>
            </a:r>
            <a:endParaRPr lang="en-US" sz="1600" b="1" dirty="0"/>
          </a:p>
        </p:txBody>
      </p:sp>
      <p:sp>
        <p:nvSpPr>
          <p:cNvPr id="13" name="Punched Tape 12"/>
          <p:cNvSpPr/>
          <p:nvPr/>
        </p:nvSpPr>
        <p:spPr>
          <a:xfrm rot="19969458">
            <a:off x="1757641" y="2595222"/>
            <a:ext cx="8541099" cy="1979525"/>
          </a:xfrm>
          <a:prstGeom prst="flowChartPunchedTape">
            <a:avLst/>
          </a:prstGeom>
          <a:solidFill>
            <a:srgbClr val="FFC000">
              <a:alpha val="85000"/>
            </a:srgbClr>
          </a:solidFill>
          <a:ln w="60325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PEPII and KEKB both achieved more </a:t>
            </a:r>
          </a:p>
          <a:p>
            <a:pPr algn="ctr"/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than 2x their luminosity goals</a:t>
            </a:r>
            <a:endParaRPr lang="en-US" sz="32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37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a typeface="Comic Sans MS" charset="0"/>
                <a:cs typeface="Comic Sans MS" charset="0"/>
              </a:rPr>
              <a:t>KEKB redefines the Luminosity state-of-the-art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~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5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order of magnitude advance from 1981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58" y="1077218"/>
            <a:ext cx="7312862" cy="5145435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2406417" y="4044969"/>
            <a:ext cx="424541" cy="625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31788" y="3860303"/>
            <a:ext cx="108074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2">
                    <a:lumMod val="75000"/>
                  </a:schemeClr>
                </a:solidFill>
              </a:rPr>
              <a:t>1.5x10</a:t>
            </a:r>
            <a:r>
              <a:rPr lang="en-US" b="1" baseline="30000" smtClean="0">
                <a:solidFill>
                  <a:schemeClr val="accent2">
                    <a:lumMod val="75000"/>
                  </a:schemeClr>
                </a:solidFill>
              </a:rPr>
              <a:t>34</a:t>
            </a:r>
            <a:endParaRPr lang="en-US" b="1" baseline="30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9692" y="1480359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KEKB 2005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9813554" y="4229635"/>
            <a:ext cx="1897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10033"/>
                </a:solidFill>
              </a:rPr>
              <a:t>&gt;1 million BB pairs/day!!</a:t>
            </a:r>
            <a:endParaRPr lang="en-US" b="1" dirty="0">
              <a:solidFill>
                <a:srgbClr val="C1003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H="1">
            <a:off x="11089483" y="4245460"/>
            <a:ext cx="43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_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4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244" y="191495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Miracle #3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753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916" y="-64003"/>
            <a:ext cx="10515600" cy="98925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The Belle detector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97" y="1394848"/>
            <a:ext cx="7069070" cy="460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93" y="1577934"/>
            <a:ext cx="1592520" cy="2012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650" y="3573978"/>
            <a:ext cx="1112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/>
              <a:t>Fumihiko</a:t>
            </a:r>
            <a:endParaRPr lang="en-US" sz="1600" b="1" dirty="0" smtClean="0"/>
          </a:p>
          <a:p>
            <a:pPr algn="ctr"/>
            <a:r>
              <a:rPr lang="en-US" sz="1600" b="1" dirty="0" smtClean="0"/>
              <a:t>Takasaki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6959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2970"/>
            <a:ext cx="10058400" cy="5617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9243508" y="3926539"/>
            <a:ext cx="16620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~200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 dirty="0" smtClean="0"/>
              <a:t>m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9695330" y="3482786"/>
            <a:ext cx="40341" cy="4706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flipH="1">
            <a:off x="-121024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10033"/>
                </a:solidFill>
                <a:latin typeface="Comic Sans MS" charset="0"/>
                <a:ea typeface="Comic Sans MS" charset="0"/>
                <a:cs typeface="Comic Sans MS" charset="0"/>
              </a:rPr>
              <a:t>&gt;1 order of magnitude advances in resolution &amp; efficiency</a:t>
            </a:r>
            <a:endParaRPr lang="en-US" sz="3200" b="1" dirty="0">
              <a:solidFill>
                <a:srgbClr val="C10033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18" y="45176"/>
            <a:ext cx="2834898" cy="1325563"/>
          </a:xfrm>
        </p:spPr>
        <p:txBody>
          <a:bodyPr/>
          <a:lstStyle/>
          <a:p>
            <a:r>
              <a:rPr lang="en-US" b="1" dirty="0" smtClean="0"/>
              <a:t>July 2001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Times" charset="0"/>
              </a:rPr>
              <a:t/>
            </a:r>
            <a:br>
              <a:rPr lang="uk-UA" dirty="0">
                <a:latin typeface="Times" charset="0"/>
              </a:rPr>
            </a:br>
            <a:endParaRPr lang="uk-UA" dirty="0">
              <a:latin typeface="Times" charset="0"/>
            </a:endParaRPr>
          </a:p>
          <a:p>
            <a:r>
              <a:rPr lang="uk-UA" dirty="0">
                <a:latin typeface="Times" charset="0"/>
              </a:rPr>
              <a:t>  </a:t>
            </a:r>
            <a:endParaRPr lang="uk-UA" dirty="0">
              <a:effectLst/>
              <a:latin typeface="Times" charset="0"/>
            </a:endParaRPr>
          </a:p>
        </p:txBody>
      </p:sp>
      <p:pic>
        <p:nvPicPr>
          <p:cNvPr id="5" name="Picture 24" descr="C:\slo pwrpt\colise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7" y="1976919"/>
            <a:ext cx="3667635" cy="237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286718" y="1392144"/>
            <a:ext cx="33247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x-none" sz="3200" b="1" dirty="0" smtClean="0">
                <a:solidFill>
                  <a:srgbClr val="FF0000"/>
                </a:solidFill>
              </a:rPr>
              <a:t>LP01 Rome</a:t>
            </a:r>
            <a:endParaRPr lang="en-US" altLang="x-none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034" y="116561"/>
            <a:ext cx="7569296" cy="5701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553126" y="4848137"/>
            <a:ext cx="34425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𝚼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(4S)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BB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evts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:  31 million</a:t>
            </a:r>
          </a:p>
          <a:p>
            <a:r>
              <a:rPr lang="en-US" sz="500" b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   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B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J/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en-US" b="1" baseline="-25000" dirty="0">
                <a:solidFill>
                  <a:schemeClr val="accent2">
                    <a:lumMod val="50000"/>
                  </a:schemeClr>
                </a:solidFill>
              </a:rPr>
              <a:t>S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evts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:         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533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500" b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   </a:t>
            </a:r>
            <a:endParaRPr lang="en-US" sz="500" b="1" dirty="0">
              <a:solidFill>
                <a:schemeClr val="accent2">
                  <a:lumMod val="50000"/>
                </a:schemeClr>
              </a:solidFill>
              <a:sym typeface="Wingdings"/>
            </a:endParaRP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B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J/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en-US" b="1" baseline="-25000" dirty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evts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:         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570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09164" y="1745052"/>
            <a:ext cx="711533" cy="569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962737" y="1701258"/>
            <a:ext cx="941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432FF"/>
                </a:solidFill>
              </a:rPr>
              <a:t>B</a:t>
            </a:r>
            <a:r>
              <a:rPr lang="en-US" sz="1000" b="1" dirty="0" smtClean="0">
                <a:solidFill>
                  <a:srgbClr val="0432FF"/>
                </a:solidFill>
                <a:sym typeface="Wingdings"/>
              </a:rPr>
              <a:t></a:t>
            </a:r>
            <a:r>
              <a:rPr lang="en-US" sz="1400" b="1" dirty="0" smtClean="0">
                <a:solidFill>
                  <a:srgbClr val="0432FF"/>
                </a:solidFill>
              </a:rPr>
              <a:t>J/</a:t>
            </a:r>
            <a:r>
              <a:rPr lang="en-US" sz="1400" b="1" dirty="0" err="1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1400" b="1" dirty="0" err="1" smtClean="0">
                <a:solidFill>
                  <a:srgbClr val="0432FF"/>
                </a:solidFill>
              </a:rPr>
              <a:t>K</a:t>
            </a:r>
            <a:r>
              <a:rPr lang="en-US" sz="1400" b="1" baseline="-25000" dirty="0" err="1" smtClean="0">
                <a:solidFill>
                  <a:srgbClr val="0432FF"/>
                </a:solidFill>
              </a:rPr>
              <a:t>S</a:t>
            </a:r>
            <a:endParaRPr lang="en-US" sz="1400" b="1" baseline="-25000" dirty="0">
              <a:solidFill>
                <a:srgbClr val="0432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40569" y="1964322"/>
            <a:ext cx="941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B</a:t>
            </a:r>
            <a:r>
              <a:rPr lang="en-US" sz="1000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400" b="1" dirty="0" smtClean="0">
                <a:solidFill>
                  <a:srgbClr val="FF0000"/>
                </a:solidFill>
              </a:rPr>
              <a:t>J/</a:t>
            </a:r>
            <a:r>
              <a:rPr lang="en-US" sz="1400" b="1" dirty="0" err="1" smtClean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1400" b="1" dirty="0" err="1" smtClean="0">
                <a:solidFill>
                  <a:srgbClr val="FF0000"/>
                </a:solidFill>
              </a:rPr>
              <a:t>K</a:t>
            </a:r>
            <a:r>
              <a:rPr lang="en-US" sz="1400" b="1" baseline="-25000" dirty="0" err="1" smtClean="0">
                <a:solidFill>
                  <a:srgbClr val="FF0000"/>
                </a:solidFill>
              </a:rPr>
              <a:t>S</a:t>
            </a:r>
            <a:endParaRPr lang="en-US" sz="1400" b="1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>
            <a:off x="10983736" y="1706341"/>
            <a:ext cx="273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432FF"/>
                </a:solidFill>
              </a:rPr>
              <a:t>_</a:t>
            </a:r>
            <a:endParaRPr lang="en-US" sz="1400" b="1" baseline="-250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3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18" y="45176"/>
            <a:ext cx="2834898" cy="1325563"/>
          </a:xfrm>
        </p:spPr>
        <p:txBody>
          <a:bodyPr/>
          <a:lstStyle/>
          <a:p>
            <a:r>
              <a:rPr lang="en-US" b="1" dirty="0" smtClean="0"/>
              <a:t>July 2001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Times" charset="0"/>
              </a:rPr>
              <a:t/>
            </a:r>
            <a:br>
              <a:rPr lang="uk-UA" dirty="0">
                <a:latin typeface="Times" charset="0"/>
              </a:rPr>
            </a:br>
            <a:endParaRPr lang="uk-UA" dirty="0">
              <a:latin typeface="Times" charset="0"/>
            </a:endParaRPr>
          </a:p>
          <a:p>
            <a:r>
              <a:rPr lang="uk-UA" dirty="0">
                <a:latin typeface="Times" charset="0"/>
              </a:rPr>
              <a:t>  </a:t>
            </a:r>
            <a:endParaRPr lang="uk-UA" dirty="0">
              <a:effectLst/>
              <a:latin typeface="Times" charset="0"/>
            </a:endParaRPr>
          </a:p>
        </p:txBody>
      </p:sp>
      <p:pic>
        <p:nvPicPr>
          <p:cNvPr id="5" name="Picture 24" descr="C:\slo pwrpt\coli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7" y="2242949"/>
            <a:ext cx="3667635" cy="237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286718" y="1392144"/>
            <a:ext cx="33247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x-none" sz="3600" dirty="0" smtClean="0">
                <a:solidFill>
                  <a:srgbClr val="FF0000"/>
                </a:solidFill>
              </a:rPr>
              <a:t>LP01 Rome</a:t>
            </a:r>
            <a:endParaRPr lang="en-US" altLang="x-none" sz="36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897" y="157673"/>
            <a:ext cx="7569296" cy="57015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553126" y="4848137"/>
            <a:ext cx="34425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𝚼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(4S)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BB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evts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:  31 million</a:t>
            </a:r>
          </a:p>
          <a:p>
            <a:r>
              <a:rPr lang="en-US" sz="500" b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   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B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J/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en-US" b="1" baseline="-25000" dirty="0">
                <a:solidFill>
                  <a:schemeClr val="accent2">
                    <a:lumMod val="50000"/>
                  </a:schemeClr>
                </a:solidFill>
              </a:rPr>
              <a:t>S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evts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:         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533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500" b="1" dirty="0" smtClean="0">
                <a:solidFill>
                  <a:schemeClr val="accent2">
                    <a:lumMod val="50000"/>
                  </a:schemeClr>
                </a:solidFill>
                <a:sym typeface="Wingdings"/>
              </a:rPr>
              <a:t>   </a:t>
            </a:r>
            <a:endParaRPr lang="en-US" sz="500" b="1" dirty="0">
              <a:solidFill>
                <a:schemeClr val="accent2">
                  <a:lumMod val="50000"/>
                </a:schemeClr>
              </a:solidFill>
              <a:sym typeface="Wingdings"/>
            </a:endParaRP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sym typeface="Wingdings"/>
              </a:rPr>
              <a:t>B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J/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K</a:t>
            </a:r>
            <a:r>
              <a:rPr lang="en-US" b="1" baseline="-25000" dirty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evts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:         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570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Punched Tape 7"/>
          <p:cNvSpPr/>
          <p:nvPr/>
        </p:nvSpPr>
        <p:spPr>
          <a:xfrm rot="20532384">
            <a:off x="1433543" y="2031059"/>
            <a:ext cx="9571798" cy="2366682"/>
          </a:xfrm>
          <a:prstGeom prst="flowChartPunchedTape">
            <a:avLst/>
          </a:prstGeom>
          <a:solidFill>
            <a:schemeClr val="accent4">
              <a:lumMod val="60000"/>
              <a:lumOff val="40000"/>
              <a:alpha val="86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KM model is confirmed!</a:t>
            </a:r>
            <a:endParaRPr lang="en-US" sz="6000" b="1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6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ChangeArrowheads="1"/>
          </p:cNvSpPr>
          <p:nvPr>
            <p:ph type="title"/>
          </p:nvPr>
        </p:nvSpPr>
        <p:spPr>
          <a:xfrm>
            <a:off x="770560" y="0"/>
            <a:ext cx="10515600" cy="884405"/>
          </a:xfrm>
        </p:spPr>
        <p:txBody>
          <a:bodyPr/>
          <a:lstStyle/>
          <a:p>
            <a:pPr algn="ctr"/>
            <a:r>
              <a:rPr lang="en-US" altLang="x-none" b="1" dirty="0" smtClean="0">
                <a:latin typeface="+mn-lt"/>
              </a:rPr>
              <a:t>December 2008: The Big Moment</a:t>
            </a:r>
            <a:endParaRPr lang="en-US" altLang="x-none" b="1" dirty="0">
              <a:latin typeface="+mn-lt"/>
            </a:endParaRPr>
          </a:p>
        </p:txBody>
      </p:sp>
      <p:pic>
        <p:nvPicPr>
          <p:cNvPr id="142341" name="Picture 5" descr="3808358260233_0_AL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6514" y="1325832"/>
            <a:ext cx="2847975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2343" name="Picture 7" descr="6078358260233_0_AL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7514" y="1325832"/>
            <a:ext cx="2847975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1119" y="3074907"/>
            <a:ext cx="2074482" cy="155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flipH="1">
            <a:off x="5306641" y="2717432"/>
            <a:ext cx="1538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or Kiyoshi </a:t>
            </a:r>
            <a:r>
              <a:rPr lang="en-US" dirty="0" err="1" smtClean="0"/>
              <a:t>Niu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742" y="4847696"/>
            <a:ext cx="1988515" cy="1826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6661" y="4570901"/>
            <a:ext cx="14986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or Tony </a:t>
            </a:r>
            <a:r>
              <a:rPr lang="en-US" dirty="0" err="1" smtClean="0"/>
              <a:t>Sanda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4980059" y="863963"/>
            <a:ext cx="22653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 prize for </a:t>
            </a:r>
            <a:r>
              <a:rPr lang="en-US" dirty="0" err="1" smtClean="0"/>
              <a:t>Cabibbo</a:t>
            </a:r>
            <a:endParaRPr lang="en-US" dirty="0"/>
          </a:p>
        </p:txBody>
      </p:sp>
      <p:pic>
        <p:nvPicPr>
          <p:cNvPr id="10" name="Picture 9" descr="Screen shot 2016-07-01 at 5.35.1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825" y="1325832"/>
            <a:ext cx="1404331" cy="13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09773" y="0"/>
            <a:ext cx="4678015" cy="89383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Why not </a:t>
            </a:r>
            <a:r>
              <a:rPr lang="en-US" b="1" dirty="0" err="1" smtClean="0">
                <a:latin typeface="+mn-lt"/>
              </a:rPr>
              <a:t>Cabibbo</a:t>
            </a:r>
            <a:r>
              <a:rPr lang="en-US" b="1" dirty="0" smtClean="0">
                <a:latin typeface="+mn-lt"/>
              </a:rPr>
              <a:t>?</a:t>
            </a:r>
            <a:endParaRPr lang="en-US" b="1" dirty="0"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123" y="2046909"/>
            <a:ext cx="5301926" cy="19259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7592" y="932411"/>
            <a:ext cx="729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</a:rPr>
              <a:t>1960 paper (proposal for PCAC) by Gell-Mann &amp; Levy:</a:t>
            </a:r>
            <a:endParaRPr lang="en-US" sz="2400" b="1" dirty="0">
              <a:solidFill>
                <a:srgbClr val="9452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964" y="3983878"/>
            <a:ext cx="6936984" cy="976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495224" y="4197552"/>
            <a:ext cx="1129750" cy="256388"/>
          </a:xfrm>
          <a:prstGeom prst="rect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flipV="1">
            <a:off x="2925385" y="4421445"/>
            <a:ext cx="6820164" cy="282150"/>
          </a:xfrm>
          <a:prstGeom prst="rect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60964" y="4675716"/>
            <a:ext cx="3617844" cy="282892"/>
          </a:xfrm>
          <a:prstGeom prst="rect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836" y="1790520"/>
            <a:ext cx="7135943" cy="215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592" y="1421188"/>
            <a:ext cx="245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ref. 4 in </a:t>
            </a:r>
            <a:r>
              <a:rPr lang="en-US" dirty="0" err="1" smtClean="0"/>
              <a:t>Cabibbo’s</a:t>
            </a:r>
            <a:r>
              <a:rPr lang="en-US" dirty="0" smtClean="0"/>
              <a:t> paper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2" y="4958608"/>
            <a:ext cx="1996670" cy="1685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0080" y="4632496"/>
            <a:ext cx="235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~40 cites/</a:t>
            </a:r>
            <a:r>
              <a:rPr lang="en-US" dirty="0" err="1" smtClean="0"/>
              <a:t>yr</a:t>
            </a:r>
            <a:r>
              <a:rPr lang="en-US" dirty="0" smtClean="0"/>
              <a:t> for 60 </a:t>
            </a:r>
            <a:r>
              <a:rPr lang="en-US" dirty="0" err="1" smtClean="0"/>
              <a:t>yrs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390" y="6507559"/>
            <a:ext cx="2156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4">
                    <a:lumMod val="50000"/>
                  </a:schemeClr>
                </a:solidFill>
              </a:rPr>
              <a:t>iN</a:t>
            </a:r>
            <a:r>
              <a:rPr lang="en-US" sz="1600" dirty="0" err="1" smtClean="0">
                <a:solidFill>
                  <a:schemeClr val="accent4">
                    <a:lumMod val="50000"/>
                  </a:schemeClr>
                </a:solidFill>
              </a:rPr>
              <a:t>SPIRE</a:t>
            </a:r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: 2,152 citations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4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3" grpId="0"/>
      <p:bldP spid="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42" y="36677"/>
            <a:ext cx="5609297" cy="8976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+mn-lt"/>
              </a:rPr>
              <a:t>Flavor mixing post-1963:</a:t>
            </a:r>
            <a:endParaRPr lang="en-US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78" y="47157"/>
            <a:ext cx="5895708" cy="1425172"/>
          </a:xfrm>
          <a:prstGeom prst="rect">
            <a:avLst/>
          </a:prstGeom>
        </p:spPr>
      </p:pic>
      <p:pic>
        <p:nvPicPr>
          <p:cNvPr id="5" name="Picture 4" descr="Screen shot 2016-07-01 at 5.35.1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32" y="804943"/>
            <a:ext cx="2121734" cy="22674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179" y="2558768"/>
            <a:ext cx="1279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Nicola </a:t>
            </a:r>
            <a:r>
              <a:rPr lang="en-US" sz="1400" dirty="0" err="1" smtClean="0">
                <a:solidFill>
                  <a:schemeClr val="bg1"/>
                </a:solidFill>
              </a:rPr>
              <a:t>Cabibbo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1935-2010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7122311" y="6472648"/>
            <a:ext cx="137831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7130407" y="4955775"/>
            <a:ext cx="31380" cy="148906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7146290" y="5597697"/>
            <a:ext cx="1378317" cy="862641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 flipV="1">
            <a:off x="6216005" y="5190787"/>
            <a:ext cx="945783" cy="1304466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7207140" y="4885695"/>
            <a:ext cx="54927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i="1" dirty="0" err="1">
                <a:ea typeface="MS PGothic" pitchFamily="34" charset="-128"/>
                <a:cs typeface="MS PGothic" pitchFamily="34" charset="-128"/>
              </a:rPr>
              <a:t>s</a:t>
            </a:r>
            <a:endParaRPr kumimoji="1" lang="en-US" sz="2400" b="1" i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8323557" y="5134407"/>
            <a:ext cx="549275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i="1" dirty="0">
                <a:solidFill>
                  <a:srgbClr val="008000"/>
                </a:solidFill>
                <a:ea typeface="MS PGothic" pitchFamily="34" charset="-128"/>
                <a:cs typeface="MS PGothic" pitchFamily="34" charset="-128"/>
              </a:rPr>
              <a:t>d’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98131" y="4886757"/>
            <a:ext cx="386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2400" b="1" i="1" dirty="0" smtClean="0">
                <a:solidFill>
                  <a:srgbClr val="008000"/>
                </a:solidFill>
                <a:ea typeface="MS PGothic" pitchFamily="34" charset="-128"/>
                <a:cs typeface="MS PGothic" pitchFamily="34" charset="-128"/>
              </a:rPr>
              <a:t>s’</a:t>
            </a:r>
            <a:endParaRPr kumimoji="1" lang="en-US" sz="2400" b="1" i="1" dirty="0">
              <a:solidFill>
                <a:srgbClr val="008000"/>
              </a:solidFill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487584" y="6317851"/>
            <a:ext cx="206712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i="1" dirty="0" err="1">
                <a:ea typeface="MS PGothic" pitchFamily="34" charset="-128"/>
                <a:cs typeface="MS PGothic" pitchFamily="34" charset="-128"/>
              </a:rPr>
              <a:t>d</a:t>
            </a:r>
            <a:endParaRPr kumimoji="1" lang="en-US" sz="2400" b="1" i="1" dirty="0"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759187" y="5959970"/>
            <a:ext cx="137789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1" lang="en-US" sz="2400" b="1" i="1" dirty="0" smtClean="0">
                <a:solidFill>
                  <a:srgbClr val="336600"/>
                </a:solidFill>
                <a:latin typeface="Symbol" charset="2"/>
                <a:ea typeface="MS PGothic" pitchFamily="34" charset="-128"/>
                <a:cs typeface="MS PGothic" pitchFamily="34" charset="-128"/>
              </a:rPr>
              <a:t>q</a:t>
            </a:r>
            <a:r>
              <a:rPr kumimoji="1" lang="en-US" sz="2400" b="1" baseline="-25000" dirty="0" smtClean="0">
                <a:solidFill>
                  <a:srgbClr val="3366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c</a:t>
            </a:r>
            <a:r>
              <a:rPr kumimoji="1" lang="en-US" sz="2400" b="1" dirty="0" smtClean="0">
                <a:solidFill>
                  <a:srgbClr val="336600"/>
                </a:solidFill>
                <a:latin typeface="Symbol" charset="2"/>
                <a:ea typeface="Symbol" charset="2"/>
                <a:cs typeface="Symbol" charset="2"/>
              </a:rPr>
              <a:t>~</a:t>
            </a:r>
            <a:r>
              <a:rPr kumimoji="1" lang="en-US" sz="2400" b="1" dirty="0" smtClean="0">
                <a:solidFill>
                  <a:srgbClr val="3366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15</a:t>
            </a:r>
            <a:r>
              <a:rPr kumimoji="1" lang="en-US" sz="3200" b="1" baseline="30000" dirty="0" smtClean="0">
                <a:solidFill>
                  <a:srgbClr val="336600"/>
                </a:solidFill>
                <a:latin typeface="+mj-lt"/>
                <a:ea typeface="MS PGothic" pitchFamily="34" charset="-128"/>
                <a:cs typeface="MS PGothic" pitchFamily="34" charset="-128"/>
              </a:rPr>
              <a:t>◦</a:t>
            </a:r>
            <a:endParaRPr kumimoji="1" lang="en-US" sz="3200" b="1" baseline="30000" dirty="0">
              <a:solidFill>
                <a:srgbClr val="CC0000"/>
              </a:solidFill>
              <a:latin typeface="Times New Roman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77332" y="1535949"/>
            <a:ext cx="250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PRL, 10, 531 (1963) 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410583" y="1482875"/>
            <a:ext cx="3774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Cabibbo</a:t>
            </a:r>
            <a:r>
              <a:rPr lang="en-US" sz="3200" b="1" dirty="0" smtClean="0"/>
              <a:t> universality: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706072" y="2839144"/>
            <a:ext cx="5449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√</a:t>
            </a:r>
            <a:r>
              <a:rPr lang="en-US" sz="3200" i="1" dirty="0" smtClean="0"/>
              <a:t>G</a:t>
            </a:r>
            <a:r>
              <a:rPr lang="en-US" sz="3200" i="1" baseline="-25000" dirty="0" smtClean="0"/>
              <a:t>F</a:t>
            </a:r>
            <a:r>
              <a:rPr lang="en-US" sz="3200" dirty="0" smtClean="0">
                <a:sym typeface="Wingdings"/>
              </a:rPr>
              <a:t>  </a:t>
            </a:r>
            <a:r>
              <a:rPr lang="en-US" sz="3200" dirty="0" err="1" smtClean="0">
                <a:sym typeface="Wingdings"/>
              </a:rPr>
              <a:t>cos</a:t>
            </a:r>
            <a:r>
              <a:rPr lang="en-US" sz="3200" i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q</a:t>
            </a:r>
            <a:r>
              <a:rPr lang="en-US" sz="3200" baseline="-25000" dirty="0" err="1" smtClean="0">
                <a:sym typeface="Wingdings"/>
              </a:rPr>
              <a:t>C</a:t>
            </a:r>
            <a:r>
              <a:rPr lang="en-US" sz="3200" baseline="-25000" dirty="0" smtClean="0">
                <a:sym typeface="Wingdings"/>
              </a:rPr>
              <a:t> </a:t>
            </a:r>
            <a:r>
              <a:rPr lang="en-US" sz="4000" dirty="0" smtClean="0"/>
              <a:t>√</a:t>
            </a:r>
            <a:r>
              <a:rPr lang="en-US" sz="3200" i="1" dirty="0" smtClean="0">
                <a:sym typeface="Wingdings"/>
              </a:rPr>
              <a:t>G</a:t>
            </a:r>
            <a:r>
              <a:rPr lang="en-US" sz="3200" i="1" baseline="-25000" dirty="0" smtClean="0">
                <a:sym typeface="Wingdings"/>
              </a:rPr>
              <a:t>F</a:t>
            </a:r>
            <a:r>
              <a:rPr lang="en-US" sz="3200" dirty="0" smtClean="0">
                <a:sym typeface="Wingdings"/>
              </a:rPr>
              <a:t> + </a:t>
            </a:r>
            <a:r>
              <a:rPr lang="en-US" sz="3200" dirty="0" err="1" smtClean="0">
                <a:sym typeface="Wingdings"/>
              </a:rPr>
              <a:t>sin</a:t>
            </a:r>
            <a:r>
              <a:rPr lang="en-US" sz="3200" i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q</a:t>
            </a:r>
            <a:r>
              <a:rPr lang="en-US" sz="3200" baseline="-25000" dirty="0" err="1" smtClean="0">
                <a:sym typeface="Wingdings"/>
              </a:rPr>
              <a:t>C</a:t>
            </a:r>
            <a:r>
              <a:rPr lang="en-US" sz="3200" dirty="0" smtClean="0">
                <a:sym typeface="Wingdings"/>
              </a:rPr>
              <a:t> </a:t>
            </a:r>
            <a:r>
              <a:rPr lang="en-US" sz="4000" dirty="0" smtClean="0"/>
              <a:t>√</a:t>
            </a:r>
            <a:r>
              <a:rPr lang="en-US" sz="3200" i="1" dirty="0" smtClean="0">
                <a:sym typeface="Wingdings"/>
              </a:rPr>
              <a:t>G</a:t>
            </a:r>
            <a:r>
              <a:rPr lang="en-US" sz="3200" i="1" baseline="-25000" dirty="0" smtClean="0">
                <a:sym typeface="Wingdings"/>
              </a:rPr>
              <a:t>F</a:t>
            </a:r>
            <a:endParaRPr lang="en-US" sz="3200" i="1" baseline="-25000" dirty="0"/>
          </a:p>
        </p:txBody>
      </p:sp>
      <p:sp>
        <p:nvSpPr>
          <p:cNvPr id="23" name="TextBox 22"/>
          <p:cNvSpPr txBox="1"/>
          <p:nvPr/>
        </p:nvSpPr>
        <p:spPr>
          <a:xfrm rot="10800000" flipH="1">
            <a:off x="3541182" y="2945851"/>
            <a:ext cx="81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_</a:t>
            </a:r>
            <a:endParaRPr lang="en-US" sz="4000" b="1" dirty="0"/>
          </a:p>
        </p:txBody>
      </p:sp>
      <p:sp>
        <p:nvSpPr>
          <p:cNvPr id="34" name="TextBox 33"/>
          <p:cNvSpPr txBox="1"/>
          <p:nvPr/>
        </p:nvSpPr>
        <p:spPr>
          <a:xfrm rot="10800000" flipH="1">
            <a:off x="5716911" y="2926741"/>
            <a:ext cx="81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_</a:t>
            </a:r>
            <a:endParaRPr lang="en-US" sz="4000" b="1" dirty="0"/>
          </a:p>
        </p:txBody>
      </p:sp>
      <p:sp>
        <p:nvSpPr>
          <p:cNvPr id="35" name="TextBox 34"/>
          <p:cNvSpPr txBox="1"/>
          <p:nvPr/>
        </p:nvSpPr>
        <p:spPr>
          <a:xfrm rot="10800000" flipH="1">
            <a:off x="7671076" y="2933067"/>
            <a:ext cx="812512" cy="714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_</a:t>
            </a:r>
            <a:endParaRPr lang="en-US" sz="4000" b="1" dirty="0"/>
          </a:p>
        </p:txBody>
      </p:sp>
      <p:sp>
        <p:nvSpPr>
          <p:cNvPr id="25" name="Rectangle 24"/>
          <p:cNvSpPr/>
          <p:nvPr/>
        </p:nvSpPr>
        <p:spPr>
          <a:xfrm>
            <a:off x="3527633" y="2349163"/>
            <a:ext cx="5540996" cy="13708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 flipH="1">
            <a:off x="4890832" y="4138592"/>
            <a:ext cx="294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weak interaction quarks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0" y="4827359"/>
            <a:ext cx="5308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Feynman-Gell-Mann universality applied to rotated quarks 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690224" y="4430511"/>
            <a:ext cx="377721" cy="653810"/>
          </a:xfrm>
          <a:prstGeom prst="straightConnector1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267432" y="4434576"/>
            <a:ext cx="955419" cy="683014"/>
          </a:xfrm>
          <a:prstGeom prst="straightConnector1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flipH="1">
            <a:off x="4131869" y="6391871"/>
            <a:ext cx="2942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mass eigenstate quarks</a:t>
            </a:r>
            <a:endParaRPr lang="en-US" b="1" dirty="0"/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6216005" y="5472505"/>
            <a:ext cx="836944" cy="9868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393244" y="6530090"/>
            <a:ext cx="1605620" cy="464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872832" y="5958686"/>
            <a:ext cx="1911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“</a:t>
            </a:r>
            <a:r>
              <a:rPr lang="en-US" b="1" dirty="0" err="1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Cabibbo</a:t>
            </a:r>
            <a:r>
              <a:rPr lang="en-US" b="1" dirty="0" smtClean="0">
                <a:solidFill>
                  <a:srgbClr val="008000"/>
                </a:solidFill>
                <a:latin typeface="Comic Sans MS" charset="0"/>
                <a:ea typeface="Comic Sans MS" charset="0"/>
                <a:cs typeface="Comic Sans MS" charset="0"/>
              </a:rPr>
              <a:t> angle”</a:t>
            </a:r>
            <a:endParaRPr lang="en-US" b="1" dirty="0">
              <a:solidFill>
                <a:srgbClr val="008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2060" y="2306018"/>
            <a:ext cx="822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b="1" i="1" dirty="0" smtClean="0"/>
              <a:t>S</a:t>
            </a:r>
            <a:r>
              <a:rPr lang="en-US" sz="2400" dirty="0" smtClean="0"/>
              <a:t>=0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7270904" y="2319270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b="1" i="1" dirty="0" smtClean="0"/>
              <a:t>S</a:t>
            </a:r>
            <a:r>
              <a:rPr lang="en-US" sz="2400" dirty="0" smtClean="0"/>
              <a:t>=±1</a:t>
            </a:r>
            <a:endParaRPr lang="en-US" sz="2400" dirty="0"/>
          </a:p>
        </p:txBody>
      </p:sp>
      <p:sp>
        <p:nvSpPr>
          <p:cNvPr id="26" name="Right Brace 25"/>
          <p:cNvSpPr/>
          <p:nvPr/>
        </p:nvSpPr>
        <p:spPr>
          <a:xfrm rot="16200000">
            <a:off x="5622119" y="2066672"/>
            <a:ext cx="313183" cy="1513574"/>
          </a:xfrm>
          <a:prstGeom prst="rightBrace">
            <a:avLst>
              <a:gd name="adj1" fmla="val 8333"/>
              <a:gd name="adj2" fmla="val 51449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Brace 37"/>
          <p:cNvSpPr/>
          <p:nvPr/>
        </p:nvSpPr>
        <p:spPr>
          <a:xfrm rot="16200000">
            <a:off x="7612427" y="2114344"/>
            <a:ext cx="313183" cy="1513574"/>
          </a:xfrm>
          <a:prstGeom prst="rightBrace">
            <a:avLst>
              <a:gd name="adj1" fmla="val 8333"/>
              <a:gd name="adj2" fmla="val 51449"/>
            </a:avLst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562189" y="2749218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</a:rPr>
              <a:t>sin</a:t>
            </a:r>
            <a:r>
              <a:rPr lang="en-US" sz="2400" b="1" i="1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400" b="1" baseline="-25000" dirty="0" smtClean="0">
                <a:solidFill>
                  <a:srgbClr val="945200"/>
                </a:solidFill>
              </a:rPr>
              <a:t>C</a:t>
            </a:r>
            <a:r>
              <a:rPr lang="en-US" sz="2400" b="1" dirty="0" smtClean="0">
                <a:solidFill>
                  <a:srgbClr val="945200"/>
                </a:solidFill>
              </a:rPr>
              <a:t>≈0.05</a:t>
            </a:r>
            <a:endParaRPr lang="en-US" sz="2400" b="1" dirty="0">
              <a:solidFill>
                <a:srgbClr val="9452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891396" y="277033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rgbClr val="945200"/>
                </a:solidFill>
              </a:rPr>
              <a:t>2</a:t>
            </a:r>
            <a:endParaRPr lang="en-US" sz="2400" b="1" baseline="30000" dirty="0">
              <a:solidFill>
                <a:srgbClr val="945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0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29" grpId="0"/>
      <p:bldP spid="30" grpId="0"/>
      <p:bldP spid="47" grpId="0"/>
      <p:bldP spid="6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638" y="-28268"/>
            <a:ext cx="10515600" cy="73063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Gell-Mann Levy page 4:`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17" y="2945854"/>
            <a:ext cx="9531668" cy="35400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5884" y="1166323"/>
            <a:ext cx="8237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</a:rPr>
              <a:t>(B.T.W., the half-life for </a:t>
            </a:r>
            <a:r>
              <a:rPr lang="en-US" sz="2400" b="1" baseline="30000" dirty="0" smtClean="0">
                <a:solidFill>
                  <a:srgbClr val="945200"/>
                </a:solidFill>
              </a:rPr>
              <a:t>14</a:t>
            </a:r>
            <a:r>
              <a:rPr lang="en-US" sz="2400" b="1" dirty="0" smtClean="0">
                <a:solidFill>
                  <a:srgbClr val="945200"/>
                </a:solidFill>
              </a:rPr>
              <a:t>O</a:t>
            </a:r>
            <a:r>
              <a:rPr lang="en-US" sz="2400" b="1" dirty="0" smtClean="0">
                <a:solidFill>
                  <a:srgbClr val="945200"/>
                </a:solidFill>
                <a:sym typeface="Wingdings"/>
              </a:rPr>
              <a:t></a:t>
            </a:r>
            <a:r>
              <a:rPr lang="en-US" sz="2400" b="1" baseline="30000" dirty="0" smtClean="0">
                <a:solidFill>
                  <a:srgbClr val="945200"/>
                </a:solidFill>
                <a:sym typeface="Wingdings"/>
              </a:rPr>
              <a:t>14</a:t>
            </a:r>
            <a:r>
              <a:rPr lang="en-US" sz="2400" b="1" dirty="0" smtClean="0">
                <a:solidFill>
                  <a:srgbClr val="945200"/>
                </a:solidFill>
                <a:sym typeface="Wingdings"/>
              </a:rPr>
              <a:t>N</a:t>
            </a:r>
            <a:r>
              <a:rPr lang="en-US" sz="2400" b="1" i="1" dirty="0" smtClean="0">
                <a:solidFill>
                  <a:srgbClr val="945200"/>
                </a:solidFill>
                <a:latin typeface="Symbol Tiger Expert" charset="2"/>
                <a:ea typeface="Symbol Tiger Expert" charset="2"/>
                <a:cs typeface="Symbol Tiger Expert" charset="2"/>
                <a:sym typeface="Wingdings"/>
              </a:rPr>
              <a:t>b</a:t>
            </a:r>
            <a:r>
              <a:rPr lang="en-US" sz="2400" b="1" baseline="30000" dirty="0" smtClean="0">
                <a:solidFill>
                  <a:srgbClr val="945200"/>
                </a:solidFill>
                <a:latin typeface="Symbol Tiger Expert" charset="2"/>
                <a:ea typeface="Symbol Tiger Expert" charset="2"/>
                <a:cs typeface="Symbol Tiger Expert" charset="2"/>
                <a:sym typeface="Wingdings"/>
              </a:rPr>
              <a:t>+</a:t>
            </a:r>
            <a:r>
              <a:rPr lang="en-US" sz="2400" b="1" dirty="0" smtClean="0">
                <a:solidFill>
                  <a:srgbClr val="945200"/>
                </a:solidFill>
                <a:ea typeface="Symbol Tiger Expert" charset="2"/>
                <a:cs typeface="Symbol Tiger Expert" charset="2"/>
                <a:sym typeface="Wingdings"/>
              </a:rPr>
              <a:t> is 3% longer than expected)</a:t>
            </a:r>
            <a:endParaRPr lang="en-US" sz="2400" b="1" dirty="0">
              <a:solidFill>
                <a:srgbClr val="945200"/>
              </a:solidFill>
              <a:latin typeface="Symbol Tiger Expert" charset="2"/>
              <a:ea typeface="Symbol Tiger Expert" charset="2"/>
              <a:cs typeface="Symbol Tiger Expert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25" y="1645822"/>
            <a:ext cx="7975652" cy="392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638" y="2481897"/>
            <a:ext cx="10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footnote: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54608" y="5366480"/>
            <a:ext cx="1897719" cy="251792"/>
          </a:xfrm>
          <a:prstGeom prst="rect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flipH="1">
            <a:off x="8182804" y="4453641"/>
            <a:ext cx="1865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45200"/>
                </a:solidFill>
              </a:rPr>
              <a:t>sin</a:t>
            </a:r>
            <a:r>
              <a:rPr lang="en-US" sz="2800" baseline="30000" dirty="0" smtClean="0">
                <a:solidFill>
                  <a:srgbClr val="945200"/>
                </a:solidFill>
              </a:rPr>
              <a:t>2</a:t>
            </a:r>
            <a:r>
              <a:rPr lang="en-US" sz="2800" i="1" dirty="0" smtClean="0">
                <a:solidFill>
                  <a:srgbClr val="945200"/>
                </a:solidFill>
                <a:latin typeface="Symbol Tiger Expert" charset="2"/>
                <a:ea typeface="Symbol Tiger Expert" charset="2"/>
                <a:cs typeface="Symbol Tiger Expert" charset="2"/>
              </a:rPr>
              <a:t>q</a:t>
            </a:r>
            <a:r>
              <a:rPr lang="en-US" sz="2800" baseline="-25000" dirty="0" smtClean="0">
                <a:solidFill>
                  <a:srgbClr val="945200"/>
                </a:solidFill>
              </a:rPr>
              <a:t>C</a:t>
            </a:r>
            <a:r>
              <a:rPr lang="en-US" sz="2800" dirty="0" smtClean="0">
                <a:solidFill>
                  <a:srgbClr val="945200"/>
                </a:solidFill>
              </a:rPr>
              <a:t>=0.06</a:t>
            </a:r>
            <a:endParaRPr lang="en-US" sz="2800" dirty="0">
              <a:solidFill>
                <a:srgbClr val="9452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063179" y="4830549"/>
            <a:ext cx="304648" cy="535931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541160" y="4980142"/>
            <a:ext cx="118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945200"/>
                </a:solidFill>
                <a:latin typeface="Symbol Tiger Expert" charset="2"/>
                <a:ea typeface="Symbol Tiger Expert" charset="2"/>
                <a:cs typeface="Symbol Tiger Expert" charset="2"/>
              </a:rPr>
              <a:t>q</a:t>
            </a:r>
            <a:r>
              <a:rPr lang="en-US" sz="2800" b="1" baseline="-25000" dirty="0" smtClean="0">
                <a:solidFill>
                  <a:srgbClr val="945200"/>
                </a:solidFill>
              </a:rPr>
              <a:t>C</a:t>
            </a:r>
            <a:r>
              <a:rPr lang="en-US" sz="2800" b="1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US" sz="2800" b="1" dirty="0" smtClean="0">
                <a:solidFill>
                  <a:srgbClr val="945200"/>
                </a:solidFill>
              </a:rPr>
              <a:t>14</a:t>
            </a:r>
            <a:r>
              <a:rPr lang="en-US" sz="2800" b="1" baseline="30000" dirty="0" smtClean="0">
                <a:solidFill>
                  <a:srgbClr val="945200"/>
                </a:solidFill>
              </a:rPr>
              <a:t>o</a:t>
            </a:r>
            <a:endParaRPr lang="en-US" sz="2800" b="1" baseline="30000" dirty="0">
              <a:solidFill>
                <a:srgbClr val="9452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6257897" y="4861390"/>
            <a:ext cx="1399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45200"/>
                </a:solidFill>
              </a:rPr>
              <a:t> </a:t>
            </a:r>
            <a:r>
              <a:rPr lang="en-US" sz="2400" dirty="0" err="1" smtClean="0">
                <a:solidFill>
                  <a:srgbClr val="945200"/>
                </a:solidFill>
              </a:rPr>
              <a:t>cos</a:t>
            </a:r>
            <a:r>
              <a:rPr lang="en-US" sz="2400" i="1" dirty="0" err="1" smtClean="0">
                <a:solidFill>
                  <a:srgbClr val="945200"/>
                </a:solidFill>
                <a:latin typeface="Symbol Tiger Expert" charset="2"/>
                <a:ea typeface="Symbol Tiger Expert" charset="2"/>
                <a:cs typeface="Symbol Tiger Expert" charset="2"/>
              </a:rPr>
              <a:t>q</a:t>
            </a:r>
            <a:r>
              <a:rPr lang="en-US" sz="2400" baseline="-25000" dirty="0" err="1" smtClean="0">
                <a:solidFill>
                  <a:srgbClr val="945200"/>
                </a:solidFill>
              </a:rPr>
              <a:t>C</a:t>
            </a:r>
            <a:endParaRPr lang="en-US" sz="2400" baseline="-25000" dirty="0">
              <a:solidFill>
                <a:srgbClr val="9452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V="1">
            <a:off x="5831343" y="4722817"/>
            <a:ext cx="874528" cy="277147"/>
          </a:xfrm>
          <a:prstGeom prst="rect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746431" y="5223234"/>
            <a:ext cx="641299" cy="169916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149484" y="4969156"/>
            <a:ext cx="238246" cy="146312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 flipV="1">
            <a:off x="1734732" y="3460155"/>
            <a:ext cx="7928453" cy="357441"/>
          </a:xfrm>
          <a:prstGeom prst="rect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flipV="1">
            <a:off x="131517" y="3817597"/>
            <a:ext cx="9531668" cy="309058"/>
          </a:xfrm>
          <a:prstGeom prst="rect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31517" y="4100638"/>
            <a:ext cx="3126033" cy="353003"/>
          </a:xfrm>
          <a:prstGeom prst="rect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554274" y="3402097"/>
            <a:ext cx="2571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Cabibbo’s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“idea”</a:t>
            </a:r>
          </a:p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3 </a:t>
            </a:r>
            <a:r>
              <a:rPr lang="en-US" sz="2400" b="1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yrs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earlier!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0" name="Horizontal Scroll 29"/>
          <p:cNvSpPr/>
          <p:nvPr/>
        </p:nvSpPr>
        <p:spPr>
          <a:xfrm rot="20158083">
            <a:off x="410800" y="2372959"/>
            <a:ext cx="11312559" cy="2174390"/>
          </a:xfrm>
          <a:prstGeom prst="horizontalScroll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Even Gell-Mann’s footnotes contained Nobel Prize-winning ideas! </a:t>
            </a:r>
            <a:endParaRPr lang="en-US" sz="36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65438" y="783564"/>
            <a:ext cx="476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a Vector-current mediated 0</a:t>
            </a:r>
            <a:r>
              <a:rPr lang="en-US" b="1" baseline="30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0</a:t>
            </a:r>
            <a:r>
              <a:rPr lang="en-US" b="1" baseline="30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+</a:t>
            </a:r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decay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33" name="Straight Arrow Connector 32"/>
          <p:cNvCxnSpPr>
            <a:endCxn id="4" idx="0"/>
          </p:cNvCxnSpPr>
          <p:nvPr/>
        </p:nvCxnSpPr>
        <p:spPr>
          <a:xfrm flipH="1">
            <a:off x="5054608" y="1030854"/>
            <a:ext cx="410830" cy="135469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29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0" grpId="0"/>
      <p:bldP spid="13" grpId="0"/>
      <p:bldP spid="14" grpId="0" animBg="1"/>
      <p:bldP spid="26" grpId="0" animBg="1"/>
      <p:bldP spid="27" grpId="0" animBg="1"/>
      <p:bldP spid="28" grpId="0" animBg="1"/>
      <p:bldP spid="29" grpId="0"/>
      <p:bldP spid="3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02278" y="2016944"/>
            <a:ext cx="3070123" cy="1325563"/>
          </a:xfrm>
        </p:spPr>
        <p:txBody>
          <a:bodyPr/>
          <a:lstStyle/>
          <a:p>
            <a:r>
              <a:rPr lang="en-US" b="1" dirty="0">
                <a:latin typeface="+mn-lt"/>
              </a:rPr>
              <a:t>Miracle #4:</a:t>
            </a:r>
          </a:p>
        </p:txBody>
      </p:sp>
    </p:spTree>
    <p:extLst>
      <p:ext uri="{BB962C8B-B14F-4D97-AF65-F5344CB8AC3E}">
        <p14:creationId xmlns:p14="http://schemas.microsoft.com/office/powerpoint/2010/main" val="147835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44825" y="0"/>
            <a:ext cx="11347175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      All CKM angles have been measured</a:t>
            </a:r>
            <a:endParaRPr lang="en-US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7" y="2086665"/>
            <a:ext cx="10058400" cy="365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5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437" y="2298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+mn-lt"/>
              </a:rPr>
              <a:t>it didn’t have to be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962" y="2492477"/>
            <a:ext cx="103617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Lucida Calligraphy" charset="0"/>
                <a:ea typeface="Lucida Calligraphy" charset="0"/>
                <a:cs typeface="Lucida Calligraphy" charset="0"/>
              </a:rPr>
              <a:t>CP</a:t>
            </a:r>
            <a:r>
              <a:rPr lang="en-US" sz="1000" b="1" dirty="0" smtClean="0">
                <a:latin typeface="Lucida Calligraphy" charset="0"/>
                <a:ea typeface="Lucida Calligraphy" charset="0"/>
                <a:cs typeface="Lucida Calligraphy" charset="0"/>
              </a:rPr>
              <a:t> </a:t>
            </a:r>
            <a:r>
              <a:rPr lang="en-US" sz="3600" b="1" dirty="0" smtClean="0"/>
              <a:t>V </a:t>
            </a:r>
            <a:r>
              <a:rPr lang="en-US" sz="3600" b="1" dirty="0"/>
              <a:t>was 1</a:t>
            </a:r>
            <a:r>
              <a:rPr lang="en-US" sz="3600" b="1" baseline="30000" dirty="0"/>
              <a:t>st</a:t>
            </a:r>
            <a:r>
              <a:rPr lang="en-US" sz="3600" b="1" dirty="0"/>
              <a:t> </a:t>
            </a:r>
            <a:r>
              <a:rPr lang="en-US" sz="3600" b="1" dirty="0" smtClean="0"/>
              <a:t>discovered (almost accidently*) </a:t>
            </a:r>
            <a:r>
              <a:rPr lang="en-US" sz="3600" b="1" dirty="0"/>
              <a:t>in </a:t>
            </a:r>
            <a:r>
              <a:rPr lang="en-US" sz="3600" b="1" dirty="0" smtClean="0"/>
              <a:t>1964</a:t>
            </a:r>
          </a:p>
          <a:p>
            <a:pPr algn="ctr"/>
            <a:r>
              <a:rPr lang="en-US" sz="3600" b="1" dirty="0" smtClean="0"/>
              <a:t>in </a:t>
            </a:r>
            <a:r>
              <a:rPr lang="en-US" sz="3600" b="1" dirty="0"/>
              <a:t>a </a:t>
            </a:r>
            <a:r>
              <a:rPr lang="en-US" sz="3600" b="1" dirty="0" smtClean="0"/>
              <a:t>low priority </a:t>
            </a:r>
            <a:r>
              <a:rPr lang="en-US" sz="3600" b="1" dirty="0"/>
              <a:t>experiment in </a:t>
            </a:r>
            <a:r>
              <a:rPr lang="en-US" sz="3600" b="1" dirty="0" smtClean="0"/>
              <a:t>“</a:t>
            </a:r>
            <a:r>
              <a:rPr lang="en-US" sz="3600" b="1" i="1" dirty="0" smtClean="0"/>
              <a:t>Inner Mongolia”</a:t>
            </a:r>
            <a:r>
              <a:rPr lang="en-US" i="1" dirty="0"/>
              <a:t/>
            </a:r>
            <a:br>
              <a:rPr lang="en-US" i="1" dirty="0"/>
            </a:b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830979" y="4395658"/>
            <a:ext cx="733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 smtClean="0">
                <a:sym typeface="Wingdings"/>
              </a:rPr>
              <a:t> the main motivation for the experiment was to study </a:t>
            </a:r>
            <a:r>
              <a:rPr lang="en-US" i="1" dirty="0" smtClean="0">
                <a:sym typeface="Wingdings"/>
              </a:rPr>
              <a:t>K</a:t>
            </a:r>
            <a:r>
              <a:rPr lang="en-US" i="1" baseline="-25000" dirty="0" smtClean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</a:t>
            </a:r>
            <a:r>
              <a:rPr lang="en-US" i="1" dirty="0" smtClean="0">
                <a:sym typeface="Wingdings"/>
              </a:rPr>
              <a:t>K</a:t>
            </a:r>
            <a:r>
              <a:rPr lang="en-US" i="1" baseline="-25000" dirty="0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regeneration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38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591" y="-48554"/>
            <a:ext cx="9912626" cy="84613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 smtClean="0">
                <a:latin typeface="+mn-lt"/>
              </a:rPr>
              <a:t>The AGS, Brookhaven’s 2</a:t>
            </a:r>
            <a:r>
              <a:rPr lang="en-US" b="1" baseline="30000" dirty="0" smtClean="0">
                <a:latin typeface="+mn-lt"/>
              </a:rPr>
              <a:t>nd</a:t>
            </a:r>
            <a:r>
              <a:rPr lang="en-US" b="1" dirty="0" smtClean="0">
                <a:latin typeface="+mn-lt"/>
              </a:rPr>
              <a:t> HE accelerator</a:t>
            </a:r>
            <a:endParaRPr lang="en-US" b="1" dirty="0">
              <a:latin typeface="+mn-lt"/>
            </a:endParaRPr>
          </a:p>
        </p:txBody>
      </p:sp>
      <p:pic>
        <p:nvPicPr>
          <p:cNvPr id="102402" name="Picture 3" descr="Screen shot 2016-06-26 at 6.58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2809875"/>
            <a:ext cx="41148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Box 5"/>
          <p:cNvSpPr txBox="1">
            <a:spLocks noChangeArrowheads="1"/>
          </p:cNvSpPr>
          <p:nvPr/>
        </p:nvSpPr>
        <p:spPr bwMode="auto">
          <a:xfrm>
            <a:off x="2452688" y="5151438"/>
            <a:ext cx="1808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“Inner Mongolia”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60851" y="5356225"/>
            <a:ext cx="1878013" cy="1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05" name="TextBox 6"/>
          <p:cNvSpPr txBox="1">
            <a:spLocks noChangeArrowheads="1"/>
          </p:cNvSpPr>
          <p:nvPr/>
        </p:nvSpPr>
        <p:spPr bwMode="auto">
          <a:xfrm>
            <a:off x="2452688" y="846139"/>
            <a:ext cx="786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dirty="0"/>
              <a:t>-- world’s first strong focusing accelerator, still </a:t>
            </a:r>
            <a:r>
              <a:rPr lang="en-US" altLang="en-US" dirty="0" smtClean="0"/>
              <a:t>running more </a:t>
            </a:r>
            <a:r>
              <a:rPr lang="en-US" altLang="en-US" dirty="0"/>
              <a:t>than </a:t>
            </a:r>
            <a:r>
              <a:rPr lang="en-US" altLang="en-US" dirty="0" smtClean="0"/>
              <a:t>60 </a:t>
            </a:r>
            <a:r>
              <a:rPr lang="en-US" altLang="en-US" dirty="0"/>
              <a:t>years later --</a:t>
            </a:r>
          </a:p>
        </p:txBody>
      </p:sp>
      <p:pic>
        <p:nvPicPr>
          <p:cNvPr id="102406" name="Picture 8" descr="Screen shot 2016-06-26 at 6.56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1216025"/>
            <a:ext cx="8078787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1281113" y="267206"/>
            <a:ext cx="10515600" cy="624681"/>
          </a:xfrm>
        </p:spPr>
        <p:txBody>
          <a:bodyPr>
            <a:normAutofit fontScale="90000"/>
          </a:bodyPr>
          <a:lstStyle/>
          <a:p>
            <a:r>
              <a:rPr lang="en-US" altLang="en-US" b="1" smtClean="0">
                <a:latin typeface="+mn-lt"/>
              </a:rPr>
              <a:t>Brookhaven’s  </a:t>
            </a:r>
            <a:r>
              <a:rPr lang="en-US" altLang="en-US" b="1" dirty="0">
                <a:latin typeface="+mn-lt"/>
              </a:rPr>
              <a:t>“inner Mongolia” beam line</a:t>
            </a:r>
          </a:p>
        </p:txBody>
      </p:sp>
      <p:pic>
        <p:nvPicPr>
          <p:cNvPr id="106498" name="Picture 2" descr="Screen shot 2016-06-26 at 6.39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8256" y="105569"/>
            <a:ext cx="4078288" cy="705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Box 4"/>
          <p:cNvSpPr txBox="1">
            <a:spLocks noChangeArrowheads="1"/>
          </p:cNvSpPr>
          <p:nvPr/>
        </p:nvSpPr>
        <p:spPr bwMode="auto">
          <a:xfrm>
            <a:off x="3709988" y="1832660"/>
            <a:ext cx="2528887" cy="67710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sz="2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a hole in the wall</a:t>
            </a:r>
            <a:endParaRPr lang="en-US" altLang="en-US" sz="20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06500" name="TextBox 5"/>
          <p:cNvSpPr txBox="1">
            <a:spLocks noChangeArrowheads="1"/>
          </p:cNvSpPr>
          <p:nvPr/>
        </p:nvSpPr>
        <p:spPr bwMode="auto">
          <a:xfrm rot="-350056">
            <a:off x="7278689" y="4697414"/>
            <a:ext cx="2528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AGS accelerator magnets</a:t>
            </a:r>
          </a:p>
        </p:txBody>
      </p:sp>
      <p:sp>
        <p:nvSpPr>
          <p:cNvPr id="106501" name="TextBox 7"/>
          <p:cNvSpPr txBox="1">
            <a:spLocks noChangeArrowheads="1"/>
          </p:cNvSpPr>
          <p:nvPr/>
        </p:nvSpPr>
        <p:spPr bwMode="auto">
          <a:xfrm>
            <a:off x="1960564" y="4984750"/>
            <a:ext cx="2528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Internal target</a:t>
            </a:r>
          </a:p>
        </p:txBody>
      </p:sp>
      <p:sp>
        <p:nvSpPr>
          <p:cNvPr id="106502" name="TextBox 9"/>
          <p:cNvSpPr txBox="1">
            <a:spLocks noChangeArrowheads="1"/>
          </p:cNvSpPr>
          <p:nvPr/>
        </p:nvSpPr>
        <p:spPr bwMode="auto">
          <a:xfrm>
            <a:off x="5164139" y="4294189"/>
            <a:ext cx="2528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sweeping magnet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84726" y="4294188"/>
            <a:ext cx="379413" cy="207962"/>
          </a:xfrm>
          <a:prstGeom prst="line">
            <a:avLst/>
          </a:prstGeom>
          <a:ln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504" name="TextBox 14"/>
          <p:cNvSpPr txBox="1">
            <a:spLocks noChangeArrowheads="1"/>
          </p:cNvSpPr>
          <p:nvPr/>
        </p:nvSpPr>
        <p:spPr bwMode="auto">
          <a:xfrm>
            <a:off x="2339976" y="3686175"/>
            <a:ext cx="167481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/>
              <a:t>shielding blocks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784726" y="2537769"/>
            <a:ext cx="1311274" cy="884922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4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Screen shot 2016-06-26 at 6.05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9" y="149226"/>
            <a:ext cx="86756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12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469491" y="44450"/>
            <a:ext cx="10515600" cy="1325563"/>
          </a:xfrm>
        </p:spPr>
        <p:txBody>
          <a:bodyPr/>
          <a:lstStyle/>
          <a:p>
            <a:r>
              <a:rPr lang="en-US" altLang="en-US" b="1" dirty="0">
                <a:latin typeface="+mn-lt"/>
              </a:rPr>
              <a:t>The Fitch-Cronin experiment</a:t>
            </a:r>
          </a:p>
        </p:txBody>
      </p:sp>
      <p:pic>
        <p:nvPicPr>
          <p:cNvPr id="108546" name="Picture 2" descr="Screen shot 2016-06-26 at 5.5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417638"/>
            <a:ext cx="7935913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rot="10800000">
            <a:off x="1524000" y="3676650"/>
            <a:ext cx="4089400" cy="1588"/>
          </a:xfrm>
          <a:prstGeom prst="line">
            <a:avLst/>
          </a:prstGeom>
          <a:ln>
            <a:solidFill>
              <a:srgbClr val="FF0000"/>
            </a:solidFill>
            <a:prstDash val="sys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5613401" y="2147888"/>
            <a:ext cx="3757613" cy="1530350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5613401" y="3678238"/>
            <a:ext cx="4303713" cy="1617662"/>
          </a:xfrm>
          <a:prstGeom prst="line">
            <a:avLst/>
          </a:prstGeom>
          <a:ln>
            <a:solidFill>
              <a:srgbClr val="0000FF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550" name="TextBox 15"/>
          <p:cNvSpPr txBox="1">
            <a:spLocks noChangeArrowheads="1"/>
          </p:cNvSpPr>
          <p:nvPr/>
        </p:nvSpPr>
        <p:spPr bwMode="auto">
          <a:xfrm>
            <a:off x="2597151" y="5316539"/>
            <a:ext cx="10652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A50021"/>
                </a:solidFill>
              </a:rPr>
              <a:t>all K</a:t>
            </a:r>
            <a:r>
              <a:rPr lang="en-US" altLang="en-US" sz="1600" baseline="-25000">
                <a:solidFill>
                  <a:srgbClr val="A50021"/>
                </a:solidFill>
              </a:rPr>
              <a:t>S</a:t>
            </a:r>
            <a:r>
              <a:rPr lang="en-US" altLang="en-US" sz="1600">
                <a:solidFill>
                  <a:srgbClr val="A50021"/>
                </a:solidFill>
              </a:rPr>
              <a:t> have</a:t>
            </a:r>
          </a:p>
          <a:p>
            <a:pPr eaLnBrk="1" hangingPunct="1"/>
            <a:r>
              <a:rPr lang="en-US" altLang="en-US" sz="1600">
                <a:solidFill>
                  <a:srgbClr val="A50021"/>
                </a:solidFill>
              </a:rPr>
              <a:t>decayed</a:t>
            </a:r>
          </a:p>
        </p:txBody>
      </p:sp>
      <p:sp>
        <p:nvSpPr>
          <p:cNvPr id="108551" name="TextBox 16"/>
          <p:cNvSpPr txBox="1">
            <a:spLocks noChangeArrowheads="1"/>
          </p:cNvSpPr>
          <p:nvPr/>
        </p:nvSpPr>
        <p:spPr bwMode="auto">
          <a:xfrm>
            <a:off x="5064125" y="2743199"/>
            <a:ext cx="1098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A50021"/>
                </a:solidFill>
              </a:rPr>
              <a:t>Helium gas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85723" y="977901"/>
            <a:ext cx="48769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-- all recycled equipment --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304" y="738189"/>
            <a:ext cx="4479925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42" name="Object 3"/>
          <p:cNvGraphicFramePr>
            <a:graphicFrameLocks noChangeAspect="1"/>
          </p:cNvGraphicFramePr>
          <p:nvPr>
            <p:extLst/>
          </p:nvPr>
        </p:nvGraphicFramePr>
        <p:xfrm>
          <a:off x="52667" y="1501776"/>
          <a:ext cx="37560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Equation" r:id="rId4" imgW="10209524" imgH="1269841" progId="Equation.3">
                  <p:embed/>
                </p:oleObj>
              </mc:Choice>
              <mc:Fallback>
                <p:oleObj name="Equation" r:id="rId4" imgW="10209524" imgH="126984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67" y="1501776"/>
                        <a:ext cx="37560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594629" y="771526"/>
            <a:ext cx="201850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CC0000"/>
                </a:solidFill>
              </a:rPr>
              <a:t>M(</a:t>
            </a:r>
            <a:r>
              <a:rPr lang="en-US" altLang="en-US" sz="2400" b="1">
                <a:solidFill>
                  <a:srgbClr val="CC0000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CC0000"/>
                </a:solidFill>
              </a:rPr>
              <a:t>+</a:t>
            </a:r>
            <a:r>
              <a:rPr lang="en-US" altLang="en-US" sz="2400" b="1">
                <a:solidFill>
                  <a:srgbClr val="CC0000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CC0000"/>
                </a:solidFill>
              </a:rPr>
              <a:t>-</a:t>
            </a:r>
            <a:r>
              <a:rPr lang="en-US" altLang="en-US" sz="2400" b="1">
                <a:solidFill>
                  <a:srgbClr val="CC0000"/>
                </a:solidFill>
              </a:rPr>
              <a:t>)&lt;M(K</a:t>
            </a:r>
            <a:r>
              <a:rPr lang="en-US" altLang="en-US" sz="2400" b="1" baseline="-25000">
                <a:solidFill>
                  <a:srgbClr val="CC0000"/>
                </a:solidFill>
              </a:rPr>
              <a:t>L</a:t>
            </a:r>
            <a:r>
              <a:rPr lang="en-US" altLang="en-US" sz="2400" b="1">
                <a:solidFill>
                  <a:srgbClr val="CC0000"/>
                </a:solidFill>
              </a:rPr>
              <a:t>)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5340628" y="5029201"/>
            <a:ext cx="17145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CC0000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CC0000"/>
                </a:solidFill>
              </a:rPr>
              <a:t>+</a:t>
            </a:r>
            <a:r>
              <a:rPr lang="en-US" altLang="en-US" sz="2400" b="1">
                <a:solidFill>
                  <a:srgbClr val="CC0000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CC0000"/>
                </a:solidFill>
              </a:rPr>
              <a:t>-</a:t>
            </a:r>
            <a:r>
              <a:rPr lang="en-US" altLang="en-US" sz="2400" b="1">
                <a:solidFill>
                  <a:srgbClr val="CC0000"/>
                </a:solidFill>
              </a:rPr>
              <a:t>)&gt;M(K</a:t>
            </a:r>
            <a:r>
              <a:rPr lang="en-US" altLang="en-US" sz="2400" b="1" baseline="-25000">
                <a:solidFill>
                  <a:srgbClr val="CC0000"/>
                </a:solidFill>
              </a:rPr>
              <a:t>L</a:t>
            </a:r>
            <a:r>
              <a:rPr lang="en-US" altLang="en-US" sz="2400" b="1">
                <a:solidFill>
                  <a:srgbClr val="CC0000"/>
                </a:solidFill>
              </a:rPr>
              <a:t>)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340629" y="2386013"/>
            <a:ext cx="223361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660066"/>
                </a:solidFill>
              </a:rPr>
              <a:t>M(</a:t>
            </a:r>
            <a:r>
              <a:rPr lang="en-US" altLang="en-US" sz="2400" b="1">
                <a:solidFill>
                  <a:srgbClr val="660066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660066"/>
                </a:solidFill>
              </a:rPr>
              <a:t>+</a:t>
            </a:r>
            <a:r>
              <a:rPr lang="en-US" altLang="en-US" sz="2400" b="1">
                <a:solidFill>
                  <a:srgbClr val="660066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660066"/>
                </a:solidFill>
              </a:rPr>
              <a:t>-</a:t>
            </a:r>
            <a:r>
              <a:rPr lang="en-US" altLang="en-US" sz="2400" b="1">
                <a:solidFill>
                  <a:srgbClr val="660066"/>
                </a:solidFill>
              </a:rPr>
              <a:t>)=M(K</a:t>
            </a:r>
            <a:r>
              <a:rPr lang="en-US" altLang="en-US" sz="2400" b="1" baseline="-25000">
                <a:solidFill>
                  <a:srgbClr val="660066"/>
                </a:solidFill>
              </a:rPr>
              <a:t>L</a:t>
            </a:r>
            <a:r>
              <a:rPr lang="en-US" altLang="en-US" sz="2400" b="1">
                <a:solidFill>
                  <a:srgbClr val="660066"/>
                </a:solidFill>
              </a:rPr>
              <a:t>)</a:t>
            </a:r>
          </a:p>
        </p:txBody>
      </p:sp>
      <p:sp>
        <p:nvSpPr>
          <p:cNvPr id="35846" name="Text Box 14"/>
          <p:cNvSpPr txBox="1">
            <a:spLocks noChangeArrowheads="1"/>
          </p:cNvSpPr>
          <p:nvPr/>
        </p:nvSpPr>
        <p:spPr bwMode="auto">
          <a:xfrm>
            <a:off x="3359428" y="2819401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 </a:t>
            </a: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2597429" y="2667001"/>
            <a:ext cx="5918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zh-CN" sz="3600" b="1">
                <a:solidFill>
                  <a:srgbClr val="FF0000"/>
                </a:solidFill>
                <a:latin typeface="Symbol" charset="2"/>
                <a:ea typeface="SimSun" charset="0"/>
                <a:cs typeface="SimSun" charset="0"/>
              </a:rPr>
              <a:t>p</a:t>
            </a:r>
            <a:r>
              <a:rPr lang="en-US" altLang="zh-CN" sz="3600" b="1" baseline="30000">
                <a:solidFill>
                  <a:srgbClr val="FF0000"/>
                </a:solidFill>
                <a:ea typeface="SimSun" charset="0"/>
                <a:cs typeface="SimSun" charset="0"/>
              </a:rPr>
              <a:t>+</a:t>
            </a:r>
          </a:p>
        </p:txBody>
      </p: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4518303" y="3773488"/>
            <a:ext cx="247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 </a:t>
            </a:r>
          </a:p>
        </p:txBody>
      </p:sp>
      <p:sp>
        <p:nvSpPr>
          <p:cNvPr id="35849" name="Text Box 19"/>
          <p:cNvSpPr txBox="1">
            <a:spLocks noChangeArrowheads="1"/>
          </p:cNvSpPr>
          <p:nvPr/>
        </p:nvSpPr>
        <p:spPr bwMode="auto">
          <a:xfrm>
            <a:off x="4197628" y="3962401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 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5721628" y="6278564"/>
            <a:ext cx="95244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663300"/>
                </a:solidFill>
              </a:rPr>
              <a:t>cos</a:t>
            </a:r>
            <a:r>
              <a:rPr lang="en-US" altLang="en-US" sz="3200" b="1">
                <a:solidFill>
                  <a:srgbClr val="663300"/>
                </a:solidFill>
                <a:latin typeface="Symbol" charset="2"/>
              </a:rPr>
              <a:t>q</a:t>
            </a:r>
          </a:p>
        </p:txBody>
      </p:sp>
      <p:sp>
        <p:nvSpPr>
          <p:cNvPr id="35851" name="Text Box 24"/>
          <p:cNvSpPr txBox="1">
            <a:spLocks noChangeArrowheads="1"/>
          </p:cNvSpPr>
          <p:nvPr/>
        </p:nvSpPr>
        <p:spPr bwMode="auto">
          <a:xfrm>
            <a:off x="768628" y="771526"/>
            <a:ext cx="287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663300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663300"/>
                </a:solidFill>
              </a:rPr>
              <a:t>+</a:t>
            </a:r>
            <a:r>
              <a:rPr lang="en-US" altLang="en-US" sz="2400" b="1">
                <a:solidFill>
                  <a:srgbClr val="663300"/>
                </a:solidFill>
                <a:latin typeface="Symbol" charset="2"/>
              </a:rPr>
              <a:t>p</a:t>
            </a:r>
            <a:r>
              <a:rPr lang="en-US" altLang="en-US" sz="2400" b="1" baseline="30000">
                <a:solidFill>
                  <a:srgbClr val="663300"/>
                </a:solidFill>
              </a:rPr>
              <a:t>-</a:t>
            </a:r>
            <a:r>
              <a:rPr lang="en-US" altLang="en-US" sz="2400" b="1">
                <a:solidFill>
                  <a:srgbClr val="663300"/>
                </a:solidFill>
              </a:rPr>
              <a:t> “invariant mass”</a:t>
            </a:r>
          </a:p>
        </p:txBody>
      </p:sp>
      <p:sp>
        <p:nvSpPr>
          <p:cNvPr id="35852" name="Line 25"/>
          <p:cNvSpPr>
            <a:spLocks noChangeShapeType="1"/>
          </p:cNvSpPr>
          <p:nvPr/>
        </p:nvSpPr>
        <p:spPr bwMode="auto">
          <a:xfrm flipH="1">
            <a:off x="597178" y="1131889"/>
            <a:ext cx="247650" cy="56197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5" name="Line 27"/>
          <p:cNvSpPr>
            <a:spLocks noChangeShapeType="1"/>
          </p:cNvSpPr>
          <p:nvPr/>
        </p:nvSpPr>
        <p:spPr bwMode="auto">
          <a:xfrm>
            <a:off x="6712228" y="3124200"/>
            <a:ext cx="1143000" cy="68580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2140228" y="2514600"/>
            <a:ext cx="1524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5855" name="Picture 27" descr="Screen shot 2016-06-26 at 7.20.5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4" y="3354389"/>
            <a:ext cx="38274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343428" y="4416943"/>
            <a:ext cx="62071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Symbol" charset="2"/>
              </a:rPr>
              <a:t>  </a:t>
            </a:r>
            <a:r>
              <a:rPr lang="en-US" sz="1400" b="1" dirty="0">
                <a:latin typeface="Symbol" charset="2"/>
              </a:rPr>
              <a:t> |</a:t>
            </a:r>
          </a:p>
          <a:p>
            <a:pPr>
              <a:defRPr/>
            </a:pPr>
            <a:r>
              <a:rPr lang="en-US" b="1" dirty="0" err="1">
                <a:latin typeface="Symbol" charset="2"/>
              </a:rPr>
              <a:t>q</a:t>
            </a:r>
            <a:r>
              <a:rPr lang="en-US" dirty="0">
                <a:latin typeface="+mj-lt"/>
              </a:rPr>
              <a:t>=1</a:t>
            </a:r>
            <a:r>
              <a:rPr lang="en-US" baseline="30000" dirty="0">
                <a:latin typeface="+mj-lt"/>
              </a:rPr>
              <a:t>o</a:t>
            </a:r>
          </a:p>
        </p:txBody>
      </p:sp>
      <p:sp>
        <p:nvSpPr>
          <p:cNvPr id="35857" name="TextBox 2"/>
          <p:cNvSpPr txBox="1">
            <a:spLocks noChangeArrowheads="1"/>
          </p:cNvSpPr>
          <p:nvPr/>
        </p:nvSpPr>
        <p:spPr bwMode="auto">
          <a:xfrm>
            <a:off x="4792942" y="0"/>
            <a:ext cx="38957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0000"/>
                </a:solidFill>
              </a:rPr>
              <a:t>5211 K</a:t>
            </a:r>
            <a:r>
              <a:rPr lang="en-US" altLang="en-US" sz="1400" baseline="-25000">
                <a:solidFill>
                  <a:srgbClr val="FF0000"/>
                </a:solidFill>
              </a:rPr>
              <a:t>L</a:t>
            </a:r>
            <a:r>
              <a:rPr lang="en-US" altLang="en-US" sz="1400">
                <a:solidFill>
                  <a:srgbClr val="FF0000"/>
                </a:solidFill>
              </a:rPr>
              <a:t> </a:t>
            </a:r>
            <a:r>
              <a:rPr lang="en-US" altLang="en-US" sz="140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altLang="en-US" sz="1400">
                <a:solidFill>
                  <a:srgbClr val="FF0000"/>
                </a:solidFill>
              </a:rPr>
              <a:t> π</a:t>
            </a:r>
            <a:r>
              <a:rPr lang="en-US" altLang="en-US" sz="1400" baseline="30000">
                <a:solidFill>
                  <a:srgbClr val="FF0000"/>
                </a:solidFill>
              </a:rPr>
              <a:t>+</a:t>
            </a:r>
            <a:r>
              <a:rPr lang="en-US" altLang="en-US" sz="1400">
                <a:solidFill>
                  <a:srgbClr val="FF0000"/>
                </a:solidFill>
              </a:rPr>
              <a:t> + π</a:t>
            </a:r>
            <a:r>
              <a:rPr lang="en-US" altLang="en-US" sz="1400" baseline="30000">
                <a:solidFill>
                  <a:srgbClr val="FF0000"/>
                </a:solidFill>
              </a:rPr>
              <a:t>- </a:t>
            </a:r>
            <a:r>
              <a:rPr lang="en-US" altLang="en-US" sz="1400">
                <a:solidFill>
                  <a:srgbClr val="FF0000"/>
                </a:solidFill>
              </a:rPr>
              <a:t> candidates remeasured on  a commercial bubble chamber measuring machine </a:t>
            </a:r>
          </a:p>
          <a:p>
            <a:pPr eaLnBrk="1" hangingPunct="1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9382611" y="2082146"/>
            <a:ext cx="336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~</a:t>
            </a:r>
            <a:r>
              <a:rPr lang="en-US" sz="28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60 event peak</a:t>
            </a:r>
            <a:endParaRPr lang="en-US" sz="2800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249478" y="2614613"/>
            <a:ext cx="1967948" cy="115887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flipH="1">
            <a:off x="8927373" y="3264346"/>
            <a:ext cx="33686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~40 </a:t>
            </a:r>
            <a:r>
              <a:rPr lang="en-US" sz="2800" b="1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K</a:t>
            </a:r>
            <a:r>
              <a:rPr lang="en-US" sz="2800" b="1" baseline="-25000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L</a:t>
            </a:r>
            <a:r>
              <a:rPr lang="en-US" sz="2800" b="1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</a:t>
            </a:r>
            <a:r>
              <a:rPr lang="en-US" sz="2800" b="1" dirty="0" err="1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800" b="1" baseline="30000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+</a:t>
            </a:r>
            <a:r>
              <a:rPr lang="en-US" sz="2800" b="1" dirty="0" err="1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800" b="1" baseline="30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-</a:t>
            </a:r>
            <a:endParaRPr lang="en-US" sz="2800" b="1" dirty="0" smtClean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  <a:sym typeface="Wingdings"/>
            </a:endParaRPr>
          </a:p>
          <a:p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+</a:t>
            </a:r>
          </a:p>
          <a:p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~20 K</a:t>
            </a:r>
            <a:r>
              <a:rPr lang="en-US" sz="2800" b="1" baseline="-25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L</a:t>
            </a:r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K</a:t>
            </a:r>
            <a:r>
              <a:rPr lang="en-US" sz="2800" b="1" baseline="-25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S</a:t>
            </a:r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</a:t>
            </a:r>
            <a:r>
              <a:rPr lang="en-US" sz="2800" b="1" dirty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 </a:t>
            </a:r>
            <a:r>
              <a:rPr lang="en-US" sz="2800" b="1" dirty="0" err="1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800" b="1" baseline="30000" dirty="0" err="1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+</a:t>
            </a:r>
            <a:r>
              <a:rPr lang="en-US" sz="2800" b="1" dirty="0" err="1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800" b="1" baseline="30000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-</a:t>
            </a:r>
            <a:r>
              <a:rPr lang="en-US" sz="16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endParaRPr lang="en-US" sz="28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27373" y="4851729"/>
            <a:ext cx="3339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Bf(</a:t>
            </a:r>
            <a:r>
              <a:rPr lang="en-US" sz="2800" b="1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K</a:t>
            </a:r>
            <a:r>
              <a:rPr lang="en-US" sz="2800" b="1" baseline="-25000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L</a:t>
            </a:r>
            <a:r>
              <a:rPr lang="en-US" sz="2800" b="1" dirty="0" err="1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</a:t>
            </a:r>
            <a:r>
              <a:rPr lang="en-US" sz="2800" b="1" dirty="0" err="1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800" b="1" baseline="30000" dirty="0" err="1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2800" b="1" dirty="0" err="1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800" b="1" baseline="30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-</a:t>
            </a:r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)=0.2%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Punched Tape 2"/>
          <p:cNvSpPr/>
          <p:nvPr/>
        </p:nvSpPr>
        <p:spPr>
          <a:xfrm rot="20234870">
            <a:off x="314841" y="2384489"/>
            <a:ext cx="11766013" cy="2165222"/>
          </a:xfrm>
          <a:prstGeom prst="flowChartPunchedTape">
            <a:avLst/>
          </a:prstGeom>
          <a:solidFill>
            <a:srgbClr val="FFC000"/>
          </a:solidFill>
          <a:ln w="4445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if </a:t>
            </a:r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the Bf </a:t>
            </a:r>
            <a:r>
              <a:rPr lang="en-US" sz="28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were </a:t>
            </a:r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≲0.02</a:t>
            </a:r>
            <a:r>
              <a:rPr lang="en-US" sz="28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%, </a:t>
            </a:r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they would’ve had ≲4 signal events on a 20 event background and </a:t>
            </a:r>
            <a:r>
              <a:rPr lang="en-US" sz="2800" b="1" dirty="0" smtClean="0">
                <a:solidFill>
                  <a:srgbClr val="9452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CP</a:t>
            </a:r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V may never </a:t>
            </a:r>
            <a:r>
              <a:rPr lang="en-US" sz="28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have </a:t>
            </a:r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been </a:t>
            </a:r>
            <a:r>
              <a:rPr lang="en-US" sz="28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discovered!!</a:t>
            </a:r>
          </a:p>
        </p:txBody>
      </p:sp>
    </p:spTree>
    <p:extLst>
      <p:ext uri="{BB962C8B-B14F-4D97-AF65-F5344CB8AC3E}">
        <p14:creationId xmlns:p14="http://schemas.microsoft.com/office/powerpoint/2010/main" val="88360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2" y="-11158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Why is Bf(</a:t>
            </a:r>
            <a:r>
              <a:rPr lang="en-US" b="1" dirty="0" err="1" smtClean="0">
                <a:latin typeface="+mn-lt"/>
              </a:rPr>
              <a:t>K</a:t>
            </a:r>
            <a:r>
              <a:rPr lang="en-US" b="1" baseline="-25000" dirty="0" err="1" smtClean="0">
                <a:latin typeface="+mn-lt"/>
              </a:rPr>
              <a:t>L</a:t>
            </a:r>
            <a:r>
              <a:rPr lang="en-US" sz="3600" b="1" dirty="0" err="1" smtClean="0">
                <a:latin typeface="+mn-lt"/>
                <a:sym typeface="Wingdings"/>
              </a:rPr>
              <a:t>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="1" baseline="30000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b="1" dirty="0" smtClean="0">
                <a:latin typeface="+mn-lt"/>
                <a:sym typeface="Wingdings"/>
              </a:rPr>
              <a:t>)=0.2%?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9547" y="1903803"/>
            <a:ext cx="6458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Because </a:t>
            </a:r>
            <a:r>
              <a:rPr lang="en-US" sz="3200" b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3200" b="1" dirty="0" smtClean="0"/>
              <a:t>(K</a:t>
            </a:r>
            <a:r>
              <a:rPr lang="en-US" sz="3200" b="1" baseline="-25000" dirty="0" smtClean="0"/>
              <a:t>L</a:t>
            </a:r>
            <a:r>
              <a:rPr lang="en-US" sz="2400" b="1" dirty="0" smtClean="0">
                <a:sym typeface="Wingdings"/>
              </a:rPr>
              <a:t></a:t>
            </a:r>
            <a:r>
              <a:rPr lang="en-US" sz="3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32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3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32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3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32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0</a:t>
            </a:r>
            <a:r>
              <a:rPr lang="en-US" sz="3200" b="1" dirty="0" smtClean="0">
                <a:sym typeface="Wingdings"/>
              </a:rPr>
              <a:t>)&lt;&lt;</a:t>
            </a:r>
            <a:r>
              <a:rPr lang="en-US" sz="32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G</a:t>
            </a:r>
            <a:r>
              <a:rPr lang="en-US" sz="3200" b="1" dirty="0" smtClean="0">
                <a:sym typeface="Wingdings"/>
              </a:rPr>
              <a:t>(</a:t>
            </a:r>
            <a:r>
              <a:rPr lang="en-US" sz="3200" b="1" dirty="0" err="1" smtClean="0">
                <a:sym typeface="Wingdings"/>
              </a:rPr>
              <a:t>K</a:t>
            </a:r>
            <a:r>
              <a:rPr lang="en-US" sz="3200" b="1" baseline="-25000" dirty="0" err="1" smtClean="0">
                <a:sym typeface="Wingdings"/>
              </a:rPr>
              <a:t>S</a:t>
            </a:r>
            <a:r>
              <a:rPr lang="en-US" sz="2400" b="1" dirty="0" err="1" smtClean="0">
                <a:sym typeface="Wingdings"/>
              </a:rPr>
              <a:t></a:t>
            </a:r>
            <a:r>
              <a:rPr lang="en-US" sz="3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3200" b="1" baseline="30000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+</a:t>
            </a:r>
            <a:r>
              <a:rPr lang="en-US" sz="32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3200" b="1" baseline="30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-</a:t>
            </a:r>
            <a:r>
              <a:rPr lang="en-US" sz="3200" b="1" dirty="0" smtClean="0">
                <a:sym typeface="Wingdings"/>
              </a:rPr>
              <a:t>)</a:t>
            </a:r>
            <a:endParaRPr lang="en-US" sz="32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271963" y="2569466"/>
            <a:ext cx="1048053" cy="317056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883442" y="2460085"/>
            <a:ext cx="794600" cy="386151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28679" y="3728068"/>
            <a:ext cx="3118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different  Q values</a:t>
            </a:r>
          </a:p>
          <a:p>
            <a:r>
              <a:rPr lang="en-US" sz="24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--QCD physics--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1727" y="5086214"/>
            <a:ext cx="109199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if </a:t>
            </a:r>
            <a:r>
              <a:rPr lang="en-US" sz="2400" b="1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M</a:t>
            </a:r>
            <a:r>
              <a:rPr lang="en-US" sz="2400" b="1" baseline="-25000" dirty="0" err="1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were ~100 MeV, or M</a:t>
            </a:r>
            <a:r>
              <a:rPr lang="en-US" sz="2400" b="1" i="1" baseline="-25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K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~600 </a:t>
            </a:r>
            <a:r>
              <a:rPr lang="en-US" sz="2400" b="1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MeV,</a:t>
            </a:r>
            <a:r>
              <a:rPr lang="en-US" sz="2400" b="1" dirty="0" err="1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(K</a:t>
            </a:r>
            <a:r>
              <a:rPr lang="en-US" sz="2400" b="1" baseline="-25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L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3</a:t>
            </a:r>
            <a:r>
              <a:rPr lang="en-US" sz="2400" b="1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) would be ~5xlarger</a:t>
            </a:r>
            <a:endParaRPr lang="en-US" sz="2400" b="1" dirty="0" smtClean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and Fitch &amp; Cronin wouldn’t have seen a CPV signal over background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8570" y="998535"/>
            <a:ext cx="78165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hint: it has nothing to do with weak interaction physics</a:t>
            </a:r>
            <a:endParaRPr lang="en-US" sz="22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420045" y="2895926"/>
            <a:ext cx="3271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945200"/>
                </a:solidFill>
              </a:rPr>
              <a:t>Q</a:t>
            </a:r>
            <a:r>
              <a:rPr lang="en-US" sz="2400" b="1" baseline="-25000">
                <a:solidFill>
                  <a:srgbClr val="945200"/>
                </a:solidFill>
              </a:rPr>
              <a:t>3</a:t>
            </a:r>
            <a:r>
              <a:rPr lang="en-US" sz="2400" b="1" baseline="-2500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>
                <a:solidFill>
                  <a:srgbClr val="945200"/>
                </a:solidFill>
              </a:rPr>
              <a:t>=M</a:t>
            </a:r>
            <a:r>
              <a:rPr lang="en-US" sz="2400" b="1" i="1" baseline="-25000">
                <a:solidFill>
                  <a:srgbClr val="945200"/>
                </a:solidFill>
              </a:rPr>
              <a:t>K</a:t>
            </a:r>
            <a:r>
              <a:rPr lang="en-US" sz="2400" b="1">
                <a:solidFill>
                  <a:srgbClr val="945200"/>
                </a:solidFill>
              </a:rPr>
              <a:t>-3m</a:t>
            </a:r>
            <a:r>
              <a:rPr lang="en-US" sz="2400" b="1" baseline="-2500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>
                <a:solidFill>
                  <a:srgbClr val="945200"/>
                </a:solidFill>
              </a:rPr>
              <a:t>=81 </a:t>
            </a:r>
            <a:r>
              <a:rPr lang="en-US" sz="2400" b="1" smtClean="0">
                <a:solidFill>
                  <a:srgbClr val="945200"/>
                </a:solidFill>
              </a:rPr>
              <a:t>MeV</a:t>
            </a:r>
            <a:endParaRPr lang="en-US" sz="2400" b="1" dirty="0">
              <a:solidFill>
                <a:srgbClr val="9452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7746840" y="2952006"/>
            <a:ext cx="3271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</a:rPr>
              <a:t>Q</a:t>
            </a:r>
            <a:r>
              <a:rPr lang="en-US" sz="2400" b="1" baseline="-25000" dirty="0">
                <a:solidFill>
                  <a:srgbClr val="945200"/>
                </a:solidFill>
              </a:rPr>
              <a:t>2</a:t>
            </a:r>
            <a:r>
              <a:rPr lang="en-US" sz="2400" b="1" baseline="-25000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dirty="0" smtClean="0">
                <a:solidFill>
                  <a:srgbClr val="945200"/>
                </a:solidFill>
              </a:rPr>
              <a:t>=M</a:t>
            </a:r>
            <a:r>
              <a:rPr lang="en-US" sz="2400" b="1" i="1" baseline="-25000" dirty="0" smtClean="0">
                <a:solidFill>
                  <a:srgbClr val="945200"/>
                </a:solidFill>
              </a:rPr>
              <a:t>K</a:t>
            </a:r>
            <a:r>
              <a:rPr lang="en-US" sz="2400" b="1" dirty="0" smtClean="0">
                <a:solidFill>
                  <a:srgbClr val="945200"/>
                </a:solidFill>
              </a:rPr>
              <a:t>-2m</a:t>
            </a:r>
            <a:r>
              <a:rPr lang="en-US" sz="2400" b="1" baseline="-25000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dirty="0" smtClean="0">
                <a:solidFill>
                  <a:srgbClr val="945200"/>
                </a:solidFill>
              </a:rPr>
              <a:t>=81 MeV</a:t>
            </a:r>
            <a:endParaRPr lang="en-US" sz="2400" b="1" dirty="0">
              <a:solidFill>
                <a:srgbClr val="945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130" y="2631247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The quark model</a:t>
            </a:r>
            <a:br>
              <a:rPr lang="en-US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--January 1964 --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702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/>
          </p:nvPr>
        </p:nvSpPr>
        <p:spPr>
          <a:xfrm>
            <a:off x="4304071" y="2682821"/>
            <a:ext cx="279050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+mn-lt"/>
                <a:ea typeface="Comic Sans MS" charset="0"/>
                <a:cs typeface="Comic Sans MS" charset="0"/>
              </a:rPr>
              <a:t>Miracle #5:</a:t>
            </a:r>
            <a:endParaRPr lang="en-US" b="1" dirty="0">
              <a:latin typeface="+mn-lt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983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What about neutrinos?</a:t>
            </a:r>
            <a:endParaRPr lang="en-US" b="1" dirty="0">
              <a:latin typeface="+mn-lt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376" y="1175699"/>
            <a:ext cx="8430039" cy="194166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29369" y="3192074"/>
            <a:ext cx="7617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These mixing angles have all been measured* too!</a:t>
            </a:r>
          </a:p>
          <a:p>
            <a:r>
              <a:rPr lang="en-US" sz="24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           --or will be soon--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16302"/>
            <a:ext cx="3540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PMNS matrix:</a:t>
            </a:r>
            <a:endParaRPr lang="en-US" sz="32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3433" y="6387706"/>
            <a:ext cx="918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* for Dirac neutrinos, </a:t>
            </a:r>
            <a:r>
              <a:rPr lang="en-US" sz="2400" b="1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Majorana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neutrinos are another story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51" y="4195422"/>
            <a:ext cx="2608263" cy="201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1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+mn-lt"/>
              </a:rPr>
              <a:t>but what about 3 neutrino flavors?</a:t>
            </a:r>
            <a:endParaRPr lang="en-US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4663228" y="4599755"/>
            <a:ext cx="1363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Mass</a:t>
            </a:r>
          </a:p>
          <a:p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eigenstates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261141" y="4116766"/>
            <a:ext cx="1421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Weak </a:t>
            </a:r>
            <a:r>
              <a:rPr lang="en-US" sz="2000" dirty="0" err="1">
                <a:solidFill>
                  <a:srgbClr val="FF0000"/>
                </a:solidFill>
              </a:rPr>
              <a:t>int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eigenstates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0366" y="1281499"/>
            <a:ext cx="3777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omic Sans MS"/>
              </a:rPr>
              <a:t>Can we add a complex CPV phase</a:t>
            </a:r>
          </a:p>
          <a:p>
            <a:r>
              <a:rPr lang="en-US" dirty="0">
                <a:solidFill>
                  <a:srgbClr val="800000"/>
                </a:solidFill>
                <a:latin typeface="Comic Sans MS"/>
              </a:rPr>
              <a:t>to one of these matrix elements?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10365" y="2687893"/>
            <a:ext cx="4533897" cy="14926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Number of parameters:      </a:t>
            </a:r>
            <a:r>
              <a:rPr lang="en-US" dirty="0" smtClean="0"/>
              <a:t>18		18</a:t>
            </a:r>
            <a:endParaRPr lang="en-US" dirty="0"/>
          </a:p>
          <a:p>
            <a:r>
              <a:rPr lang="en-US" dirty="0" err="1"/>
              <a:t>Unitarity</a:t>
            </a:r>
            <a:r>
              <a:rPr lang="en-US" dirty="0"/>
              <a:t> </a:t>
            </a:r>
            <a:r>
              <a:rPr lang="en-US" dirty="0" smtClean="0"/>
              <a:t>conditions (</a:t>
            </a:r>
            <a:r>
              <a:rPr lang="en-US" b="1" i="1" dirty="0" err="1" smtClean="0"/>
              <a:t>n</a:t>
            </a:r>
            <a:r>
              <a:rPr lang="en-US" sz="2400" b="1" baseline="-25000" dirty="0" err="1" smtClean="0"/>
              <a:t>f</a:t>
            </a:r>
            <a:r>
              <a:rPr lang="en-US" sz="1400" dirty="0"/>
              <a:t> </a:t>
            </a:r>
            <a:r>
              <a:rPr lang="en-US" dirty="0" smtClean="0"/>
              <a:t>):     </a:t>
            </a:r>
            <a:r>
              <a:rPr lang="en-US" dirty="0" smtClean="0">
                <a:solidFill>
                  <a:srgbClr val="FF0000"/>
                </a:solidFill>
              </a:rPr>
              <a:t>-9	  -9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# </a:t>
            </a:r>
            <a:r>
              <a:rPr lang="en-US" dirty="0"/>
              <a:t>of arb. phases (2</a:t>
            </a:r>
            <a:r>
              <a:rPr lang="en-US" b="1" i="1" dirty="0"/>
              <a:t>n</a:t>
            </a:r>
            <a:r>
              <a:rPr lang="en-US" sz="2400" b="1" baseline="-25000" dirty="0"/>
              <a:t>f</a:t>
            </a:r>
            <a:r>
              <a:rPr lang="en-US" dirty="0"/>
              <a:t>-1):  </a:t>
            </a:r>
            <a:r>
              <a:rPr lang="en-US" dirty="0" smtClean="0"/>
              <a:t>     </a:t>
            </a:r>
            <a:r>
              <a:rPr lang="en-US" dirty="0" smtClean="0">
                <a:solidFill>
                  <a:srgbClr val="FF0000"/>
                </a:solidFill>
              </a:rPr>
              <a:t>-5	  -3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# of free parameters:           </a:t>
            </a:r>
            <a:r>
              <a:rPr lang="en-US" dirty="0" smtClean="0"/>
              <a:t> </a:t>
            </a:r>
            <a:r>
              <a:rPr lang="en-US" dirty="0"/>
              <a:t>4   </a:t>
            </a:r>
            <a:r>
              <a:rPr lang="en-US" dirty="0" smtClean="0"/>
              <a:t>	   6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9192068" y="3684100"/>
            <a:ext cx="64951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87447" y="4915827"/>
            <a:ext cx="34163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omic Sans MS"/>
              </a:rPr>
              <a:t>4 parameters, 3 or rotations</a:t>
            </a:r>
          </a:p>
          <a:p>
            <a:r>
              <a:rPr lang="en-US" dirty="0">
                <a:solidFill>
                  <a:srgbClr val="800000"/>
                </a:solidFill>
                <a:latin typeface="Comic Sans MS"/>
              </a:rPr>
              <a:t>(Euler angles: </a:t>
            </a:r>
            <a:r>
              <a:rPr lang="en-US" dirty="0">
                <a:solidFill>
                  <a:srgbClr val="FF0000"/>
                </a:solidFill>
                <a:latin typeface="Symbol" pitchFamily="-107" charset="2"/>
              </a:rPr>
              <a:t>q</a:t>
            </a:r>
            <a:r>
              <a:rPr lang="en-US" baseline="-25000" dirty="0">
                <a:solidFill>
                  <a:srgbClr val="FF0000"/>
                </a:solidFill>
                <a:latin typeface="Symbol" pitchFamily="-107" charset="2"/>
              </a:rPr>
              <a:t>1</a:t>
            </a:r>
            <a:r>
              <a:rPr lang="en-US" dirty="0">
                <a:solidFill>
                  <a:srgbClr val="FF0000"/>
                </a:solidFill>
                <a:latin typeface="Symbol" pitchFamily="-107" charset="2"/>
              </a:rPr>
              <a:t> q</a:t>
            </a:r>
            <a:r>
              <a:rPr lang="en-US" baseline="-25000" dirty="0">
                <a:solidFill>
                  <a:srgbClr val="FF0000"/>
                </a:solidFill>
                <a:latin typeface="Symbol" pitchFamily="-107" charset="2"/>
              </a:rPr>
              <a:t>2</a:t>
            </a:r>
            <a:r>
              <a:rPr lang="en-US" dirty="0">
                <a:solidFill>
                  <a:srgbClr val="FF0000"/>
                </a:solidFill>
                <a:latin typeface="Symbol" pitchFamily="-107" charset="2"/>
              </a:rPr>
              <a:t> &amp; q</a:t>
            </a:r>
            <a:r>
              <a:rPr lang="en-US" baseline="-25000" dirty="0">
                <a:solidFill>
                  <a:srgbClr val="FF0000"/>
                </a:solidFill>
                <a:latin typeface="Symbol" pitchFamily="-107" charset="2"/>
              </a:rPr>
              <a:t>3</a:t>
            </a:r>
            <a:r>
              <a:rPr lang="en-US" dirty="0">
                <a:solidFill>
                  <a:srgbClr val="800000"/>
                </a:solidFill>
                <a:latin typeface="Comic Sans MS"/>
              </a:rPr>
              <a:t>) with</a:t>
            </a:r>
          </a:p>
          <a:p>
            <a:r>
              <a:rPr lang="en-US" dirty="0">
                <a:solidFill>
                  <a:srgbClr val="800000"/>
                </a:solidFill>
                <a:latin typeface="Comic Sans MS"/>
              </a:rPr>
              <a:t>one left over for a CPV </a:t>
            </a:r>
            <a:r>
              <a:rPr lang="en-US" dirty="0" smtClean="0">
                <a:solidFill>
                  <a:srgbClr val="800000"/>
                </a:solidFill>
                <a:latin typeface="Comic Sans MS"/>
              </a:rPr>
              <a:t>phase</a:t>
            </a:r>
            <a:endParaRPr lang="en-US" dirty="0">
              <a:solidFill>
                <a:srgbClr val="800000"/>
              </a:solidFill>
              <a:latin typeface="Comic Sans MS"/>
            </a:endParaRP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(+2 more phases for </a:t>
            </a:r>
            <a:r>
              <a:rPr lang="en-US" dirty="0" err="1" smtClean="0">
                <a:solidFill>
                  <a:srgbClr val="800000"/>
                </a:solidFill>
                <a:latin typeface="Comic Sans MS"/>
              </a:rPr>
              <a:t>Majorana</a:t>
            </a:r>
            <a:endParaRPr lang="en-US" dirty="0" smtClean="0">
              <a:solidFill>
                <a:srgbClr val="800000"/>
              </a:solidFill>
              <a:latin typeface="Comic Sans MS"/>
            </a:endParaRPr>
          </a:p>
          <a:p>
            <a:r>
              <a:rPr lang="en-US" dirty="0" smtClean="0">
                <a:solidFill>
                  <a:srgbClr val="800000"/>
                </a:solidFill>
                <a:latin typeface="Comic Sans MS"/>
              </a:rPr>
              <a:t>neutrinos)</a:t>
            </a:r>
            <a:endParaRPr lang="en-US" dirty="0">
              <a:solidFill>
                <a:srgbClr val="800000"/>
              </a:solidFill>
              <a:latin typeface="Comic Sans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88941" y="4331051"/>
            <a:ext cx="96753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800000"/>
                </a:solidFill>
                <a:latin typeface="Comic Sans MS"/>
              </a:rPr>
              <a:t>Yes!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136" y="3978250"/>
            <a:ext cx="2563217" cy="240677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162488" y="3978249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724862" y="5999597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49543" y="4283737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098459" y="4583527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941291" y="5414293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316795" y="5295993"/>
            <a:ext cx="240264" cy="20227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14392" y="3829559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b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67365" y="5116647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s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90538" y="5855011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</a:rPr>
              <a:t>d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81297" y="4409949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b</a:t>
            </a:r>
            <a:r>
              <a:rPr lang="en-US" sz="2400" i="1" dirty="0">
                <a:solidFill>
                  <a:srgbClr val="FF0000"/>
                </a:solidFill>
              </a:rPr>
              <a:t>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42728" y="4100684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s</a:t>
            </a:r>
            <a:r>
              <a:rPr lang="en-US" sz="2400" i="1" dirty="0">
                <a:solidFill>
                  <a:srgbClr val="FF0000"/>
                </a:solidFill>
              </a:rPr>
              <a:t>’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50436" y="5287413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d</a:t>
            </a:r>
            <a:r>
              <a:rPr lang="en-US" sz="2400" i="1" dirty="0">
                <a:solidFill>
                  <a:srgbClr val="FF0000"/>
                </a:solidFill>
              </a:rPr>
              <a:t>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18607" y="482870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/>
              </a:rPr>
              <a:t>q</a:t>
            </a:r>
            <a:r>
              <a:rPr lang="en-US" i="1" baseline="-25000" dirty="0"/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94055" y="5485678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/>
              </a:rPr>
              <a:t>q</a:t>
            </a:r>
            <a:r>
              <a:rPr lang="en-US" i="1" baseline="-25000" dirty="0"/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63979" y="5541629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/>
              </a:rPr>
              <a:t>q</a:t>
            </a:r>
            <a:r>
              <a:rPr lang="en-US" i="1" baseline="-25000" dirty="0"/>
              <a:t>1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280663" y="3334021"/>
            <a:ext cx="124509" cy="99749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802254" y="3003724"/>
            <a:ext cx="271228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baseline="30000" dirty="0" smtClean="0"/>
              <a:t>2</a:t>
            </a:r>
            <a:endParaRPr lang="en-US" sz="2000" b="1" i="1" baseline="30000" dirty="0"/>
          </a:p>
        </p:txBody>
      </p:sp>
      <p:sp>
        <p:nvSpPr>
          <p:cNvPr id="6" name="Rectangle 5"/>
          <p:cNvSpPr/>
          <p:nvPr/>
        </p:nvSpPr>
        <p:spPr>
          <a:xfrm>
            <a:off x="9594301" y="2078357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 smtClean="0"/>
              <a:t>n</a:t>
            </a:r>
            <a:r>
              <a:rPr lang="en-US" sz="2400" b="1" baseline="-25000" dirty="0" err="1" smtClean="0"/>
              <a:t>f</a:t>
            </a:r>
            <a:r>
              <a:rPr lang="en-US" dirty="0" smtClean="0"/>
              <a:t>=3 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3" y="1651840"/>
            <a:ext cx="5504874" cy="1649401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V="1">
            <a:off x="959914" y="3219477"/>
            <a:ext cx="134258" cy="7970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0800000">
            <a:off x="10251853" y="3682511"/>
            <a:ext cx="64951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073481" y="2305080"/>
            <a:ext cx="2585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Dirac          </a:t>
            </a:r>
            <a:r>
              <a:rPr lang="en-US" dirty="0" err="1" smtClean="0"/>
              <a:t>Majorana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60" y="1511717"/>
            <a:ext cx="6920641" cy="2583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1" y="4758810"/>
            <a:ext cx="8070574" cy="1852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04139" y="4976605"/>
            <a:ext cx="2786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= 320 </a:t>
            </a:r>
            <a:r>
              <a:rPr lang="en-US" sz="2800" dirty="0" smtClean="0"/>
              <a:t>(m/MeV) </a:t>
            </a:r>
            <a:r>
              <a:rPr lang="en-US" sz="2800" i="1" dirty="0" err="1" smtClean="0"/>
              <a:t>E</a:t>
            </a:r>
            <a:r>
              <a:rPr lang="en-US" sz="2800" i="1" baseline="-25000" dirty="0" err="1" smtClean="0">
                <a:latin typeface="Symbol Tiger Expert" charset="2"/>
                <a:ea typeface="Symbol Tiger Expert" charset="2"/>
                <a:cs typeface="Symbol Tiger Expert" charset="2"/>
              </a:rPr>
              <a:t>n</a:t>
            </a:r>
            <a:endParaRPr lang="en-US" sz="2800" i="1" baseline="-25000" dirty="0">
              <a:latin typeface="Symbol Tiger Expert" charset="2"/>
              <a:ea typeface="Symbol Tiger Expert" charset="2"/>
              <a:cs typeface="Symbol Tiger Expert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08505" y="5837296"/>
            <a:ext cx="3241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=10,500 (km/GeV) </a:t>
            </a:r>
            <a:r>
              <a:rPr lang="en-US" sz="2800" i="1" dirty="0" err="1" smtClean="0"/>
              <a:t>E</a:t>
            </a:r>
            <a:r>
              <a:rPr lang="en-US" sz="2800" i="1" baseline="-25000" dirty="0" err="1" smtClean="0">
                <a:latin typeface="Symbol Tiger Expert" charset="2"/>
                <a:ea typeface="Symbol Tiger Expert" charset="2"/>
                <a:cs typeface="Symbol Tiger Expert" charset="2"/>
              </a:rPr>
              <a:t>n</a:t>
            </a:r>
            <a:endParaRPr lang="en-US" sz="2800" i="1" baseline="-25000" dirty="0">
              <a:latin typeface="Symbol Tiger Expert" charset="2"/>
              <a:ea typeface="Symbol Tiger Expert" charset="2"/>
              <a:cs typeface="Symbol Tiger Expert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5126" y="4678176"/>
            <a:ext cx="2854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45200"/>
                </a:solidFill>
              </a:rPr>
              <a:t>Nova, T2K, Dune, </a:t>
            </a:r>
            <a:r>
              <a:rPr lang="en-US" sz="2000" b="1" dirty="0" err="1" smtClean="0">
                <a:solidFill>
                  <a:srgbClr val="945200"/>
                </a:solidFill>
              </a:rPr>
              <a:t>HyperK</a:t>
            </a:r>
            <a:endParaRPr lang="en-US" sz="2000" b="1" dirty="0">
              <a:solidFill>
                <a:srgbClr val="9452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3916" y="4703576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945200"/>
                </a:solidFill>
              </a:rPr>
              <a:t>Daya</a:t>
            </a:r>
            <a:r>
              <a:rPr lang="en-US" sz="2000" b="1" dirty="0" smtClean="0">
                <a:solidFill>
                  <a:srgbClr val="945200"/>
                </a:solidFill>
              </a:rPr>
              <a:t> Bay, Reno</a:t>
            </a:r>
            <a:endParaRPr lang="en-US" sz="2000" b="1" dirty="0">
              <a:solidFill>
                <a:srgbClr val="9452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8180" y="6202347"/>
            <a:ext cx="3035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945200"/>
                </a:solidFill>
              </a:rPr>
              <a:t>KamLAND</a:t>
            </a:r>
            <a:r>
              <a:rPr lang="en-US" sz="2000" b="1" dirty="0" smtClean="0">
                <a:solidFill>
                  <a:srgbClr val="945200"/>
                </a:solidFill>
              </a:rPr>
              <a:t>, RENO-50, JUNO</a:t>
            </a:r>
            <a:endParaRPr lang="en-US" sz="2000" b="1" dirty="0">
              <a:solidFill>
                <a:srgbClr val="9452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8263" y="2523179"/>
            <a:ext cx="707922" cy="335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28263" y="2335256"/>
            <a:ext cx="108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800" b="1" dirty="0" err="1" smtClean="0"/>
              <a:t>m</a:t>
            </a:r>
            <a:r>
              <a:rPr lang="en-US" sz="2800" b="1" baseline="-25000" dirty="0" err="1" smtClean="0"/>
              <a:t>atm</a:t>
            </a:r>
            <a:endParaRPr lang="en-US" sz="2800" b="1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8879186" y="1826586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800" b="1" dirty="0" err="1" smtClean="0"/>
              <a:t>m</a:t>
            </a:r>
            <a:r>
              <a:rPr lang="en-US" sz="2800" b="1" baseline="-25000" dirty="0" err="1" smtClean="0"/>
              <a:t>sol</a:t>
            </a:r>
            <a:endParaRPr lang="en-US" sz="2800" b="1" baseline="-25000" dirty="0"/>
          </a:p>
        </p:txBody>
      </p:sp>
      <p:sp>
        <p:nvSpPr>
          <p:cNvPr id="13" name="Right Brace 12"/>
          <p:cNvSpPr/>
          <p:nvPr/>
        </p:nvSpPr>
        <p:spPr>
          <a:xfrm>
            <a:off x="8619210" y="1871761"/>
            <a:ext cx="226886" cy="53339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39211" y="243917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ea typeface="Symbol" charset="2"/>
                <a:cs typeface="Symbol" charset="2"/>
              </a:rPr>
              <a:t>2</a:t>
            </a:r>
            <a:endParaRPr lang="en-US" sz="2400" b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9413307" y="191891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ea typeface="Symbol" charset="2"/>
                <a:cs typeface="Symbol" charset="2"/>
              </a:rPr>
              <a:t>2</a:t>
            </a:r>
            <a:endParaRPr lang="en-US" sz="2400" b="1" baseline="30000" dirty="0"/>
          </a:p>
        </p:txBody>
      </p:sp>
      <p:sp>
        <p:nvSpPr>
          <p:cNvPr id="16" name="Rectangle 15"/>
          <p:cNvSpPr/>
          <p:nvPr/>
        </p:nvSpPr>
        <p:spPr>
          <a:xfrm>
            <a:off x="132735" y="4758810"/>
            <a:ext cx="1474839" cy="1881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32565" y="5747347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800" b="1" dirty="0" err="1" smtClean="0"/>
              <a:t>m</a:t>
            </a:r>
            <a:r>
              <a:rPr lang="en-US" sz="2800" b="1" baseline="-25000" dirty="0" err="1" smtClean="0"/>
              <a:t>sol</a:t>
            </a:r>
            <a:r>
              <a:rPr lang="en-US" sz="2800" b="1" dirty="0" smtClean="0"/>
              <a:t>:</a:t>
            </a:r>
            <a:endParaRPr lang="en-US" sz="2800" b="1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166686" y="5839680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ea typeface="Symbol" charset="2"/>
                <a:cs typeface="Symbol" charset="2"/>
              </a:rPr>
              <a:t>2</a:t>
            </a:r>
            <a:endParaRPr lang="en-US" sz="2400" b="1" baseline="30000" dirty="0"/>
          </a:p>
        </p:txBody>
      </p:sp>
      <p:sp>
        <p:nvSpPr>
          <p:cNvPr id="19" name="Rectangle 18"/>
          <p:cNvSpPr/>
          <p:nvPr/>
        </p:nvSpPr>
        <p:spPr>
          <a:xfrm>
            <a:off x="562032" y="5060605"/>
            <a:ext cx="707922" cy="335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62032" y="4872682"/>
            <a:ext cx="1189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800" b="1" dirty="0" err="1" smtClean="0"/>
              <a:t>m</a:t>
            </a:r>
            <a:r>
              <a:rPr lang="en-US" sz="2800" b="1" baseline="-25000" dirty="0" err="1" smtClean="0"/>
              <a:t>atm</a:t>
            </a:r>
            <a:r>
              <a:rPr lang="en-US" sz="2800" b="1" dirty="0" smtClean="0"/>
              <a:t>:</a:t>
            </a:r>
            <a:endParaRPr lang="en-US" sz="2800" b="1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1072980" y="4976605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ea typeface="Symbol" charset="2"/>
                <a:cs typeface="Symbol" charset="2"/>
              </a:rPr>
              <a:t>2</a:t>
            </a:r>
            <a:endParaRPr lang="en-US" sz="2400" b="1" baseline="30000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023" y="-21745"/>
            <a:ext cx="12236376" cy="948833"/>
          </a:xfrm>
        </p:spPr>
        <p:txBody>
          <a:bodyPr>
            <a:normAutofit fontScale="90000"/>
          </a:bodyPr>
          <a:lstStyle/>
          <a:p>
            <a:r>
              <a:rPr lang="en-US" smtClean="0">
                <a:latin typeface="+mn-lt"/>
              </a:rPr>
              <a:t>Nature’s </a:t>
            </a:r>
            <a:r>
              <a:rPr lang="en-US" dirty="0" smtClean="0">
                <a:latin typeface="+mn-lt"/>
              </a:rPr>
              <a:t>choices of Matrix elements &amp; </a:t>
            </a:r>
            <a:r>
              <a:rPr lang="en-US" smtClean="0">
                <a:latin typeface="+mn-lt"/>
              </a:rPr>
              <a:t>mass differences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747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77" y="1868392"/>
            <a:ext cx="6972300" cy="42037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52476"/>
            <a:ext cx="12679017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+mn-lt"/>
              </a:rPr>
              <a:t>MSW matter effects: </a:t>
            </a:r>
            <a:r>
              <a:rPr lang="en-US" sz="3600" b="1" dirty="0" err="1" smtClean="0">
                <a:latin typeface="+mn-lt"/>
              </a:rPr>
              <a:t>L</a:t>
            </a:r>
            <a:r>
              <a:rPr lang="en-US" sz="3600" b="1" baseline="-25000" dirty="0" err="1" smtClean="0">
                <a:latin typeface="+mn-lt"/>
              </a:rPr>
              <a:t>Earth</a:t>
            </a:r>
            <a:r>
              <a:rPr lang="en-US" sz="3600" b="1" baseline="-25000" dirty="0" smtClean="0">
                <a:latin typeface="+mn-lt"/>
              </a:rPr>
              <a:t> </a:t>
            </a:r>
            <a:r>
              <a:rPr lang="en-US" sz="3600" b="1" baseline="-25000" dirty="0">
                <a:latin typeface="+mn-lt"/>
              </a:rPr>
              <a:t>crust</a:t>
            </a:r>
            <a:r>
              <a:rPr lang="en-US" sz="3600" b="1" dirty="0">
                <a:latin typeface="+mn-lt"/>
              </a:rPr>
              <a:t>=3200</a:t>
            </a:r>
            <a:r>
              <a:rPr lang="en-US" sz="3600" b="1" baseline="-25000" dirty="0">
                <a:latin typeface="+mn-lt"/>
              </a:rPr>
              <a:t> </a:t>
            </a:r>
            <a:r>
              <a:rPr lang="en-US" sz="3600" b="1" dirty="0" smtClean="0">
                <a:latin typeface="+mn-lt"/>
              </a:rPr>
              <a:t>km, </a:t>
            </a:r>
            <a:r>
              <a:rPr lang="en-US" sz="3600" b="1" dirty="0" err="1" smtClean="0">
                <a:latin typeface="+mn-lt"/>
              </a:rPr>
              <a:t>L</a:t>
            </a:r>
            <a:r>
              <a:rPr lang="en-US" sz="3600" b="1" baseline="-25000" dirty="0" err="1" smtClean="0">
                <a:latin typeface="+mn-lt"/>
              </a:rPr>
              <a:t>Earth</a:t>
            </a:r>
            <a:r>
              <a:rPr lang="en-US" sz="3600" b="1" baseline="-25000" dirty="0" smtClean="0">
                <a:latin typeface="+mn-lt"/>
              </a:rPr>
              <a:t> core</a:t>
            </a:r>
            <a:r>
              <a:rPr lang="en-US" sz="3600" b="1" dirty="0" smtClean="0">
                <a:latin typeface="+mn-lt"/>
              </a:rPr>
              <a:t>= 800km; 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>
                <a:latin typeface="+mn-lt"/>
              </a:rPr>
              <a:t> </a:t>
            </a:r>
            <a:r>
              <a:rPr lang="en-US" sz="3600" b="1" dirty="0" smtClean="0">
                <a:latin typeface="+mn-lt"/>
              </a:rPr>
              <a:t>                                      </a:t>
            </a:r>
            <a:r>
              <a:rPr lang="en-US" sz="3600" b="1" dirty="0" err="1" smtClean="0">
                <a:latin typeface="+mn-lt"/>
              </a:rPr>
              <a:t>L</a:t>
            </a:r>
            <a:r>
              <a:rPr lang="en-US" sz="3600" b="1" baseline="-25000" dirty="0" err="1" smtClean="0">
                <a:latin typeface="+mn-lt"/>
              </a:rPr>
              <a:t>Solar</a:t>
            </a:r>
            <a:r>
              <a:rPr lang="en-US" sz="3600" b="1" baseline="-25000" dirty="0" smtClean="0">
                <a:latin typeface="+mn-lt"/>
              </a:rPr>
              <a:t> core </a:t>
            </a:r>
            <a:r>
              <a:rPr lang="en-US" sz="3600" b="1" dirty="0" smtClean="0">
                <a:latin typeface="+mn-lt"/>
              </a:rPr>
              <a:t>=45km</a:t>
            </a:r>
            <a:r>
              <a:rPr lang="en-US" sz="3600" b="1" dirty="0">
                <a:latin typeface="+mn-lt"/>
              </a:rPr>
              <a:t/>
            </a:r>
            <a:br>
              <a:rPr lang="en-US" sz="3600" b="1" dirty="0">
                <a:latin typeface="+mn-lt"/>
              </a:rPr>
            </a:br>
            <a:endParaRPr lang="en-US" sz="3600" b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4484595" y="2336836"/>
            <a:ext cx="191770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MSW resonance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58375" y="915257"/>
            <a:ext cx="37192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if the MSW </a:t>
            </a:r>
            <a:r>
              <a:rPr lang="en-US" b="1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resonanc</a:t>
            </a:r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were</a:t>
            </a:r>
          </a:p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up here, Ray Davis would not</a:t>
            </a:r>
          </a:p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have measured such a dramatic</a:t>
            </a:r>
          </a:p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solar-neutrino deficit</a:t>
            </a:r>
            <a:r>
              <a:rPr lang="en-US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9359112" y="2850478"/>
            <a:ext cx="191770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MSW resonance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4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845" y="2588217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Future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54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373" y="-1412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The Discrete symmetries: </a:t>
            </a:r>
            <a:r>
              <a:rPr lang="en-US" b="1" dirty="0" smtClean="0">
                <a:latin typeface="Lucida Calligraphy" charset="0"/>
                <a:ea typeface="Lucida Calligraphy" charset="0"/>
                <a:cs typeface="Lucida Calligraphy" charset="0"/>
              </a:rPr>
              <a:t>C</a:t>
            </a:r>
            <a:r>
              <a:rPr lang="en-US" sz="1000" b="1" dirty="0" smtClean="0">
                <a:latin typeface="Lucida Calligraphy" charset="0"/>
                <a:ea typeface="Lucida Calligraphy" charset="0"/>
                <a:cs typeface="Lucida Calligraphy" charset="0"/>
              </a:rPr>
              <a:t>  </a:t>
            </a:r>
            <a:r>
              <a:rPr lang="en-US" b="1" dirty="0" smtClean="0">
                <a:latin typeface="Lucida Calligraphy" charset="0"/>
                <a:ea typeface="Lucida Calligraphy" charset="0"/>
                <a:cs typeface="Lucida Calligraphy" charset="0"/>
              </a:rPr>
              <a:t>P</a:t>
            </a:r>
            <a:r>
              <a:rPr lang="en-US" sz="1000" b="1" dirty="0" smtClean="0">
                <a:latin typeface="Lucida Calligraphy" charset="0"/>
                <a:ea typeface="Lucida Calligraphy" charset="0"/>
                <a:cs typeface="Lucida Calligraphy" charset="0"/>
              </a:rPr>
              <a:t>  </a:t>
            </a:r>
            <a:r>
              <a:rPr lang="en-US" b="1" dirty="0" smtClean="0">
                <a:latin typeface="Lucida Calligraphy" charset="0"/>
                <a:ea typeface="Lucida Calligraphy" charset="0"/>
                <a:cs typeface="Lucida Calligraphy" charset="0"/>
              </a:rPr>
              <a:t>T</a:t>
            </a:r>
            <a:endParaRPr lang="en-US" b="1" dirty="0">
              <a:latin typeface="Lucida Calligraphy" charset="0"/>
              <a:ea typeface="Lucida Calligraphy" charset="0"/>
              <a:cs typeface="Lucida Calligraphy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1" y="2038166"/>
            <a:ext cx="6286097" cy="35493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6552" y="3473714"/>
            <a:ext cx="1763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Violated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5640" y="3892813"/>
            <a:ext cx="1763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Violated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2656" y="5245954"/>
            <a:ext cx="1763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Violated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118104" y="2224496"/>
            <a:ext cx="427488" cy="237363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25890" y="3017005"/>
            <a:ext cx="133277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Violated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49437" y="2983266"/>
            <a:ext cx="176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432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CP</a:t>
            </a:r>
            <a:endParaRPr lang="en-US" sz="3200" b="1" dirty="0">
              <a:solidFill>
                <a:srgbClr val="0432FF"/>
              </a:solidFill>
              <a:latin typeface="Lucida Calligraphy" charset="0"/>
              <a:ea typeface="Lucida Calligraphy" charset="0"/>
              <a:cs typeface="Lucida Calligraphy" charset="0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8852551" y="2172572"/>
            <a:ext cx="427488" cy="3375715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603611" y="3568041"/>
            <a:ext cx="176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432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CPT</a:t>
            </a:r>
            <a:endParaRPr lang="en-US" sz="3200" b="1" dirty="0">
              <a:solidFill>
                <a:srgbClr val="0432FF"/>
              </a:solidFill>
              <a:latin typeface="Lucida Calligraphy" charset="0"/>
              <a:ea typeface="Lucida Calligraphy" charset="0"/>
              <a:cs typeface="Lucida Calligraphy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22675" y="2345331"/>
            <a:ext cx="334441" cy="258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83137" y="3634547"/>
            <a:ext cx="334417" cy="258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50044" y="4972455"/>
            <a:ext cx="334417" cy="258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67070" y="2274714"/>
            <a:ext cx="334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C</a:t>
            </a:r>
            <a:endParaRPr lang="en-US" sz="2400" dirty="0">
              <a:solidFill>
                <a:srgbClr val="0432FF"/>
              </a:solidFill>
              <a:latin typeface="Lucida Calligraphy" charset="0"/>
              <a:ea typeface="Lucida Calligraphy" charset="0"/>
              <a:cs typeface="Lucida Calligraphy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1904" y="3550904"/>
            <a:ext cx="341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32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P</a:t>
            </a:r>
            <a:endParaRPr lang="en-US" sz="2400" dirty="0">
              <a:solidFill>
                <a:srgbClr val="0432FF"/>
              </a:solidFill>
              <a:latin typeface="Lucida Calligraphy" charset="0"/>
              <a:ea typeface="Lucida Calligraphy" charset="0"/>
              <a:cs typeface="Lucida Calligraphy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43396" y="4904642"/>
            <a:ext cx="341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32FF"/>
                </a:solidFill>
                <a:latin typeface="Lucida Calligraphy" charset="0"/>
                <a:ea typeface="Lucida Calligraphy" charset="0"/>
                <a:cs typeface="Lucida Calligraphy" charset="0"/>
              </a:rPr>
              <a:t>T</a:t>
            </a:r>
            <a:endParaRPr lang="en-US" sz="2400" dirty="0">
              <a:solidFill>
                <a:srgbClr val="0432FF"/>
              </a:solidFill>
              <a:latin typeface="Lucida Calligraphy" charset="0"/>
              <a:ea typeface="Lucida Calligraphy" charset="0"/>
              <a:cs typeface="Lucida Calligraphy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01410" y="4011278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??????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15415" y="2342834"/>
            <a:ext cx="2421476" cy="697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535640" y="2320259"/>
            <a:ext cx="2421476" cy="686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35640" y="2344850"/>
            <a:ext cx="2421476" cy="679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35640" y="3568041"/>
            <a:ext cx="1072745" cy="367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1535640" y="3576633"/>
            <a:ext cx="1072745" cy="3587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1535640" y="3584610"/>
            <a:ext cx="1072746" cy="3333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535640" y="4891696"/>
            <a:ext cx="2031430" cy="4188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1535640" y="4911801"/>
            <a:ext cx="2031430" cy="3940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1535640" y="4911801"/>
            <a:ext cx="2031430" cy="3903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649437" y="3017005"/>
            <a:ext cx="881743" cy="5228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7649437" y="3024425"/>
            <a:ext cx="861518" cy="5154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649437" y="3024425"/>
            <a:ext cx="861518" cy="5154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71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3" grpId="0"/>
      <p:bldP spid="12" grpId="0" animBg="1"/>
      <p:bldP spid="30" grpId="0" animBg="1"/>
      <p:bldP spid="39" grpId="0" animBg="1"/>
      <p:bldP spid="4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Lucida Calligraphy" charset="0"/>
                <a:ea typeface="Lucida Calligraphy" charset="0"/>
                <a:cs typeface="Lucida Calligraphy" charset="0"/>
              </a:rPr>
              <a:t>CPT</a:t>
            </a:r>
            <a:r>
              <a:rPr lang="en-US" b="1" dirty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Theorem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2802" y="1574800"/>
            <a:ext cx="85127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any Lorentz-invariant</a:t>
            </a:r>
            <a:r>
              <a:rPr lang="en-US" sz="2800" b="1" dirty="0" smtClean="0">
                <a:solidFill>
                  <a:srgbClr val="005493"/>
                </a:solidFill>
              </a:rPr>
              <a:t> </a:t>
            </a:r>
            <a:r>
              <a:rPr lang="en-US" sz="3200" b="1" i="1" dirty="0" smtClean="0">
                <a:solidFill>
                  <a:srgbClr val="005493"/>
                </a:solidFill>
              </a:rPr>
              <a:t>local</a:t>
            </a:r>
            <a:r>
              <a:rPr lang="en-US" sz="3200" b="1" i="1" dirty="0">
                <a:solidFill>
                  <a:srgbClr val="0070C0"/>
                </a:solidFill>
              </a:rPr>
              <a:t> </a:t>
            </a:r>
            <a:r>
              <a:rPr lang="en-US" sz="2800" b="1" dirty="0" smtClean="0"/>
              <a:t>quantum field theory</a:t>
            </a:r>
            <a:r>
              <a:rPr lang="en-US" sz="2800" b="1" dirty="0"/>
              <a:t> with </a:t>
            </a:r>
            <a:r>
              <a:rPr lang="en-US" sz="2800" b="1" dirty="0" smtClean="0"/>
              <a:t>a</a:t>
            </a:r>
          </a:p>
          <a:p>
            <a:pPr algn="ctr"/>
            <a:r>
              <a:rPr lang="en-US" sz="2800" b="1" dirty="0" err="1" smtClean="0"/>
              <a:t>hermitian</a:t>
            </a:r>
            <a:r>
              <a:rPr lang="en-US" sz="2800" b="1" dirty="0" smtClean="0"/>
              <a:t> Hamiltonian</a:t>
            </a:r>
            <a:r>
              <a:rPr lang="en-US" sz="2800" b="1" dirty="0"/>
              <a:t> </a:t>
            </a:r>
            <a:r>
              <a:rPr lang="en-US" sz="3200" b="1" i="1" dirty="0"/>
              <a:t>must</a:t>
            </a:r>
            <a:r>
              <a:rPr lang="en-US" sz="2800" b="1" dirty="0"/>
              <a:t> have </a:t>
            </a:r>
            <a:r>
              <a:rPr lang="en-US" sz="3200" b="1" dirty="0">
                <a:latin typeface="Lucida Calligraphy" charset="0"/>
                <a:ea typeface="Lucida Calligraphy" charset="0"/>
                <a:cs typeface="Lucida Calligraphy" charset="0"/>
              </a:rPr>
              <a:t>CPT</a:t>
            </a:r>
            <a:r>
              <a:rPr lang="en-US" sz="2800" b="1" dirty="0"/>
              <a:t> symmetry.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2802" y="3043619"/>
            <a:ext cx="9357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what theory is a</a:t>
            </a:r>
            <a:r>
              <a:rPr lang="en-US" sz="2800" b="1" dirty="0"/>
              <a:t> </a:t>
            </a:r>
            <a:r>
              <a:rPr lang="en-US" sz="2800" b="1" dirty="0" smtClean="0"/>
              <a:t>Lorentz-invariant</a:t>
            </a:r>
            <a:r>
              <a:rPr lang="en-US" sz="2800" b="1" dirty="0"/>
              <a:t> </a:t>
            </a:r>
            <a:r>
              <a:rPr lang="en-US" sz="3200" b="1" i="1" dirty="0">
                <a:solidFill>
                  <a:srgbClr val="005493"/>
                </a:solidFill>
              </a:rPr>
              <a:t>local</a:t>
            </a:r>
            <a:r>
              <a:rPr lang="en-US" sz="2800" b="1" dirty="0"/>
              <a:t> </a:t>
            </a:r>
            <a:r>
              <a:rPr lang="en-US" sz="2800" b="1" dirty="0" smtClean="0"/>
              <a:t>quantum field theory</a:t>
            </a:r>
          </a:p>
          <a:p>
            <a:pPr algn="ctr"/>
            <a:r>
              <a:rPr lang="en-US" sz="2800" b="1" dirty="0" smtClean="0"/>
              <a:t>with a</a:t>
            </a:r>
            <a:r>
              <a:rPr lang="en-US" sz="2800" b="1" dirty="0"/>
              <a:t> </a:t>
            </a:r>
            <a:r>
              <a:rPr lang="en-US" sz="2800" b="1" dirty="0" err="1" smtClean="0"/>
              <a:t>hermitian</a:t>
            </a:r>
            <a:r>
              <a:rPr lang="en-US" sz="2800" b="1" dirty="0" smtClean="0"/>
              <a:t> Hamiltonian?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89606" y="4127717"/>
            <a:ext cx="401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</a:t>
            </a:r>
            <a:r>
              <a:rPr lang="en-US" sz="3600" b="1" dirty="0" smtClean="0"/>
              <a:t>he Standard Model</a:t>
            </a:r>
            <a:endParaRPr lang="en-US" sz="3600" b="1" dirty="0"/>
          </a:p>
        </p:txBody>
      </p:sp>
      <p:sp>
        <p:nvSpPr>
          <p:cNvPr id="4" name="Oval 3"/>
          <p:cNvSpPr/>
          <p:nvPr/>
        </p:nvSpPr>
        <p:spPr>
          <a:xfrm>
            <a:off x="5231314" y="1574800"/>
            <a:ext cx="965380" cy="61322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73720" y="3043619"/>
            <a:ext cx="965380" cy="62214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2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Lucida Calligraphy" charset="0"/>
                <a:ea typeface="Lucida Calligraphy" charset="0"/>
                <a:cs typeface="Lucida Calligraphy" charset="0"/>
              </a:rPr>
              <a:t>CPT</a:t>
            </a:r>
            <a:r>
              <a:rPr lang="en-US" sz="6000" b="1" dirty="0" smtClean="0">
                <a:latin typeface="+mn-lt"/>
              </a:rPr>
              <a:t> must be violated!</a:t>
            </a:r>
            <a:endParaRPr lang="en-US" sz="60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53" y="2577776"/>
            <a:ext cx="7269857" cy="4337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05460" y="2859870"/>
            <a:ext cx="3181676" cy="3998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5855" y="1669422"/>
            <a:ext cx="2728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picture (&amp; argument) from</a:t>
            </a:r>
          </a:p>
          <a:p>
            <a:r>
              <a:rPr lang="en-US" dirty="0" smtClean="0"/>
              <a:t>an Ed Witten public talk at KIAS: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2814065" y="1253923"/>
            <a:ext cx="5953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mic Sans MS" charset="0"/>
                <a:ea typeface="Comic Sans MS" charset="0"/>
                <a:cs typeface="Comic Sans MS" charset="0"/>
              </a:rPr>
              <a:t>In QFT, 2</a:t>
            </a:r>
            <a:r>
              <a:rPr lang="en-US" sz="2400" b="1" baseline="30000" dirty="0" smtClean="0">
                <a:latin typeface="Comic Sans MS" charset="0"/>
                <a:ea typeface="Comic Sans MS" charset="0"/>
                <a:cs typeface="Comic Sans MS" charset="0"/>
              </a:rPr>
              <a:t>nd</a:t>
            </a:r>
            <a:r>
              <a:rPr lang="en-US" sz="2400" b="1" dirty="0" smtClean="0">
                <a:latin typeface="Comic Sans MS" charset="0"/>
                <a:ea typeface="Comic Sans MS" charset="0"/>
                <a:cs typeface="Comic Sans MS" charset="0"/>
              </a:rPr>
              <a:t> and higher perturbation</a:t>
            </a:r>
          </a:p>
          <a:p>
            <a:pPr algn="ctr"/>
            <a:r>
              <a:rPr lang="en-US" sz="2400" b="1" dirty="0" smtClean="0">
                <a:latin typeface="Comic Sans MS" charset="0"/>
                <a:ea typeface="Comic Sans MS" charset="0"/>
                <a:cs typeface="Comic Sans MS" charset="0"/>
              </a:rPr>
              <a:t>diagrams have loops:</a:t>
            </a:r>
            <a:endParaRPr lang="en-US" sz="24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7090346" y="3573709"/>
            <a:ext cx="12134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∞</a:t>
            </a:r>
            <a:endParaRPr lang="en-US" sz="9600" dirty="0">
              <a:solidFill>
                <a:srgbClr val="0432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5610" y="2693236"/>
            <a:ext cx="14798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point-like</a:t>
            </a:r>
          </a:p>
          <a:p>
            <a:pPr algn="ctr"/>
            <a:r>
              <a:rPr lang="en-US" sz="2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vertices</a:t>
            </a:r>
            <a:endParaRPr lang="en-US" sz="22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267759" y="3432117"/>
            <a:ext cx="233873" cy="393610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844883" y="3462677"/>
            <a:ext cx="248538" cy="299244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19848" y="2211527"/>
            <a:ext cx="5200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when any two of the point-like</a:t>
            </a:r>
          </a:p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vertices coincide, there is an</a:t>
            </a:r>
            <a:endParaRPr lang="en-US" sz="3600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infinite value &amp; these make the </a:t>
            </a:r>
          </a:p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space-time</a:t>
            </a:r>
            <a:r>
              <a:rPr lang="en-US" sz="24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integral diverge. 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18191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How does QFT deal with these infinities?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3383" y="1307372"/>
            <a:ext cx="71641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Baoli SC" charset="-122"/>
                <a:ea typeface="Baoli SC" charset="-122"/>
                <a:cs typeface="Baoli SC" charset="-122"/>
              </a:rPr>
              <a:t>renormalization</a:t>
            </a:r>
            <a:endParaRPr lang="en-US" sz="8000" dirty="0">
              <a:latin typeface="Baoli SC" charset="-122"/>
              <a:ea typeface="Baoli SC" charset="-122"/>
              <a:cs typeface="Baoli SC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563" y="3083485"/>
            <a:ext cx="5060430" cy="3016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09" y="3012465"/>
            <a:ext cx="3721100" cy="2019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199" y="4895004"/>
            <a:ext cx="1641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∞</a:t>
            </a:r>
            <a:r>
              <a:rPr lang="en-US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+something</a:t>
            </a:r>
            <a:endParaRPr lang="en-US" dirty="0">
              <a:solidFill>
                <a:srgbClr val="0432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40573" y="4930514"/>
            <a:ext cx="2640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-∞       </a:t>
            </a:r>
            <a:r>
              <a:rPr lang="en-US" dirty="0" smtClean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= something</a:t>
            </a:r>
            <a:endParaRPr lang="en-US" dirty="0">
              <a:solidFill>
                <a:srgbClr val="0432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2437" y="2762058"/>
            <a:ext cx="92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term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95558" y="2762058"/>
            <a:ext cx="1619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counter-term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7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524" y="3217061"/>
            <a:ext cx="3926511" cy="91314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18806" y="2800516"/>
            <a:ext cx="250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Phys. Lett., 8, 214</a:t>
            </a:r>
            <a:endParaRPr lang="en-US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8756" y="2555450"/>
            <a:ext cx="1168810" cy="1676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822807" y="2581398"/>
            <a:ext cx="1083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alibri" charset="0"/>
              </a:rPr>
              <a:t>Gell-Mann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4527" y="2818009"/>
            <a:ext cx="1839517" cy="1491123"/>
          </a:xfrm>
          <a:prstGeom prst="rect">
            <a:avLst/>
          </a:prstGeom>
        </p:spPr>
      </p:pic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4972" y="4924205"/>
            <a:ext cx="1183637" cy="165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24"/>
          <p:cNvSpPr txBox="1">
            <a:spLocks noChangeArrowheads="1"/>
          </p:cNvSpPr>
          <p:nvPr/>
        </p:nvSpPr>
        <p:spPr bwMode="auto">
          <a:xfrm>
            <a:off x="1715003" y="6267768"/>
            <a:ext cx="6848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latin typeface="Calibri" charset="0"/>
              </a:rPr>
              <a:t>Zwieg</a:t>
            </a:r>
            <a:endParaRPr lang="en-US" sz="1600" b="1" dirty="0">
              <a:latin typeface="Calibri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88042" y="2491281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“quarks”</a:t>
            </a:r>
            <a:endParaRPr lang="en-US" sz="24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615360" y="5036993"/>
            <a:ext cx="1004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“aces”</a:t>
            </a:r>
            <a:endParaRPr lang="en-US" sz="2400" b="1" dirty="0"/>
          </a:p>
        </p:txBody>
      </p:sp>
      <p:sp>
        <p:nvSpPr>
          <p:cNvPr id="73" name="Rectangle 72"/>
          <p:cNvSpPr/>
          <p:nvPr/>
        </p:nvSpPr>
        <p:spPr>
          <a:xfrm>
            <a:off x="2969187" y="4709025"/>
            <a:ext cx="2215886" cy="75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046" y="4630776"/>
            <a:ext cx="2766796" cy="206929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5054" y="4835456"/>
            <a:ext cx="3701812" cy="16599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flipH="1">
            <a:off x="8562766" y="5665426"/>
            <a:ext cx="81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treys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9091444" y="5417768"/>
            <a:ext cx="283034" cy="326800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8490808" y="5417768"/>
            <a:ext cx="288570" cy="333254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8490809" y="6016735"/>
            <a:ext cx="288569" cy="120092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 flipH="1">
            <a:off x="10020206" y="5934106"/>
            <a:ext cx="112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deuces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765091" y="4746333"/>
            <a:ext cx="125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never</a:t>
            </a:r>
          </a:p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published!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887155" y="2932045"/>
            <a:ext cx="1441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irreducible</a:t>
            </a:r>
          </a:p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components</a:t>
            </a:r>
          </a:p>
          <a:p>
            <a:r>
              <a:rPr lang="en-US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of SU(3)</a:t>
            </a:r>
            <a:endParaRPr lang="en-US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5" name="Title 84"/>
          <p:cNvSpPr>
            <a:spLocks noGrp="1"/>
          </p:cNvSpPr>
          <p:nvPr>
            <p:ph type="title"/>
          </p:nvPr>
        </p:nvSpPr>
        <p:spPr>
          <a:xfrm>
            <a:off x="1262906" y="-381154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Three quarks for Mister Mark</a:t>
            </a:r>
            <a:endParaRPr lang="en-US" b="1" dirty="0">
              <a:latin typeface="+mn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7902770" y="3511827"/>
            <a:ext cx="114795" cy="364355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017565" y="4347813"/>
            <a:ext cx="238539" cy="398520"/>
          </a:xfrm>
          <a:prstGeom prst="straightConnector1">
            <a:avLst/>
          </a:prstGeom>
          <a:ln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715003" y="851563"/>
            <a:ext cx="8363827" cy="13252"/>
          </a:xfrm>
          <a:prstGeom prst="line">
            <a:avLst/>
          </a:prstGeom>
          <a:ln>
            <a:solidFill>
              <a:srgbClr val="9452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729701" y="1745594"/>
            <a:ext cx="8216202" cy="12822"/>
          </a:xfrm>
          <a:prstGeom prst="line">
            <a:avLst/>
          </a:prstGeom>
          <a:ln>
            <a:solidFill>
              <a:srgbClr val="9452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724548" y="1274524"/>
            <a:ext cx="8216202" cy="12822"/>
          </a:xfrm>
          <a:prstGeom prst="line">
            <a:avLst/>
          </a:prstGeom>
          <a:ln>
            <a:solidFill>
              <a:srgbClr val="9452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5001726" y="680666"/>
            <a:ext cx="1643480" cy="1204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009813" y="614866"/>
            <a:ext cx="1643480" cy="1204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205856"/>
              </p:ext>
            </p:extLst>
          </p:nvPr>
        </p:nvGraphicFramePr>
        <p:xfrm>
          <a:off x="2082760" y="469038"/>
          <a:ext cx="2025729" cy="182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" name="Photo Editor Photo" r:id="rId9" imgW="4885714" imgH="4409524" progId="">
                  <p:embed/>
                </p:oleObj>
              </mc:Choice>
              <mc:Fallback>
                <p:oleObj name="Photo Editor Photo" r:id="rId9" imgW="4885714" imgH="44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760" y="469038"/>
                        <a:ext cx="2025729" cy="182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11" descr="800px-Octeto_bari%C3%B4nic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47570" y="628896"/>
            <a:ext cx="1898692" cy="135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riangle 9"/>
          <p:cNvSpPr/>
          <p:nvPr/>
        </p:nvSpPr>
        <p:spPr>
          <a:xfrm rot="10800000">
            <a:off x="7457965" y="598313"/>
            <a:ext cx="2065686" cy="1789612"/>
          </a:xfrm>
          <a:prstGeom prst="triangle">
            <a:avLst>
              <a:gd name="adj" fmla="val 443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13" descr="733px-Decupleto_bari%C3%B4nic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39839" y="645068"/>
            <a:ext cx="2155352" cy="176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179415" y="659183"/>
            <a:ext cx="90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</a:rPr>
              <a:t>Y=+1</a:t>
            </a:r>
            <a:endParaRPr lang="en-US" b="1" dirty="0">
              <a:solidFill>
                <a:srgbClr val="9452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69944" y="1078666"/>
            <a:ext cx="90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</a:rPr>
              <a:t>Y= 0</a:t>
            </a:r>
            <a:endParaRPr lang="en-US" b="1" dirty="0">
              <a:solidFill>
                <a:srgbClr val="9452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38206" y="1544975"/>
            <a:ext cx="903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45200"/>
                </a:solidFill>
              </a:rPr>
              <a:t>Y=-1</a:t>
            </a:r>
            <a:endParaRPr lang="en-US" b="1" dirty="0">
              <a:solidFill>
                <a:srgbClr val="9452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4532" y="645068"/>
            <a:ext cx="223957" cy="1137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653073" y="614194"/>
            <a:ext cx="223957" cy="1168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639839" y="798952"/>
            <a:ext cx="303321" cy="1437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250662" y="1082095"/>
            <a:ext cx="131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</a:rPr>
              <a:t>Q=I</a:t>
            </a:r>
            <a:r>
              <a:rPr lang="en-US" sz="2400" b="1" baseline="-25000" dirty="0" smtClean="0">
                <a:solidFill>
                  <a:srgbClr val="945200"/>
                </a:solidFill>
              </a:rPr>
              <a:t>3</a:t>
            </a:r>
            <a:r>
              <a:rPr lang="en-US" sz="2400" b="1" dirty="0" smtClean="0">
                <a:solidFill>
                  <a:srgbClr val="945200"/>
                </a:solidFill>
              </a:rPr>
              <a:t>+Y/2</a:t>
            </a:r>
            <a:endParaRPr lang="en-US" sz="2400" b="1" dirty="0">
              <a:solidFill>
                <a:srgbClr val="945200"/>
              </a:solidFill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9523651" y="1312928"/>
            <a:ext cx="727011" cy="376520"/>
          </a:xfrm>
          <a:prstGeom prst="straightConnector1">
            <a:avLst/>
          </a:prstGeom>
          <a:ln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9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2231" y="966211"/>
            <a:ext cx="97329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5493"/>
                </a:solidFill>
                <a:latin typeface="Comic Sans MS" charset="0"/>
                <a:ea typeface="Comic Sans MS" charset="0"/>
                <a:cs typeface="Comic Sans MS" charset="0"/>
              </a:rPr>
              <a:t>Renormalization is just a stop-gap procedure</a:t>
            </a:r>
            <a:r>
              <a:rPr lang="en-US" dirty="0"/>
              <a:t>. There must be </a:t>
            </a:r>
            <a:r>
              <a:rPr lang="en-US" dirty="0" smtClean="0"/>
              <a:t>some</a:t>
            </a:r>
          </a:p>
          <a:p>
            <a:r>
              <a:rPr lang="en-US" dirty="0" smtClean="0"/>
              <a:t>fundamental </a:t>
            </a:r>
            <a:r>
              <a:rPr lang="en-US" dirty="0"/>
              <a:t>change in our </a:t>
            </a:r>
            <a:r>
              <a:rPr lang="en-US" dirty="0" smtClean="0"/>
              <a:t>ideas, probably </a:t>
            </a:r>
            <a:r>
              <a:rPr lang="en-US" dirty="0"/>
              <a:t>a change just as fundamental as the passage from </a:t>
            </a:r>
            <a:r>
              <a:rPr lang="en-US" dirty="0" smtClean="0"/>
              <a:t>Bohr's</a:t>
            </a:r>
          </a:p>
          <a:p>
            <a:r>
              <a:rPr lang="en-US" dirty="0" smtClean="0"/>
              <a:t>orbit </a:t>
            </a:r>
            <a:r>
              <a:rPr lang="en-US" dirty="0"/>
              <a:t>theory to quantum </a:t>
            </a:r>
            <a:r>
              <a:rPr lang="en-US" dirty="0" smtClean="0"/>
              <a:t>mechanics. When </a:t>
            </a:r>
            <a:r>
              <a:rPr lang="en-US" dirty="0"/>
              <a:t>you get a number turning out to be infinite which ought </a:t>
            </a:r>
            <a:r>
              <a:rPr lang="en-US" dirty="0" smtClean="0"/>
              <a:t>to</a:t>
            </a:r>
          </a:p>
          <a:p>
            <a:r>
              <a:rPr lang="en-US" dirty="0"/>
              <a:t>b</a:t>
            </a:r>
            <a:r>
              <a:rPr lang="en-US" dirty="0" smtClean="0"/>
              <a:t>e finite, you </a:t>
            </a:r>
            <a:r>
              <a:rPr lang="en-US" dirty="0"/>
              <a:t>should admit that </a:t>
            </a:r>
            <a:r>
              <a:rPr lang="en-US" dirty="0" smtClean="0"/>
              <a:t>there is </a:t>
            </a:r>
            <a:r>
              <a:rPr lang="en-US" dirty="0"/>
              <a:t>something wrong with your equations, and not hope that </a:t>
            </a:r>
            <a:r>
              <a:rPr lang="en-US" dirty="0" smtClean="0"/>
              <a:t>you</a:t>
            </a:r>
          </a:p>
          <a:p>
            <a:r>
              <a:rPr lang="en-US" dirty="0" smtClean="0"/>
              <a:t>can </a:t>
            </a:r>
            <a:r>
              <a:rPr lang="en-US" dirty="0"/>
              <a:t>get a good theory just by </a:t>
            </a:r>
            <a:r>
              <a:rPr lang="en-US" dirty="0" smtClean="0"/>
              <a:t>doctoring up </a:t>
            </a:r>
            <a:r>
              <a:rPr lang="en-US" dirty="0"/>
              <a:t>that number.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6875" y="3261790"/>
            <a:ext cx="72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Dirac: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11674" y="4009040"/>
            <a:ext cx="1014515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shell game that we play ... is technically called ‘renormalization’. </a:t>
            </a:r>
            <a:r>
              <a:rPr lang="en-US" dirty="0" smtClean="0"/>
              <a:t>But </a:t>
            </a:r>
            <a:r>
              <a:rPr lang="en-US" dirty="0"/>
              <a:t>no matter how </a:t>
            </a:r>
            <a:r>
              <a:rPr lang="en-US" dirty="0" smtClean="0"/>
              <a:t>clever the word,</a:t>
            </a:r>
          </a:p>
          <a:p>
            <a:r>
              <a:rPr lang="en-US" dirty="0" smtClean="0"/>
              <a:t>it </a:t>
            </a:r>
            <a:r>
              <a:rPr lang="en-US" dirty="0"/>
              <a:t>is still </a:t>
            </a:r>
            <a:r>
              <a:rPr lang="en-US" sz="2800" dirty="0">
                <a:solidFill>
                  <a:srgbClr val="005493"/>
                </a:solidFill>
                <a:latin typeface="Comic Sans MS" charset="0"/>
                <a:ea typeface="Comic Sans MS" charset="0"/>
                <a:cs typeface="Comic Sans MS" charset="0"/>
              </a:rPr>
              <a:t>what I would call a dippy process! </a:t>
            </a:r>
            <a:r>
              <a:rPr lang="en-US" dirty="0"/>
              <a:t>Having to resort to such hocus-pocus </a:t>
            </a:r>
            <a:endParaRPr lang="en-US" dirty="0" smtClean="0"/>
          </a:p>
          <a:p>
            <a:r>
              <a:rPr lang="en-US" dirty="0" smtClean="0"/>
              <a:t>has </a:t>
            </a:r>
            <a:r>
              <a:rPr lang="en-US" dirty="0"/>
              <a:t>prevented us </a:t>
            </a:r>
            <a:r>
              <a:rPr lang="en-US" dirty="0" smtClean="0"/>
              <a:t>from proving </a:t>
            </a:r>
            <a:r>
              <a:rPr lang="en-US" dirty="0"/>
              <a:t>that the theory of quantum electrodynamics is </a:t>
            </a:r>
            <a:r>
              <a:rPr lang="en-US" dirty="0" smtClean="0"/>
              <a:t>mathematically</a:t>
            </a:r>
          </a:p>
          <a:p>
            <a:r>
              <a:rPr lang="en-US" dirty="0" smtClean="0"/>
              <a:t>self-consistent. It’s </a:t>
            </a:r>
            <a:r>
              <a:rPr lang="en-US" dirty="0"/>
              <a:t>surprising </a:t>
            </a:r>
            <a:r>
              <a:rPr lang="en-US" dirty="0" smtClean="0"/>
              <a:t>that the </a:t>
            </a:r>
            <a:r>
              <a:rPr lang="en-US" dirty="0"/>
              <a:t>theory still hasn’t been proved self-consistent one way or the </a:t>
            </a:r>
            <a:r>
              <a:rPr lang="en-US" dirty="0" smtClean="0"/>
              <a:t>other</a:t>
            </a:r>
          </a:p>
          <a:p>
            <a:r>
              <a:rPr lang="en-US" dirty="0" smtClean="0"/>
              <a:t>by </a:t>
            </a:r>
            <a:r>
              <a:rPr lang="en-US" dirty="0"/>
              <a:t>now; I suspect </a:t>
            </a:r>
            <a:r>
              <a:rPr lang="en-US" dirty="0" smtClean="0"/>
              <a:t>that renormalization is </a:t>
            </a:r>
            <a:r>
              <a:rPr lang="en-US" dirty="0"/>
              <a:t>not mathematically legitimate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4" y="1090090"/>
            <a:ext cx="18034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4" y="4220456"/>
            <a:ext cx="1663700" cy="2171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8104" y="6324503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Feynman: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22251" y="5917255"/>
            <a:ext cx="9812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Richard P. Feynman (2014). “QED: The Strange Theory of Light and Matter”, p.128, </a:t>
            </a:r>
            <a:r>
              <a:rPr lang="en-US" i="1" dirty="0" smtClean="0"/>
              <a:t>Princeton Univ</a:t>
            </a:r>
            <a:r>
              <a:rPr lang="en-US" i="1" dirty="0"/>
              <a:t>.</a:t>
            </a:r>
            <a:r>
              <a:rPr lang="en-US" i="1" dirty="0" smtClean="0"/>
              <a:t> </a:t>
            </a:r>
            <a:r>
              <a:rPr lang="en-US" i="1" dirty="0"/>
              <a:t>Press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19840" y="2778578"/>
            <a:ext cx="8590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in a </a:t>
            </a:r>
            <a:r>
              <a:rPr lang="en-US" i="1" dirty="0"/>
              <a:t>1970 interview with Dirac conducted by David Peat and Paul Buckley for the CBC show</a:t>
            </a:r>
            <a:r>
              <a:rPr lang="en-US" i="1" dirty="0" smtClean="0"/>
              <a:t>,</a:t>
            </a:r>
          </a:p>
          <a:p>
            <a:r>
              <a:rPr lang="en-US" i="1" dirty="0" smtClean="0"/>
              <a:t>“</a:t>
            </a:r>
            <a:r>
              <a:rPr lang="en-US" i="1" dirty="0"/>
              <a:t>Physics and Beyond”).</a:t>
            </a:r>
          </a:p>
        </p:txBody>
      </p:sp>
    </p:spTree>
    <p:extLst>
      <p:ext uri="{BB962C8B-B14F-4D97-AF65-F5344CB8AC3E}">
        <p14:creationId xmlns:p14="http://schemas.microsoft.com/office/powerpoint/2010/main" val="176270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768" y="175667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err="1" smtClean="0">
                <a:latin typeface="+mn-lt"/>
              </a:rPr>
              <a:t>renormalizable</a:t>
            </a:r>
            <a:r>
              <a:rPr lang="en-US" sz="5400" b="1" dirty="0" smtClean="0">
                <a:latin typeface="+mn-lt"/>
              </a:rPr>
              <a:t> doesn’t work for Gravity</a:t>
            </a:r>
            <a:endParaRPr lang="en-US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982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12" y="1938349"/>
            <a:ext cx="8004740" cy="47760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21" y="0"/>
            <a:ext cx="12072079" cy="84992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+mn-lt"/>
              </a:rPr>
              <a:t>Witten’s preferred solution: Strings (=non-locality)</a:t>
            </a:r>
            <a:endParaRPr lang="en-US" b="1" dirty="0">
              <a:latin typeface="+mn-lt"/>
            </a:endParaRPr>
          </a:p>
        </p:txBody>
      </p:sp>
      <p:sp>
        <p:nvSpPr>
          <p:cNvPr id="4" name="Down Arrow 3"/>
          <p:cNvSpPr/>
          <p:nvPr/>
        </p:nvSpPr>
        <p:spPr>
          <a:xfrm flipH="1">
            <a:off x="9586210" y="703709"/>
            <a:ext cx="629587" cy="674558"/>
          </a:xfrm>
          <a:prstGeom prst="down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75397" y="1168908"/>
            <a:ext cx="3600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Lucida Calligraphy" charset="0"/>
                <a:ea typeface="Lucida Calligraphy" charset="0"/>
                <a:cs typeface="Lucida Calligraphy" charset="0"/>
              </a:rPr>
              <a:t>CPT</a:t>
            </a:r>
            <a:r>
              <a:rPr lang="en-US" sz="4400" b="1" i="1" dirty="0" smtClean="0"/>
              <a:t> violation</a:t>
            </a:r>
            <a:endParaRPr lang="en-US" sz="4400" b="1" i="1" dirty="0"/>
          </a:p>
        </p:txBody>
      </p:sp>
      <p:sp>
        <p:nvSpPr>
          <p:cNvPr id="6" name="Oval 5"/>
          <p:cNvSpPr/>
          <p:nvPr/>
        </p:nvSpPr>
        <p:spPr>
          <a:xfrm>
            <a:off x="3164114" y="3077028"/>
            <a:ext cx="508000" cy="682172"/>
          </a:xfrm>
          <a:prstGeom prst="ellipse">
            <a:avLst/>
          </a:prstGeom>
          <a:noFill/>
          <a:ln w="3810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74114" y="2968171"/>
            <a:ext cx="508000" cy="682172"/>
          </a:xfrm>
          <a:prstGeom prst="ellipse">
            <a:avLst/>
          </a:prstGeom>
          <a:noFill/>
          <a:ln w="3810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6" idx="7"/>
            <a:endCxn id="7" idx="2"/>
          </p:cNvCxnSpPr>
          <p:nvPr/>
        </p:nvCxnSpPr>
        <p:spPr>
          <a:xfrm>
            <a:off x="3597719" y="3176930"/>
            <a:ext cx="3376395" cy="132327"/>
          </a:xfrm>
          <a:prstGeom prst="straightConnector1">
            <a:avLst/>
          </a:prstGeom>
          <a:ln w="38100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85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489" y="-78607"/>
            <a:ext cx="10515600" cy="1076057"/>
          </a:xfrm>
        </p:spPr>
        <p:txBody>
          <a:bodyPr/>
          <a:lstStyle/>
          <a:p>
            <a:pPr algn="ctr"/>
            <a:r>
              <a:rPr lang="en-US" b="1" dirty="0" smtClean="0">
                <a:latin typeface="Lucida Calligraphy" charset="0"/>
                <a:ea typeface="Lucida Calligraphy" charset="0"/>
                <a:cs typeface="Lucida Calligraphy" charset="0"/>
              </a:rPr>
              <a:t>CPT</a:t>
            </a:r>
            <a:r>
              <a:rPr lang="en-US" b="1" dirty="0" smtClean="0">
                <a:latin typeface="+mn-lt"/>
              </a:rPr>
              <a:t> has to be violated somewhere</a:t>
            </a:r>
            <a:endParaRPr lang="en-US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489" y="1332912"/>
            <a:ext cx="11696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but where?     at least by the Planck scale?                    </a:t>
            </a:r>
            <a:r>
              <a:rPr lang="mr-IN" sz="2800" b="1" dirty="0" smtClean="0"/>
              <a:t>…</a:t>
            </a:r>
            <a:r>
              <a:rPr lang="en-US" sz="2800" b="1" dirty="0" smtClean="0"/>
              <a:t>but maybe  lower?</a:t>
            </a:r>
          </a:p>
        </p:txBody>
      </p:sp>
      <p:sp>
        <p:nvSpPr>
          <p:cNvPr id="7" name="Left Arrow 6"/>
          <p:cNvSpPr/>
          <p:nvPr/>
        </p:nvSpPr>
        <p:spPr>
          <a:xfrm>
            <a:off x="7065253" y="1472172"/>
            <a:ext cx="774915" cy="294468"/>
          </a:xfrm>
          <a:prstGeom prst="lef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flipH="1">
            <a:off x="0" y="3281719"/>
            <a:ext cx="125024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note:  </a:t>
            </a:r>
            <a:r>
              <a:rPr lang="en-US" sz="2400" b="1" dirty="0" smtClean="0">
                <a:solidFill>
                  <a:srgbClr val="945200"/>
                </a:solidFill>
                <a:latin typeface="Lucida Calligraphy" charset="0"/>
                <a:ea typeface="Lucida Calligraphy" charset="0"/>
                <a:cs typeface="Lucida Calligraphy" charset="0"/>
              </a:rPr>
              <a:t>CP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has to be violated to explain the baryon symmetry of the</a:t>
            </a:r>
          </a:p>
          <a:p>
            <a:r>
              <a:rPr lang="en-US" sz="24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     Universe. </a:t>
            </a:r>
            <a:r>
              <a:rPr lang="en-US" sz="2400" b="1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Leptogenesis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models say this happened at T~10</a:t>
            </a:r>
            <a:r>
              <a:rPr lang="en-US" sz="2400" b="1" baseline="30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14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GeV</a:t>
            </a:r>
          </a:p>
          <a:p>
            <a:endParaRPr lang="en-US" sz="2400" b="1" dirty="0" smtClean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     </a:t>
            </a:r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but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traces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of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945200"/>
                </a:solidFill>
                <a:latin typeface="Lucida Calligraphy" charset="0"/>
                <a:ea typeface="Lucida Calligraphy" charset="0"/>
                <a:cs typeface="Lucida Calligraphy" charset="0"/>
                <a:sym typeface="Wingdings"/>
              </a:rPr>
              <a:t>CP</a:t>
            </a:r>
            <a:r>
              <a:rPr lang="en-US" sz="1100" b="1" dirty="0" smtClean="0">
                <a:solidFill>
                  <a:srgbClr val="945200"/>
                </a:solidFill>
                <a:latin typeface="Lucida Calligraphy" charset="0"/>
                <a:ea typeface="Lucida Calligraphy" charset="0"/>
                <a:cs typeface="Lucida Calligraphy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V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show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up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in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3200" b="1" i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K</a:t>
            </a:r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-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&amp;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3200" b="1" i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B</a:t>
            </a:r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-meson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decay,</a:t>
            </a:r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 </a:t>
            </a:r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etc.</a:t>
            </a:r>
            <a:r>
              <a:rPr lang="en-US" sz="32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endParaRPr lang="en-US" sz="32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30206" y="4425043"/>
            <a:ext cx="762472" cy="421079"/>
          </a:xfrm>
          <a:prstGeom prst="rightArrow">
            <a:avLst/>
          </a:prstGeom>
          <a:noFill/>
          <a:ln w="3810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flipH="1">
            <a:off x="3501163" y="1995392"/>
            <a:ext cx="5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we have to keep looking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9958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397" y="-34068"/>
            <a:ext cx="11075504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main consequence of </a:t>
            </a:r>
            <a:r>
              <a:rPr lang="en-US" b="1" dirty="0" smtClean="0">
                <a:latin typeface="Lucida Calligraphy" charset="0"/>
                <a:ea typeface="Lucida Calligraphy" charset="0"/>
                <a:cs typeface="Lucida Calligraphy" charset="0"/>
              </a:rPr>
              <a:t>CPT</a:t>
            </a:r>
            <a:r>
              <a:rPr lang="en-US" b="1" dirty="0" smtClean="0">
                <a:latin typeface="+mn-lt"/>
              </a:rPr>
              <a:t> violation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28" y="1369980"/>
            <a:ext cx="5156668" cy="830997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 i="1" dirty="0" smtClean="0"/>
              <a:t> </a:t>
            </a:r>
            <a:r>
              <a:rPr lang="en-US" sz="4800" b="1" i="1" dirty="0" err="1" smtClean="0"/>
              <a:t>m</a:t>
            </a:r>
            <a:r>
              <a:rPr lang="en-US" sz="4800" b="1" i="1" baseline="-25000" dirty="0" err="1" smtClean="0"/>
              <a:t>particle</a:t>
            </a:r>
            <a:r>
              <a:rPr lang="en-US" sz="4800" b="1" i="1" dirty="0" smtClean="0"/>
              <a:t> ≠ </a:t>
            </a:r>
            <a:r>
              <a:rPr lang="en-US" sz="4800" b="1" i="1" dirty="0" err="1" smtClean="0"/>
              <a:t>m</a:t>
            </a:r>
            <a:r>
              <a:rPr lang="en-US" sz="4800" b="1" i="1" baseline="-25000" dirty="0" err="1" smtClean="0"/>
              <a:t>antiparticle</a:t>
            </a:r>
            <a:endParaRPr lang="en-US" sz="4800" b="1" i="1" baseline="-25000" dirty="0"/>
          </a:p>
        </p:txBody>
      </p:sp>
      <p:sp>
        <p:nvSpPr>
          <p:cNvPr id="4" name="TextBox 3"/>
          <p:cNvSpPr txBox="1"/>
          <p:nvPr/>
        </p:nvSpPr>
        <p:spPr>
          <a:xfrm rot="10800000">
            <a:off x="6346159" y="3088545"/>
            <a:ext cx="42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5337875" y="2818954"/>
            <a:ext cx="2961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 smtClean="0"/>
              <a:t>m</a:t>
            </a:r>
            <a:r>
              <a:rPr lang="en-US" sz="3200" b="1" i="1" baseline="-25000" dirty="0" err="1" smtClean="0"/>
              <a:t>p</a:t>
            </a:r>
            <a:r>
              <a:rPr lang="en-US" sz="3200" b="1" i="1" baseline="-25000" dirty="0" smtClean="0"/>
              <a:t> </a:t>
            </a:r>
            <a:r>
              <a:rPr lang="en-US" sz="3200" b="1" i="1" dirty="0" smtClean="0"/>
              <a:t>- </a:t>
            </a:r>
            <a:r>
              <a:rPr lang="en-US" sz="3200" b="1" i="1" dirty="0" err="1" smtClean="0"/>
              <a:t>m</a:t>
            </a:r>
            <a:r>
              <a:rPr lang="en-US" sz="3200" b="1" i="1" baseline="-25000" dirty="0" err="1" smtClean="0"/>
              <a:t>p</a:t>
            </a:r>
            <a:r>
              <a:rPr lang="en-US" sz="3200" b="1" i="1" dirty="0" smtClean="0"/>
              <a:t>  &lt; 0.7 eV</a:t>
            </a:r>
            <a:endParaRPr lang="en-US" sz="3200" baseline="-25000" dirty="0"/>
          </a:p>
        </p:txBody>
      </p:sp>
      <p:sp>
        <p:nvSpPr>
          <p:cNvPr id="7" name="TextBox 6"/>
          <p:cNvSpPr txBox="1"/>
          <p:nvPr/>
        </p:nvSpPr>
        <p:spPr>
          <a:xfrm rot="10800000">
            <a:off x="6448622" y="3536763"/>
            <a:ext cx="42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_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5337875" y="3325524"/>
            <a:ext cx="3845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/>
              <a:t>m</a:t>
            </a:r>
            <a:r>
              <a:rPr lang="en-US" sz="3200" b="1" i="1" baseline="-25000" dirty="0" smtClean="0"/>
              <a:t>K</a:t>
            </a:r>
            <a:r>
              <a:rPr lang="en-US" sz="2400" b="1" i="1" baseline="-9000" dirty="0" smtClean="0"/>
              <a:t>0 </a:t>
            </a:r>
            <a:r>
              <a:rPr lang="en-US" sz="3200" b="1" i="1" dirty="0" smtClean="0"/>
              <a:t>- m</a:t>
            </a:r>
            <a:r>
              <a:rPr lang="en-US" sz="3200" b="1" i="1" baseline="-25000" dirty="0" smtClean="0"/>
              <a:t>K</a:t>
            </a:r>
            <a:r>
              <a:rPr lang="en-US" sz="2400" b="1" i="1" baseline="-9000" dirty="0" smtClean="0"/>
              <a:t>0</a:t>
            </a:r>
            <a:r>
              <a:rPr lang="en-US" sz="3200" b="1" i="1" dirty="0" smtClean="0"/>
              <a:t>  &lt; 5x10</a:t>
            </a:r>
            <a:r>
              <a:rPr lang="en-US" sz="1100" b="1" i="1" dirty="0" smtClean="0"/>
              <a:t> </a:t>
            </a:r>
            <a:r>
              <a:rPr lang="en-US" sz="3200" b="1" i="1" baseline="30000" dirty="0" smtClean="0"/>
              <a:t>-10</a:t>
            </a:r>
            <a:r>
              <a:rPr lang="en-US" sz="3200" b="1" i="1" dirty="0" smtClean="0"/>
              <a:t> eV</a:t>
            </a:r>
            <a:endParaRPr lang="en-US" sz="32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3283315" y="3088544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PDG limits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36787" y="4528276"/>
            <a:ext cx="9922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why is the </a:t>
            </a:r>
            <a:r>
              <a:rPr lang="en-US" sz="2800" b="1" i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K</a:t>
            </a:r>
            <a:r>
              <a:rPr lang="en-US" sz="2800" b="1" i="1" baseline="30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0</a:t>
            </a:r>
            <a:r>
              <a:rPr lang="en-US" sz="2800" b="1" i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-K</a:t>
            </a:r>
            <a:r>
              <a:rPr lang="en-US" sz="2800" b="1" i="1" baseline="30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0</a:t>
            </a:r>
            <a:r>
              <a:rPr lang="en-US" sz="28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limit 10 orders of magnitude better?</a:t>
            </a:r>
            <a:endParaRPr lang="en-US" sz="28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>
            <a:off x="3862444" y="4487935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_</a:t>
            </a:r>
            <a:endParaRPr lang="en-US" sz="28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14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800" y="-5526"/>
            <a:ext cx="10515600" cy="80327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Nature’s </a:t>
            </a:r>
            <a:r>
              <a:rPr lang="en-US" b="1" dirty="0" smtClean="0">
                <a:latin typeface="+mn-lt"/>
              </a:rPr>
              <a:t>greatest gift</a:t>
            </a:r>
            <a:r>
              <a:rPr lang="en-US" b="1" dirty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to particle physicists</a:t>
            </a:r>
            <a:endParaRPr lang="en-US" b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067" y="4105937"/>
            <a:ext cx="119210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 0.1</a:t>
            </a:r>
            <a:r>
              <a:rPr lang="en-US" sz="3200" b="1" baseline="30000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◦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phase difference between the vertices in this 2</a:t>
            </a:r>
            <a:r>
              <a:rPr lang="en-US" sz="2400" b="1" baseline="30000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nd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-order W.I. process magically produces an easily measurable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CP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violation in </a:t>
            </a:r>
            <a:r>
              <a:rPr lang="en-US" sz="2400" b="1" i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K</a:t>
            </a:r>
            <a:r>
              <a:rPr lang="en-US" sz="2400" b="1" baseline="30000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0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decays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916" y="1038196"/>
            <a:ext cx="6339417" cy="30281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0916" y="5267739"/>
            <a:ext cx="10044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maybe it amplifies </a:t>
            </a:r>
            <a:r>
              <a:rPr lang="en-US" sz="3200" b="1" i="1" dirty="0" smtClean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CPT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Monotype Corsiva" charset="0"/>
                <a:ea typeface="Monotype Corsiva" charset="0"/>
                <a:cs typeface="Monotype Corsiva" charset="0"/>
              </a:rPr>
              <a:t>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violations to measurable levels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2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916" y="80928"/>
            <a:ext cx="10515600" cy="838759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The Bell-Steinberger Relation</a:t>
            </a:r>
            <a:endParaRPr lang="en-US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744" y="1109069"/>
            <a:ext cx="8083310" cy="1068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1972744" y="3535082"/>
            <a:ext cx="153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K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-mesons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18703" y="3942235"/>
            <a:ext cx="22829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, 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0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0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, 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endParaRPr lang="en-US" sz="400" b="1" baseline="30000" dirty="0">
              <a:latin typeface="Symbol" charset="2"/>
              <a:ea typeface="Symbol" charset="2"/>
              <a:cs typeface="Symbol" charset="2"/>
            </a:endParaRPr>
          </a:p>
          <a:p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0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, 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0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0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>
                <a:latin typeface="Symbol" charset="2"/>
                <a:ea typeface="Symbol" charset="2"/>
                <a:cs typeface="Symbol" charset="2"/>
              </a:rPr>
              <a:t>0</a:t>
            </a:r>
          </a:p>
          <a:p>
            <a:r>
              <a:rPr lang="en-US" sz="800" b="1" dirty="0" smtClean="0">
                <a:latin typeface="Symbol" charset="2"/>
                <a:ea typeface="Symbol" charset="2"/>
                <a:cs typeface="Symbol" charset="2"/>
              </a:rPr>
              <a:t>  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±</a:t>
            </a:r>
            <a:r>
              <a:rPr lang="en-US" sz="2400" b="1" i="1" dirty="0" err="1" smtClean="0">
                <a:ea typeface="Symbol" charset="2"/>
                <a:cs typeface="Symbol" charset="2"/>
              </a:rPr>
              <a:t>e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∓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2400" b="1" dirty="0">
                <a:latin typeface="Symbol" charset="2"/>
                <a:ea typeface="Symbol" charset="2"/>
                <a:cs typeface="Symbol" charset="2"/>
              </a:rPr>
              <a:t>, 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±</a:t>
            </a:r>
            <a:r>
              <a:rPr lang="en-US" sz="2400" b="1" i="1" dirty="0" err="1">
                <a:latin typeface="Symbol Tiger Expert" charset="2"/>
                <a:ea typeface="Symbol Tiger Expert" charset="2"/>
                <a:cs typeface="Symbol Tiger Expert" charset="2"/>
              </a:rPr>
              <a:t>m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∓</a:t>
            </a:r>
            <a:r>
              <a:rPr lang="en-US" sz="2400" b="1" dirty="0" err="1">
                <a:latin typeface="Symbol" charset="2"/>
                <a:ea typeface="Symbol" charset="2"/>
                <a:cs typeface="Symbol" charset="2"/>
              </a:rPr>
              <a:t>n</a:t>
            </a:r>
            <a:endParaRPr lang="en-US" sz="2400" b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4864934" y="3535411"/>
            <a:ext cx="2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D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-mesons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43884" y="3997076"/>
            <a:ext cx="315075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pp, </a:t>
            </a:r>
            <a:r>
              <a:rPr lang="en-US" b="1" i="1" dirty="0" err="1" smtClean="0">
                <a:ea typeface="Symbol" charset="2"/>
                <a:cs typeface="Symbol" charset="2"/>
              </a:rPr>
              <a:t>K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, </a:t>
            </a:r>
            <a:r>
              <a:rPr lang="en-US" b="1" i="1" dirty="0" smtClean="0">
                <a:ea typeface="Symbol" charset="2"/>
                <a:cs typeface="Symbol" charset="2"/>
              </a:rPr>
              <a:t>KK</a:t>
            </a:r>
            <a:endParaRPr lang="en-US" b="1" i="1" dirty="0">
              <a:ea typeface="Symbol" charset="2"/>
              <a:cs typeface="Symbol" charset="2"/>
            </a:endParaRPr>
          </a:p>
          <a:p>
            <a:r>
              <a:rPr lang="en-US" b="1" dirty="0" err="1" smtClean="0">
                <a:latin typeface="Symbol" charset="2"/>
                <a:ea typeface="Symbol" charset="2"/>
                <a:cs typeface="Symbol" charset="2"/>
              </a:rPr>
              <a:t>ppp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, </a:t>
            </a:r>
            <a:r>
              <a:rPr lang="en-US" b="1" i="1" dirty="0" err="1" smtClean="0">
                <a:ea typeface="Symbol" charset="2"/>
                <a:cs typeface="Symbol" charset="2"/>
              </a:rPr>
              <a:t>K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, </a:t>
            </a:r>
            <a:r>
              <a:rPr lang="en-US" b="1" i="1" dirty="0" err="1" smtClean="0">
                <a:ea typeface="Symbol" charset="2"/>
                <a:cs typeface="Symbol" charset="2"/>
              </a:rPr>
              <a:t>KK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, </a:t>
            </a:r>
            <a:r>
              <a:rPr lang="en-US" b="1" i="1" dirty="0" smtClean="0">
                <a:ea typeface="Symbol" charset="2"/>
                <a:cs typeface="Symbol" charset="2"/>
              </a:rPr>
              <a:t>KKK</a:t>
            </a:r>
            <a:endParaRPr lang="en-US" b="1" i="1" dirty="0">
              <a:ea typeface="Symbol" charset="2"/>
              <a:cs typeface="Symbol" charset="2"/>
            </a:endParaRPr>
          </a:p>
          <a:p>
            <a:r>
              <a:rPr lang="en-US" sz="600" b="1" dirty="0">
                <a:latin typeface="Symbol" charset="2"/>
                <a:ea typeface="Symbol" charset="2"/>
                <a:cs typeface="Symbol" charset="2"/>
              </a:rPr>
              <a:t>   </a:t>
            </a:r>
          </a:p>
          <a:p>
            <a:r>
              <a:rPr lang="mr-IN" b="1" dirty="0" smtClean="0">
                <a:latin typeface="Symbol" charset="2"/>
                <a:ea typeface="Symbol" charset="2"/>
                <a:cs typeface="Symbol" charset="2"/>
              </a:rPr>
              <a:t>…</a:t>
            </a:r>
            <a:endParaRPr lang="en-US" b="1" dirty="0" smtClean="0">
              <a:latin typeface="Symbol" charset="2"/>
              <a:ea typeface="Symbol" charset="2"/>
              <a:cs typeface="Symbol" charset="2"/>
            </a:endParaRPr>
          </a:p>
          <a:p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b="1" dirty="0">
                <a:latin typeface="Symbol" charset="2"/>
                <a:ea typeface="Symbol" charset="2"/>
                <a:cs typeface="Symbol" charset="2"/>
              </a:rPr>
              <a:t>𝓵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n,</a:t>
            </a:r>
            <a:r>
              <a:rPr lang="en-US" b="1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b="1" i="1" dirty="0" smtClean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𝓵n, w𝓵n, </a:t>
            </a:r>
            <a:r>
              <a:rPr lang="en-US" b="1" i="1" dirty="0" smtClean="0">
                <a:ea typeface="Symbol" charset="2"/>
                <a:cs typeface="Symbol" charset="2"/>
              </a:rPr>
              <a:t>K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𝓵n, </a:t>
            </a:r>
            <a:r>
              <a:rPr lang="en-US" b="1" i="1" dirty="0" smtClean="0">
                <a:ea typeface="Symbol" charset="2"/>
                <a:cs typeface="Symbol" charset="2"/>
              </a:rPr>
              <a:t>K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*𝓵n,  </a:t>
            </a:r>
            <a:r>
              <a:rPr lang="mr-IN" b="1" dirty="0" smtClean="0">
                <a:latin typeface="Symbol" charset="2"/>
                <a:ea typeface="Symbol" charset="2"/>
                <a:cs typeface="Symbol" charset="2"/>
              </a:rPr>
              <a:t>…</a:t>
            </a:r>
            <a:endParaRPr lang="en-US" b="1" dirty="0">
              <a:latin typeface="Symbol" charset="2"/>
              <a:ea typeface="Symbol" charset="2"/>
              <a:cs typeface="Symbol" charset="2"/>
            </a:endParaRPr>
          </a:p>
          <a:p>
            <a:endParaRPr lang="en-US" b="1" dirty="0">
              <a:latin typeface="Symbol" charset="2"/>
              <a:ea typeface="Symbol" charset="2"/>
              <a:cs typeface="Symbol" charset="2"/>
            </a:endParaRPr>
          </a:p>
          <a:p>
            <a:r>
              <a:rPr lang="en-US" dirty="0" smtClean="0"/>
              <a:t>dozens of mutual modes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83130" y="2246129"/>
            <a:ext cx="5376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sum over all mutual decay modes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346647" y="1722105"/>
            <a:ext cx="472965" cy="628758"/>
          </a:xfrm>
          <a:prstGeom prst="straightConnector1">
            <a:avLst/>
          </a:prstGeom>
          <a:ln w="19050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18703" y="5101363"/>
            <a:ext cx="356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</a:t>
            </a:r>
            <a:r>
              <a:rPr lang="en-US" smtClean="0"/>
              <a:t>mutual  modes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8042759" y="3506306"/>
            <a:ext cx="2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B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-mesons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042759" y="3954702"/>
            <a:ext cx="3150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Symbol" charset="2"/>
              <a:ea typeface="Symbol" charset="2"/>
              <a:cs typeface="Symbol" charset="2"/>
            </a:endParaRPr>
          </a:p>
          <a:p>
            <a:r>
              <a:rPr lang="en-US" dirty="0" smtClean="0"/>
              <a:t>hundreds of mutual modes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458817" y="2234368"/>
            <a:ext cx="410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Only assumption: </a:t>
            </a:r>
            <a:r>
              <a:rPr lang="en-US" sz="2400" b="1" dirty="0" err="1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unitarity</a:t>
            </a:r>
            <a:endParaRPr lang="en-US" sz="24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6" name="Horizontal Scroll 25"/>
          <p:cNvSpPr/>
          <p:nvPr/>
        </p:nvSpPr>
        <p:spPr>
          <a:xfrm rot="19947902">
            <a:off x="1279179" y="2386865"/>
            <a:ext cx="10449472" cy="1931750"/>
          </a:xfrm>
          <a:prstGeom prst="horizontalScroll">
            <a:avLst/>
          </a:prstGeom>
          <a:solidFill>
            <a:srgbClr val="FFC000">
              <a:alpha val="88000"/>
            </a:srgbClr>
          </a:solidFill>
          <a:ln w="38100">
            <a:solidFill>
              <a:srgbClr val="945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The B</a:t>
            </a:r>
            <a:r>
              <a:rPr lang="en-US" sz="2000" b="1" baseline="30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-</a:t>
            </a:r>
            <a:r>
              <a:rPr lang="en-US" sz="4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S relation only works for Kaons!</a:t>
            </a:r>
            <a:endParaRPr lang="en-US" sz="40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3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199" y="461331"/>
            <a:ext cx="2799655" cy="4172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500" y="290133"/>
            <a:ext cx="3042746" cy="43436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449377">
            <a:off x="7694788" y="2759175"/>
            <a:ext cx="914185" cy="1003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7" y="4643172"/>
            <a:ext cx="4712934" cy="918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590" y="5151486"/>
            <a:ext cx="5626658" cy="7917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97378" y="2790776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𝜺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364308" y="198679"/>
            <a:ext cx="2410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 </a:t>
            </a:r>
            <a:r>
              <a:rPr lang="en-US" sz="2400" b="1" i="1" dirty="0" smtClean="0">
                <a:latin typeface="Lucida Handwriting" charset="0"/>
                <a:ea typeface="Lucida Handwriting" charset="0"/>
                <a:cs typeface="Lucida Handwriting" charset="0"/>
              </a:rPr>
              <a:t>CPT</a:t>
            </a:r>
            <a:r>
              <a:rPr lang="en-US" sz="2400" b="1" dirty="0" smtClean="0"/>
              <a:t> violation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33749" y="186868"/>
            <a:ext cx="2656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with </a:t>
            </a:r>
            <a:r>
              <a:rPr lang="en-US" sz="2400" b="1" i="1" dirty="0" smtClean="0">
                <a:latin typeface="Lucida Handwriting" charset="0"/>
                <a:ea typeface="Lucida Handwriting" charset="0"/>
                <a:cs typeface="Lucida Handwriting" charset="0"/>
              </a:rPr>
              <a:t>CPT</a:t>
            </a:r>
            <a:r>
              <a:rPr lang="en-US" sz="2400" b="1" dirty="0" smtClean="0"/>
              <a:t> violation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808300" y="1056383"/>
            <a:ext cx="29770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</a:rPr>
              <a:t>phases of </a:t>
            </a:r>
            <a:r>
              <a:rPr lang="en-US" sz="2800" b="1" i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800" b="1" i="1" baseline="-25000" dirty="0" smtClean="0">
                <a:solidFill>
                  <a:srgbClr val="7030A0"/>
                </a:solidFill>
              </a:rPr>
              <a:t>+-</a:t>
            </a:r>
            <a:r>
              <a:rPr lang="en-US" sz="2800" b="1" dirty="0" smtClean="0">
                <a:solidFill>
                  <a:srgbClr val="7030A0"/>
                </a:solidFill>
              </a:rPr>
              <a:t> &amp;</a:t>
            </a:r>
            <a:r>
              <a:rPr lang="en-US" sz="2800" b="1" i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 h</a:t>
            </a:r>
            <a:r>
              <a:rPr lang="en-US" sz="2800" b="1" baseline="-25000" dirty="0" smtClean="0">
                <a:solidFill>
                  <a:srgbClr val="7030A0"/>
                </a:solidFill>
              </a:rPr>
              <a:t>00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</a:rPr>
              <a:t>no longer = </a:t>
            </a:r>
            <a:r>
              <a:rPr lang="en-US" sz="2800" b="1" dirty="0" err="1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800" b="1" baseline="-25000" dirty="0" err="1" smtClean="0">
                <a:solidFill>
                  <a:srgbClr val="7030A0"/>
                </a:solidFill>
              </a:rPr>
              <a:t>SW</a:t>
            </a:r>
            <a:endParaRPr lang="en-US" sz="2800" b="1" baseline="-25000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8613" y="5869327"/>
            <a:ext cx="3959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b="1" dirty="0" err="1" smtClean="0">
                <a:solidFill>
                  <a:srgbClr val="945200"/>
                </a:solidFill>
                <a:ea typeface="Comic Sans MS" charset="0"/>
                <a:cs typeface="Comic Sans MS" charset="0"/>
              </a:rPr>
              <a:t>m</a:t>
            </a:r>
            <a:r>
              <a:rPr lang="en-US" sz="2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=</a:t>
            </a:r>
            <a:r>
              <a:rPr lang="en-US" sz="2000" b="1" i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M</a:t>
            </a:r>
            <a:r>
              <a:rPr lang="en-US" sz="2000" b="1" i="1" baseline="-25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KL</a:t>
            </a:r>
            <a:r>
              <a:rPr lang="en-US" sz="2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-</a:t>
            </a:r>
            <a:r>
              <a:rPr lang="en-US" sz="2000" b="1" i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M</a:t>
            </a:r>
            <a:r>
              <a:rPr lang="en-US" sz="2000" b="1" i="1" baseline="-25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KS</a:t>
            </a:r>
            <a:r>
              <a:rPr lang="en-US" sz="2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en-US" sz="2000" b="1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DG</a:t>
            </a:r>
            <a:r>
              <a:rPr lang="en-US" sz="2000" b="1" dirty="0" smtClean="0">
                <a:solidFill>
                  <a:srgbClr val="945200"/>
                </a:solidFill>
              </a:rPr>
              <a:t>=1/</a:t>
            </a:r>
            <a:r>
              <a:rPr lang="en-US" sz="2200" b="1" dirty="0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b="1" i="1" baseline="-25000" dirty="0" smtClean="0">
                <a:solidFill>
                  <a:srgbClr val="945200"/>
                </a:solidFill>
              </a:rPr>
              <a:t>K</a:t>
            </a:r>
            <a:r>
              <a:rPr lang="en-US" sz="2000" b="1" baseline="-25000" dirty="0" smtClean="0">
                <a:solidFill>
                  <a:srgbClr val="945200"/>
                </a:solidFill>
              </a:rPr>
              <a:t>S</a:t>
            </a:r>
            <a:r>
              <a:rPr lang="en-US" sz="2000" b="1" dirty="0" smtClean="0">
                <a:solidFill>
                  <a:srgbClr val="945200"/>
                </a:solidFill>
              </a:rPr>
              <a:t>-1/</a:t>
            </a:r>
            <a:r>
              <a:rPr lang="en-US" sz="2200" b="1" dirty="0" err="1" smtClean="0">
                <a:solidFill>
                  <a:srgbClr val="945200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b="1" i="1" baseline="-25000" dirty="0" err="1" smtClean="0">
                <a:solidFill>
                  <a:srgbClr val="945200"/>
                </a:solidFill>
              </a:rPr>
              <a:t>KL</a:t>
            </a:r>
            <a:endParaRPr lang="en-US" sz="2000" b="1" i="1" baseline="-25000" dirty="0">
              <a:solidFill>
                <a:srgbClr val="945200"/>
              </a:solidFill>
            </a:endParaRPr>
          </a:p>
          <a:p>
            <a:r>
              <a:rPr lang="en-US" sz="2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have been </a:t>
            </a:r>
            <a:r>
              <a:rPr lang="en-US" sz="2000" b="1" dirty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precisely </a:t>
            </a:r>
            <a:r>
              <a:rPr lang="en-US" sz="20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measured</a:t>
            </a:r>
            <a:endParaRPr lang="en-US" sz="20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4656406" y="2268031"/>
            <a:ext cx="1364566" cy="52274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40696" y="940967"/>
            <a:ext cx="383624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</a:rPr>
              <a:t>phases of </a:t>
            </a:r>
            <a:r>
              <a:rPr lang="en-US" sz="2800" b="1" i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800" b="1" i="1" baseline="-25000" dirty="0" smtClean="0">
                <a:solidFill>
                  <a:srgbClr val="7030A0"/>
                </a:solidFill>
              </a:rPr>
              <a:t>+-</a:t>
            </a:r>
            <a:r>
              <a:rPr lang="en-US" sz="2800" b="1" dirty="0" smtClean="0">
                <a:solidFill>
                  <a:srgbClr val="7030A0"/>
                </a:solidFill>
              </a:rPr>
              <a:t> &amp;</a:t>
            </a:r>
            <a:r>
              <a:rPr lang="en-US" sz="2800" b="1" i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 h</a:t>
            </a:r>
            <a:r>
              <a:rPr lang="en-US" sz="2800" b="1" baseline="-25000" dirty="0" smtClean="0">
                <a:solidFill>
                  <a:srgbClr val="7030A0"/>
                </a:solidFill>
              </a:rPr>
              <a:t>00</a:t>
            </a:r>
            <a:r>
              <a:rPr lang="en-US" sz="2800" b="1" dirty="0" smtClean="0">
                <a:solidFill>
                  <a:srgbClr val="7030A0"/>
                </a:solidFill>
              </a:rPr>
              <a:t> = </a:t>
            </a:r>
            <a:r>
              <a:rPr lang="en-US" sz="2800" b="1" i="1" dirty="0" err="1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800" b="1" baseline="-25000" dirty="0" err="1" smtClean="0">
                <a:solidFill>
                  <a:srgbClr val="7030A0"/>
                </a:solidFill>
              </a:rPr>
              <a:t>SW</a:t>
            </a:r>
            <a:endParaRPr lang="en-US" sz="2800" b="1" baseline="-25000" dirty="0">
              <a:solidFill>
                <a:srgbClr val="7030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0696" y="648533"/>
            <a:ext cx="371789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61960" y="825550"/>
            <a:ext cx="371789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316145" y="5501473"/>
            <a:ext cx="266281" cy="441769"/>
          </a:xfrm>
          <a:prstGeom prst="straightConnector1">
            <a:avLst/>
          </a:prstGeom>
          <a:ln w="28575">
            <a:solidFill>
              <a:srgbClr val="945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82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10" grpId="0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122" y="457200"/>
            <a:ext cx="4197049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SM expectations			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67" y="1563756"/>
            <a:ext cx="7515218" cy="4108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157" y="2318908"/>
            <a:ext cx="4214305" cy="785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149" y="3624821"/>
            <a:ext cx="4003083" cy="319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917" y="4894726"/>
            <a:ext cx="3393548" cy="3777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1069" y="4553661"/>
            <a:ext cx="1039782" cy="339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3706" y="5168868"/>
            <a:ext cx="934303" cy="4246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405274" y="412095"/>
            <a:ext cx="2262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PDG 2023</a:t>
            </a:r>
            <a:endParaRPr lang="en-US" sz="40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47" y="1660497"/>
            <a:ext cx="1219019" cy="43849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9654309" y="1640876"/>
            <a:ext cx="362816" cy="235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536353" y="159809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Meas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656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335" y="-15538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Bell Steinberger now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2" y="1326466"/>
            <a:ext cx="8662386" cy="4005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51017" y="5683347"/>
            <a:ext cx="355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  <a:r>
              <a:rPr lang="en-US" i="1" dirty="0" smtClean="0"/>
              <a:t>M</a:t>
            </a:r>
            <a:r>
              <a:rPr lang="en-US" i="1" baseline="-25000" dirty="0" smtClean="0"/>
              <a:t>KO</a:t>
            </a:r>
            <a:r>
              <a:rPr lang="en-US" i="1" dirty="0" smtClean="0"/>
              <a:t>-M</a:t>
            </a:r>
            <a:r>
              <a:rPr lang="en-US" i="1" baseline="-25000" dirty="0" smtClean="0"/>
              <a:t>K0</a:t>
            </a:r>
            <a:r>
              <a:rPr lang="en-US" dirty="0" smtClean="0"/>
              <a:t>|&lt;4x10</a:t>
            </a:r>
            <a:r>
              <a:rPr lang="en-US" baseline="30000" dirty="0" smtClean="0"/>
              <a:t>-19</a:t>
            </a:r>
            <a:r>
              <a:rPr lang="en-US" dirty="0" smtClean="0"/>
              <a:t> GeV@ 90% C.L.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7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130" y="2631247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Discovery of </a:t>
            </a:r>
            <a:r>
              <a:rPr lang="en-US" b="1" i="1" dirty="0" smtClean="0">
                <a:latin typeface="Lucida Handwriting" charset="0"/>
                <a:ea typeface="Lucida Handwriting" charset="0"/>
                <a:cs typeface="Lucida Handwriting" charset="0"/>
              </a:rPr>
              <a:t>CP</a:t>
            </a:r>
            <a:r>
              <a:rPr lang="en-US" b="1" dirty="0">
                <a:latin typeface="+mn-lt"/>
              </a:rPr>
              <a:t>-</a:t>
            </a:r>
            <a:r>
              <a:rPr lang="en-US" b="1" dirty="0" err="1" smtClean="0">
                <a:latin typeface="+mn-lt"/>
              </a:rPr>
              <a:t>violaton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--July 1964 --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663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83" y="-234077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How to improve?</a:t>
            </a:r>
            <a:endParaRPr lang="en-US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12" y="1910915"/>
            <a:ext cx="3887163" cy="28859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2899" r="5055" b="3510"/>
          <a:stretch/>
        </p:blipFill>
        <p:spPr>
          <a:xfrm>
            <a:off x="-71383" y="1949978"/>
            <a:ext cx="3314565" cy="3266923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927">
            <a:off x="1760366" y="3228837"/>
            <a:ext cx="280043" cy="4531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0597" y="325688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lang="en-US" baseline="30000" dirty="0" smtClean="0"/>
              <a:t>0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30257" y="4704751"/>
            <a:ext cx="2008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K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decay time (</a:t>
            </a:r>
            <a:r>
              <a:rPr lang="en-US" sz="2000" i="1" dirty="0" err="1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baseline="-25000" dirty="0" err="1" smtClean="0"/>
              <a:t>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2895786" y="3224215"/>
            <a:ext cx="1367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Events/0.1</a:t>
            </a:r>
            <a:r>
              <a:rPr lang="en-US" sz="2000" i="1" dirty="0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baseline="-25000" dirty="0" smtClean="0"/>
              <a:t>S</a:t>
            </a:r>
            <a:endParaRPr lang="en-US" sz="200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350626" y="783524"/>
            <a:ext cx="3029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r>
              <a:rPr lang="en-US" sz="2400" b="1" baseline="30000" dirty="0" smtClean="0"/>
              <a:t>st</a:t>
            </a:r>
            <a:r>
              <a:rPr lang="en-US" sz="2400" b="1" dirty="0" smtClean="0"/>
              <a:t>: produce 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US" sz="2400" b="1" dirty="0" smtClean="0"/>
              <a:t>5</a:t>
            </a:r>
            <a:r>
              <a:rPr lang="en-US" sz="2400" b="1" dirty="0"/>
              <a:t> </a:t>
            </a:r>
            <a:r>
              <a:rPr lang="en-US" sz="2400" b="1" dirty="0" smtClean="0"/>
              <a:t>billion J/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400" b="1" dirty="0" smtClean="0">
                <a:sym typeface="Wingdings"/>
              </a:rPr>
              <a:t></a:t>
            </a:r>
            <a:r>
              <a:rPr lang="en-US" sz="2400" b="1" i="1" dirty="0" smtClean="0">
                <a:sym typeface="Wingdings"/>
              </a:rPr>
              <a:t>K</a:t>
            </a:r>
            <a:r>
              <a:rPr lang="en-US" sz="2400" b="1" baseline="30000" dirty="0" smtClean="0">
                <a:sym typeface="Wingdings"/>
              </a:rPr>
              <a:t>∓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400" b="1" baseline="30000" dirty="0" smtClean="0">
                <a:sym typeface="Wingdings"/>
              </a:rPr>
              <a:t>±</a:t>
            </a:r>
            <a:r>
              <a:rPr lang="en-US" sz="2400" b="1" i="1" dirty="0" smtClean="0">
                <a:sym typeface="Wingdings"/>
              </a:rPr>
              <a:t>K</a:t>
            </a:r>
            <a:r>
              <a:rPr lang="en-US" sz="2400" b="1" baseline="30000" dirty="0" smtClean="0">
                <a:sym typeface="Wingdings"/>
              </a:rPr>
              <a:t>0</a:t>
            </a:r>
            <a:r>
              <a:rPr lang="en-US" sz="2400" b="1" dirty="0" smtClean="0">
                <a:sym typeface="Wingdings"/>
              </a:rPr>
              <a:t> events</a:t>
            </a:r>
            <a:endParaRPr lang="en-US" sz="2400" b="1" dirty="0"/>
          </a:p>
        </p:txBody>
      </p:sp>
      <p:sp>
        <p:nvSpPr>
          <p:cNvPr id="21" name="Rectangle 20"/>
          <p:cNvSpPr/>
          <p:nvPr/>
        </p:nvSpPr>
        <p:spPr>
          <a:xfrm>
            <a:off x="6849035" y="2793888"/>
            <a:ext cx="519953" cy="438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706604" y="2027517"/>
            <a:ext cx="6063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●</a:t>
            </a:r>
            <a:r>
              <a:rPr lang="en-US" sz="1400" dirty="0" smtClean="0"/>
              <a:t> </a:t>
            </a:r>
            <a:r>
              <a:rPr lang="en-US" i="1" dirty="0" smtClean="0"/>
              <a:t>K</a:t>
            </a:r>
            <a:r>
              <a:rPr lang="en-US" baseline="30000" dirty="0" smtClean="0"/>
              <a:t>-</a:t>
            </a:r>
          </a:p>
          <a:p>
            <a:r>
              <a:rPr lang="en-US" sz="1200" smtClean="0"/>
              <a:t>𝝤 </a:t>
            </a:r>
            <a:r>
              <a:rPr lang="en-US" i="1" smtClean="0"/>
              <a:t>K</a:t>
            </a:r>
            <a:r>
              <a:rPr lang="en-US" baseline="30000" smtClean="0"/>
              <a:t>+</a:t>
            </a:r>
            <a:endParaRPr lang="en-US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1639873" y="1387695"/>
            <a:ext cx="1384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↳</a:t>
            </a:r>
            <a:r>
              <a:rPr lang="en-US" sz="2800" b="1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800" b="1" baseline="30000" dirty="0" err="1" smtClean="0"/>
              <a:t>+</a:t>
            </a:r>
            <a:r>
              <a:rPr lang="en-US" sz="2800" b="1" dirty="0" err="1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800" b="1" baseline="30000" dirty="0" smtClean="0"/>
              <a:t>-</a:t>
            </a:r>
            <a:endParaRPr lang="en-US" sz="2800" b="1" baseline="30000" dirty="0"/>
          </a:p>
        </p:txBody>
      </p:sp>
      <p:sp>
        <p:nvSpPr>
          <p:cNvPr id="25" name="TextBox 24"/>
          <p:cNvSpPr txBox="1"/>
          <p:nvPr/>
        </p:nvSpPr>
        <p:spPr>
          <a:xfrm>
            <a:off x="4164206" y="918698"/>
            <a:ext cx="3400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r>
              <a:rPr lang="en-US" sz="2400" b="1" baseline="30000" dirty="0" smtClean="0"/>
              <a:t>nd</a:t>
            </a:r>
            <a:r>
              <a:rPr lang="en-US" sz="2400" b="1" dirty="0" smtClean="0"/>
              <a:t>: plot </a:t>
            </a:r>
            <a:r>
              <a:rPr lang="en-US" sz="2400" b="1" i="1" dirty="0" smtClean="0">
                <a:sym typeface="Wingdings"/>
              </a:rPr>
              <a:t>K</a:t>
            </a:r>
            <a:r>
              <a:rPr lang="en-US" sz="2400" b="1" baseline="30000" dirty="0" smtClean="0">
                <a:sym typeface="Wingdings"/>
              </a:rPr>
              <a:t>0</a:t>
            </a:r>
            <a:r>
              <a:rPr lang="en-US" sz="2400" b="1" dirty="0" smtClean="0">
                <a:sym typeface="Wingdings"/>
              </a:rPr>
              <a:t>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/>
              <a:t>+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30000" dirty="0" smtClean="0"/>
              <a:t>- </a:t>
            </a:r>
            <a:r>
              <a:rPr lang="en-US" sz="2400" b="1" dirty="0" smtClean="0"/>
              <a:t>decay</a:t>
            </a:r>
            <a:endParaRPr lang="en-US" sz="2400" b="1" dirty="0"/>
          </a:p>
          <a:p>
            <a:r>
              <a:rPr lang="en-US" sz="2400" b="1" dirty="0" smtClean="0">
                <a:sym typeface="Wingdings"/>
              </a:rPr>
              <a:t>     times for </a:t>
            </a:r>
            <a:r>
              <a:rPr lang="en-US" sz="2400" b="1" i="1" dirty="0" smtClean="0">
                <a:sym typeface="Wingdings"/>
              </a:rPr>
              <a:t>K</a:t>
            </a:r>
            <a:r>
              <a:rPr lang="en-US" sz="2400" b="1" baseline="30000" dirty="0" smtClean="0">
                <a:sym typeface="Wingdings"/>
              </a:rPr>
              <a:t>-</a:t>
            </a:r>
            <a:r>
              <a:rPr lang="en-US" sz="2400" b="1" dirty="0" smtClean="0">
                <a:sym typeface="Wingdings"/>
              </a:rPr>
              <a:t> &amp; </a:t>
            </a:r>
            <a:r>
              <a:rPr lang="en-US" sz="2400" b="1" i="1" dirty="0" smtClean="0">
                <a:sym typeface="Wingdings"/>
              </a:rPr>
              <a:t>K</a:t>
            </a:r>
            <a:r>
              <a:rPr lang="en-US" sz="2400" b="1" baseline="30000" dirty="0" smtClean="0">
                <a:sym typeface="Wingdings"/>
              </a:rPr>
              <a:t>+</a:t>
            </a:r>
            <a:endParaRPr lang="en-US" sz="2400" b="1" baseline="30000" dirty="0"/>
          </a:p>
        </p:txBody>
      </p:sp>
      <p:sp>
        <p:nvSpPr>
          <p:cNvPr id="27" name="TextBox 26"/>
          <p:cNvSpPr txBox="1"/>
          <p:nvPr/>
        </p:nvSpPr>
        <p:spPr>
          <a:xfrm>
            <a:off x="8653563" y="836260"/>
            <a:ext cx="3621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</a:t>
            </a:r>
            <a:r>
              <a:rPr lang="en-US" sz="2400" b="1" baseline="30000" dirty="0" smtClean="0"/>
              <a:t>nd</a:t>
            </a:r>
            <a:r>
              <a:rPr lang="en-US" sz="2400" b="1" dirty="0" smtClean="0"/>
              <a:t>: fit e</a:t>
            </a:r>
            <a:r>
              <a:rPr lang="en-US" sz="2400" b="1" baseline="30000" dirty="0" smtClean="0"/>
              <a:t>-</a:t>
            </a:r>
            <a:r>
              <a:rPr lang="en-US" sz="2400" b="1" baseline="30000" dirty="0" err="1" smtClean="0">
                <a:latin typeface="Symbol" charset="2"/>
                <a:ea typeface="Symbol" charset="2"/>
                <a:cs typeface="Symbol" charset="2"/>
              </a:rPr>
              <a:t>DGt</a:t>
            </a:r>
            <a:r>
              <a:rPr lang="en-US" sz="2400" b="1" baseline="30000" dirty="0" smtClean="0"/>
              <a:t>/2</a:t>
            </a:r>
            <a:r>
              <a:rPr lang="en-US" sz="2000" b="1" dirty="0" smtClean="0"/>
              <a:t> × </a:t>
            </a:r>
            <a:r>
              <a:rPr lang="en-US" sz="2400" b="1" dirty="0" smtClean="0"/>
              <a:t>asymmetry</a:t>
            </a:r>
          </a:p>
          <a:p>
            <a:r>
              <a:rPr lang="en-US" sz="2400" b="1" dirty="0" smtClean="0"/>
              <a:t>to Re(</a:t>
            </a:r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e) </a:t>
            </a:r>
            <a:r>
              <a:rPr lang="en-US" sz="2400" b="1" dirty="0" smtClean="0"/>
              <a:t>– </a:t>
            </a:r>
            <a:r>
              <a:rPr lang="en-US" sz="2400" b="1" dirty="0" err="1" smtClean="0"/>
              <a:t>Acos</a:t>
            </a:r>
            <a:r>
              <a:rPr lang="en-US" sz="2400" b="1" dirty="0" smtClean="0"/>
              <a:t>(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400" b="1" i="1" dirty="0" err="1" smtClean="0"/>
              <a:t>M</a:t>
            </a:r>
            <a:r>
              <a:rPr lang="en-US" sz="2400" b="1" dirty="0" err="1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400" b="1" dirty="0" smtClean="0"/>
              <a:t>-</a:t>
            </a:r>
            <a:r>
              <a:rPr lang="en-US" sz="2400" b="1" i="1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 flipH="1">
            <a:off x="5552179" y="5732105"/>
            <a:ext cx="620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if  </a:t>
            </a:r>
            <a:r>
              <a:rPr lang="en-US" sz="2800" b="1" i="1" dirty="0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800" b="1" i="1" baseline="-25000" dirty="0" smtClean="0">
                <a:ea typeface="Symbol" charset="2"/>
                <a:cs typeface="Symbol" charset="2"/>
              </a:rPr>
              <a:t>+-</a:t>
            </a:r>
            <a:r>
              <a:rPr lang="en-US" sz="2800" b="1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800" b="1" dirty="0" smtClean="0"/>
              <a:t>≠ </a:t>
            </a:r>
            <a:r>
              <a:rPr lang="en-US" sz="2800" b="1" dirty="0" err="1" smtClean="0"/>
              <a:t>arctan</a:t>
            </a:r>
            <a:r>
              <a:rPr lang="en-US" sz="2800" b="1" dirty="0" smtClean="0"/>
              <a:t> 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</a:rPr>
              <a:t>---- </a:t>
            </a:r>
            <a:r>
              <a:rPr lang="en-US" sz="2800" b="1" dirty="0" smtClean="0"/>
              <a:t>, learn Swedish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173030" y="5616290"/>
            <a:ext cx="1616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 2D</a:t>
            </a:r>
            <a:r>
              <a:rPr lang="en-US" sz="2400" b="1" i="1" dirty="0" smtClean="0"/>
              <a:t>M</a:t>
            </a:r>
          </a:p>
          <a:p>
            <a:pPr algn="ctr"/>
            <a:r>
              <a:rPr lang="en-US" sz="2400" b="1" dirty="0" smtClean="0">
                <a:latin typeface="Symbol" charset="2"/>
                <a:ea typeface="Symbol" charset="2"/>
                <a:cs typeface="Symbol" charset="2"/>
              </a:rPr>
              <a:t>DG</a:t>
            </a:r>
            <a:endParaRPr lang="en-US" sz="2400" dirty="0"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772610" y="6026457"/>
            <a:ext cx="4454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flipH="1">
            <a:off x="350625" y="5547876"/>
            <a:ext cx="2670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Bf</a:t>
            </a:r>
            <a:r>
              <a:rPr lang="en-US" sz="2000" dirty="0" smtClean="0"/>
              <a:t>(</a:t>
            </a:r>
            <a:r>
              <a:rPr lang="en-US" sz="2000" b="1" dirty="0"/>
              <a:t>J/</a:t>
            </a:r>
            <a:r>
              <a:rPr lang="en-US" sz="2000" b="1" dirty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000" b="1" dirty="0">
                <a:sym typeface="Wingdings"/>
              </a:rPr>
              <a:t></a:t>
            </a:r>
            <a:r>
              <a:rPr lang="en-US" sz="2000" b="1" i="1" dirty="0">
                <a:sym typeface="Wingdings"/>
              </a:rPr>
              <a:t>K</a:t>
            </a:r>
            <a:r>
              <a:rPr lang="en-US" sz="2000" b="1" baseline="30000" dirty="0">
                <a:sym typeface="Wingdings"/>
              </a:rPr>
              <a:t>∓</a:t>
            </a:r>
            <a:r>
              <a:rPr lang="en-US" sz="2000" b="1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000" b="1" baseline="30000" dirty="0" smtClean="0">
                <a:sym typeface="Wingdings"/>
              </a:rPr>
              <a:t>±</a:t>
            </a:r>
            <a:r>
              <a:rPr lang="en-US" sz="2000" b="1" i="1" dirty="0" smtClean="0">
                <a:sym typeface="Wingdings"/>
              </a:rPr>
              <a:t>K</a:t>
            </a:r>
            <a:r>
              <a:rPr lang="en-US" sz="2000" b="1" baseline="30000" dirty="0" smtClean="0">
                <a:sym typeface="Wingdings"/>
              </a:rPr>
              <a:t>0</a:t>
            </a:r>
            <a:r>
              <a:rPr lang="en-US" sz="2000" b="1" dirty="0" smtClean="0">
                <a:sym typeface="Wingdings"/>
              </a:rPr>
              <a:t>)</a:t>
            </a:r>
            <a:r>
              <a:rPr lang="en-US" sz="2000" b="1" i="1" dirty="0">
                <a:sym typeface="Wingdings"/>
              </a:rPr>
              <a:t> </a:t>
            </a:r>
            <a:r>
              <a:rPr lang="en-US" sz="2000" b="1" i="1" dirty="0" smtClean="0">
                <a:sym typeface="Wingdings"/>
              </a:rPr>
              <a:t>≈ </a:t>
            </a:r>
            <a:r>
              <a:rPr lang="en-US" sz="2000" b="1" dirty="0" smtClean="0">
                <a:sym typeface="Wingdings"/>
              </a:rPr>
              <a:t>0.5%:</a:t>
            </a:r>
            <a:endParaRPr lang="en-US" sz="2000" b="1" dirty="0">
              <a:sym typeface="Wingdings"/>
            </a:endParaRPr>
          </a:p>
          <a:p>
            <a:r>
              <a:rPr lang="en-US" sz="2000" b="1" dirty="0" smtClean="0">
                <a:sym typeface="Wingdings"/>
              </a:rPr>
              <a:t>Need &gt;1	 trillion J/</a:t>
            </a:r>
            <a:r>
              <a:rPr lang="en-US" sz="2000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y</a:t>
            </a:r>
            <a:r>
              <a:rPr lang="en-US" sz="2000" b="1" dirty="0" err="1" smtClean="0">
                <a:sym typeface="Wingdings"/>
              </a:rPr>
              <a:t>s</a:t>
            </a:r>
            <a:endParaRPr lang="en-US" sz="2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94" y="1620322"/>
            <a:ext cx="4133133" cy="2883697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V="1">
            <a:off x="8693963" y="2991714"/>
            <a:ext cx="3383923" cy="41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9013696" y="1753585"/>
            <a:ext cx="7000" cy="25219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ight Brace 33"/>
          <p:cNvSpPr/>
          <p:nvPr/>
        </p:nvSpPr>
        <p:spPr>
          <a:xfrm rot="16200000">
            <a:off x="9084077" y="2813955"/>
            <a:ext cx="108999" cy="249758"/>
          </a:xfrm>
          <a:prstGeom prst="rightBrace">
            <a:avLst>
              <a:gd name="adj1" fmla="val 30662"/>
              <a:gd name="adj2" fmla="val 5000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906689" y="2534384"/>
            <a:ext cx="461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smtClean="0"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b="1" i="1" baseline="-25000" smtClean="0">
                <a:ea typeface="Symbol" charset="2"/>
                <a:cs typeface="Symbol" charset="2"/>
              </a:rPr>
              <a:t>+-</a:t>
            </a:r>
            <a:endParaRPr lang="en-US" sz="2000" b="1" baseline="-25000" dirty="0"/>
          </a:p>
        </p:txBody>
      </p:sp>
      <p:sp>
        <p:nvSpPr>
          <p:cNvPr id="36" name="Right Brace 35"/>
          <p:cNvSpPr/>
          <p:nvPr/>
        </p:nvSpPr>
        <p:spPr>
          <a:xfrm rot="5400000">
            <a:off x="9659846" y="2084278"/>
            <a:ext cx="229172" cy="2044048"/>
          </a:xfrm>
          <a:prstGeom prst="rightBrace">
            <a:avLst>
              <a:gd name="adj1" fmla="val 8333"/>
              <a:gd name="adj2" fmla="val 33547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706431" y="3143407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ea typeface="Symbol" charset="2"/>
                <a:cs typeface="Symbol" charset="2"/>
              </a:rPr>
              <a:t>2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p/D</a:t>
            </a:r>
            <a:r>
              <a:rPr lang="en-US" b="1" dirty="0" smtClean="0">
                <a:ea typeface="Symbol" charset="2"/>
                <a:cs typeface="Symbol" charset="2"/>
              </a:rPr>
              <a:t>M</a:t>
            </a:r>
            <a:endParaRPr lang="en-US" b="1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9545070" y="4458951"/>
            <a:ext cx="2008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mtClean="0"/>
              <a:t>K</a:t>
            </a:r>
            <a:r>
              <a:rPr lang="en-US" sz="2000" baseline="30000" smtClean="0"/>
              <a:t>0</a:t>
            </a:r>
            <a:r>
              <a:rPr lang="en-US" sz="2000" smtClean="0"/>
              <a:t> decay time </a:t>
            </a:r>
            <a:r>
              <a:rPr lang="en-US" sz="2000" dirty="0" smtClean="0"/>
              <a:t>(</a:t>
            </a:r>
            <a:r>
              <a:rPr lang="en-US" sz="2000" i="1" dirty="0" err="1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000" baseline="-25000" dirty="0" err="1" smtClean="0"/>
              <a:t>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7028278" y="2838206"/>
            <a:ext cx="20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reduced Asymmetry</a:t>
            </a:r>
            <a:endParaRPr lang="en-US" baseline="-25000" dirty="0"/>
          </a:p>
        </p:txBody>
      </p:sp>
      <p:sp>
        <p:nvSpPr>
          <p:cNvPr id="40" name="TextBox 39"/>
          <p:cNvSpPr txBox="1"/>
          <p:nvPr/>
        </p:nvSpPr>
        <p:spPr>
          <a:xfrm>
            <a:off x="7808958" y="1379598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9265742" y="1724359"/>
            <a:ext cx="7000" cy="25219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1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3126" y="-18155"/>
            <a:ext cx="11428148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Best result to date: CPLEAR</a:t>
            </a:r>
            <a:r>
              <a:rPr lang="en-US" b="1" i="1" dirty="0" smtClean="0">
                <a:latin typeface="+mn-lt"/>
              </a:rPr>
              <a:t> </a:t>
            </a:r>
            <a:r>
              <a:rPr lang="en-US" b="1" i="1" dirty="0" err="1" smtClean="0">
                <a:latin typeface="+mn-lt"/>
              </a:rPr>
              <a:t>p</a:t>
            </a:r>
            <a:r>
              <a:rPr lang="en-US" sz="3600" b="1" i="1" baseline="-25000" dirty="0" err="1" smtClean="0">
                <a:latin typeface="+mn-lt"/>
              </a:rPr>
              <a:t>stop</a:t>
            </a:r>
            <a:r>
              <a:rPr lang="en-US" b="1" i="1" dirty="0" err="1" smtClean="0">
                <a:latin typeface="+mn-lt"/>
              </a:rPr>
              <a:t>p</a:t>
            </a:r>
            <a:r>
              <a:rPr lang="en-US" b="1" dirty="0" err="1">
                <a:latin typeface="+mn-lt"/>
                <a:sym typeface="Wingdings"/>
              </a:rPr>
              <a:t></a:t>
            </a:r>
            <a:r>
              <a:rPr lang="en-US" b="1" i="1" dirty="0" err="1">
                <a:latin typeface="+mn-lt"/>
                <a:sym typeface="Wingdings"/>
              </a:rPr>
              <a:t>K</a:t>
            </a:r>
            <a:r>
              <a:rPr lang="en-US" b="1" baseline="30000" dirty="0" err="1" smtClean="0">
                <a:latin typeface="+mn-lt"/>
                <a:sym typeface="Wingdings"/>
              </a:rPr>
              <a:t>∓</a:t>
            </a:r>
            <a:r>
              <a:rPr lang="en-US" b="1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ur-PK" b="1" baseline="30000" dirty="0" smtClean="0">
                <a:latin typeface="+mn-lt"/>
                <a:sym typeface="Wingdings"/>
              </a:rPr>
              <a:t>±</a:t>
            </a:r>
            <a:r>
              <a:rPr lang="en-US" b="1" i="1" dirty="0" smtClean="0">
                <a:latin typeface="+mn-lt"/>
                <a:sym typeface="Wingdings"/>
              </a:rPr>
              <a:t>K</a:t>
            </a:r>
            <a:r>
              <a:rPr lang="en-US" b="1" baseline="30000" dirty="0" smtClean="0">
                <a:latin typeface="+mn-lt"/>
                <a:sym typeface="Wingdings"/>
              </a:rPr>
              <a:t>0</a:t>
            </a:r>
            <a:r>
              <a:rPr lang="en-US" b="1" dirty="0" smtClean="0">
                <a:latin typeface="+mn-lt"/>
                <a:sym typeface="Wingdings"/>
              </a:rPr>
              <a:t>(</a:t>
            </a:r>
            <a:r>
              <a:rPr lang="en-US" b="1" i="1" dirty="0" smtClean="0">
                <a:latin typeface="+mn-lt"/>
                <a:sym typeface="Wingdings"/>
              </a:rPr>
              <a:t>K</a:t>
            </a:r>
            <a:r>
              <a:rPr lang="en-US" b="1" baseline="30000" dirty="0" smtClean="0">
                <a:latin typeface="+mn-lt"/>
                <a:sym typeface="Wingdings"/>
              </a:rPr>
              <a:t>0</a:t>
            </a:r>
            <a:r>
              <a:rPr lang="en-US" b="1" dirty="0" smtClean="0">
                <a:latin typeface="+mn-lt"/>
                <a:sym typeface="Wingdings"/>
              </a:rPr>
              <a:t>)</a:t>
            </a:r>
            <a:endParaRPr lang="en-US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364" y="1710584"/>
            <a:ext cx="3426952" cy="2634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05" y="1539313"/>
            <a:ext cx="2573788" cy="2708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77" y="1281316"/>
            <a:ext cx="3163357" cy="32239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0800000">
            <a:off x="7365468" y="37596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_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 rot="10800000">
            <a:off x="10707751" y="27182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_</a:t>
            </a:r>
            <a:endParaRPr lang="en-US" sz="3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55" y="4988857"/>
            <a:ext cx="7605779" cy="6674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1039403" y="5806860"/>
            <a:ext cx="362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CPLEAR PLB 458, 545 (1999)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75960" y="5943600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ym typeface="Wingdings"/>
              </a:rPr>
              <a:t>⇒|</a:t>
            </a:r>
            <a:r>
              <a:rPr lang="en-US" sz="2800" b="1" i="1" dirty="0" smtClean="0">
                <a:sym typeface="Wingdings"/>
              </a:rPr>
              <a:t>M</a:t>
            </a:r>
            <a:r>
              <a:rPr lang="en-US" sz="2800" b="1" i="1" baseline="-25000" dirty="0" smtClean="0">
                <a:sym typeface="Wingdings"/>
              </a:rPr>
              <a:t>K </a:t>
            </a:r>
            <a:r>
              <a:rPr lang="en-US" sz="2800" b="1" dirty="0" smtClean="0">
                <a:sym typeface="Wingdings"/>
              </a:rPr>
              <a:t>-</a:t>
            </a:r>
            <a:r>
              <a:rPr lang="en-US" sz="2800" b="1" i="1" dirty="0" smtClean="0">
                <a:sym typeface="Wingdings"/>
              </a:rPr>
              <a:t>M</a:t>
            </a:r>
            <a:r>
              <a:rPr lang="en-US" sz="2800" b="1" i="1" baseline="-25000" dirty="0" smtClean="0">
                <a:sym typeface="Wingdings"/>
              </a:rPr>
              <a:t>K</a:t>
            </a:r>
            <a:r>
              <a:rPr lang="en-US" sz="2800" b="1" dirty="0" smtClean="0">
                <a:sym typeface="Wingdings"/>
              </a:rPr>
              <a:t>|&lt;4</a:t>
            </a:r>
            <a:r>
              <a:rPr lang="en-US" sz="1200" b="1" dirty="0" smtClean="0">
                <a:sym typeface="Wingdings"/>
              </a:rPr>
              <a:t> </a:t>
            </a:r>
            <a:r>
              <a:rPr lang="en-US" sz="2800" b="1" dirty="0" smtClean="0">
                <a:sym typeface="Wingdings"/>
              </a:rPr>
              <a:t>×</a:t>
            </a:r>
            <a:r>
              <a:rPr lang="en-US" sz="1200" b="1" dirty="0" smtClean="0">
                <a:sym typeface="Wingdings"/>
              </a:rPr>
              <a:t> </a:t>
            </a:r>
            <a:r>
              <a:rPr lang="en-US" sz="2800" b="1" dirty="0" smtClean="0">
                <a:sym typeface="Wingdings"/>
              </a:rPr>
              <a:t>10</a:t>
            </a:r>
            <a:r>
              <a:rPr lang="en-US" sz="2800" b="1" baseline="30000" dirty="0" smtClean="0">
                <a:sym typeface="Wingdings"/>
              </a:rPr>
              <a:t>-19</a:t>
            </a:r>
            <a:r>
              <a:rPr lang="en-US" sz="2800" b="1" dirty="0" smtClean="0">
                <a:sym typeface="Wingdings"/>
              </a:rPr>
              <a:t> </a:t>
            </a:r>
            <a:r>
              <a:rPr lang="en-US" sz="2800" b="1" dirty="0">
                <a:sym typeface="Wingdings"/>
              </a:rPr>
              <a:t>G</a:t>
            </a:r>
            <a:r>
              <a:rPr lang="en-US" sz="2800" b="1" dirty="0" smtClean="0">
                <a:sym typeface="Wingdings"/>
              </a:rPr>
              <a:t>eV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8511540" y="1356397"/>
            <a:ext cx="3307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432FF"/>
                </a:solidFill>
              </a:rPr>
              <a:t>(</a:t>
            </a:r>
            <a:r>
              <a:rPr lang="en-US" sz="2000" b="1" dirty="0" smtClean="0">
                <a:solidFill>
                  <a:srgbClr val="0432FF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en-US" sz="2000" b="1" dirty="0" smtClean="0">
                <a:solidFill>
                  <a:srgbClr val="0432FF"/>
                </a:solidFill>
              </a:rPr>
              <a:t>M=3.5x10</a:t>
            </a:r>
            <a:r>
              <a:rPr lang="en-US" sz="2000" b="1" baseline="30000" dirty="0" smtClean="0">
                <a:solidFill>
                  <a:srgbClr val="0432FF"/>
                </a:solidFill>
              </a:rPr>
              <a:t>-12</a:t>
            </a:r>
            <a:r>
              <a:rPr lang="en-US" sz="2000" b="1" dirty="0" smtClean="0">
                <a:solidFill>
                  <a:srgbClr val="0432FF"/>
                </a:solidFill>
              </a:rPr>
              <a:t> MeV)</a:t>
            </a:r>
            <a:endParaRPr lang="en-US" sz="2000" b="1" dirty="0">
              <a:solidFill>
                <a:srgbClr val="0432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47025" y="2733675"/>
            <a:ext cx="333375" cy="12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081168" y="2620963"/>
            <a:ext cx="422275" cy="376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8175625" y="2635250"/>
            <a:ext cx="3175" cy="131767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387888" y="2444750"/>
            <a:ext cx="28575" cy="16446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182437" y="2893314"/>
            <a:ext cx="21973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139669" y="254900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endParaRPr lang="en-US" b="1" i="1" dirty="0">
              <a:solidFill>
                <a:schemeClr val="accent1">
                  <a:lumMod val="7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>
            <a:off x="6677681" y="6141756"/>
            <a:ext cx="272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_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3125037" y="3952925"/>
            <a:ext cx="668216" cy="609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11415" y="2245807"/>
            <a:ext cx="502418" cy="1707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3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310533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+mn-lt"/>
              </a:rPr>
              <a:t>need ≳ 10</a:t>
            </a:r>
            <a:r>
              <a:rPr lang="en-US" sz="4800" b="1" baseline="30000" dirty="0" smtClean="0">
                <a:latin typeface="+mn-lt"/>
              </a:rPr>
              <a:t>12</a:t>
            </a:r>
            <a:r>
              <a:rPr lang="en-US" sz="4800" b="1" dirty="0" smtClean="0">
                <a:latin typeface="+mn-lt"/>
              </a:rPr>
              <a:t> J/</a:t>
            </a:r>
            <a:r>
              <a:rPr lang="en-US" sz="4800" b="1" dirty="0" smtClean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4800" b="1" dirty="0" smtClean="0">
                <a:latin typeface="+mn-lt"/>
              </a:rPr>
              <a:t> events (</a:t>
            </a:r>
            <a:r>
              <a:rPr lang="en-US" sz="4800" b="1" dirty="0" smtClean="0">
                <a:latin typeface="Monotype Corsiva" charset="0"/>
                <a:ea typeface="Monotype Corsiva" charset="0"/>
                <a:cs typeface="Monotype Corsiva" charset="0"/>
              </a:rPr>
              <a:t>L</a:t>
            </a:r>
            <a:r>
              <a:rPr lang="en-US" sz="2000" b="1" dirty="0" smtClean="0">
                <a:latin typeface="Monotype Corsiva" charset="0"/>
                <a:ea typeface="Monotype Corsiva" charset="0"/>
                <a:cs typeface="Monotype Corsiva" charset="0"/>
              </a:rPr>
              <a:t>  </a:t>
            </a:r>
            <a:r>
              <a:rPr lang="en-US" sz="4800" b="1" dirty="0" smtClean="0"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4800" b="1" dirty="0" smtClean="0">
                <a:latin typeface="+mn-lt"/>
              </a:rPr>
              <a:t>5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4800" b="1" dirty="0" smtClean="0">
                <a:latin typeface="+mn-lt"/>
              </a:rPr>
              <a:t>x</a:t>
            </a:r>
            <a:r>
              <a:rPr lang="en-US" sz="2000" b="1" dirty="0" smtClean="0">
                <a:latin typeface="+mn-lt"/>
              </a:rPr>
              <a:t> </a:t>
            </a:r>
            <a:r>
              <a:rPr lang="en-US" sz="4800" b="1" dirty="0" smtClean="0">
                <a:latin typeface="+mn-lt"/>
              </a:rPr>
              <a:t>10</a:t>
            </a:r>
            <a:r>
              <a:rPr lang="en-US" sz="4800" b="1" baseline="30000" dirty="0" smtClean="0">
                <a:latin typeface="+mn-lt"/>
              </a:rPr>
              <a:t>34</a:t>
            </a:r>
            <a:r>
              <a:rPr lang="en-US" sz="4800" b="1" dirty="0" smtClean="0">
                <a:latin typeface="+mn-lt"/>
              </a:rPr>
              <a:t> @ 3.1 GeV)</a:t>
            </a:r>
            <a:endParaRPr lang="en-US" sz="4800" b="1" baseline="300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65" y="2752079"/>
            <a:ext cx="3912235" cy="3923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3764" y="5821188"/>
            <a:ext cx="156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SPEAR collider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at SLAC (1972)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0101" y="2382747"/>
            <a:ext cx="442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the </a:t>
            </a:r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J/</a:t>
            </a:r>
            <a:r>
              <a:rPr lang="en-US" b="1" dirty="0"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b="1" dirty="0"/>
              <a:t> </a:t>
            </a:r>
            <a:r>
              <a:rPr lang="en-US" b="1" dirty="0" err="1"/>
              <a:t>e</a:t>
            </a:r>
            <a:r>
              <a:rPr lang="en-US" b="1" baseline="30000" dirty="0" err="1"/>
              <a:t>+</a:t>
            </a:r>
            <a:r>
              <a:rPr lang="en-US" b="1" dirty="0" err="1"/>
              <a:t>e</a:t>
            </a:r>
            <a:r>
              <a:rPr lang="en-US" b="1" baseline="30000" dirty="0"/>
              <a:t>-</a:t>
            </a:r>
            <a:r>
              <a:rPr lang="en-US" b="1" dirty="0"/>
              <a:t> collider fit into </a:t>
            </a:r>
            <a:r>
              <a:rPr lang="en-US" b="1" dirty="0" smtClean="0"/>
              <a:t>a </a:t>
            </a:r>
            <a:r>
              <a:rPr lang="en-US" b="1" dirty="0"/>
              <a:t>parking </a:t>
            </a:r>
            <a:r>
              <a:rPr lang="en-US" b="1" dirty="0" smtClean="0"/>
              <a:t>lot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3906" y="1392489"/>
            <a:ext cx="11102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not a big deal for a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lab with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 lot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of e</a:t>
            </a:r>
            <a:r>
              <a:rPr lang="en-US" sz="2400" b="1" baseline="30000" dirty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+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/e</a:t>
            </a:r>
            <a:r>
              <a:rPr lang="en-US" sz="2400" b="1" baseline="30000" dirty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-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infrastructure &amp; experience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142481" y="3896139"/>
            <a:ext cx="3042797" cy="106018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15395" y="3632825"/>
            <a:ext cx="133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≈60m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2521" y="6098187"/>
            <a:ext cx="222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BEPC diameter ≈80m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8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59" y="1148176"/>
            <a:ext cx="4784041" cy="5237034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20" y="1356360"/>
            <a:ext cx="5758960" cy="47431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7345" y="-61298"/>
            <a:ext cx="12283440" cy="1039876"/>
          </a:xfrm>
        </p:spPr>
        <p:txBody>
          <a:bodyPr>
            <a:normAutofit/>
          </a:bodyPr>
          <a:lstStyle/>
          <a:p>
            <a:r>
              <a:rPr kumimoji="1" lang="en-US" altLang="zh-CN" sz="3000" b="1" dirty="0" err="1" smtClean="0">
                <a:solidFill>
                  <a:srgbClr val="FF0000"/>
                </a:solidFill>
                <a:latin typeface="+mn-lt"/>
              </a:rPr>
              <a:t>Monochromater</a:t>
            </a:r>
            <a:r>
              <a:rPr kumimoji="1" lang="en-US" altLang="zh-CN" sz="3000" b="1" dirty="0" smtClean="0">
                <a:solidFill>
                  <a:srgbClr val="FF0000"/>
                </a:solidFill>
                <a:latin typeface="+mn-lt"/>
              </a:rPr>
              <a:t>: factor of 10 from reduction of </a:t>
            </a:r>
            <a:r>
              <a:rPr kumimoji="1" lang="en-US" altLang="zh-CN" sz="3000" b="1" dirty="0" err="1" smtClean="0">
                <a:solidFill>
                  <a:srgbClr val="FF0000"/>
                </a:solidFill>
                <a:latin typeface="+mn-lt"/>
              </a:rPr>
              <a:t>e</a:t>
            </a:r>
            <a:r>
              <a:rPr kumimoji="1" lang="en-US" altLang="zh-CN" sz="3000" b="1" baseline="30000" dirty="0" err="1" smtClean="0">
                <a:solidFill>
                  <a:srgbClr val="FF0000"/>
                </a:solidFill>
                <a:latin typeface="+mn-lt"/>
              </a:rPr>
              <a:t>+</a:t>
            </a:r>
            <a:r>
              <a:rPr kumimoji="1" lang="en-US" altLang="zh-CN" sz="3000" b="1" dirty="0" err="1" smtClean="0">
                <a:solidFill>
                  <a:srgbClr val="FF0000"/>
                </a:solidFill>
                <a:latin typeface="+mn-lt"/>
              </a:rPr>
              <a:t>e</a:t>
            </a:r>
            <a:r>
              <a:rPr kumimoji="1" lang="en-US" altLang="zh-CN" sz="3000" b="1" baseline="30000" dirty="0" smtClean="0">
                <a:solidFill>
                  <a:srgbClr val="FF0000"/>
                </a:solidFill>
                <a:latin typeface="+mn-lt"/>
              </a:rPr>
              <a:t>-</a:t>
            </a:r>
            <a:r>
              <a:rPr kumimoji="1" lang="en-US" altLang="zh-CN" sz="3000" b="1" dirty="0" smtClean="0">
                <a:solidFill>
                  <a:srgbClr val="FF0000"/>
                </a:solidFill>
                <a:latin typeface="+mn-lt"/>
              </a:rPr>
              <a:t> CM spread</a:t>
            </a:r>
            <a:endParaRPr kumimoji="1" lang="zh-CN" altLang="en-US" sz="3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0D999-AB6E-D04A-B8ED-211468A87D9E}" type="slidenum">
              <a:rPr kumimoji="1" lang="zh-CN" altLang="en-US" smtClean="0"/>
              <a:t>93</a:t>
            </a:fld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195560" y="1526441"/>
            <a:ext cx="184731" cy="36933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8229601" y="1530643"/>
                <a:ext cx="3827715" cy="3953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l-GR" altLang="zh-CN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𝜹</m:t>
                    </m:r>
                  </m:oMath>
                </a14:m>
                <a:r>
                  <a:rPr kumimoji="1" lang="en-US" altLang="zh-CN" b="1" dirty="0" err="1"/>
                  <a:t>E</a:t>
                </a:r>
                <a:r>
                  <a:rPr kumimoji="1" lang="en-US" altLang="zh-CN" b="1" baseline="-25000" dirty="0" err="1"/>
                  <a:t>rms</a:t>
                </a:r>
                <a:r>
                  <a:rPr kumimoji="1" lang="en-US" altLang="zh-CN" b="1" dirty="0"/>
                  <a:t>=0 </a:t>
                </a:r>
                <a:r>
                  <a:rPr kumimoji="1" lang="en-US" altLang="zh-CN" b="1" dirty="0" err="1"/>
                  <a:t>keV</a:t>
                </a:r>
                <a:r>
                  <a:rPr kumimoji="1" lang="en-US" altLang="zh-CN" b="1" dirty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latin typeface="Cambria Math" charset="0"/>
                          </a:rPr>
                          <m:t>      </m:t>
                        </m:r>
                        <m:r>
                          <a:rPr kumimoji="1" lang="en-US" altLang="zh-CN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𝝈</m:t>
                        </m:r>
                      </m:e>
                      <m:sub>
                        <m:r>
                          <a:rPr kumimoji="1" lang="en-US" altLang="zh-CN" b="1" i="1">
                            <a:latin typeface="Cambria Math" charset="0"/>
                          </a:rPr>
                          <m:t>𝑱</m:t>
                        </m:r>
                        <m:r>
                          <a:rPr kumimoji="1" lang="en-US" altLang="zh-CN" b="1" i="1">
                            <a:latin typeface="Cambria Math" charset="0"/>
                          </a:rPr>
                          <m:t>/</m:t>
                        </m:r>
                        <m:r>
                          <a:rPr kumimoji="1" lang="en-US" altLang="zh-CN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𝝍</m:t>
                        </m:r>
                      </m:sub>
                    </m:sSub>
                  </m:oMath>
                </a14:m>
                <a:r>
                  <a:rPr kumimoji="1" lang="en-US" altLang="zh-CN" b="1" dirty="0"/>
                  <a:t>=90000 </a:t>
                </a:r>
                <a:r>
                  <a:rPr kumimoji="1" lang="en-US" altLang="zh-CN" b="1" dirty="0" err="1"/>
                  <a:t>nb</a:t>
                </a:r>
                <a:endParaRPr kumimoji="1" lang="en-US" altLang="zh-CN" b="1" dirty="0"/>
              </a:p>
              <a:p>
                <a:endParaRPr kumimoji="1" lang="en-US" altLang="zh-CN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kumimoji="1" lang="en-US" altLang="zh-CN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kumimoji="1" lang="en-US" altLang="zh-CN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kumimoji="1" lang="en-US" altLang="zh-CN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kumimoji="1" lang="en-US" altLang="zh-CN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kumimoji="1" lang="en-US" altLang="zh-CN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l-GR" altLang="zh-CN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𝜹</m:t>
                    </m:r>
                  </m:oMath>
                </a14:m>
                <a:r>
                  <a:rPr kumimoji="1" lang="en-US" altLang="zh-CN" b="1" dirty="0" err="1">
                    <a:solidFill>
                      <a:srgbClr val="FF0000"/>
                    </a:solidFill>
                  </a:rPr>
                  <a:t>E</a:t>
                </a:r>
                <a:r>
                  <a:rPr kumimoji="1" lang="en-US" altLang="zh-CN" b="1" baseline="-25000" dirty="0" err="1">
                    <a:solidFill>
                      <a:srgbClr val="FF0000"/>
                    </a:solidFill>
                  </a:rPr>
                  <a:t>rms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=57 </a:t>
                </a:r>
                <a:r>
                  <a:rPr kumimoji="1" lang="en-US" altLang="zh-CN" b="1" dirty="0" err="1">
                    <a:solidFill>
                      <a:srgbClr val="FF0000"/>
                    </a:solidFill>
                  </a:rPr>
                  <a:t>keV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    </m:t>
                        </m:r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𝝈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𝑱</m:t>
                        </m:r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/</m:t>
                        </m:r>
                        <m:r>
                          <a:rPr kumimoji="1" lang="en-US" altLang="zh-CN" b="1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𝝍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solidFill>
                      <a:srgbClr val="FF0000"/>
                    </a:solidFill>
                  </a:rPr>
                  <a:t>=41000 </a:t>
                </a:r>
                <a:r>
                  <a:rPr kumimoji="1" lang="en-US" altLang="zh-CN" b="1" dirty="0" err="1">
                    <a:solidFill>
                      <a:srgbClr val="FF0000"/>
                    </a:solidFill>
                  </a:rPr>
                  <a:t>nb</a:t>
                </a:r>
                <a:endParaRPr kumimoji="1" lang="en-US" altLang="zh-CN" b="1" dirty="0">
                  <a:solidFill>
                    <a:srgbClr val="FF0000"/>
                  </a:solidFill>
                </a:endParaRPr>
              </a:p>
              <a:p>
                <a:endParaRPr kumimoji="1" lang="en-US" altLang="zh-CN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kumimoji="1" lang="en-US" altLang="zh-CN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kumimoji="1" lang="en-US" altLang="zh-CN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kumimoji="1" lang="en-US" altLang="zh-CN" b="1" i="1" dirty="0" smtClean="0">
                  <a:solidFill>
                    <a:srgbClr val="0070C0"/>
                  </a:solidFill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kumimoji="1" lang="el-GR" altLang="zh-CN" b="1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𝜹</m:t>
                    </m:r>
                  </m:oMath>
                </a14:m>
                <a:r>
                  <a:rPr kumimoji="1" lang="en-US" altLang="zh-CN" b="1" dirty="0" smtClean="0">
                    <a:solidFill>
                      <a:srgbClr val="0070C0"/>
                    </a:solidFill>
                  </a:rPr>
                  <a:t>E</a:t>
                </a:r>
                <a:r>
                  <a:rPr kumimoji="1" lang="en-US" altLang="zh-CN" b="1" baseline="-25000" dirty="0" smtClean="0">
                    <a:solidFill>
                      <a:srgbClr val="0070C0"/>
                    </a:solidFill>
                  </a:rPr>
                  <a:t>rms</a:t>
                </a:r>
                <a:r>
                  <a:rPr kumimoji="1" lang="en-US" altLang="zh-CN" b="1" dirty="0" smtClean="0">
                    <a:solidFill>
                      <a:srgbClr val="0070C0"/>
                    </a:solidFill>
                  </a:rPr>
                  <a:t>=1100keV</a:t>
                </a:r>
                <a:r>
                  <a:rPr kumimoji="1" lang="en-US" altLang="zh-CN" b="1" dirty="0">
                    <a:solidFill>
                      <a:srgbClr val="0070C0"/>
                    </a:solidFill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𝝈</m:t>
                        </m:r>
                      </m:e>
                      <m:sub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𝑱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/</m:t>
                        </m:r>
                        <m:r>
                          <a:rPr kumimoji="1" lang="en-US" altLang="zh-CN" b="1" i="1">
                            <a:solidFill>
                              <a:srgbClr val="0070C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𝝍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solidFill>
                      <a:srgbClr val="0070C0"/>
                    </a:solidFill>
                  </a:rPr>
                  <a:t>=3400 </a:t>
                </a:r>
                <a:r>
                  <a:rPr kumimoji="1" lang="en-US" altLang="zh-CN" b="1" dirty="0" err="1">
                    <a:solidFill>
                      <a:srgbClr val="0070C0"/>
                    </a:solidFill>
                  </a:rPr>
                  <a:t>nb</a:t>
                </a:r>
                <a:r>
                  <a:rPr kumimoji="1" lang="en-US" altLang="zh-CN" b="1" dirty="0">
                    <a:solidFill>
                      <a:srgbClr val="0070C0"/>
                    </a:solidFill>
                  </a:rPr>
                  <a:t> (BESIII)</a:t>
                </a:r>
              </a:p>
              <a:p>
                <a:endParaRPr kumimoji="1" lang="zh-CN" altLang="en-US" baseline="-25000" dirty="0"/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1" y="1530643"/>
                <a:ext cx="3827715" cy="3953005"/>
              </a:xfrm>
              <a:prstGeom prst="rect">
                <a:avLst/>
              </a:prstGeom>
              <a:blipFill rotWithShape="0">
                <a:blip r:embed="rId5"/>
                <a:stretch>
                  <a:fillRect t="-8937" r="-7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4924280" y="5897880"/>
            <a:ext cx="2039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Alexander </a:t>
            </a:r>
            <a:r>
              <a:rPr kumimoji="1" lang="en-US" altLang="zh-CN" dirty="0" err="1" smtClean="0"/>
              <a:t>Zholents</a:t>
            </a:r>
            <a:r>
              <a:rPr kumimoji="1" lang="en-US" altLang="zh-CN" dirty="0" smtClean="0"/>
              <a:t> </a:t>
            </a:r>
          </a:p>
          <a:p>
            <a:r>
              <a:rPr kumimoji="1" lang="en-US" altLang="zh-CN" dirty="0" smtClean="0"/>
              <a:t>CERN SL/92-27/AP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6141771" y="935882"/>
                <a:ext cx="3461460" cy="40011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b="1" kern="100" dirty="0" smtClean="0">
                    <a:solidFill>
                      <a:srgbClr val="FF0000"/>
                    </a:solidFill>
                    <a:ea typeface="Heiti SC Light" charset="-122"/>
                    <a:cs typeface="Heiti SC Light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kern="100">
                        <a:solidFill>
                          <a:srgbClr val="FF0000"/>
                        </a:solidFill>
                        <a:latin typeface="Cambria Math" charset="0"/>
                        <a:ea typeface="Heiti SC Light" charset="-122"/>
                        <a:cs typeface="Heiti SC Light" charset="-122"/>
                      </a:rPr>
                      <m:t>𝑱</m:t>
                    </m:r>
                    <m:r>
                      <a:rPr lang="en-US" altLang="zh-CN" sz="2000" b="1" i="1" kern="100">
                        <a:solidFill>
                          <a:srgbClr val="FF0000"/>
                        </a:solidFill>
                        <a:latin typeface="Cambria Math" charset="0"/>
                        <a:ea typeface="Heiti SC Light" charset="-122"/>
                        <a:cs typeface="Heiti SC Light" charset="-122"/>
                      </a:rPr>
                      <m:t>/</m:t>
                    </m:r>
                    <m:r>
                      <a:rPr lang="en-US" altLang="zh-CN" sz="2000" b="1" i="1" kern="100">
                        <a:solidFill>
                          <a:srgbClr val="FF0000"/>
                        </a:solidFill>
                        <a:latin typeface="Cambria Math" charset="0"/>
                        <a:ea typeface="Heiti SC Light" charset="-122"/>
                        <a:cs typeface="Heiti SC Light" charset="-122"/>
                      </a:rPr>
                      <m:t>𝝍</m:t>
                    </m:r>
                  </m:oMath>
                </a14:m>
                <a:r>
                  <a:rPr kumimoji="1" lang="en-US" altLang="zh-CN" sz="2000" b="1" dirty="0">
                    <a:solidFill>
                      <a:srgbClr val="FF0000"/>
                    </a:solidFill>
                    <a:ea typeface="Heiti SC Light" charset="-122"/>
                    <a:cs typeface="Heiti SC Light" charset="-122"/>
                  </a:rPr>
                  <a:t> </a:t>
                </a:r>
                <a:r>
                  <a:rPr kumimoji="1" lang="en-US" altLang="zh-CN" sz="2000" b="1" dirty="0" smtClean="0">
                    <a:solidFill>
                      <a:srgbClr val="FF0000"/>
                    </a:solidFill>
                    <a:ea typeface="Heiti SC Light" charset="-122"/>
                    <a:cs typeface="Heiti SC Light" charset="-122"/>
                  </a:rPr>
                  <a:t> production cross-section </a:t>
                </a:r>
                <a:endParaRPr kumimoji="1" lang="zh-CN" altLang="en-US" sz="2000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771" y="935882"/>
                <a:ext cx="3461460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9231" r="-882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8582065" y="2030248"/>
                <a:ext cx="2173993" cy="50783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1" i="1" kern="100" smtClean="0">
                        <a:latin typeface="Cambria Math" charset="0"/>
                        <a:ea typeface="Heiti SC Light" charset="-122"/>
                        <a:cs typeface="Heiti SC Light" charset="-122"/>
                      </a:rPr>
                      <m:t>𝑱</m:t>
                    </m:r>
                    <m:r>
                      <a:rPr lang="en-US" altLang="zh-CN" b="1" i="1" kern="100" smtClean="0">
                        <a:latin typeface="Cambria Math" charset="0"/>
                        <a:ea typeface="Heiti SC Light" charset="-122"/>
                        <a:cs typeface="Heiti SC Light" charset="-122"/>
                      </a:rPr>
                      <m:t>/</m:t>
                    </m:r>
                    <m:r>
                      <a:rPr lang="en-US" altLang="zh-CN" b="1" i="1" kern="100" smtClean="0">
                        <a:latin typeface="Cambria Math" charset="0"/>
                        <a:ea typeface="Heiti SC Light" charset="-122"/>
                        <a:cs typeface="Heiti SC Light" charset="-122"/>
                      </a:rPr>
                      <m:t>𝝍</m:t>
                    </m:r>
                    <m:r>
                      <a:rPr lang="en-US" altLang="zh-CN" b="1" i="1" kern="100" smtClean="0">
                        <a:latin typeface="Cambria Math" charset="0"/>
                        <a:ea typeface="Heiti SC Light" charset="-122"/>
                        <a:cs typeface="Heiti SC Light" charset="-122"/>
                      </a:rPr>
                      <m:t> </m:t>
                    </m:r>
                    <m:r>
                      <a:rPr lang="en-US" altLang="zh-CN" b="1" i="0" kern="100" smtClean="0">
                        <a:latin typeface="Cambria Math" charset="0"/>
                        <a:ea typeface="Heiti SC Light" charset="-122"/>
                        <a:cs typeface="Heiti SC Light" charset="-122"/>
                      </a:rPr>
                      <m:t> </m:t>
                    </m:r>
                    <m:r>
                      <a:rPr lang="en-US" altLang="zh-CN" b="1" i="0" kern="100" smtClean="0">
                        <a:latin typeface="Cambria Math" charset="0"/>
                        <a:ea typeface="Heiti SC Light" charset="-122"/>
                        <a:cs typeface="Heiti SC Light" charset="-122"/>
                      </a:rPr>
                      <m:t>𝐰𝐢𝐝𝐭𝐡</m:t>
                    </m:r>
                  </m:oMath>
                </a14:m>
                <a:r>
                  <a:rPr lang="en-US" altLang="zh-CN" b="1" kern="100" dirty="0" smtClean="0">
                    <a:latin typeface="Heiti SC Light" charset="-122"/>
                    <a:ea typeface="Heiti SC Light" charset="-122"/>
                    <a:cs typeface="Heiti SC Light" charset="-122"/>
                  </a:rPr>
                  <a:t>:</a:t>
                </a:r>
                <a:r>
                  <a:rPr lang="zh-CN" altLang="en-US" b="1" kern="100" dirty="0" smtClean="0">
                    <a:latin typeface="Heiti SC Light" charset="-122"/>
                    <a:ea typeface="Heiti SC Light" charset="-122"/>
                    <a:cs typeface="Heiti SC Light" charset="-122"/>
                  </a:rPr>
                  <a:t> </a:t>
                </a:r>
                <a:r>
                  <a:rPr lang="en-US" altLang="zh-CN" b="1" kern="100" dirty="0">
                    <a:latin typeface="Heiti SC Light" charset="-122"/>
                    <a:ea typeface="Heiti SC Light" charset="-122"/>
                    <a:cs typeface="Heiti SC Light" charset="-122"/>
                  </a:rPr>
                  <a:t>92</a:t>
                </a:r>
                <a:r>
                  <a:rPr lang="zh-CN" altLang="en-US" b="1" kern="100" dirty="0">
                    <a:latin typeface="Heiti SC Light" charset="-122"/>
                    <a:ea typeface="Heiti SC Light" charset="-122"/>
                    <a:cs typeface="Heiti SC Light" charset="-122"/>
                  </a:rPr>
                  <a:t> </a:t>
                </a:r>
                <a:r>
                  <a:rPr lang="en-US" altLang="zh-CN" b="1" kern="100" dirty="0" err="1">
                    <a:latin typeface="Heiti SC Light" charset="-122"/>
                    <a:ea typeface="Heiti SC Light" charset="-122"/>
                    <a:cs typeface="Heiti SC Light" charset="-122"/>
                  </a:rPr>
                  <a:t>keV</a:t>
                </a:r>
                <a:endParaRPr lang="zh-CN" altLang="en-US" b="1" kern="100" dirty="0">
                  <a:latin typeface="Heiti SC Light" charset="-122"/>
                  <a:ea typeface="Heiti SC Light" charset="-122"/>
                  <a:cs typeface="Heiti SC Light" charset="-122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065" y="2030248"/>
                <a:ext cx="2173993" cy="507831"/>
              </a:xfrm>
              <a:prstGeom prst="rect">
                <a:avLst/>
              </a:prstGeom>
              <a:blipFill rotWithShape="0">
                <a:blip r:embed="rId7"/>
                <a:stretch>
                  <a:fillRect l="-562" t="-51807" r="-1966" b="-807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/>
          <p:cNvSpPr txBox="1"/>
          <p:nvPr/>
        </p:nvSpPr>
        <p:spPr>
          <a:xfrm>
            <a:off x="10195560" y="972765"/>
            <a:ext cx="165462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b="1" dirty="0" err="1" smtClean="0">
                <a:solidFill>
                  <a:srgbClr val="FF0000"/>
                </a:solidFill>
              </a:rPr>
              <a:t>Xiaoshuai</a:t>
            </a:r>
            <a:r>
              <a:rPr kumimoji="1" lang="en-US" altLang="zh-CN" sz="2000" b="1" dirty="0" smtClean="0">
                <a:solidFill>
                  <a:srgbClr val="FF0000"/>
                </a:solidFill>
              </a:rPr>
              <a:t> Qin</a:t>
            </a:r>
            <a:endParaRPr kumimoji="1"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933856" y="4182893"/>
                <a:ext cx="7585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b="1" dirty="0" smtClean="0"/>
                  <a:t>E+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kumimoji="1" lang="en-US" altLang="zh-CN" sz="20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𝑬</m:t>
                    </m:r>
                  </m:oMath>
                </a14:m>
                <a:endParaRPr kumimoji="1" lang="zh-CN" altLang="en-US" sz="2000" b="1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856" y="4182893"/>
                <a:ext cx="758541" cy="400110"/>
              </a:xfrm>
              <a:prstGeom prst="rect">
                <a:avLst/>
              </a:prstGeom>
              <a:blipFill rotWithShape="0">
                <a:blip r:embed="rId9"/>
                <a:stretch>
                  <a:fillRect l="-8000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930613" y="5035683"/>
                <a:ext cx="7039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b="1" dirty="0" smtClean="0"/>
                  <a:t>E-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kumimoji="1" lang="en-US" altLang="zh-CN" sz="20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𝑬</m:t>
                    </m:r>
                  </m:oMath>
                </a14:m>
                <a:endParaRPr kumimoji="1" lang="zh-CN" altLang="en-US" sz="2000" b="1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613" y="5035683"/>
                <a:ext cx="703975" cy="400110"/>
              </a:xfrm>
              <a:prstGeom prst="rect">
                <a:avLst/>
              </a:prstGeom>
              <a:blipFill rotWithShape="0">
                <a:blip r:embed="rId10"/>
                <a:stretch>
                  <a:fillRect l="-9565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/>
          <p:cNvSpPr txBox="1"/>
          <p:nvPr/>
        </p:nvSpPr>
        <p:spPr>
          <a:xfrm>
            <a:off x="1047345" y="4646578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/>
              <a:t>E</a:t>
            </a:r>
            <a:endParaRPr kumimoji="1" lang="zh-CN" alt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3962401" y="4254226"/>
                <a:ext cx="70397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b="1" dirty="0" smtClean="0">
                    <a:solidFill>
                      <a:srgbClr val="FF0000"/>
                    </a:solidFill>
                  </a:rPr>
                  <a:t>E-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𝑬</m:t>
                    </m:r>
                  </m:oMath>
                </a14:m>
                <a:endParaRPr kumimoji="1"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1" y="4254226"/>
                <a:ext cx="703975" cy="400110"/>
              </a:xfrm>
              <a:prstGeom prst="rect">
                <a:avLst/>
              </a:prstGeom>
              <a:blipFill rotWithShape="0">
                <a:blip r:embed="rId11"/>
                <a:stretch>
                  <a:fillRect l="-8696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3962401" y="4993533"/>
                <a:ext cx="7585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b="1" dirty="0" smtClean="0">
                    <a:solidFill>
                      <a:srgbClr val="FF0000"/>
                    </a:solidFill>
                  </a:rPr>
                  <a:t>E+</a:t>
                </a:r>
                <a14:m>
                  <m:oMath xmlns:m="http://schemas.openxmlformats.org/officeDocument/2006/math"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𝑬</m:t>
                    </m:r>
                  </m:oMath>
                </a14:m>
                <a:endParaRPr kumimoji="1"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1" y="4993533"/>
                <a:ext cx="758541" cy="400110"/>
              </a:xfrm>
              <a:prstGeom prst="rect">
                <a:avLst/>
              </a:prstGeom>
              <a:blipFill rotWithShape="0">
                <a:blip r:embed="rId12"/>
                <a:stretch>
                  <a:fillRect l="-8065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/>
          <p:cNvSpPr txBox="1"/>
          <p:nvPr/>
        </p:nvSpPr>
        <p:spPr>
          <a:xfrm>
            <a:off x="3981853" y="4662791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</a:rPr>
              <a:t>E</a:t>
            </a:r>
            <a:endParaRPr kumimoji="1"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 flipH="1">
            <a:off x="6187486" y="1664472"/>
            <a:ext cx="170863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                                  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r>
              <a:rPr kumimoji="1" lang="en-US" altLang="zh-CN" dirty="0" smtClean="0"/>
              <a:t>                               </a:t>
            </a:r>
            <a:endParaRPr kumimoji="1" lang="zh-CN" altLang="en-US" dirty="0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20-04-24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19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Timeline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050" y="1444486"/>
            <a:ext cx="11860619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b="1" dirty="0"/>
          </a:p>
          <a:p>
            <a:r>
              <a:rPr lang="en-US" sz="2200" b="1" dirty="0" smtClean="0"/>
              <a:t>1963-4: Flavor mixing &amp; </a:t>
            </a:r>
            <a:r>
              <a:rPr lang="en-US" sz="2400" b="1" i="1" dirty="0">
                <a:latin typeface="Lucida Handwriting" charset="0"/>
                <a:ea typeface="Lucida Handwriting" charset="0"/>
                <a:cs typeface="Lucida Handwriting" charset="0"/>
              </a:rPr>
              <a:t>CP</a:t>
            </a:r>
            <a:r>
              <a:rPr lang="en-US" sz="2200" b="1" dirty="0" smtClean="0"/>
              <a:t> violations --seemingly unrelated </a:t>
            </a:r>
            <a:r>
              <a:rPr lang="en-US" sz="2200" b="1" dirty="0" err="1" smtClean="0"/>
              <a:t>discoveries</a:t>
            </a:r>
            <a:r>
              <a:rPr lang="en-US" sz="2200" b="1" dirty="0" err="1" smtClean="0">
                <a:sym typeface="Wingdings"/>
              </a:rPr>
              <a:t>my</a:t>
            </a:r>
            <a:r>
              <a:rPr lang="en-US" sz="2200" b="1" dirty="0" smtClean="0">
                <a:sym typeface="Wingdings"/>
              </a:rPr>
              <a:t> 1</a:t>
            </a:r>
            <a:r>
              <a:rPr lang="en-US" sz="2200" b="1" baseline="30000" dirty="0" smtClean="0">
                <a:sym typeface="Wingdings"/>
              </a:rPr>
              <a:t>st</a:t>
            </a:r>
            <a:r>
              <a:rPr lang="en-US" sz="2200" b="1" dirty="0" smtClean="0">
                <a:sym typeface="Wingdings"/>
              </a:rPr>
              <a:t> </a:t>
            </a:r>
            <a:r>
              <a:rPr lang="en-US" sz="2200" b="1" dirty="0" err="1" smtClean="0">
                <a:sym typeface="Wingdings"/>
              </a:rPr>
              <a:t>yr</a:t>
            </a:r>
            <a:r>
              <a:rPr lang="en-US" sz="2200" b="1" dirty="0" smtClean="0">
                <a:sym typeface="Wingdings"/>
              </a:rPr>
              <a:t> of</a:t>
            </a:r>
            <a:r>
              <a:rPr lang="en-US" sz="2200" b="1" dirty="0" smtClean="0"/>
              <a:t> grad school</a:t>
            </a:r>
          </a:p>
          <a:p>
            <a:endParaRPr lang="en-US" sz="2200" b="1" dirty="0"/>
          </a:p>
          <a:p>
            <a:r>
              <a:rPr lang="en-US" sz="2200" b="1" dirty="0" smtClean="0"/>
              <a:t>1971: Charm found </a:t>
            </a:r>
            <a:r>
              <a:rPr lang="en-US" sz="2200" b="1" dirty="0"/>
              <a:t>in Japan more than 3 years before it was </a:t>
            </a:r>
            <a:r>
              <a:rPr lang="en-US" sz="2200" b="1" dirty="0" smtClean="0"/>
              <a:t>“discovered” </a:t>
            </a:r>
            <a:r>
              <a:rPr lang="en-US" sz="2200" b="1" dirty="0"/>
              <a:t>in the U.S</a:t>
            </a:r>
            <a:r>
              <a:rPr lang="en-US" sz="2200" b="1" dirty="0" smtClean="0"/>
              <a:t>. </a:t>
            </a:r>
            <a:endParaRPr lang="en-US" sz="2200" b="1" dirty="0"/>
          </a:p>
          <a:p>
            <a:endParaRPr lang="en-US" sz="2200" b="1" dirty="0"/>
          </a:p>
          <a:p>
            <a:r>
              <a:rPr lang="en-US" sz="2200" b="1" dirty="0" smtClean="0"/>
              <a:t>1972; Kobayashi and </a:t>
            </a:r>
            <a:r>
              <a:rPr lang="en-US" sz="2200" b="1" dirty="0" err="1" smtClean="0"/>
              <a:t>Maskawa</a:t>
            </a:r>
            <a:r>
              <a:rPr lang="en-US" sz="2200" b="1" dirty="0" smtClean="0"/>
              <a:t> bridged the gap between </a:t>
            </a:r>
            <a:r>
              <a:rPr lang="en-US" sz="2400" b="1" i="1" dirty="0" smtClean="0">
                <a:latin typeface="Lucida Handwriting" charset="0"/>
                <a:ea typeface="Lucida Handwriting" charset="0"/>
                <a:cs typeface="Lucida Handwriting" charset="0"/>
              </a:rPr>
              <a:t>CP</a:t>
            </a:r>
            <a:r>
              <a:rPr lang="en-US" sz="2200" b="1" dirty="0" smtClean="0"/>
              <a:t>V-violation and Flavor physics</a:t>
            </a:r>
          </a:p>
          <a:p>
            <a:endParaRPr lang="en-US" sz="2200" b="1" dirty="0">
              <a:sym typeface="Wingdings"/>
            </a:endParaRPr>
          </a:p>
          <a:p>
            <a:r>
              <a:rPr lang="en-US" sz="2200" b="1" dirty="0" smtClean="0">
                <a:sym typeface="Wingdings"/>
              </a:rPr>
              <a:t>2023: Amazingly, all the CKM and PMNS mixing angles have been measured, including </a:t>
            </a:r>
            <a:r>
              <a:rPr lang="en-US" sz="2400" b="1" i="1" dirty="0">
                <a:latin typeface="Lucida Handwriting" charset="0"/>
                <a:ea typeface="Lucida Handwriting" charset="0"/>
                <a:cs typeface="Lucida Handwriting" charset="0"/>
              </a:rPr>
              <a:t>CP</a:t>
            </a:r>
            <a:r>
              <a:rPr lang="en-US" sz="2200" b="1" dirty="0" smtClean="0">
                <a:sym typeface="Wingdings"/>
              </a:rPr>
              <a:t> phases</a:t>
            </a:r>
            <a:endParaRPr lang="en-US" sz="2200" b="1" dirty="0">
              <a:sym typeface="Wingdings"/>
            </a:endParaRPr>
          </a:p>
          <a:p>
            <a:endParaRPr lang="en-US" sz="2200" b="1" dirty="0">
              <a:sym typeface="Wingdings"/>
            </a:endParaRPr>
          </a:p>
          <a:p>
            <a:r>
              <a:rPr lang="en-US" sz="2200" b="1" dirty="0">
                <a:sym typeface="Wingdings"/>
              </a:rPr>
              <a:t>F</a:t>
            </a:r>
            <a:r>
              <a:rPr lang="en-US" sz="2200" b="1" dirty="0" smtClean="0">
                <a:sym typeface="Wingdings"/>
              </a:rPr>
              <a:t>uture: </a:t>
            </a:r>
            <a:r>
              <a:rPr lang="en-US" sz="2400" b="1" i="1" dirty="0">
                <a:latin typeface="Lucida Handwriting" charset="0"/>
                <a:ea typeface="Lucida Handwriting" charset="0"/>
                <a:cs typeface="Lucida Handwriting" charset="0"/>
              </a:rPr>
              <a:t>CPT</a:t>
            </a:r>
            <a:r>
              <a:rPr lang="en-US" sz="2200" b="1" dirty="0" smtClean="0">
                <a:sym typeface="Wingdings"/>
              </a:rPr>
              <a:t> violations exist somewhere. </a:t>
            </a:r>
            <a:r>
              <a:rPr lang="en-US" sz="2200" b="1" dirty="0">
                <a:sym typeface="Wingdings"/>
              </a:rPr>
              <a:t>I</a:t>
            </a:r>
            <a:r>
              <a:rPr lang="en-US" sz="2200" b="1" dirty="0" smtClean="0">
                <a:sym typeface="Wingdings"/>
              </a:rPr>
              <a:t>f history is any guide, Nature has made them accessible 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54097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11" y="355412"/>
            <a:ext cx="7101509" cy="650258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0977400">
            <a:off x="3091068" y="1852471"/>
            <a:ext cx="2525729" cy="10001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20873442">
            <a:off x="3219059" y="1983716"/>
            <a:ext cx="695526" cy="167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960048">
            <a:off x="3090609" y="1835868"/>
            <a:ext cx="2696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halkduster" charset="0"/>
                <a:ea typeface="Chalkduster" charset="0"/>
                <a:cs typeface="Chalkduster" charset="0"/>
              </a:rPr>
              <a:t>Dark matter?</a:t>
            </a:r>
          </a:p>
          <a:p>
            <a:r>
              <a:rPr lang="en-US" sz="1600" dirty="0" smtClean="0">
                <a:latin typeface="Chalkduster" charset="0"/>
                <a:ea typeface="Chalkduster" charset="0"/>
                <a:cs typeface="Chalkduster" charset="0"/>
              </a:rPr>
              <a:t>  </a:t>
            </a:r>
            <a:r>
              <a:rPr lang="mr-IN" sz="1600" dirty="0" smtClean="0">
                <a:latin typeface="Chalkduster" charset="0"/>
                <a:ea typeface="Chalkduster" charset="0"/>
                <a:cs typeface="Chalkduster" charset="0"/>
              </a:rPr>
              <a:t>…</a:t>
            </a:r>
            <a:r>
              <a:rPr lang="en-US" sz="1600" dirty="0" smtClean="0">
                <a:latin typeface="Chalkduster" charset="0"/>
                <a:ea typeface="Chalkduster" charset="0"/>
                <a:cs typeface="Chalkduster" charset="0"/>
              </a:rPr>
              <a:t>extra</a:t>
            </a:r>
            <a:r>
              <a:rPr lang="en-US" sz="1200" dirty="0" smtClean="0"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1600" dirty="0" smtClean="0">
                <a:latin typeface="Chalkduster" charset="0"/>
                <a:ea typeface="Chalkduster" charset="0"/>
                <a:cs typeface="Chalkduster" charset="0"/>
              </a:rPr>
              <a:t>dimensions?</a:t>
            </a:r>
          </a:p>
          <a:p>
            <a:r>
              <a:rPr lang="en-US" sz="1600" dirty="0">
                <a:latin typeface="Chalkduster" charset="0"/>
                <a:ea typeface="Chalkduster" charset="0"/>
                <a:cs typeface="Chalkduster" charset="0"/>
              </a:rPr>
              <a:t> </a:t>
            </a:r>
            <a:r>
              <a:rPr lang="en-US" sz="1600" dirty="0" smtClean="0">
                <a:latin typeface="Chalkduster" charset="0"/>
                <a:ea typeface="Chalkduster" charset="0"/>
                <a:cs typeface="Chalkduster" charset="0"/>
              </a:rPr>
              <a:t>      </a:t>
            </a:r>
            <a:r>
              <a:rPr lang="mr-IN" sz="1600" dirty="0" smtClean="0">
                <a:latin typeface="Chalkduster" charset="0"/>
                <a:ea typeface="Chalkduster" charset="0"/>
                <a:cs typeface="Chalkduster" charset="0"/>
              </a:rPr>
              <a:t>…</a:t>
            </a:r>
            <a:r>
              <a:rPr lang="en-US" sz="1600" dirty="0" err="1" smtClean="0">
                <a:latin typeface="Chalkduster" charset="0"/>
                <a:ea typeface="Chalkduster" charset="0"/>
                <a:cs typeface="Chalkduster" charset="0"/>
              </a:rPr>
              <a:t>leptoquarks</a:t>
            </a:r>
            <a:r>
              <a:rPr lang="en-US" sz="1600" dirty="0">
                <a:latin typeface="Chalkduster" charset="0"/>
                <a:ea typeface="Chalkduster" charset="0"/>
                <a:cs typeface="Chalkduster" charset="0"/>
              </a:rPr>
              <a:t>?</a:t>
            </a:r>
          </a:p>
          <a:p>
            <a:r>
              <a:rPr lang="en-US" sz="1600" dirty="0" smtClean="0">
                <a:latin typeface="Chalkduster" charset="0"/>
                <a:ea typeface="Chalkduster" charset="0"/>
                <a:cs typeface="Chalkduster" charset="0"/>
              </a:rPr>
              <a:t>             </a:t>
            </a:r>
            <a:r>
              <a:rPr lang="mr-IN" sz="1600" dirty="0" smtClean="0">
                <a:latin typeface="Chalkduster" charset="0"/>
                <a:ea typeface="Chalkduster" charset="0"/>
                <a:cs typeface="Chalkduster" charset="0"/>
              </a:rPr>
              <a:t>…</a:t>
            </a:r>
            <a:r>
              <a:rPr lang="en-US" sz="1600" dirty="0" smtClean="0">
                <a:latin typeface="Chalkduster" charset="0"/>
                <a:ea typeface="Chalkduster" charset="0"/>
                <a:cs typeface="Chalkduster" charset="0"/>
              </a:rPr>
              <a:t>?</a:t>
            </a:r>
            <a:endParaRPr lang="en-US" sz="16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303965">
            <a:off x="7507741" y="1377996"/>
            <a:ext cx="4389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Chalkduster" charset="0"/>
                <a:ea typeface="Chalkduster" charset="0"/>
                <a:cs typeface="Chalkduster" charset="0"/>
              </a:rPr>
              <a:t>T</a:t>
            </a:r>
            <a:endParaRPr lang="en-US" sz="26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9" name="Oval 8"/>
          <p:cNvSpPr/>
          <p:nvPr/>
        </p:nvSpPr>
        <p:spPr>
          <a:xfrm rot="1853603">
            <a:off x="3206655" y="2735370"/>
            <a:ext cx="337930" cy="144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0646184">
            <a:off x="5207210" y="2450664"/>
            <a:ext cx="208486" cy="54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72024" y="5432753"/>
            <a:ext cx="57333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Chalkduster" charset="0"/>
                <a:ea typeface="Chalkduster" charset="0"/>
                <a:cs typeface="Chalkduster" charset="0"/>
              </a:rPr>
              <a:t>Super-Colossal-Super-Duper-Collider</a:t>
            </a:r>
            <a:endParaRPr lang="en-US" sz="20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6961" y="329209"/>
            <a:ext cx="41569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mid-21</a:t>
            </a:r>
            <a:r>
              <a:rPr lang="en-US" sz="3600" b="1" baseline="30000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st</a:t>
            </a:r>
            <a:r>
              <a:rPr lang="en-US" sz="3600" b="1" dirty="0" smtClean="0">
                <a:solidFill>
                  <a:srgbClr val="945200"/>
                </a:solidFill>
                <a:latin typeface="Comic Sans MS" charset="0"/>
                <a:ea typeface="Comic Sans MS" charset="0"/>
                <a:cs typeface="Comic Sans MS" charset="0"/>
              </a:rPr>
              <a:t> century:</a:t>
            </a:r>
            <a:endParaRPr lang="en-US" sz="3600" b="1" dirty="0">
              <a:solidFill>
                <a:srgbClr val="9452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87377" y="4458174"/>
            <a:ext cx="1096184" cy="32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562451" y="4526649"/>
            <a:ext cx="2985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halkduster" charset="0"/>
                <a:ea typeface="Chalkduster" charset="0"/>
                <a:cs typeface="Chalkduster" charset="0"/>
              </a:rPr>
              <a:t>Hefei?</a:t>
            </a:r>
            <a:endParaRPr lang="en-US" sz="1600" dirty="0"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11989" y="5294254"/>
            <a:ext cx="943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credit </a:t>
            </a:r>
            <a:r>
              <a:rPr lang="en-US" sz="1600" dirty="0" smtClean="0"/>
              <a:t>to: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7936888" y="5892328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CERN Courier v6,</a:t>
            </a:r>
          </a:p>
          <a:p>
            <a:r>
              <a:rPr lang="en-US" sz="1400" dirty="0" smtClean="0"/>
              <a:t>issue 10 (1966)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7892853" y="5286323"/>
            <a:ext cx="1446834" cy="1152072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6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9318</TotalTime>
  <Words>3709</Words>
  <Application>Microsoft Macintosh PowerPoint</Application>
  <PresentationFormat>Widescreen</PresentationFormat>
  <Paragraphs>901</Paragraphs>
  <Slides>95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121" baseType="lpstr">
      <vt:lpstr>Arial</vt:lpstr>
      <vt:lpstr>Baoli SC</vt:lpstr>
      <vt:lpstr>Calibri</vt:lpstr>
      <vt:lpstr>Calibri Light</vt:lpstr>
      <vt:lpstr>Cambria Math</vt:lpstr>
      <vt:lpstr>Chalkduster</vt:lpstr>
      <vt:lpstr>Comic Sans MS</vt:lpstr>
      <vt:lpstr>DengXian</vt:lpstr>
      <vt:lpstr>DengXian Light</vt:lpstr>
      <vt:lpstr>Heiti SC Light</vt:lpstr>
      <vt:lpstr>Lucida Calligraphy</vt:lpstr>
      <vt:lpstr>Lucida Handwriting</vt:lpstr>
      <vt:lpstr>Mangal</vt:lpstr>
      <vt:lpstr>Monotype Corsiva</vt:lpstr>
      <vt:lpstr>MS PGothic</vt:lpstr>
      <vt:lpstr>ＭＳ Ｐゴシック</vt:lpstr>
      <vt:lpstr>SimSun</vt:lpstr>
      <vt:lpstr>Symbol</vt:lpstr>
      <vt:lpstr>Symbol Tiger Expert</vt:lpstr>
      <vt:lpstr>Times</vt:lpstr>
      <vt:lpstr>Times New Roman</vt:lpstr>
      <vt:lpstr>Wingdings</vt:lpstr>
      <vt:lpstr>Yu Gothic</vt:lpstr>
      <vt:lpstr>Office Theme</vt:lpstr>
      <vt:lpstr>Photo Editor Photo</vt:lpstr>
      <vt:lpstr>Equation</vt:lpstr>
      <vt:lpstr>The Curious History of the CKM Matrix --miracles happen!!--</vt:lpstr>
      <vt:lpstr>Pre-history: Three major discoveries in 1963-64</vt:lpstr>
      <vt:lpstr>Cabbibo Flavor Mixing -- April 1963 --</vt:lpstr>
      <vt:lpstr>Flavor mixing pre-1963:</vt:lpstr>
      <vt:lpstr>PowerPoint Presentation</vt:lpstr>
      <vt:lpstr>Flavor mixing post-1963:</vt:lpstr>
      <vt:lpstr>The quark model --January 1964 --</vt:lpstr>
      <vt:lpstr>Three quarks for Mister Mark</vt:lpstr>
      <vt:lpstr>Discovery of CP-violaton --July 1964 --</vt:lpstr>
      <vt:lpstr>CP violation</vt:lpstr>
      <vt:lpstr>1st Some Fundamentals</vt:lpstr>
      <vt:lpstr>Flavor mixing: A tale of two Matrices</vt:lpstr>
      <vt:lpstr>Unitarity condition</vt:lpstr>
      <vt:lpstr>CP-violation:   It’s just a phase …</vt:lpstr>
      <vt:lpstr>The KM paper</vt:lpstr>
      <vt:lpstr>1973:  Kobayashi &amp; Maskawa</vt:lpstr>
      <vt:lpstr>Questions</vt:lpstr>
      <vt:lpstr>The discovery of charm</vt:lpstr>
      <vt:lpstr>to many people in Japan, charm was discovered in 1971</vt:lpstr>
      <vt:lpstr>PowerPoint Presentation</vt:lpstr>
      <vt:lpstr>why no CP-violating phase with 4-quarks?</vt:lpstr>
      <vt:lpstr>Quark-flavor-mixing for 4 flavors</vt:lpstr>
      <vt:lpstr>“re-phasing” property of the SM</vt:lpstr>
      <vt:lpstr>PowerPoint Presentation</vt:lpstr>
      <vt:lpstr>same calculation for 6 quark flavors:</vt:lpstr>
      <vt:lpstr>PowerPoint Presentation</vt:lpstr>
      <vt:lpstr>quickly add a 6th page to the paper</vt:lpstr>
      <vt:lpstr>6 quarks it is!</vt:lpstr>
      <vt:lpstr>two problems:</vt:lpstr>
      <vt:lpstr>PowerPoint Presentation</vt:lpstr>
      <vt:lpstr> CKM matrix, 1973 version:</vt:lpstr>
      <vt:lpstr>1976: KM paper is “discovered”</vt:lpstr>
      <vt:lpstr>PowerPoint Presentation</vt:lpstr>
      <vt:lpstr>But, wait a minute …</vt:lpstr>
      <vt:lpstr>Reparametrizing the CKM matrix</vt:lpstr>
      <vt:lpstr>Finally…, after 12 years:</vt:lpstr>
      <vt:lpstr>1977, b-quarks discovered</vt:lpstr>
      <vt:lpstr>1978 Seminar by Bram Pais</vt:lpstr>
      <vt:lpstr>“Not so fast, … Pais may be wrong”</vt:lpstr>
      <vt:lpstr>Me: CKM matrix allowed regions (1981)</vt:lpstr>
      <vt:lpstr>state of the art for BB production in 1981</vt:lpstr>
      <vt:lpstr>World’s 1st 𝚼(4S) di-electron event </vt:lpstr>
      <vt:lpstr>Inclusive electrons at the ϒ(4S)</vt:lpstr>
      <vt:lpstr>Long B-meson lifetime discovered at SLAC</vt:lpstr>
      <vt:lpstr>the KM mixing angles are favorable </vt:lpstr>
      <vt:lpstr>Three miracles</vt:lpstr>
      <vt:lpstr>Miracle #1</vt:lpstr>
      <vt:lpstr>Miracle 1 occurred at DESY</vt:lpstr>
      <vt:lpstr>The t-quark mass is really, really high!!</vt:lpstr>
      <vt:lpstr>Miracle #2</vt:lpstr>
      <vt:lpstr>PEPII and KEKB</vt:lpstr>
      <vt:lpstr>PowerPoint Presentation</vt:lpstr>
      <vt:lpstr>Miracle #3</vt:lpstr>
      <vt:lpstr>The Belle detector</vt:lpstr>
      <vt:lpstr>PowerPoint Presentation</vt:lpstr>
      <vt:lpstr>July 2001</vt:lpstr>
      <vt:lpstr>July 2001</vt:lpstr>
      <vt:lpstr>December 2008: The Big Moment</vt:lpstr>
      <vt:lpstr>Why not Cabibbo?</vt:lpstr>
      <vt:lpstr>Gell-Mann Levy page 4:`</vt:lpstr>
      <vt:lpstr>Miracle #4:</vt:lpstr>
      <vt:lpstr>      All CKM angles have been measured</vt:lpstr>
      <vt:lpstr>it didn’t have to be </vt:lpstr>
      <vt:lpstr>The AGS, Brookhaven’s 2nd HE accelerator</vt:lpstr>
      <vt:lpstr>Brookhaven’s  “inner Mongolia” beam line</vt:lpstr>
      <vt:lpstr>PowerPoint Presentation</vt:lpstr>
      <vt:lpstr>The Fitch-Cronin experiment</vt:lpstr>
      <vt:lpstr>PowerPoint Presentation</vt:lpstr>
      <vt:lpstr>Why is Bf(KLp+p-)=0.2%?</vt:lpstr>
      <vt:lpstr>Miracle #5:</vt:lpstr>
      <vt:lpstr>What about neutrinos?</vt:lpstr>
      <vt:lpstr>but what about 3 neutrino flavors?</vt:lpstr>
      <vt:lpstr>Nature’s choices of Matrix elements &amp; mass differences</vt:lpstr>
      <vt:lpstr>MSW matter effects: LEarth crust=3200 km, LEarth core= 800km;                                         LSolar core =45km </vt:lpstr>
      <vt:lpstr>Future</vt:lpstr>
      <vt:lpstr>The Discrete symmetries: C  P  T</vt:lpstr>
      <vt:lpstr>CPT Theorem</vt:lpstr>
      <vt:lpstr>CPT must be violated!</vt:lpstr>
      <vt:lpstr>How does QFT deal with these infinities?</vt:lpstr>
      <vt:lpstr>PowerPoint Presentation</vt:lpstr>
      <vt:lpstr>renormalizable doesn’t work for Gravity</vt:lpstr>
      <vt:lpstr>Witten’s preferred solution: Strings (=non-locality)</vt:lpstr>
      <vt:lpstr>CPT has to be violated somewhere</vt:lpstr>
      <vt:lpstr>main consequence of CPT violation</vt:lpstr>
      <vt:lpstr>Nature’s greatest gift to particle physicists</vt:lpstr>
      <vt:lpstr>The Bell-Steinberger Relation</vt:lpstr>
      <vt:lpstr>PowerPoint Presentation</vt:lpstr>
      <vt:lpstr>SM expectations   </vt:lpstr>
      <vt:lpstr>Bell Steinberger now</vt:lpstr>
      <vt:lpstr>How to improve?</vt:lpstr>
      <vt:lpstr>Best result to date: CPLEAR pstoppK∓p±K0(K0)</vt:lpstr>
      <vt:lpstr>need ≳ 1012 J/y events (L  ~ 5 x 1034 @ 3.1 GeV)</vt:lpstr>
      <vt:lpstr>Monochromater: factor of 10 from reduction of e+e- CM spread</vt:lpstr>
      <vt:lpstr>Timeline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 physicists knew about the c quark in1971</dc:title>
  <dc:creator>Microsoft Office User</dc:creator>
  <cp:lastModifiedBy>Microsoft Office User</cp:lastModifiedBy>
  <cp:revision>296</cp:revision>
  <dcterms:created xsi:type="dcterms:W3CDTF">2023-02-01T02:32:52Z</dcterms:created>
  <dcterms:modified xsi:type="dcterms:W3CDTF">2024-01-24T08:49:52Z</dcterms:modified>
</cp:coreProperties>
</file>