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9" r:id="rId2"/>
    <p:sldId id="331" r:id="rId3"/>
    <p:sldId id="367" r:id="rId4"/>
    <p:sldId id="368" r:id="rId5"/>
    <p:sldId id="369" r:id="rId6"/>
    <p:sldId id="344" r:id="rId7"/>
    <p:sldId id="345" r:id="rId8"/>
    <p:sldId id="346" r:id="rId9"/>
    <p:sldId id="347" r:id="rId10"/>
    <p:sldId id="332" r:id="rId11"/>
    <p:sldId id="333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4" r:id="rId28"/>
    <p:sldId id="363" r:id="rId29"/>
    <p:sldId id="365" r:id="rId30"/>
    <p:sldId id="366" r:id="rId31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4F23EF"/>
    <a:srgbClr val="4242FC"/>
    <a:srgbClr val="824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>
      <p:cViewPr varScale="1">
        <p:scale>
          <a:sx n="102" d="100"/>
          <a:sy n="102" d="100"/>
        </p:scale>
        <p:origin x="82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D5730-129E-490E-A11C-F1222968CEC6}" type="datetime1">
              <a:rPr lang="en-US" altLang="zh-CN" smtClean="0"/>
              <a:t>1/26/2024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11F28-5E30-4E9D-BBA9-622F5D263E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01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5BA4-B347-44A4-B090-8298B063EDC7}" type="datetime1">
              <a:rPr lang="en-US" altLang="zh-CN" smtClean="0"/>
              <a:t>1/26/2024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13D7-25F8-4EDB-B886-EFA06B14A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522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47292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51" y="116632"/>
            <a:ext cx="283531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300192" y="48861"/>
            <a:ext cx="2808312" cy="55744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2002932"/>
            <a:ext cx="8064896" cy="8834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36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Multi-quark states in holographic QCD</a:t>
            </a:r>
            <a:endParaRPr lang="zh-CN" altLang="zh-CN" sz="24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55892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Weekly Group Meeting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456267"/>
            <a:ext cx="2977033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Hiwa A. Ahmed (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何瓦</a:t>
            </a:r>
            <a:r>
              <a:rPr lang="en-US" altLang="zh-C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188326"/>
            <a:ext cx="62379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Nuclear Science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Technology, UCAS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108" y="6152692"/>
            <a:ext cx="190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January 26</a:t>
            </a:r>
            <a:r>
              <a:rPr lang="en-US" baseline="300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2024</a:t>
            </a:r>
            <a:endParaRPr lang="en-US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Anomalous dimension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2195" y="1297713"/>
                <a:ext cx="88569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exceptionally </a:t>
                </a:r>
                <a:r>
                  <a:rPr lang="en-US" dirty="0"/>
                  <a:t>strong attraction required to reduce the masses of the lightest </a:t>
                </a:r>
                <a:r>
                  <a:rPr lang="en-US" dirty="0" err="1"/>
                  <a:t>tetraquark</a:t>
                </a:r>
                <a:r>
                  <a:rPr lang="en-US" dirty="0"/>
                  <a:t> nonet </a:t>
                </a:r>
                <a:r>
                  <a:rPr lang="en-US" dirty="0" smtClean="0"/>
                  <a:t>below those </a:t>
                </a:r>
                <a:r>
                  <a:rPr lang="en-US" dirty="0"/>
                  <a:t>of the scalar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ground </a:t>
                </a:r>
                <a:r>
                  <a:rPr lang="en-US" dirty="0"/>
                  <a:t>state, on the other hand, is obviously not reflected in </a:t>
                </a:r>
                <a:r>
                  <a:rPr lang="en-US" dirty="0" smtClean="0"/>
                  <a:t>this minimal </a:t>
                </a:r>
                <a:r>
                  <a:rPr lang="en-US" dirty="0"/>
                  <a:t>description.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95" y="1297713"/>
                <a:ext cx="8856984" cy="923330"/>
              </a:xfrm>
              <a:prstGeom prst="rect">
                <a:avLst/>
              </a:prstGeom>
              <a:blipFill>
                <a:blip r:embed="rId2"/>
                <a:stretch>
                  <a:fillRect l="-413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2383096"/>
                <a:ext cx="87849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err="1"/>
                  <a:t>Holographically</a:t>
                </a:r>
                <a:r>
                  <a:rPr lang="en-US" dirty="0"/>
                  <a:t>, the inclusion of the anomalous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turns the mass </a:t>
                </a:r>
                <a:r>
                  <a:rPr lang="en-US" dirty="0" smtClean="0"/>
                  <a:t>term for </a:t>
                </a:r>
                <a:r>
                  <a:rPr lang="en-US" dirty="0"/>
                  <a:t>the bulk modes dual to the </a:t>
                </a:r>
                <a:r>
                  <a:rPr lang="en-US" dirty="0" smtClean="0"/>
                  <a:t>                interpolator </a:t>
                </a:r>
                <a:r>
                  <a:rPr lang="en-US" dirty="0"/>
                  <a:t>into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83096"/>
                <a:ext cx="8784976" cy="646331"/>
              </a:xfrm>
              <a:prstGeom prst="rect">
                <a:avLst/>
              </a:prstGeom>
              <a:blipFill>
                <a:blip r:embed="rId3"/>
                <a:stretch>
                  <a:fillRect l="-4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95" y="2730426"/>
            <a:ext cx="744388" cy="33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18099"/>
            <a:ext cx="4059630" cy="610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512" y="3796954"/>
                <a:ext cx="87849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dependence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inherited from </a:t>
                </a:r>
                <a:r>
                  <a:rPr lang="en-US" dirty="0" smtClean="0"/>
                  <a:t>its renormalization </a:t>
                </a:r>
                <a:r>
                  <a:rPr lang="en-US" dirty="0"/>
                  <a:t>group (RG) flow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(µ)</m:t>
                    </m:r>
                  </m:oMath>
                </a14:m>
                <a:r>
                  <a:rPr lang="en-US" dirty="0"/>
                  <a:t> since the </a:t>
                </a:r>
                <a:r>
                  <a:rPr lang="en-US" dirty="0" err="1"/>
                  <a:t>AdS</a:t>
                </a:r>
                <a:r>
                  <a:rPr lang="en-US" dirty="0"/>
                  <a:t>/CFT dictionary translates the RG </a:t>
                </a:r>
                <a:r>
                  <a:rPr lang="en-US" dirty="0" smtClean="0"/>
                  <a:t>scale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the inverse of the fifth dimension,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µ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96954"/>
                <a:ext cx="8784976" cy="923330"/>
              </a:xfrm>
              <a:prstGeom prst="rect">
                <a:avLst/>
              </a:prstGeom>
              <a:blipFill>
                <a:blip r:embed="rId6"/>
                <a:stretch>
                  <a:fillRect l="-41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9512" y="4797152"/>
            <a:ext cx="890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necessary qualitative requirements may be cast into the simple power-law behavior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2" y="5185478"/>
            <a:ext cx="8382431" cy="1416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00392" y="5334111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15450" y="6223460"/>
            <a:ext cx="5281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Anomalous dimension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428598" y="1268760"/>
            <a:ext cx="788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After introducing the anomalous dimension, the potential becomes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7561" y="3435433"/>
                <a:ext cx="78488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Maintaining asymptotically linear trajectories and enough repulsion to move the </a:t>
                </a:r>
                <a:r>
                  <a:rPr lang="en-US" dirty="0" smtClean="0"/>
                  <a:t>masses of </a:t>
                </a:r>
                <a:r>
                  <a:rPr lang="en-US" dirty="0"/>
                  <a:t>the higher excitations upward restricts the exponent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1" y="3435433"/>
                <a:ext cx="7848872" cy="646331"/>
              </a:xfrm>
              <a:prstGeom prst="rect">
                <a:avLst/>
              </a:prstGeom>
              <a:blipFill>
                <a:blip r:embed="rId2"/>
                <a:stretch>
                  <a:fillRect l="-544" t="-5660" r="-6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2"/>
          <a:stretch/>
        </p:blipFill>
        <p:spPr>
          <a:xfrm>
            <a:off x="2051720" y="1873372"/>
            <a:ext cx="4972306" cy="75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68357" r="20350" b="-2273"/>
          <a:stretch/>
        </p:blipFill>
        <p:spPr>
          <a:xfrm>
            <a:off x="3205725" y="2678764"/>
            <a:ext cx="2664296" cy="607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7058" y="4326800"/>
                <a:ext cx="78488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Approximate </a:t>
                </a:r>
                <a:r>
                  <a:rPr lang="en-US" dirty="0" smtClean="0"/>
                  <a:t>slope universality further demands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≪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58" y="4326800"/>
                <a:ext cx="7848872" cy="369332"/>
              </a:xfrm>
              <a:prstGeom prst="rect">
                <a:avLst/>
              </a:prstGeom>
              <a:blipFill>
                <a:blip r:embed="rId4"/>
                <a:stretch>
                  <a:fillRect l="-46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4941168"/>
                <a:ext cx="88303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First,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renders the correction </a:t>
                </a:r>
                <a:r>
                  <a:rPr lang="en-US" dirty="0" smtClean="0"/>
                  <a:t>term of the potential negative </a:t>
                </a:r>
                <a:r>
                  <a:rPr lang="en-US" dirty="0"/>
                  <a:t>and decreases the power of </a:t>
                </a:r>
                <a:r>
                  <a:rPr lang="en-US" dirty="0" smtClean="0"/>
                  <a:t>z below </a:t>
                </a:r>
                <a:r>
                  <a:rPr lang="en-US" dirty="0"/>
                  <a:t>−2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would cause a physically unacceptable </a:t>
                </a:r>
                <a:r>
                  <a:rPr lang="en-US" dirty="0" smtClean="0"/>
                  <a:t>instability of </a:t>
                </a:r>
                <a:r>
                  <a:rPr lang="en-US" dirty="0"/>
                  <a:t>the Sturm-</a:t>
                </a:r>
                <a:r>
                  <a:rPr lang="en-US" dirty="0" err="1"/>
                  <a:t>Liouville</a:t>
                </a:r>
                <a:r>
                  <a:rPr lang="en-US" dirty="0"/>
                  <a:t> </a:t>
                </a:r>
                <a:r>
                  <a:rPr lang="en-US" dirty="0" smtClean="0"/>
                  <a:t>solutions. </a:t>
                </a:r>
                <a:r>
                  <a:rPr lang="en-US" dirty="0"/>
                  <a:t>In our context, the “center”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corresponds </a:t>
                </a:r>
                <a:r>
                  <a:rPr lang="en-US" dirty="0" smtClean="0"/>
                  <a:t>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𝐴𝑑𝑆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boundary, and this collapse is avoided by keeping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941168"/>
                <a:ext cx="8830344" cy="1200329"/>
              </a:xfrm>
              <a:prstGeom prst="rect">
                <a:avLst/>
              </a:prstGeom>
              <a:blipFill>
                <a:blip r:embed="rId5"/>
                <a:stretch>
                  <a:fillRect l="-414" t="-3061" r="-828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Anomalous dimension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598" y="1268760"/>
                <a:ext cx="84638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An instability may appear </a:t>
                </a:r>
                <a:r>
                  <a:rPr lang="en-US" dirty="0"/>
                  <a:t>even if the singularity remains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∝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however. Indeed, as long as the coefficient </a:t>
                </a:r>
                <a:r>
                  <a:rPr lang="en-US" dirty="0" smtClean="0"/>
                  <a:t>of this </a:t>
                </a:r>
                <a:r>
                  <a:rPr lang="en-US" dirty="0"/>
                  <a:t>singularity is negative and exceeds a critical magnitude, the negative potential </a:t>
                </a:r>
                <a:r>
                  <a:rPr lang="en-US" dirty="0" smtClean="0"/>
                  <a:t>energy will </a:t>
                </a:r>
                <a:r>
                  <a:rPr lang="en-US" dirty="0"/>
                  <a:t>overcome the stabilizing kinetic </a:t>
                </a:r>
                <a:r>
                  <a:rPr lang="en-US" dirty="0" smtClean="0"/>
                  <a:t>energy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1268760"/>
                <a:ext cx="8463882" cy="923330"/>
              </a:xfrm>
              <a:prstGeom prst="rect">
                <a:avLst/>
              </a:prstGeom>
              <a:blipFill>
                <a:blip r:embed="rId2"/>
                <a:stretch>
                  <a:fillRect l="-432" t="-3289" r="-57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23528" y="227427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For the </a:t>
            </a:r>
            <a:r>
              <a:rPr lang="en-US" dirty="0"/>
              <a:t>small-z behavior of the </a:t>
            </a:r>
            <a:r>
              <a:rPr lang="en-US" dirty="0" smtClean="0"/>
              <a:t>equation of motion for the potential with the correction term with a general boundary dimension </a:t>
            </a:r>
            <a:r>
              <a:rPr lang="en-US" dirty="0"/>
              <a:t>d shows that such </a:t>
            </a:r>
            <a:r>
              <a:rPr lang="en-US" dirty="0" smtClean="0"/>
              <a:t>an instability is </a:t>
            </a:r>
            <a:r>
              <a:rPr lang="en-US" dirty="0"/>
              <a:t>prevented as long as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83" y="2934244"/>
            <a:ext cx="2063856" cy="628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73951"/>
            <a:ext cx="997001" cy="349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3035" y="3603123"/>
                <a:ext cx="8424936" cy="664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fact, taking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dirty="0"/>
                  <a:t> constant turns the inequality </a:t>
                </a:r>
                <a:r>
                  <a:rPr lang="en-US" dirty="0" smtClean="0"/>
                  <a:t>into the </a:t>
                </a:r>
                <a:r>
                  <a:rPr lang="en-US" dirty="0" err="1"/>
                  <a:t>Breitenlohner</a:t>
                </a:r>
                <a:r>
                  <a:rPr lang="en-US" dirty="0"/>
                  <a:t>-Freedman (BF) </a:t>
                </a:r>
                <a:r>
                  <a:rPr lang="en-US" dirty="0" smtClean="0"/>
                  <a:t>bound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5" y="3603123"/>
                <a:ext cx="8424936" cy="664413"/>
              </a:xfrm>
              <a:prstGeom prst="rect">
                <a:avLst/>
              </a:prstGeom>
              <a:blipFill>
                <a:blip r:embed="rId5"/>
                <a:stretch>
                  <a:fillRect l="-434" t="-4587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98043" y="4090663"/>
                <a:ext cx="1819922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43" y="4090663"/>
                <a:ext cx="1819922" cy="378693"/>
              </a:xfrm>
              <a:prstGeom prst="rect">
                <a:avLst/>
              </a:prstGeom>
              <a:blipFill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8028" y="4543661"/>
                <a:ext cx="84990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arises </a:t>
                </a:r>
                <a:r>
                  <a:rPr lang="en-US" dirty="0"/>
                  <a:t>from the anomalous-dimension </a:t>
                </a:r>
                <a:r>
                  <a:rPr lang="en-US" dirty="0" smtClean="0"/>
                  <a:t>correction, has the </a:t>
                </a:r>
                <a:r>
                  <a:rPr lang="en-US" dirty="0"/>
                  <a:t>lower bound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8" y="4543661"/>
                <a:ext cx="8499015" cy="369332"/>
              </a:xfrm>
              <a:prstGeom prst="rect">
                <a:avLst/>
              </a:prstGeom>
              <a:blipFill>
                <a:blip r:embed="rId7"/>
                <a:stretch>
                  <a:fillRect l="-4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11" y="4941168"/>
            <a:ext cx="1511378" cy="63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1457" y="5490668"/>
                <a:ext cx="8495586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The inequality </a:t>
                </a:r>
                <a:r>
                  <a:rPr lang="en-US" dirty="0" smtClean="0"/>
                  <a:t> </a:t>
                </a:r>
                <a:r>
                  <a:rPr lang="en-US" dirty="0"/>
                  <a:t>is saturated for (constant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This generates the</a:t>
                </a:r>
              </a:p>
              <a:p>
                <a:r>
                  <a:rPr lang="en-US" dirty="0"/>
                  <a:t>lower bound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7" y="5490668"/>
                <a:ext cx="8495586" cy="680123"/>
              </a:xfrm>
              <a:prstGeom prst="rect">
                <a:avLst/>
              </a:prstGeom>
              <a:blipFill>
                <a:blip r:embed="rId9"/>
                <a:stretch>
                  <a:fillRect l="-646" t="-4505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96" y="6045140"/>
            <a:ext cx="2197213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598" y="1268760"/>
                <a:ext cx="788781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To provide a concrete </a:t>
                </a:r>
                <a:r>
                  <a:rPr lang="en-US" dirty="0" smtClean="0"/>
                  <a:t>example for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which </a:t>
                </a:r>
                <a:r>
                  <a:rPr lang="en-US" dirty="0"/>
                  <a:t>results in a bulk-mode potential with nearly maximal </a:t>
                </a:r>
                <a:r>
                  <a:rPr lang="en-US" dirty="0" smtClean="0"/>
                  <a:t>attraction </a:t>
                </a:r>
                <a:r>
                  <a:rPr lang="en-US" dirty="0"/>
                  <a:t>for the ground state, we choose the coefficients inside the narrow range </a:t>
                </a:r>
                <a:r>
                  <a:rPr lang="en-US" dirty="0" smtClean="0"/>
                  <a:t>established by </a:t>
                </a:r>
                <a:r>
                  <a:rPr lang="en-US" dirty="0"/>
                  <a:t>the criteria given above as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1268760"/>
                <a:ext cx="7887818" cy="1200329"/>
              </a:xfrm>
              <a:prstGeom prst="rect">
                <a:avLst/>
              </a:prstGeom>
              <a:blipFill>
                <a:blip r:embed="rId2"/>
                <a:stretch>
                  <a:fillRect l="-464" t="-2538" r="-69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8" y="2469089"/>
            <a:ext cx="4262046" cy="3391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35322"/>
            <a:ext cx="4534725" cy="37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Second approach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29717" y="1002446"/>
            <a:ext cx="8210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3399FF"/>
                </a:solidFill>
              </a:rPr>
              <a:t>Phys. Rev. D 102, 046007, </a:t>
            </a:r>
            <a:r>
              <a:rPr lang="de-DE" sz="2400" dirty="0" smtClean="0">
                <a:solidFill>
                  <a:srgbClr val="3399FF"/>
                </a:solidFill>
              </a:rPr>
              <a:t>e-Print</a:t>
            </a:r>
            <a:r>
              <a:rPr lang="de-DE" sz="2400" dirty="0">
                <a:solidFill>
                  <a:srgbClr val="3399FF"/>
                </a:solidFill>
              </a:rPr>
              <a:t>: 2004.10286 [hep-ph</a:t>
            </a:r>
            <a:r>
              <a:rPr lang="de-DE" sz="2400" dirty="0" smtClean="0">
                <a:solidFill>
                  <a:srgbClr val="3399FF"/>
                </a:solidFill>
              </a:rPr>
              <a:t>]</a:t>
            </a:r>
          </a:p>
          <a:p>
            <a:r>
              <a:rPr lang="pt-BR" sz="2000" dirty="0"/>
              <a:t>Miguel Angel Martin </a:t>
            </a:r>
            <a:r>
              <a:rPr lang="pt-BR" sz="2000" dirty="0" smtClean="0"/>
              <a:t>Contreras, </a:t>
            </a:r>
            <a:r>
              <a:rPr lang="pt-BR" sz="2000" dirty="0"/>
              <a:t>Alfredo </a:t>
            </a:r>
            <a:r>
              <a:rPr lang="pt-BR" sz="2000" dirty="0" smtClean="0"/>
              <a:t>Vega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0484" y="1902815"/>
            <a:ext cx="871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relation between hadronic squared mass and </a:t>
            </a:r>
            <a:r>
              <a:rPr lang="en-US" dirty="0" smtClean="0"/>
              <a:t>radial quantum </a:t>
            </a:r>
            <a:r>
              <a:rPr lang="en-US" dirty="0"/>
              <a:t>number is considered usually </a:t>
            </a:r>
            <a:r>
              <a:rPr lang="en-US" dirty="0" smtClean="0"/>
              <a:t>as linear</a:t>
            </a:r>
            <a:r>
              <a:rPr lang="en-US" dirty="0"/>
              <a:t>. </a:t>
            </a:r>
            <a:r>
              <a:rPr lang="en-US" dirty="0" smtClean="0"/>
              <a:t>when </a:t>
            </a:r>
            <a:r>
              <a:rPr lang="en-US" dirty="0"/>
              <a:t>quark masses are increased, a nonlinear </a:t>
            </a:r>
            <a:r>
              <a:rPr lang="en-US" dirty="0" err="1" smtClean="0"/>
              <a:t>Regge</a:t>
            </a:r>
            <a:r>
              <a:rPr lang="en-US" dirty="0" smtClean="0"/>
              <a:t> trajectory </a:t>
            </a:r>
            <a:r>
              <a:rPr lang="en-US" dirty="0"/>
              <a:t>seems better to describe hadron </a:t>
            </a:r>
            <a:r>
              <a:rPr lang="en-US" dirty="0" smtClean="0"/>
              <a:t>spectra.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9716" y="2833954"/>
                <a:ext cx="85187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In the holographic </a:t>
                </a:r>
                <a:r>
                  <a:rPr lang="en-US" dirty="0" err="1"/>
                  <a:t>AdS</a:t>
                </a:r>
                <a:r>
                  <a:rPr lang="en-US" dirty="0"/>
                  <a:t>/QCD context, we </a:t>
                </a:r>
                <a:r>
                  <a:rPr lang="en-US" dirty="0" smtClean="0"/>
                  <a:t>can parametrize </a:t>
                </a:r>
                <a:r>
                  <a:rPr lang="en-US" dirty="0"/>
                  <a:t>this constituent quark mass effects by </a:t>
                </a:r>
                <a:r>
                  <a:rPr lang="en-US" dirty="0" smtClean="0"/>
                  <a:t>adding an </a:t>
                </a:r>
                <a:r>
                  <a:rPr lang="en-US" dirty="0"/>
                  <a:t>extra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exponent to the radial trajectory as follows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16" y="2833954"/>
                <a:ext cx="8518747" cy="646331"/>
              </a:xfrm>
              <a:prstGeom prst="rect">
                <a:avLst/>
              </a:prstGeom>
              <a:blipFill>
                <a:blip r:embed="rId2"/>
                <a:stretch>
                  <a:fillRect l="-50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9716" y="4422605"/>
            <a:ext cx="859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This nonlinearity deviation in the trajectory should </a:t>
            </a:r>
            <a:r>
              <a:rPr lang="en-US" dirty="0" smtClean="0"/>
              <a:t>be captured </a:t>
            </a:r>
            <a:r>
              <a:rPr lang="en-US" dirty="0"/>
              <a:t>in a </a:t>
            </a:r>
            <a:r>
              <a:rPr lang="en-US" dirty="0" err="1"/>
              <a:t>nonquadratic</a:t>
            </a:r>
            <a:r>
              <a:rPr lang="en-US" dirty="0"/>
              <a:t> static </a:t>
            </a:r>
            <a:r>
              <a:rPr lang="en-US" dirty="0" err="1"/>
              <a:t>dilaton</a:t>
            </a:r>
            <a:r>
              <a:rPr lang="en-US" dirty="0"/>
              <a:t>, in the same </a:t>
            </a:r>
            <a:r>
              <a:rPr lang="en-US" dirty="0" smtClean="0"/>
              <a:t>form as </a:t>
            </a:r>
            <a:r>
              <a:rPr lang="en-US" dirty="0"/>
              <a:t>the original soft-wall model </a:t>
            </a:r>
            <a:r>
              <a:rPr lang="en-US" dirty="0" err="1"/>
              <a:t>dilaton</a:t>
            </a:r>
            <a:r>
              <a:rPr lang="en-US" dirty="0"/>
              <a:t> encloses the </a:t>
            </a:r>
            <a:r>
              <a:rPr lang="en-US" dirty="0" smtClean="0"/>
              <a:t>linearity of </a:t>
            </a:r>
            <a:r>
              <a:rPr lang="en-US" dirty="0" err="1"/>
              <a:t>Regge</a:t>
            </a:r>
            <a:r>
              <a:rPr lang="en-US" dirty="0"/>
              <a:t> </a:t>
            </a:r>
            <a:r>
              <a:rPr lang="en-US" dirty="0" smtClean="0"/>
              <a:t>trajectories.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03315"/>
            <a:ext cx="1774870" cy="61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47452"/>
            <a:ext cx="1669122" cy="6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Fitting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71794" cy="53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Fitting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1349"/>
            <a:ext cx="7448933" cy="53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Fitting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598" y="1268760"/>
                <a:ext cx="78878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This particular behavior suggest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should be running with the constituent quark mass. At the holographic level, this idea will allow us to infer information about the internal structure of the hadron at </a:t>
                </a:r>
                <a:r>
                  <a:rPr lang="en-US" dirty="0" smtClean="0"/>
                  <a:t>hand.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1268760"/>
                <a:ext cx="7887818" cy="923330"/>
              </a:xfrm>
              <a:prstGeom prst="rect">
                <a:avLst/>
              </a:prstGeom>
              <a:blipFill>
                <a:blip r:embed="rId2"/>
                <a:stretch>
                  <a:fillRect l="-464" t="-3289" r="-69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8598" y="2219612"/>
            <a:ext cx="8391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average constituent quark </a:t>
            </a:r>
            <a:r>
              <a:rPr lang="en-US" dirty="0" smtClean="0"/>
              <a:t>masses mentioned above can </a:t>
            </a:r>
            <a:r>
              <a:rPr lang="en-US" dirty="0"/>
              <a:t>be defined 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60" y="2708555"/>
            <a:ext cx="4133150" cy="180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4157" y="4509120"/>
                <a:ext cx="86532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For the exponent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introduced in the nonlinear </a:t>
                </a:r>
                <a:r>
                  <a:rPr lang="en-US" dirty="0" smtClean="0"/>
                  <a:t>fit, we propose </a:t>
                </a:r>
                <a:r>
                  <a:rPr lang="en-US" dirty="0"/>
                  <a:t>the following parametrization in terms of </a:t>
                </a:r>
                <a:r>
                  <a:rPr lang="en-US" dirty="0" smtClean="0"/>
                  <a:t>the average </a:t>
                </a:r>
                <a:r>
                  <a:rPr lang="en-US" dirty="0"/>
                  <a:t>constituent quark mass given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57" y="4509120"/>
                <a:ext cx="8653266" cy="646331"/>
              </a:xfrm>
              <a:prstGeom prst="rect">
                <a:avLst/>
              </a:prstGeom>
              <a:blipFill>
                <a:blip r:embed="rId4"/>
                <a:stretch>
                  <a:fillRect l="-42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297185"/>
            <a:ext cx="4220641" cy="1224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7921" y="5311535"/>
            <a:ext cx="290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AdS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/CFT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79512" y="1268760"/>
            <a:ext cx="8607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Let us consider a five-dimensional </a:t>
            </a:r>
            <a:r>
              <a:rPr lang="en-US" dirty="0" err="1"/>
              <a:t>AdS</a:t>
            </a:r>
            <a:r>
              <a:rPr lang="en-US" dirty="0"/>
              <a:t> </a:t>
            </a:r>
            <a:r>
              <a:rPr lang="en-US" dirty="0" smtClean="0"/>
              <a:t>Poincare </a:t>
            </a:r>
            <a:r>
              <a:rPr lang="en-US" dirty="0"/>
              <a:t>patch defined by the following metric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55" y="1638092"/>
            <a:ext cx="2664296" cy="482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16" y="2120119"/>
            <a:ext cx="354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action for </a:t>
            </a:r>
            <a:r>
              <a:rPr lang="en-US" dirty="0" smtClean="0"/>
              <a:t>the vector </a:t>
            </a:r>
            <a:r>
              <a:rPr lang="en-US" dirty="0"/>
              <a:t>fields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79" y="2455008"/>
            <a:ext cx="2880163" cy="601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7516" y="3134613"/>
                <a:ext cx="86698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From this action, and imposing the gauge fixing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we </a:t>
                </a:r>
                <a:r>
                  <a:rPr lang="en-US" dirty="0"/>
                  <a:t>arrive at the following equation of motion for the </a:t>
                </a:r>
                <a:r>
                  <a:rPr lang="en-US" dirty="0" smtClean="0"/>
                  <a:t>bulk field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6" y="3134613"/>
                <a:ext cx="8669894" cy="646331"/>
              </a:xfrm>
              <a:prstGeom prst="rect">
                <a:avLst/>
              </a:prstGeom>
              <a:blipFill>
                <a:blip r:embed="rId4"/>
                <a:stretch>
                  <a:fillRect l="-42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05" y="3780944"/>
            <a:ext cx="3968115" cy="533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26106"/>
            <a:ext cx="4127901" cy="2160240"/>
          </a:xfrm>
          <a:prstGeom prst="rect">
            <a:avLst/>
          </a:prstGeom>
        </p:spPr>
      </p:pic>
      <p:sp>
        <p:nvSpPr>
          <p:cNvPr id="14" name="Striped Right Arrow 13"/>
          <p:cNvSpPr/>
          <p:nvPr/>
        </p:nvSpPr>
        <p:spPr>
          <a:xfrm>
            <a:off x="4716016" y="5157192"/>
            <a:ext cx="1008112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10952" b="67518"/>
          <a:stretch/>
        </p:blipFill>
        <p:spPr>
          <a:xfrm>
            <a:off x="5927767" y="5134750"/>
            <a:ext cx="2929859" cy="3390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67942" r="36853" b="10528"/>
          <a:stretch/>
        </p:blipFill>
        <p:spPr>
          <a:xfrm>
            <a:off x="6132556" y="5757329"/>
            <a:ext cx="2520280" cy="4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Nonlinear case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428598" y="1268760"/>
            <a:ext cx="788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If we want to consider the case when the </a:t>
            </a:r>
            <a:r>
              <a:rPr lang="en-US" dirty="0" smtClean="0"/>
              <a:t>constituent quarks </a:t>
            </a:r>
            <a:r>
              <a:rPr lang="en-US" dirty="0"/>
              <a:t>are massive, we must extend to nonlinear </a:t>
            </a:r>
            <a:r>
              <a:rPr lang="en-US" dirty="0" err="1" smtClean="0"/>
              <a:t>Regge</a:t>
            </a:r>
            <a:r>
              <a:rPr lang="en-US" dirty="0" smtClean="0"/>
              <a:t> trajectories.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19" y="2561422"/>
            <a:ext cx="1584176" cy="586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598" y="1915091"/>
            <a:ext cx="846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deviation in </a:t>
            </a:r>
            <a:r>
              <a:rPr lang="en-US" dirty="0" smtClean="0"/>
              <a:t>the linearity </a:t>
            </a:r>
            <a:r>
              <a:rPr lang="en-US" dirty="0"/>
              <a:t>for the spectrum must be associated with a </a:t>
            </a:r>
            <a:r>
              <a:rPr lang="en-US" dirty="0" smtClean="0"/>
              <a:t>change from </a:t>
            </a:r>
            <a:r>
              <a:rPr lang="en-US" dirty="0"/>
              <a:t>the usual quadratic static </a:t>
            </a:r>
            <a:r>
              <a:rPr lang="en-US" dirty="0" err="1"/>
              <a:t>dilaton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74" y="3100269"/>
            <a:ext cx="5229866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Introduction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7" y="1097583"/>
            <a:ext cx="6984776" cy="5686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5816" y="1097583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2204.02649v2 [</a:t>
            </a:r>
            <a:r>
              <a:rPr lang="en-US" dirty="0" err="1">
                <a:solidFill>
                  <a:srgbClr val="FF0000"/>
                </a:solidFill>
              </a:rPr>
              <a:t>hep-ph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907704" y="5229200"/>
            <a:ext cx="818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Meson Masses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595843" cy="49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172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EXTRAPOLATION TO OTHER</a:t>
            </a: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MESONIC SPECIES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106615"/>
                <a:ext cx="867645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The key idea is to use the running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the quark </a:t>
                </a:r>
                <a:r>
                  <a:rPr lang="en-US" dirty="0"/>
                  <a:t>constituent mass as calibration curve to </a:t>
                </a:r>
                <a:r>
                  <a:rPr lang="en-US" dirty="0" smtClean="0"/>
                  <a:t>extrapolate the </a:t>
                </a:r>
                <a:r>
                  <a:rPr lang="en-US" dirty="0"/>
                  <a:t>proper values for other </a:t>
                </a:r>
                <a:r>
                  <a:rPr lang="en-US" dirty="0" err="1"/>
                  <a:t>mesonic</a:t>
                </a:r>
                <a:r>
                  <a:rPr lang="en-US" dirty="0"/>
                  <a:t> samples.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6615"/>
                <a:ext cx="8676456" cy="646331"/>
              </a:xfrm>
              <a:prstGeom prst="rect">
                <a:avLst/>
              </a:prstGeom>
              <a:blipFill>
                <a:blip r:embed="rId2"/>
                <a:stretch>
                  <a:fillRect l="-422" t="-5660" r="-56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4" y="2017905"/>
            <a:ext cx="2638212" cy="1932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83" y="2017905"/>
            <a:ext cx="2907459" cy="1932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59" y="2039173"/>
            <a:ext cx="2870532" cy="1900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1" y="4214870"/>
            <a:ext cx="8460432" cy="22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43577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 Non-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800" dirty="0">
                    <a:latin typeface="微软雅黑" pitchFamily="34" charset="-122"/>
                    <a:ea typeface="微软雅黑" pitchFamily="34" charset="-122"/>
                  </a:rPr>
                  <a:t>vector states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4357719" cy="523220"/>
              </a:xfrm>
              <a:prstGeom prst="rect">
                <a:avLst/>
              </a:prstGeom>
              <a:blipFill>
                <a:blip r:embed="rId2"/>
                <a:stretch>
                  <a:fillRect l="-42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3660" y="1066562"/>
                <a:ext cx="78878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All of the </a:t>
                </a:r>
                <a:r>
                  <a:rPr lang="en-US" dirty="0" err="1"/>
                  <a:t>mesonic</a:t>
                </a:r>
                <a:r>
                  <a:rPr lang="en-US" dirty="0"/>
                  <a:t> states with quantum numbers </a:t>
                </a:r>
                <a:r>
                  <a:rPr lang="en-US" dirty="0" smtClean="0"/>
                  <a:t>not allowed </a:t>
                </a:r>
                <a:r>
                  <a:rPr lang="en-US" dirty="0"/>
                  <a:t>by the </a:t>
                </a:r>
                <a:r>
                  <a:rPr lang="en-US" dirty="0" smtClean="0"/>
                  <a:t>usual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itchFamily="34" charset="-12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en-US" dirty="0" smtClean="0"/>
                  <a:t>model </a:t>
                </a:r>
                <a:r>
                  <a:rPr lang="en-US" dirty="0"/>
                  <a:t>are called exotic</a:t>
                </a:r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action for the non-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微软雅黑" pitchFamily="34" charset="-12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/>
                  <a:t> vector field is given by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0" y="1066562"/>
                <a:ext cx="7887818" cy="923330"/>
              </a:xfrm>
              <a:prstGeom prst="rect">
                <a:avLst/>
              </a:prstGeom>
              <a:blipFill>
                <a:blip r:embed="rId3"/>
                <a:stretch>
                  <a:fillRect l="-464" t="-3974" r="-69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4" y="1952141"/>
            <a:ext cx="5057423" cy="615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1" y="2715351"/>
            <a:ext cx="4536690" cy="66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5" y="3464373"/>
            <a:ext cx="4838402" cy="17042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8598" y="5168611"/>
            <a:ext cx="8247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Here</a:t>
            </a:r>
            <a:r>
              <a:rPr lang="en-US" dirty="0"/>
              <a:t>, we will consider the exotic meson vector </a:t>
            </a:r>
            <a:r>
              <a:rPr lang="en-US" dirty="0" smtClean="0"/>
              <a:t>states organized </a:t>
            </a:r>
            <a:r>
              <a:rPr lang="en-US" dirty="0"/>
              <a:t>into two groups: </a:t>
            </a:r>
            <a:r>
              <a:rPr lang="en-US" dirty="0" err="1"/>
              <a:t>multiquark</a:t>
            </a:r>
            <a:r>
              <a:rPr lang="en-US" dirty="0"/>
              <a:t> </a:t>
            </a:r>
            <a:r>
              <a:rPr lang="en-US" dirty="0" smtClean="0"/>
              <a:t>states: </a:t>
            </a:r>
            <a:r>
              <a:rPr lang="en-US" dirty="0" err="1"/>
              <a:t>tetraquarks</a:t>
            </a:r>
            <a:r>
              <a:rPr lang="en-US" dirty="0"/>
              <a:t>, </a:t>
            </a:r>
            <a:r>
              <a:rPr lang="en-US" dirty="0" err="1"/>
              <a:t>hadroquarkonium</a:t>
            </a:r>
            <a:r>
              <a:rPr lang="en-US" dirty="0"/>
              <a:t>, and hadronic molecules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err="1" smtClean="0"/>
              <a:t>gluonic</a:t>
            </a:r>
            <a:r>
              <a:rPr lang="en-US" dirty="0" smtClean="0"/>
              <a:t> excitations</a:t>
            </a:r>
            <a:r>
              <a:rPr lang="en-US" dirty="0"/>
              <a:t>. </a:t>
            </a:r>
            <a:r>
              <a:rPr lang="en-US" dirty="0" smtClean="0"/>
              <a:t>We will </a:t>
            </a:r>
            <a:r>
              <a:rPr lang="en-US" dirty="0"/>
              <a:t>devote to </a:t>
            </a:r>
            <a:r>
              <a:rPr lang="en-US" dirty="0" err="1"/>
              <a:t>multiquark</a:t>
            </a:r>
            <a:r>
              <a:rPr lang="en-US" dirty="0"/>
              <a:t> states candidates with just </a:t>
            </a:r>
            <a:r>
              <a:rPr lang="en-US" dirty="0" smtClean="0"/>
              <a:t>four constituent </a:t>
            </a:r>
            <a:r>
              <a:rPr lang="en-US" dirty="0"/>
              <a:t>quarks. The methods developed here can </a:t>
            </a:r>
            <a:r>
              <a:rPr lang="en-US" dirty="0" smtClean="0"/>
              <a:t>be extrapolated </a:t>
            </a:r>
            <a:r>
              <a:rPr lang="en-US" dirty="0"/>
              <a:t>to </a:t>
            </a:r>
            <a:r>
              <a:rPr lang="en-US" dirty="0" err="1"/>
              <a:t>multiquark</a:t>
            </a:r>
            <a:r>
              <a:rPr lang="en-US" dirty="0"/>
              <a:t> candidates also.</a:t>
            </a:r>
          </a:p>
        </p:txBody>
      </p:sp>
    </p:spTree>
    <p:extLst>
      <p:ext uri="{BB962C8B-B14F-4D97-AF65-F5344CB8AC3E}">
        <p14:creationId xmlns:p14="http://schemas.microsoft.com/office/powerpoint/2010/main" val="473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Multiquark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states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428598" y="1268760"/>
            <a:ext cx="7887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 the </a:t>
            </a:r>
            <a:r>
              <a:rPr lang="en-US" dirty="0"/>
              <a:t>case of </a:t>
            </a:r>
            <a:r>
              <a:rPr lang="en-US" dirty="0" err="1"/>
              <a:t>multiquark</a:t>
            </a:r>
            <a:r>
              <a:rPr lang="en-US" dirty="0"/>
              <a:t> states, a degeneracy appears when the conformal dimension is </a:t>
            </a:r>
            <a:r>
              <a:rPr lang="en-US" dirty="0" smtClean="0"/>
              <a:t>defined, </a:t>
            </a:r>
            <a:r>
              <a:rPr lang="en-US" dirty="0"/>
              <a:t>since the conformal dimension is counting indirectly the number of constituent </a:t>
            </a:r>
            <a:r>
              <a:rPr lang="en-US" dirty="0" smtClean="0"/>
              <a:t>quarks. This </a:t>
            </a:r>
            <a:r>
              <a:rPr lang="en-US" dirty="0"/>
              <a:t>dimension does not distinguish between four quarks in the </a:t>
            </a:r>
            <a:r>
              <a:rPr lang="en-US" dirty="0" err="1"/>
              <a:t>diquark</a:t>
            </a:r>
            <a:r>
              <a:rPr lang="en-US" dirty="0"/>
              <a:t> </a:t>
            </a:r>
            <a:r>
              <a:rPr lang="en-US" dirty="0" err="1"/>
              <a:t>antidiquark</a:t>
            </a:r>
            <a:r>
              <a:rPr lang="en-US" dirty="0"/>
              <a:t> pair, the </a:t>
            </a:r>
            <a:r>
              <a:rPr lang="en-US" dirty="0" err="1"/>
              <a:t>hadroquarkonium</a:t>
            </a:r>
            <a:r>
              <a:rPr lang="en-US" dirty="0"/>
              <a:t> or hadronic molecule configurations.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8598" y="2809011"/>
            <a:ext cx="788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degeneracy can be removed if we consider the constituent mass of each </a:t>
            </a:r>
            <a:r>
              <a:rPr lang="en-US" dirty="0" err="1"/>
              <a:t>multiquark</a:t>
            </a:r>
            <a:r>
              <a:rPr lang="en-US" dirty="0"/>
              <a:t> configuration as a collection of N constituents, quarks or </a:t>
            </a:r>
            <a:r>
              <a:rPr lang="en-US" dirty="0" smtClean="0"/>
              <a:t>mesons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02" y="3397768"/>
            <a:ext cx="4750044" cy="2286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8598" y="5797191"/>
                <a:ext cx="7860354" cy="95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this case, we can organize the </a:t>
                </a:r>
                <a:r>
                  <a:rPr lang="en-US" dirty="0" err="1"/>
                  <a:t>diquark</a:t>
                </a:r>
                <a:r>
                  <a:rPr lang="en-US" dirty="0"/>
                  <a:t> and </a:t>
                </a:r>
                <a:r>
                  <a:rPr lang="en-US" dirty="0" err="1"/>
                  <a:t>antidiquark</a:t>
                </a:r>
                <a:r>
                  <a:rPr lang="en-US" dirty="0"/>
                  <a:t>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微软雅黑" pitchFamily="34" charset="-122"/>
                              </a:rPr>
                              <m:t>𝑞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with conformal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 This implies that the bulk mass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these </a:t>
                </a:r>
                <a:r>
                  <a:rPr lang="en-US" dirty="0" smtClean="0"/>
                  <a:t>states.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5797191"/>
                <a:ext cx="7860354" cy="950901"/>
              </a:xfrm>
              <a:prstGeom prst="rect">
                <a:avLst/>
              </a:prstGeom>
              <a:blipFill>
                <a:blip r:embed="rId3"/>
                <a:stretch>
                  <a:fillRect l="-465" t="-3846" r="-62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1222"/>
            <a:ext cx="6624736" cy="56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Results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8" y="1412776"/>
            <a:ext cx="81593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99" y="72056"/>
            <a:ext cx="5857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Gluonic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excitations: Hybrid mesons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477119" y="3192925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119" y="5013176"/>
            <a:ext cx="44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4298" y="1161600"/>
                <a:ext cx="853416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err="1"/>
                  <a:t>Gluonic</a:t>
                </a:r>
                <a:r>
                  <a:rPr lang="en-US" dirty="0"/>
                  <a:t> excitations are defined as hadrons with </a:t>
                </a:r>
                <a:r>
                  <a:rPr lang="en-US" dirty="0" smtClean="0"/>
                  <a:t>constituent </a:t>
                </a:r>
                <a:r>
                  <a:rPr lang="en-US" dirty="0" err="1"/>
                  <a:t>gluonic</a:t>
                </a:r>
                <a:r>
                  <a:rPr lang="en-US" dirty="0"/>
                  <a:t> fields. </a:t>
                </a:r>
                <a:r>
                  <a:rPr lang="en-US" dirty="0" smtClean="0"/>
                  <a:t>This </a:t>
                </a:r>
                <a:r>
                  <a:rPr lang="en-US" dirty="0"/>
                  <a:t>kind of structure is realized as pairs of quarks and antiquarks joined by </a:t>
                </a:r>
                <a:r>
                  <a:rPr lang="en-US" dirty="0" err="1"/>
                  <a:t>gluonic</a:t>
                </a:r>
                <a:r>
                  <a:rPr lang="en-US" dirty="0"/>
                  <a:t> flux tubes</a:t>
                </a:r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The </a:t>
                </a:r>
                <a:r>
                  <a:rPr lang="en-US" dirty="0" err="1"/>
                  <a:t>mesonic</a:t>
                </a:r>
                <a:r>
                  <a:rPr lang="en-US" dirty="0"/>
                  <a:t> states consisting of valence quarks and constituent gluons are called hybrid mesons</a:t>
                </a:r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err="1" smtClean="0"/>
                  <a:t>Interms</a:t>
                </a:r>
                <a:r>
                  <a:rPr lang="en-US" dirty="0" smtClean="0"/>
                  <a:t> </a:t>
                </a:r>
                <a:r>
                  <a:rPr lang="en-US" dirty="0"/>
                  <a:t>of the operator </a:t>
                </a:r>
                <a:r>
                  <a:rPr lang="en-US" dirty="0" smtClean="0"/>
                  <a:t>dimension, means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we consider one single constituent gluon,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we consider two constituent gluons.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98" y="1161600"/>
                <a:ext cx="8534165" cy="1754326"/>
              </a:xfrm>
              <a:prstGeom prst="rect">
                <a:avLst/>
              </a:prstGeom>
              <a:blipFill>
                <a:blip r:embed="rId2"/>
                <a:stretch>
                  <a:fillRect l="-429" t="-2091" r="-64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6" y="2961723"/>
            <a:ext cx="8141957" cy="34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202656" y="2219103"/>
            <a:ext cx="8714004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It has </a:t>
            </a:r>
            <a:r>
              <a:rPr lang="en-US" dirty="0"/>
              <a:t>been suggested that the spectrum of QCD may include a deeply bound six-quark </a:t>
            </a:r>
            <a:r>
              <a:rPr lang="en-US" dirty="0" smtClean="0"/>
              <a:t>state.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4326" y="3036532"/>
                <a:ext cx="892968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𝑢𝑢𝑑𝑑𝑠𝑠</m:t>
                    </m:r>
                  </m:oMath>
                </a14:m>
                <a:r>
                  <a:rPr lang="en-US" dirty="0"/>
                  <a:t> state forms a </a:t>
                </a:r>
                <a:r>
                  <a:rPr lang="en-US" dirty="0" err="1"/>
                  <a:t>colour</a:t>
                </a:r>
                <a:r>
                  <a:rPr lang="en-US" dirty="0"/>
                  <a:t> singlet that is antisymmetric in </a:t>
                </a:r>
                <a:r>
                  <a:rPr lang="en-US" dirty="0" err="1"/>
                  <a:t>colour</a:t>
                </a:r>
                <a:r>
                  <a:rPr lang="en-US" dirty="0"/>
                  <a:t>, </a:t>
                </a:r>
                <a:r>
                  <a:rPr lang="en-US" dirty="0" err="1"/>
                  <a:t>flavour</a:t>
                </a:r>
                <a:r>
                  <a:rPr lang="en-US" dirty="0"/>
                  <a:t> and spin, endowing it with a spatially symmetric wave function. Where the state is considered as a loosely bound </a:t>
                </a:r>
                <a:r>
                  <a:rPr lang="en-US" dirty="0" smtClean="0"/>
                  <a:t>state </a:t>
                </a:r>
                <a:r>
                  <a:rPr lang="en-US" dirty="0"/>
                  <a:t>of two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baryons,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𝑢𝑢𝑑𝑑𝑠𝑠</m:t>
                    </m:r>
                  </m:oMath>
                </a14:m>
                <a:r>
                  <a:rPr lang="en-US" dirty="0"/>
                  <a:t> state has historically been referred to as the H </a:t>
                </a:r>
                <a:r>
                  <a:rPr lang="en-US" dirty="0" err="1" smtClean="0"/>
                  <a:t>dibaryon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26" y="3036532"/>
                <a:ext cx="8929683" cy="1200329"/>
              </a:xfrm>
              <a:prstGeom prst="rect">
                <a:avLst/>
              </a:prstGeom>
              <a:blipFill>
                <a:blip r:embed="rId2"/>
                <a:stretch>
                  <a:fillRect l="-478" t="-2538" r="-61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9402" y="4384961"/>
                <a:ext cx="83181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A </a:t>
                </a:r>
                <a:r>
                  <a:rPr lang="en-US" dirty="0" smtClean="0"/>
                  <a:t>bag </a:t>
                </a:r>
                <a:r>
                  <a:rPr lang="en-US" dirty="0"/>
                  <a:t>model analysis placed this estimate a little lower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GeV.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2" y="4384961"/>
                <a:ext cx="8318123" cy="369332"/>
              </a:xfrm>
              <a:prstGeom prst="rect">
                <a:avLst/>
              </a:prstGeom>
              <a:blipFill>
                <a:blip r:embed="rId3"/>
                <a:stretch>
                  <a:fillRect l="-44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4948" y="4905863"/>
            <a:ext cx="8718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At </a:t>
            </a:r>
            <a:r>
              <a:rPr lang="en-US" dirty="0"/>
              <a:t>present, experimental searches for the </a:t>
            </a:r>
            <a:r>
              <a:rPr lang="en-US" dirty="0" err="1"/>
              <a:t>dibaryon</a:t>
            </a:r>
            <a:r>
              <a:rPr lang="en-US" dirty="0"/>
              <a:t> </a:t>
            </a:r>
            <a:r>
              <a:rPr lang="en-US" dirty="0" smtClean="0"/>
              <a:t>remain </a:t>
            </a:r>
            <a:r>
              <a:rPr lang="en-US" dirty="0"/>
              <a:t>unsuccessful.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656" y="5357679"/>
                <a:ext cx="882217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Here, </a:t>
                </a:r>
                <a:r>
                  <a:rPr lang="en-US" dirty="0"/>
                  <a:t>we will model the </a:t>
                </a:r>
                <a:r>
                  <a:rPr lang="en-US" dirty="0" err="1"/>
                  <a:t>sexaquark</a:t>
                </a:r>
                <a:r>
                  <a:rPr lang="en-US" dirty="0"/>
                  <a:t> as a scalar in the bulk of the Dynamic </a:t>
                </a:r>
                <a:r>
                  <a:rPr lang="en-US" dirty="0" err="1"/>
                  <a:t>AdS</a:t>
                </a:r>
                <a:r>
                  <a:rPr lang="en-US" dirty="0"/>
                  <a:t>/QCD model. The scalar’s bulk mass will run in our description, dual to the anomalous dimension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𝑢𝑢𝑑𝑑𝑠𝑠</m:t>
                    </m:r>
                  </m:oMath>
                </a14:m>
                <a:r>
                  <a:rPr lang="en-US" dirty="0"/>
                  <a:t> operator.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56" y="5357679"/>
                <a:ext cx="8822179" cy="923330"/>
              </a:xfrm>
              <a:prstGeom prst="rect">
                <a:avLst/>
              </a:prstGeom>
              <a:blipFill>
                <a:blip r:embed="rId4"/>
                <a:stretch>
                  <a:fillRect l="-415" t="-3974" r="-898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9402" y="1252325"/>
            <a:ext cx="8734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3399FF"/>
                </a:solidFill>
              </a:rPr>
              <a:t>Phys.Rev.D 108 (2023) 2, 026018, </a:t>
            </a:r>
            <a:r>
              <a:rPr lang="de-DE" sz="2400" dirty="0" smtClean="0">
                <a:solidFill>
                  <a:srgbClr val="3399FF"/>
                </a:solidFill>
              </a:rPr>
              <a:t>e-Print</a:t>
            </a:r>
            <a:r>
              <a:rPr lang="de-DE" sz="2400" dirty="0">
                <a:solidFill>
                  <a:srgbClr val="3399FF"/>
                </a:solidFill>
              </a:rPr>
              <a:t>: 2304.10816 [</a:t>
            </a:r>
            <a:r>
              <a:rPr lang="de-DE" sz="2400" dirty="0" smtClean="0">
                <a:solidFill>
                  <a:srgbClr val="3399FF"/>
                </a:solidFill>
              </a:rPr>
              <a:t>hep-ph]</a:t>
            </a:r>
          </a:p>
          <a:p>
            <a:r>
              <a:rPr lang="en-US" sz="2000" dirty="0"/>
              <a:t>Nick </a:t>
            </a:r>
            <a:r>
              <a:rPr lang="en-US" sz="2000" dirty="0" smtClean="0"/>
              <a:t>Evans, </a:t>
            </a:r>
            <a:r>
              <a:rPr lang="en-US" sz="2000" dirty="0"/>
              <a:t>Matthew </a:t>
            </a:r>
            <a:r>
              <a:rPr lang="en-US" sz="2000" dirty="0" smtClean="0"/>
              <a:t>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Third Approach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8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778" y="1353511"/>
                <a:ext cx="8714004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To describe the quark condensate dynamics, we allow ourselves to be guided by the D3/probe D7 </a:t>
                </a:r>
                <a:r>
                  <a:rPr lang="en-US" dirty="0" smtClean="0"/>
                  <a:t>system.</a:t>
                </a:r>
              </a:p>
              <a:p>
                <a:pPr marL="285750" indent="-285750" algn="just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Here </a:t>
                </a:r>
                <a:r>
                  <a:rPr lang="en-US" dirty="0"/>
                  <a:t>we include the running anomalous dimension in the computation of the spectrum of bound states associated with other operators made of light quarks, such as the </a:t>
                </a:r>
                <a:r>
                  <a:rPr lang="en-US" dirty="0" smtClean="0"/>
                  <a:t>exotic </a:t>
                </a:r>
                <a:r>
                  <a:rPr lang="en-US" dirty="0" err="1"/>
                  <a:t>sexaquark</a:t>
                </a:r>
                <a:r>
                  <a:rPr lang="en-US" dirty="0"/>
                  <a:t> states. </a:t>
                </a:r>
                <a:endParaRPr lang="en-US" dirty="0" smtClean="0"/>
              </a:p>
              <a:p>
                <a:pPr marL="285750" indent="-285750" algn="just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𝑢𝑢𝑑𝑑𝑠𝑠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sexaquark</a:t>
                </a:r>
                <a:r>
                  <a:rPr lang="en-US" dirty="0"/>
                  <a:t> state with a low enough mass to make it stable can be achieved, but this depends on the input assumptions about the running dimension. </a:t>
                </a:r>
                <a:endParaRPr lang="en-US" dirty="0" smtClean="0"/>
              </a:p>
              <a:p>
                <a:pPr marL="285750" indent="-285750" algn="just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general </a:t>
                </a:r>
                <a:r>
                  <a:rPr lang="en-US" dirty="0"/>
                  <a:t>expression for the anomalous </a:t>
                </a:r>
                <a:r>
                  <a:rPr lang="en-US" dirty="0" smtClean="0"/>
                  <a:t>dimension at one loop </a:t>
                </a:r>
                <a:r>
                  <a:rPr lang="en-US" dirty="0"/>
                  <a:t>of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quark </a:t>
                </a:r>
                <a:r>
                  <a:rPr lang="en-US" dirty="0" smtClean="0"/>
                  <a:t>vertex is given by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" y="1353511"/>
                <a:ext cx="8714004" cy="3582519"/>
              </a:xfrm>
              <a:prstGeom prst="rect">
                <a:avLst/>
              </a:prstGeom>
              <a:blipFill>
                <a:blip r:embed="rId2"/>
                <a:stretch>
                  <a:fillRect l="-420" r="-559"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42413"/>
            <a:ext cx="2311848" cy="70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58383"/>
            <a:ext cx="6286823" cy="692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SEXAQUARKS IN ADS/QCD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2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558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Sexaquarks in the Hard Wall Model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512" y="1150384"/>
                <a:ext cx="8424936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We can represent the </a:t>
                </a:r>
                <a:r>
                  <a:rPr lang="en-US" dirty="0" err="1"/>
                  <a:t>sexaquark</a:t>
                </a:r>
                <a:r>
                  <a:rPr lang="en-US" dirty="0"/>
                  <a:t> operator by inserting a scalar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into AdS5 bulk space with Klein-Gordon action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50384"/>
                <a:ext cx="8424936" cy="757130"/>
              </a:xfrm>
              <a:prstGeom prst="rect">
                <a:avLst/>
              </a:prstGeom>
              <a:blipFill>
                <a:blip r:embed="rId2"/>
                <a:stretch>
                  <a:fillRect l="-434" r="-65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6720" r="13489" b="67312"/>
          <a:stretch/>
        </p:blipFill>
        <p:spPr>
          <a:xfrm>
            <a:off x="1691680" y="2033547"/>
            <a:ext cx="5760640" cy="64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75968" r="21835" b="3835"/>
          <a:stretch/>
        </p:blipFill>
        <p:spPr>
          <a:xfrm>
            <a:off x="2519772" y="2734902"/>
            <a:ext cx="4104456" cy="504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27578" r="32236" b="40390"/>
          <a:stretch/>
        </p:blipFill>
        <p:spPr>
          <a:xfrm>
            <a:off x="3778548" y="4147832"/>
            <a:ext cx="2339742" cy="6499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3501008"/>
            <a:ext cx="288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bulk mass defined as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2" b="82032"/>
          <a:stretch/>
        </p:blipFill>
        <p:spPr>
          <a:xfrm>
            <a:off x="3203997" y="3501008"/>
            <a:ext cx="2064086" cy="403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20072" y="3518306"/>
                <a:ext cx="1824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18306"/>
                <a:ext cx="1824538" cy="369332"/>
              </a:xfrm>
              <a:prstGeom prst="rect">
                <a:avLst/>
              </a:prstGeom>
              <a:blipFill>
                <a:blip r:embed="rId5"/>
                <a:stretch>
                  <a:fillRect t="-8197" r="-2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0090" y="4832043"/>
                <a:ext cx="8352350" cy="948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Taking the IR boundary condition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𝑤𝑎𝑙𝑙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leading </a:t>
                </a:r>
                <a:r>
                  <a:rPr lang="en-US" dirty="0"/>
                  <a:t>to a </a:t>
                </a:r>
                <a:r>
                  <a:rPr lang="en-US" dirty="0" err="1"/>
                  <a:t>sexaquark</a:t>
                </a:r>
                <a:r>
                  <a:rPr lang="en-US" dirty="0"/>
                  <a:t> mass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77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dirty="0"/>
                  <a:t>. This large estimate assumes that the dimension of the quark is fixed at its maximum value throughout the strong </a:t>
                </a:r>
                <a:r>
                  <a:rPr lang="en-US" dirty="0" smtClean="0"/>
                  <a:t>coupling regime.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0" y="4832043"/>
                <a:ext cx="8352350" cy="948016"/>
              </a:xfrm>
              <a:prstGeom prst="rect">
                <a:avLst/>
              </a:prstGeom>
              <a:blipFill>
                <a:blip r:embed="rId6"/>
                <a:stretch>
                  <a:fillRect l="-511" t="-3871" r="-58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79512" y="580313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Alternatively, one could assume that the IR dimension ∆ = 6 holds for all energies instead. In this case, the </a:t>
            </a:r>
            <a:r>
              <a:rPr lang="en-US" dirty="0" err="1">
                <a:solidFill>
                  <a:prstClr val="black"/>
                </a:solidFill>
              </a:rPr>
              <a:t>sexaquark</a:t>
            </a:r>
            <a:r>
              <a:rPr lang="en-US" dirty="0">
                <a:solidFill>
                  <a:prstClr val="black"/>
                </a:solidFill>
              </a:rPr>
              <a:t> mass is substantially lower at 1.90 GeV.</a:t>
            </a:r>
          </a:p>
        </p:txBody>
      </p:sp>
    </p:spTree>
    <p:extLst>
      <p:ext uri="{BB962C8B-B14F-4D97-AF65-F5344CB8AC3E}">
        <p14:creationId xmlns:p14="http://schemas.microsoft.com/office/powerpoint/2010/main" val="29634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Exotic hadrons @ LHC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4976" cy="50731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3808" y="10371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99FF"/>
                </a:solidFill>
                <a:latin typeface="-apple-system"/>
              </a:rPr>
              <a:t>e-Print: 2206.15233 [</a:t>
            </a:r>
            <a:r>
              <a:rPr lang="en-US" dirty="0" err="1">
                <a:solidFill>
                  <a:srgbClr val="3399FF"/>
                </a:solidFill>
                <a:latin typeface="-apple-system"/>
              </a:rPr>
              <a:t>hep</a:t>
            </a:r>
            <a:r>
              <a:rPr lang="en-US" dirty="0">
                <a:solidFill>
                  <a:srgbClr val="3399FF"/>
                </a:solidFill>
                <a:latin typeface="-apple-system"/>
              </a:rPr>
              <a:t>-ex</a:t>
            </a:r>
            <a:r>
              <a:rPr lang="en-US" dirty="0" smtClean="0">
                <a:solidFill>
                  <a:srgbClr val="3399FF"/>
                </a:solidFill>
                <a:latin typeface="-apple-system"/>
              </a:rPr>
              <a:t>]</a:t>
            </a:r>
            <a:endParaRPr lang="en-US" dirty="0">
              <a:solidFill>
                <a:srgbClr val="3399FF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5391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Dynamic </a:t>
            </a:r>
            <a:r>
              <a:rPr lang="en-US" sz="2800" dirty="0" err="1"/>
              <a:t>AdS</a:t>
            </a:r>
            <a:r>
              <a:rPr lang="en-US" sz="2800" dirty="0"/>
              <a:t>/QCD and the </a:t>
            </a:r>
            <a:r>
              <a:rPr lang="en-US" sz="2800" dirty="0" err="1" smtClean="0"/>
              <a:t>Sexaquark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512" y="1150384"/>
                <a:ext cx="8424936" cy="754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will treat the </a:t>
                </a:r>
                <a:r>
                  <a:rPr lang="en-US" dirty="0" err="1"/>
                  <a:t>sexaquark</a:t>
                </a:r>
                <a:r>
                  <a:rPr lang="en-US" dirty="0"/>
                  <a:t> operator as a </a:t>
                </a:r>
                <a:r>
                  <a:rPr lang="en-US" dirty="0" smtClean="0"/>
                  <a:t>scalar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of dimension one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), where the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 smtClean="0"/>
                  <a:t> has a bulk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50384"/>
                <a:ext cx="8424936" cy="754437"/>
              </a:xfrm>
              <a:prstGeom prst="rect">
                <a:avLst/>
              </a:prstGeom>
              <a:blipFill>
                <a:blip r:embed="rId2"/>
                <a:stretch>
                  <a:fillRect l="-434" r="-651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99" y="4409798"/>
            <a:ext cx="3710088" cy="719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55" y="1939938"/>
            <a:ext cx="5184576" cy="7600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64870"/>
            <a:ext cx="5537468" cy="740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73" y="3641062"/>
            <a:ext cx="3772014" cy="653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364" y="5373216"/>
                <a:ext cx="8410100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find that this is satisfied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27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dirty="0"/>
                  <a:t>. This result would support the stable deeply bound hypothesis, although it is clearly very dependent on the assumptions made about the running dimension of the six-quark operator </a:t>
                </a:r>
                <a:r>
                  <a:rPr lang="en-US" dirty="0" smtClean="0"/>
                  <a:t>in the IR.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4" y="5373216"/>
                <a:ext cx="8410100" cy="1225015"/>
              </a:xfrm>
              <a:prstGeom prst="rect">
                <a:avLst/>
              </a:prstGeom>
              <a:blipFill>
                <a:blip r:embed="rId7"/>
                <a:stretch>
                  <a:fillRect l="-508" t="-1990" r="-580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Exotic hadrons @ BESIII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257"/>
            <a:ext cx="9144000" cy="48555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8" y="119675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3399FF"/>
                </a:solidFill>
                <a:latin typeface="-apple-system"/>
              </a:rPr>
              <a:t>Sci.Bull</a:t>
            </a:r>
            <a:r>
              <a:rPr lang="en-US" i="1" dirty="0">
                <a:solidFill>
                  <a:srgbClr val="3399FF"/>
                </a:solidFill>
                <a:latin typeface="-apple-system"/>
              </a:rPr>
              <a:t>.</a:t>
            </a:r>
            <a:r>
              <a:rPr lang="en-US" dirty="0">
                <a:solidFill>
                  <a:srgbClr val="3399FF"/>
                </a:solidFill>
                <a:latin typeface="-apple-system"/>
              </a:rPr>
              <a:t> 68 (2023) </a:t>
            </a:r>
            <a:r>
              <a:rPr lang="en-US" dirty="0" smtClean="0">
                <a:solidFill>
                  <a:srgbClr val="3399FF"/>
                </a:solidFill>
                <a:latin typeface="-apple-system"/>
              </a:rPr>
              <a:t>2148-2150, e-Print</a:t>
            </a:r>
            <a:r>
              <a:rPr lang="en-US" dirty="0">
                <a:solidFill>
                  <a:srgbClr val="3399FF"/>
                </a:solidFill>
                <a:latin typeface="-apple-system"/>
              </a:rPr>
              <a:t>: 2310.09465 [</a:t>
            </a:r>
            <a:r>
              <a:rPr lang="en-US" dirty="0" err="1">
                <a:solidFill>
                  <a:srgbClr val="3399FF"/>
                </a:solidFill>
                <a:latin typeface="-apple-system"/>
              </a:rPr>
              <a:t>hep</a:t>
            </a:r>
            <a:r>
              <a:rPr lang="en-US" dirty="0">
                <a:solidFill>
                  <a:srgbClr val="3399FF"/>
                </a:solidFill>
                <a:latin typeface="-apple-system"/>
              </a:rPr>
              <a:t>-ex]</a:t>
            </a:r>
            <a:endParaRPr lang="en-US" b="0" i="0" dirty="0">
              <a:solidFill>
                <a:srgbClr val="3399FF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6123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98" y="285729"/>
                <a:ext cx="5583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Early sign of non-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itchFamily="34" charset="-122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𝑞</m:t>
                        </m:r>
                      </m:e>
                    </m:acc>
                  </m:oMath>
                </a14:m>
                <a:r>
                  <a:rPr lang="zh-CN" altLang="en-US" sz="2800" dirty="0" smtClean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en-US" altLang="zh-CN" sz="2800" dirty="0" smtClean="0">
                    <a:latin typeface="微软雅黑" pitchFamily="34" charset="-122"/>
                    <a:ea typeface="微软雅黑" pitchFamily="34" charset="-122"/>
                  </a:rPr>
                  <a:t>states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" y="285729"/>
                <a:ext cx="5583562" cy="523220"/>
              </a:xfrm>
              <a:prstGeom prst="rect">
                <a:avLst/>
              </a:prstGeom>
              <a:blipFill>
                <a:blip r:embed="rId2"/>
                <a:stretch>
                  <a:fillRect l="-218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8312" y="1451636"/>
                <a:ext cx="87501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The existence of a light nonet composed of four quarks (</a:t>
                </a:r>
                <a:r>
                  <a:rPr lang="en-US" dirty="0" err="1"/>
                  <a:t>tetraquarks</a:t>
                </a:r>
                <a:r>
                  <a:rPr lang="en-US" dirty="0"/>
                  <a:t>) with masses 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GeV was </a:t>
                </a:r>
                <a:r>
                  <a:rPr lang="en-US" dirty="0"/>
                  <a:t>suggested a long time </a:t>
                </a:r>
                <a:r>
                  <a:rPr lang="en-US" dirty="0" smtClean="0"/>
                  <a:t>ago (</a:t>
                </a:r>
                <a:r>
                  <a:rPr lang="en-US" i="1" dirty="0" smtClean="0">
                    <a:solidFill>
                      <a:srgbClr val="3399FF"/>
                    </a:solidFill>
                    <a:latin typeface="-apple-system"/>
                  </a:rPr>
                  <a:t>PRD</a:t>
                </a:r>
                <a:r>
                  <a:rPr lang="en-US" dirty="0">
                    <a:solidFill>
                      <a:srgbClr val="3399FF"/>
                    </a:solidFill>
                    <a:latin typeface="-apple-system"/>
                  </a:rPr>
                  <a:t> 15 (1977) </a:t>
                </a:r>
                <a:r>
                  <a:rPr lang="en-US" dirty="0" smtClean="0">
                    <a:solidFill>
                      <a:srgbClr val="3399FF"/>
                    </a:solidFill>
                    <a:latin typeface="-apple-system"/>
                  </a:rPr>
                  <a:t>281</a:t>
                </a:r>
                <a:r>
                  <a:rPr lang="en-US" dirty="0" smtClean="0">
                    <a:latin typeface="-apple-system"/>
                  </a:rPr>
                  <a:t>, </a:t>
                </a:r>
                <a:r>
                  <a:rPr lang="en-US" dirty="0" smtClean="0">
                    <a:solidFill>
                      <a:srgbClr val="3399FF"/>
                    </a:solidFill>
                    <a:latin typeface="-apple-system"/>
                  </a:rPr>
                  <a:t>PRD</a:t>
                </a:r>
                <a:r>
                  <a:rPr lang="en-US" dirty="0">
                    <a:solidFill>
                      <a:srgbClr val="3399FF"/>
                    </a:solidFill>
                    <a:latin typeface="-apple-system"/>
                  </a:rPr>
                  <a:t>15 (1977) 267</a:t>
                </a:r>
                <a:r>
                  <a:rPr lang="en-US" dirty="0" smtClean="0">
                    <a:solidFill>
                      <a:srgbClr val="3399FF"/>
                    </a:solidFill>
                    <a:latin typeface="-apple-system"/>
                  </a:rPr>
                  <a:t> 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2" y="1451636"/>
                <a:ext cx="8750171" cy="646331"/>
              </a:xfrm>
              <a:prstGeom prst="rect">
                <a:avLst/>
              </a:prstGeom>
              <a:blipFill>
                <a:blip r:embed="rId3"/>
                <a:stretch>
                  <a:fillRect l="-4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4316" y="2204864"/>
                <a:ext cx="8678164" cy="93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 long-standing example is the nonet consisted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980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980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e>
                    </m:d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the light </a:t>
                </a:r>
                <a:r>
                  <a:rPr lang="en-US" dirty="0" smtClean="0"/>
                  <a:t>meson system </a:t>
                </a:r>
                <a:r>
                  <a:rPr lang="en-US" dirty="0"/>
                  <a:t>which are regarded as the strong candidates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tetraquarks</a:t>
                </a:r>
                <a:r>
                  <a:rPr lang="en-US" dirty="0" smtClean="0"/>
                  <a:t> </a:t>
                </a:r>
                <a:r>
                  <a:rPr lang="en-US" dirty="0"/>
                  <a:t>with the </a:t>
                </a:r>
                <a:r>
                  <a:rPr lang="en-US" dirty="0" err="1"/>
                  <a:t>diquark-antidiquark</a:t>
                </a:r>
                <a:r>
                  <a:rPr lang="en-US" dirty="0"/>
                  <a:t> </a:t>
                </a:r>
                <a:r>
                  <a:rPr lang="en-US" dirty="0" smtClean="0"/>
                  <a:t>form.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6" y="2204864"/>
                <a:ext cx="8678164" cy="938334"/>
              </a:xfrm>
              <a:prstGeom prst="rect">
                <a:avLst/>
              </a:prstGeom>
              <a:blipFill>
                <a:blip r:embed="rId4"/>
                <a:stretch>
                  <a:fillRect l="-421" t="-3896" r="-562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" y="3691936"/>
            <a:ext cx="5049131" cy="22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91936"/>
            <a:ext cx="2808312" cy="22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435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First approach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46877" y="1023669"/>
            <a:ext cx="8210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3399FF"/>
                </a:solidFill>
              </a:rPr>
              <a:t>Phys.Lett.B 694 (2011) </a:t>
            </a:r>
            <a:r>
              <a:rPr lang="de-DE" sz="2400" dirty="0" smtClean="0">
                <a:solidFill>
                  <a:srgbClr val="3399FF"/>
                </a:solidFill>
              </a:rPr>
              <a:t>252-257 , e-Print</a:t>
            </a:r>
            <a:r>
              <a:rPr lang="de-DE" sz="2400" dirty="0">
                <a:solidFill>
                  <a:srgbClr val="3399FF"/>
                </a:solidFill>
              </a:rPr>
              <a:t>: 1007.4341 [hep-ph</a:t>
            </a:r>
            <a:r>
              <a:rPr lang="de-DE" sz="2400" dirty="0" smtClean="0">
                <a:solidFill>
                  <a:srgbClr val="3399FF"/>
                </a:solidFill>
              </a:rPr>
              <a:t>]</a:t>
            </a:r>
          </a:p>
          <a:p>
            <a:r>
              <a:rPr lang="en-US" sz="2400" dirty="0"/>
              <a:t>Hilmar Forkel</a:t>
            </a:r>
            <a:endParaRPr lang="en-US" sz="2400" dirty="0" smtClean="0">
              <a:solidFill>
                <a:srgbClr val="3399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484" y="1902815"/>
            <a:ext cx="8714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dilaton</a:t>
            </a:r>
            <a:r>
              <a:rPr lang="en-US" dirty="0" smtClean="0"/>
              <a:t>-soft-wall </a:t>
            </a:r>
            <a:r>
              <a:rPr lang="en-US" dirty="0"/>
              <a:t>gravity dual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0484" y="3256803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spin-0 bulk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1929" y="4157966"/>
                <a:ext cx="7981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remaining, non-dynamical background fields comprise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𝐴𝑑𝑆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geometry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9" y="4157966"/>
                <a:ext cx="7981352" cy="369332"/>
              </a:xfrm>
              <a:prstGeom prst="rect">
                <a:avLst/>
              </a:prstGeom>
              <a:blipFill>
                <a:blip r:embed="rId2"/>
                <a:stretch>
                  <a:fillRect l="-4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03" y="2401578"/>
            <a:ext cx="6332428" cy="736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96618"/>
            <a:ext cx="2514729" cy="495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0476"/>
            <a:ext cx="3416476" cy="4635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484" y="5248593"/>
            <a:ext cx="824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 err="1" smtClean="0"/>
              <a:t>dilaton</a:t>
            </a:r>
            <a:r>
              <a:rPr lang="en-US" dirty="0" smtClean="0"/>
              <a:t> field which </a:t>
            </a:r>
            <a:r>
              <a:rPr lang="en-US" dirty="0"/>
              <a:t>is solely responsible for conformal-symmetry breaking in </a:t>
            </a:r>
            <a:r>
              <a:rPr lang="en-US" dirty="0" smtClean="0"/>
              <a:t> the </a:t>
            </a:r>
            <a:r>
              <a:rPr lang="en-US" dirty="0"/>
              <a:t>infrared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22" y="5828454"/>
            <a:ext cx="1111307" cy="4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Mass spectrum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218" y="1117601"/>
                <a:ext cx="87140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The </a:t>
                </a:r>
                <a:r>
                  <a:rPr lang="en-US" dirty="0" smtClean="0"/>
                  <a:t>mass spectrum </a:t>
                </a:r>
                <a:r>
                  <a:rPr lang="en-US" dirty="0"/>
                  <a:t>of the scalar meson nonets is then determined by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-dependent, bilinear part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" y="1117601"/>
                <a:ext cx="8714004" cy="646331"/>
              </a:xfrm>
              <a:prstGeom prst="rect">
                <a:avLst/>
              </a:prstGeom>
              <a:blipFill>
                <a:blip r:embed="rId2"/>
                <a:stretch>
                  <a:fillRect l="-490" t="-4717" r="-4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18644"/>
            <a:ext cx="4232168" cy="56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80194"/>
            <a:ext cx="6744181" cy="4548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0272" y="227687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314096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129" y="479747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48264" y="5620625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48263" y="6286152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5166810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Mass spectrum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218" y="1342509"/>
                <a:ext cx="87140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</a:t>
                </a:r>
                <a:r>
                  <a:rPr lang="en-US" dirty="0"/>
                  <a:t>the scalar sector the conformal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 </a:t>
                </a:r>
                <a:r>
                  <a:rPr lang="en-US" dirty="0" smtClean="0"/>
                  <a:t>meson interpolator </a:t>
                </a:r>
                <a:r>
                  <a:rPr lang="en-US" dirty="0"/>
                  <a:t>prescribes the mass term in the potential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" y="1342509"/>
                <a:ext cx="8714004" cy="646331"/>
              </a:xfrm>
              <a:prstGeom prst="rect">
                <a:avLst/>
              </a:prstGeom>
              <a:blipFill>
                <a:blip r:embed="rId2"/>
                <a:stretch>
                  <a:fillRect l="-4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57" y="1850333"/>
            <a:ext cx="1915346" cy="6463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724" y="2611739"/>
            <a:ext cx="7774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 the case of ordinary scalar mesons the quark-antiquark interpolator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01" y="3155014"/>
            <a:ext cx="1351751" cy="490010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4175956" y="3219255"/>
            <a:ext cx="79208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03" y="3154846"/>
            <a:ext cx="781090" cy="4254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6218" y="3922041"/>
            <a:ext cx="7774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mass spectrum is </a:t>
            </a:r>
            <a:r>
              <a:rPr lang="en-US" dirty="0"/>
              <a:t>given</a:t>
            </a:r>
            <a:r>
              <a:rPr lang="en-US" dirty="0" smtClean="0"/>
              <a:t> by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" y="4529557"/>
            <a:ext cx="8896807" cy="160663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20505" y="5750558"/>
            <a:ext cx="52439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8598" y="285729"/>
            <a:ext cx="68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Mass spectrum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48"/>
          <p:cNvSpPr/>
          <p:nvPr/>
        </p:nvSpPr>
        <p:spPr>
          <a:xfrm>
            <a:off x="0" y="956807"/>
            <a:ext cx="628651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218" y="1117601"/>
                <a:ext cx="87140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</a:t>
                </a:r>
                <a:r>
                  <a:rPr lang="en-US" dirty="0"/>
                  <a:t>the scalar sector the conformal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of a </a:t>
                </a:r>
                <a:r>
                  <a:rPr lang="en-US" dirty="0" smtClean="0"/>
                  <a:t>meson interpolator </a:t>
                </a:r>
                <a:r>
                  <a:rPr lang="en-US" dirty="0"/>
                  <a:t>prescribes the mass term in the potential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8" y="1117601"/>
                <a:ext cx="8714004" cy="646331"/>
              </a:xfrm>
              <a:prstGeom prst="rect">
                <a:avLst/>
              </a:prstGeom>
              <a:blipFill>
                <a:blip r:embed="rId2"/>
                <a:stretch>
                  <a:fillRect l="-4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985265" y="3987048"/>
            <a:ext cx="5020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57" y="1490931"/>
            <a:ext cx="1915346" cy="646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28" y="2810160"/>
            <a:ext cx="920797" cy="4191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6218" y="22048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light scalar mesons with a </a:t>
            </a:r>
            <a:r>
              <a:rPr lang="en-US" dirty="0" smtClean="0"/>
              <a:t>dominant </a:t>
            </a:r>
            <a:r>
              <a:rPr lang="en-US" dirty="0" err="1" smtClean="0"/>
              <a:t>tetraquark</a:t>
            </a:r>
            <a:r>
              <a:rPr lang="en-US" dirty="0" smtClean="0"/>
              <a:t> component,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20325"/>
            <a:ext cx="3494442" cy="598792"/>
          </a:xfrm>
          <a:prstGeom prst="rect">
            <a:avLst/>
          </a:prstGeom>
        </p:spPr>
      </p:pic>
      <p:sp>
        <p:nvSpPr>
          <p:cNvPr id="23" name="Striped Right Arrow 22"/>
          <p:cNvSpPr/>
          <p:nvPr/>
        </p:nvSpPr>
        <p:spPr>
          <a:xfrm>
            <a:off x="4687100" y="2832408"/>
            <a:ext cx="792088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9" y="3436662"/>
            <a:ext cx="8572246" cy="30622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0907" y="3543166"/>
            <a:ext cx="1025549" cy="337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50738" y="5215896"/>
            <a:ext cx="1025549" cy="337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2160" y="6135614"/>
            <a:ext cx="2664296" cy="337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23641</TotalTime>
  <Words>1978</Words>
  <Application>Microsoft Office PowerPoint</Application>
  <PresentationFormat>On-screen Show (4:3)</PresentationFormat>
  <Paragraphs>169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-apple-system</vt:lpstr>
      <vt:lpstr>微软雅黑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HUAWEI</cp:lastModifiedBy>
  <cp:revision>504</cp:revision>
  <dcterms:created xsi:type="dcterms:W3CDTF">2016-07-05T07:37:40Z</dcterms:created>
  <dcterms:modified xsi:type="dcterms:W3CDTF">2024-01-26T02:04:16Z</dcterms:modified>
</cp:coreProperties>
</file>