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4024" r:id="rId2"/>
    <p:sldMasterId id="2147486422" r:id="rId3"/>
    <p:sldMasterId id="2147486446" r:id="rId4"/>
    <p:sldMasterId id="2147486458" r:id="rId5"/>
    <p:sldMasterId id="2147486470" r:id="rId6"/>
    <p:sldMasterId id="2147486506" r:id="rId7"/>
    <p:sldMasterId id="2147486518" r:id="rId8"/>
  </p:sldMasterIdLst>
  <p:notesMasterIdLst>
    <p:notesMasterId r:id="rId39"/>
  </p:notesMasterIdLst>
  <p:handoutMasterIdLst>
    <p:handoutMasterId r:id="rId40"/>
  </p:handoutMasterIdLst>
  <p:sldIdLst>
    <p:sldId id="385" r:id="rId9"/>
    <p:sldId id="654" r:id="rId10"/>
    <p:sldId id="543" r:id="rId11"/>
    <p:sldId id="657" r:id="rId12"/>
    <p:sldId id="660" r:id="rId13"/>
    <p:sldId id="670" r:id="rId14"/>
    <p:sldId id="652" r:id="rId15"/>
    <p:sldId id="659" r:id="rId16"/>
    <p:sldId id="664" r:id="rId17"/>
    <p:sldId id="697" r:id="rId18"/>
    <p:sldId id="673" r:id="rId19"/>
    <p:sldId id="689" r:id="rId20"/>
    <p:sldId id="690" r:id="rId21"/>
    <p:sldId id="691" r:id="rId22"/>
    <p:sldId id="694" r:id="rId23"/>
    <p:sldId id="695" r:id="rId24"/>
    <p:sldId id="692" r:id="rId25"/>
    <p:sldId id="703" r:id="rId26"/>
    <p:sldId id="661" r:id="rId27"/>
    <p:sldId id="674" r:id="rId28"/>
    <p:sldId id="696" r:id="rId29"/>
    <p:sldId id="693" r:id="rId30"/>
    <p:sldId id="698" r:id="rId31"/>
    <p:sldId id="701" r:id="rId32"/>
    <p:sldId id="577" r:id="rId33"/>
    <p:sldId id="688" r:id="rId34"/>
    <p:sldId id="684" r:id="rId35"/>
    <p:sldId id="501" r:id="rId36"/>
    <p:sldId id="704" r:id="rId37"/>
    <p:sldId id="706" r:id="rId38"/>
  </p:sldIdLst>
  <p:sldSz cx="9144000" cy="5143500" type="screen16x9"/>
  <p:notesSz cx="9874250" cy="6797675"/>
  <p:custDataLst>
    <p:tags r:id="rId41"/>
  </p:custDataLst>
  <p:defaultTextStyle>
    <a:defPPr>
      <a:defRPr lang="zh-TW"/>
    </a:defPPr>
    <a:lvl1pPr algn="l" rtl="0" eaLnBrk="0" fontAlgn="base" hangingPunct="0">
      <a:spcBef>
        <a:spcPct val="0"/>
      </a:spcBef>
      <a:spcAft>
        <a:spcPct val="0"/>
      </a:spcAft>
      <a:defRPr kumimoji="1" sz="1650" b="1" kern="1200">
        <a:solidFill>
          <a:schemeClr val="tx1"/>
        </a:solidFill>
        <a:latin typeface="Arial" panose="020B0604020202020204" pitchFamily="34" charset="0"/>
        <a:ea typeface="新細明體" panose="02020500000000000000" pitchFamily="18" charset="-120"/>
        <a:cs typeface="+mn-cs"/>
      </a:defRPr>
    </a:lvl1pPr>
    <a:lvl2pPr marL="342900" algn="l" rtl="0" eaLnBrk="0" fontAlgn="base" hangingPunct="0">
      <a:spcBef>
        <a:spcPct val="0"/>
      </a:spcBef>
      <a:spcAft>
        <a:spcPct val="0"/>
      </a:spcAft>
      <a:defRPr kumimoji="1" sz="1650" b="1" kern="1200">
        <a:solidFill>
          <a:schemeClr val="tx1"/>
        </a:solidFill>
        <a:latin typeface="Arial" panose="020B0604020202020204" pitchFamily="34" charset="0"/>
        <a:ea typeface="新細明體" panose="02020500000000000000" pitchFamily="18" charset="-120"/>
        <a:cs typeface="+mn-cs"/>
      </a:defRPr>
    </a:lvl2pPr>
    <a:lvl3pPr marL="685800" algn="l" rtl="0" eaLnBrk="0" fontAlgn="base" hangingPunct="0">
      <a:spcBef>
        <a:spcPct val="0"/>
      </a:spcBef>
      <a:spcAft>
        <a:spcPct val="0"/>
      </a:spcAft>
      <a:defRPr kumimoji="1" sz="1650" b="1" kern="1200">
        <a:solidFill>
          <a:schemeClr val="tx1"/>
        </a:solidFill>
        <a:latin typeface="Arial" panose="020B0604020202020204" pitchFamily="34" charset="0"/>
        <a:ea typeface="新細明體" panose="02020500000000000000" pitchFamily="18" charset="-120"/>
        <a:cs typeface="+mn-cs"/>
      </a:defRPr>
    </a:lvl3pPr>
    <a:lvl4pPr marL="1028700" algn="l" rtl="0" eaLnBrk="0" fontAlgn="base" hangingPunct="0">
      <a:spcBef>
        <a:spcPct val="0"/>
      </a:spcBef>
      <a:spcAft>
        <a:spcPct val="0"/>
      </a:spcAft>
      <a:defRPr kumimoji="1" sz="1650" b="1" kern="1200">
        <a:solidFill>
          <a:schemeClr val="tx1"/>
        </a:solidFill>
        <a:latin typeface="Arial" panose="020B0604020202020204" pitchFamily="34" charset="0"/>
        <a:ea typeface="新細明體" panose="02020500000000000000" pitchFamily="18" charset="-120"/>
        <a:cs typeface="+mn-cs"/>
      </a:defRPr>
    </a:lvl4pPr>
    <a:lvl5pPr marL="1371600" algn="l" rtl="0" eaLnBrk="0" fontAlgn="base" hangingPunct="0">
      <a:spcBef>
        <a:spcPct val="0"/>
      </a:spcBef>
      <a:spcAft>
        <a:spcPct val="0"/>
      </a:spcAft>
      <a:defRPr kumimoji="1" sz="1650" b="1" kern="1200">
        <a:solidFill>
          <a:schemeClr val="tx1"/>
        </a:solidFill>
        <a:latin typeface="Arial" panose="020B0604020202020204" pitchFamily="34" charset="0"/>
        <a:ea typeface="新細明體" panose="02020500000000000000" pitchFamily="18" charset="-120"/>
        <a:cs typeface="+mn-cs"/>
      </a:defRPr>
    </a:lvl5pPr>
    <a:lvl6pPr marL="1714500" algn="l" defTabSz="685800" rtl="0" eaLnBrk="1" latinLnBrk="0" hangingPunct="1">
      <a:defRPr kumimoji="1" sz="1650" b="1" kern="1200">
        <a:solidFill>
          <a:schemeClr val="tx1"/>
        </a:solidFill>
        <a:latin typeface="Arial" panose="020B0604020202020204" pitchFamily="34" charset="0"/>
        <a:ea typeface="新細明體" panose="02020500000000000000" pitchFamily="18" charset="-120"/>
        <a:cs typeface="+mn-cs"/>
      </a:defRPr>
    </a:lvl6pPr>
    <a:lvl7pPr marL="2057400" algn="l" defTabSz="685800" rtl="0" eaLnBrk="1" latinLnBrk="0" hangingPunct="1">
      <a:defRPr kumimoji="1" sz="1650" b="1" kern="1200">
        <a:solidFill>
          <a:schemeClr val="tx1"/>
        </a:solidFill>
        <a:latin typeface="Arial" panose="020B0604020202020204" pitchFamily="34" charset="0"/>
        <a:ea typeface="新細明體" panose="02020500000000000000" pitchFamily="18" charset="-120"/>
        <a:cs typeface="+mn-cs"/>
      </a:defRPr>
    </a:lvl7pPr>
    <a:lvl8pPr marL="2400300" algn="l" defTabSz="685800" rtl="0" eaLnBrk="1" latinLnBrk="0" hangingPunct="1">
      <a:defRPr kumimoji="1" sz="1650" b="1" kern="1200">
        <a:solidFill>
          <a:schemeClr val="tx1"/>
        </a:solidFill>
        <a:latin typeface="Arial" panose="020B0604020202020204" pitchFamily="34" charset="0"/>
        <a:ea typeface="新細明體" panose="02020500000000000000" pitchFamily="18" charset="-120"/>
        <a:cs typeface="+mn-cs"/>
      </a:defRPr>
    </a:lvl8pPr>
    <a:lvl9pPr marL="2743200" algn="l" defTabSz="685800" rtl="0" eaLnBrk="1" latinLnBrk="0" hangingPunct="1">
      <a:defRPr kumimoji="1" sz="1650" b="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3399"/>
    <a:srgbClr val="660066"/>
    <a:srgbClr val="FF0000"/>
    <a:srgbClr val="3366CC"/>
    <a:srgbClr val="92D050"/>
    <a:srgbClr val="CFD4CA"/>
    <a:srgbClr val="9900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7" autoAdjust="0"/>
    <p:restoredTop sz="94693" autoAdjust="0"/>
  </p:normalViewPr>
  <p:slideViewPr>
    <p:cSldViewPr snapToGrid="0">
      <p:cViewPr varScale="1">
        <p:scale>
          <a:sx n="119" d="100"/>
          <a:sy n="119" d="100"/>
        </p:scale>
        <p:origin x="512" y="176"/>
      </p:cViewPr>
      <p:guideLst>
        <p:guide orient="horz" pos="162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3" y="0"/>
            <a:ext cx="4277613" cy="339884"/>
          </a:xfrm>
          <a:prstGeom prst="rect">
            <a:avLst/>
          </a:prstGeom>
          <a:noFill/>
          <a:ln>
            <a:noFill/>
          </a:ln>
          <a:effectLst/>
        </p:spPr>
        <p:txBody>
          <a:bodyPr vert="horz" wrap="square" lIns="91685" tIns="45845" rIns="91685" bIns="45845" numCol="1" anchor="t" anchorCtr="0" compatLnSpc="1">
            <a:prstTxWarp prst="textNoShape">
              <a:avLst/>
            </a:prstTxWarp>
          </a:bodyPr>
          <a:lstStyle>
            <a:lvl1pPr defTabSz="917575" eaLnBrk="1" hangingPunct="1">
              <a:defRPr sz="1200" b="0">
                <a:latin typeface="Times New Roman" panose="02020603050405020304" pitchFamily="18" charset="0"/>
              </a:defRPr>
            </a:lvl1pPr>
          </a:lstStyle>
          <a:p>
            <a:pPr>
              <a:defRPr/>
            </a:pPr>
            <a:endParaRPr lang="en-US" altLang="zh-TW"/>
          </a:p>
        </p:txBody>
      </p:sp>
      <p:sp>
        <p:nvSpPr>
          <p:cNvPr id="11267" name="Rectangle 3"/>
          <p:cNvSpPr>
            <a:spLocks noGrp="1" noChangeArrowheads="1"/>
          </p:cNvSpPr>
          <p:nvPr>
            <p:ph type="dt" sz="quarter" idx="1"/>
          </p:nvPr>
        </p:nvSpPr>
        <p:spPr bwMode="auto">
          <a:xfrm>
            <a:off x="5596642" y="0"/>
            <a:ext cx="4277611" cy="339884"/>
          </a:xfrm>
          <a:prstGeom prst="rect">
            <a:avLst/>
          </a:prstGeom>
          <a:noFill/>
          <a:ln>
            <a:noFill/>
          </a:ln>
          <a:effectLst/>
        </p:spPr>
        <p:txBody>
          <a:bodyPr vert="horz" wrap="square" lIns="91685" tIns="45845" rIns="91685" bIns="45845" numCol="1" anchor="t" anchorCtr="0" compatLnSpc="1">
            <a:prstTxWarp prst="textNoShape">
              <a:avLst/>
            </a:prstTxWarp>
          </a:bodyPr>
          <a:lstStyle>
            <a:lvl1pPr algn="r" defTabSz="917575" eaLnBrk="1" hangingPunct="1">
              <a:defRPr sz="1200" b="0">
                <a:latin typeface="Times New Roman" panose="02020603050405020304" pitchFamily="18" charset="0"/>
              </a:defRPr>
            </a:lvl1pPr>
          </a:lstStyle>
          <a:p>
            <a:pPr>
              <a:defRPr/>
            </a:pPr>
            <a:endParaRPr lang="en-US" altLang="zh-TW"/>
          </a:p>
        </p:txBody>
      </p:sp>
      <p:sp>
        <p:nvSpPr>
          <p:cNvPr id="11268" name="Rectangle 4"/>
          <p:cNvSpPr>
            <a:spLocks noGrp="1" noChangeArrowheads="1"/>
          </p:cNvSpPr>
          <p:nvPr>
            <p:ph type="ftr" sz="quarter" idx="2"/>
          </p:nvPr>
        </p:nvSpPr>
        <p:spPr bwMode="auto">
          <a:xfrm>
            <a:off x="3" y="6457797"/>
            <a:ext cx="4277613" cy="339883"/>
          </a:xfrm>
          <a:prstGeom prst="rect">
            <a:avLst/>
          </a:prstGeom>
          <a:noFill/>
          <a:ln>
            <a:noFill/>
          </a:ln>
          <a:effectLst/>
        </p:spPr>
        <p:txBody>
          <a:bodyPr vert="horz" wrap="square" lIns="91685" tIns="45845" rIns="91685" bIns="45845" numCol="1" anchor="b" anchorCtr="0" compatLnSpc="1">
            <a:prstTxWarp prst="textNoShape">
              <a:avLst/>
            </a:prstTxWarp>
          </a:bodyPr>
          <a:lstStyle>
            <a:lvl1pPr defTabSz="917575" eaLnBrk="1" hangingPunct="1">
              <a:defRPr sz="1200" b="0">
                <a:latin typeface="Times New Roman" panose="02020603050405020304" pitchFamily="18" charset="0"/>
              </a:defRPr>
            </a:lvl1pPr>
          </a:lstStyle>
          <a:p>
            <a:pPr>
              <a:defRPr/>
            </a:pPr>
            <a:endParaRPr lang="en-US" altLang="zh-TW"/>
          </a:p>
        </p:txBody>
      </p:sp>
      <p:sp>
        <p:nvSpPr>
          <p:cNvPr id="11269" name="Rectangle 5"/>
          <p:cNvSpPr>
            <a:spLocks noGrp="1" noChangeArrowheads="1"/>
          </p:cNvSpPr>
          <p:nvPr>
            <p:ph type="sldNum" sz="quarter" idx="3"/>
          </p:nvPr>
        </p:nvSpPr>
        <p:spPr bwMode="auto">
          <a:xfrm>
            <a:off x="5596642" y="6457797"/>
            <a:ext cx="4277611" cy="339883"/>
          </a:xfrm>
          <a:prstGeom prst="rect">
            <a:avLst/>
          </a:prstGeom>
          <a:noFill/>
          <a:ln>
            <a:noFill/>
          </a:ln>
          <a:effectLst/>
        </p:spPr>
        <p:txBody>
          <a:bodyPr vert="horz" wrap="square" lIns="91685" tIns="45845" rIns="91685" bIns="45845" numCol="1" anchor="b" anchorCtr="0" compatLnSpc="1">
            <a:prstTxWarp prst="textNoShape">
              <a:avLst/>
            </a:prstTxWarp>
          </a:bodyPr>
          <a:lstStyle>
            <a:lvl1pPr algn="r" defTabSz="917575" eaLnBrk="1" hangingPunct="1">
              <a:defRPr sz="1200" b="0">
                <a:latin typeface="Times New Roman" panose="02020603050405020304" pitchFamily="18" charset="0"/>
              </a:defRPr>
            </a:lvl1pPr>
          </a:lstStyle>
          <a:p>
            <a:pPr>
              <a:defRPr/>
            </a:pPr>
            <a:fld id="{1BEDF6AC-54AB-453B-A300-C6DBAB83F0AF}"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0"/>
            <a:ext cx="4277613" cy="339884"/>
          </a:xfrm>
          <a:prstGeom prst="rect">
            <a:avLst/>
          </a:prstGeom>
          <a:noFill/>
          <a:ln>
            <a:noFill/>
          </a:ln>
          <a:effectLst/>
        </p:spPr>
        <p:txBody>
          <a:bodyPr vert="horz" wrap="square" lIns="91685" tIns="45845" rIns="91685" bIns="45845" numCol="1" anchor="t" anchorCtr="0" compatLnSpc="1">
            <a:prstTxWarp prst="textNoShape">
              <a:avLst/>
            </a:prstTxWarp>
          </a:bodyPr>
          <a:lstStyle>
            <a:lvl1pPr defTabSz="917575" eaLnBrk="1" hangingPunct="1">
              <a:defRPr sz="1200" b="0">
                <a:latin typeface="Times New Roman" panose="02020603050405020304" pitchFamily="18" charset="0"/>
              </a:defRPr>
            </a:lvl1pPr>
          </a:lstStyle>
          <a:p>
            <a:pPr>
              <a:defRPr/>
            </a:pPr>
            <a:endParaRPr lang="en-US" altLang="zh-TW"/>
          </a:p>
        </p:txBody>
      </p:sp>
      <p:sp>
        <p:nvSpPr>
          <p:cNvPr id="9219" name="Rectangle 3"/>
          <p:cNvSpPr>
            <a:spLocks noGrp="1" noChangeArrowheads="1"/>
          </p:cNvSpPr>
          <p:nvPr>
            <p:ph type="dt" idx="1"/>
          </p:nvPr>
        </p:nvSpPr>
        <p:spPr bwMode="auto">
          <a:xfrm>
            <a:off x="5596642" y="0"/>
            <a:ext cx="4277611" cy="339884"/>
          </a:xfrm>
          <a:prstGeom prst="rect">
            <a:avLst/>
          </a:prstGeom>
          <a:noFill/>
          <a:ln>
            <a:noFill/>
          </a:ln>
          <a:effectLst/>
        </p:spPr>
        <p:txBody>
          <a:bodyPr vert="horz" wrap="square" lIns="91685" tIns="45845" rIns="91685" bIns="45845" numCol="1" anchor="t" anchorCtr="0" compatLnSpc="1">
            <a:prstTxWarp prst="textNoShape">
              <a:avLst/>
            </a:prstTxWarp>
          </a:bodyPr>
          <a:lstStyle>
            <a:lvl1pPr algn="r" defTabSz="917575" eaLnBrk="1" hangingPunct="1">
              <a:defRPr sz="1200" b="0">
                <a:latin typeface="Times New Roman" panose="02020603050405020304" pitchFamily="18" charset="0"/>
              </a:defRPr>
            </a:lvl1pPr>
          </a:lstStyle>
          <a:p>
            <a:pPr>
              <a:defRPr/>
            </a:pPr>
            <a:endParaRPr lang="en-US" altLang="zh-TW"/>
          </a:p>
        </p:txBody>
      </p:sp>
      <p:sp>
        <p:nvSpPr>
          <p:cNvPr id="23556" name="Rectangle 4"/>
          <p:cNvSpPr>
            <a:spLocks noGrp="1" noRot="1" noChangeAspect="1" noChangeArrowheads="1" noTextEdit="1"/>
          </p:cNvSpPr>
          <p:nvPr>
            <p:ph type="sldImg" idx="2"/>
          </p:nvPr>
        </p:nvSpPr>
        <p:spPr bwMode="auto">
          <a:xfrm>
            <a:off x="2673350" y="509588"/>
            <a:ext cx="4530725"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1316723" y="3228350"/>
            <a:ext cx="7240809" cy="3058954"/>
          </a:xfrm>
          <a:prstGeom prst="rect">
            <a:avLst/>
          </a:prstGeom>
          <a:noFill/>
          <a:ln>
            <a:noFill/>
          </a:ln>
          <a:effectLst/>
        </p:spPr>
        <p:txBody>
          <a:bodyPr vert="horz" wrap="square" lIns="91685" tIns="45845" rIns="91685" bIns="4584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222" name="Rectangle 6"/>
          <p:cNvSpPr>
            <a:spLocks noGrp="1" noChangeArrowheads="1"/>
          </p:cNvSpPr>
          <p:nvPr>
            <p:ph type="ftr" sz="quarter" idx="4"/>
          </p:nvPr>
        </p:nvSpPr>
        <p:spPr bwMode="auto">
          <a:xfrm>
            <a:off x="3" y="6457797"/>
            <a:ext cx="4277613" cy="339883"/>
          </a:xfrm>
          <a:prstGeom prst="rect">
            <a:avLst/>
          </a:prstGeom>
          <a:noFill/>
          <a:ln>
            <a:noFill/>
          </a:ln>
          <a:effectLst/>
        </p:spPr>
        <p:txBody>
          <a:bodyPr vert="horz" wrap="square" lIns="91685" tIns="45845" rIns="91685" bIns="45845" numCol="1" anchor="b" anchorCtr="0" compatLnSpc="1">
            <a:prstTxWarp prst="textNoShape">
              <a:avLst/>
            </a:prstTxWarp>
          </a:bodyPr>
          <a:lstStyle>
            <a:lvl1pPr defTabSz="917575" eaLnBrk="1" hangingPunct="1">
              <a:defRPr sz="1200" b="0">
                <a:latin typeface="Times New Roman" panose="02020603050405020304" pitchFamily="18" charset="0"/>
              </a:defRPr>
            </a:lvl1pPr>
          </a:lstStyle>
          <a:p>
            <a:pPr>
              <a:defRPr/>
            </a:pPr>
            <a:endParaRPr lang="en-US" altLang="zh-TW"/>
          </a:p>
        </p:txBody>
      </p:sp>
      <p:sp>
        <p:nvSpPr>
          <p:cNvPr id="9223" name="Rectangle 7"/>
          <p:cNvSpPr>
            <a:spLocks noGrp="1" noChangeArrowheads="1"/>
          </p:cNvSpPr>
          <p:nvPr>
            <p:ph type="sldNum" sz="quarter" idx="5"/>
          </p:nvPr>
        </p:nvSpPr>
        <p:spPr bwMode="auto">
          <a:xfrm>
            <a:off x="5596642" y="6457797"/>
            <a:ext cx="4277611" cy="339883"/>
          </a:xfrm>
          <a:prstGeom prst="rect">
            <a:avLst/>
          </a:prstGeom>
          <a:noFill/>
          <a:ln>
            <a:noFill/>
          </a:ln>
          <a:effectLst/>
        </p:spPr>
        <p:txBody>
          <a:bodyPr vert="horz" wrap="square" lIns="91685" tIns="45845" rIns="91685" bIns="45845" numCol="1" anchor="b" anchorCtr="0" compatLnSpc="1">
            <a:prstTxWarp prst="textNoShape">
              <a:avLst/>
            </a:prstTxWarp>
          </a:bodyPr>
          <a:lstStyle>
            <a:lvl1pPr algn="r" defTabSz="917575" eaLnBrk="1" hangingPunct="1">
              <a:defRPr sz="1200" b="0">
                <a:latin typeface="Times New Roman" panose="02020603050405020304" pitchFamily="18" charset="0"/>
              </a:defRPr>
            </a:lvl1pPr>
          </a:lstStyle>
          <a:p>
            <a:pPr>
              <a:defRPr/>
            </a:pPr>
            <a:fld id="{FA3EA273-161E-49A8-A94B-ECA195EBC7B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900" kern="1200">
        <a:solidFill>
          <a:schemeClr val="tx1"/>
        </a:solidFill>
        <a:latin typeface="Times New Roman" pitchFamily="18" charset="0"/>
        <a:ea typeface="新細明體" panose="02020500000000000000" pitchFamily="18" charset="-120"/>
        <a:cs typeface="+mn-cs"/>
      </a:defRPr>
    </a:lvl1pPr>
    <a:lvl2pPr marL="342900" algn="l" rtl="0" eaLnBrk="0" fontAlgn="base" hangingPunct="0">
      <a:spcBef>
        <a:spcPct val="30000"/>
      </a:spcBef>
      <a:spcAft>
        <a:spcPct val="0"/>
      </a:spcAft>
      <a:defRPr kumimoji="1" sz="900" kern="1200">
        <a:solidFill>
          <a:schemeClr val="tx1"/>
        </a:solidFill>
        <a:latin typeface="Times New Roman" pitchFamily="18" charset="0"/>
        <a:ea typeface="新細明體" panose="02020500000000000000" pitchFamily="18" charset="-120"/>
        <a:cs typeface="+mn-cs"/>
      </a:defRPr>
    </a:lvl2pPr>
    <a:lvl3pPr marL="685800" algn="l" rtl="0" eaLnBrk="0" fontAlgn="base" hangingPunct="0">
      <a:spcBef>
        <a:spcPct val="30000"/>
      </a:spcBef>
      <a:spcAft>
        <a:spcPct val="0"/>
      </a:spcAft>
      <a:defRPr kumimoji="1" sz="900" kern="1200">
        <a:solidFill>
          <a:schemeClr val="tx1"/>
        </a:solidFill>
        <a:latin typeface="Times New Roman" pitchFamily="18" charset="0"/>
        <a:ea typeface="新細明體" panose="02020500000000000000" pitchFamily="18" charset="-120"/>
        <a:cs typeface="+mn-cs"/>
      </a:defRPr>
    </a:lvl3pPr>
    <a:lvl4pPr marL="1028700" algn="l" rtl="0" eaLnBrk="0" fontAlgn="base" hangingPunct="0">
      <a:spcBef>
        <a:spcPct val="30000"/>
      </a:spcBef>
      <a:spcAft>
        <a:spcPct val="0"/>
      </a:spcAft>
      <a:defRPr kumimoji="1" sz="900" kern="1200">
        <a:solidFill>
          <a:schemeClr val="tx1"/>
        </a:solidFill>
        <a:latin typeface="Times New Roman" pitchFamily="18" charset="0"/>
        <a:ea typeface="新細明體" panose="02020500000000000000" pitchFamily="18" charset="-120"/>
        <a:cs typeface="+mn-cs"/>
      </a:defRPr>
    </a:lvl4pPr>
    <a:lvl5pPr marL="1371600" algn="l" rtl="0" eaLnBrk="0" fontAlgn="base" hangingPunct="0">
      <a:spcBef>
        <a:spcPct val="30000"/>
      </a:spcBef>
      <a:spcAft>
        <a:spcPct val="0"/>
      </a:spcAft>
      <a:defRPr kumimoji="1" sz="900" kern="1200">
        <a:solidFill>
          <a:schemeClr val="tx1"/>
        </a:solidFill>
        <a:latin typeface="Times New Roman" pitchFamily="18" charset="0"/>
        <a:ea typeface="新細明體" panose="02020500000000000000" pitchFamily="18" charset="-120"/>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6FE38ABA-5D24-4450-8116-4DBECDE0FBC3}" type="slidenum">
              <a:rPr lang="en-US" altLang="zh-TW" smtClean="0"/>
              <a:pPr>
                <a:spcBef>
                  <a:spcPct val="0"/>
                </a:spcBef>
              </a:pPr>
              <a:t>1</a:t>
            </a:fld>
            <a:endParaRPr lang="en-US" altLang="zh-TW"/>
          </a:p>
        </p:txBody>
      </p:sp>
      <p:sp>
        <p:nvSpPr>
          <p:cNvPr id="26627" name="Rectangle 2"/>
          <p:cNvSpPr>
            <a:spLocks noGrp="1" noRot="1" noChangeAspect="1" noChangeArrowheads="1" noTextEdit="1"/>
          </p:cNvSpPr>
          <p:nvPr>
            <p:ph type="sldImg"/>
          </p:nvPr>
        </p:nvSpPr>
        <p:spPr>
          <a:xfrm>
            <a:off x="2671763" y="509588"/>
            <a:ext cx="4530725" cy="2549525"/>
          </a:xfrm>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36563E50-36B4-7640-BCB6-7F55057B1110}" type="slidenum">
              <a:rPr lang="en-US" altLang="zh-TW" smtClean="0"/>
              <a:pPr/>
              <a:t>3</a:t>
            </a:fld>
            <a:endParaRPr lang="en-US" altLang="zh-TW"/>
          </a:p>
        </p:txBody>
      </p:sp>
    </p:spTree>
    <p:extLst>
      <p:ext uri="{BB962C8B-B14F-4D97-AF65-F5344CB8AC3E}">
        <p14:creationId xmlns:p14="http://schemas.microsoft.com/office/powerpoint/2010/main" val="123235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5EED5E-F1A0-FA4B-B2B4-29158ABA85BE}" type="slidenum">
              <a:rPr kumimoji="1" lang="en-US" altLang="zh-TW" sz="12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19685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0"/>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6B3EA12-4602-400F-8BFE-44777D5DFD00}" type="slidenum">
              <a:rPr lang="en-US" altLang="zh-TW"/>
              <a:pPr>
                <a:defRPr/>
              </a:pPr>
              <a:t>‹#›</a:t>
            </a:fld>
            <a:endParaRPr lang="en-US" altLang="zh-TW"/>
          </a:p>
        </p:txBody>
      </p:sp>
    </p:spTree>
    <p:extLst>
      <p:ext uri="{BB962C8B-B14F-4D97-AF65-F5344CB8AC3E}">
        <p14:creationId xmlns:p14="http://schemas.microsoft.com/office/powerpoint/2010/main" val="293974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59B96A-571C-45D0-BF66-B5C0DBF74966}" type="slidenum">
              <a:rPr lang="en-US" altLang="zh-TW"/>
              <a:pPr>
                <a:defRPr/>
              </a:pPr>
              <a:t>‹#›</a:t>
            </a:fld>
            <a:endParaRPr lang="en-US" altLang="zh-TW"/>
          </a:p>
        </p:txBody>
      </p:sp>
    </p:spTree>
    <p:extLst>
      <p:ext uri="{BB962C8B-B14F-4D97-AF65-F5344CB8AC3E}">
        <p14:creationId xmlns:p14="http://schemas.microsoft.com/office/powerpoint/2010/main" val="123185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2F28634-3523-4141-B937-0DA70D50140A}" type="slidenum">
              <a:rPr lang="en-US" altLang="zh-TW"/>
              <a:pPr>
                <a:defRPr/>
              </a:pPr>
              <a:t>‹#›</a:t>
            </a:fld>
            <a:endParaRPr lang="en-US" altLang="zh-TW"/>
          </a:p>
        </p:txBody>
      </p:sp>
    </p:spTree>
    <p:extLst>
      <p:ext uri="{BB962C8B-B14F-4D97-AF65-F5344CB8AC3E}">
        <p14:creationId xmlns:p14="http://schemas.microsoft.com/office/powerpoint/2010/main" val="289013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879869"/>
            <a:ext cx="7772400" cy="1102519"/>
          </a:xfrm>
        </p:spPr>
        <p:txBody>
          <a:bodyPr anchor="b"/>
          <a:lstStyle>
            <a:lvl1pPr algn="l">
              <a:defRPr sz="3600"/>
            </a:lvl1pPr>
          </a:lstStyle>
          <a:p>
            <a:r>
              <a:rPr lang="zh-TW" altLang="en-US"/>
              <a:t>按一下以編輯母片標題樣式</a:t>
            </a:r>
            <a:endParaRPr lang="en-US"/>
          </a:p>
        </p:txBody>
      </p:sp>
      <p:sp>
        <p:nvSpPr>
          <p:cNvPr id="3" name="副標題 2"/>
          <p:cNvSpPr>
            <a:spLocks noGrp="1"/>
          </p:cNvSpPr>
          <p:nvPr>
            <p:ph type="subTitle" idx="1"/>
          </p:nvPr>
        </p:nvSpPr>
        <p:spPr>
          <a:xfrm>
            <a:off x="687717" y="1982387"/>
            <a:ext cx="6670366" cy="1314450"/>
          </a:xfrm>
        </p:spPr>
        <p:txBody>
          <a:bodyPr/>
          <a:lstStyle>
            <a:lvl1pPr marL="0" indent="0" algn="l">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lvl1pPr>
              <a:defRPr/>
            </a:lvl1pPr>
          </a:lstStyle>
          <a:p>
            <a:pPr>
              <a:defRPr/>
            </a:pPr>
            <a:fld id="{92663D05-9AEF-43B7-8D07-A7D221EF5E6F}" type="datetimeFigureOut">
              <a:rPr lang="en-US" altLang="zh-TW"/>
              <a:pPr>
                <a:defRPr/>
              </a:pPr>
              <a:t>5/10/24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p:txBody>
          <a:bodyPr/>
          <a:lstStyle>
            <a:lvl1pPr>
              <a:defRPr/>
            </a:lvl1pPr>
          </a:lstStyle>
          <a:p>
            <a:pPr>
              <a:defRPr/>
            </a:pPr>
            <a:fld id="{A883ED2F-CB32-4366-83F3-21F9BF15E9B3}" type="slidenum">
              <a:rPr lang="en-US" altLang="zh-TW"/>
              <a:pPr>
                <a:defRPr/>
              </a:pPr>
              <a:t>‹#›</a:t>
            </a:fld>
            <a:endParaRPr lang="zh-CN" altLang="en-US"/>
          </a:p>
        </p:txBody>
      </p:sp>
    </p:spTree>
    <p:extLst>
      <p:ext uri="{BB962C8B-B14F-4D97-AF65-F5344CB8AC3E}">
        <p14:creationId xmlns:p14="http://schemas.microsoft.com/office/powerpoint/2010/main" val="833691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077F6CB1-0625-4545-8EA6-CEB36E25BA04}" type="datetimeFigureOut">
              <a:rPr lang="en-US" altLang="zh-TW"/>
              <a:pPr>
                <a:defRPr/>
              </a:pPr>
              <a:t>5/10/24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p:txBody>
          <a:bodyPr/>
          <a:lstStyle>
            <a:lvl1pPr>
              <a:defRPr/>
            </a:lvl1pPr>
          </a:lstStyle>
          <a:p>
            <a:pPr>
              <a:defRPr/>
            </a:pPr>
            <a:fld id="{F8575920-6AF3-4598-8EEB-F8F2FFEAC1CE}" type="slidenum">
              <a:rPr lang="en-US" altLang="zh-TW"/>
              <a:pPr>
                <a:defRPr/>
              </a:pPr>
              <a:t>‹#›</a:t>
            </a:fld>
            <a:endParaRPr lang="zh-CN" altLang="en-US"/>
          </a:p>
        </p:txBody>
      </p:sp>
    </p:spTree>
    <p:extLst>
      <p:ext uri="{BB962C8B-B14F-4D97-AF65-F5344CB8AC3E}">
        <p14:creationId xmlns:p14="http://schemas.microsoft.com/office/powerpoint/2010/main" val="305970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193136"/>
            <a:ext cx="7772400" cy="1021556"/>
          </a:xfrm>
        </p:spPr>
        <p:txBody>
          <a:bodyPr anchor="t"/>
          <a:lstStyle>
            <a:lvl1pPr algn="l">
              <a:defRPr sz="3300" b="0"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685800" y="1071562"/>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3663F15D-DCCA-4C08-A1F8-B9E676A31830}" type="datetimeFigureOut">
              <a:rPr lang="en-US" altLang="zh-TW"/>
              <a:pPr>
                <a:defRPr/>
              </a:pPr>
              <a:t>5/10/24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p:txBody>
          <a:bodyPr/>
          <a:lstStyle>
            <a:lvl1pPr>
              <a:defRPr/>
            </a:lvl1pPr>
          </a:lstStyle>
          <a:p>
            <a:pPr>
              <a:defRPr/>
            </a:pPr>
            <a:fld id="{50479F9B-A4F3-49F9-80B1-9843DD88EA77}" type="slidenum">
              <a:rPr lang="en-US" altLang="zh-TW"/>
              <a:pPr>
                <a:defRPr/>
              </a:pPr>
              <a:t>‹#›</a:t>
            </a:fld>
            <a:endParaRPr lang="zh-CN" altLang="en-US"/>
          </a:p>
        </p:txBody>
      </p:sp>
    </p:spTree>
    <p:extLst>
      <p:ext uri="{BB962C8B-B14F-4D97-AF65-F5344CB8AC3E}">
        <p14:creationId xmlns:p14="http://schemas.microsoft.com/office/powerpoint/2010/main" val="23544284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lvl1pPr>
              <a:defRPr/>
            </a:lvl1pPr>
          </a:lstStyle>
          <a:p>
            <a:pPr>
              <a:defRPr/>
            </a:pPr>
            <a:fld id="{46246A08-3FDF-49C1-9FE3-BC44C37F7B00}" type="datetimeFigureOut">
              <a:rPr lang="en-US" altLang="zh-TW"/>
              <a:pPr>
                <a:defRPr/>
              </a:pPr>
              <a:t>5/10/24</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zh-CN" altLang="en-US"/>
          </a:p>
        </p:txBody>
      </p:sp>
      <p:sp>
        <p:nvSpPr>
          <p:cNvPr id="7" name="投影片編號版面配置區 6"/>
          <p:cNvSpPr>
            <a:spLocks noGrp="1"/>
          </p:cNvSpPr>
          <p:nvPr>
            <p:ph type="sldNum" sz="quarter" idx="12"/>
          </p:nvPr>
        </p:nvSpPr>
        <p:spPr/>
        <p:txBody>
          <a:bodyPr/>
          <a:lstStyle>
            <a:lvl1pPr>
              <a:defRPr/>
            </a:lvl1pPr>
          </a:lstStyle>
          <a:p>
            <a:pPr>
              <a:defRPr/>
            </a:pPr>
            <a:fld id="{9927AA75-980D-4753-9334-9C2958F65A7D}" type="slidenum">
              <a:rPr lang="en-US" altLang="zh-TW"/>
              <a:pPr>
                <a:defRPr/>
              </a:pPr>
              <a:t>‹#›</a:t>
            </a:fld>
            <a:endParaRPr lang="zh-CN" altLang="en-US"/>
          </a:p>
        </p:txBody>
      </p:sp>
    </p:spTree>
    <p:extLst>
      <p:ext uri="{BB962C8B-B14F-4D97-AF65-F5344CB8AC3E}">
        <p14:creationId xmlns:p14="http://schemas.microsoft.com/office/powerpoint/2010/main" val="259102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lvl1pPr>
              <a:defRPr/>
            </a:lvl1pPr>
          </a:lstStyle>
          <a:p>
            <a:pPr>
              <a:defRPr/>
            </a:pPr>
            <a:fld id="{AF2639E4-AF99-4C18-94B0-A1FC7F92A4F6}" type="datetimeFigureOut">
              <a:rPr lang="en-US" altLang="zh-TW"/>
              <a:pPr>
                <a:defRPr/>
              </a:pPr>
              <a:t>5/10/24</a:t>
            </a:fld>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zh-CN" altLang="en-US"/>
          </a:p>
        </p:txBody>
      </p:sp>
      <p:sp>
        <p:nvSpPr>
          <p:cNvPr id="9" name="投影片編號版面配置區 8"/>
          <p:cNvSpPr>
            <a:spLocks noGrp="1"/>
          </p:cNvSpPr>
          <p:nvPr>
            <p:ph type="sldNum" sz="quarter" idx="12"/>
          </p:nvPr>
        </p:nvSpPr>
        <p:spPr/>
        <p:txBody>
          <a:bodyPr/>
          <a:lstStyle>
            <a:lvl1pPr>
              <a:defRPr/>
            </a:lvl1pPr>
          </a:lstStyle>
          <a:p>
            <a:pPr>
              <a:defRPr/>
            </a:pPr>
            <a:fld id="{59F7D90E-EE10-4D41-A2BB-04DCA342B3EF}" type="slidenum">
              <a:rPr lang="en-US" altLang="zh-TW"/>
              <a:pPr>
                <a:defRPr/>
              </a:pPr>
              <a:t>‹#›</a:t>
            </a:fld>
            <a:endParaRPr lang="zh-CN" altLang="en-US"/>
          </a:p>
        </p:txBody>
      </p:sp>
    </p:spTree>
    <p:extLst>
      <p:ext uri="{BB962C8B-B14F-4D97-AF65-F5344CB8AC3E}">
        <p14:creationId xmlns:p14="http://schemas.microsoft.com/office/powerpoint/2010/main" val="168026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lvl1pPr>
              <a:defRPr/>
            </a:lvl1pPr>
          </a:lstStyle>
          <a:p>
            <a:pPr>
              <a:defRPr/>
            </a:pPr>
            <a:fld id="{F8314868-7394-42F5-96E1-B5EFD84A48B5}" type="datetimeFigureOut">
              <a:rPr lang="en-US" altLang="zh-TW"/>
              <a:pPr>
                <a:defRPr/>
              </a:pPr>
              <a:t>5/10/24</a:t>
            </a:fld>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zh-CN" altLang="en-US"/>
          </a:p>
        </p:txBody>
      </p:sp>
      <p:sp>
        <p:nvSpPr>
          <p:cNvPr id="5" name="投影片編號版面配置區 4"/>
          <p:cNvSpPr>
            <a:spLocks noGrp="1"/>
          </p:cNvSpPr>
          <p:nvPr>
            <p:ph type="sldNum" sz="quarter" idx="12"/>
          </p:nvPr>
        </p:nvSpPr>
        <p:spPr/>
        <p:txBody>
          <a:bodyPr/>
          <a:lstStyle>
            <a:lvl1pPr>
              <a:defRPr/>
            </a:lvl1pPr>
          </a:lstStyle>
          <a:p>
            <a:pPr>
              <a:defRPr/>
            </a:pPr>
            <a:fld id="{4683EAD1-5FEE-4BFF-84CF-A1D09DEA75D8}" type="slidenum">
              <a:rPr lang="en-US" altLang="zh-TW"/>
              <a:pPr>
                <a:defRPr/>
              </a:pPr>
              <a:t>‹#›</a:t>
            </a:fld>
            <a:endParaRPr lang="zh-CN" altLang="en-US"/>
          </a:p>
        </p:txBody>
      </p:sp>
    </p:spTree>
    <p:extLst>
      <p:ext uri="{BB962C8B-B14F-4D97-AF65-F5344CB8AC3E}">
        <p14:creationId xmlns:p14="http://schemas.microsoft.com/office/powerpoint/2010/main" val="3113945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F4AE9241-2D92-478E-B230-1348FCC27006}" type="datetimeFigureOut">
              <a:rPr lang="en-US" altLang="zh-TW"/>
              <a:pPr>
                <a:defRPr/>
              </a:pPr>
              <a:t>5/10/24</a:t>
            </a:fld>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zh-CN" altLang="en-US"/>
          </a:p>
        </p:txBody>
      </p:sp>
      <p:sp>
        <p:nvSpPr>
          <p:cNvPr id="4" name="投影片編號版面配置區 3"/>
          <p:cNvSpPr>
            <a:spLocks noGrp="1"/>
          </p:cNvSpPr>
          <p:nvPr>
            <p:ph type="sldNum" sz="quarter" idx="12"/>
          </p:nvPr>
        </p:nvSpPr>
        <p:spPr/>
        <p:txBody>
          <a:bodyPr/>
          <a:lstStyle>
            <a:lvl1pPr>
              <a:defRPr/>
            </a:lvl1pPr>
          </a:lstStyle>
          <a:p>
            <a:pPr>
              <a:defRPr/>
            </a:pPr>
            <a:fld id="{514AA3C1-AAC3-4A2F-97BD-3118B12780EC}" type="slidenum">
              <a:rPr lang="en-US" altLang="zh-TW"/>
              <a:pPr>
                <a:defRPr/>
              </a:pPr>
              <a:t>‹#›</a:t>
            </a:fld>
            <a:endParaRPr lang="zh-CN" altLang="en-US"/>
          </a:p>
        </p:txBody>
      </p:sp>
    </p:spTree>
    <p:extLst>
      <p:ext uri="{BB962C8B-B14F-4D97-AF65-F5344CB8AC3E}">
        <p14:creationId xmlns:p14="http://schemas.microsoft.com/office/powerpoint/2010/main" val="181170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3" y="803660"/>
            <a:ext cx="5111750" cy="378732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5679083" y="803660"/>
            <a:ext cx="3008313" cy="257176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2" name="標題 1"/>
          <p:cNvSpPr>
            <a:spLocks noGrp="1"/>
          </p:cNvSpPr>
          <p:nvPr>
            <p:ph type="title"/>
          </p:nvPr>
        </p:nvSpPr>
        <p:spPr>
          <a:xfrm>
            <a:off x="457206" y="214296"/>
            <a:ext cx="8230993" cy="522470"/>
          </a:xfrm>
        </p:spPr>
        <p:txBody>
          <a:bodyPr/>
          <a:lstStyle>
            <a:lvl1pPr algn="ctr">
              <a:defRPr sz="2700" b="0"/>
            </a:lvl1pPr>
          </a:lstStyle>
          <a:p>
            <a:r>
              <a:rPr lang="zh-TW" altLang="en-US"/>
              <a:t>按一下以編輯母片標題樣式</a:t>
            </a:r>
            <a:endParaRPr lang="en-US"/>
          </a:p>
        </p:txBody>
      </p:sp>
      <p:sp>
        <p:nvSpPr>
          <p:cNvPr id="5" name="日期版面配置區 4"/>
          <p:cNvSpPr>
            <a:spLocks noGrp="1"/>
          </p:cNvSpPr>
          <p:nvPr>
            <p:ph type="dt" sz="half" idx="10"/>
          </p:nvPr>
        </p:nvSpPr>
        <p:spPr/>
        <p:txBody>
          <a:bodyPr/>
          <a:lstStyle>
            <a:lvl1pPr>
              <a:defRPr/>
            </a:lvl1pPr>
          </a:lstStyle>
          <a:p>
            <a:pPr>
              <a:defRPr/>
            </a:pPr>
            <a:fld id="{A542C787-E3BC-4E4B-B694-D9C9A9A4C273}" type="datetimeFigureOut">
              <a:rPr lang="en-US" altLang="zh-TW"/>
              <a:pPr>
                <a:defRPr/>
              </a:pPr>
              <a:t>5/10/24</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zh-CN" altLang="en-US"/>
          </a:p>
        </p:txBody>
      </p:sp>
      <p:sp>
        <p:nvSpPr>
          <p:cNvPr id="7" name="投影片編號版面配置區 6"/>
          <p:cNvSpPr>
            <a:spLocks noGrp="1"/>
          </p:cNvSpPr>
          <p:nvPr>
            <p:ph type="sldNum" sz="quarter" idx="12"/>
          </p:nvPr>
        </p:nvSpPr>
        <p:spPr/>
        <p:txBody>
          <a:bodyPr/>
          <a:lstStyle>
            <a:lvl1pPr>
              <a:defRPr/>
            </a:lvl1pPr>
          </a:lstStyle>
          <a:p>
            <a:pPr>
              <a:defRPr/>
            </a:pPr>
            <a:fld id="{D2BF433F-CE1A-448E-A09C-15B22CCCE8DA}" type="slidenum">
              <a:rPr lang="en-US" altLang="zh-TW"/>
              <a:pPr>
                <a:defRPr/>
              </a:pPr>
              <a:t>‹#›</a:t>
            </a:fld>
            <a:endParaRPr lang="zh-CN" altLang="en-US"/>
          </a:p>
        </p:txBody>
      </p:sp>
    </p:spTree>
    <p:extLst>
      <p:ext uri="{BB962C8B-B14F-4D97-AF65-F5344CB8AC3E}">
        <p14:creationId xmlns:p14="http://schemas.microsoft.com/office/powerpoint/2010/main" val="382346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6041D8-450B-4702-98AE-39EF8CCB97FE}" type="slidenum">
              <a:rPr lang="en-US" altLang="zh-TW"/>
              <a:pPr>
                <a:defRPr/>
              </a:pPr>
              <a:t>‹#›</a:t>
            </a:fld>
            <a:endParaRPr lang="en-US" altLang="zh-TW"/>
          </a:p>
        </p:txBody>
      </p:sp>
    </p:spTree>
    <p:extLst>
      <p:ext uri="{BB962C8B-B14F-4D97-AF65-F5344CB8AC3E}">
        <p14:creationId xmlns:p14="http://schemas.microsoft.com/office/powerpoint/2010/main" val="1608617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482189"/>
            <a:ext cx="785818" cy="3429024"/>
          </a:xfrm>
        </p:spPr>
        <p:txBody>
          <a:bodyPr vert="eaVert"/>
          <a:lstStyle>
            <a:lvl1pPr algn="l">
              <a:defRPr sz="1800" b="0"/>
            </a:lvl1pPr>
          </a:lstStyle>
          <a:p>
            <a:r>
              <a:rPr lang="zh-TW" altLang="en-US"/>
              <a:t>按一下以編輯母片標題樣式</a:t>
            </a:r>
            <a:endParaRPr lang="en-US"/>
          </a:p>
        </p:txBody>
      </p:sp>
      <p:sp>
        <p:nvSpPr>
          <p:cNvPr id="3" name="圖片版面配置區 2"/>
          <p:cNvSpPr>
            <a:spLocks noGrp="1"/>
          </p:cNvSpPr>
          <p:nvPr>
            <p:ph type="pic" idx="1"/>
          </p:nvPr>
        </p:nvSpPr>
        <p:spPr>
          <a:xfrm>
            <a:off x="442923" y="406005"/>
            <a:ext cx="6415094" cy="4094571"/>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7072331" y="750081"/>
            <a:ext cx="914368" cy="3161132"/>
          </a:xfrm>
        </p:spPr>
        <p:txBody>
          <a:bodyPr vert="eaVert" anchor="ctr"/>
          <a:lstStyle>
            <a:lvl1pPr marL="0" indent="0" algn="ctr">
              <a:buNone/>
              <a:defRPr sz="1050"/>
            </a:lvl1pPr>
            <a:lvl2pPr marL="342900" indent="0" algn="ctr">
              <a:buNone/>
              <a:defRPr sz="900"/>
            </a:lvl2pPr>
            <a:lvl3pPr marL="685800" indent="0" algn="ctr">
              <a:buNone/>
              <a:defRPr sz="750"/>
            </a:lvl3pPr>
            <a:lvl4pPr marL="1028700" indent="0" algn="ctr">
              <a:buNone/>
              <a:defRPr sz="675"/>
            </a:lvl4pPr>
            <a:lvl5pPr marL="1371600" indent="0" algn="ctr">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lvl1pPr>
              <a:defRPr/>
            </a:lvl1pPr>
          </a:lstStyle>
          <a:p>
            <a:pPr>
              <a:defRPr/>
            </a:pPr>
            <a:fld id="{A7CA4D5C-1054-4C24-ABA3-A6435473FCA2}" type="datetimeFigureOut">
              <a:rPr lang="en-US" altLang="zh-TW"/>
              <a:pPr>
                <a:defRPr/>
              </a:pPr>
              <a:t>5/10/24</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zh-CN" altLang="en-US"/>
          </a:p>
        </p:txBody>
      </p:sp>
      <p:sp>
        <p:nvSpPr>
          <p:cNvPr id="7" name="投影片編號版面配置區 6"/>
          <p:cNvSpPr>
            <a:spLocks noGrp="1"/>
          </p:cNvSpPr>
          <p:nvPr>
            <p:ph type="sldNum" sz="quarter" idx="12"/>
          </p:nvPr>
        </p:nvSpPr>
        <p:spPr/>
        <p:txBody>
          <a:bodyPr/>
          <a:lstStyle>
            <a:lvl1pPr>
              <a:defRPr/>
            </a:lvl1pPr>
          </a:lstStyle>
          <a:p>
            <a:pPr>
              <a:defRPr/>
            </a:pPr>
            <a:fld id="{7593AE5E-25CE-4625-9719-96EBA4E4DC0F}" type="slidenum">
              <a:rPr lang="en-US" altLang="zh-TW"/>
              <a:pPr>
                <a:defRPr/>
              </a:pPr>
              <a:t>‹#›</a:t>
            </a:fld>
            <a:endParaRPr lang="zh-CN" altLang="en-US"/>
          </a:p>
        </p:txBody>
      </p:sp>
    </p:spTree>
    <p:extLst>
      <p:ext uri="{BB962C8B-B14F-4D97-AF65-F5344CB8AC3E}">
        <p14:creationId xmlns:p14="http://schemas.microsoft.com/office/powerpoint/2010/main" val="3681477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11E8172C-3B65-4C5A-9F99-48B047046C57}" type="datetimeFigureOut">
              <a:rPr lang="en-US" altLang="zh-TW"/>
              <a:pPr>
                <a:defRPr/>
              </a:pPr>
              <a:t>5/10/24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p:txBody>
          <a:bodyPr/>
          <a:lstStyle>
            <a:lvl1pPr>
              <a:defRPr/>
            </a:lvl1pPr>
          </a:lstStyle>
          <a:p>
            <a:pPr>
              <a:defRPr/>
            </a:pPr>
            <a:fld id="{0B7FA4A7-4D03-471C-A208-2F7647851211}" type="slidenum">
              <a:rPr lang="en-US" altLang="zh-TW"/>
              <a:pPr>
                <a:defRPr/>
              </a:pPr>
              <a:t>‹#›</a:t>
            </a:fld>
            <a:endParaRPr lang="zh-CN" altLang="en-US"/>
          </a:p>
        </p:txBody>
      </p:sp>
    </p:spTree>
    <p:extLst>
      <p:ext uri="{BB962C8B-B14F-4D97-AF65-F5344CB8AC3E}">
        <p14:creationId xmlns:p14="http://schemas.microsoft.com/office/powerpoint/2010/main" val="343932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05980"/>
            <a:ext cx="1543032" cy="4388644"/>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05980"/>
            <a:ext cx="661513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lstStyle>
          <a:p>
            <a:pPr>
              <a:defRPr/>
            </a:pPr>
            <a:fld id="{28A7ED88-41B9-4699-8CC1-649D49551C92}" type="datetimeFigureOut">
              <a:rPr lang="en-US" altLang="zh-TW"/>
              <a:pPr>
                <a:defRPr/>
              </a:pPr>
              <a:t>5/10/24</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p:txBody>
          <a:bodyPr/>
          <a:lstStyle>
            <a:lvl1pPr>
              <a:defRPr/>
            </a:lvl1pPr>
          </a:lstStyle>
          <a:p>
            <a:pPr>
              <a:defRPr/>
            </a:pPr>
            <a:fld id="{14F158F8-3378-4DDF-A5AC-107737CFA9CA}" type="slidenum">
              <a:rPr lang="en-US" altLang="zh-TW"/>
              <a:pPr>
                <a:defRPr/>
              </a:pPr>
              <a:t>‹#›</a:t>
            </a:fld>
            <a:endParaRPr lang="zh-CN" altLang="en-US"/>
          </a:p>
        </p:txBody>
      </p:sp>
    </p:spTree>
    <p:extLst>
      <p:ext uri="{BB962C8B-B14F-4D97-AF65-F5344CB8AC3E}">
        <p14:creationId xmlns:p14="http://schemas.microsoft.com/office/powerpoint/2010/main" val="546769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2357F116-DA30-4335-80C4-4CDDA439DA14}"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325004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1BA7EB90-5705-4CBC-9FD9-237A8F32397D}"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426689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AA90BC99-AAAB-4D5F-8536-B7F30A131197}"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1526033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6297FE15-5E98-4780-AFB6-DAFBE286056D}"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4165927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a:defRPr/>
            </a:pPr>
            <a:fld id="{7CE24E55-60F7-4626-9B1B-677DAAD1CA31}"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902709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a:defRPr/>
            </a:pPr>
            <a:fld id="{B9D4B8EA-F265-4FCC-8016-3A35C6CEA33C}"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429121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a:defRPr/>
            </a:pPr>
            <a:fld id="{EC07A838-492B-4213-A14F-B0EB990CD472}"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83362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17B3D17-9ED3-4744-963D-8525455A1C91}" type="slidenum">
              <a:rPr lang="en-US" altLang="zh-TW"/>
              <a:pPr>
                <a:defRPr/>
              </a:pPr>
              <a:t>‹#›</a:t>
            </a:fld>
            <a:endParaRPr lang="en-US" altLang="zh-TW"/>
          </a:p>
        </p:txBody>
      </p:sp>
    </p:spTree>
    <p:extLst>
      <p:ext uri="{BB962C8B-B14F-4D97-AF65-F5344CB8AC3E}">
        <p14:creationId xmlns:p14="http://schemas.microsoft.com/office/powerpoint/2010/main" val="1022245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A821DC5B-A337-4C2D-A723-E7233476A190}"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259644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9316D166-FB12-4D8F-ADD1-EA8D531F0FE0}"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512859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1991950F-45F3-4E78-9EDB-0CD872E991CF}"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5055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A8E48D51-B388-4C77-BCDD-C4BF5D19A659}"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4030368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2357F116-DA30-4335-80C4-4CDDA439DA14}"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081125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1BA7EB90-5705-4CBC-9FD9-237A8F32397D}"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232481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AA90BC99-AAAB-4D5F-8536-B7F30A131197}"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514281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6297FE15-5E98-4780-AFB6-DAFBE286056D}"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510587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a:defRPr/>
            </a:pPr>
            <a:fld id="{7CE24E55-60F7-4626-9B1B-677DAAD1CA31}"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363785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a:defRPr/>
            </a:pPr>
            <a:fld id="{B9D4B8EA-F265-4FCC-8016-3A35C6CEA33C}"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62487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EF0BEFD-9A50-4832-A876-DE8A6005488F}" type="slidenum">
              <a:rPr lang="en-US" altLang="zh-TW"/>
              <a:pPr>
                <a:defRPr/>
              </a:pPr>
              <a:t>‹#›</a:t>
            </a:fld>
            <a:endParaRPr lang="en-US" altLang="zh-TW"/>
          </a:p>
        </p:txBody>
      </p:sp>
    </p:spTree>
    <p:extLst>
      <p:ext uri="{BB962C8B-B14F-4D97-AF65-F5344CB8AC3E}">
        <p14:creationId xmlns:p14="http://schemas.microsoft.com/office/powerpoint/2010/main" val="642324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a:defRPr/>
            </a:pPr>
            <a:fld id="{EC07A838-492B-4213-A14F-B0EB990CD472}"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949997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A821DC5B-A337-4C2D-A723-E7233476A190}"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467742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9316D166-FB12-4D8F-ADD1-EA8D531F0FE0}"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789494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1991950F-45F3-4E78-9EDB-0CD872E991CF}"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1257865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A8E48D51-B388-4C77-BCDD-C4BF5D19A659}"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541967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2357F116-DA30-4335-80C4-4CDDA439DA14}"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681073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1BA7EB90-5705-4CBC-9FD9-237A8F32397D}"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164824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AA90BC99-AAAB-4D5F-8536-B7F30A131197}"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113026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6297FE15-5E98-4780-AFB6-DAFBE286056D}"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896490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a:defRPr/>
            </a:pPr>
            <a:fld id="{7CE24E55-60F7-4626-9B1B-677DAAD1CA31}"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124964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8C8AFCE-28AF-45EE-9C7D-AAC991747B0F}" type="slidenum">
              <a:rPr lang="en-US" altLang="zh-TW"/>
              <a:pPr>
                <a:defRPr/>
              </a:pPr>
              <a:t>‹#›</a:t>
            </a:fld>
            <a:endParaRPr lang="en-US" altLang="zh-TW"/>
          </a:p>
        </p:txBody>
      </p:sp>
    </p:spTree>
    <p:extLst>
      <p:ext uri="{BB962C8B-B14F-4D97-AF65-F5344CB8AC3E}">
        <p14:creationId xmlns:p14="http://schemas.microsoft.com/office/powerpoint/2010/main" val="3517315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a:defRPr/>
            </a:pPr>
            <a:fld id="{B9D4B8EA-F265-4FCC-8016-3A35C6CEA33C}"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342843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a:defRPr/>
            </a:pPr>
            <a:fld id="{EC07A838-492B-4213-A14F-B0EB990CD472}"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109623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A821DC5B-A337-4C2D-A723-E7233476A190}"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2781641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9316D166-FB12-4D8F-ADD1-EA8D531F0FE0}"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1960184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1991950F-45F3-4E78-9EDB-0CD872E991CF}"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348623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A8E48D51-B388-4C77-BCDD-C4BF5D19A659}"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193955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39FE9336-D12F-48CA-B4FF-B897A166D146}"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0804805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8858A028-7FA2-42B7-BDF7-80B376D7BCCA}"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998529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DCE5BF48-A3FC-4C49-9623-988EB62A2454}"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40514658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A3E589AF-1404-4506-8FF0-733D39516AA2}"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95633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065B5D60-CF14-4CB2-95C6-9AB6AC570FD1}" type="slidenum">
              <a:rPr lang="en-US" altLang="zh-TW"/>
              <a:pPr>
                <a:defRPr/>
              </a:pPr>
              <a:t>‹#›</a:t>
            </a:fld>
            <a:endParaRPr lang="en-US" altLang="zh-TW"/>
          </a:p>
        </p:txBody>
      </p:sp>
    </p:spTree>
    <p:extLst>
      <p:ext uri="{BB962C8B-B14F-4D97-AF65-F5344CB8AC3E}">
        <p14:creationId xmlns:p14="http://schemas.microsoft.com/office/powerpoint/2010/main" val="93731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8"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9" name="Rectangle 6"/>
          <p:cNvSpPr>
            <a:spLocks noGrp="1" noChangeArrowheads="1"/>
          </p:cNvSpPr>
          <p:nvPr>
            <p:ph type="sldNum" sz="quarter" idx="12"/>
          </p:nvPr>
        </p:nvSpPr>
        <p:spPr>
          <a:ln/>
        </p:spPr>
        <p:txBody>
          <a:bodyPr/>
          <a:lstStyle>
            <a:lvl1pPr>
              <a:defRPr/>
            </a:lvl1pPr>
          </a:lstStyle>
          <a:p>
            <a:pPr defTabSz="685800">
              <a:defRPr/>
            </a:pPr>
            <a:fld id="{51ACB31D-2A88-4350-B5D4-6D9CA9BF1468}"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099688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6"/>
          <p:cNvSpPr>
            <a:spLocks noGrp="1" noChangeArrowheads="1"/>
          </p:cNvSpPr>
          <p:nvPr>
            <p:ph type="sldNum" sz="quarter" idx="12"/>
          </p:nvPr>
        </p:nvSpPr>
        <p:spPr>
          <a:ln/>
        </p:spPr>
        <p:txBody>
          <a:bodyPr/>
          <a:lstStyle>
            <a:lvl1pPr>
              <a:defRPr/>
            </a:lvl1pPr>
          </a:lstStyle>
          <a:p>
            <a:pPr defTabSz="685800">
              <a:defRPr/>
            </a:pPr>
            <a:fld id="{9A5954D3-39C6-4B1D-A252-9BC3D00A9A7E}"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742715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3"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4" name="Rectangle 6"/>
          <p:cNvSpPr>
            <a:spLocks noGrp="1" noChangeArrowheads="1"/>
          </p:cNvSpPr>
          <p:nvPr>
            <p:ph type="sldNum" sz="quarter" idx="12"/>
          </p:nvPr>
        </p:nvSpPr>
        <p:spPr>
          <a:ln/>
        </p:spPr>
        <p:txBody>
          <a:bodyPr/>
          <a:lstStyle>
            <a:lvl1pPr>
              <a:defRPr/>
            </a:lvl1p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2658456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BB15787F-161D-4BEA-9E97-79040404F47C}"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1068992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C8ECDF06-A01B-4182-AA4D-44A0272B4EAE}"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3437611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6FBD93DB-70CB-45F4-B413-BDED62286D89}"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172404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CBE0B4D8-A98B-4D08-8501-D084442FCABC}"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27861079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39FE9336-D12F-48CA-B4FF-B897A166D146}"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1523132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8858A028-7FA2-42B7-BDF7-80B376D7BCCA}"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066542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DCE5BF48-A3FC-4C49-9623-988EB62A2454}"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231689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7814F3AF-5802-4929-B232-BE6EF381321D}" type="slidenum">
              <a:rPr lang="en-US" altLang="zh-TW"/>
              <a:pPr>
                <a:defRPr/>
              </a:pPr>
              <a:t>‹#›</a:t>
            </a:fld>
            <a:endParaRPr lang="en-US" altLang="zh-TW"/>
          </a:p>
        </p:txBody>
      </p:sp>
    </p:spTree>
    <p:extLst>
      <p:ext uri="{BB962C8B-B14F-4D97-AF65-F5344CB8AC3E}">
        <p14:creationId xmlns:p14="http://schemas.microsoft.com/office/powerpoint/2010/main" val="625678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A3E589AF-1404-4506-8FF0-733D39516AA2}"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447335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8"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9" name="Rectangle 6"/>
          <p:cNvSpPr>
            <a:spLocks noGrp="1" noChangeArrowheads="1"/>
          </p:cNvSpPr>
          <p:nvPr>
            <p:ph type="sldNum" sz="quarter" idx="12"/>
          </p:nvPr>
        </p:nvSpPr>
        <p:spPr>
          <a:ln/>
        </p:spPr>
        <p:txBody>
          <a:bodyPr/>
          <a:lstStyle>
            <a:lvl1pPr>
              <a:defRPr/>
            </a:lvl1pPr>
          </a:lstStyle>
          <a:p>
            <a:pPr defTabSz="685800">
              <a:defRPr/>
            </a:pPr>
            <a:fld id="{51ACB31D-2A88-4350-B5D4-6D9CA9BF1468}"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743217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6"/>
          <p:cNvSpPr>
            <a:spLocks noGrp="1" noChangeArrowheads="1"/>
          </p:cNvSpPr>
          <p:nvPr>
            <p:ph type="sldNum" sz="quarter" idx="12"/>
          </p:nvPr>
        </p:nvSpPr>
        <p:spPr>
          <a:ln/>
        </p:spPr>
        <p:txBody>
          <a:bodyPr/>
          <a:lstStyle>
            <a:lvl1pPr>
              <a:defRPr/>
            </a:lvl1pPr>
          </a:lstStyle>
          <a:p>
            <a:pPr defTabSz="685800">
              <a:defRPr/>
            </a:pPr>
            <a:fld id="{9A5954D3-39C6-4B1D-A252-9BC3D00A9A7E}"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6242744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3"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4" name="Rectangle 6"/>
          <p:cNvSpPr>
            <a:spLocks noGrp="1" noChangeArrowheads="1"/>
          </p:cNvSpPr>
          <p:nvPr>
            <p:ph type="sldNum" sz="quarter" idx="12"/>
          </p:nvPr>
        </p:nvSpPr>
        <p:spPr>
          <a:ln/>
        </p:spPr>
        <p:txBody>
          <a:bodyPr/>
          <a:lstStyle>
            <a:lvl1pPr>
              <a:defRPr/>
            </a:lvl1p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209197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BB15787F-161D-4BEA-9E97-79040404F47C}"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411126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7" name="Rectangle 6"/>
          <p:cNvSpPr>
            <a:spLocks noGrp="1" noChangeArrowheads="1"/>
          </p:cNvSpPr>
          <p:nvPr>
            <p:ph type="sldNum" sz="quarter" idx="12"/>
          </p:nvPr>
        </p:nvSpPr>
        <p:spPr>
          <a:ln/>
        </p:spPr>
        <p:txBody>
          <a:bodyPr/>
          <a:lstStyle>
            <a:lvl1pPr>
              <a:defRPr/>
            </a:lvl1pPr>
          </a:lstStyle>
          <a:p>
            <a:pPr defTabSz="685800">
              <a:defRPr/>
            </a:pPr>
            <a:fld id="{C8ECDF06-A01B-4182-AA4D-44A0272B4EAE}"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3963179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6FBD93DB-70CB-45F4-B413-BDED62286D89}"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25044991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altLang="zh-TW">
              <a:solidFill>
                <a:prstClr val="black"/>
              </a:solidFill>
              <a:ea typeface="PMingLiU" panose="02020500000000000000" pitchFamily="18" charset="-120"/>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CBE0B4D8-A98B-4D08-8501-D084442FCABC}"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2416029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CE2CB006-912E-BE18-A1DC-C97E101B093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A32C710-2AB5-B633-4FE8-17C419BC3B5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076273C-C253-FB1C-BA93-F806A63F58DA}"/>
              </a:ext>
            </a:extLst>
          </p:cNvPr>
          <p:cNvSpPr>
            <a:spLocks noGrp="1" noChangeArrowheads="1"/>
          </p:cNvSpPr>
          <p:nvPr>
            <p:ph type="sldNum" sz="quarter" idx="12"/>
          </p:nvPr>
        </p:nvSpPr>
        <p:spPr>
          <a:ln/>
        </p:spPr>
        <p:txBody>
          <a:bodyPr/>
          <a:lstStyle>
            <a:lvl1pPr>
              <a:defRPr/>
            </a:lvl1pPr>
          </a:lstStyle>
          <a:p>
            <a:fld id="{E9C82684-6DDD-854B-BCAA-586DBC78E02C}" type="slidenum">
              <a:rPr lang="en-US" altLang="zh-TW"/>
              <a:pPr/>
              <a:t>‹#›</a:t>
            </a:fld>
            <a:endParaRPr lang="en-US" altLang="zh-TW"/>
          </a:p>
        </p:txBody>
      </p:sp>
    </p:spTree>
    <p:extLst>
      <p:ext uri="{BB962C8B-B14F-4D97-AF65-F5344CB8AC3E}">
        <p14:creationId xmlns:p14="http://schemas.microsoft.com/office/powerpoint/2010/main" val="6176188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FFF78943-A4BC-FDD5-67B7-74FA86E4786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6214A35-FFA9-6029-EAEE-331083D3FD0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9CA2D4E-629A-4F10-1789-89E143B18FE9}"/>
              </a:ext>
            </a:extLst>
          </p:cNvPr>
          <p:cNvSpPr>
            <a:spLocks noGrp="1" noChangeArrowheads="1"/>
          </p:cNvSpPr>
          <p:nvPr>
            <p:ph type="sldNum" sz="quarter" idx="12"/>
          </p:nvPr>
        </p:nvSpPr>
        <p:spPr>
          <a:ln/>
        </p:spPr>
        <p:txBody>
          <a:bodyPr/>
          <a:lstStyle>
            <a:lvl1pPr>
              <a:defRPr/>
            </a:lvl1pPr>
          </a:lstStyle>
          <a:p>
            <a:fld id="{A265B8B3-D08C-4949-9CB4-42236D3C41E5}" type="slidenum">
              <a:rPr lang="en-US" altLang="zh-TW"/>
              <a:pPr/>
              <a:t>‹#›</a:t>
            </a:fld>
            <a:endParaRPr lang="en-US" altLang="zh-TW"/>
          </a:p>
        </p:txBody>
      </p:sp>
    </p:spTree>
    <p:extLst>
      <p:ext uri="{BB962C8B-B14F-4D97-AF65-F5344CB8AC3E}">
        <p14:creationId xmlns:p14="http://schemas.microsoft.com/office/powerpoint/2010/main" val="197280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54D720-159D-4893-8DDD-EF58DF1D1EA0}" type="slidenum">
              <a:rPr lang="en-US" altLang="zh-TW"/>
              <a:pPr>
                <a:defRPr/>
              </a:pPr>
              <a:t>‹#›</a:t>
            </a:fld>
            <a:endParaRPr lang="en-US" altLang="zh-TW"/>
          </a:p>
        </p:txBody>
      </p:sp>
    </p:spTree>
    <p:extLst>
      <p:ext uri="{BB962C8B-B14F-4D97-AF65-F5344CB8AC3E}">
        <p14:creationId xmlns:p14="http://schemas.microsoft.com/office/powerpoint/2010/main" val="495275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a:extLst>
              <a:ext uri="{FF2B5EF4-FFF2-40B4-BE49-F238E27FC236}">
                <a16:creationId xmlns:a16="http://schemas.microsoft.com/office/drawing/2014/main" id="{A44BB63F-5C20-780B-7156-76C35186040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4251F9A-F2BF-B768-02D2-231FECF14D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6735A096-2BC3-3991-E2E8-939094C9A664}"/>
              </a:ext>
            </a:extLst>
          </p:cNvPr>
          <p:cNvSpPr>
            <a:spLocks noGrp="1" noChangeArrowheads="1"/>
          </p:cNvSpPr>
          <p:nvPr>
            <p:ph type="sldNum" sz="quarter" idx="12"/>
          </p:nvPr>
        </p:nvSpPr>
        <p:spPr>
          <a:ln/>
        </p:spPr>
        <p:txBody>
          <a:bodyPr/>
          <a:lstStyle>
            <a:lvl1pPr>
              <a:defRPr/>
            </a:lvl1pPr>
          </a:lstStyle>
          <a:p>
            <a:fld id="{87E3FE79-47F1-214B-A5C6-D6F82344DFD7}" type="slidenum">
              <a:rPr lang="en-US" altLang="zh-TW"/>
              <a:pPr/>
              <a:t>‹#›</a:t>
            </a:fld>
            <a:endParaRPr lang="en-US" altLang="zh-TW"/>
          </a:p>
        </p:txBody>
      </p:sp>
    </p:spTree>
    <p:extLst>
      <p:ext uri="{BB962C8B-B14F-4D97-AF65-F5344CB8AC3E}">
        <p14:creationId xmlns:p14="http://schemas.microsoft.com/office/powerpoint/2010/main" val="871249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232595D5-422E-E855-A609-3FD99D7C964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C049269D-3DA8-26EA-0453-22BD5D5C5A3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C9808A55-2C7F-A080-D5FA-8C41332CA345}"/>
              </a:ext>
            </a:extLst>
          </p:cNvPr>
          <p:cNvSpPr>
            <a:spLocks noGrp="1" noChangeArrowheads="1"/>
          </p:cNvSpPr>
          <p:nvPr>
            <p:ph type="sldNum" sz="quarter" idx="12"/>
          </p:nvPr>
        </p:nvSpPr>
        <p:spPr>
          <a:ln/>
        </p:spPr>
        <p:txBody>
          <a:bodyPr/>
          <a:lstStyle>
            <a:lvl1pPr>
              <a:defRPr/>
            </a:lvl1pPr>
          </a:lstStyle>
          <a:p>
            <a:fld id="{D5F541B3-D1A3-C844-B681-782AE2F85143}" type="slidenum">
              <a:rPr lang="en-US" altLang="zh-TW"/>
              <a:pPr/>
              <a:t>‹#›</a:t>
            </a:fld>
            <a:endParaRPr lang="en-US" altLang="zh-TW"/>
          </a:p>
        </p:txBody>
      </p:sp>
    </p:spTree>
    <p:extLst>
      <p:ext uri="{BB962C8B-B14F-4D97-AF65-F5344CB8AC3E}">
        <p14:creationId xmlns:p14="http://schemas.microsoft.com/office/powerpoint/2010/main" val="19682215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E8F4442E-01C3-1FF8-EF53-6E89D60025C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06EC78AF-6C1B-0164-5C4D-0DF9B5F05E9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31BF5A9C-BB1B-79A1-F49F-B79D2B39FA43}"/>
              </a:ext>
            </a:extLst>
          </p:cNvPr>
          <p:cNvSpPr>
            <a:spLocks noGrp="1" noChangeArrowheads="1"/>
          </p:cNvSpPr>
          <p:nvPr>
            <p:ph type="sldNum" sz="quarter" idx="12"/>
          </p:nvPr>
        </p:nvSpPr>
        <p:spPr>
          <a:ln/>
        </p:spPr>
        <p:txBody>
          <a:bodyPr/>
          <a:lstStyle>
            <a:lvl1pPr>
              <a:defRPr/>
            </a:lvl1pPr>
          </a:lstStyle>
          <a:p>
            <a:fld id="{9FC799D9-FEE8-8D48-8162-2FAC7E90E1E1}" type="slidenum">
              <a:rPr lang="en-US" altLang="zh-TW"/>
              <a:pPr/>
              <a:t>‹#›</a:t>
            </a:fld>
            <a:endParaRPr lang="en-US" altLang="zh-TW"/>
          </a:p>
        </p:txBody>
      </p:sp>
    </p:spTree>
    <p:extLst>
      <p:ext uri="{BB962C8B-B14F-4D97-AF65-F5344CB8AC3E}">
        <p14:creationId xmlns:p14="http://schemas.microsoft.com/office/powerpoint/2010/main" val="3525672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8C86FC10-ED8A-707C-D249-4338EAC9A78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84E469C4-5B1A-1773-15B0-3E75E10F0D4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EEB58011-1DE1-10D9-66D7-16D79D713F38}"/>
              </a:ext>
            </a:extLst>
          </p:cNvPr>
          <p:cNvSpPr>
            <a:spLocks noGrp="1" noChangeArrowheads="1"/>
          </p:cNvSpPr>
          <p:nvPr>
            <p:ph type="sldNum" sz="quarter" idx="12"/>
          </p:nvPr>
        </p:nvSpPr>
        <p:spPr>
          <a:ln/>
        </p:spPr>
        <p:txBody>
          <a:bodyPr/>
          <a:lstStyle>
            <a:lvl1pPr>
              <a:defRPr/>
            </a:lvl1pPr>
          </a:lstStyle>
          <a:p>
            <a:fld id="{1E579380-BDC4-0F46-9F9B-DA37438C8388}" type="slidenum">
              <a:rPr lang="en-US" altLang="zh-TW"/>
              <a:pPr/>
              <a:t>‹#›</a:t>
            </a:fld>
            <a:endParaRPr lang="en-US" altLang="zh-TW"/>
          </a:p>
        </p:txBody>
      </p:sp>
    </p:spTree>
    <p:extLst>
      <p:ext uri="{BB962C8B-B14F-4D97-AF65-F5344CB8AC3E}">
        <p14:creationId xmlns:p14="http://schemas.microsoft.com/office/powerpoint/2010/main" val="702727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74BBA5-FC82-AC73-3816-6B8371AC40B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162F5711-2130-DFAE-DA36-8C5D8DAC43A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29E3699E-9A6B-0A5F-C49A-D3F3FFA7DDE4}"/>
              </a:ext>
            </a:extLst>
          </p:cNvPr>
          <p:cNvSpPr>
            <a:spLocks noGrp="1" noChangeArrowheads="1"/>
          </p:cNvSpPr>
          <p:nvPr>
            <p:ph type="sldNum" sz="quarter" idx="12"/>
          </p:nvPr>
        </p:nvSpPr>
        <p:spPr>
          <a:ln/>
        </p:spPr>
        <p:txBody>
          <a:bodyPr/>
          <a:lstStyle>
            <a:lvl1pPr>
              <a:defRPr/>
            </a:lvl1pPr>
          </a:lstStyle>
          <a:p>
            <a:fld id="{A293A30D-C903-CF48-B466-02344789237D}" type="slidenum">
              <a:rPr lang="en-US" altLang="zh-TW"/>
              <a:pPr/>
              <a:t>‹#›</a:t>
            </a:fld>
            <a:endParaRPr lang="en-US" altLang="zh-TW"/>
          </a:p>
        </p:txBody>
      </p:sp>
    </p:spTree>
    <p:extLst>
      <p:ext uri="{BB962C8B-B14F-4D97-AF65-F5344CB8AC3E}">
        <p14:creationId xmlns:p14="http://schemas.microsoft.com/office/powerpoint/2010/main" val="12105791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a:extLst>
              <a:ext uri="{FF2B5EF4-FFF2-40B4-BE49-F238E27FC236}">
                <a16:creationId xmlns:a16="http://schemas.microsoft.com/office/drawing/2014/main" id="{10470BE2-2627-536D-1E07-C0ECB161FD0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38BE8E9-7D51-870E-D419-C55BF55BA89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DCE49E8-9E12-F884-940D-340DE4EBFBE5}"/>
              </a:ext>
            </a:extLst>
          </p:cNvPr>
          <p:cNvSpPr>
            <a:spLocks noGrp="1" noChangeArrowheads="1"/>
          </p:cNvSpPr>
          <p:nvPr>
            <p:ph type="sldNum" sz="quarter" idx="12"/>
          </p:nvPr>
        </p:nvSpPr>
        <p:spPr>
          <a:ln/>
        </p:spPr>
        <p:txBody>
          <a:bodyPr/>
          <a:lstStyle>
            <a:lvl1pPr>
              <a:defRPr/>
            </a:lvl1pPr>
          </a:lstStyle>
          <a:p>
            <a:fld id="{C04B85D8-FF44-CC4C-AD88-448497AC15A9}" type="slidenum">
              <a:rPr lang="en-US" altLang="zh-TW"/>
              <a:pPr/>
              <a:t>‹#›</a:t>
            </a:fld>
            <a:endParaRPr lang="en-US" altLang="zh-TW"/>
          </a:p>
        </p:txBody>
      </p:sp>
    </p:spTree>
    <p:extLst>
      <p:ext uri="{BB962C8B-B14F-4D97-AF65-F5344CB8AC3E}">
        <p14:creationId xmlns:p14="http://schemas.microsoft.com/office/powerpoint/2010/main" val="1709396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a:extLst>
              <a:ext uri="{FF2B5EF4-FFF2-40B4-BE49-F238E27FC236}">
                <a16:creationId xmlns:a16="http://schemas.microsoft.com/office/drawing/2014/main" id="{CDA9DDF9-2A17-5D03-09E4-C01FD03F7DA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470441A-EE59-F009-7048-C35ADFF09D3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FFDE0BD4-20E0-3F64-57B2-AFE6BDB61160}"/>
              </a:ext>
            </a:extLst>
          </p:cNvPr>
          <p:cNvSpPr>
            <a:spLocks noGrp="1" noChangeArrowheads="1"/>
          </p:cNvSpPr>
          <p:nvPr>
            <p:ph type="sldNum" sz="quarter" idx="12"/>
          </p:nvPr>
        </p:nvSpPr>
        <p:spPr>
          <a:ln/>
        </p:spPr>
        <p:txBody>
          <a:bodyPr/>
          <a:lstStyle>
            <a:lvl1pPr>
              <a:defRPr/>
            </a:lvl1pPr>
          </a:lstStyle>
          <a:p>
            <a:fld id="{8BDE7AD9-A4CF-E54D-99C0-C139B4CFA04A}" type="slidenum">
              <a:rPr lang="en-US" altLang="zh-TW"/>
              <a:pPr/>
              <a:t>‹#›</a:t>
            </a:fld>
            <a:endParaRPr lang="en-US" altLang="zh-TW"/>
          </a:p>
        </p:txBody>
      </p:sp>
    </p:spTree>
    <p:extLst>
      <p:ext uri="{BB962C8B-B14F-4D97-AF65-F5344CB8AC3E}">
        <p14:creationId xmlns:p14="http://schemas.microsoft.com/office/powerpoint/2010/main" val="17873829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F399F7C7-B838-09C4-0682-D6D0CA66008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F0F9C6F3-264A-68ED-F752-9725BDE7F77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6E8AEBE-F940-9924-3B90-662D9013EDA4}"/>
              </a:ext>
            </a:extLst>
          </p:cNvPr>
          <p:cNvSpPr>
            <a:spLocks noGrp="1" noChangeArrowheads="1"/>
          </p:cNvSpPr>
          <p:nvPr>
            <p:ph type="sldNum" sz="quarter" idx="12"/>
          </p:nvPr>
        </p:nvSpPr>
        <p:spPr>
          <a:ln/>
        </p:spPr>
        <p:txBody>
          <a:bodyPr/>
          <a:lstStyle>
            <a:lvl1pPr>
              <a:defRPr/>
            </a:lvl1pPr>
          </a:lstStyle>
          <a:p>
            <a:fld id="{69D51670-9E67-2741-B62E-0729F0765D91}" type="slidenum">
              <a:rPr lang="en-US" altLang="zh-TW"/>
              <a:pPr/>
              <a:t>‹#›</a:t>
            </a:fld>
            <a:endParaRPr lang="en-US" altLang="zh-TW"/>
          </a:p>
        </p:txBody>
      </p:sp>
    </p:spTree>
    <p:extLst>
      <p:ext uri="{BB962C8B-B14F-4D97-AF65-F5344CB8AC3E}">
        <p14:creationId xmlns:p14="http://schemas.microsoft.com/office/powerpoint/2010/main" val="27189341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27BA2B69-0C59-8A19-0807-651E32EB739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08223D5-7EB1-7D05-9D39-EF11063B51F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CC015CEE-8B82-3C4D-5BA4-E19DA23C8A11}"/>
              </a:ext>
            </a:extLst>
          </p:cNvPr>
          <p:cNvSpPr>
            <a:spLocks noGrp="1" noChangeArrowheads="1"/>
          </p:cNvSpPr>
          <p:nvPr>
            <p:ph type="sldNum" sz="quarter" idx="12"/>
          </p:nvPr>
        </p:nvSpPr>
        <p:spPr>
          <a:ln/>
        </p:spPr>
        <p:txBody>
          <a:bodyPr/>
          <a:lstStyle>
            <a:lvl1pPr>
              <a:defRPr/>
            </a:lvl1pPr>
          </a:lstStyle>
          <a:p>
            <a:fld id="{B8C5EBAC-7EA3-1943-A4B7-808968163214}" type="slidenum">
              <a:rPr lang="en-US" altLang="zh-TW"/>
              <a:pPr/>
              <a:t>‹#›</a:t>
            </a:fld>
            <a:endParaRPr lang="en-US" altLang="zh-TW"/>
          </a:p>
        </p:txBody>
      </p:sp>
    </p:spTree>
    <p:extLst>
      <p:ext uri="{BB962C8B-B14F-4D97-AF65-F5344CB8AC3E}">
        <p14:creationId xmlns:p14="http://schemas.microsoft.com/office/powerpoint/2010/main" val="153298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951B294-6F99-4BB2-80D7-4402E2563854}" type="slidenum">
              <a:rPr lang="en-US" altLang="zh-TW"/>
              <a:pPr>
                <a:defRPr/>
              </a:pPr>
              <a:t>‹#›</a:t>
            </a:fld>
            <a:endParaRPr lang="en-US" altLang="zh-TW"/>
          </a:p>
        </p:txBody>
      </p:sp>
    </p:spTree>
    <p:extLst>
      <p:ext uri="{BB962C8B-B14F-4D97-AF65-F5344CB8AC3E}">
        <p14:creationId xmlns:p14="http://schemas.microsoft.com/office/powerpoint/2010/main" val="373780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9444" name="Rectangle 4"/>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b="0"/>
            </a:lvl1pPr>
          </a:lstStyle>
          <a:p>
            <a:pPr>
              <a:defRPr/>
            </a:pPr>
            <a:endParaRPr lang="en-US" altLang="zh-TW"/>
          </a:p>
        </p:txBody>
      </p:sp>
      <p:sp>
        <p:nvSpPr>
          <p:cNvPr id="189445" name="Rectangle 5"/>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b="0"/>
            </a:lvl1pPr>
          </a:lstStyle>
          <a:p>
            <a:pPr>
              <a:defRPr/>
            </a:pPr>
            <a:endParaRPr lang="en-US" altLang="zh-TW"/>
          </a:p>
        </p:txBody>
      </p:sp>
      <p:sp>
        <p:nvSpPr>
          <p:cNvPr id="189446" name="Rectangle 6"/>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b="0"/>
            </a:lvl1pPr>
          </a:lstStyle>
          <a:p>
            <a:pPr>
              <a:defRPr/>
            </a:pPr>
            <a:fld id="{BDBA8D56-721A-4F07-8ED0-62DA7742725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389" r:id="rId1"/>
    <p:sldLayoutId id="2147486390" r:id="rId2"/>
    <p:sldLayoutId id="2147486391" r:id="rId3"/>
    <p:sldLayoutId id="2147486392" r:id="rId4"/>
    <p:sldLayoutId id="2147486393" r:id="rId5"/>
    <p:sldLayoutId id="2147486394" r:id="rId6"/>
    <p:sldLayoutId id="2147486395" r:id="rId7"/>
    <p:sldLayoutId id="2147486396" r:id="rId8"/>
    <p:sldLayoutId id="2147486397" r:id="rId9"/>
    <p:sldLayoutId id="2147486398" r:id="rId10"/>
    <p:sldLayoutId id="2147486399" r:id="rId11"/>
  </p:sldLayoutIdLst>
  <p:hf hdr="0" ftr="0" dt="0"/>
  <p:txStyles>
    <p:titleStyle>
      <a:lvl1pPr algn="ctr" rtl="0" eaLnBrk="0" fontAlgn="base" hangingPunct="0">
        <a:spcBef>
          <a:spcPct val="0"/>
        </a:spcBef>
        <a:spcAft>
          <a:spcPct val="0"/>
        </a:spcAft>
        <a:defRPr kumimoji="1" sz="3300">
          <a:solidFill>
            <a:schemeClr val="tx2"/>
          </a:solidFill>
          <a:latin typeface="+mj-lt"/>
          <a:ea typeface="新細明體" panose="02020500000000000000" pitchFamily="18" charset="-120"/>
          <a:cs typeface="+mj-cs"/>
        </a:defRPr>
      </a:lvl1pPr>
      <a:lvl2pPr algn="ctr" rtl="0" eaLnBrk="0" fontAlgn="base" hangingPunct="0">
        <a:spcBef>
          <a:spcPct val="0"/>
        </a:spcBef>
        <a:spcAft>
          <a:spcPct val="0"/>
        </a:spcAft>
        <a:defRPr kumimoji="1" sz="3300">
          <a:solidFill>
            <a:schemeClr val="tx2"/>
          </a:solidFill>
          <a:latin typeface="Arial" pitchFamily="34" charset="0"/>
          <a:ea typeface="新細明體" panose="02020500000000000000" pitchFamily="18" charset="-120"/>
        </a:defRPr>
      </a:lvl2pPr>
      <a:lvl3pPr algn="ctr" rtl="0" eaLnBrk="0" fontAlgn="base" hangingPunct="0">
        <a:spcBef>
          <a:spcPct val="0"/>
        </a:spcBef>
        <a:spcAft>
          <a:spcPct val="0"/>
        </a:spcAft>
        <a:defRPr kumimoji="1" sz="3300">
          <a:solidFill>
            <a:schemeClr val="tx2"/>
          </a:solidFill>
          <a:latin typeface="Arial" pitchFamily="34" charset="0"/>
          <a:ea typeface="新細明體" panose="02020500000000000000" pitchFamily="18" charset="-120"/>
        </a:defRPr>
      </a:lvl3pPr>
      <a:lvl4pPr algn="ctr" rtl="0" eaLnBrk="0" fontAlgn="base" hangingPunct="0">
        <a:spcBef>
          <a:spcPct val="0"/>
        </a:spcBef>
        <a:spcAft>
          <a:spcPct val="0"/>
        </a:spcAft>
        <a:defRPr kumimoji="1" sz="3300">
          <a:solidFill>
            <a:schemeClr val="tx2"/>
          </a:solidFill>
          <a:latin typeface="Arial" pitchFamily="34" charset="0"/>
          <a:ea typeface="新細明體" panose="02020500000000000000" pitchFamily="18" charset="-120"/>
        </a:defRPr>
      </a:lvl4pPr>
      <a:lvl5pPr algn="ctr" rtl="0" eaLnBrk="0" fontAlgn="base" hangingPunct="0">
        <a:spcBef>
          <a:spcPct val="0"/>
        </a:spcBef>
        <a:spcAft>
          <a:spcPct val="0"/>
        </a:spcAft>
        <a:defRPr kumimoji="1" sz="3300">
          <a:solidFill>
            <a:schemeClr val="tx2"/>
          </a:solidFill>
          <a:latin typeface="Arial" pitchFamily="34" charset="0"/>
          <a:ea typeface="新細明體" panose="02020500000000000000" pitchFamily="18" charset="-120"/>
        </a:defRPr>
      </a:lvl5pPr>
      <a:lvl6pPr marL="342900" algn="ctr" rtl="0" fontAlgn="base">
        <a:spcBef>
          <a:spcPct val="0"/>
        </a:spcBef>
        <a:spcAft>
          <a:spcPct val="0"/>
        </a:spcAft>
        <a:defRPr kumimoji="1" sz="3300">
          <a:solidFill>
            <a:schemeClr val="tx2"/>
          </a:solidFill>
          <a:latin typeface="Arial" pitchFamily="34" charset="0"/>
          <a:ea typeface="PMingLiU" pitchFamily="18" charset="-120"/>
        </a:defRPr>
      </a:lvl6pPr>
      <a:lvl7pPr marL="685800" algn="ctr" rtl="0" fontAlgn="base">
        <a:spcBef>
          <a:spcPct val="0"/>
        </a:spcBef>
        <a:spcAft>
          <a:spcPct val="0"/>
        </a:spcAft>
        <a:defRPr kumimoji="1" sz="3300">
          <a:solidFill>
            <a:schemeClr val="tx2"/>
          </a:solidFill>
          <a:latin typeface="Arial" pitchFamily="34" charset="0"/>
          <a:ea typeface="PMingLiU" pitchFamily="18" charset="-120"/>
        </a:defRPr>
      </a:lvl7pPr>
      <a:lvl8pPr marL="1028700" algn="ctr" rtl="0" fontAlgn="base">
        <a:spcBef>
          <a:spcPct val="0"/>
        </a:spcBef>
        <a:spcAft>
          <a:spcPct val="0"/>
        </a:spcAft>
        <a:defRPr kumimoji="1" sz="3300">
          <a:solidFill>
            <a:schemeClr val="tx2"/>
          </a:solidFill>
          <a:latin typeface="Arial" pitchFamily="34" charset="0"/>
          <a:ea typeface="PMingLiU" pitchFamily="18" charset="-120"/>
        </a:defRPr>
      </a:lvl8pPr>
      <a:lvl9pPr marL="1371600" algn="ctr" rtl="0" fontAlgn="base">
        <a:spcBef>
          <a:spcPct val="0"/>
        </a:spcBef>
        <a:spcAft>
          <a:spcPct val="0"/>
        </a:spcAft>
        <a:defRPr kumimoji="1" sz="3300">
          <a:solidFill>
            <a:schemeClr val="tx2"/>
          </a:solidFill>
          <a:latin typeface="Arial" pitchFamily="34" charset="0"/>
          <a:ea typeface="PMingLiU"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新細明體" panose="02020500000000000000" pitchFamily="18" charset="-120"/>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新細明體" panose="02020500000000000000" pitchFamily="18" charset="-120"/>
        </a:defRPr>
      </a:lvl2pPr>
      <a:lvl3pPr marL="857250" indent="-171450" algn="l" rtl="0" eaLnBrk="0" fontAlgn="base" hangingPunct="0">
        <a:spcBef>
          <a:spcPct val="20000"/>
        </a:spcBef>
        <a:spcAft>
          <a:spcPct val="0"/>
        </a:spcAft>
        <a:buChar char="•"/>
        <a:defRPr kumimoji="1" sz="1800">
          <a:solidFill>
            <a:schemeClr val="tx1"/>
          </a:solidFill>
          <a:latin typeface="+mn-lt"/>
          <a:ea typeface="新細明體" panose="02020500000000000000" pitchFamily="18" charset="-120"/>
        </a:defRPr>
      </a:lvl3pPr>
      <a:lvl4pPr marL="1200150" indent="-171450" algn="l" rtl="0" eaLnBrk="0" fontAlgn="base" hangingPunct="0">
        <a:spcBef>
          <a:spcPct val="20000"/>
        </a:spcBef>
        <a:spcAft>
          <a:spcPct val="0"/>
        </a:spcAft>
        <a:buChar char="–"/>
        <a:defRPr kumimoji="1" sz="1500">
          <a:solidFill>
            <a:schemeClr val="tx1"/>
          </a:solidFill>
          <a:latin typeface="+mn-lt"/>
          <a:ea typeface="新細明體" panose="02020500000000000000" pitchFamily="18" charset="-120"/>
        </a:defRPr>
      </a:lvl4pPr>
      <a:lvl5pPr marL="1543050" indent="-171450" algn="l" rtl="0" eaLnBrk="0" fontAlgn="base" hangingPunct="0">
        <a:spcBef>
          <a:spcPct val="20000"/>
        </a:spcBef>
        <a:spcAft>
          <a:spcPct val="0"/>
        </a:spcAft>
        <a:buChar char="»"/>
        <a:defRPr kumimoji="1" sz="1500">
          <a:solidFill>
            <a:schemeClr val="tx1"/>
          </a:solidFill>
          <a:latin typeface="+mn-lt"/>
          <a:ea typeface="新細明體" panose="02020500000000000000" pitchFamily="18" charset="-12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3F3F3"/>
            </a:gs>
            <a:gs pos="100000">
              <a:srgbClr val="FFFF08"/>
            </a:gs>
          </a:gsLst>
          <a:lin ang="5400000" scaled="1"/>
        </a:gradFill>
        <a:effectLst/>
      </p:bgPr>
    </p:bg>
    <p:spTree>
      <p:nvGrpSpPr>
        <p:cNvPr id="1" name=""/>
        <p:cNvGrpSpPr/>
        <p:nvPr/>
      </p:nvGrpSpPr>
      <p:grpSpPr>
        <a:xfrm>
          <a:off x="0" y="0"/>
          <a:ext cx="0" cy="0"/>
          <a:chOff x="0" y="0"/>
          <a:chExt cx="0" cy="0"/>
        </a:xfrm>
      </p:grpSpPr>
      <p:pic>
        <p:nvPicPr>
          <p:cNvPr id="2050" name="圖片 7"/>
          <p:cNvPicPr>
            <a:picLocks noChangeAspect="1"/>
          </p:cNvPicPr>
          <p:nvPr/>
        </p:nvPicPr>
        <p:blipFill>
          <a:blip r:embed="rId13" cstate="print">
            <a:lum bright="12000" contrast="40000"/>
            <a:extLst>
              <a:ext uri="{28A0092B-C50C-407E-A947-70E740481C1C}">
                <a14:useLocalDpi xmlns:a14="http://schemas.microsoft.com/office/drawing/2010/main" val="0"/>
              </a:ext>
            </a:extLst>
          </a:blip>
          <a:srcRect/>
          <a:stretch>
            <a:fillRect/>
          </a:stretch>
        </p:blipFill>
        <p:spPr bwMode="auto">
          <a:xfrm>
            <a:off x="6667500" y="3686175"/>
            <a:ext cx="24765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0" y="0"/>
            <a:ext cx="9144000" cy="53579"/>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kumimoji="0" lang="zh-CN" altLang="en-US" sz="1650"/>
          </a:p>
        </p:txBody>
      </p:sp>
      <p:sp>
        <p:nvSpPr>
          <p:cNvPr id="11" name="矩形 10"/>
          <p:cNvSpPr/>
          <p:nvPr/>
        </p:nvSpPr>
        <p:spPr>
          <a:xfrm>
            <a:off x="0" y="30713"/>
            <a:ext cx="4572000" cy="53579"/>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kumimoji="0" lang="zh-CN" altLang="en-US" sz="1650"/>
          </a:p>
        </p:txBody>
      </p:sp>
      <p:pic>
        <p:nvPicPr>
          <p:cNvPr id="2057" name="圖片 8"/>
          <p:cNvPicPr>
            <a:picLocks noChangeAspect="1"/>
          </p:cNvPicPr>
          <p:nvPr/>
        </p:nvPicPr>
        <p:blipFill>
          <a:blip r:embed="rId14" cstate="print">
            <a:lum bright="34000" contrast="40000"/>
            <a:extLst>
              <a:ext uri="{28A0092B-C50C-407E-A947-70E740481C1C}">
                <a14:useLocalDpi xmlns:a14="http://schemas.microsoft.com/office/drawing/2010/main" val="0"/>
              </a:ext>
            </a:extLst>
          </a:blip>
          <a:srcRect/>
          <a:stretch>
            <a:fillRect/>
          </a:stretch>
        </p:blipFill>
        <p:spPr bwMode="auto">
          <a:xfrm>
            <a:off x="0" y="4814887"/>
            <a:ext cx="91440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標題版面配置區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2059" name="文字版面配置區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日期版面配置區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900">
                <a:solidFill>
                  <a:srgbClr val="898989"/>
                </a:solidFill>
              </a:defRPr>
            </a:lvl1pPr>
          </a:lstStyle>
          <a:p>
            <a:pPr>
              <a:defRPr/>
            </a:pPr>
            <a:endParaRPr lang="en-US" altLang="zh-TW"/>
          </a:p>
        </p:txBody>
      </p:sp>
      <p:sp>
        <p:nvSpPr>
          <p:cNvPr id="5" name="頁尾版面配置區 4"/>
          <p:cNvSpPr>
            <a:spLocks noGrp="1"/>
          </p:cNvSpPr>
          <p:nvPr>
            <p:ph type="ftr" sz="quarter" idx="3"/>
          </p:nvPr>
        </p:nvSpPr>
        <p:spPr>
          <a:xfrm>
            <a:off x="3124200" y="4767264"/>
            <a:ext cx="2895600"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900">
                <a:solidFill>
                  <a:srgbClr val="898989"/>
                </a:solidFill>
              </a:defRPr>
            </a:lvl1pPr>
          </a:lstStyle>
          <a:p>
            <a:pPr>
              <a:defRPr/>
            </a:pPr>
            <a:endParaRPr lang="en-US" altLang="zh-TW"/>
          </a:p>
        </p:txBody>
      </p:sp>
      <p:sp>
        <p:nvSpPr>
          <p:cNvPr id="6" name="投影片編號版面配置區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00">
                <a:solidFill>
                  <a:srgbClr val="898989"/>
                </a:solidFill>
              </a:defRPr>
            </a:lvl1pPr>
          </a:lstStyle>
          <a:p>
            <a:pPr>
              <a:defRPr/>
            </a:pPr>
            <a:fld id="{9DBBE99E-996B-4B3A-98AA-EC36C569270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403" r:id="rId1"/>
    <p:sldLayoutId id="2147486404" r:id="rId2"/>
    <p:sldLayoutId id="2147486405" r:id="rId3"/>
    <p:sldLayoutId id="2147486406" r:id="rId4"/>
    <p:sldLayoutId id="2147486407" r:id="rId5"/>
    <p:sldLayoutId id="2147486408" r:id="rId6"/>
    <p:sldLayoutId id="2147486409" r:id="rId7"/>
    <p:sldLayoutId id="2147486410" r:id="rId8"/>
    <p:sldLayoutId id="2147486411" r:id="rId9"/>
    <p:sldLayoutId id="2147486412" r:id="rId10"/>
    <p:sldLayoutId id="2147486413" r:id="rId11"/>
  </p:sldLayoutIdLst>
  <p:hf hdr="0" ftr="0" dt="0"/>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Maiandra GD" pitchFamily="34" charset="0"/>
          <a:ea typeface="微軟正黑體" pitchFamily="34" charset="-120"/>
        </a:defRPr>
      </a:lvl2pPr>
      <a:lvl3pPr algn="ctr" rtl="0" eaLnBrk="0" fontAlgn="base" hangingPunct="0">
        <a:spcBef>
          <a:spcPct val="0"/>
        </a:spcBef>
        <a:spcAft>
          <a:spcPct val="0"/>
        </a:spcAft>
        <a:defRPr sz="3300">
          <a:solidFill>
            <a:schemeClr val="tx2"/>
          </a:solidFill>
          <a:latin typeface="Maiandra GD" pitchFamily="34" charset="0"/>
          <a:ea typeface="微軟正黑體" pitchFamily="34" charset="-120"/>
        </a:defRPr>
      </a:lvl3pPr>
      <a:lvl4pPr algn="ctr" rtl="0" eaLnBrk="0" fontAlgn="base" hangingPunct="0">
        <a:spcBef>
          <a:spcPct val="0"/>
        </a:spcBef>
        <a:spcAft>
          <a:spcPct val="0"/>
        </a:spcAft>
        <a:defRPr sz="3300">
          <a:solidFill>
            <a:schemeClr val="tx2"/>
          </a:solidFill>
          <a:latin typeface="Maiandra GD" pitchFamily="34" charset="0"/>
          <a:ea typeface="微軟正黑體" pitchFamily="34" charset="-120"/>
        </a:defRPr>
      </a:lvl4pPr>
      <a:lvl5pPr algn="ctr" rtl="0" eaLnBrk="0" fontAlgn="base" hangingPunct="0">
        <a:spcBef>
          <a:spcPct val="0"/>
        </a:spcBef>
        <a:spcAft>
          <a:spcPct val="0"/>
        </a:spcAft>
        <a:defRPr sz="3300">
          <a:solidFill>
            <a:schemeClr val="tx2"/>
          </a:solidFill>
          <a:latin typeface="Maiandra GD" pitchFamily="34"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anose="05020102010507070707" pitchFamily="18" charset="2"/>
        <a:buChar char=""/>
        <a:defRPr sz="2400" kern="1200">
          <a:solidFill>
            <a:schemeClr val="tx1"/>
          </a:solidFill>
          <a:latin typeface="+mn-lt"/>
          <a:ea typeface="新細明體" panose="02020500000000000000" pitchFamily="18" charset="-120"/>
          <a:cs typeface="+mn-cs"/>
        </a:defRPr>
      </a:lvl1pPr>
      <a:lvl2pPr marL="557213" indent="-214313" algn="l" rtl="0" eaLnBrk="0" fontAlgn="base" hangingPunct="0">
        <a:spcBef>
          <a:spcPct val="20000"/>
        </a:spcBef>
        <a:spcAft>
          <a:spcPct val="0"/>
        </a:spcAft>
        <a:buClr>
          <a:schemeClr val="accent2"/>
        </a:buClr>
        <a:buSzPct val="50000"/>
        <a:buFont typeface="Wingdings 2" panose="05020102010507070707" pitchFamily="18" charset="2"/>
        <a:buChar char="³"/>
        <a:defRPr sz="2100" kern="1200">
          <a:solidFill>
            <a:schemeClr val="tx1"/>
          </a:solidFill>
          <a:latin typeface="+mn-lt"/>
          <a:ea typeface="新細明體" panose="02020500000000000000" pitchFamily="18" charset="-120"/>
          <a:cs typeface="+mn-cs"/>
        </a:defRPr>
      </a:lvl2pPr>
      <a:lvl3pPr marL="857250" indent="-171450" algn="l" rtl="0" eaLnBrk="0" fontAlgn="base" hangingPunct="0">
        <a:spcBef>
          <a:spcPct val="20000"/>
        </a:spcBef>
        <a:spcAft>
          <a:spcPct val="0"/>
        </a:spcAft>
        <a:buClr>
          <a:srgbClr val="9C007F"/>
        </a:buClr>
        <a:buSzPct val="60000"/>
        <a:buFont typeface="Wingdings 2" panose="05020102010507070707" pitchFamily="18" charset="2"/>
        <a:buChar char="®"/>
        <a:defRPr sz="1800" kern="1200">
          <a:solidFill>
            <a:schemeClr val="tx1"/>
          </a:solidFill>
          <a:latin typeface="+mn-lt"/>
          <a:ea typeface="新細明體" panose="02020500000000000000" pitchFamily="18" charset="-120"/>
          <a:cs typeface="+mn-cs"/>
        </a:defRPr>
      </a:lvl3pPr>
      <a:lvl4pPr marL="1200150" indent="-171450" algn="l" rtl="0" eaLnBrk="0" fontAlgn="base" hangingPunct="0">
        <a:spcBef>
          <a:spcPct val="20000"/>
        </a:spcBef>
        <a:spcAft>
          <a:spcPct val="0"/>
        </a:spcAft>
        <a:buClr>
          <a:srgbClr val="005BD3"/>
        </a:buClr>
        <a:buSzPct val="45000"/>
        <a:buFont typeface="Wingdings 2" panose="05020102010507070707" pitchFamily="18" charset="2"/>
        <a:buChar char="¯"/>
        <a:defRPr sz="1500" kern="1200">
          <a:solidFill>
            <a:schemeClr val="tx1"/>
          </a:solidFill>
          <a:latin typeface="+mn-lt"/>
          <a:ea typeface="新細明體" panose="02020500000000000000" pitchFamily="18" charset="-120"/>
          <a:cs typeface="+mn-cs"/>
        </a:defRPr>
      </a:lvl4pPr>
      <a:lvl5pPr marL="1543050" indent="-171450" algn="l" rtl="0" eaLnBrk="0" fontAlgn="base" hangingPunct="0">
        <a:spcBef>
          <a:spcPct val="20000"/>
        </a:spcBef>
        <a:spcAft>
          <a:spcPct val="0"/>
        </a:spcAft>
        <a:buClr>
          <a:srgbClr val="00349E"/>
        </a:buClr>
        <a:buFont typeface="Wingdings 2" panose="05020102010507070707" pitchFamily="18" charset="2"/>
        <a:buChar char=""/>
        <a:defRPr sz="1500" kern="1200">
          <a:solidFill>
            <a:schemeClr val="tx1"/>
          </a:solidFill>
          <a:latin typeface="+mn-lt"/>
          <a:ea typeface="新細明體" panose="02020500000000000000" pitchFamily="18" charset="-120"/>
          <a:cs typeface="+mn-cs"/>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944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atin typeface="Arial" charset="0"/>
              </a:defRPr>
            </a:lvl1pPr>
          </a:lstStyle>
          <a:p>
            <a:pPr defTabSz="685800">
              <a:defRPr/>
            </a:pPr>
            <a:endParaRPr lang="en-US" altLang="zh-TW">
              <a:solidFill>
                <a:prstClr val="black"/>
              </a:solidFill>
            </a:endParaRPr>
          </a:p>
        </p:txBody>
      </p:sp>
      <p:sp>
        <p:nvSpPr>
          <p:cNvPr id="18944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atin typeface="Arial" charset="0"/>
              </a:defRPr>
            </a:lvl1pPr>
          </a:lstStyle>
          <a:p>
            <a:pPr defTabSz="685800">
              <a:defRPr/>
            </a:pPr>
            <a:endParaRPr lang="en-US" altLang="zh-TW">
              <a:solidFill>
                <a:prstClr val="black"/>
              </a:solidFill>
            </a:endParaRPr>
          </a:p>
        </p:txBody>
      </p:sp>
      <p:sp>
        <p:nvSpPr>
          <p:cNvPr id="18944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vl1pPr>
          </a:lstStyle>
          <a:p>
            <a:pPr defTabSz="685800">
              <a:defRPr/>
            </a:pPr>
            <a:fld id="{3EFC2C9F-A0C7-4834-AEE8-1E175F7F0997}"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556155779"/>
      </p:ext>
    </p:extLst>
  </p:cSld>
  <p:clrMap bg1="lt1" tx1="dk1" bg2="lt2" tx2="dk2" accent1="accent1" accent2="accent2" accent3="accent3" accent4="accent4" accent5="accent5" accent6="accent6" hlink="hlink" folHlink="folHlink"/>
  <p:sldLayoutIdLst>
    <p:sldLayoutId id="2147486423" r:id="rId1"/>
    <p:sldLayoutId id="2147486424" r:id="rId2"/>
    <p:sldLayoutId id="2147486425" r:id="rId3"/>
    <p:sldLayoutId id="2147486426" r:id="rId4"/>
    <p:sldLayoutId id="2147486427" r:id="rId5"/>
    <p:sldLayoutId id="2147486428" r:id="rId6"/>
    <p:sldLayoutId id="2147486429" r:id="rId7"/>
    <p:sldLayoutId id="2147486430" r:id="rId8"/>
    <p:sldLayoutId id="2147486431" r:id="rId9"/>
    <p:sldLayoutId id="2147486432" r:id="rId10"/>
    <p:sldLayoutId id="2147486433" r:id="rId11"/>
  </p:sldLayoutIdLst>
  <p:hf hdr="0" ftr="0" dt="0"/>
  <p:txStyles>
    <p:titleStyle>
      <a:lvl1pPr algn="ctr" rtl="0" eaLnBrk="0" fontAlgn="base" hangingPunct="0">
        <a:spcBef>
          <a:spcPct val="0"/>
        </a:spcBef>
        <a:spcAft>
          <a:spcPct val="0"/>
        </a:spcAft>
        <a:defRPr kumimoji="1" sz="3300">
          <a:solidFill>
            <a:schemeClr val="tx2"/>
          </a:solidFill>
          <a:latin typeface="+mj-lt"/>
          <a:ea typeface="新細明體" pitchFamily="18" charset="-120"/>
          <a:cs typeface="PMingLiU" pitchFamily="18" charset="-120"/>
        </a:defRPr>
      </a:lvl1pPr>
      <a:lvl2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2pPr>
      <a:lvl3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3pPr>
      <a:lvl4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4pPr>
      <a:lvl5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5pPr>
      <a:lvl6pPr marL="342900" algn="ctr" rtl="0" fontAlgn="base">
        <a:spcBef>
          <a:spcPct val="0"/>
        </a:spcBef>
        <a:spcAft>
          <a:spcPct val="0"/>
        </a:spcAft>
        <a:defRPr kumimoji="1" sz="3300">
          <a:solidFill>
            <a:schemeClr val="tx2"/>
          </a:solidFill>
          <a:latin typeface="Arial" pitchFamily="34" charset="0"/>
          <a:ea typeface="新細明體" pitchFamily="18" charset="-120"/>
        </a:defRPr>
      </a:lvl6pPr>
      <a:lvl7pPr marL="685800" algn="ctr" rtl="0" fontAlgn="base">
        <a:spcBef>
          <a:spcPct val="0"/>
        </a:spcBef>
        <a:spcAft>
          <a:spcPct val="0"/>
        </a:spcAft>
        <a:defRPr kumimoji="1" sz="3300">
          <a:solidFill>
            <a:schemeClr val="tx2"/>
          </a:solidFill>
          <a:latin typeface="Arial" pitchFamily="34" charset="0"/>
          <a:ea typeface="新細明體" pitchFamily="18" charset="-120"/>
        </a:defRPr>
      </a:lvl7pPr>
      <a:lvl8pPr marL="1028700" algn="ctr" rtl="0" fontAlgn="base">
        <a:spcBef>
          <a:spcPct val="0"/>
        </a:spcBef>
        <a:spcAft>
          <a:spcPct val="0"/>
        </a:spcAft>
        <a:defRPr kumimoji="1" sz="3300">
          <a:solidFill>
            <a:schemeClr val="tx2"/>
          </a:solidFill>
          <a:latin typeface="Arial" pitchFamily="34" charset="0"/>
          <a:ea typeface="新細明體" pitchFamily="18" charset="-120"/>
        </a:defRPr>
      </a:lvl8pPr>
      <a:lvl9pPr marL="1371600" algn="ctr" rtl="0" fontAlgn="base">
        <a:spcBef>
          <a:spcPct val="0"/>
        </a:spcBef>
        <a:spcAft>
          <a:spcPct val="0"/>
        </a:spcAft>
        <a:defRPr kumimoji="1" sz="3300">
          <a:solidFill>
            <a:schemeClr val="tx2"/>
          </a:solidFill>
          <a:latin typeface="Arial" pitchFamily="34" charset="0"/>
          <a:ea typeface="新細明體"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新細明體" pitchFamily="18" charset="-120"/>
          <a:cs typeface="PMingLiU" pitchFamily="18" charset="-120"/>
        </a:defRPr>
      </a:lvl1pPr>
      <a:lvl2pPr marL="557213" indent="-214313" algn="l" rtl="0" eaLnBrk="0" fontAlgn="base" hangingPunct="0">
        <a:spcBef>
          <a:spcPct val="20000"/>
        </a:spcBef>
        <a:spcAft>
          <a:spcPct val="0"/>
        </a:spcAft>
        <a:buChar char="–"/>
        <a:defRPr kumimoji="1" sz="2100">
          <a:solidFill>
            <a:schemeClr val="tx1"/>
          </a:solidFill>
          <a:latin typeface="+mn-lt"/>
          <a:ea typeface="新細明體" pitchFamily="18" charset="-120"/>
          <a:cs typeface="PMingLiU" charset="0"/>
        </a:defRPr>
      </a:lvl2pPr>
      <a:lvl3pPr marL="857250" indent="-171450" algn="l" rtl="0" eaLnBrk="0" fontAlgn="base" hangingPunct="0">
        <a:spcBef>
          <a:spcPct val="20000"/>
        </a:spcBef>
        <a:spcAft>
          <a:spcPct val="0"/>
        </a:spcAft>
        <a:buChar char="•"/>
        <a:defRPr kumimoji="1" sz="1800">
          <a:solidFill>
            <a:schemeClr val="tx1"/>
          </a:solidFill>
          <a:latin typeface="+mn-lt"/>
          <a:ea typeface="新細明體" pitchFamily="18" charset="-120"/>
          <a:cs typeface="PMingLiU" charset="0"/>
        </a:defRPr>
      </a:lvl3pPr>
      <a:lvl4pPr marL="12001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4pPr>
      <a:lvl5pPr marL="15430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944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atin typeface="Arial" charset="0"/>
              </a:defRPr>
            </a:lvl1pPr>
          </a:lstStyle>
          <a:p>
            <a:pPr defTabSz="685800">
              <a:defRPr/>
            </a:pPr>
            <a:endParaRPr lang="en-US" altLang="zh-TW">
              <a:solidFill>
                <a:prstClr val="black"/>
              </a:solidFill>
            </a:endParaRPr>
          </a:p>
        </p:txBody>
      </p:sp>
      <p:sp>
        <p:nvSpPr>
          <p:cNvPr id="18944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atin typeface="Arial" charset="0"/>
              </a:defRPr>
            </a:lvl1pPr>
          </a:lstStyle>
          <a:p>
            <a:pPr defTabSz="685800">
              <a:defRPr/>
            </a:pPr>
            <a:endParaRPr lang="en-US" altLang="zh-TW">
              <a:solidFill>
                <a:prstClr val="black"/>
              </a:solidFill>
            </a:endParaRPr>
          </a:p>
        </p:txBody>
      </p:sp>
      <p:sp>
        <p:nvSpPr>
          <p:cNvPr id="18944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vl1pPr>
          </a:lstStyle>
          <a:p>
            <a:pPr defTabSz="685800">
              <a:defRPr/>
            </a:pPr>
            <a:fld id="{3EFC2C9F-A0C7-4834-AEE8-1E175F7F0997}"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1043452912"/>
      </p:ext>
    </p:extLst>
  </p:cSld>
  <p:clrMap bg1="lt1" tx1="dk1" bg2="lt2" tx2="dk2" accent1="accent1" accent2="accent2" accent3="accent3" accent4="accent4" accent5="accent5" accent6="accent6" hlink="hlink" folHlink="folHlink"/>
  <p:sldLayoutIdLst>
    <p:sldLayoutId id="2147486447" r:id="rId1"/>
    <p:sldLayoutId id="2147486448" r:id="rId2"/>
    <p:sldLayoutId id="2147486449" r:id="rId3"/>
    <p:sldLayoutId id="2147486450" r:id="rId4"/>
    <p:sldLayoutId id="2147486451" r:id="rId5"/>
    <p:sldLayoutId id="2147486452" r:id="rId6"/>
    <p:sldLayoutId id="2147486453" r:id="rId7"/>
    <p:sldLayoutId id="2147486454" r:id="rId8"/>
    <p:sldLayoutId id="2147486455" r:id="rId9"/>
    <p:sldLayoutId id="2147486456" r:id="rId10"/>
    <p:sldLayoutId id="2147486457" r:id="rId11"/>
  </p:sldLayoutIdLst>
  <p:hf hdr="0" ftr="0" dt="0"/>
  <p:txStyles>
    <p:titleStyle>
      <a:lvl1pPr algn="ctr" rtl="0" eaLnBrk="0" fontAlgn="base" hangingPunct="0">
        <a:spcBef>
          <a:spcPct val="0"/>
        </a:spcBef>
        <a:spcAft>
          <a:spcPct val="0"/>
        </a:spcAft>
        <a:defRPr kumimoji="1" sz="3300">
          <a:solidFill>
            <a:schemeClr val="tx2"/>
          </a:solidFill>
          <a:latin typeface="+mj-lt"/>
          <a:ea typeface="新細明體" pitchFamily="18" charset="-120"/>
          <a:cs typeface="PMingLiU" pitchFamily="18" charset="-120"/>
        </a:defRPr>
      </a:lvl1pPr>
      <a:lvl2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2pPr>
      <a:lvl3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3pPr>
      <a:lvl4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4pPr>
      <a:lvl5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5pPr>
      <a:lvl6pPr marL="342900" algn="ctr" rtl="0" fontAlgn="base">
        <a:spcBef>
          <a:spcPct val="0"/>
        </a:spcBef>
        <a:spcAft>
          <a:spcPct val="0"/>
        </a:spcAft>
        <a:defRPr kumimoji="1" sz="3300">
          <a:solidFill>
            <a:schemeClr val="tx2"/>
          </a:solidFill>
          <a:latin typeface="Arial" pitchFamily="34" charset="0"/>
          <a:ea typeface="新細明體" pitchFamily="18" charset="-120"/>
        </a:defRPr>
      </a:lvl6pPr>
      <a:lvl7pPr marL="685800" algn="ctr" rtl="0" fontAlgn="base">
        <a:spcBef>
          <a:spcPct val="0"/>
        </a:spcBef>
        <a:spcAft>
          <a:spcPct val="0"/>
        </a:spcAft>
        <a:defRPr kumimoji="1" sz="3300">
          <a:solidFill>
            <a:schemeClr val="tx2"/>
          </a:solidFill>
          <a:latin typeface="Arial" pitchFamily="34" charset="0"/>
          <a:ea typeface="新細明體" pitchFamily="18" charset="-120"/>
        </a:defRPr>
      </a:lvl7pPr>
      <a:lvl8pPr marL="1028700" algn="ctr" rtl="0" fontAlgn="base">
        <a:spcBef>
          <a:spcPct val="0"/>
        </a:spcBef>
        <a:spcAft>
          <a:spcPct val="0"/>
        </a:spcAft>
        <a:defRPr kumimoji="1" sz="3300">
          <a:solidFill>
            <a:schemeClr val="tx2"/>
          </a:solidFill>
          <a:latin typeface="Arial" pitchFamily="34" charset="0"/>
          <a:ea typeface="新細明體" pitchFamily="18" charset="-120"/>
        </a:defRPr>
      </a:lvl8pPr>
      <a:lvl9pPr marL="1371600" algn="ctr" rtl="0" fontAlgn="base">
        <a:spcBef>
          <a:spcPct val="0"/>
        </a:spcBef>
        <a:spcAft>
          <a:spcPct val="0"/>
        </a:spcAft>
        <a:defRPr kumimoji="1" sz="3300">
          <a:solidFill>
            <a:schemeClr val="tx2"/>
          </a:solidFill>
          <a:latin typeface="Arial" pitchFamily="34" charset="0"/>
          <a:ea typeface="新細明體"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新細明體" pitchFamily="18" charset="-120"/>
          <a:cs typeface="PMingLiU" pitchFamily="18" charset="-120"/>
        </a:defRPr>
      </a:lvl1pPr>
      <a:lvl2pPr marL="557213" indent="-214313" algn="l" rtl="0" eaLnBrk="0" fontAlgn="base" hangingPunct="0">
        <a:spcBef>
          <a:spcPct val="20000"/>
        </a:spcBef>
        <a:spcAft>
          <a:spcPct val="0"/>
        </a:spcAft>
        <a:buChar char="–"/>
        <a:defRPr kumimoji="1" sz="2100">
          <a:solidFill>
            <a:schemeClr val="tx1"/>
          </a:solidFill>
          <a:latin typeface="+mn-lt"/>
          <a:ea typeface="新細明體" pitchFamily="18" charset="-120"/>
          <a:cs typeface="PMingLiU" charset="0"/>
        </a:defRPr>
      </a:lvl2pPr>
      <a:lvl3pPr marL="857250" indent="-171450" algn="l" rtl="0" eaLnBrk="0" fontAlgn="base" hangingPunct="0">
        <a:spcBef>
          <a:spcPct val="20000"/>
        </a:spcBef>
        <a:spcAft>
          <a:spcPct val="0"/>
        </a:spcAft>
        <a:buChar char="•"/>
        <a:defRPr kumimoji="1" sz="1800">
          <a:solidFill>
            <a:schemeClr val="tx1"/>
          </a:solidFill>
          <a:latin typeface="+mn-lt"/>
          <a:ea typeface="新細明體" pitchFamily="18" charset="-120"/>
          <a:cs typeface="PMingLiU" charset="0"/>
        </a:defRPr>
      </a:lvl3pPr>
      <a:lvl4pPr marL="12001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4pPr>
      <a:lvl5pPr marL="15430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944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atin typeface="Arial" charset="0"/>
              </a:defRPr>
            </a:lvl1pPr>
          </a:lstStyle>
          <a:p>
            <a:pPr defTabSz="685800">
              <a:defRPr/>
            </a:pPr>
            <a:endParaRPr lang="en-US" altLang="zh-TW">
              <a:solidFill>
                <a:prstClr val="black"/>
              </a:solidFill>
            </a:endParaRPr>
          </a:p>
        </p:txBody>
      </p:sp>
      <p:sp>
        <p:nvSpPr>
          <p:cNvPr id="18944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atin typeface="Arial" charset="0"/>
              </a:defRPr>
            </a:lvl1pPr>
          </a:lstStyle>
          <a:p>
            <a:pPr defTabSz="685800">
              <a:defRPr/>
            </a:pPr>
            <a:endParaRPr lang="en-US" altLang="zh-TW">
              <a:solidFill>
                <a:prstClr val="black"/>
              </a:solidFill>
            </a:endParaRPr>
          </a:p>
        </p:txBody>
      </p:sp>
      <p:sp>
        <p:nvSpPr>
          <p:cNvPr id="18944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vl1pPr>
          </a:lstStyle>
          <a:p>
            <a:pPr defTabSz="685800">
              <a:defRPr/>
            </a:pPr>
            <a:fld id="{3EFC2C9F-A0C7-4834-AEE8-1E175F7F0997}" type="slidenum">
              <a:rPr lang="en-US" altLang="zh-TW" smtClean="0">
                <a:solidFill>
                  <a:prstClr val="black"/>
                </a:solidFill>
              </a:rPr>
              <a:pPr defTabSz="685800">
                <a:defRPr/>
              </a:pPr>
              <a:t>‹#›</a:t>
            </a:fld>
            <a:endParaRPr lang="en-US" altLang="zh-TW">
              <a:solidFill>
                <a:prstClr val="black"/>
              </a:solidFill>
            </a:endParaRPr>
          </a:p>
        </p:txBody>
      </p:sp>
    </p:spTree>
    <p:extLst>
      <p:ext uri="{BB962C8B-B14F-4D97-AF65-F5344CB8AC3E}">
        <p14:creationId xmlns:p14="http://schemas.microsoft.com/office/powerpoint/2010/main" val="3811394201"/>
      </p:ext>
    </p:extLst>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62" r:id="rId4"/>
    <p:sldLayoutId id="2147486463" r:id="rId5"/>
    <p:sldLayoutId id="2147486464" r:id="rId6"/>
    <p:sldLayoutId id="2147486465" r:id="rId7"/>
    <p:sldLayoutId id="2147486466" r:id="rId8"/>
    <p:sldLayoutId id="2147486467" r:id="rId9"/>
    <p:sldLayoutId id="2147486468" r:id="rId10"/>
    <p:sldLayoutId id="2147486469" r:id="rId11"/>
  </p:sldLayoutIdLst>
  <p:hf hdr="0" ftr="0" dt="0"/>
  <p:txStyles>
    <p:titleStyle>
      <a:lvl1pPr algn="ctr" rtl="0" eaLnBrk="0" fontAlgn="base" hangingPunct="0">
        <a:spcBef>
          <a:spcPct val="0"/>
        </a:spcBef>
        <a:spcAft>
          <a:spcPct val="0"/>
        </a:spcAft>
        <a:defRPr kumimoji="1" sz="3300">
          <a:solidFill>
            <a:schemeClr val="tx2"/>
          </a:solidFill>
          <a:latin typeface="+mj-lt"/>
          <a:ea typeface="新細明體" pitchFamily="18" charset="-120"/>
          <a:cs typeface="PMingLiU" pitchFamily="18" charset="-120"/>
        </a:defRPr>
      </a:lvl1pPr>
      <a:lvl2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2pPr>
      <a:lvl3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3pPr>
      <a:lvl4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4pPr>
      <a:lvl5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5pPr>
      <a:lvl6pPr marL="342900" algn="ctr" rtl="0" fontAlgn="base">
        <a:spcBef>
          <a:spcPct val="0"/>
        </a:spcBef>
        <a:spcAft>
          <a:spcPct val="0"/>
        </a:spcAft>
        <a:defRPr kumimoji="1" sz="3300">
          <a:solidFill>
            <a:schemeClr val="tx2"/>
          </a:solidFill>
          <a:latin typeface="Arial" pitchFamily="34" charset="0"/>
          <a:ea typeface="新細明體" pitchFamily="18" charset="-120"/>
        </a:defRPr>
      </a:lvl6pPr>
      <a:lvl7pPr marL="685800" algn="ctr" rtl="0" fontAlgn="base">
        <a:spcBef>
          <a:spcPct val="0"/>
        </a:spcBef>
        <a:spcAft>
          <a:spcPct val="0"/>
        </a:spcAft>
        <a:defRPr kumimoji="1" sz="3300">
          <a:solidFill>
            <a:schemeClr val="tx2"/>
          </a:solidFill>
          <a:latin typeface="Arial" pitchFamily="34" charset="0"/>
          <a:ea typeface="新細明體" pitchFamily="18" charset="-120"/>
        </a:defRPr>
      </a:lvl7pPr>
      <a:lvl8pPr marL="1028700" algn="ctr" rtl="0" fontAlgn="base">
        <a:spcBef>
          <a:spcPct val="0"/>
        </a:spcBef>
        <a:spcAft>
          <a:spcPct val="0"/>
        </a:spcAft>
        <a:defRPr kumimoji="1" sz="3300">
          <a:solidFill>
            <a:schemeClr val="tx2"/>
          </a:solidFill>
          <a:latin typeface="Arial" pitchFamily="34" charset="0"/>
          <a:ea typeface="新細明體" pitchFamily="18" charset="-120"/>
        </a:defRPr>
      </a:lvl8pPr>
      <a:lvl9pPr marL="1371600" algn="ctr" rtl="0" fontAlgn="base">
        <a:spcBef>
          <a:spcPct val="0"/>
        </a:spcBef>
        <a:spcAft>
          <a:spcPct val="0"/>
        </a:spcAft>
        <a:defRPr kumimoji="1" sz="3300">
          <a:solidFill>
            <a:schemeClr val="tx2"/>
          </a:solidFill>
          <a:latin typeface="Arial" pitchFamily="34" charset="0"/>
          <a:ea typeface="新細明體"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新細明體" pitchFamily="18" charset="-120"/>
          <a:cs typeface="PMingLiU" pitchFamily="18" charset="-120"/>
        </a:defRPr>
      </a:lvl1pPr>
      <a:lvl2pPr marL="557213" indent="-214313" algn="l" rtl="0" eaLnBrk="0" fontAlgn="base" hangingPunct="0">
        <a:spcBef>
          <a:spcPct val="20000"/>
        </a:spcBef>
        <a:spcAft>
          <a:spcPct val="0"/>
        </a:spcAft>
        <a:buChar char="–"/>
        <a:defRPr kumimoji="1" sz="2100">
          <a:solidFill>
            <a:schemeClr val="tx1"/>
          </a:solidFill>
          <a:latin typeface="+mn-lt"/>
          <a:ea typeface="新細明體" pitchFamily="18" charset="-120"/>
          <a:cs typeface="PMingLiU" charset="0"/>
        </a:defRPr>
      </a:lvl2pPr>
      <a:lvl3pPr marL="857250" indent="-171450" algn="l" rtl="0" eaLnBrk="0" fontAlgn="base" hangingPunct="0">
        <a:spcBef>
          <a:spcPct val="20000"/>
        </a:spcBef>
        <a:spcAft>
          <a:spcPct val="0"/>
        </a:spcAft>
        <a:buChar char="•"/>
        <a:defRPr kumimoji="1" sz="1800">
          <a:solidFill>
            <a:schemeClr val="tx1"/>
          </a:solidFill>
          <a:latin typeface="+mn-lt"/>
          <a:ea typeface="新細明體" pitchFamily="18" charset="-120"/>
          <a:cs typeface="PMingLiU" charset="0"/>
        </a:defRPr>
      </a:lvl3pPr>
      <a:lvl4pPr marL="12001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4pPr>
      <a:lvl5pPr marL="15430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944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vl1pPr>
          </a:lstStyle>
          <a:p>
            <a:pPr defTabSz="685800">
              <a:defRPr/>
            </a:pPr>
            <a:endParaRPr lang="en-US" altLang="zh-TW">
              <a:solidFill>
                <a:prstClr val="black"/>
              </a:solidFill>
              <a:ea typeface="PMingLiU" panose="02020500000000000000" pitchFamily="18" charset="-120"/>
            </a:endParaRPr>
          </a:p>
        </p:txBody>
      </p:sp>
      <p:sp>
        <p:nvSpPr>
          <p:cNvPr id="18944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vl1pPr>
          </a:lstStyle>
          <a:p>
            <a:pPr defTabSz="685800">
              <a:defRPr/>
            </a:pPr>
            <a:endParaRPr lang="en-US" altLang="zh-TW">
              <a:solidFill>
                <a:prstClr val="black"/>
              </a:solidFill>
              <a:ea typeface="PMingLiU" panose="02020500000000000000" pitchFamily="18" charset="-120"/>
            </a:endParaRPr>
          </a:p>
        </p:txBody>
      </p:sp>
      <p:sp>
        <p:nvSpPr>
          <p:cNvPr id="18944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vl1pPr>
          </a:lstStyle>
          <a:p>
            <a:pPr defTabSz="685800">
              <a:defRPr/>
            </a:pPr>
            <a:fld id="{6C5D654E-F0D2-4A5D-925B-28280F5526A0}"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1971167905"/>
      </p:ext>
    </p:extLst>
  </p:cSld>
  <p:clrMap bg1="lt1" tx1="dk1" bg2="lt2" tx2="dk2" accent1="accent1" accent2="accent2" accent3="accent3" accent4="accent4" accent5="accent5" accent6="accent6" hlink="hlink" folHlink="folHlink"/>
  <p:sldLayoutIdLst>
    <p:sldLayoutId id="2147486471" r:id="rId1"/>
    <p:sldLayoutId id="2147486472" r:id="rId2"/>
    <p:sldLayoutId id="2147486473" r:id="rId3"/>
    <p:sldLayoutId id="2147486474" r:id="rId4"/>
    <p:sldLayoutId id="2147486475" r:id="rId5"/>
    <p:sldLayoutId id="2147486476" r:id="rId6"/>
    <p:sldLayoutId id="2147486477" r:id="rId7"/>
    <p:sldLayoutId id="2147486478" r:id="rId8"/>
    <p:sldLayoutId id="2147486479" r:id="rId9"/>
    <p:sldLayoutId id="2147486480" r:id="rId10"/>
    <p:sldLayoutId id="2147486481" r:id="rId11"/>
  </p:sldLayoutIdLst>
  <p:hf hdr="0" ftr="0" dt="0"/>
  <p:txStyles>
    <p:titleStyle>
      <a:lvl1pPr algn="ctr" rtl="0" eaLnBrk="0" fontAlgn="base" hangingPunct="0">
        <a:spcBef>
          <a:spcPct val="0"/>
        </a:spcBef>
        <a:spcAft>
          <a:spcPct val="0"/>
        </a:spcAft>
        <a:defRPr kumimoji="1" sz="3300">
          <a:solidFill>
            <a:schemeClr val="tx2"/>
          </a:solidFill>
          <a:latin typeface="+mj-lt"/>
          <a:ea typeface="PMingLiU" panose="02020500000000000000" pitchFamily="18" charset="-120"/>
          <a:cs typeface="+mj-cs"/>
        </a:defRPr>
      </a:lvl1pPr>
      <a:lvl2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2pPr>
      <a:lvl3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3pPr>
      <a:lvl4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4pPr>
      <a:lvl5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5pPr>
      <a:lvl6pPr marL="342900" algn="ctr" rtl="0" fontAlgn="base">
        <a:spcBef>
          <a:spcPct val="0"/>
        </a:spcBef>
        <a:spcAft>
          <a:spcPct val="0"/>
        </a:spcAft>
        <a:defRPr kumimoji="1" sz="3300">
          <a:solidFill>
            <a:schemeClr val="tx2"/>
          </a:solidFill>
          <a:latin typeface="Arial" pitchFamily="34" charset="0"/>
          <a:ea typeface="新細明體" pitchFamily="18" charset="-120"/>
        </a:defRPr>
      </a:lvl6pPr>
      <a:lvl7pPr marL="685800" algn="ctr" rtl="0" fontAlgn="base">
        <a:spcBef>
          <a:spcPct val="0"/>
        </a:spcBef>
        <a:spcAft>
          <a:spcPct val="0"/>
        </a:spcAft>
        <a:defRPr kumimoji="1" sz="3300">
          <a:solidFill>
            <a:schemeClr val="tx2"/>
          </a:solidFill>
          <a:latin typeface="Arial" pitchFamily="34" charset="0"/>
          <a:ea typeface="新細明體" pitchFamily="18" charset="-120"/>
        </a:defRPr>
      </a:lvl7pPr>
      <a:lvl8pPr marL="1028700" algn="ctr" rtl="0" fontAlgn="base">
        <a:spcBef>
          <a:spcPct val="0"/>
        </a:spcBef>
        <a:spcAft>
          <a:spcPct val="0"/>
        </a:spcAft>
        <a:defRPr kumimoji="1" sz="3300">
          <a:solidFill>
            <a:schemeClr val="tx2"/>
          </a:solidFill>
          <a:latin typeface="Arial" pitchFamily="34" charset="0"/>
          <a:ea typeface="新細明體" pitchFamily="18" charset="-120"/>
        </a:defRPr>
      </a:lvl8pPr>
      <a:lvl9pPr marL="1371600" algn="ctr" rtl="0" fontAlgn="base">
        <a:spcBef>
          <a:spcPct val="0"/>
        </a:spcBef>
        <a:spcAft>
          <a:spcPct val="0"/>
        </a:spcAft>
        <a:defRPr kumimoji="1" sz="3300">
          <a:solidFill>
            <a:schemeClr val="tx2"/>
          </a:solidFill>
          <a:latin typeface="Arial" pitchFamily="34" charset="0"/>
          <a:ea typeface="新細明體"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PMingLiU" panose="02020500000000000000" pitchFamily="18" charset="-120"/>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PMingLiU" panose="02020500000000000000" pitchFamily="18" charset="-120"/>
        </a:defRPr>
      </a:lvl2pPr>
      <a:lvl3pPr marL="857250" indent="-171450" algn="l" rtl="0" eaLnBrk="0" fontAlgn="base" hangingPunct="0">
        <a:spcBef>
          <a:spcPct val="20000"/>
        </a:spcBef>
        <a:spcAft>
          <a:spcPct val="0"/>
        </a:spcAft>
        <a:buChar char="•"/>
        <a:defRPr kumimoji="1" sz="1800">
          <a:solidFill>
            <a:schemeClr val="tx1"/>
          </a:solidFill>
          <a:latin typeface="+mn-lt"/>
          <a:ea typeface="PMingLiU" panose="02020500000000000000" pitchFamily="18" charset="-120"/>
        </a:defRPr>
      </a:lvl3pPr>
      <a:lvl4pPr marL="1200150" indent="-171450" algn="l" rtl="0" eaLnBrk="0" fontAlgn="base" hangingPunct="0">
        <a:spcBef>
          <a:spcPct val="20000"/>
        </a:spcBef>
        <a:spcAft>
          <a:spcPct val="0"/>
        </a:spcAft>
        <a:buChar char="–"/>
        <a:defRPr kumimoji="1" sz="1500">
          <a:solidFill>
            <a:schemeClr val="tx1"/>
          </a:solidFill>
          <a:latin typeface="+mn-lt"/>
          <a:ea typeface="PMingLiU" panose="02020500000000000000" pitchFamily="18" charset="-120"/>
        </a:defRPr>
      </a:lvl4pPr>
      <a:lvl5pPr marL="1543050" indent="-171450" algn="l" rtl="0" eaLnBrk="0" fontAlgn="base" hangingPunct="0">
        <a:spcBef>
          <a:spcPct val="20000"/>
        </a:spcBef>
        <a:spcAft>
          <a:spcPct val="0"/>
        </a:spcAft>
        <a:buChar char="»"/>
        <a:defRPr kumimoji="1" sz="1500">
          <a:solidFill>
            <a:schemeClr val="tx1"/>
          </a:solidFill>
          <a:latin typeface="+mn-lt"/>
          <a:ea typeface="PMingLiU" panose="02020500000000000000" pitchFamily="18" charset="-12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944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vl1pPr>
          </a:lstStyle>
          <a:p>
            <a:pPr defTabSz="685800">
              <a:defRPr/>
            </a:pPr>
            <a:endParaRPr lang="en-US" altLang="zh-TW">
              <a:solidFill>
                <a:prstClr val="black"/>
              </a:solidFill>
              <a:ea typeface="PMingLiU" panose="02020500000000000000" pitchFamily="18" charset="-120"/>
            </a:endParaRPr>
          </a:p>
        </p:txBody>
      </p:sp>
      <p:sp>
        <p:nvSpPr>
          <p:cNvPr id="18944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vl1pPr>
          </a:lstStyle>
          <a:p>
            <a:pPr defTabSz="685800">
              <a:defRPr/>
            </a:pPr>
            <a:endParaRPr lang="en-US" altLang="zh-TW">
              <a:solidFill>
                <a:prstClr val="black"/>
              </a:solidFill>
              <a:ea typeface="PMingLiU" panose="02020500000000000000" pitchFamily="18" charset="-120"/>
            </a:endParaRPr>
          </a:p>
        </p:txBody>
      </p:sp>
      <p:sp>
        <p:nvSpPr>
          <p:cNvPr id="18944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vl1pPr>
          </a:lstStyle>
          <a:p>
            <a:pPr defTabSz="685800">
              <a:defRPr/>
            </a:pPr>
            <a:fld id="{6C5D654E-F0D2-4A5D-925B-28280F5526A0}" type="slidenum">
              <a:rPr lang="en-US" altLang="zh-TW" smtClean="0">
                <a:solidFill>
                  <a:prstClr val="black"/>
                </a:solidFill>
                <a:ea typeface="PMingLiU" panose="02020500000000000000" pitchFamily="18" charset="-120"/>
              </a:rPr>
              <a:pPr defTabSz="685800">
                <a:defRPr/>
              </a:pPr>
              <a:t>‹#›</a:t>
            </a:fld>
            <a:endParaRPr lang="en-US" altLang="zh-TW">
              <a:solidFill>
                <a:prstClr val="black"/>
              </a:solidFill>
              <a:ea typeface="PMingLiU" panose="02020500000000000000" pitchFamily="18" charset="-120"/>
            </a:endParaRPr>
          </a:p>
        </p:txBody>
      </p:sp>
    </p:spTree>
    <p:extLst>
      <p:ext uri="{BB962C8B-B14F-4D97-AF65-F5344CB8AC3E}">
        <p14:creationId xmlns:p14="http://schemas.microsoft.com/office/powerpoint/2010/main" val="2674273435"/>
      </p:ext>
    </p:extLst>
  </p:cSld>
  <p:clrMap bg1="lt1" tx1="dk1" bg2="lt2" tx2="dk2" accent1="accent1" accent2="accent2" accent3="accent3" accent4="accent4" accent5="accent5" accent6="accent6" hlink="hlink" folHlink="folHlink"/>
  <p:sldLayoutIdLst>
    <p:sldLayoutId id="2147486507" r:id="rId1"/>
    <p:sldLayoutId id="2147486508" r:id="rId2"/>
    <p:sldLayoutId id="2147486509" r:id="rId3"/>
    <p:sldLayoutId id="2147486510" r:id="rId4"/>
    <p:sldLayoutId id="2147486511" r:id="rId5"/>
    <p:sldLayoutId id="2147486512" r:id="rId6"/>
    <p:sldLayoutId id="2147486513" r:id="rId7"/>
    <p:sldLayoutId id="2147486514" r:id="rId8"/>
    <p:sldLayoutId id="2147486515" r:id="rId9"/>
    <p:sldLayoutId id="2147486516" r:id="rId10"/>
    <p:sldLayoutId id="2147486517" r:id="rId11"/>
  </p:sldLayoutIdLst>
  <p:hf hdr="0" ftr="0" dt="0"/>
  <p:txStyles>
    <p:titleStyle>
      <a:lvl1pPr algn="ctr" rtl="0" eaLnBrk="0" fontAlgn="base" hangingPunct="0">
        <a:spcBef>
          <a:spcPct val="0"/>
        </a:spcBef>
        <a:spcAft>
          <a:spcPct val="0"/>
        </a:spcAft>
        <a:defRPr kumimoji="1" sz="3300">
          <a:solidFill>
            <a:schemeClr val="tx2"/>
          </a:solidFill>
          <a:latin typeface="+mj-lt"/>
          <a:ea typeface="PMingLiU" panose="02020500000000000000" pitchFamily="18" charset="-120"/>
          <a:cs typeface="+mj-cs"/>
        </a:defRPr>
      </a:lvl1pPr>
      <a:lvl2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2pPr>
      <a:lvl3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3pPr>
      <a:lvl4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4pPr>
      <a:lvl5pPr algn="ctr" rtl="0" eaLnBrk="0" fontAlgn="base" hangingPunct="0">
        <a:spcBef>
          <a:spcPct val="0"/>
        </a:spcBef>
        <a:spcAft>
          <a:spcPct val="0"/>
        </a:spcAft>
        <a:defRPr kumimoji="1" sz="3300">
          <a:solidFill>
            <a:schemeClr val="tx2"/>
          </a:solidFill>
          <a:latin typeface="Arial" pitchFamily="34" charset="0"/>
          <a:ea typeface="PMingLiU" panose="02020500000000000000" pitchFamily="18" charset="-120"/>
        </a:defRPr>
      </a:lvl5pPr>
      <a:lvl6pPr marL="342900" algn="ctr" rtl="0" fontAlgn="base">
        <a:spcBef>
          <a:spcPct val="0"/>
        </a:spcBef>
        <a:spcAft>
          <a:spcPct val="0"/>
        </a:spcAft>
        <a:defRPr kumimoji="1" sz="3300">
          <a:solidFill>
            <a:schemeClr val="tx2"/>
          </a:solidFill>
          <a:latin typeface="Arial" pitchFamily="34" charset="0"/>
          <a:ea typeface="新細明體" pitchFamily="18" charset="-120"/>
        </a:defRPr>
      </a:lvl6pPr>
      <a:lvl7pPr marL="685800" algn="ctr" rtl="0" fontAlgn="base">
        <a:spcBef>
          <a:spcPct val="0"/>
        </a:spcBef>
        <a:spcAft>
          <a:spcPct val="0"/>
        </a:spcAft>
        <a:defRPr kumimoji="1" sz="3300">
          <a:solidFill>
            <a:schemeClr val="tx2"/>
          </a:solidFill>
          <a:latin typeface="Arial" pitchFamily="34" charset="0"/>
          <a:ea typeface="新細明體" pitchFamily="18" charset="-120"/>
        </a:defRPr>
      </a:lvl7pPr>
      <a:lvl8pPr marL="1028700" algn="ctr" rtl="0" fontAlgn="base">
        <a:spcBef>
          <a:spcPct val="0"/>
        </a:spcBef>
        <a:spcAft>
          <a:spcPct val="0"/>
        </a:spcAft>
        <a:defRPr kumimoji="1" sz="3300">
          <a:solidFill>
            <a:schemeClr val="tx2"/>
          </a:solidFill>
          <a:latin typeface="Arial" pitchFamily="34" charset="0"/>
          <a:ea typeface="新細明體" pitchFamily="18" charset="-120"/>
        </a:defRPr>
      </a:lvl8pPr>
      <a:lvl9pPr marL="1371600" algn="ctr" rtl="0" fontAlgn="base">
        <a:spcBef>
          <a:spcPct val="0"/>
        </a:spcBef>
        <a:spcAft>
          <a:spcPct val="0"/>
        </a:spcAft>
        <a:defRPr kumimoji="1" sz="3300">
          <a:solidFill>
            <a:schemeClr val="tx2"/>
          </a:solidFill>
          <a:latin typeface="Arial" pitchFamily="34" charset="0"/>
          <a:ea typeface="新細明體"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PMingLiU" panose="02020500000000000000" pitchFamily="18" charset="-120"/>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PMingLiU" panose="02020500000000000000" pitchFamily="18" charset="-120"/>
        </a:defRPr>
      </a:lvl2pPr>
      <a:lvl3pPr marL="857250" indent="-171450" algn="l" rtl="0" eaLnBrk="0" fontAlgn="base" hangingPunct="0">
        <a:spcBef>
          <a:spcPct val="20000"/>
        </a:spcBef>
        <a:spcAft>
          <a:spcPct val="0"/>
        </a:spcAft>
        <a:buChar char="•"/>
        <a:defRPr kumimoji="1" sz="1800">
          <a:solidFill>
            <a:schemeClr val="tx1"/>
          </a:solidFill>
          <a:latin typeface="+mn-lt"/>
          <a:ea typeface="PMingLiU" panose="02020500000000000000" pitchFamily="18" charset="-120"/>
        </a:defRPr>
      </a:lvl3pPr>
      <a:lvl4pPr marL="1200150" indent="-171450" algn="l" rtl="0" eaLnBrk="0" fontAlgn="base" hangingPunct="0">
        <a:spcBef>
          <a:spcPct val="20000"/>
        </a:spcBef>
        <a:spcAft>
          <a:spcPct val="0"/>
        </a:spcAft>
        <a:buChar char="–"/>
        <a:defRPr kumimoji="1" sz="1500">
          <a:solidFill>
            <a:schemeClr val="tx1"/>
          </a:solidFill>
          <a:latin typeface="+mn-lt"/>
          <a:ea typeface="PMingLiU" panose="02020500000000000000" pitchFamily="18" charset="-120"/>
        </a:defRPr>
      </a:lvl4pPr>
      <a:lvl5pPr marL="1543050" indent="-171450" algn="l" rtl="0" eaLnBrk="0" fontAlgn="base" hangingPunct="0">
        <a:spcBef>
          <a:spcPct val="20000"/>
        </a:spcBef>
        <a:spcAft>
          <a:spcPct val="0"/>
        </a:spcAft>
        <a:buChar char="»"/>
        <a:defRPr kumimoji="1" sz="1500">
          <a:solidFill>
            <a:schemeClr val="tx1"/>
          </a:solidFill>
          <a:latin typeface="+mn-lt"/>
          <a:ea typeface="PMingLiU" panose="02020500000000000000" pitchFamily="18" charset="-12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C02E5B-596D-B3EA-CA46-608C9CE0AB34}"/>
              </a:ext>
            </a:extLst>
          </p:cNvPr>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6D22F027-0D12-A54F-48B1-7F8FF4332C11}"/>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9444" name="Rectangle 4">
            <a:extLst>
              <a:ext uri="{FF2B5EF4-FFF2-40B4-BE49-F238E27FC236}">
                <a16:creationId xmlns:a16="http://schemas.microsoft.com/office/drawing/2014/main" id="{E0DD332B-FE0C-D00B-4786-EC25D0EE837B}"/>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atin typeface="Arial" charset="0"/>
              </a:defRPr>
            </a:lvl1pPr>
          </a:lstStyle>
          <a:p>
            <a:pPr>
              <a:defRPr/>
            </a:pPr>
            <a:endParaRPr lang="en-US" altLang="zh-TW"/>
          </a:p>
        </p:txBody>
      </p:sp>
      <p:sp>
        <p:nvSpPr>
          <p:cNvPr id="189445" name="Rectangle 5">
            <a:extLst>
              <a:ext uri="{FF2B5EF4-FFF2-40B4-BE49-F238E27FC236}">
                <a16:creationId xmlns:a16="http://schemas.microsoft.com/office/drawing/2014/main" id="{5A26F5B6-2374-C826-8307-B8D765EE297A}"/>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atin typeface="Arial" charset="0"/>
              </a:defRPr>
            </a:lvl1pPr>
          </a:lstStyle>
          <a:p>
            <a:pPr>
              <a:defRPr/>
            </a:pPr>
            <a:endParaRPr lang="en-US" altLang="zh-TW"/>
          </a:p>
        </p:txBody>
      </p:sp>
      <p:sp>
        <p:nvSpPr>
          <p:cNvPr id="189446" name="Rectangle 6">
            <a:extLst>
              <a:ext uri="{FF2B5EF4-FFF2-40B4-BE49-F238E27FC236}">
                <a16:creationId xmlns:a16="http://schemas.microsoft.com/office/drawing/2014/main" id="{63E59B68-5107-63FE-0328-5D025A0BDBA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vl1pPr>
          </a:lstStyle>
          <a:p>
            <a:fld id="{AF2CF2CC-A598-7245-B81B-7421F8AE290B}" type="slidenum">
              <a:rPr lang="en-US" altLang="zh-TW"/>
              <a:pPr/>
              <a:t>‹#›</a:t>
            </a:fld>
            <a:endParaRPr lang="en-US" altLang="zh-TW"/>
          </a:p>
        </p:txBody>
      </p:sp>
    </p:spTree>
    <p:extLst>
      <p:ext uri="{BB962C8B-B14F-4D97-AF65-F5344CB8AC3E}">
        <p14:creationId xmlns:p14="http://schemas.microsoft.com/office/powerpoint/2010/main" val="3946601099"/>
      </p:ext>
    </p:extLst>
  </p:cSld>
  <p:clrMap bg1="lt1" tx1="dk1" bg2="lt2" tx2="dk2" accent1="accent1" accent2="accent2" accent3="accent3" accent4="accent4" accent5="accent5" accent6="accent6" hlink="hlink" folHlink="folHlink"/>
  <p:sldLayoutIdLst>
    <p:sldLayoutId id="2147486519" r:id="rId1"/>
    <p:sldLayoutId id="2147486520" r:id="rId2"/>
    <p:sldLayoutId id="2147486521" r:id="rId3"/>
    <p:sldLayoutId id="2147486522" r:id="rId4"/>
    <p:sldLayoutId id="2147486523" r:id="rId5"/>
    <p:sldLayoutId id="2147486524" r:id="rId6"/>
    <p:sldLayoutId id="2147486525" r:id="rId7"/>
    <p:sldLayoutId id="2147486526" r:id="rId8"/>
    <p:sldLayoutId id="2147486527" r:id="rId9"/>
    <p:sldLayoutId id="2147486528" r:id="rId10"/>
    <p:sldLayoutId id="2147486529" r:id="rId11"/>
  </p:sldLayoutIdLst>
  <p:hf hdr="0" ftr="0" dt="0"/>
  <p:txStyles>
    <p:titleStyle>
      <a:lvl1pPr algn="ctr" rtl="0" eaLnBrk="0" fontAlgn="base" hangingPunct="0">
        <a:spcBef>
          <a:spcPct val="0"/>
        </a:spcBef>
        <a:spcAft>
          <a:spcPct val="0"/>
        </a:spcAft>
        <a:defRPr kumimoji="1" sz="3300">
          <a:solidFill>
            <a:schemeClr val="tx2"/>
          </a:solidFill>
          <a:latin typeface="+mj-lt"/>
          <a:ea typeface="新細明體" pitchFamily="18" charset="-120"/>
          <a:cs typeface="PMingLiU" pitchFamily="18" charset="-120"/>
        </a:defRPr>
      </a:lvl1pPr>
      <a:lvl2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2pPr>
      <a:lvl3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3pPr>
      <a:lvl4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4pPr>
      <a:lvl5pPr algn="ctr" rtl="0" eaLnBrk="0" fontAlgn="base" hangingPunct="0">
        <a:spcBef>
          <a:spcPct val="0"/>
        </a:spcBef>
        <a:spcAft>
          <a:spcPct val="0"/>
        </a:spcAft>
        <a:defRPr kumimoji="1" sz="3300">
          <a:solidFill>
            <a:schemeClr val="tx2"/>
          </a:solidFill>
          <a:latin typeface="Arial" pitchFamily="34" charset="0"/>
          <a:ea typeface="新細明體" pitchFamily="18" charset="-120"/>
          <a:cs typeface="PMingLiU" pitchFamily="18" charset="-120"/>
        </a:defRPr>
      </a:lvl5pPr>
      <a:lvl6pPr marL="342900" algn="ctr" rtl="0" fontAlgn="base">
        <a:spcBef>
          <a:spcPct val="0"/>
        </a:spcBef>
        <a:spcAft>
          <a:spcPct val="0"/>
        </a:spcAft>
        <a:defRPr kumimoji="1" sz="3300">
          <a:solidFill>
            <a:schemeClr val="tx2"/>
          </a:solidFill>
          <a:latin typeface="Arial" pitchFamily="34" charset="0"/>
          <a:ea typeface="新細明體" pitchFamily="18" charset="-120"/>
        </a:defRPr>
      </a:lvl6pPr>
      <a:lvl7pPr marL="685800" algn="ctr" rtl="0" fontAlgn="base">
        <a:spcBef>
          <a:spcPct val="0"/>
        </a:spcBef>
        <a:spcAft>
          <a:spcPct val="0"/>
        </a:spcAft>
        <a:defRPr kumimoji="1" sz="3300">
          <a:solidFill>
            <a:schemeClr val="tx2"/>
          </a:solidFill>
          <a:latin typeface="Arial" pitchFamily="34" charset="0"/>
          <a:ea typeface="新細明體" pitchFamily="18" charset="-120"/>
        </a:defRPr>
      </a:lvl7pPr>
      <a:lvl8pPr marL="1028700" algn="ctr" rtl="0" fontAlgn="base">
        <a:spcBef>
          <a:spcPct val="0"/>
        </a:spcBef>
        <a:spcAft>
          <a:spcPct val="0"/>
        </a:spcAft>
        <a:defRPr kumimoji="1" sz="3300">
          <a:solidFill>
            <a:schemeClr val="tx2"/>
          </a:solidFill>
          <a:latin typeface="Arial" pitchFamily="34" charset="0"/>
          <a:ea typeface="新細明體" pitchFamily="18" charset="-120"/>
        </a:defRPr>
      </a:lvl8pPr>
      <a:lvl9pPr marL="1371600" algn="ctr" rtl="0" fontAlgn="base">
        <a:spcBef>
          <a:spcPct val="0"/>
        </a:spcBef>
        <a:spcAft>
          <a:spcPct val="0"/>
        </a:spcAft>
        <a:defRPr kumimoji="1" sz="3300">
          <a:solidFill>
            <a:schemeClr val="tx2"/>
          </a:solidFill>
          <a:latin typeface="Arial" pitchFamily="34" charset="0"/>
          <a:ea typeface="新細明體" pitchFamily="18"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新細明體" pitchFamily="18" charset="-120"/>
          <a:cs typeface="PMingLiU" pitchFamily="18" charset="-120"/>
        </a:defRPr>
      </a:lvl1pPr>
      <a:lvl2pPr marL="557213" indent="-214313" algn="l" rtl="0" eaLnBrk="0" fontAlgn="base" hangingPunct="0">
        <a:spcBef>
          <a:spcPct val="20000"/>
        </a:spcBef>
        <a:spcAft>
          <a:spcPct val="0"/>
        </a:spcAft>
        <a:buChar char="–"/>
        <a:defRPr kumimoji="1" sz="2100">
          <a:solidFill>
            <a:schemeClr val="tx1"/>
          </a:solidFill>
          <a:latin typeface="+mn-lt"/>
          <a:ea typeface="新細明體" pitchFamily="18" charset="-120"/>
          <a:cs typeface="PMingLiU" charset="0"/>
        </a:defRPr>
      </a:lvl2pPr>
      <a:lvl3pPr marL="857250" indent="-171450" algn="l" rtl="0" eaLnBrk="0" fontAlgn="base" hangingPunct="0">
        <a:spcBef>
          <a:spcPct val="20000"/>
        </a:spcBef>
        <a:spcAft>
          <a:spcPct val="0"/>
        </a:spcAft>
        <a:buChar char="•"/>
        <a:defRPr kumimoji="1" sz="1800">
          <a:solidFill>
            <a:schemeClr val="tx1"/>
          </a:solidFill>
          <a:latin typeface="+mn-lt"/>
          <a:ea typeface="新細明體" pitchFamily="18" charset="-120"/>
          <a:cs typeface="PMingLiU" charset="0"/>
        </a:defRPr>
      </a:lvl3pPr>
      <a:lvl4pPr marL="12001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4pPr>
      <a:lvl5pPr marL="1543050" indent="-171450" algn="l" rtl="0" eaLnBrk="0" fontAlgn="base" hangingPunct="0">
        <a:spcBef>
          <a:spcPct val="20000"/>
        </a:spcBef>
        <a:spcAft>
          <a:spcPct val="0"/>
        </a:spcAft>
        <a:buChar char="»"/>
        <a:defRPr kumimoji="1" sz="1500">
          <a:solidFill>
            <a:schemeClr val="tx1"/>
          </a:solidFill>
          <a:latin typeface="+mn-lt"/>
          <a:ea typeface="新細明體" pitchFamily="18" charset="-120"/>
          <a:cs typeface="PMingLiU" charset="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2.xml"/><Relationship Id="rId5" Type="http://schemas.openxmlformats.org/officeDocument/2006/relationships/image" Target="../media/image291.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29.png"/><Relationship Id="rId1" Type="http://schemas.openxmlformats.org/officeDocument/2006/relationships/slideLayout" Target="../slideLayouts/slideLayout62.xml"/><Relationship Id="rId6" Type="http://schemas.openxmlformats.org/officeDocument/2006/relationships/image" Target="../media/image320.png"/><Relationship Id="rId5" Type="http://schemas.openxmlformats.org/officeDocument/2006/relationships/image" Target="../media/image30.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6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62.xml"/><Relationship Id="rId5" Type="http://schemas.openxmlformats.org/officeDocument/2006/relationships/image" Target="../media/image36.png"/><Relationship Id="rId4" Type="http://schemas.openxmlformats.org/officeDocument/2006/relationships/image" Target="../media/image371.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2.xml"/><Relationship Id="rId6" Type="http://schemas.openxmlformats.org/officeDocument/2006/relationships/image" Target="../media/image380.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62.xml"/><Relationship Id="rId6" Type="http://schemas.openxmlformats.org/officeDocument/2006/relationships/image" Target="../media/image46.png"/><Relationship Id="rId5" Type="http://schemas.openxmlformats.org/officeDocument/2006/relationships/image" Target="../media/image450.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1.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52.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1.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59.png"/><Relationship Id="rId3" Type="http://schemas.openxmlformats.org/officeDocument/2006/relationships/image" Target="../media/image350.png"/><Relationship Id="rId7" Type="http://schemas.openxmlformats.org/officeDocument/2006/relationships/image" Target="../media/image411.png"/><Relationship Id="rId12" Type="http://schemas.openxmlformats.org/officeDocument/2006/relationships/image" Target="../media/image58.png"/><Relationship Id="rId2" Type="http://schemas.openxmlformats.org/officeDocument/2006/relationships/image" Target="../media/image402.png"/><Relationship Id="rId1" Type="http://schemas.openxmlformats.org/officeDocument/2006/relationships/slideLayout" Target="../slideLayouts/slideLayout51.xml"/><Relationship Id="rId6" Type="http://schemas.openxmlformats.org/officeDocument/2006/relationships/image" Target="../media/image401.png"/><Relationship Id="rId11" Type="http://schemas.openxmlformats.org/officeDocument/2006/relationships/image" Target="../media/image57.png"/><Relationship Id="rId10" Type="http://schemas.openxmlformats.org/officeDocument/2006/relationships/image" Target="../media/image560.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51.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51.xml"/><Relationship Id="rId6" Type="http://schemas.openxmlformats.org/officeDocument/2006/relationships/image" Target="../media/image480.png"/><Relationship Id="rId11" Type="http://schemas.openxmlformats.org/officeDocument/2006/relationships/image" Target="../media/image521.png"/><Relationship Id="rId5" Type="http://schemas.openxmlformats.org/officeDocument/2006/relationships/image" Target="../media/image470.png"/><Relationship Id="rId10" Type="http://schemas.openxmlformats.org/officeDocument/2006/relationships/image" Target="../media/image512.png"/><Relationship Id="rId4" Type="http://schemas.openxmlformats.org/officeDocument/2006/relationships/image" Target="../media/image61.png"/><Relationship Id="rId9" Type="http://schemas.openxmlformats.org/officeDocument/2006/relationships/image" Target="../media/image501.png"/></Relationships>
</file>

<file path=ppt/slides/_rels/slide21.xml.rels><?xml version="1.0" encoding="UTF-8" standalone="yes"?>
<Relationships xmlns="http://schemas.openxmlformats.org/package/2006/relationships"><Relationship Id="rId3" Type="http://schemas.openxmlformats.org/officeDocument/2006/relationships/image" Target="../media/image630.png"/><Relationship Id="rId7" Type="http://schemas.openxmlformats.org/officeDocument/2006/relationships/image" Target="../media/image67.png"/><Relationship Id="rId2" Type="http://schemas.openxmlformats.org/officeDocument/2006/relationships/image" Target="../media/image620.png"/><Relationship Id="rId1" Type="http://schemas.openxmlformats.org/officeDocument/2006/relationships/slideLayout" Target="../slideLayouts/slideLayout5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21.png"/><Relationship Id="rId2" Type="http://schemas.openxmlformats.org/officeDocument/2006/relationships/image" Target="../media/image530.png"/><Relationship Id="rId1" Type="http://schemas.openxmlformats.org/officeDocument/2006/relationships/slideLayout" Target="../slideLayouts/slideLayout5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5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0.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80.png"/><Relationship Id="rId1" Type="http://schemas.openxmlformats.org/officeDocument/2006/relationships/slideLayout" Target="../slideLayouts/slideLayout73.xml"/><Relationship Id="rId5" Type="http://schemas.openxmlformats.org/officeDocument/2006/relationships/image" Target="../media/image150.png"/><Relationship Id="rId4" Type="http://schemas.openxmlformats.org/officeDocument/2006/relationships/image" Target="../media/image13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8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emf"/></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0.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0.png"/><Relationship Id="rId1" Type="http://schemas.openxmlformats.org/officeDocument/2006/relationships/slideLayout" Target="../slideLayouts/slideLayout8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62.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640681" y="238126"/>
            <a:ext cx="6020991" cy="507831"/>
          </a:xfrm>
          <a:prstGeom prst="rect">
            <a:avLst/>
          </a:prstGeom>
          <a:solidFill>
            <a:srgbClr val="FFFF66"/>
          </a:solidFill>
          <a:ln w="6350">
            <a:solidFill>
              <a:srgbClr val="333399"/>
            </a:solidFill>
            <a:miter lim="800000"/>
            <a:headEnd/>
            <a:tailEnd/>
          </a:ln>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9C007F"/>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005BD3"/>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50000"/>
              </a:spcBef>
              <a:buClrTx/>
              <a:buSzTx/>
              <a:buFontTx/>
              <a:buNone/>
            </a:pPr>
            <a:r>
              <a:rPr lang="en-US" altLang="zh-TW" sz="2700">
                <a:solidFill>
                  <a:srgbClr val="006600"/>
                </a:solidFill>
                <a:latin typeface="Monotype Corsiva" panose="03010101010201010101" pitchFamily="66" charset="0"/>
              </a:rPr>
              <a:t>     </a:t>
            </a:r>
            <a:r>
              <a:rPr lang="en-US" altLang="zh-TW" sz="1650">
                <a:solidFill>
                  <a:srgbClr val="006600"/>
                </a:solidFill>
                <a:latin typeface="Arial" panose="020B0604020202020204" pitchFamily="34" charset="0"/>
              </a:rPr>
              <a:t>                            Charmed Baryons</a:t>
            </a:r>
          </a:p>
        </p:txBody>
      </p:sp>
      <p:sp>
        <p:nvSpPr>
          <p:cNvPr id="25603" name="Text Box 8"/>
          <p:cNvSpPr txBox="1">
            <a:spLocks noChangeArrowheads="1"/>
          </p:cNvSpPr>
          <p:nvPr/>
        </p:nvSpPr>
        <p:spPr bwMode="auto">
          <a:xfrm>
            <a:off x="1214438" y="238126"/>
            <a:ext cx="6743700" cy="507831"/>
          </a:xfrm>
          <a:prstGeom prst="rect">
            <a:avLst/>
          </a:prstGeom>
          <a:solidFill>
            <a:srgbClr val="FFC000"/>
          </a:solidFill>
          <a:ln w="3175">
            <a:solidFill>
              <a:srgbClr val="333399"/>
            </a:solidFill>
            <a:miter lim="800000"/>
            <a:headEnd/>
            <a:tailEnd/>
          </a:ln>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9C007F"/>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005BD3"/>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50000"/>
              </a:spcBef>
              <a:buClrTx/>
              <a:buSzTx/>
              <a:buFontTx/>
              <a:buNone/>
            </a:pPr>
            <a:r>
              <a:rPr lang="en-US" altLang="zh-TW" sz="2700" dirty="0">
                <a:solidFill>
                  <a:srgbClr val="0000FF"/>
                </a:solidFill>
                <a:latin typeface="Monotype Corsiva" panose="03010101010201010101" pitchFamily="66" charset="0"/>
              </a:rPr>
              <a:t>        Hadronic Weak Decays of Charmed  Mesons</a:t>
            </a:r>
          </a:p>
        </p:txBody>
      </p:sp>
      <p:sp>
        <p:nvSpPr>
          <p:cNvPr id="25605" name="Text Box 10"/>
          <p:cNvSpPr txBox="1">
            <a:spLocks noChangeArrowheads="1"/>
          </p:cNvSpPr>
          <p:nvPr/>
        </p:nvSpPr>
        <p:spPr bwMode="auto">
          <a:xfrm>
            <a:off x="2279894" y="2951649"/>
            <a:ext cx="507325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9C007F"/>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005BD3"/>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50000"/>
              </a:spcBef>
              <a:buClrTx/>
              <a:buSzTx/>
              <a:buFontTx/>
              <a:buNone/>
            </a:pPr>
            <a:r>
              <a:rPr lang="en-US" altLang="zh-TW" sz="1650" dirty="0">
                <a:solidFill>
                  <a:srgbClr val="C00000"/>
                </a:solidFill>
                <a:latin typeface="Arial" panose="020B0604020202020204" pitchFamily="34" charset="0"/>
                <a:cs typeface="Arial" panose="020B0604020202020204" pitchFamily="34" charset="0"/>
              </a:rPr>
              <a:t>2024 BESIII Workshop on Charm Hadron Physics</a:t>
            </a:r>
          </a:p>
          <a:p>
            <a:pPr eaLnBrk="1" hangingPunct="1">
              <a:spcBef>
                <a:spcPct val="50000"/>
              </a:spcBef>
              <a:buClrTx/>
              <a:buSzTx/>
              <a:buFontTx/>
              <a:buNone/>
            </a:pPr>
            <a:endParaRPr lang="en-US" altLang="zh-TW" sz="1650" dirty="0">
              <a:latin typeface="Arial" panose="020B0604020202020204" pitchFamily="34" charset="0"/>
              <a:cs typeface="Arial" panose="020B0604020202020204" pitchFamily="34" charset="0"/>
            </a:endParaRPr>
          </a:p>
          <a:p>
            <a:pPr eaLnBrk="1" hangingPunct="1">
              <a:spcBef>
                <a:spcPct val="50000"/>
              </a:spcBef>
              <a:buClrTx/>
              <a:buSzTx/>
              <a:buFontTx/>
              <a:buNone/>
            </a:pPr>
            <a:r>
              <a:rPr lang="en-US" altLang="zh-TW" sz="1650" dirty="0">
                <a:latin typeface="Arial" panose="020B0604020202020204" pitchFamily="34" charset="0"/>
              </a:rPr>
              <a:t>                          May 11, 2024      </a:t>
            </a:r>
          </a:p>
        </p:txBody>
      </p:sp>
      <p:sp>
        <p:nvSpPr>
          <p:cNvPr id="6" name="Text Box 9"/>
          <p:cNvSpPr txBox="1">
            <a:spLocks noChangeArrowheads="1"/>
          </p:cNvSpPr>
          <p:nvPr/>
        </p:nvSpPr>
        <p:spPr bwMode="auto">
          <a:xfrm>
            <a:off x="2724930" y="1432814"/>
            <a:ext cx="5073253"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eaLnBrk="0" hangingPunct="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eaLnBrk="0" hangingPunct="0">
              <a:spcBef>
                <a:spcPct val="20000"/>
              </a:spcBef>
              <a:buClr>
                <a:srgbClr val="9C007F"/>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eaLnBrk="0" hangingPunct="0">
              <a:spcBef>
                <a:spcPct val="20000"/>
              </a:spcBef>
              <a:buClr>
                <a:srgbClr val="005BD3"/>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eaLnBrk="0" hangingPunct="0">
              <a:spcBef>
                <a:spcPct val="20000"/>
              </a:spcBef>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00349E"/>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lnSpc>
                <a:spcPct val="70000"/>
              </a:lnSpc>
              <a:spcBef>
                <a:spcPct val="0"/>
              </a:spcBef>
              <a:buClrTx/>
              <a:buSzTx/>
              <a:buFont typeface="Wingdings 2" panose="05020102010507070707" pitchFamily="18" charset="2"/>
              <a:buNone/>
              <a:defRPr/>
            </a:pPr>
            <a:r>
              <a:rPr lang="en-US" altLang="zh-TW" sz="1950" dirty="0">
                <a:solidFill>
                  <a:srgbClr val="3366CC"/>
                </a:solidFill>
                <a:latin typeface="Arial Unicode MS" pitchFamily="34" charset="-120"/>
                <a:ea typeface="Arial Unicode MS" pitchFamily="34" charset="-120"/>
              </a:rPr>
              <a:t>       </a:t>
            </a:r>
            <a:r>
              <a:rPr lang="en-US" altLang="zh-TW" sz="1950" dirty="0">
                <a:solidFill>
                  <a:srgbClr val="0000FF"/>
                </a:solidFill>
                <a:latin typeface="Arial Unicode MS" pitchFamily="34" charset="-120"/>
                <a:ea typeface="Arial Unicode MS" pitchFamily="34" charset="-120"/>
              </a:rPr>
              <a:t>Hai-Yang Cheng </a:t>
            </a:r>
            <a:r>
              <a:rPr lang="en-US" altLang="zh-TW" sz="1950" dirty="0">
                <a:solidFill>
                  <a:srgbClr val="0000FF"/>
                </a:solidFill>
                <a:latin typeface="Times New Roman" panose="02020603050405020304" pitchFamily="18" charset="0"/>
              </a:rPr>
              <a:t>(</a:t>
            </a:r>
            <a:r>
              <a:rPr lang="zh-TW" altLang="en-US" sz="1950" dirty="0">
                <a:solidFill>
                  <a:srgbClr val="0000FF"/>
                </a:solidFill>
                <a:latin typeface="Times New Roman" panose="02020603050405020304" pitchFamily="18" charset="0"/>
              </a:rPr>
              <a:t>鄭海揚</a:t>
            </a:r>
            <a:r>
              <a:rPr lang="en-US" altLang="zh-TW" sz="1950" dirty="0">
                <a:solidFill>
                  <a:srgbClr val="0000FF"/>
                </a:solidFill>
                <a:latin typeface="Times New Roman" panose="02020603050405020304" pitchFamily="18" charset="0"/>
              </a:rPr>
              <a:t>) </a:t>
            </a:r>
            <a:endParaRPr lang="zh-CN" altLang="en-US" sz="1950" dirty="0">
              <a:solidFill>
                <a:srgbClr val="0000FF"/>
              </a:solidFill>
              <a:latin typeface="Times New Roman" panose="02020603050405020304" pitchFamily="18" charset="0"/>
            </a:endParaRPr>
          </a:p>
          <a:p>
            <a:pPr eaLnBrk="1" hangingPunct="1">
              <a:lnSpc>
                <a:spcPct val="70000"/>
              </a:lnSpc>
              <a:spcBef>
                <a:spcPct val="0"/>
              </a:spcBef>
              <a:buClrTx/>
              <a:buSzTx/>
              <a:buFontTx/>
              <a:buNone/>
              <a:defRPr/>
            </a:pPr>
            <a:r>
              <a:rPr lang="en-US" altLang="zh-TW" sz="1950" dirty="0">
                <a:solidFill>
                  <a:srgbClr val="3366CC"/>
                </a:solidFill>
                <a:latin typeface="Arial Unicode MS" pitchFamily="34" charset="-120"/>
                <a:ea typeface="Arial Unicode MS" pitchFamily="34" charset="-120"/>
              </a:rPr>
              <a:t> </a:t>
            </a:r>
            <a:endParaRPr lang="zh-CN" altLang="en-US" sz="1950" dirty="0">
              <a:solidFill>
                <a:srgbClr val="3366CC"/>
              </a:solidFill>
              <a:latin typeface="Arial Unicode MS" pitchFamily="34" charset="-120"/>
              <a:ea typeface="Arial Unicode MS" pitchFamily="34" charset="-120"/>
            </a:endParaRPr>
          </a:p>
          <a:p>
            <a:pPr eaLnBrk="1" hangingPunct="1">
              <a:lnSpc>
                <a:spcPct val="70000"/>
              </a:lnSpc>
              <a:spcBef>
                <a:spcPct val="0"/>
              </a:spcBef>
              <a:buClrTx/>
              <a:buSzTx/>
              <a:buFontTx/>
              <a:buNone/>
              <a:defRPr/>
            </a:pPr>
            <a:r>
              <a:rPr lang="en-US" altLang="zh-TW" sz="1950" dirty="0">
                <a:solidFill>
                  <a:srgbClr val="3366CC"/>
                </a:solidFill>
                <a:latin typeface="Arial Unicode MS" pitchFamily="34" charset="-120"/>
                <a:ea typeface="Arial Unicode MS" pitchFamily="34" charset="-120"/>
              </a:rPr>
              <a:t>      </a:t>
            </a:r>
            <a:r>
              <a:rPr lang="en-US" altLang="zh-TW" sz="1950" b="0" dirty="0">
                <a:solidFill>
                  <a:srgbClr val="3366CC"/>
                </a:solidFill>
                <a:latin typeface="Arial Rounded MT Bold" panose="020F0704030504030204" pitchFamily="34" charset="0"/>
                <a:ea typeface="Arial Unicode MS" pitchFamily="34" charset="-120"/>
              </a:rPr>
              <a:t>Academia </a:t>
            </a:r>
            <a:r>
              <a:rPr lang="en-US" altLang="zh-TW" sz="1950" b="0" dirty="0" err="1">
                <a:solidFill>
                  <a:srgbClr val="3366CC"/>
                </a:solidFill>
                <a:latin typeface="Arial Rounded MT Bold" panose="020F0704030504030204" pitchFamily="34" charset="0"/>
                <a:ea typeface="Arial Unicode MS" pitchFamily="34" charset="-120"/>
              </a:rPr>
              <a:t>Sinica</a:t>
            </a:r>
            <a:r>
              <a:rPr lang="en-US" altLang="zh-TW" sz="1950" b="0" dirty="0">
                <a:solidFill>
                  <a:srgbClr val="3366CC"/>
                </a:solidFill>
                <a:latin typeface="Arial Rounded MT Bold" panose="020F0704030504030204" pitchFamily="34" charset="0"/>
                <a:ea typeface="Arial Unicode MS" pitchFamily="34" charset="-120"/>
              </a:rPr>
              <a:t>, Taipei  </a:t>
            </a:r>
          </a:p>
          <a:p>
            <a:pPr marL="0" indent="0" eaLnBrk="1" hangingPunct="1">
              <a:lnSpc>
                <a:spcPct val="80000"/>
              </a:lnSpc>
              <a:spcBef>
                <a:spcPct val="40000"/>
              </a:spcBef>
              <a:spcAft>
                <a:spcPct val="20000"/>
              </a:spcAft>
              <a:buClrTx/>
              <a:buSzTx/>
              <a:buNone/>
              <a:defRPr/>
            </a:pPr>
            <a:endParaRPr lang="en-US" altLang="zh-TW" sz="1950" dirty="0">
              <a:solidFill>
                <a:srgbClr val="FF3399"/>
              </a:solidFill>
              <a:latin typeface="Arial Unicode MS" pitchFamily="34" charset="-120"/>
              <a:ea typeface="Arial Unicode MS"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F61C40A-8F12-AB1A-2113-7F744F4DAB78}"/>
              </a:ext>
            </a:extLst>
          </p:cNvPr>
          <p:cNvSpPr>
            <a:spLocks noGrp="1"/>
          </p:cNvSpPr>
          <p:nvPr>
            <p:ph type="sldNum" sz="quarter" idx="12"/>
          </p:nvPr>
        </p:nvSpPr>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10</a:t>
            </a:fld>
            <a:endParaRPr lang="en-US" altLang="zh-TW">
              <a:solidFill>
                <a:prstClr val="black"/>
              </a:solidFill>
              <a:ea typeface="PMingLiU" panose="02020500000000000000" pitchFamily="18" charset="-120"/>
            </a:endParaRPr>
          </a:p>
        </p:txBody>
      </p:sp>
      <p:pic>
        <p:nvPicPr>
          <p:cNvPr id="4" name="圖片 3">
            <a:extLst>
              <a:ext uri="{FF2B5EF4-FFF2-40B4-BE49-F238E27FC236}">
                <a16:creationId xmlns:a16="http://schemas.microsoft.com/office/drawing/2014/main" id="{F6B817E9-F0EB-4AC7-8F28-7F899DFBA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582" y="16534"/>
            <a:ext cx="6365377" cy="4576137"/>
          </a:xfrm>
          <a:prstGeom prst="rect">
            <a:avLst/>
          </a:prstGeom>
        </p:spPr>
      </p:pic>
      <p:pic>
        <p:nvPicPr>
          <p:cNvPr id="5" name="圖片 4">
            <a:extLst>
              <a:ext uri="{FF2B5EF4-FFF2-40B4-BE49-F238E27FC236}">
                <a16:creationId xmlns:a16="http://schemas.microsoft.com/office/drawing/2014/main" id="{4EFB99A6-B24B-FD7D-B87C-DCE99A507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406" y="87946"/>
            <a:ext cx="1249822" cy="4424629"/>
          </a:xfrm>
          <a:prstGeom prst="rect">
            <a:avLst/>
          </a:prstGeom>
        </p:spPr>
      </p:pic>
      <p:sp>
        <p:nvSpPr>
          <p:cNvPr id="6" name="文字方塊 5">
            <a:extLst>
              <a:ext uri="{FF2B5EF4-FFF2-40B4-BE49-F238E27FC236}">
                <a16:creationId xmlns:a16="http://schemas.microsoft.com/office/drawing/2014/main" id="{B951824D-1AB9-0664-5294-7AF771DE764C}"/>
              </a:ext>
            </a:extLst>
          </p:cNvPr>
          <p:cNvSpPr txBox="1"/>
          <p:nvPr/>
        </p:nvSpPr>
        <p:spPr bwMode="auto">
          <a:xfrm>
            <a:off x="6718765" y="-1060"/>
            <a:ext cx="762000" cy="276999"/>
          </a:xfrm>
          <a:prstGeom prst="rect">
            <a:avLst/>
          </a:prstGeom>
          <a:noFill/>
          <a:ln w="9525">
            <a:noFill/>
            <a:miter lim="800000"/>
            <a:headEnd/>
            <a:tailEnd/>
          </a:ln>
        </p:spPr>
        <p:txBody>
          <a:bodyPr wrap="square" rtlCol="0">
            <a:spAutoFit/>
          </a:bodyPr>
          <a:lstStyle/>
          <a:p>
            <a:pPr>
              <a:spcBef>
                <a:spcPct val="50000"/>
              </a:spcBef>
            </a:pPr>
            <a:r>
              <a:rPr kumimoji="1" lang="en-US" altLang="zh-TW" sz="1200" dirty="0"/>
              <a:t>2023</a:t>
            </a:r>
            <a:endParaRPr kumimoji="1" lang="zh-TW" altLang="en-US" sz="1200" dirty="0"/>
          </a:p>
        </p:txBody>
      </p:sp>
      <p:sp>
        <p:nvSpPr>
          <p:cNvPr id="7" name="文字方塊 6">
            <a:extLst>
              <a:ext uri="{FF2B5EF4-FFF2-40B4-BE49-F238E27FC236}">
                <a16:creationId xmlns:a16="http://schemas.microsoft.com/office/drawing/2014/main" id="{76F2FC8A-EBAF-9B36-BDF8-2B1E2FAB183F}"/>
              </a:ext>
            </a:extLst>
          </p:cNvPr>
          <p:cNvSpPr txBox="1"/>
          <p:nvPr/>
        </p:nvSpPr>
        <p:spPr bwMode="auto">
          <a:xfrm>
            <a:off x="7363052" y="2818334"/>
            <a:ext cx="1206161" cy="276999"/>
          </a:xfrm>
          <a:prstGeom prst="rect">
            <a:avLst/>
          </a:prstGeom>
          <a:noFill/>
          <a:ln w="9525">
            <a:noFill/>
            <a:miter lim="800000"/>
            <a:headEnd/>
            <a:tailEnd/>
          </a:ln>
        </p:spPr>
        <p:txBody>
          <a:bodyPr wrap="square" rtlCol="0">
            <a:spAutoFit/>
          </a:bodyPr>
          <a:lstStyle/>
          <a:p>
            <a:pPr>
              <a:spcBef>
                <a:spcPct val="50000"/>
              </a:spcBef>
            </a:pPr>
            <a:r>
              <a:rPr kumimoji="1" lang="en-US" altLang="zh-TW" sz="1200" dirty="0">
                <a:solidFill>
                  <a:srgbClr val="0000FF"/>
                </a:solidFill>
              </a:rPr>
              <a:t>BESIII (’22)</a:t>
            </a:r>
            <a:endParaRPr kumimoji="1" lang="zh-TW" altLang="en-US" sz="1200" dirty="0">
              <a:solidFill>
                <a:srgbClr val="0000FF"/>
              </a:solidFill>
            </a:endParaRPr>
          </a:p>
        </p:txBody>
      </p:sp>
      <p:sp>
        <p:nvSpPr>
          <p:cNvPr id="8" name="文字方塊 7">
            <a:extLst>
              <a:ext uri="{FF2B5EF4-FFF2-40B4-BE49-F238E27FC236}">
                <a16:creationId xmlns:a16="http://schemas.microsoft.com/office/drawing/2014/main" id="{0C67F464-B948-D560-3CA4-594A77A951FA}"/>
              </a:ext>
            </a:extLst>
          </p:cNvPr>
          <p:cNvSpPr txBox="1"/>
          <p:nvPr/>
        </p:nvSpPr>
        <p:spPr bwMode="auto">
          <a:xfrm>
            <a:off x="7420258" y="3786802"/>
            <a:ext cx="1029719" cy="276999"/>
          </a:xfrm>
          <a:prstGeom prst="rect">
            <a:avLst/>
          </a:prstGeom>
          <a:noFill/>
          <a:ln w="9525">
            <a:noFill/>
            <a:miter lim="800000"/>
            <a:headEnd/>
            <a:tailEnd/>
          </a:ln>
        </p:spPr>
        <p:txBody>
          <a:bodyPr wrap="square" rtlCol="0">
            <a:spAutoFit/>
          </a:bodyPr>
          <a:lstStyle/>
          <a:p>
            <a:pPr>
              <a:spcBef>
                <a:spcPct val="50000"/>
              </a:spcBef>
            </a:pPr>
            <a:r>
              <a:rPr lang="en-US" altLang="zh-TW" sz="1200" dirty="0" err="1">
                <a:solidFill>
                  <a:srgbClr val="0000FF"/>
                </a:solidFill>
              </a:rPr>
              <a:t>LHCb</a:t>
            </a:r>
            <a:r>
              <a:rPr kumimoji="1" lang="en-US" altLang="zh-TW" sz="1200" dirty="0">
                <a:solidFill>
                  <a:srgbClr val="0000FF"/>
                </a:solidFill>
              </a:rPr>
              <a:t> (’23)</a:t>
            </a:r>
            <a:endParaRPr kumimoji="1" lang="zh-TW" altLang="en-US" sz="1200" dirty="0">
              <a:solidFill>
                <a:srgbClr val="0000FF"/>
              </a:solidFill>
            </a:endParaRPr>
          </a:p>
        </p:txBody>
      </p:sp>
      <p:sp>
        <p:nvSpPr>
          <p:cNvPr id="9" name="文字方塊 8">
            <a:extLst>
              <a:ext uri="{FF2B5EF4-FFF2-40B4-BE49-F238E27FC236}">
                <a16:creationId xmlns:a16="http://schemas.microsoft.com/office/drawing/2014/main" id="{2BBCC8A8-5A70-8816-EA38-A8ABB589C891}"/>
              </a:ext>
            </a:extLst>
          </p:cNvPr>
          <p:cNvSpPr txBox="1"/>
          <p:nvPr/>
        </p:nvSpPr>
        <p:spPr bwMode="auto">
          <a:xfrm>
            <a:off x="7420258" y="4023348"/>
            <a:ext cx="1206161" cy="276999"/>
          </a:xfrm>
          <a:prstGeom prst="rect">
            <a:avLst/>
          </a:prstGeom>
          <a:noFill/>
          <a:ln w="9525">
            <a:noFill/>
            <a:miter lim="800000"/>
            <a:headEnd/>
            <a:tailEnd/>
          </a:ln>
        </p:spPr>
        <p:txBody>
          <a:bodyPr wrap="square" rtlCol="0">
            <a:spAutoFit/>
          </a:bodyPr>
          <a:lstStyle/>
          <a:p>
            <a:pPr>
              <a:spcBef>
                <a:spcPct val="50000"/>
              </a:spcBef>
            </a:pPr>
            <a:r>
              <a:rPr lang="en-US" altLang="zh-TW" sz="1200" dirty="0" err="1">
                <a:solidFill>
                  <a:srgbClr val="0000FF"/>
                </a:solidFill>
              </a:rPr>
              <a:t>LHCb</a:t>
            </a:r>
            <a:r>
              <a:rPr kumimoji="1" lang="en-US" altLang="zh-TW" sz="1200" dirty="0">
                <a:solidFill>
                  <a:srgbClr val="0000FF"/>
                </a:solidFill>
              </a:rPr>
              <a:t> (’23)</a:t>
            </a:r>
            <a:endParaRPr kumimoji="1" lang="zh-TW" altLang="en-US" sz="1200" dirty="0">
              <a:solidFill>
                <a:srgbClr val="0000FF"/>
              </a:solidFill>
            </a:endParaRPr>
          </a:p>
        </p:txBody>
      </p:sp>
      <p:sp>
        <p:nvSpPr>
          <p:cNvPr id="12" name="矩形 11">
            <a:extLst>
              <a:ext uri="{FF2B5EF4-FFF2-40B4-BE49-F238E27FC236}">
                <a16:creationId xmlns:a16="http://schemas.microsoft.com/office/drawing/2014/main" id="{1798A1AA-EB08-E54F-CDBF-90F6229935C0}"/>
              </a:ext>
            </a:extLst>
          </p:cNvPr>
          <p:cNvSpPr/>
          <p:nvPr/>
        </p:nvSpPr>
        <p:spPr bwMode="auto">
          <a:xfrm>
            <a:off x="5146657" y="2866782"/>
            <a:ext cx="2144889" cy="225567"/>
          </a:xfrm>
          <a:prstGeom prst="rect">
            <a:avLst/>
          </a:prstGeom>
          <a:noFill/>
          <a:ln w="28575" cap="flat" cmpd="sng" algn="ctr">
            <a:solidFill>
              <a:srgbClr val="FF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a:ln>
                <a:noFill/>
              </a:ln>
              <a:solidFill>
                <a:schemeClr val="tx1"/>
              </a:solidFill>
              <a:effectLst/>
              <a:latin typeface="Arial" pitchFamily="34" charset="0"/>
              <a:ea typeface="新細明體" pitchFamily="18" charset="-120"/>
            </a:endParaRPr>
          </a:p>
        </p:txBody>
      </p:sp>
      <p:sp>
        <p:nvSpPr>
          <p:cNvPr id="3" name="矩形 2">
            <a:extLst>
              <a:ext uri="{FF2B5EF4-FFF2-40B4-BE49-F238E27FC236}">
                <a16:creationId xmlns:a16="http://schemas.microsoft.com/office/drawing/2014/main" id="{4A33BDBA-89F6-813A-77C6-A8DA2243F0F6}"/>
              </a:ext>
            </a:extLst>
          </p:cNvPr>
          <p:cNvSpPr/>
          <p:nvPr/>
        </p:nvSpPr>
        <p:spPr bwMode="auto">
          <a:xfrm>
            <a:off x="5047808" y="3805309"/>
            <a:ext cx="2363036" cy="48530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a:ln>
                <a:noFill/>
              </a:ln>
              <a:solidFill>
                <a:schemeClr val="tx1"/>
              </a:solidFill>
              <a:effectLst/>
              <a:latin typeface="Arial" pitchFamily="34" charset="0"/>
              <a:ea typeface="新細明體" pitchFamily="18" charset="-120"/>
            </a:endParaRPr>
          </a:p>
        </p:txBody>
      </p:sp>
      <p:pic>
        <p:nvPicPr>
          <p:cNvPr id="11" name="圖片 10">
            <a:extLst>
              <a:ext uri="{FF2B5EF4-FFF2-40B4-BE49-F238E27FC236}">
                <a16:creationId xmlns:a16="http://schemas.microsoft.com/office/drawing/2014/main" id="{DACEA54E-34D8-5F0C-F2B4-DBBBB7A8C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343" y="4060"/>
            <a:ext cx="1152915" cy="4570097"/>
          </a:xfrm>
          <a:prstGeom prst="rect">
            <a:avLst/>
          </a:prstGeom>
        </p:spPr>
      </p:pic>
      <p:sp>
        <p:nvSpPr>
          <p:cNvPr id="13" name="框架 12">
            <a:extLst>
              <a:ext uri="{FF2B5EF4-FFF2-40B4-BE49-F238E27FC236}">
                <a16:creationId xmlns:a16="http://schemas.microsoft.com/office/drawing/2014/main" id="{95585D5D-75FE-DFBC-05F3-FF27DCE60421}"/>
              </a:ext>
            </a:extLst>
          </p:cNvPr>
          <p:cNvSpPr/>
          <p:nvPr/>
        </p:nvSpPr>
        <p:spPr bwMode="auto">
          <a:xfrm>
            <a:off x="7468100" y="3528313"/>
            <a:ext cx="1101113" cy="276999"/>
          </a:xfrm>
          <a:prstGeom prst="frame">
            <a:avLst/>
          </a:prstGeom>
          <a:solidFill>
            <a:schemeClr val="accent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a:ln>
                <a:noFill/>
              </a:ln>
              <a:solidFill>
                <a:schemeClr val="tx1"/>
              </a:solidFill>
              <a:effectLst/>
              <a:latin typeface="Arial" pitchFamily="34" charset="0"/>
              <a:ea typeface="新細明體" pitchFamily="18" charset="-12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0C630412-2C45-2631-19AD-6CCB8E7AA3D5}"/>
                  </a:ext>
                </a:extLst>
              </p:cNvPr>
              <p:cNvSpPr txBox="1"/>
              <p:nvPr/>
            </p:nvSpPr>
            <p:spPr bwMode="auto">
              <a:xfrm>
                <a:off x="735980" y="4697499"/>
                <a:ext cx="7672039" cy="356764"/>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BESIII measurement of </a:t>
                </a:r>
                <a14:m>
                  <m:oMath xmlns:m="http://schemas.openxmlformats.org/officeDocument/2006/math">
                    <m:sSubSup>
                      <m:sSubSupPr>
                        <m:ctrlPr>
                          <a:rPr kumimoji="1" lang="en-US" altLang="zh-TW" sz="1600"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𝑫</m:t>
                        </m:r>
                      </m:e>
                      <m:sub>
                        <m:r>
                          <a:rPr kumimoji="1" lang="en-US" altLang="zh-TW" sz="1600" b="1" i="1" smtClean="0">
                            <a:solidFill>
                              <a:srgbClr val="0000FF"/>
                            </a:solidFill>
                            <a:latin typeface="Cambria Math" panose="02040503050406030204" pitchFamily="18" charset="0"/>
                          </a:rPr>
                          <m:t>𝒔</m:t>
                        </m:r>
                      </m:sub>
                      <m:sup>
                        <m:r>
                          <a:rPr kumimoji="1" lang="en-US" altLang="zh-TW" sz="1600" b="1" i="1" smtClean="0">
                            <a:solidFill>
                              <a:srgbClr val="0000FF"/>
                            </a:solidFill>
                            <a:latin typeface="Cambria Math" panose="02040503050406030204" pitchFamily="18" charset="0"/>
                          </a:rPr>
                          <m:t>+</m:t>
                        </m:r>
                      </m:sup>
                    </m:sSubSup>
                    <m:r>
                      <a:rPr kumimoji="1" lang="en-US" altLang="zh-TW" sz="1600" b="1" i="1" smtClean="0">
                        <a:solidFill>
                          <a:srgbClr val="0000FF"/>
                        </a:solidFill>
                        <a:latin typeface="Cambria Math" panose="02040503050406030204" pitchFamily="18" charset="0"/>
                      </a:rPr>
                      <m:t>→</m:t>
                    </m:r>
                    <m:sSubSup>
                      <m:sSubSupPr>
                        <m:ctrlPr>
                          <a:rPr kumimoji="1" lang="en-US" altLang="zh-TW" sz="1600" b="1"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𝑲</m:t>
                        </m:r>
                      </m:e>
                      <m:sub>
                        <m:r>
                          <a:rPr kumimoji="1" lang="en-US" altLang="zh-TW" sz="1600" b="1" i="1" smtClean="0">
                            <a:solidFill>
                              <a:srgbClr val="0000FF"/>
                            </a:solidFill>
                            <a:latin typeface="Cambria Math" panose="02040503050406030204" pitchFamily="18" charset="0"/>
                          </a:rPr>
                          <m:t>𝑺</m:t>
                        </m:r>
                      </m:sub>
                      <m:sup>
                        <m:r>
                          <a:rPr kumimoji="1" lang="en-US" altLang="zh-TW" sz="1600" b="1" i="1" smtClean="0">
                            <a:solidFill>
                              <a:srgbClr val="0000FF"/>
                            </a:solidFill>
                            <a:latin typeface="Cambria Math" panose="02040503050406030204" pitchFamily="18" charset="0"/>
                          </a:rPr>
                          <m:t>𝟎</m:t>
                        </m:r>
                      </m:sup>
                    </m:sSubSup>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𝑲</m:t>
                        </m:r>
                      </m:e>
                      <m:sup>
                        <m:r>
                          <a:rPr kumimoji="1" lang="en-US" altLang="zh-TW" sz="1600" b="1" i="1" smtClean="0">
                            <a:solidFill>
                              <a:srgbClr val="0000FF"/>
                            </a:solidFill>
                            <a:latin typeface="Cambria Math" panose="02040503050406030204" pitchFamily="18" charset="0"/>
                          </a:rPr>
                          <m:t>∗+</m:t>
                        </m:r>
                      </m:sup>
                    </m:sSup>
                    <m:r>
                      <a:rPr kumimoji="1" lang="en-US" altLang="zh-TW" sz="1600" b="1" i="1" smtClean="0">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sSubSup>
                          <m:sSubSupPr>
                            <m:ctrlPr>
                              <a:rPr lang="en-US" altLang="zh-TW" sz="1600" i="1">
                                <a:solidFill>
                                  <a:srgbClr val="0000FF"/>
                                </a:solidFill>
                                <a:latin typeface="Cambria Math" panose="02040503050406030204" pitchFamily="18" charset="0"/>
                              </a:rPr>
                            </m:ctrlPr>
                          </m:sSubSupPr>
                          <m:e>
                            <m:r>
                              <a:rPr lang="en-US" altLang="zh-TW" sz="1600" i="1">
                                <a:solidFill>
                                  <a:srgbClr val="0000FF"/>
                                </a:solidFill>
                                <a:latin typeface="Cambria Math" panose="02040503050406030204" pitchFamily="18" charset="0"/>
                              </a:rPr>
                              <m:t>𝑲</m:t>
                            </m:r>
                          </m:e>
                          <m:sub>
                            <m:r>
                              <a:rPr lang="en-US" altLang="zh-TW" sz="1600" i="1">
                                <a:solidFill>
                                  <a:srgbClr val="0000FF"/>
                                </a:solidFill>
                                <a:latin typeface="Cambria Math" panose="02040503050406030204" pitchFamily="18" charset="0"/>
                              </a:rPr>
                              <m:t>𝑺</m:t>
                            </m:r>
                          </m:sub>
                          <m:sup>
                            <m:r>
                              <a:rPr lang="en-US" altLang="zh-TW" sz="1600" i="1">
                                <a:solidFill>
                                  <a:srgbClr val="0000FF"/>
                                </a:solidFill>
                                <a:latin typeface="Cambria Math" panose="02040503050406030204" pitchFamily="18" charset="0"/>
                              </a:rPr>
                              <m:t>𝟎</m:t>
                            </m:r>
                          </m:sup>
                        </m:sSubSup>
                        <m:sSubSup>
                          <m:sSubSupPr>
                            <m:ctrlPr>
                              <a:rPr lang="en-US" altLang="zh-TW" sz="1600" i="1">
                                <a:solidFill>
                                  <a:srgbClr val="0000FF"/>
                                </a:solidFill>
                                <a:latin typeface="Cambria Math" panose="02040503050406030204" pitchFamily="18" charset="0"/>
                              </a:rPr>
                            </m:ctrlPr>
                          </m:sSubSupPr>
                          <m:e>
                            <m:r>
                              <a:rPr lang="en-US" altLang="zh-TW" sz="1600" i="1">
                                <a:solidFill>
                                  <a:srgbClr val="0000FF"/>
                                </a:solidFill>
                                <a:latin typeface="Cambria Math" panose="02040503050406030204" pitchFamily="18" charset="0"/>
                              </a:rPr>
                              <m:t>𝑲</m:t>
                            </m:r>
                          </m:e>
                          <m:sub>
                            <m:r>
                              <a:rPr lang="en-US" altLang="zh-TW" sz="1600" i="1">
                                <a:solidFill>
                                  <a:srgbClr val="0000FF"/>
                                </a:solidFill>
                                <a:latin typeface="Cambria Math" panose="02040503050406030204" pitchFamily="18" charset="0"/>
                              </a:rPr>
                              <m:t>𝑺</m:t>
                            </m:r>
                          </m:sub>
                          <m:sup>
                            <m:r>
                              <a:rPr lang="en-US" altLang="zh-TW" sz="1600" i="1">
                                <a:solidFill>
                                  <a:srgbClr val="0000FF"/>
                                </a:solidFill>
                                <a:latin typeface="Cambria Math" panose="02040503050406030204" pitchFamily="18" charset="0"/>
                              </a:rPr>
                              <m:t>𝟎</m:t>
                            </m:r>
                          </m:sup>
                        </m:sSubSup>
                      </m:e>
                      <m:sup>
                        <m:r>
                          <a:rPr lang="en-US" altLang="zh-TW" sz="1600" b="1" i="1" smtClean="0">
                            <a:solidFill>
                              <a:srgbClr val="0000FF"/>
                            </a:solidFill>
                            <a:latin typeface="Cambria Math" panose="02040503050406030204" pitchFamily="18" charset="0"/>
                          </a:rPr>
                          <m:t> </m:t>
                        </m:r>
                      </m:sup>
                    </m:sSup>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𝝅</m:t>
                        </m:r>
                      </m:e>
                      <m:sup>
                        <m:r>
                          <a:rPr lang="en-US" altLang="zh-TW" sz="1600" b="1" i="1" smtClean="0">
                            <a:solidFill>
                              <a:srgbClr val="0000FF"/>
                            </a:solidFill>
                            <a:latin typeface="Cambria Math" panose="02040503050406030204" pitchFamily="18" charset="0"/>
                          </a:rPr>
                          <m:t>+</m:t>
                        </m:r>
                      </m:sup>
                    </m:sSup>
                  </m:oMath>
                </a14:m>
                <a:r>
                  <a:rPr kumimoji="1" lang="en-US" altLang="zh-TW" sz="1600" dirty="0">
                    <a:solidFill>
                      <a:srgbClr val="0000FF"/>
                    </a:solidFill>
                  </a:rPr>
                  <a:t> not correctly cited by PDG</a:t>
                </a:r>
                <a:endParaRPr kumimoji="1" lang="zh-TW" altLang="en-US" sz="1600" dirty="0">
                  <a:solidFill>
                    <a:srgbClr val="0000FF"/>
                  </a:solidFill>
                </a:endParaRPr>
              </a:p>
            </p:txBody>
          </p:sp>
        </mc:Choice>
        <mc:Fallback xmlns="">
          <p:sp>
            <p:nvSpPr>
              <p:cNvPr id="10" name="文字方塊 9">
                <a:extLst>
                  <a:ext uri="{FF2B5EF4-FFF2-40B4-BE49-F238E27FC236}">
                    <a16:creationId xmlns:a16="http://schemas.microsoft.com/office/drawing/2014/main" id="{0C630412-2C45-2631-19AD-6CCB8E7AA3D5}"/>
                  </a:ext>
                </a:extLst>
              </p:cNvPr>
              <p:cNvSpPr txBox="1">
                <a:spLocks noRot="1" noChangeAspect="1" noMove="1" noResize="1" noEditPoints="1" noAdjustHandles="1" noChangeArrowheads="1" noChangeShapeType="1" noTextEdit="1"/>
              </p:cNvSpPr>
              <p:nvPr/>
            </p:nvSpPr>
            <p:spPr bwMode="auto">
              <a:xfrm>
                <a:off x="735980" y="4697499"/>
                <a:ext cx="7672039" cy="356764"/>
              </a:xfrm>
              <a:prstGeom prst="rect">
                <a:avLst/>
              </a:prstGeom>
              <a:blipFill>
                <a:blip r:embed="rId5"/>
                <a:stretch>
                  <a:fillRect l="-497" t="-10714" b="-25000"/>
                </a:stretch>
              </a:blipFill>
              <a:ln w="9525">
                <a:noFill/>
                <a:miter lim="800000"/>
                <a:headEnd/>
                <a:tailEnd/>
              </a:ln>
            </p:spPr>
            <p:txBody>
              <a:bodyPr/>
              <a:lstStyle/>
              <a:p>
                <a:r>
                  <a:rPr lang="zh-TW" altLang="en-US">
                    <a:noFill/>
                  </a:rPr>
                  <a:t> </a:t>
                </a:r>
              </a:p>
            </p:txBody>
          </p:sp>
        </mc:Fallback>
      </mc:AlternateContent>
      <p:sp>
        <p:nvSpPr>
          <p:cNvPr id="14" name="矩形 10">
            <a:extLst>
              <a:ext uri="{FF2B5EF4-FFF2-40B4-BE49-F238E27FC236}">
                <a16:creationId xmlns:a16="http://schemas.microsoft.com/office/drawing/2014/main" id="{CBDE0ABA-16CD-F8FE-F38A-F1A56DD76875}"/>
              </a:ext>
            </a:extLst>
          </p:cNvPr>
          <p:cNvSpPr>
            <a:spLocks noChangeArrowheads="1"/>
          </p:cNvSpPr>
          <p:nvPr/>
        </p:nvSpPr>
        <p:spPr bwMode="auto">
          <a:xfrm>
            <a:off x="477441" y="2377679"/>
            <a:ext cx="463154" cy="329803"/>
          </a:xfrm>
          <a:prstGeom prst="rect">
            <a:avLst/>
          </a:prstGeom>
          <a:solidFill>
            <a:srgbClr val="0000FF"/>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650" dirty="0">
                <a:solidFill>
                  <a:srgbClr val="FFFFFF"/>
                </a:solidFill>
              </a:rPr>
              <a:t>CF</a:t>
            </a:r>
            <a:endParaRPr lang="zh-TW" altLang="en-US" sz="1650" dirty="0">
              <a:solidFill>
                <a:srgbClr val="FFFFFF"/>
              </a:solidFill>
            </a:endParaRPr>
          </a:p>
        </p:txBody>
      </p:sp>
    </p:spTree>
    <p:extLst>
      <p:ext uri="{BB962C8B-B14F-4D97-AF65-F5344CB8AC3E}">
        <p14:creationId xmlns:p14="http://schemas.microsoft.com/office/powerpoint/2010/main" val="142388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animBg="1"/>
      <p:bldP spid="3" grpId="0" animBg="1"/>
      <p:bldP spid="13"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725655" y="4692547"/>
            <a:ext cx="2133600" cy="357188"/>
          </a:xfrm>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11</a:t>
            </a:fld>
            <a:endParaRPr lang="en-US" altLang="zh-TW" dirty="0">
              <a:solidFill>
                <a:prstClr val="black"/>
              </a:solidFill>
              <a:ea typeface="PMingLiU" panose="02020500000000000000" pitchFamily="18" charset="-120"/>
            </a:endParaRPr>
          </a:p>
        </p:txBody>
      </p:sp>
      <p:sp>
        <p:nvSpPr>
          <p:cNvPr id="5" name="文字方塊 4"/>
          <p:cNvSpPr txBox="1"/>
          <p:nvPr/>
        </p:nvSpPr>
        <p:spPr bwMode="auto">
          <a:xfrm>
            <a:off x="398355" y="156289"/>
            <a:ext cx="8585649" cy="338554"/>
          </a:xfrm>
          <a:prstGeom prst="rect">
            <a:avLst/>
          </a:prstGeom>
          <a:noFill/>
          <a:ln w="9525">
            <a:noFill/>
            <a:miter lim="800000"/>
            <a:headEnd/>
            <a:tailEnd/>
          </a:ln>
        </p:spPr>
        <p:txBody>
          <a:bodyPr wrap="square" rtlCol="0">
            <a:spAutoFit/>
          </a:bodyPr>
          <a:lstStyle/>
          <a:p>
            <a:pPr marL="285750" indent="-285750">
              <a:spcBef>
                <a:spcPct val="50000"/>
              </a:spcBef>
              <a:buFont typeface="Wingdings" panose="05000000000000000000" pitchFamily="2" charset="2"/>
              <a:buChar char="n"/>
            </a:pPr>
            <a:r>
              <a:rPr lang="en-US" altLang="zh-TW" sz="1600" dirty="0">
                <a:solidFill>
                  <a:srgbClr val="0000FF"/>
                </a:solidFill>
              </a:rPr>
              <a:t>A sum rule follows from the topological approach</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204" y="489116"/>
            <a:ext cx="5245662" cy="546535"/>
          </a:xfrm>
          <a:prstGeom prst="rect">
            <a:avLst/>
          </a:prstGeom>
        </p:spPr>
      </p:pic>
      <p:sp>
        <p:nvSpPr>
          <p:cNvPr id="7" name="文字方塊 6"/>
          <p:cNvSpPr txBox="1"/>
          <p:nvPr/>
        </p:nvSpPr>
        <p:spPr bwMode="auto">
          <a:xfrm>
            <a:off x="1990769" y="1086453"/>
            <a:ext cx="3248290" cy="338554"/>
          </a:xfrm>
          <a:prstGeom prst="rect">
            <a:avLst/>
          </a:prstGeom>
          <a:noFill/>
          <a:ln w="9525">
            <a:noFill/>
            <a:miter lim="800000"/>
            <a:headEnd/>
            <a:tailEnd/>
          </a:ln>
        </p:spPr>
        <p:txBody>
          <a:bodyPr wrap="square" rtlCol="0">
            <a:spAutoFit/>
          </a:bodyPr>
          <a:lstStyle/>
          <a:p>
            <a:pPr>
              <a:spcBef>
                <a:spcPct val="50000"/>
              </a:spcBef>
            </a:pPr>
            <a:r>
              <a:rPr lang="zh-TW" altLang="en-US" sz="1600" dirty="0">
                <a:solidFill>
                  <a:srgbClr val="0000FF"/>
                </a:solidFill>
                <a:sym typeface="Symbol" panose="05050102010706020507" pitchFamily="18" charset="2"/>
              </a:rPr>
              <a:t></a:t>
            </a:r>
            <a:r>
              <a:rPr lang="en-US" altLang="zh-TW" sz="1600" dirty="0">
                <a:solidFill>
                  <a:srgbClr val="0000FF"/>
                </a:solidFill>
                <a:sym typeface="Symbol" panose="05050102010706020507" pitchFamily="18" charset="2"/>
              </a:rPr>
              <a:t>:  -’ mixing angle</a:t>
            </a:r>
            <a:endParaRPr lang="zh-TW" altLang="en-US" sz="1600" dirty="0">
              <a:solidFill>
                <a:srgbClr val="0000FF"/>
              </a:solidFill>
            </a:endParaRPr>
          </a:p>
        </p:txBody>
      </p:sp>
      <mc:AlternateContent xmlns:mc="http://schemas.openxmlformats.org/markup-compatibility/2006" xmlns:a14="http://schemas.microsoft.com/office/drawing/2010/main">
        <mc:Choice Requires="a14">
          <p:sp>
            <p:nvSpPr>
              <p:cNvPr id="8" name="文字方塊 7"/>
              <p:cNvSpPr txBox="1"/>
              <p:nvPr/>
            </p:nvSpPr>
            <p:spPr bwMode="auto">
              <a:xfrm>
                <a:off x="716640" y="1494675"/>
                <a:ext cx="7949078" cy="338554"/>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FF0000"/>
                    </a:solidFill>
                  </a:rPr>
                  <a:t>Measured rates of </a:t>
                </a:r>
                <a14:m>
                  <m:oMath xmlns:m="http://schemas.openxmlformats.org/officeDocument/2006/math">
                    <m:sSubSup>
                      <m:sSubSupPr>
                        <m:ctrlPr>
                          <a:rPr lang="en-US" altLang="zh-TW" sz="1600" i="1">
                            <a:solidFill>
                              <a:srgbClr val="FF0000"/>
                            </a:solidFill>
                            <a:latin typeface="Cambria Math" panose="02040503050406030204" pitchFamily="18" charset="0"/>
                          </a:rPr>
                        </m:ctrlPr>
                      </m:sSubSupPr>
                      <m:e>
                        <m:r>
                          <a:rPr lang="en-US" altLang="zh-TW" sz="1600" i="1">
                            <a:solidFill>
                              <a:srgbClr val="FF0000"/>
                            </a:solidFill>
                            <a:latin typeface="Cambria Math" panose="02040503050406030204" pitchFamily="18" charset="0"/>
                          </a:rPr>
                          <m:t>𝑫</m:t>
                        </m:r>
                      </m:e>
                      <m:sub>
                        <m:r>
                          <a:rPr lang="en-US" altLang="zh-TW" sz="1600" i="1">
                            <a:solidFill>
                              <a:srgbClr val="FF0000"/>
                            </a:solidFill>
                            <a:latin typeface="Cambria Math" panose="02040503050406030204" pitchFamily="18" charset="0"/>
                          </a:rPr>
                          <m:t>𝒔</m:t>
                        </m:r>
                      </m:sub>
                      <m:sup>
                        <m:r>
                          <a:rPr lang="en-US" altLang="zh-TW" sz="1600" i="1">
                            <a:solidFill>
                              <a:srgbClr val="FF0000"/>
                            </a:solidFill>
                            <a:latin typeface="Cambria Math" panose="02040503050406030204" pitchFamily="18" charset="0"/>
                          </a:rPr>
                          <m:t>+</m:t>
                        </m:r>
                      </m:sup>
                    </m:sSubSup>
                    <m:r>
                      <a:rPr lang="en-US" altLang="zh-TW" sz="1600" i="1">
                        <a:solidFill>
                          <a:srgbClr val="FF0000"/>
                        </a:solidFill>
                        <a:latin typeface="Cambria Math" panose="02040503050406030204" pitchFamily="18" charset="0"/>
                      </a:rPr>
                      <m:t>→</m:t>
                    </m:r>
                    <m:sSup>
                      <m:sSupPr>
                        <m:ctrlPr>
                          <a:rPr lang="en-US" altLang="zh-TW" sz="1600" i="1">
                            <a:solidFill>
                              <a:srgbClr val="FF0000"/>
                            </a:solidFill>
                            <a:latin typeface="Cambria Math" panose="02040503050406030204" pitchFamily="18" charset="0"/>
                          </a:rPr>
                        </m:ctrlPr>
                      </m:sSupPr>
                      <m:e>
                        <m:r>
                          <a:rPr lang="en-US" altLang="zh-TW" sz="1600" i="1">
                            <a:solidFill>
                              <a:srgbClr val="FF0000"/>
                            </a:solidFill>
                            <a:latin typeface="Cambria Math" panose="02040503050406030204" pitchFamily="18" charset="0"/>
                          </a:rPr>
                          <m:t>𝝅</m:t>
                        </m:r>
                      </m:e>
                      <m:sup>
                        <m:r>
                          <a:rPr lang="en-US" altLang="zh-TW" sz="1600" i="1">
                            <a:solidFill>
                              <a:srgbClr val="FF0000"/>
                            </a:solidFill>
                            <a:latin typeface="Cambria Math" panose="02040503050406030204" pitchFamily="18" charset="0"/>
                          </a:rPr>
                          <m:t>+</m:t>
                        </m:r>
                      </m:sup>
                    </m:sSup>
                    <m:r>
                      <a:rPr lang="en-US" altLang="zh-TW" sz="1600" i="1">
                        <a:solidFill>
                          <a:srgbClr val="FF0000"/>
                        </a:solidFill>
                        <a:latin typeface="Cambria Math" panose="02040503050406030204" pitchFamily="18" charset="0"/>
                      </a:rPr>
                      <m:t>𝝎</m:t>
                    </m:r>
                    <m:r>
                      <a:rPr lang="en-US" altLang="zh-TW" sz="1600" i="1">
                        <a:solidFill>
                          <a:srgbClr val="FF0000"/>
                        </a:solidFill>
                        <a:latin typeface="Cambria Math" panose="02040503050406030204" pitchFamily="18" charset="0"/>
                      </a:rPr>
                      <m:t>,</m:t>
                    </m:r>
                    <m:sSup>
                      <m:sSupPr>
                        <m:ctrlPr>
                          <a:rPr lang="en-US" altLang="zh-TW" sz="1600" i="1">
                            <a:solidFill>
                              <a:srgbClr val="FF0000"/>
                            </a:solidFill>
                            <a:latin typeface="Cambria Math" panose="02040503050406030204" pitchFamily="18" charset="0"/>
                          </a:rPr>
                        </m:ctrlPr>
                      </m:sSupPr>
                      <m:e>
                        <m:r>
                          <a:rPr lang="en-US" altLang="zh-TW" sz="1600" b="1" i="1" smtClean="0">
                            <a:solidFill>
                              <a:srgbClr val="FF0000"/>
                            </a:solidFill>
                            <a:latin typeface="Cambria Math" panose="02040503050406030204" pitchFamily="18" charset="0"/>
                          </a:rPr>
                          <m:t>𝝆</m:t>
                        </m:r>
                      </m:e>
                      <m:sup>
                        <m:r>
                          <a:rPr lang="en-US" altLang="zh-TW" sz="1600" i="1">
                            <a:solidFill>
                              <a:srgbClr val="FF0000"/>
                            </a:solidFill>
                            <a:latin typeface="Cambria Math" panose="02040503050406030204" pitchFamily="18" charset="0"/>
                          </a:rPr>
                          <m:t>+</m:t>
                        </m:r>
                      </m:sup>
                    </m:sSup>
                    <m:r>
                      <a:rPr lang="en-US" altLang="zh-TW" sz="1600" b="1" i="1" smtClean="0">
                        <a:solidFill>
                          <a:srgbClr val="FF0000"/>
                        </a:solidFill>
                        <a:latin typeface="Cambria Math" panose="02040503050406030204" pitchFamily="18" charset="0"/>
                      </a:rPr>
                      <m:t>𝜼</m:t>
                    </m:r>
                  </m:oMath>
                </a14:m>
                <a:r>
                  <a:rPr lang="zh-TW" altLang="en-US" sz="1600" dirty="0">
                    <a:solidFill>
                      <a:srgbClr val="FF0000"/>
                    </a:solidFill>
                  </a:rPr>
                  <a:t>   </a:t>
                </a:r>
                <a:r>
                  <a:rPr lang="zh-TW" altLang="en-US" sz="1600" dirty="0">
                    <a:solidFill>
                      <a:srgbClr val="FF0000"/>
                    </a:solidFill>
                    <a:sym typeface="Symbol" panose="05050102010706020507" pitchFamily="18" charset="2"/>
                  </a:rPr>
                  <a:t>  </a:t>
                </a:r>
                <a:r>
                  <a:rPr lang="en-US" altLang="zh-TW" sz="1600" dirty="0">
                    <a:solidFill>
                      <a:srgbClr val="FF0000"/>
                    </a:solidFill>
                    <a:sym typeface="Symbol" panose="05050102010706020507" pitchFamily="18" charset="2"/>
                  </a:rPr>
                  <a:t>(2.20.3)%</a:t>
                </a:r>
                <a14:m>
                  <m:oMath xmlns:m="http://schemas.openxmlformats.org/officeDocument/2006/math">
                    <m:r>
                      <a:rPr lang="en-US" altLang="zh-TW" sz="1600" b="1" i="0" smtClean="0">
                        <a:solidFill>
                          <a:srgbClr val="FF0000"/>
                        </a:solidFill>
                        <a:latin typeface="Cambria Math" panose="02040503050406030204" pitchFamily="18" charset="0"/>
                        <a:sym typeface="Symbol" panose="05050102010706020507" pitchFamily="18" charset="2"/>
                      </a:rPr>
                      <m:t>  </m:t>
                    </m:r>
                    <m:r>
                      <a:rPr lang="en-US" altLang="zh-TW" sz="1600" b="1" i="1" smtClean="0">
                        <a:solidFill>
                          <a:srgbClr val="FF0000"/>
                        </a:solidFill>
                        <a:latin typeface="Cambria Math" panose="02040503050406030204" pitchFamily="18" charset="0"/>
                        <a:sym typeface="Symbol" panose="05050102010706020507" pitchFamily="18" charset="2"/>
                      </a:rPr>
                      <m:t>&lt;</m:t>
                    </m:r>
                    <m:r>
                      <a:rPr lang="en-US" altLang="zh-TW" sz="1600" b="1" i="1" smtClean="0">
                        <a:solidFill>
                          <a:srgbClr val="FF0000"/>
                        </a:solidFill>
                        <a:latin typeface="Cambria Math" panose="02040503050406030204" pitchFamily="18" charset="0"/>
                        <a:sym typeface="Symbol" panose="05050102010706020507" pitchFamily="18" charset="2"/>
                      </a:rPr>
                      <m:t>𝑩</m:t>
                    </m:r>
                    <m:r>
                      <a:rPr lang="en-US" altLang="zh-TW" sz="1600" b="1" i="1" smtClean="0">
                        <a:solidFill>
                          <a:srgbClr val="FF0000"/>
                        </a:solidFill>
                        <a:latin typeface="Cambria Math" panose="02040503050406030204" pitchFamily="18" charset="0"/>
                        <a:sym typeface="Symbol" panose="05050102010706020507" pitchFamily="18" charset="2"/>
                      </a:rPr>
                      <m:t>(</m:t>
                    </m:r>
                    <m:sSubSup>
                      <m:sSubSupPr>
                        <m:ctrlPr>
                          <a:rPr lang="en-US" altLang="zh-TW" sz="1600" b="1" i="1" smtClean="0">
                            <a:solidFill>
                              <a:srgbClr val="FF0000"/>
                            </a:solidFill>
                            <a:latin typeface="Cambria Math" panose="02040503050406030204" pitchFamily="18" charset="0"/>
                            <a:sym typeface="Symbol" panose="05050102010706020507" pitchFamily="18" charset="2"/>
                          </a:rPr>
                        </m:ctrlPr>
                      </m:sSubSupPr>
                      <m:e>
                        <m:r>
                          <a:rPr lang="en-US" altLang="zh-TW" sz="1600" b="1" i="1" smtClean="0">
                            <a:solidFill>
                              <a:srgbClr val="FF0000"/>
                            </a:solidFill>
                            <a:latin typeface="Cambria Math" panose="02040503050406030204" pitchFamily="18" charset="0"/>
                            <a:sym typeface="Symbol" panose="05050102010706020507" pitchFamily="18" charset="2"/>
                          </a:rPr>
                          <m:t>𝑫</m:t>
                        </m:r>
                      </m:e>
                      <m:sub>
                        <m:r>
                          <a:rPr lang="en-US" altLang="zh-TW" sz="1600" b="1" i="1" smtClean="0">
                            <a:solidFill>
                              <a:srgbClr val="FF0000"/>
                            </a:solidFill>
                            <a:latin typeface="Cambria Math" panose="02040503050406030204" pitchFamily="18" charset="0"/>
                            <a:sym typeface="Symbol" panose="05050102010706020507" pitchFamily="18" charset="2"/>
                          </a:rPr>
                          <m:t>𝒔</m:t>
                        </m:r>
                      </m:sub>
                      <m:sup>
                        <m:r>
                          <a:rPr lang="en-US" altLang="zh-TW" sz="1600" b="1" i="1" smtClean="0">
                            <a:solidFill>
                              <a:srgbClr val="FF0000"/>
                            </a:solidFill>
                            <a:latin typeface="Cambria Math" panose="02040503050406030204" pitchFamily="18" charset="0"/>
                            <a:sym typeface="Symbol" panose="05050102010706020507" pitchFamily="18" charset="2"/>
                          </a:rPr>
                          <m:t>+</m:t>
                        </m:r>
                      </m:sup>
                    </m:sSubSup>
                    <m:r>
                      <a:rPr lang="en-US" altLang="zh-TW" sz="1600" b="1" i="1" smtClean="0">
                        <a:solidFill>
                          <a:srgbClr val="FF0000"/>
                        </a:solidFill>
                        <a:latin typeface="Cambria Math" panose="02040503050406030204" pitchFamily="18" charset="0"/>
                        <a:sym typeface="Symbol" panose="05050102010706020507" pitchFamily="18" charset="2"/>
                      </a:rPr>
                      <m:t>→</m:t>
                    </m:r>
                    <m:sSup>
                      <m:sSupPr>
                        <m:ctrlPr>
                          <a:rPr lang="en-US" altLang="zh-TW" sz="1600" b="1" i="1" smtClean="0">
                            <a:solidFill>
                              <a:srgbClr val="FF0000"/>
                            </a:solidFill>
                            <a:latin typeface="Cambria Math" panose="02040503050406030204" pitchFamily="18" charset="0"/>
                            <a:sym typeface="Symbol" panose="05050102010706020507" pitchFamily="18" charset="2"/>
                          </a:rPr>
                        </m:ctrlPr>
                      </m:sSupPr>
                      <m:e>
                        <m:r>
                          <a:rPr lang="en-US" altLang="zh-TW" sz="1600" b="1" i="1" smtClean="0">
                            <a:solidFill>
                              <a:srgbClr val="FF0000"/>
                            </a:solidFill>
                            <a:latin typeface="Cambria Math" panose="02040503050406030204" pitchFamily="18" charset="0"/>
                            <a:sym typeface="Symbol" panose="05050102010706020507" pitchFamily="18" charset="2"/>
                          </a:rPr>
                          <m:t>𝝆</m:t>
                        </m:r>
                      </m:e>
                      <m:sup>
                        <m:r>
                          <a:rPr lang="en-US" altLang="zh-TW" sz="1600" b="1" i="1" smtClean="0">
                            <a:solidFill>
                              <a:srgbClr val="FF0000"/>
                            </a:solidFill>
                            <a:latin typeface="Cambria Math" panose="02040503050406030204" pitchFamily="18" charset="0"/>
                            <a:sym typeface="Symbol" panose="05050102010706020507" pitchFamily="18" charset="2"/>
                          </a:rPr>
                          <m:t>+</m:t>
                        </m:r>
                      </m:sup>
                    </m:sSup>
                    <m:sSup>
                      <m:sSupPr>
                        <m:ctrlPr>
                          <a:rPr lang="en-US" altLang="zh-TW" sz="1600" b="1" i="1" smtClean="0">
                            <a:solidFill>
                              <a:srgbClr val="FF0000"/>
                            </a:solidFill>
                            <a:latin typeface="Cambria Math" panose="02040503050406030204" pitchFamily="18" charset="0"/>
                            <a:sym typeface="Symbol" panose="05050102010706020507" pitchFamily="18" charset="2"/>
                          </a:rPr>
                        </m:ctrlPr>
                      </m:sSupPr>
                      <m:e>
                        <m:r>
                          <a:rPr lang="en-US" altLang="zh-TW" sz="1600" b="1" i="1" smtClean="0">
                            <a:solidFill>
                              <a:srgbClr val="FF0000"/>
                            </a:solidFill>
                            <a:latin typeface="Cambria Math" panose="02040503050406030204" pitchFamily="18" charset="0"/>
                            <a:sym typeface="Symbol" panose="05050102010706020507" pitchFamily="18" charset="2"/>
                          </a:rPr>
                          <m:t>𝜼</m:t>
                        </m:r>
                      </m:e>
                      <m:sup>
                        <m:r>
                          <a:rPr lang="en-US" altLang="zh-TW" sz="1600" b="1" i="1" smtClean="0">
                            <a:solidFill>
                              <a:srgbClr val="FF0000"/>
                            </a:solidFill>
                            <a:latin typeface="Cambria Math" panose="02040503050406030204" pitchFamily="18" charset="0"/>
                            <a:sym typeface="Symbol" panose="05050102010706020507" pitchFamily="18" charset="2"/>
                          </a:rPr>
                          <m:t>′</m:t>
                        </m:r>
                      </m:sup>
                    </m:sSup>
                    <m:r>
                      <a:rPr lang="en-US" altLang="zh-TW" sz="1600" b="1" i="1" smtClean="0">
                        <a:solidFill>
                          <a:srgbClr val="FF0000"/>
                        </a:solidFill>
                        <a:latin typeface="Cambria Math" panose="02040503050406030204" pitchFamily="18" charset="0"/>
                        <a:sym typeface="Symbol" panose="05050102010706020507" pitchFamily="18" charset="2"/>
                      </a:rPr>
                      <m:t>)&lt;</m:t>
                    </m:r>
                  </m:oMath>
                </a14:m>
                <a:r>
                  <a:rPr lang="zh-TW" altLang="en-US" sz="1600" dirty="0">
                    <a:solidFill>
                      <a:srgbClr val="FF0000"/>
                    </a:solidFill>
                    <a:sym typeface="Symbol" panose="05050102010706020507" pitchFamily="18" charset="2"/>
                  </a:rPr>
                  <a:t>  </a:t>
                </a:r>
                <a:r>
                  <a:rPr lang="en-US" altLang="zh-TW" sz="1600" dirty="0">
                    <a:solidFill>
                      <a:srgbClr val="FF0000"/>
                    </a:solidFill>
                    <a:sym typeface="Symbol" panose="05050102010706020507" pitchFamily="18" charset="2"/>
                  </a:rPr>
                  <a:t>(4.50.4)%</a:t>
                </a:r>
                <a:endParaRPr lang="zh-TW" altLang="en-US" sz="1600" dirty="0">
                  <a:solidFill>
                    <a:srgbClr val="FF0000"/>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bwMode="auto">
              <a:xfrm>
                <a:off x="716640" y="1494675"/>
                <a:ext cx="7949078" cy="338554"/>
              </a:xfrm>
              <a:prstGeom prst="rect">
                <a:avLst/>
              </a:prstGeom>
              <a:blipFill>
                <a:blip r:embed="rId3"/>
                <a:stretch>
                  <a:fillRect l="-460" t="-7143" b="-21429"/>
                </a:stretch>
              </a:blipFill>
              <a:ln w="9525">
                <a:noFill/>
                <a:miter lim="800000"/>
                <a:headEnd/>
                <a:tailEnd/>
              </a:ln>
            </p:spPr>
            <p:txBody>
              <a:bodyPr/>
              <a:lstStyle/>
              <a:p>
                <a:r>
                  <a:rPr lang="zh-TW" altLang="en-US">
                    <a:noFill/>
                  </a:rPr>
                  <a:t> </a:t>
                </a:r>
              </a:p>
            </p:txBody>
          </p:sp>
        </mc:Fallback>
      </mc:AlternateContent>
      <p:sp>
        <p:nvSpPr>
          <p:cNvPr id="9" name="文字方塊 8"/>
          <p:cNvSpPr txBox="1"/>
          <p:nvPr/>
        </p:nvSpPr>
        <p:spPr bwMode="auto">
          <a:xfrm>
            <a:off x="6196763" y="950135"/>
            <a:ext cx="2229355" cy="276999"/>
          </a:xfrm>
          <a:prstGeom prst="rect">
            <a:avLst/>
          </a:prstGeom>
          <a:noFill/>
          <a:ln w="9525">
            <a:noFill/>
            <a:miter lim="800000"/>
            <a:headEnd/>
            <a:tailEnd/>
          </a:ln>
        </p:spPr>
        <p:txBody>
          <a:bodyPr wrap="square" rtlCol="0">
            <a:spAutoFit/>
          </a:bodyPr>
          <a:lstStyle/>
          <a:p>
            <a:pPr>
              <a:spcBef>
                <a:spcPct val="50000"/>
              </a:spcBef>
            </a:pPr>
            <a:r>
              <a:rPr lang="en-US" altLang="zh-TW" sz="1200" dirty="0"/>
              <a:t>HYC, Chiang, </a:t>
            </a:r>
            <a:r>
              <a:rPr lang="en-US" altLang="zh-TW" sz="1200" dirty="0" err="1"/>
              <a:t>Kuo</a:t>
            </a:r>
            <a:r>
              <a:rPr lang="en-US" altLang="zh-TW" sz="1200" dirty="0"/>
              <a:t> (’16)</a:t>
            </a:r>
            <a:endParaRPr lang="zh-TW" altLang="en-US" sz="1200" dirty="0"/>
          </a:p>
        </p:txBody>
      </p:sp>
      <mc:AlternateContent xmlns:mc="http://schemas.openxmlformats.org/markup-compatibility/2006" xmlns:a14="http://schemas.microsoft.com/office/drawing/2010/main">
        <mc:Choice Requires="a14">
          <p:sp>
            <p:nvSpPr>
              <p:cNvPr id="10" name="文字方塊 9"/>
              <p:cNvSpPr txBox="1"/>
              <p:nvPr/>
            </p:nvSpPr>
            <p:spPr bwMode="auto">
              <a:xfrm>
                <a:off x="398354" y="1994584"/>
                <a:ext cx="8267363" cy="830997"/>
              </a:xfrm>
              <a:prstGeom prst="rect">
                <a:avLst/>
              </a:prstGeom>
              <a:noFill/>
              <a:ln w="9525">
                <a:noFill/>
                <a:miter lim="800000"/>
                <a:headEnd/>
                <a:tailEnd/>
              </a:ln>
            </p:spPr>
            <p:txBody>
              <a:bodyPr wrap="square" rtlCol="0">
                <a:spAutoFit/>
              </a:bodyPr>
              <a:lstStyle/>
              <a:p>
                <a:pPr marL="285750" indent="-285750">
                  <a:spcBef>
                    <a:spcPct val="50000"/>
                  </a:spcBef>
                  <a:buFont typeface="Wingdings" panose="05000000000000000000" pitchFamily="2" charset="2"/>
                  <a:buChar char="n"/>
                </a:pPr>
                <a:r>
                  <a:rPr lang="en-US" altLang="zh-TW" sz="1600" dirty="0">
                    <a:solidFill>
                      <a:srgbClr val="0000FF"/>
                    </a:solidFill>
                  </a:rPr>
                  <a:t>A new measurement of </a:t>
                </a: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𝑫</m:t>
                        </m:r>
                      </m:e>
                      <m:sub>
                        <m:r>
                          <a:rPr lang="en-US" altLang="zh-TW" sz="1600" b="1" i="1" smtClean="0">
                            <a:solidFill>
                              <a:srgbClr val="0000FF"/>
                            </a:solidFill>
                            <a:latin typeface="Cambria Math" panose="02040503050406030204" pitchFamily="18" charset="0"/>
                          </a:rPr>
                          <m:t>𝒔</m:t>
                        </m:r>
                      </m:sub>
                      <m:sup>
                        <m:r>
                          <a:rPr lang="en-US" altLang="zh-TW" sz="1600" b="1" i="1" smtClean="0">
                            <a:solidFill>
                              <a:srgbClr val="0000FF"/>
                            </a:solidFill>
                            <a:latin typeface="Cambria Math" panose="02040503050406030204" pitchFamily="18" charset="0"/>
                          </a:rPr>
                          <m:t>+</m:t>
                        </m:r>
                      </m:sup>
                    </m:sSubSup>
                    <m:r>
                      <a:rPr lang="en-US" altLang="zh-TW" sz="1600" b="1" i="1" smtClean="0">
                        <a:solidFill>
                          <a:srgbClr val="0000FF"/>
                        </a:solidFill>
                        <a:latin typeface="Cambria Math" panose="02040503050406030204" pitchFamily="18" charset="0"/>
                      </a:rPr>
                      <m:t>→</m:t>
                    </m:r>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𝝆</m:t>
                        </m:r>
                      </m:e>
                      <m:sup>
                        <m:r>
                          <a:rPr lang="en-US" altLang="zh-TW" sz="1600" b="1" i="1" smtClean="0">
                            <a:solidFill>
                              <a:srgbClr val="0000FF"/>
                            </a:solidFill>
                            <a:latin typeface="Cambria Math" panose="02040503050406030204" pitchFamily="18" charset="0"/>
                          </a:rPr>
                          <m:t>+</m:t>
                        </m:r>
                      </m:sup>
                    </m:sSup>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𝜼</m:t>
                        </m:r>
                      </m:e>
                      <m:sup>
                        <m:r>
                          <a:rPr lang="en-US" altLang="zh-TW" sz="1600" b="1" i="1" smtClean="0">
                            <a:solidFill>
                              <a:srgbClr val="0000FF"/>
                            </a:solidFill>
                            <a:latin typeface="Cambria Math" panose="02040503050406030204" pitchFamily="18" charset="0"/>
                          </a:rPr>
                          <m:t>′</m:t>
                        </m:r>
                      </m:sup>
                    </m:sSup>
                  </m:oMath>
                </a14:m>
                <a:r>
                  <a:rPr lang="en-US" altLang="zh-TW" sz="1600" dirty="0">
                    <a:solidFill>
                      <a:srgbClr val="0000FF"/>
                    </a:solidFill>
                    <a:sym typeface="Symbol" panose="05050102010706020507" pitchFamily="18" charset="2"/>
                  </a:rPr>
                  <a:t> by BESIII (’22) yields BF = (6.150.250.18)%.    </a:t>
                </a:r>
                <a:r>
                  <a:rPr lang="en-US" altLang="zh-TW" sz="1600" dirty="0">
                    <a:solidFill>
                      <a:srgbClr val="FF0000"/>
                    </a:solidFill>
                    <a:sym typeface="Symbol" panose="05050102010706020507" pitchFamily="18" charset="2"/>
                  </a:rPr>
                  <a:t>This seems to indicate an extra contribution from flavor-singlet hairpin topology SA. </a:t>
                </a:r>
                <a:endParaRPr lang="en-US" altLang="zh-TW" sz="1600" dirty="0">
                  <a:solidFill>
                    <a:srgbClr val="FF0000"/>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bwMode="auto">
              <a:xfrm>
                <a:off x="398354" y="1994584"/>
                <a:ext cx="8267363" cy="830997"/>
              </a:xfrm>
              <a:prstGeom prst="rect">
                <a:avLst/>
              </a:prstGeom>
              <a:blipFill>
                <a:blip r:embed="rId4"/>
                <a:stretch>
                  <a:fillRect l="-307" t="-1493" r="-1380" b="-8955"/>
                </a:stretch>
              </a:blipFill>
              <a:ln w="9525">
                <a:noFill/>
                <a:miter lim="800000"/>
                <a:headEnd/>
                <a:tailEnd/>
              </a:ln>
            </p:spPr>
            <p:txBody>
              <a:bodyPr/>
              <a:lstStyle/>
              <a:p>
                <a:r>
                  <a:rPr lang="zh-TW" altLang="en-US">
                    <a:noFill/>
                  </a:rPr>
                  <a:t> </a:t>
                </a:r>
              </a:p>
            </p:txBody>
          </p:sp>
        </mc:Fallback>
      </mc:AlternateContent>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2510" y="2643815"/>
            <a:ext cx="1531169" cy="784567"/>
          </a:xfrm>
          <a:prstGeom prst="rect">
            <a:avLst/>
          </a:prstGeom>
        </p:spPr>
      </p:pic>
      <mc:AlternateContent xmlns:mc="http://schemas.openxmlformats.org/markup-compatibility/2006" xmlns:a14="http://schemas.microsoft.com/office/drawing/2010/main">
        <mc:Choice Requires="a14">
          <p:sp>
            <p:nvSpPr>
              <p:cNvPr id="12" name="文字方塊 11"/>
              <p:cNvSpPr txBox="1"/>
              <p:nvPr/>
            </p:nvSpPr>
            <p:spPr bwMode="auto">
              <a:xfrm>
                <a:off x="398353" y="3492838"/>
                <a:ext cx="8585649" cy="612412"/>
              </a:xfrm>
              <a:prstGeom prst="rect">
                <a:avLst/>
              </a:prstGeom>
              <a:noFill/>
              <a:ln w="9525">
                <a:noFill/>
                <a:miter lim="800000"/>
                <a:headEnd/>
                <a:tailEnd/>
              </a:ln>
            </p:spPr>
            <p:txBody>
              <a:bodyPr wrap="square" rtlCol="0">
                <a:spAutoFit/>
              </a:bodyPr>
              <a:lstStyle/>
              <a:p>
                <a:pPr marL="285750" indent="-285750">
                  <a:spcBef>
                    <a:spcPct val="50000"/>
                  </a:spcBef>
                  <a:buFont typeface="Wingdings" panose="05000000000000000000" pitchFamily="2" charset="2"/>
                  <a:buChar char="n"/>
                </a:pPr>
                <a:r>
                  <a:rPr lang="en-US" altLang="zh-TW" sz="1600" dirty="0">
                    <a:solidFill>
                      <a:srgbClr val="0000FF"/>
                    </a:solidFill>
                  </a:rPr>
                  <a:t>Topological annihilation amplitudes </a:t>
                </a:r>
                <a14:m>
                  <m:oMath xmlns:m="http://schemas.openxmlformats.org/officeDocument/2006/math">
                    <m:sSub>
                      <m:sSubPr>
                        <m:ctrlPr>
                          <a:rPr lang="en-US" altLang="zh-TW" sz="1600" i="1" smtClean="0">
                            <a:solidFill>
                              <a:srgbClr val="0000FF"/>
                            </a:solidFill>
                            <a:latin typeface="Cambria Math" panose="02040503050406030204" pitchFamily="18" charset="0"/>
                          </a:rPr>
                        </m:ctrlPr>
                      </m:sSubPr>
                      <m:e>
                        <m:r>
                          <a:rPr lang="en-US" altLang="zh-TW" sz="1600" b="1" i="1" smtClean="0">
                            <a:solidFill>
                              <a:srgbClr val="0000FF"/>
                            </a:solidFill>
                            <a:latin typeface="Cambria Math" panose="02040503050406030204" pitchFamily="18" charset="0"/>
                          </a:rPr>
                          <m:t>𝑨</m:t>
                        </m:r>
                      </m:e>
                      <m:sub>
                        <m:r>
                          <a:rPr lang="en-US" altLang="zh-TW" sz="1600" b="1" i="1" smtClean="0">
                            <a:solidFill>
                              <a:srgbClr val="0000FF"/>
                            </a:solidFill>
                            <a:latin typeface="Cambria Math" panose="02040503050406030204" pitchFamily="18" charset="0"/>
                          </a:rPr>
                          <m:t>𝑷</m:t>
                        </m:r>
                      </m:sub>
                    </m:sSub>
                    <m:r>
                      <a:rPr lang="en-US" altLang="zh-TW" sz="1600" b="1" i="1" smtClean="0">
                        <a:solidFill>
                          <a:srgbClr val="0000FF"/>
                        </a:solidFill>
                        <a:latin typeface="Cambria Math" panose="02040503050406030204" pitchFamily="18" charset="0"/>
                      </a:rPr>
                      <m:t>,</m:t>
                    </m:r>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𝑨</m:t>
                        </m:r>
                      </m:e>
                      <m:sub>
                        <m:r>
                          <a:rPr lang="en-US" altLang="zh-TW" sz="1600" b="1" i="1" smtClean="0">
                            <a:solidFill>
                              <a:srgbClr val="0000FF"/>
                            </a:solidFill>
                            <a:latin typeface="Cambria Math" panose="02040503050406030204" pitchFamily="18" charset="0"/>
                          </a:rPr>
                          <m:t>𝑽</m:t>
                        </m:r>
                      </m:sub>
                    </m:sSub>
                    <m:r>
                      <a:rPr lang="en-US" altLang="zh-TW" sz="1600" b="1" i="0" smtClean="0">
                        <a:solidFill>
                          <a:srgbClr val="0000FF"/>
                        </a:solidFill>
                        <a:latin typeface="Cambria Math" panose="02040503050406030204" pitchFamily="18" charset="0"/>
                      </a:rPr>
                      <m:t> </m:t>
                    </m:r>
                    <m:r>
                      <a:rPr lang="en-US" altLang="zh-TW" sz="1600" b="1" i="0" smtClean="0">
                        <a:solidFill>
                          <a:srgbClr val="0000FF"/>
                        </a:solidFill>
                        <a:latin typeface="Cambria Math" panose="02040503050406030204" pitchFamily="18" charset="0"/>
                      </a:rPr>
                      <m:t>𝐜𝐚𝐧</m:t>
                    </m:r>
                    <m:r>
                      <a:rPr lang="en-US" altLang="zh-TW" sz="1600" b="1" i="0" smtClean="0">
                        <a:solidFill>
                          <a:srgbClr val="0000FF"/>
                        </a:solidFill>
                        <a:latin typeface="Cambria Math" panose="02040503050406030204" pitchFamily="18" charset="0"/>
                      </a:rPr>
                      <m:t> </m:t>
                    </m:r>
                    <m:r>
                      <a:rPr lang="en-US" altLang="zh-TW" sz="1600" b="1" i="0" smtClean="0">
                        <a:solidFill>
                          <a:srgbClr val="0000FF"/>
                        </a:solidFill>
                        <a:latin typeface="Cambria Math" panose="02040503050406030204" pitchFamily="18" charset="0"/>
                      </a:rPr>
                      <m:t>𝐛𝐞</m:t>
                    </m:r>
                  </m:oMath>
                </a14:m>
                <a:r>
                  <a:rPr lang="en-US" altLang="zh-TW" sz="1600" dirty="0">
                    <a:solidFill>
                      <a:srgbClr val="0000FF"/>
                    </a:solidFill>
                  </a:rPr>
                  <a:t> extracted from </a:t>
                </a: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𝑫</m:t>
                        </m:r>
                      </m:e>
                      <m:sub>
                        <m:r>
                          <a:rPr lang="en-US" altLang="zh-TW" sz="1600" b="1" i="1" smtClean="0">
                            <a:solidFill>
                              <a:srgbClr val="0000FF"/>
                            </a:solidFill>
                            <a:latin typeface="Cambria Math" panose="02040503050406030204" pitchFamily="18" charset="0"/>
                          </a:rPr>
                          <m:t>𝒔</m:t>
                        </m:r>
                      </m:sub>
                      <m:sup>
                        <m:r>
                          <a:rPr lang="en-US" altLang="zh-TW" sz="1600" b="1" i="1" smtClean="0">
                            <a:solidFill>
                              <a:srgbClr val="0000FF"/>
                            </a:solidFill>
                            <a:latin typeface="Cambria Math" panose="02040503050406030204" pitchFamily="18" charset="0"/>
                          </a:rPr>
                          <m:t>+</m:t>
                        </m:r>
                      </m:sup>
                    </m:sSubSup>
                    <m:r>
                      <a:rPr lang="en-US" altLang="zh-TW" sz="1600" b="1" i="1" smtClean="0">
                        <a:solidFill>
                          <a:srgbClr val="0000FF"/>
                        </a:solidFill>
                        <a:latin typeface="Cambria Math" panose="02040503050406030204" pitchFamily="18" charset="0"/>
                      </a:rPr>
                      <m:t>→</m:t>
                    </m:r>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𝝅</m:t>
                        </m:r>
                      </m:e>
                      <m:sup>
                        <m:r>
                          <a:rPr lang="en-US" altLang="zh-TW" sz="1600" b="1" i="1" smtClean="0">
                            <a:solidFill>
                              <a:srgbClr val="0000FF"/>
                            </a:solidFill>
                            <a:latin typeface="Cambria Math" panose="02040503050406030204" pitchFamily="18" charset="0"/>
                          </a:rPr>
                          <m:t>+</m:t>
                        </m:r>
                      </m:sup>
                    </m:sSup>
                    <m:r>
                      <a:rPr lang="en-US" altLang="zh-TW" sz="1600" b="1" i="1" smtClean="0">
                        <a:solidFill>
                          <a:srgbClr val="0000FF"/>
                        </a:solidFill>
                        <a:latin typeface="Cambria Math" panose="02040503050406030204" pitchFamily="18" charset="0"/>
                      </a:rPr>
                      <m:t>𝝎</m:t>
                    </m:r>
                    <m:r>
                      <a:rPr lang="en-US" altLang="zh-TW" sz="1600" b="1" i="1" smtClean="0">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𝝅</m:t>
                        </m:r>
                      </m:e>
                      <m:sup>
                        <m:r>
                          <a:rPr lang="en-US" altLang="zh-TW" sz="1600" i="1">
                            <a:solidFill>
                              <a:srgbClr val="0000FF"/>
                            </a:solidFill>
                            <a:latin typeface="Cambria Math" panose="02040503050406030204" pitchFamily="18" charset="0"/>
                          </a:rPr>
                          <m:t>+</m:t>
                        </m:r>
                      </m:sup>
                    </m:sSup>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𝝆</m:t>
                        </m:r>
                      </m:e>
                      <m:sup>
                        <m:r>
                          <a:rPr lang="en-US" altLang="zh-TW" sz="1600" b="1" i="1" smtClean="0">
                            <a:solidFill>
                              <a:srgbClr val="0000FF"/>
                            </a:solidFill>
                            <a:latin typeface="Cambria Math" panose="02040503050406030204" pitchFamily="18" charset="0"/>
                          </a:rPr>
                          <m:t>𝟎</m:t>
                        </m:r>
                      </m:sup>
                    </m:sSup>
                  </m:oMath>
                </a14:m>
                <a:r>
                  <a:rPr lang="en-US" altLang="zh-TW" sz="1600" dirty="0">
                    <a:solidFill>
                      <a:srgbClr val="0000FF"/>
                    </a:solidFill>
                  </a:rPr>
                  <a:t>,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𝝅</m:t>
                        </m:r>
                      </m:e>
                      <m:sup>
                        <m:r>
                          <a:rPr lang="en-US" altLang="zh-TW" sz="1600" b="1" i="1" smtClean="0">
                            <a:solidFill>
                              <a:srgbClr val="0000FF"/>
                            </a:solidFill>
                            <a:latin typeface="Cambria Math" panose="02040503050406030204" pitchFamily="18" charset="0"/>
                          </a:rPr>
                          <m:t>𝟎</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b="1" i="1" smtClean="0">
                            <a:solidFill>
                              <a:srgbClr val="0000FF"/>
                            </a:solidFill>
                            <a:latin typeface="Cambria Math" panose="02040503050406030204" pitchFamily="18" charset="0"/>
                          </a:rPr>
                          <m:t>+</m:t>
                        </m:r>
                      </m:sup>
                    </m:sSup>
                  </m:oMath>
                </a14:m>
                <a:r>
                  <a:rPr lang="en-US" altLang="zh-TW" sz="1600" dirty="0">
                    <a:solidFill>
                      <a:srgbClr val="0000FF"/>
                    </a:solidFill>
                  </a:rPr>
                  <a:t> with amplitudes proportional to </a:t>
                </a:r>
                <a14:m>
                  <m:oMath xmlns:m="http://schemas.openxmlformats.org/officeDocument/2006/math">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𝑨</m:t>
                        </m:r>
                      </m:e>
                      <m:sub>
                        <m:r>
                          <a:rPr lang="en-US" altLang="zh-TW" sz="1600" b="1" i="1" smtClean="0">
                            <a:solidFill>
                              <a:srgbClr val="0000FF"/>
                            </a:solidFill>
                            <a:latin typeface="Cambria Math" panose="02040503050406030204" pitchFamily="18" charset="0"/>
                          </a:rPr>
                          <m:t>𝑽</m:t>
                        </m:r>
                      </m:sub>
                    </m:sSub>
                    <m:r>
                      <a:rPr lang="en-US" altLang="zh-TW" sz="1600" b="1" i="1" smtClean="0">
                        <a:solidFill>
                          <a:srgbClr val="0000FF"/>
                        </a:solidFill>
                        <a:latin typeface="Cambria Math" panose="02040503050406030204" pitchFamily="18" charset="0"/>
                      </a:rPr>
                      <m:t>+</m:t>
                    </m:r>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𝑨</m:t>
                        </m:r>
                      </m:e>
                      <m:sub>
                        <m:r>
                          <a:rPr lang="en-US" altLang="zh-TW" sz="1600" b="1" i="1" smtClean="0">
                            <a:solidFill>
                              <a:srgbClr val="0000FF"/>
                            </a:solidFill>
                            <a:latin typeface="Cambria Math" panose="02040503050406030204" pitchFamily="18" charset="0"/>
                          </a:rPr>
                          <m:t>𝑷</m:t>
                        </m:r>
                        <m:r>
                          <a:rPr lang="en-US" altLang="zh-TW" sz="1600" b="1" i="1" smtClean="0">
                            <a:solidFill>
                              <a:srgbClr val="0000FF"/>
                            </a:solidFill>
                            <a:latin typeface="Cambria Math" panose="02040503050406030204" pitchFamily="18" charset="0"/>
                          </a:rPr>
                          <m:t>, </m:t>
                        </m:r>
                      </m:sub>
                    </m:sSub>
                  </m:oMath>
                </a14:m>
                <a:r>
                  <a:rPr lang="en-US" altLang="zh-TW" sz="1600" dirty="0">
                    <a:solidFill>
                      <a:srgbClr val="0000FF"/>
                    </a:solidFill>
                  </a:rPr>
                  <a:t> </a:t>
                </a:r>
                <a14:m>
                  <m:oMath xmlns:m="http://schemas.openxmlformats.org/officeDocument/2006/math">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𝑨</m:t>
                        </m:r>
                      </m:e>
                      <m:sub>
                        <m:r>
                          <a:rPr lang="en-US" altLang="zh-TW" sz="1600" i="1">
                            <a:solidFill>
                              <a:srgbClr val="0000FF"/>
                            </a:solidFill>
                            <a:latin typeface="Cambria Math" panose="02040503050406030204" pitchFamily="18" charset="0"/>
                          </a:rPr>
                          <m:t>𝑽</m:t>
                        </m:r>
                      </m:sub>
                    </m:sSub>
                    <m:r>
                      <a:rPr lang="en-US" altLang="zh-TW" sz="1600" b="1" i="1" smtClean="0">
                        <a:solidFill>
                          <a:srgbClr val="0000FF"/>
                        </a:solidFill>
                        <a:latin typeface="Cambria Math" panose="02040503050406030204" pitchFamily="18" charset="0"/>
                      </a:rPr>
                      <m:t>−</m:t>
                    </m:r>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𝑨</m:t>
                        </m:r>
                      </m:e>
                      <m:sub>
                        <m:r>
                          <a:rPr lang="en-US" altLang="zh-TW" sz="1600" i="1">
                            <a:solidFill>
                              <a:srgbClr val="0000FF"/>
                            </a:solidFill>
                            <a:latin typeface="Cambria Math" panose="02040503050406030204" pitchFamily="18" charset="0"/>
                          </a:rPr>
                          <m:t>𝑷</m:t>
                        </m:r>
                        <m:r>
                          <a:rPr lang="en-US" altLang="zh-TW" sz="1600" i="1">
                            <a:solidFill>
                              <a:srgbClr val="0000FF"/>
                            </a:solidFill>
                            <a:latin typeface="Cambria Math" panose="02040503050406030204" pitchFamily="18" charset="0"/>
                          </a:rPr>
                          <m:t>, </m:t>
                        </m:r>
                      </m:sub>
                    </m:sSub>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𝑨</m:t>
                        </m:r>
                      </m:e>
                      <m:sub>
                        <m:r>
                          <a:rPr lang="en-US" altLang="zh-TW" sz="1600" b="1" i="1" smtClean="0">
                            <a:solidFill>
                              <a:srgbClr val="0000FF"/>
                            </a:solidFill>
                            <a:latin typeface="Cambria Math" panose="02040503050406030204" pitchFamily="18" charset="0"/>
                          </a:rPr>
                          <m:t>𝑷</m:t>
                        </m:r>
                      </m:sub>
                    </m:sSub>
                    <m:r>
                      <a:rPr lang="en-US" altLang="zh-TW" sz="1600" b="1" i="1" smtClean="0">
                        <a:solidFill>
                          <a:srgbClr val="0000FF"/>
                        </a:solidFill>
                        <a:latin typeface="Cambria Math" panose="02040503050406030204" pitchFamily="18" charset="0"/>
                      </a:rPr>
                      <m:t>−</m:t>
                    </m:r>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𝑨</m:t>
                        </m:r>
                      </m:e>
                      <m:sub>
                        <m:r>
                          <a:rPr lang="en-US" altLang="zh-TW" sz="1600" b="1" i="1" smtClean="0">
                            <a:solidFill>
                              <a:srgbClr val="0000FF"/>
                            </a:solidFill>
                            <a:latin typeface="Cambria Math" panose="02040503050406030204" pitchFamily="18" charset="0"/>
                          </a:rPr>
                          <m:t>𝑽</m:t>
                        </m:r>
                      </m:sub>
                    </m:sSub>
                  </m:oMath>
                </a14:m>
                <a:r>
                  <a:rPr lang="en-US" altLang="zh-TW" sz="1600" dirty="0">
                    <a:solidFill>
                      <a:srgbClr val="0000FF"/>
                    </a:solidFill>
                  </a:rPr>
                  <a:t>, respectively. </a:t>
                </a:r>
              </a:p>
            </p:txBody>
          </p:sp>
        </mc:Choice>
        <mc:Fallback xmlns="">
          <p:sp>
            <p:nvSpPr>
              <p:cNvPr id="12" name="文字方塊 11"/>
              <p:cNvSpPr txBox="1">
                <a:spLocks noRot="1" noChangeAspect="1" noMove="1" noResize="1" noEditPoints="1" noAdjustHandles="1" noChangeArrowheads="1" noChangeShapeType="1" noTextEdit="1"/>
              </p:cNvSpPr>
              <p:nvPr/>
            </p:nvSpPr>
            <p:spPr bwMode="auto">
              <a:xfrm>
                <a:off x="398353" y="3492838"/>
                <a:ext cx="8585649" cy="612412"/>
              </a:xfrm>
              <a:prstGeom prst="rect">
                <a:avLst/>
              </a:prstGeom>
              <a:blipFill>
                <a:blip r:embed="rId6"/>
                <a:stretch>
                  <a:fillRect l="-284" t="-2000" b="-9000"/>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bwMode="auto">
              <a:xfrm>
                <a:off x="687539" y="4131358"/>
                <a:ext cx="8071450" cy="836576"/>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BaBar measurement (’09) of </a:t>
                </a: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𝑩</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𝑫</m:t>
                        </m:r>
                      </m:e>
                      <m:sub>
                        <m:r>
                          <a:rPr lang="en-US" altLang="zh-TW" sz="1600" b="1" i="1" smtClean="0">
                            <a:solidFill>
                              <a:srgbClr val="0000FF"/>
                            </a:solidFill>
                            <a:latin typeface="Cambria Math" panose="02040503050406030204" pitchFamily="18" charset="0"/>
                          </a:rPr>
                          <m:t>𝒔</m:t>
                        </m:r>
                      </m:sub>
                      <m:sup>
                        <m:r>
                          <a:rPr lang="en-US" altLang="zh-TW" sz="1600" b="1" i="1" smtClean="0">
                            <a:solidFill>
                              <a:srgbClr val="0000FF"/>
                            </a:solidFill>
                            <a:latin typeface="Cambria Math" panose="02040503050406030204" pitchFamily="18" charset="0"/>
                          </a:rPr>
                          <m:t>+</m:t>
                        </m:r>
                      </m:sup>
                    </m:sSubSup>
                    <m:r>
                      <a:rPr lang="en-US" altLang="zh-TW" sz="1600" b="1" i="1" smtClean="0">
                        <a:solidFill>
                          <a:srgbClr val="0000FF"/>
                        </a:solidFill>
                        <a:latin typeface="Cambria Math" panose="02040503050406030204" pitchFamily="18" charset="0"/>
                      </a:rPr>
                      <m:t>→</m:t>
                    </m:r>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𝝅</m:t>
                        </m:r>
                      </m:e>
                      <m:sup>
                        <m:r>
                          <a:rPr lang="en-US" altLang="zh-TW" sz="1600" b="1" i="1" smtClean="0">
                            <a:solidFill>
                              <a:srgbClr val="0000FF"/>
                            </a:solidFill>
                            <a:latin typeface="Cambria Math" panose="02040503050406030204" pitchFamily="18" charset="0"/>
                          </a:rPr>
                          <m:t>+</m:t>
                        </m:r>
                      </m:sup>
                    </m:sSup>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𝝆</m:t>
                        </m:r>
                      </m:e>
                      <m:sup>
                        <m:r>
                          <a:rPr lang="en-US" altLang="zh-TW" sz="1600" b="1" i="1" smtClean="0">
                            <a:solidFill>
                              <a:srgbClr val="0000FF"/>
                            </a:solidFill>
                            <a:latin typeface="Cambria Math" panose="02040503050406030204" pitchFamily="18" charset="0"/>
                          </a:rPr>
                          <m:t>𝟎</m:t>
                        </m:r>
                      </m:sup>
                    </m:sSup>
                    <m:r>
                      <a:rPr lang="en-US" altLang="zh-TW" sz="1600" b="1" i="0" smtClean="0">
                        <a:solidFill>
                          <a:srgbClr val="0000FF"/>
                        </a:solidFill>
                        <a:latin typeface="Cambria Math" panose="02040503050406030204" pitchFamily="18" charset="0"/>
                      </a:rPr>
                      <m:t>)=</m:t>
                    </m:r>
                    <m:d>
                      <m:dPr>
                        <m:ctrlPr>
                          <a:rPr lang="en-US" altLang="zh-TW" sz="1600" b="1" i="1" smtClean="0">
                            <a:solidFill>
                              <a:srgbClr val="0000FF"/>
                            </a:solidFill>
                            <a:latin typeface="Cambria Math" panose="02040503050406030204" pitchFamily="18" charset="0"/>
                          </a:rPr>
                        </m:ctrlPr>
                      </m:dPr>
                      <m:e>
                        <m:r>
                          <a:rPr lang="en-US" altLang="zh-TW" sz="1600" b="1" i="0" smtClean="0">
                            <a:solidFill>
                              <a:srgbClr val="0000FF"/>
                            </a:solidFill>
                            <a:latin typeface="Cambria Math" panose="02040503050406030204" pitchFamily="18" charset="0"/>
                          </a:rPr>
                          <m:t>𝟎</m:t>
                        </m:r>
                        <m:r>
                          <a:rPr lang="en-US" altLang="zh-TW" sz="1600" b="1" i="0" smtClean="0">
                            <a:solidFill>
                              <a:srgbClr val="0000FF"/>
                            </a:solidFill>
                            <a:latin typeface="Cambria Math" panose="02040503050406030204" pitchFamily="18" charset="0"/>
                          </a:rPr>
                          <m:t>.</m:t>
                        </m:r>
                        <m:r>
                          <a:rPr lang="en-US" altLang="zh-TW" sz="1600" b="1" i="0" smtClean="0">
                            <a:solidFill>
                              <a:srgbClr val="0000FF"/>
                            </a:solidFill>
                            <a:latin typeface="Cambria Math" panose="02040503050406030204" pitchFamily="18" charset="0"/>
                          </a:rPr>
                          <m:t>𝟎𝟏𝟗</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𝟎</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𝟎𝟏𝟐</m:t>
                        </m:r>
                      </m:e>
                    </m:d>
                    <m:r>
                      <a:rPr lang="en-US" altLang="zh-TW" sz="1600" b="1" i="1" smtClean="0">
                        <a:solidFill>
                          <a:srgbClr val="0000FF"/>
                        </a:solidFill>
                        <a:latin typeface="Cambria Math" panose="02040503050406030204" pitchFamily="18" charset="0"/>
                      </a:rPr>
                      <m:t>%</m:t>
                    </m:r>
                  </m:oMath>
                </a14:m>
                <a:r>
                  <a:rPr lang="en-US" altLang="zh-TW" sz="1600" dirty="0">
                    <a:solidFill>
                      <a:srgbClr val="0000FF"/>
                    </a:solidFill>
                  </a:rPr>
                  <a:t> has large        uncertainty, updated by BESIII (’21) to be </a:t>
                </a:r>
                <a14:m>
                  <m:oMath xmlns:m="http://schemas.openxmlformats.org/officeDocument/2006/math">
                    <m:d>
                      <m:dPr>
                        <m:ctrlPr>
                          <a:rPr lang="en-US" altLang="zh-TW" sz="1600" b="1" i="1" smtClean="0">
                            <a:solidFill>
                              <a:srgbClr val="0000FF"/>
                            </a:solidFill>
                            <a:latin typeface="Cambria Math" panose="02040503050406030204" pitchFamily="18" charset="0"/>
                          </a:rPr>
                        </m:ctrlPr>
                      </m:dPr>
                      <m:e>
                        <m:r>
                          <a:rPr lang="en-US" altLang="zh-TW" sz="1600" b="1" i="1" smtClean="0">
                            <a:solidFill>
                              <a:srgbClr val="0000FF"/>
                            </a:solidFill>
                            <a:latin typeface="Cambria Math" panose="02040503050406030204" pitchFamily="18" charset="0"/>
                          </a:rPr>
                          <m:t>𝟎</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𝟎𝟎𝟗𝟕</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𝟎</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𝟎𝟎𝟔𝟗</m:t>
                        </m:r>
                      </m:e>
                    </m:d>
                    <m:r>
                      <a:rPr lang="en-US" altLang="zh-TW" sz="1600" b="1" i="1" smtClean="0">
                        <a:solidFill>
                          <a:srgbClr val="0000FF"/>
                        </a:solidFill>
                        <a:latin typeface="Cambria Math" panose="02040503050406030204" pitchFamily="18" charset="0"/>
                      </a:rPr>
                      <m:t>%</m:t>
                    </m:r>
                  </m:oMath>
                </a14:m>
                <a:r>
                  <a:rPr lang="en-US" altLang="zh-TW" sz="1600" dirty="0">
                    <a:solidFill>
                      <a:srgbClr val="0000FF"/>
                    </a:solidFill>
                    <a:sym typeface="Symbol" panose="05050102010706020507" pitchFamily="18" charset="2"/>
                  </a:rPr>
                  <a:t>, </a:t>
                </a:r>
                <a:r>
                  <a:rPr lang="en-US" altLang="zh-TW" sz="1600" dirty="0">
                    <a:solidFill>
                      <a:srgbClr val="0000FF"/>
                    </a:solidFill>
                  </a:rPr>
                  <a:t> improved by               </a:t>
                </a:r>
                <a:r>
                  <a:rPr lang="en-US" altLang="zh-TW" sz="1600" dirty="0" err="1">
                    <a:solidFill>
                      <a:srgbClr val="0000FF"/>
                    </a:solidFill>
                  </a:rPr>
                  <a:t>LHCb</a:t>
                </a:r>
                <a:r>
                  <a:rPr lang="en-US" altLang="zh-TW" sz="1600" dirty="0">
                    <a:solidFill>
                      <a:srgbClr val="0000FF"/>
                    </a:solidFill>
                  </a:rPr>
                  <a:t> (’22) as </a:t>
                </a:r>
                <a14:m>
                  <m:oMath xmlns:m="http://schemas.openxmlformats.org/officeDocument/2006/math">
                    <m:d>
                      <m:dPr>
                        <m:ctrlPr>
                          <a:rPr lang="en-US" altLang="zh-TW" sz="1600" i="1">
                            <a:solidFill>
                              <a:srgbClr val="0000FF"/>
                            </a:solidFill>
                            <a:latin typeface="Cambria Math" panose="02040503050406030204" pitchFamily="18" charset="0"/>
                          </a:rPr>
                        </m:ctrlPr>
                      </m:dPr>
                      <m:e>
                        <m:r>
                          <a:rPr lang="en-US" altLang="zh-TW" sz="1600">
                            <a:solidFill>
                              <a:srgbClr val="0000FF"/>
                            </a:solidFill>
                            <a:latin typeface="Cambria Math" panose="02040503050406030204" pitchFamily="18" charset="0"/>
                          </a:rPr>
                          <m:t>𝟎</m:t>
                        </m:r>
                        <m:r>
                          <a:rPr lang="en-US" altLang="zh-TW" sz="1600">
                            <a:solidFill>
                              <a:srgbClr val="0000FF"/>
                            </a:solidFill>
                            <a:latin typeface="Cambria Math" panose="02040503050406030204" pitchFamily="18" charset="0"/>
                          </a:rPr>
                          <m:t>.</m:t>
                        </m:r>
                        <m:r>
                          <a:rPr lang="en-US" altLang="zh-TW" sz="1600">
                            <a:solidFill>
                              <a:srgbClr val="0000FF"/>
                            </a:solidFill>
                            <a:latin typeface="Cambria Math" panose="02040503050406030204" pitchFamily="18" charset="0"/>
                          </a:rPr>
                          <m:t>𝟎𝟏</m:t>
                        </m:r>
                        <m:r>
                          <a:rPr lang="en-US" altLang="zh-TW" sz="1600" b="1" i="1" smtClean="0">
                            <a:solidFill>
                              <a:srgbClr val="0000FF"/>
                            </a:solidFill>
                            <a:latin typeface="Cambria Math" panose="02040503050406030204" pitchFamily="18" charset="0"/>
                          </a:rPr>
                          <m:t>𝟏𝟐</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b="1" i="1" smtClean="0">
                            <a:solidFill>
                              <a:srgbClr val="0000FF"/>
                            </a:solidFill>
                            <a:latin typeface="Cambria Math" panose="02040503050406030204" pitchFamily="18" charset="0"/>
                          </a:rPr>
                          <m:t>𝟎𝟏𝟑</m:t>
                        </m:r>
                      </m:e>
                    </m:d>
                    <m:r>
                      <a:rPr lang="en-US" altLang="zh-TW" sz="1600" i="1">
                        <a:solidFill>
                          <a:srgbClr val="0000FF"/>
                        </a:solidFill>
                        <a:latin typeface="Cambria Math" panose="02040503050406030204" pitchFamily="18" charset="0"/>
                      </a:rPr>
                      <m:t>%</m:t>
                    </m:r>
                  </m:oMath>
                </a14:m>
                <a:r>
                  <a:rPr lang="en-US" altLang="zh-TW" sz="1600" dirty="0">
                    <a:solidFill>
                      <a:srgbClr val="0000FF"/>
                    </a:solidFill>
                  </a:rPr>
                  <a:t> </a:t>
                </a:r>
              </a:p>
            </p:txBody>
          </p:sp>
        </mc:Choice>
        <mc:Fallback xmlns="">
          <p:sp>
            <p:nvSpPr>
              <p:cNvPr id="13" name="文字方塊 12"/>
              <p:cNvSpPr txBox="1">
                <a:spLocks noRot="1" noChangeAspect="1" noMove="1" noResize="1" noEditPoints="1" noAdjustHandles="1" noChangeArrowheads="1" noChangeShapeType="1" noTextEdit="1"/>
              </p:cNvSpPr>
              <p:nvPr/>
            </p:nvSpPr>
            <p:spPr bwMode="auto">
              <a:xfrm>
                <a:off x="687539" y="4131358"/>
                <a:ext cx="8071450" cy="836576"/>
              </a:xfrm>
              <a:prstGeom prst="rect">
                <a:avLst/>
              </a:prstGeom>
              <a:blipFill>
                <a:blip r:embed="rId7"/>
                <a:stretch>
                  <a:fillRect l="-453" t="-1460" r="-4230" b="-8759"/>
                </a:stretch>
              </a:blipFill>
              <a:ln w="9525">
                <a:noFill/>
                <a:miter lim="800000"/>
                <a:headEnd/>
                <a:tailEnd/>
              </a:ln>
            </p:spPr>
            <p:txBody>
              <a:bodyPr/>
              <a:lstStyle/>
              <a:p>
                <a:r>
                  <a:rPr lang="zh-TW" altLang="en-US">
                    <a:noFill/>
                  </a:rPr>
                  <a:t> </a:t>
                </a:r>
              </a:p>
            </p:txBody>
          </p:sp>
        </mc:Fallback>
      </mc:AlternateContent>
      <p:sp>
        <p:nvSpPr>
          <p:cNvPr id="14" name="文字方塊 1"/>
          <p:cNvSpPr txBox="1">
            <a:spLocks noChangeArrowheads="1"/>
          </p:cNvSpPr>
          <p:nvPr/>
        </p:nvSpPr>
        <p:spPr bwMode="auto">
          <a:xfrm>
            <a:off x="6012216" y="2694561"/>
            <a:ext cx="2598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lang="en-US" altLang="zh-TW" sz="1200" dirty="0"/>
              <a:t>Chau, HYC, Tao Huang (’92)</a:t>
            </a:r>
            <a:endParaRPr lang="zh-TW" altLang="en-US" sz="1200" dirty="0"/>
          </a:p>
        </p:txBody>
      </p:sp>
    </p:spTree>
    <p:extLst>
      <p:ext uri="{BB962C8B-B14F-4D97-AF65-F5344CB8AC3E}">
        <p14:creationId xmlns:p14="http://schemas.microsoft.com/office/powerpoint/2010/main" val="40642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8E52541-BA7B-7FB1-A48C-4FBD7415F7BD}"/>
              </a:ext>
            </a:extLst>
          </p:cNvPr>
          <p:cNvSpPr>
            <a:spLocks noGrp="1"/>
          </p:cNvSpPr>
          <p:nvPr>
            <p:ph type="sldNum" sz="quarter" idx="12"/>
          </p:nvPr>
        </p:nvSpPr>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12</a:t>
            </a:fld>
            <a:endParaRPr lang="en-US" altLang="zh-TW">
              <a:solidFill>
                <a:prstClr val="black"/>
              </a:solidFill>
              <a:ea typeface="PMingLiU" panose="02020500000000000000" pitchFamily="18" charset="-120"/>
            </a:endParaRPr>
          </a:p>
        </p:txBody>
      </p:sp>
      <p:pic>
        <p:nvPicPr>
          <p:cNvPr id="4" name="圖片 3">
            <a:extLst>
              <a:ext uri="{FF2B5EF4-FFF2-40B4-BE49-F238E27FC236}">
                <a16:creationId xmlns:a16="http://schemas.microsoft.com/office/drawing/2014/main" id="{EC13CEEC-352D-6D72-D254-0C46DE562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182344"/>
            <a:ext cx="7870848" cy="3452678"/>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9CE31333-5246-CFD2-A78D-BC74D1185B8C}"/>
                  </a:ext>
                </a:extLst>
              </p:cNvPr>
              <p:cNvSpPr txBox="1"/>
              <p:nvPr/>
            </p:nvSpPr>
            <p:spPr bwMode="auto">
              <a:xfrm>
                <a:off x="1354667" y="3731411"/>
                <a:ext cx="6434665" cy="602601"/>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5 best </a:t>
                </a:r>
                <a14:m>
                  <m:oMath xmlns:m="http://schemas.openxmlformats.org/officeDocument/2006/math">
                    <m:sSup>
                      <m:sSupPr>
                        <m:ctrlPr>
                          <a:rPr kumimoji="1" lang="en-US" altLang="zh-TW" sz="1600"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𝝌</m:t>
                        </m:r>
                      </m:e>
                      <m:sup>
                        <m:r>
                          <a:rPr kumimoji="1" lang="en-US" altLang="zh-TW" sz="1600" b="1" i="1" smtClean="0">
                            <a:solidFill>
                              <a:srgbClr val="0000FF"/>
                            </a:solidFill>
                            <a:latin typeface="Cambria Math" panose="02040503050406030204" pitchFamily="18" charset="0"/>
                          </a:rPr>
                          <m:t>𝟐</m:t>
                        </m:r>
                      </m:sup>
                    </m:sSup>
                  </m:oMath>
                </a14:m>
                <a:r>
                  <a:rPr kumimoji="1" lang="en-US" altLang="zh-TW" sz="1600" dirty="0">
                    <a:solidFill>
                      <a:srgbClr val="0000FF"/>
                    </a:solidFill>
                  </a:rPr>
                  <a:t> fit solutions (F1) - (F5) with </a:t>
                </a:r>
                <a14:m>
                  <m:oMath xmlns:m="http://schemas.openxmlformats.org/officeDocument/2006/math">
                    <m:sSubSup>
                      <m:sSubSupPr>
                        <m:ctrlPr>
                          <a:rPr kumimoji="1" lang="en-US" altLang="zh-TW" sz="1600"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𝝌</m:t>
                        </m:r>
                      </m:e>
                      <m:sub>
                        <m:r>
                          <a:rPr kumimoji="1" lang="en-US" altLang="zh-TW" sz="1600" b="1" i="1" smtClean="0">
                            <a:solidFill>
                              <a:srgbClr val="0000FF"/>
                            </a:solidFill>
                            <a:latin typeface="Cambria Math" panose="02040503050406030204" pitchFamily="18" charset="0"/>
                          </a:rPr>
                          <m:t>𝒎𝒊𝒏</m:t>
                        </m:r>
                      </m:sub>
                      <m:sup>
                        <m:r>
                          <a:rPr kumimoji="1" lang="en-US" altLang="zh-TW" sz="1600" b="1" i="1" smtClean="0">
                            <a:solidFill>
                              <a:srgbClr val="0000FF"/>
                            </a:solidFill>
                            <a:latin typeface="Cambria Math" panose="02040503050406030204" pitchFamily="18" charset="0"/>
                          </a:rPr>
                          <m:t>𝟐</m:t>
                        </m:r>
                      </m:sup>
                    </m:sSubSup>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𝟏𝟎</m:t>
                    </m:r>
                  </m:oMath>
                </a14:m>
                <a:r>
                  <a:rPr kumimoji="1" lang="en-US" altLang="zh-TW" sz="1600" dirty="0">
                    <a:solidFill>
                      <a:srgbClr val="0000FF"/>
                    </a:solidFill>
                  </a:rPr>
                  <a:t> for </a:t>
                </a:r>
                <a14:m>
                  <m:oMath xmlns:m="http://schemas.openxmlformats.org/officeDocument/2006/math">
                    <m:r>
                      <a:rPr kumimoji="1" lang="en-US" altLang="zh-TW" sz="1600" b="1" i="1" smtClean="0">
                        <a:solidFill>
                          <a:srgbClr val="0000FF"/>
                        </a:solidFill>
                        <a:latin typeface="Cambria Math" panose="02040503050406030204" pitchFamily="18" charset="0"/>
                      </a:rPr>
                      <m:t>𝝓</m:t>
                    </m:r>
                    <m:r>
                      <a:rPr kumimoji="1" lang="en-US" altLang="zh-TW" sz="1600" b="1" i="1" smtClean="0">
                        <a:solidFill>
                          <a:srgbClr val="0000FF"/>
                        </a:solidFill>
                        <a:latin typeface="Cambria Math" panose="02040503050406030204" pitchFamily="18" charset="0"/>
                      </a:rPr>
                      <m:t>=</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𝟒𝟎</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𝟒</m:t>
                        </m:r>
                      </m:e>
                      <m:sup>
                        <m:r>
                          <a:rPr kumimoji="1" lang="en-US" altLang="zh-TW" sz="1600" b="1" i="1" smtClean="0">
                            <a:solidFill>
                              <a:srgbClr val="0000FF"/>
                            </a:solidFill>
                            <a:latin typeface="Cambria Math" panose="02040503050406030204" pitchFamily="18" charset="0"/>
                          </a:rPr>
                          <m:t>∘</m:t>
                        </m:r>
                      </m:sup>
                    </m:sSup>
                  </m:oMath>
                </a14:m>
                <a:r>
                  <a:rPr kumimoji="1" lang="en-US" altLang="zh-TW" sz="1600" dirty="0">
                    <a:solidFill>
                      <a:srgbClr val="0000FF"/>
                    </a:solidFill>
                  </a:rPr>
                  <a:t>and</a:t>
                </a:r>
                <a:r>
                  <a:rPr lang="en-US" altLang="zh-TW" sz="1600" dirty="0">
                    <a:solidFill>
                      <a:srgbClr val="0000FF"/>
                    </a:solidFill>
                  </a:rPr>
                  <a:t> (F1’) - (F5’) for </a:t>
                </a:r>
                <a14:m>
                  <m:oMath xmlns:m="http://schemas.openxmlformats.org/officeDocument/2006/math">
                    <m:r>
                      <a:rPr lang="en-US" altLang="zh-TW" sz="1600" i="1">
                        <a:solidFill>
                          <a:srgbClr val="0000FF"/>
                        </a:solidFill>
                        <a:latin typeface="Cambria Math" panose="02040503050406030204" pitchFamily="18" charset="0"/>
                      </a:rPr>
                      <m:t>𝝓</m:t>
                    </m:r>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𝟒</m:t>
                        </m:r>
                        <m:r>
                          <a:rPr lang="en-US" altLang="zh-TW" sz="1600" b="1" i="1" smtClean="0">
                            <a:solidFill>
                              <a:srgbClr val="0000FF"/>
                            </a:solidFill>
                            <a:latin typeface="Cambria Math" panose="02040503050406030204" pitchFamily="18" charset="0"/>
                          </a:rPr>
                          <m:t>𝟑</m:t>
                        </m:r>
                        <m:r>
                          <a:rPr lang="en-US" altLang="zh-TW" sz="1600" i="1">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𝟓</m:t>
                        </m:r>
                      </m:e>
                      <m:sup>
                        <m:r>
                          <a:rPr lang="en-US" altLang="zh-TW" sz="1600" i="1">
                            <a:solidFill>
                              <a:srgbClr val="0000FF"/>
                            </a:solidFill>
                            <a:latin typeface="Cambria Math" panose="02040503050406030204" pitchFamily="18" charset="0"/>
                          </a:rPr>
                          <m:t>∘</m:t>
                        </m:r>
                      </m:sup>
                    </m:sSup>
                  </m:oMath>
                </a14:m>
                <a:endParaRPr kumimoji="1" lang="en-US" altLang="zh-TW" sz="1600" dirty="0">
                  <a:solidFill>
                    <a:srgbClr val="0000FF"/>
                  </a:solidFill>
                </a:endParaRPr>
              </a:p>
            </p:txBody>
          </p:sp>
        </mc:Choice>
        <mc:Fallback xmlns="">
          <p:sp>
            <p:nvSpPr>
              <p:cNvPr id="5" name="文字方塊 4">
                <a:extLst>
                  <a:ext uri="{FF2B5EF4-FFF2-40B4-BE49-F238E27FC236}">
                    <a16:creationId xmlns:a16="http://schemas.microsoft.com/office/drawing/2014/main" id="{9CE31333-5246-CFD2-A78D-BC74D1185B8C}"/>
                  </a:ext>
                </a:extLst>
              </p:cNvPr>
              <p:cNvSpPr txBox="1">
                <a:spLocks noRot="1" noChangeAspect="1" noMove="1" noResize="1" noEditPoints="1" noAdjustHandles="1" noChangeArrowheads="1" noChangeShapeType="1" noTextEdit="1"/>
              </p:cNvSpPr>
              <p:nvPr/>
            </p:nvSpPr>
            <p:spPr bwMode="auto">
              <a:xfrm>
                <a:off x="1354667" y="3731411"/>
                <a:ext cx="6434665" cy="602601"/>
              </a:xfrm>
              <a:prstGeom prst="rect">
                <a:avLst/>
              </a:prstGeom>
              <a:blipFill>
                <a:blip r:embed="rId3"/>
                <a:stretch>
                  <a:fillRect l="-394" r="-787" b="-12245"/>
                </a:stretch>
              </a:blipFill>
              <a:ln w="9525">
                <a:noFill/>
                <a:miter lim="800000"/>
                <a:headEnd/>
                <a:tailEnd/>
              </a:ln>
            </p:spPr>
            <p:txBody>
              <a:bodyPr/>
              <a:lstStyle/>
              <a:p>
                <a:r>
                  <a:rPr lang="zh-TW" altLang="en-US">
                    <a:noFill/>
                  </a:rPr>
                  <a:t> </a:t>
                </a:r>
              </a:p>
            </p:txBody>
          </p:sp>
        </mc:Fallback>
      </mc:AlternateContent>
      <p:pic>
        <p:nvPicPr>
          <p:cNvPr id="7" name="圖片 6">
            <a:extLst>
              <a:ext uri="{FF2B5EF4-FFF2-40B4-BE49-F238E27FC236}">
                <a16:creationId xmlns:a16="http://schemas.microsoft.com/office/drawing/2014/main" id="{91B414DD-7AE2-3FED-856C-8D245B416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152" y="4507303"/>
            <a:ext cx="4316048" cy="353231"/>
          </a:xfrm>
          <a:prstGeom prst="rect">
            <a:avLst/>
          </a:prstGeom>
        </p:spPr>
      </p:pic>
    </p:spTree>
    <p:extLst>
      <p:ext uri="{BB962C8B-B14F-4D97-AF65-F5344CB8AC3E}">
        <p14:creationId xmlns:p14="http://schemas.microsoft.com/office/powerpoint/2010/main" val="278093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DC4F001-4712-5E88-AC03-E840CEE7CEB4}"/>
              </a:ext>
            </a:extLst>
          </p:cNvPr>
          <p:cNvSpPr>
            <a:spLocks noGrp="1"/>
          </p:cNvSpPr>
          <p:nvPr>
            <p:ph type="sldNum" sz="quarter" idx="12"/>
          </p:nvPr>
        </p:nvSpPr>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13</a:t>
            </a:fld>
            <a:endParaRPr lang="en-US" altLang="zh-TW">
              <a:solidFill>
                <a:prstClr val="black"/>
              </a:solidFill>
              <a:ea typeface="PMingLiU" panose="02020500000000000000" pitchFamily="18" charset="-120"/>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DB92169D-B11F-7A10-2E5E-D1661B472881}"/>
                  </a:ext>
                </a:extLst>
              </p:cNvPr>
              <p:cNvSpPr txBox="1"/>
              <p:nvPr/>
            </p:nvSpPr>
            <p:spPr bwMode="auto">
              <a:xfrm>
                <a:off x="722489" y="102393"/>
                <a:ext cx="7964311" cy="605871"/>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The five solutions (F1) - (F5) are discriminated by some of SCS modes:</a:t>
                </a:r>
              </a:p>
              <a:p>
                <a:pPr>
                  <a:spcBef>
                    <a:spcPct val="50000"/>
                  </a:spcBef>
                </a:pPr>
                <a14:m>
                  <m:oMathPara xmlns:m="http://schemas.openxmlformats.org/officeDocument/2006/math">
                    <m:oMathParaPr>
                      <m:jc m:val="centerGroup"/>
                    </m:oMathParaPr>
                    <m:oMath xmlns:m="http://schemas.openxmlformats.org/officeDocument/2006/math">
                      <m:sSup>
                        <m:sSupPr>
                          <m:ctrlPr>
                            <a:rPr kumimoji="1" lang="en-US" altLang="zh-TW" sz="1600"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𝑫</m:t>
                          </m:r>
                        </m:e>
                        <m:sup>
                          <m:r>
                            <a:rPr kumimoji="1" lang="en-US" altLang="zh-TW" sz="1600" b="1" i="1" smtClean="0">
                              <a:solidFill>
                                <a:srgbClr val="0000FF"/>
                              </a:solidFill>
                              <a:latin typeface="Cambria Math" panose="02040503050406030204" pitchFamily="18" charset="0"/>
                            </a:rPr>
                            <m:t>𝟎</m:t>
                          </m:r>
                          <m:r>
                            <a:rPr kumimoji="1" lang="en-US" altLang="zh-TW" sz="1600" b="1" i="1" smtClean="0">
                              <a:solidFill>
                                <a:srgbClr val="0000FF"/>
                              </a:solidFill>
                              <a:latin typeface="Cambria Math" panose="02040503050406030204" pitchFamily="18" charset="0"/>
                            </a:rPr>
                            <m:t>,+</m:t>
                          </m:r>
                        </m:sup>
                      </m:sSup>
                      <m:r>
                        <a:rPr kumimoji="1" lang="en-US" altLang="zh-TW" sz="1600" b="1" i="1" smtClean="0">
                          <a:solidFill>
                            <a:srgbClr val="0000FF"/>
                          </a:solidFill>
                          <a:latin typeface="Cambria Math" panose="02040503050406030204" pitchFamily="18" charset="0"/>
                        </a:rPr>
                        <m:t>→</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𝝅</m:t>
                          </m:r>
                        </m:e>
                        <m:sup>
                          <m:r>
                            <a:rPr kumimoji="1" lang="en-US" altLang="zh-TW" sz="1600" b="1" i="1" smtClean="0">
                              <a:solidFill>
                                <a:srgbClr val="0000FF"/>
                              </a:solidFill>
                              <a:latin typeface="Cambria Math" panose="02040503050406030204" pitchFamily="18" charset="0"/>
                            </a:rPr>
                            <m:t>𝟎</m:t>
                          </m:r>
                          <m:r>
                            <a:rPr kumimoji="1" lang="en-US" altLang="zh-TW" sz="1600" b="1" i="1" smtClean="0">
                              <a:solidFill>
                                <a:srgbClr val="0000FF"/>
                              </a:solidFill>
                              <a:latin typeface="Cambria Math" panose="02040503050406030204" pitchFamily="18" charset="0"/>
                            </a:rPr>
                            <m:t>,+</m:t>
                          </m:r>
                        </m:sup>
                      </m:sSup>
                      <m:r>
                        <a:rPr kumimoji="1" lang="en-US" altLang="zh-TW" sz="1600" b="1" i="1" smtClean="0">
                          <a:solidFill>
                            <a:srgbClr val="0000FF"/>
                          </a:solidFill>
                          <a:latin typeface="Cambria Math" panose="02040503050406030204" pitchFamily="18" charset="0"/>
                        </a:rPr>
                        <m:t>𝝎</m:t>
                      </m:r>
                      <m:r>
                        <a:rPr kumimoji="1" lang="en-US" altLang="zh-TW" sz="1600" b="1" i="1" smtClean="0">
                          <a:solidFill>
                            <a:srgbClr val="0000FF"/>
                          </a:solidFill>
                          <a:latin typeface="Cambria Math" panose="02040503050406030204" pitchFamily="18" charset="0"/>
                        </a:rPr>
                        <m:t>, </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𝝅</m:t>
                          </m:r>
                        </m:e>
                        <m:sup>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sup>
                      </m:sSup>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𝝆</m:t>
                          </m:r>
                        </m:e>
                        <m:sup>
                          <m:r>
                            <a:rPr lang="en-US" altLang="zh-TW" sz="1600" b="1" i="1" smtClean="0">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 </m:t>
                      </m:r>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𝑫</m:t>
                          </m:r>
                        </m:e>
                        <m:sup>
                          <m:r>
                            <a:rPr lang="en-US" altLang="zh-TW" sz="1600" b="1" i="1" smtClean="0">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𝜼𝝎</m:t>
                      </m:r>
                      <m:r>
                        <a:rPr lang="en-US" altLang="zh-TW" sz="1600" b="1" i="1" smtClean="0">
                          <a:solidFill>
                            <a:srgbClr val="0000FF"/>
                          </a:solidFill>
                          <a:latin typeface="Cambria Math" panose="02040503050406030204" pitchFamily="18" charset="0"/>
                        </a:rPr>
                        <m:t>.</m:t>
                      </m:r>
                    </m:oMath>
                  </m:oMathPara>
                </a14:m>
                <a:endParaRPr kumimoji="1" lang="zh-TW" altLang="en-US" sz="1600" dirty="0">
                  <a:solidFill>
                    <a:srgbClr val="0000FF"/>
                  </a:solidFill>
                </a:endParaRPr>
              </a:p>
            </p:txBody>
          </p:sp>
        </mc:Choice>
        <mc:Fallback xmlns="">
          <p:sp>
            <p:nvSpPr>
              <p:cNvPr id="3" name="文字方塊 2">
                <a:extLst>
                  <a:ext uri="{FF2B5EF4-FFF2-40B4-BE49-F238E27FC236}">
                    <a16:creationId xmlns:a16="http://schemas.microsoft.com/office/drawing/2014/main" id="{DB92169D-B11F-7A10-2E5E-D1661B472881}"/>
                  </a:ext>
                </a:extLst>
              </p:cNvPr>
              <p:cNvSpPr txBox="1">
                <a:spLocks noRot="1" noChangeAspect="1" noMove="1" noResize="1" noEditPoints="1" noAdjustHandles="1" noChangeArrowheads="1" noChangeShapeType="1" noTextEdit="1"/>
              </p:cNvSpPr>
              <p:nvPr/>
            </p:nvSpPr>
            <p:spPr bwMode="auto">
              <a:xfrm>
                <a:off x="722489" y="102393"/>
                <a:ext cx="7964311" cy="605871"/>
              </a:xfrm>
              <a:prstGeom prst="rect">
                <a:avLst/>
              </a:prstGeom>
              <a:blipFill>
                <a:blip r:embed="rId2"/>
                <a:stretch>
                  <a:fillRect l="-478" t="-4167"/>
                </a:stretch>
              </a:blipFill>
              <a:ln w="9525">
                <a:noFill/>
                <a:miter lim="800000"/>
                <a:headEnd/>
                <a:tailEnd/>
              </a:ln>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3B048130-0A33-E866-19E1-DF99416E9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577" y="840633"/>
            <a:ext cx="4603044" cy="792022"/>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08376C7D-A1DE-CF5D-58B8-9B2E28B6C9A6}"/>
                  </a:ext>
                </a:extLst>
              </p:cNvPr>
              <p:cNvSpPr txBox="1"/>
              <p:nvPr/>
            </p:nvSpPr>
            <p:spPr bwMode="auto">
              <a:xfrm>
                <a:off x="6702778" y="1064577"/>
                <a:ext cx="1834444"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i</a:t>
                </a:r>
                <a:r>
                  <a:rPr kumimoji="1" lang="en-US" altLang="zh-TW" sz="1600" dirty="0">
                    <a:solidFill>
                      <a:srgbClr val="0000FF"/>
                    </a:solidFill>
                  </a:rPr>
                  <a:t>n units of </a:t>
                </a:r>
                <a14:m>
                  <m:oMath xmlns:m="http://schemas.openxmlformats.org/officeDocument/2006/math">
                    <m:sSup>
                      <m:sSupPr>
                        <m:ctrlPr>
                          <a:rPr kumimoji="1" lang="en-US" altLang="zh-TW" sz="1600"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𝟏𝟎</m:t>
                        </m:r>
                      </m:e>
                      <m:sup>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𝟑</m:t>
                        </m:r>
                      </m:sup>
                    </m:sSup>
                  </m:oMath>
                </a14:m>
                <a:endParaRPr kumimoji="1" lang="zh-TW" altLang="en-US" sz="1600" dirty="0">
                  <a:solidFill>
                    <a:srgbClr val="0000FF"/>
                  </a:solidFill>
                </a:endParaRPr>
              </a:p>
            </p:txBody>
          </p:sp>
        </mc:Choice>
        <mc:Fallback xmlns="">
          <p:sp>
            <p:nvSpPr>
              <p:cNvPr id="6" name="文字方塊 5">
                <a:extLst>
                  <a:ext uri="{FF2B5EF4-FFF2-40B4-BE49-F238E27FC236}">
                    <a16:creationId xmlns:a16="http://schemas.microsoft.com/office/drawing/2014/main" id="{08376C7D-A1DE-CF5D-58B8-9B2E28B6C9A6}"/>
                  </a:ext>
                </a:extLst>
              </p:cNvPr>
              <p:cNvSpPr txBox="1">
                <a:spLocks noRot="1" noChangeAspect="1" noMove="1" noResize="1" noEditPoints="1" noAdjustHandles="1" noChangeArrowheads="1" noChangeShapeType="1" noTextEdit="1"/>
              </p:cNvSpPr>
              <p:nvPr/>
            </p:nvSpPr>
            <p:spPr bwMode="auto">
              <a:xfrm>
                <a:off x="6702778" y="1064577"/>
                <a:ext cx="1834444" cy="344133"/>
              </a:xfrm>
              <a:prstGeom prst="rect">
                <a:avLst/>
              </a:prstGeom>
              <a:blipFill>
                <a:blip r:embed="rId4"/>
                <a:stretch>
                  <a:fillRect l="-2083" t="-7407" b="-25926"/>
                </a:stretch>
              </a:blipFill>
              <a:ln w="9525">
                <a:noFill/>
                <a:miter lim="800000"/>
                <a:headEnd/>
                <a:tailEnd/>
              </a:ln>
            </p:spPr>
            <p:txBody>
              <a:bodyPr/>
              <a:lstStyle/>
              <a:p>
                <a:r>
                  <a:rPr lang="zh-TW" altLang="en-US">
                    <a:noFill/>
                  </a:rPr>
                  <a:t> </a:t>
                </a:r>
              </a:p>
            </p:txBody>
          </p:sp>
        </mc:Fallback>
      </mc:AlternateContent>
      <p:sp>
        <p:nvSpPr>
          <p:cNvPr id="8" name="文字方塊 7">
            <a:extLst>
              <a:ext uri="{FF2B5EF4-FFF2-40B4-BE49-F238E27FC236}">
                <a16:creationId xmlns:a16="http://schemas.microsoft.com/office/drawing/2014/main" id="{6583E09F-F937-598A-419F-C478F3705704}"/>
              </a:ext>
            </a:extLst>
          </p:cNvPr>
          <p:cNvSpPr txBox="1"/>
          <p:nvPr/>
        </p:nvSpPr>
        <p:spPr bwMode="auto">
          <a:xfrm>
            <a:off x="852312" y="1763843"/>
            <a:ext cx="7964311" cy="338554"/>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Only</a:t>
            </a:r>
            <a:r>
              <a:rPr kumimoji="1" lang="en-US" altLang="zh-TW" sz="1600" dirty="0">
                <a:solidFill>
                  <a:srgbClr val="0000FF"/>
                </a:solidFill>
              </a:rPr>
              <a:t> the solution (F4)  can accommodate all SCS modes</a:t>
            </a:r>
          </a:p>
        </p:txBody>
      </p:sp>
      <mc:AlternateContent xmlns:mc="http://schemas.openxmlformats.org/markup-compatibility/2006">
        <mc:Choice xmlns:a14="http://schemas.microsoft.com/office/drawing/2010/main" Requires="a14">
          <p:sp>
            <p:nvSpPr>
              <p:cNvPr id="7" name="文字方塊 6">
                <a:extLst>
                  <a:ext uri="{FF2B5EF4-FFF2-40B4-BE49-F238E27FC236}">
                    <a16:creationId xmlns:a16="http://schemas.microsoft.com/office/drawing/2014/main" id="{50C20172-2BF6-32C6-EFAC-61DF857DF35F}"/>
                  </a:ext>
                </a:extLst>
              </p:cNvPr>
              <p:cNvSpPr txBox="1"/>
              <p:nvPr/>
            </p:nvSpPr>
            <p:spPr bwMode="auto">
              <a:xfrm>
                <a:off x="803437" y="2571750"/>
                <a:ext cx="8013186" cy="1204240"/>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For example, s</a:t>
                </a:r>
                <a:r>
                  <a:rPr kumimoji="1" lang="en-US" altLang="zh-TW" sz="1600" dirty="0">
                    <a:solidFill>
                      <a:srgbClr val="0000FF"/>
                    </a:solidFill>
                  </a:rPr>
                  <a:t>olutions (F1), (F3) &amp; (F5) lead to </a:t>
                </a:r>
                <a14:m>
                  <m:oMath xmlns:m="http://schemas.openxmlformats.org/officeDocument/2006/math">
                    <m:r>
                      <a:rPr kumimoji="1" lang="en-US" altLang="zh-TW" sz="1600" i="1" smtClean="0">
                        <a:solidFill>
                          <a:srgbClr val="0000FF"/>
                        </a:solidFill>
                        <a:latin typeface="Cambria Math" panose="02040503050406030204" pitchFamily="18" charset="0"/>
                        <a:ea typeface="Cambria Math" panose="02040503050406030204" pitchFamily="18" charset="0"/>
                      </a:rPr>
                      <m:t>ℬ</m:t>
                    </m:r>
                    <m:d>
                      <m:dPr>
                        <m:ctrlPr>
                          <a:rPr kumimoji="1" lang="en-US" altLang="zh-TW" sz="1600" b="1" i="1" smtClean="0">
                            <a:solidFill>
                              <a:srgbClr val="0000FF"/>
                            </a:solidFill>
                            <a:latin typeface="Cambria Math" panose="02040503050406030204" pitchFamily="18" charset="0"/>
                            <a:ea typeface="Cambria Math" panose="02040503050406030204" pitchFamily="18" charset="0"/>
                          </a:rPr>
                        </m:ctrlPr>
                      </m:dPr>
                      <m:e>
                        <m:sSup>
                          <m:sSupPr>
                            <m:ctrlPr>
                              <a:rPr kumimoji="1" lang="en-US" altLang="zh-TW" sz="1600"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𝑫</m:t>
                            </m:r>
                          </m:e>
                          <m:sup>
                            <m:r>
                              <a:rPr kumimoji="1" lang="en-US" altLang="zh-TW" sz="1600" b="1" i="1" smtClean="0">
                                <a:solidFill>
                                  <a:srgbClr val="0000FF"/>
                                </a:solidFill>
                                <a:latin typeface="Cambria Math" panose="02040503050406030204" pitchFamily="18" charset="0"/>
                              </a:rPr>
                              <m:t>𝟎</m:t>
                            </m:r>
                          </m:sup>
                        </m:sSup>
                        <m:r>
                          <a:rPr kumimoji="1" lang="en-US" altLang="zh-TW" sz="1600" b="1" i="1" smtClean="0">
                            <a:solidFill>
                              <a:srgbClr val="0000FF"/>
                            </a:solidFill>
                            <a:latin typeface="Cambria Math" panose="02040503050406030204" pitchFamily="18" charset="0"/>
                          </a:rPr>
                          <m:t>→</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𝝅</m:t>
                            </m:r>
                          </m:e>
                          <m:sup>
                            <m:r>
                              <a:rPr kumimoji="1" lang="en-US" altLang="zh-TW" sz="1600" b="1" i="1" smtClean="0">
                                <a:solidFill>
                                  <a:srgbClr val="0000FF"/>
                                </a:solidFill>
                                <a:latin typeface="Cambria Math" panose="02040503050406030204" pitchFamily="18" charset="0"/>
                              </a:rPr>
                              <m:t>𝟎</m:t>
                            </m:r>
                          </m:sup>
                        </m:sSup>
                        <m:r>
                          <a:rPr kumimoji="1" lang="en-US" altLang="zh-TW" sz="1600" b="1" i="1" smtClean="0">
                            <a:solidFill>
                              <a:srgbClr val="0000FF"/>
                            </a:solidFill>
                            <a:latin typeface="Cambria Math" panose="02040503050406030204" pitchFamily="18" charset="0"/>
                          </a:rPr>
                          <m:t>𝝎</m:t>
                        </m:r>
                      </m:e>
                    </m:d>
                    <m:r>
                      <a:rPr kumimoji="1" lang="en-US" altLang="zh-TW" sz="1600" b="1" i="1" smtClean="0">
                        <a:solidFill>
                          <a:srgbClr val="0000FF"/>
                        </a:solidFill>
                        <a:latin typeface="Cambria Math" panose="02040503050406030204" pitchFamily="18" charset="0"/>
                      </a:rPr>
                      <m:t>&gt;</m:t>
                    </m:r>
                    <m:r>
                      <a:rPr kumimoji="1" lang="en-US" altLang="zh-TW" sz="1600" b="1" i="1" smtClean="0">
                        <a:solidFill>
                          <a:srgbClr val="0000FF"/>
                        </a:solidFill>
                        <a:latin typeface="Cambria Math" panose="02040503050406030204" pitchFamily="18" charset="0"/>
                        <a:ea typeface="Cambria Math" panose="02040503050406030204" pitchFamily="18" charset="0"/>
                      </a:rPr>
                      <m:t>ℬ</m:t>
                    </m:r>
                    <m:d>
                      <m:dPr>
                        <m:ctrlPr>
                          <a:rPr kumimoji="1" lang="en-US" altLang="zh-TW" sz="1600" b="1" i="1" smtClean="0">
                            <a:solidFill>
                              <a:srgbClr val="0000FF"/>
                            </a:solidFill>
                            <a:latin typeface="Cambria Math" panose="02040503050406030204" pitchFamily="18" charset="0"/>
                            <a:ea typeface="Cambria Math" panose="02040503050406030204" pitchFamily="18" charset="0"/>
                          </a:rPr>
                        </m:ctrlPr>
                      </m:dPr>
                      <m:e>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𝑫</m:t>
                            </m:r>
                          </m:e>
                          <m:sup>
                            <m:r>
                              <a:rPr lang="en-US" altLang="zh-TW" sz="1600" b="1" i="1" smtClean="0">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𝜼𝝎</m:t>
                        </m:r>
                      </m:e>
                    </m:d>
                    <m:r>
                      <a:rPr lang="en-US" altLang="zh-TW" sz="1600" b="1" i="1" smtClean="0">
                        <a:solidFill>
                          <a:srgbClr val="0000FF"/>
                        </a:solidFill>
                        <a:latin typeface="Cambria Math" panose="02040503050406030204" pitchFamily="18" charset="0"/>
                      </a:rPr>
                      <m:t>,</m:t>
                    </m:r>
                  </m:oMath>
                </a14:m>
                <a:r>
                  <a:rPr kumimoji="1" lang="en-US" altLang="zh-TW" sz="1600" dirty="0">
                    <a:solidFill>
                      <a:srgbClr val="0000FF"/>
                    </a:solidFill>
                  </a:rPr>
                  <a:t> </a:t>
                </a:r>
              </a:p>
              <a:p>
                <a:pPr>
                  <a:spcBef>
                    <a:spcPct val="50000"/>
                  </a:spcBef>
                </a:pPr>
                <a:r>
                  <a:rPr kumimoji="1" lang="en-US" altLang="zh-TW" sz="1600" dirty="0">
                    <a:solidFill>
                      <a:srgbClr val="0000FF"/>
                    </a:solidFill>
                  </a:rPr>
                  <a:t>in contradiction to the observation of </a:t>
                </a:r>
                <a14:m>
                  <m:oMath xmlns:m="http://schemas.openxmlformats.org/officeDocument/2006/math">
                    <m:r>
                      <a:rPr lang="en-US" altLang="zh-TW" sz="1600" i="1">
                        <a:solidFill>
                          <a:srgbClr val="0000FF"/>
                        </a:solidFill>
                        <a:latin typeface="Cambria Math" panose="02040503050406030204" pitchFamily="18" charset="0"/>
                        <a:ea typeface="Cambria Math" panose="02040503050406030204" pitchFamily="18" charset="0"/>
                      </a:rPr>
                      <m:t>ℬ</m:t>
                    </m:r>
                    <m:d>
                      <m:dPr>
                        <m:ctrlPr>
                          <a:rPr lang="en-US" altLang="zh-TW" sz="1600" i="1">
                            <a:solidFill>
                              <a:srgbClr val="0000FF"/>
                            </a:solidFill>
                            <a:latin typeface="Cambria Math" panose="02040503050406030204" pitchFamily="18" charset="0"/>
                            <a:ea typeface="Cambria Math" panose="02040503050406030204" pitchFamily="18" charset="0"/>
                          </a:rPr>
                        </m:ctrlPr>
                      </m:dPr>
                      <m:e>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𝝅</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𝝎</m:t>
                        </m:r>
                      </m:e>
                    </m:d>
                    <m:r>
                      <a:rPr lang="en-US" altLang="zh-TW" sz="1600" i="1" smtClean="0">
                        <a:solidFill>
                          <a:srgbClr val="0000FF"/>
                        </a:solidFill>
                        <a:latin typeface="Cambria Math" panose="02040503050406030204" pitchFamily="18" charset="0"/>
                        <a:ea typeface="Cambria Math" panose="02040503050406030204" pitchFamily="18" charset="0"/>
                      </a:rPr>
                      <m:t>≪</m:t>
                    </m:r>
                    <m:r>
                      <a:rPr lang="en-US" altLang="zh-TW" sz="1600" i="1">
                        <a:solidFill>
                          <a:srgbClr val="0000FF"/>
                        </a:solidFill>
                        <a:latin typeface="Cambria Math" panose="02040503050406030204" pitchFamily="18" charset="0"/>
                        <a:ea typeface="Cambria Math" panose="02040503050406030204" pitchFamily="18" charset="0"/>
                      </a:rPr>
                      <m:t>ℬ</m:t>
                    </m:r>
                    <m:d>
                      <m:dPr>
                        <m:ctrlPr>
                          <a:rPr lang="en-US" altLang="zh-TW" sz="1600" i="1" smtClean="0">
                            <a:solidFill>
                              <a:srgbClr val="0000FF"/>
                            </a:solidFill>
                            <a:latin typeface="Cambria Math" panose="02040503050406030204" pitchFamily="18" charset="0"/>
                            <a:ea typeface="Cambria Math" panose="02040503050406030204" pitchFamily="18" charset="0"/>
                          </a:rPr>
                        </m:ctrlPr>
                      </m:dPr>
                      <m:e>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𝜼𝝎</m:t>
                        </m:r>
                      </m:e>
                    </m:d>
                  </m:oMath>
                </a14:m>
                <a:r>
                  <a:rPr kumimoji="1" lang="en-US" altLang="zh-TW" sz="1600" dirty="0">
                    <a:solidFill>
                      <a:srgbClr val="0000FF"/>
                    </a:solidFill>
                  </a:rPr>
                  <a:t>. </a:t>
                </a:r>
              </a:p>
              <a:p>
                <a:pPr>
                  <a:spcBef>
                    <a:spcPct val="50000"/>
                  </a:spcBef>
                </a:pPr>
                <a:r>
                  <a:rPr kumimoji="1" lang="en-US" altLang="zh-TW" sz="1600" dirty="0">
                    <a:solidFill>
                      <a:srgbClr val="0000FF"/>
                    </a:solidFill>
                  </a:rPr>
                  <a:t>(F2) leads to </a:t>
                </a:r>
                <a14:m>
                  <m:oMath xmlns:m="http://schemas.openxmlformats.org/officeDocument/2006/math">
                    <m:r>
                      <a:rPr lang="en-US" altLang="zh-TW" sz="1600" i="1">
                        <a:solidFill>
                          <a:srgbClr val="0000FF"/>
                        </a:solidFill>
                        <a:latin typeface="Cambria Math" panose="02040503050406030204" pitchFamily="18" charset="0"/>
                        <a:ea typeface="Cambria Math" panose="02040503050406030204" pitchFamily="18" charset="0"/>
                      </a:rPr>
                      <m:t>ℬ</m:t>
                    </m:r>
                    <m:d>
                      <m:dPr>
                        <m:ctrlPr>
                          <a:rPr lang="en-US" altLang="zh-TW" sz="1600" i="1">
                            <a:solidFill>
                              <a:srgbClr val="0000FF"/>
                            </a:solidFill>
                            <a:latin typeface="Cambria Math" panose="02040503050406030204" pitchFamily="18" charset="0"/>
                            <a:ea typeface="Cambria Math" panose="02040503050406030204" pitchFamily="18" charset="0"/>
                          </a:rPr>
                        </m:ctrlPr>
                      </m:dPr>
                      <m:e>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𝝅</m:t>
                            </m:r>
                          </m:e>
                          <m:sup>
                            <m:r>
                              <a:rPr lang="en-US" altLang="zh-TW" sz="1600" i="1">
                                <a:solidFill>
                                  <a:srgbClr val="0000FF"/>
                                </a:solidFill>
                                <a:latin typeface="Cambria Math" panose="02040503050406030204" pitchFamily="18" charset="0"/>
                              </a:rPr>
                              <m:t>+</m:t>
                            </m:r>
                          </m:sup>
                        </m:sSup>
                        <m:r>
                          <a:rPr lang="en-US" altLang="zh-TW" sz="1600" i="1">
                            <a:solidFill>
                              <a:srgbClr val="0000FF"/>
                            </a:solidFill>
                            <a:latin typeface="Cambria Math" panose="02040503050406030204" pitchFamily="18" charset="0"/>
                          </a:rPr>
                          <m:t>𝝎</m:t>
                        </m:r>
                      </m:e>
                    </m:d>
                    <m:r>
                      <a:rPr lang="en-US" altLang="zh-TW" sz="1600" i="1">
                        <a:solidFill>
                          <a:srgbClr val="0000FF"/>
                        </a:solidFill>
                        <a:latin typeface="Cambria Math" panose="02040503050406030204" pitchFamily="18" charset="0"/>
                      </a:rPr>
                      <m:t>&gt;</m:t>
                    </m:r>
                    <m:r>
                      <a:rPr lang="en-US" altLang="zh-TW" sz="1600" i="1">
                        <a:solidFill>
                          <a:srgbClr val="0000FF"/>
                        </a:solidFill>
                        <a:latin typeface="Cambria Math" panose="02040503050406030204" pitchFamily="18" charset="0"/>
                        <a:ea typeface="Cambria Math" panose="02040503050406030204" pitchFamily="18" charset="0"/>
                      </a:rPr>
                      <m:t>ℬ</m:t>
                    </m:r>
                    <m:d>
                      <m:dPr>
                        <m:ctrlPr>
                          <a:rPr lang="en-US" altLang="zh-TW" sz="1600" i="1">
                            <a:solidFill>
                              <a:srgbClr val="0000FF"/>
                            </a:solidFill>
                            <a:latin typeface="Cambria Math" panose="02040503050406030204" pitchFamily="18" charset="0"/>
                            <a:ea typeface="Cambria Math" panose="02040503050406030204" pitchFamily="18" charset="0"/>
                          </a:rPr>
                        </m:ctrlPr>
                      </m:dPr>
                      <m:e>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𝝅</m:t>
                            </m:r>
                          </m:e>
                          <m:sup>
                            <m:r>
                              <a:rPr lang="en-US" altLang="zh-TW" sz="1600" i="1">
                                <a:solidFill>
                                  <a:srgbClr val="0000FF"/>
                                </a:solidFill>
                                <a:latin typeface="Cambria Math" panose="02040503050406030204" pitchFamily="18" charset="0"/>
                              </a:rPr>
                              <m:t>+</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e>
                    </m:d>
                    <m:r>
                      <a:rPr lang="en-US" altLang="zh-TW" sz="1600" i="1">
                        <a:solidFill>
                          <a:srgbClr val="0000FF"/>
                        </a:solidFill>
                        <a:latin typeface="Cambria Math" panose="02040503050406030204" pitchFamily="18" charset="0"/>
                      </a:rPr>
                      <m:t>,</m:t>
                    </m:r>
                  </m:oMath>
                </a14:m>
                <a:r>
                  <a:rPr lang="en-US" altLang="zh-TW" sz="1600" dirty="0">
                    <a:solidFill>
                      <a:srgbClr val="0000FF"/>
                    </a:solidFill>
                  </a:rPr>
                  <a:t>   in contradiction to experiment. </a:t>
                </a:r>
                <a:endParaRPr lang="zh-TW" altLang="en-US" sz="1600" dirty="0">
                  <a:solidFill>
                    <a:srgbClr val="0000FF"/>
                  </a:solidFill>
                </a:endParaRPr>
              </a:p>
            </p:txBody>
          </p:sp>
        </mc:Choice>
        <mc:Fallback>
          <p:sp>
            <p:nvSpPr>
              <p:cNvPr id="7" name="文字方塊 6">
                <a:extLst>
                  <a:ext uri="{FF2B5EF4-FFF2-40B4-BE49-F238E27FC236}">
                    <a16:creationId xmlns:a16="http://schemas.microsoft.com/office/drawing/2014/main" id="{50C20172-2BF6-32C6-EFAC-61DF857DF35F}"/>
                  </a:ext>
                </a:extLst>
              </p:cNvPr>
              <p:cNvSpPr txBox="1">
                <a:spLocks noRot="1" noChangeAspect="1" noMove="1" noResize="1" noEditPoints="1" noAdjustHandles="1" noChangeArrowheads="1" noChangeShapeType="1" noTextEdit="1"/>
              </p:cNvSpPr>
              <p:nvPr/>
            </p:nvSpPr>
            <p:spPr bwMode="auto">
              <a:xfrm>
                <a:off x="803437" y="2571750"/>
                <a:ext cx="8013186" cy="1204240"/>
              </a:xfrm>
              <a:prstGeom prst="rect">
                <a:avLst/>
              </a:prstGeom>
              <a:blipFill>
                <a:blip r:embed="rId5"/>
                <a:stretch>
                  <a:fillRect l="-475" b="-4167"/>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104838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E665B8-9DFE-BC62-C2F6-A0222BDFE82C}"/>
              </a:ext>
            </a:extLst>
          </p:cNvPr>
          <p:cNvSpPr>
            <a:spLocks noGrp="1"/>
          </p:cNvSpPr>
          <p:nvPr>
            <p:ph type="sldNum" sz="quarter" idx="12"/>
          </p:nvPr>
        </p:nvSpPr>
        <p:spPr>
          <a:xfrm>
            <a:off x="6988098" y="4636839"/>
            <a:ext cx="2133600" cy="357188"/>
          </a:xfrm>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14</a:t>
            </a:fld>
            <a:endParaRPr lang="en-US" altLang="zh-TW" dirty="0">
              <a:solidFill>
                <a:prstClr val="black"/>
              </a:solidFill>
              <a:ea typeface="PMingLiU" panose="02020500000000000000" pitchFamily="18" charset="-120"/>
            </a:endParaRPr>
          </a:p>
        </p:txBody>
      </p:sp>
      <p:pic>
        <p:nvPicPr>
          <p:cNvPr id="4" name="圖片 3">
            <a:extLst>
              <a:ext uri="{FF2B5EF4-FFF2-40B4-BE49-F238E27FC236}">
                <a16:creationId xmlns:a16="http://schemas.microsoft.com/office/drawing/2014/main" id="{1BA92917-074F-67AA-FDCF-1E2800FF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56" y="506661"/>
            <a:ext cx="8099881" cy="3341057"/>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DDCC8E97-CD35-3640-E9ED-79833D0A36C9}"/>
                  </a:ext>
                </a:extLst>
              </p:cNvPr>
              <p:cNvSpPr txBox="1"/>
              <p:nvPr/>
            </p:nvSpPr>
            <p:spPr bwMode="auto">
              <a:xfrm>
                <a:off x="2603397" y="64796"/>
                <a:ext cx="3684513"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SCS D</a:t>
                </a:r>
                <a:r>
                  <a:rPr lang="en-US" altLang="zh-TW" sz="1600" dirty="0">
                    <a:solidFill>
                      <a:srgbClr val="0000FF"/>
                    </a:solidFill>
                    <a:sym typeface="Symbol" panose="05050102010706020507" pitchFamily="18" charset="2"/>
                  </a:rPr>
                  <a:t>VP decays in units of </a:t>
                </a:r>
                <a14:m>
                  <m:oMath xmlns:m="http://schemas.openxmlformats.org/officeDocument/2006/math">
                    <m:sSup>
                      <m:sSupPr>
                        <m:ctrlPr>
                          <a:rPr lang="en-US" altLang="zh-TW" sz="1600" i="1" smtClean="0">
                            <a:solidFill>
                              <a:srgbClr val="0000FF"/>
                            </a:solidFill>
                            <a:latin typeface="Cambria Math" panose="02040503050406030204" pitchFamily="18" charset="0"/>
                            <a:sym typeface="Symbol" panose="05050102010706020507" pitchFamily="18" charset="2"/>
                          </a:rPr>
                        </m:ctrlPr>
                      </m:sSupPr>
                      <m:e>
                        <m:r>
                          <a:rPr lang="en-US" altLang="zh-TW" sz="1600" b="1" i="1" smtClean="0">
                            <a:solidFill>
                              <a:srgbClr val="0000FF"/>
                            </a:solidFill>
                            <a:latin typeface="Cambria Math" panose="02040503050406030204" pitchFamily="18" charset="0"/>
                            <a:sym typeface="Symbol" panose="05050102010706020507" pitchFamily="18" charset="2"/>
                          </a:rPr>
                          <m:t>𝟏𝟎</m:t>
                        </m:r>
                      </m:e>
                      <m:sup>
                        <m:r>
                          <a:rPr lang="en-US" altLang="zh-TW" sz="1600" b="1" i="1" smtClean="0">
                            <a:solidFill>
                              <a:srgbClr val="0000FF"/>
                            </a:solidFill>
                            <a:latin typeface="Cambria Math" panose="02040503050406030204" pitchFamily="18" charset="0"/>
                            <a:sym typeface="Symbol" panose="05050102010706020507" pitchFamily="18" charset="2"/>
                          </a:rPr>
                          <m:t>−</m:t>
                        </m:r>
                        <m:r>
                          <a:rPr lang="en-US" altLang="zh-TW" sz="1600" b="1" i="1" smtClean="0">
                            <a:solidFill>
                              <a:srgbClr val="0000FF"/>
                            </a:solidFill>
                            <a:latin typeface="Cambria Math" panose="02040503050406030204" pitchFamily="18" charset="0"/>
                            <a:sym typeface="Symbol" panose="05050102010706020507" pitchFamily="18" charset="2"/>
                          </a:rPr>
                          <m:t>𝟑</m:t>
                        </m:r>
                      </m:sup>
                    </m:sSup>
                  </m:oMath>
                </a14:m>
                <a:r>
                  <a:rPr lang="en-US" altLang="zh-TW" sz="1600" dirty="0">
                    <a:solidFill>
                      <a:srgbClr val="0000FF"/>
                    </a:solidFill>
                    <a:sym typeface="Symbol" panose="05050102010706020507" pitchFamily="18" charset="2"/>
                  </a:rPr>
                  <a:t> </a:t>
                </a:r>
                <a:endParaRPr lang="zh-TW" altLang="en-US" sz="1600" dirty="0">
                  <a:solidFill>
                    <a:srgbClr val="0000FF"/>
                  </a:solidFill>
                </a:endParaRPr>
              </a:p>
            </p:txBody>
          </p:sp>
        </mc:Choice>
        <mc:Fallback xmlns="">
          <p:sp>
            <p:nvSpPr>
              <p:cNvPr id="6" name="文字方塊 5">
                <a:extLst>
                  <a:ext uri="{FF2B5EF4-FFF2-40B4-BE49-F238E27FC236}">
                    <a16:creationId xmlns:a16="http://schemas.microsoft.com/office/drawing/2014/main" id="{DDCC8E97-CD35-3640-E9ED-79833D0A36C9}"/>
                  </a:ext>
                </a:extLst>
              </p:cNvPr>
              <p:cNvSpPr txBox="1">
                <a:spLocks noRot="1" noChangeAspect="1" noMove="1" noResize="1" noEditPoints="1" noAdjustHandles="1" noChangeArrowheads="1" noChangeShapeType="1" noTextEdit="1"/>
              </p:cNvSpPr>
              <p:nvPr/>
            </p:nvSpPr>
            <p:spPr bwMode="auto">
              <a:xfrm>
                <a:off x="2603397" y="64796"/>
                <a:ext cx="3684513" cy="344133"/>
              </a:xfrm>
              <a:prstGeom prst="rect">
                <a:avLst/>
              </a:prstGeom>
              <a:blipFill>
                <a:blip r:embed="rId3"/>
                <a:stretch>
                  <a:fillRect l="-687" t="-7143" b="-21429"/>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1BE41CF0-26D3-6BC3-C375-EEDE5ECA32BB}"/>
                  </a:ext>
                </a:extLst>
              </p:cNvPr>
              <p:cNvSpPr txBox="1"/>
              <p:nvPr/>
            </p:nvSpPr>
            <p:spPr bwMode="auto">
              <a:xfrm>
                <a:off x="464256" y="4475269"/>
                <a:ext cx="7910310" cy="613373"/>
              </a:xfrm>
              <a:prstGeom prst="rect">
                <a:avLst/>
              </a:prstGeom>
              <a:noFill/>
              <a:ln w="9525">
                <a:noFill/>
                <a:miter lim="800000"/>
                <a:headEnd/>
                <a:tailEnd/>
              </a:ln>
            </p:spPr>
            <p:txBody>
              <a:bodyPr wrap="square" rtlCol="0">
                <a:spAutoFit/>
              </a:bodyPr>
              <a:lstStyle/>
              <a:p>
                <a:pPr defTabSz="685800">
                  <a:spcBef>
                    <a:spcPct val="50000"/>
                  </a:spcBef>
                </a:pPr>
                <a:r>
                  <a:rPr lang="en-US" altLang="zh-TW" sz="1500" dirty="0">
                    <a:solidFill>
                      <a:srgbClr val="660066"/>
                    </a:solidFill>
                    <a:ea typeface="PMingLiU" panose="02020500000000000000" pitchFamily="18" charset="-120"/>
                  </a:rPr>
                  <a:t>2. </a:t>
                </a:r>
                <a14:m>
                  <m:oMath xmlns:m="http://schemas.openxmlformats.org/officeDocument/2006/math">
                    <m:r>
                      <a:rPr lang="en-US" altLang="zh-TW" sz="1500" i="1">
                        <a:solidFill>
                          <a:srgbClr val="FF3300"/>
                        </a:solidFill>
                        <a:latin typeface="Cambria Math" panose="02040503050406030204" pitchFamily="18" charset="0"/>
                      </a:rPr>
                      <m:t>𝑩</m:t>
                    </m:r>
                    <m:d>
                      <m:dPr>
                        <m:ctrlPr>
                          <a:rPr lang="en-US" altLang="zh-TW" sz="1500" i="1">
                            <a:solidFill>
                              <a:srgbClr val="FF3300"/>
                            </a:solidFill>
                            <a:latin typeface="Cambria Math" panose="02040503050406030204" pitchFamily="18" charset="0"/>
                          </a:rPr>
                        </m:ctrlPr>
                      </m:dPr>
                      <m:e>
                        <m:sSup>
                          <m:sSupPr>
                            <m:ctrlPr>
                              <a:rPr lang="en-US" altLang="zh-TW" sz="1500" i="1">
                                <a:solidFill>
                                  <a:srgbClr val="FF3300"/>
                                </a:solidFill>
                                <a:latin typeface="Cambria Math" panose="02040503050406030204" pitchFamily="18" charset="0"/>
                              </a:rPr>
                            </m:ctrlPr>
                          </m:sSupPr>
                          <m:e>
                            <m:r>
                              <a:rPr lang="en-US" altLang="zh-TW" sz="1500" i="1">
                                <a:solidFill>
                                  <a:srgbClr val="FF3300"/>
                                </a:solidFill>
                                <a:latin typeface="Cambria Math" panose="02040503050406030204" pitchFamily="18" charset="0"/>
                              </a:rPr>
                              <m:t>𝑫</m:t>
                            </m:r>
                          </m:e>
                          <m:sup>
                            <m:r>
                              <a:rPr lang="en-US" altLang="zh-TW" sz="1500" i="1">
                                <a:solidFill>
                                  <a:srgbClr val="FF3300"/>
                                </a:solidFill>
                                <a:latin typeface="Cambria Math" panose="02040503050406030204" pitchFamily="18" charset="0"/>
                              </a:rPr>
                              <m:t>+</m:t>
                            </m:r>
                          </m:sup>
                        </m:sSup>
                        <m:r>
                          <a:rPr lang="en-US" altLang="zh-TW" sz="1500" i="1">
                            <a:solidFill>
                              <a:srgbClr val="FF3300"/>
                            </a:solidFill>
                            <a:latin typeface="Cambria Math" panose="02040503050406030204" pitchFamily="18" charset="0"/>
                          </a:rPr>
                          <m:t>→</m:t>
                        </m:r>
                        <m:sSup>
                          <m:sSupPr>
                            <m:ctrlPr>
                              <a:rPr lang="en-US" altLang="zh-TW" sz="1500" i="1">
                                <a:solidFill>
                                  <a:srgbClr val="FF3300"/>
                                </a:solidFill>
                                <a:latin typeface="Cambria Math" panose="02040503050406030204" pitchFamily="18" charset="0"/>
                              </a:rPr>
                            </m:ctrlPr>
                          </m:sSupPr>
                          <m:e>
                            <m:acc>
                              <m:accPr>
                                <m:chr m:val="̅"/>
                                <m:ctrlPr>
                                  <a:rPr lang="en-US" altLang="zh-TW" sz="1500" i="1">
                                    <a:solidFill>
                                      <a:srgbClr val="FF3300"/>
                                    </a:solidFill>
                                    <a:latin typeface="Cambria Math" panose="02040503050406030204" pitchFamily="18" charset="0"/>
                                  </a:rPr>
                                </m:ctrlPr>
                              </m:accPr>
                              <m:e>
                                <m:r>
                                  <a:rPr lang="en-US" altLang="zh-TW" sz="1500" i="1">
                                    <a:solidFill>
                                      <a:srgbClr val="FF3300"/>
                                    </a:solidFill>
                                    <a:latin typeface="Cambria Math" panose="02040503050406030204" pitchFamily="18" charset="0"/>
                                  </a:rPr>
                                  <m:t>𝑲</m:t>
                                </m:r>
                              </m:e>
                            </m:acc>
                          </m:e>
                          <m:sup>
                            <m:r>
                              <a:rPr lang="en-US" altLang="zh-TW" sz="1500" i="1">
                                <a:solidFill>
                                  <a:srgbClr val="FF3300"/>
                                </a:solidFill>
                                <a:latin typeface="Cambria Math" panose="02040503050406030204" pitchFamily="18" charset="0"/>
                              </a:rPr>
                              <m:t>∗</m:t>
                            </m:r>
                            <m:r>
                              <a:rPr lang="en-US" altLang="zh-TW" sz="1500" i="1">
                                <a:solidFill>
                                  <a:srgbClr val="FF3300"/>
                                </a:solidFill>
                                <a:latin typeface="Cambria Math" panose="02040503050406030204" pitchFamily="18" charset="0"/>
                              </a:rPr>
                              <m:t>𝟎</m:t>
                            </m:r>
                          </m:sup>
                        </m:sSup>
                        <m:sSup>
                          <m:sSupPr>
                            <m:ctrlPr>
                              <a:rPr lang="en-US" altLang="zh-TW" sz="1500" i="1">
                                <a:solidFill>
                                  <a:srgbClr val="FF3300"/>
                                </a:solidFill>
                                <a:latin typeface="Cambria Math" panose="02040503050406030204" pitchFamily="18" charset="0"/>
                              </a:rPr>
                            </m:ctrlPr>
                          </m:sSupPr>
                          <m:e>
                            <m:r>
                              <a:rPr lang="en-US" altLang="zh-TW" sz="1500" i="1">
                                <a:solidFill>
                                  <a:srgbClr val="FF3300"/>
                                </a:solidFill>
                                <a:latin typeface="Cambria Math" panose="02040503050406030204" pitchFamily="18" charset="0"/>
                              </a:rPr>
                              <m:t>𝑲</m:t>
                            </m:r>
                          </m:e>
                          <m:sup>
                            <m:r>
                              <a:rPr lang="en-US" altLang="zh-TW" sz="1500" i="1">
                                <a:solidFill>
                                  <a:srgbClr val="FF3300"/>
                                </a:solidFill>
                                <a:latin typeface="Cambria Math" panose="02040503050406030204" pitchFamily="18" charset="0"/>
                              </a:rPr>
                              <m:t>+</m:t>
                            </m:r>
                          </m:sup>
                        </m:sSup>
                      </m:e>
                    </m:d>
                  </m:oMath>
                </a14:m>
                <a:r>
                  <a:rPr lang="en-US" altLang="zh-TW" sz="1500" dirty="0">
                    <a:solidFill>
                      <a:srgbClr val="FF3300"/>
                    </a:solidFill>
                    <a:ea typeface="PMingLiU" panose="02020500000000000000" pitchFamily="18" charset="-120"/>
                  </a:rPr>
                  <a:t> =</a:t>
                </a:r>
                <a14:m>
                  <m:oMath xmlns:m="http://schemas.openxmlformats.org/officeDocument/2006/math">
                    <m:r>
                      <a:rPr lang="en-US" altLang="zh-TW" sz="1500" dirty="0">
                        <a:solidFill>
                          <a:srgbClr val="FF3300"/>
                        </a:solidFill>
                        <a:latin typeface="Cambria Math" panose="02040503050406030204" pitchFamily="18" charset="0"/>
                        <a:ea typeface="PMingLiU" panose="02020500000000000000" pitchFamily="18" charset="-120"/>
                      </a:rPr>
                      <m:t> </m:t>
                    </m:r>
                    <m:r>
                      <a:rPr lang="en-US" altLang="zh-TW" sz="1500" i="1" dirty="0">
                        <a:solidFill>
                          <a:srgbClr val="FF3300"/>
                        </a:solidFill>
                        <a:latin typeface="Cambria Math" panose="02040503050406030204" pitchFamily="18" charset="0"/>
                        <a:ea typeface="PMingLiU" panose="02020500000000000000" pitchFamily="18" charset="-120"/>
                      </a:rPr>
                      <m:t>𝟑𝟒</m:t>
                    </m:r>
                    <m:r>
                      <a:rPr lang="en-US" altLang="zh-TW" sz="1500" i="1" dirty="0">
                        <a:solidFill>
                          <a:srgbClr val="FF3300"/>
                        </a:solidFill>
                        <a:latin typeface="Cambria Math" panose="02040503050406030204" pitchFamily="18" charset="0"/>
                        <a:ea typeface="PMingLiU" panose="02020500000000000000" pitchFamily="18" charset="-120"/>
                      </a:rPr>
                      <m:t>±</m:t>
                    </m:r>
                    <m:r>
                      <a:rPr lang="en-US" altLang="zh-TW" sz="1500" i="1" dirty="0">
                        <a:solidFill>
                          <a:srgbClr val="FF3300"/>
                        </a:solidFill>
                        <a:latin typeface="Cambria Math" panose="02040503050406030204" pitchFamily="18" charset="0"/>
                        <a:ea typeface="PMingLiU" panose="02020500000000000000" pitchFamily="18" charset="-120"/>
                      </a:rPr>
                      <m:t>𝟏𝟔</m:t>
                    </m:r>
                  </m:oMath>
                </a14:m>
                <a:r>
                  <a:rPr lang="en-US" altLang="zh-TW" sz="1500" dirty="0">
                    <a:solidFill>
                      <a:srgbClr val="FF3300"/>
                    </a:solidFill>
                    <a:ea typeface="PMingLiU" panose="02020500000000000000" pitchFamily="18" charset="-120"/>
                  </a:rPr>
                  <a:t> by 2020 PDG. </a:t>
                </a:r>
                <a:r>
                  <a:rPr lang="en-US" altLang="zh-TW" sz="1500" dirty="0">
                    <a:solidFill>
                      <a:srgbClr val="660066"/>
                    </a:solidFill>
                    <a:ea typeface="PMingLiU" panose="02020500000000000000" pitchFamily="18" charset="-120"/>
                  </a:rPr>
                  <a:t>BESIII 2021 results for </a:t>
                </a:r>
                <a14:m>
                  <m:oMath xmlns:m="http://schemas.openxmlformats.org/officeDocument/2006/math">
                    <m:r>
                      <a:rPr lang="en-US" altLang="zh-TW" sz="1500" i="1">
                        <a:solidFill>
                          <a:srgbClr val="660066"/>
                        </a:solidFill>
                        <a:latin typeface="Cambria Math" panose="02040503050406030204" pitchFamily="18" charset="0"/>
                      </a:rPr>
                      <m:t>𝑩</m:t>
                    </m:r>
                    <m:d>
                      <m:dPr>
                        <m:ctrlPr>
                          <a:rPr lang="en-US" altLang="zh-TW" sz="1500" i="1">
                            <a:solidFill>
                              <a:srgbClr val="660066"/>
                            </a:solidFill>
                            <a:latin typeface="Cambria Math" panose="02040503050406030204" pitchFamily="18" charset="0"/>
                          </a:rPr>
                        </m:ctrlPr>
                      </m:dPr>
                      <m:e>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𝑫</m:t>
                            </m:r>
                          </m:e>
                          <m:sup>
                            <m:r>
                              <a:rPr lang="en-US" altLang="zh-TW" sz="1500" i="1">
                                <a:solidFill>
                                  <a:srgbClr val="660066"/>
                                </a:solidFill>
                                <a:latin typeface="Cambria Math" panose="02040503050406030204" pitchFamily="18" charset="0"/>
                              </a:rPr>
                              <m:t>+</m:t>
                            </m:r>
                          </m:sup>
                        </m:sSup>
                        <m:r>
                          <a:rPr lang="en-US" altLang="zh-TW" sz="1500" i="1">
                            <a:solidFill>
                              <a:srgbClr val="660066"/>
                            </a:solidFill>
                            <a:latin typeface="Cambria Math" panose="02040503050406030204" pitchFamily="18" charset="0"/>
                          </a:rPr>
                          <m:t>→</m:t>
                        </m:r>
                        <m:sSup>
                          <m:sSupPr>
                            <m:ctrlPr>
                              <a:rPr lang="en-US" altLang="zh-TW" sz="1500" i="1">
                                <a:solidFill>
                                  <a:srgbClr val="660066"/>
                                </a:solidFill>
                                <a:latin typeface="Cambria Math" panose="02040503050406030204" pitchFamily="18" charset="0"/>
                              </a:rPr>
                            </m:ctrlPr>
                          </m:sSupPr>
                          <m:e>
                            <m:acc>
                              <m:accPr>
                                <m:chr m:val="̅"/>
                                <m:ctrlPr>
                                  <a:rPr lang="en-US" altLang="zh-TW" sz="1500" i="1">
                                    <a:solidFill>
                                      <a:srgbClr val="660066"/>
                                    </a:solidFill>
                                    <a:latin typeface="Cambria Math" panose="02040503050406030204" pitchFamily="18" charset="0"/>
                                  </a:rPr>
                                </m:ctrlPr>
                              </m:accPr>
                              <m:e>
                                <m:r>
                                  <a:rPr lang="en-US" altLang="zh-TW" sz="1500" i="1">
                                    <a:solidFill>
                                      <a:srgbClr val="660066"/>
                                    </a:solidFill>
                                    <a:latin typeface="Cambria Math" panose="02040503050406030204" pitchFamily="18" charset="0"/>
                                  </a:rPr>
                                  <m:t>𝑲</m:t>
                                </m:r>
                              </m:e>
                            </m:acc>
                          </m:e>
                          <m:sup>
                            <m:r>
                              <a:rPr lang="en-US" altLang="zh-TW" sz="1500" b="1" i="1" smtClean="0">
                                <a:solidFill>
                                  <a:srgbClr val="660066"/>
                                </a:solidFill>
                                <a:latin typeface="Cambria Math" panose="02040503050406030204" pitchFamily="18" charset="0"/>
                              </a:rPr>
                              <m:t>∗</m:t>
                            </m:r>
                            <m:r>
                              <a:rPr lang="en-US" altLang="zh-TW" sz="1500" i="1">
                                <a:solidFill>
                                  <a:srgbClr val="660066"/>
                                </a:solidFill>
                                <a:latin typeface="Cambria Math" panose="02040503050406030204" pitchFamily="18" charset="0"/>
                              </a:rPr>
                              <m:t>𝟎</m:t>
                            </m:r>
                          </m:sup>
                        </m:sSup>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𝑲</m:t>
                            </m:r>
                          </m:e>
                          <m:sup>
                            <m:r>
                              <a:rPr lang="en-US" altLang="zh-TW" sz="1500" i="1">
                                <a:solidFill>
                                  <a:srgbClr val="660066"/>
                                </a:solidFill>
                                <a:latin typeface="Cambria Math" panose="02040503050406030204" pitchFamily="18" charset="0"/>
                              </a:rPr>
                              <m:t>+</m:t>
                            </m:r>
                          </m:sup>
                        </m:sSup>
                      </m:e>
                    </m:d>
                  </m:oMath>
                </a14:m>
                <a:r>
                  <a:rPr lang="zh-TW" altLang="en-US" sz="1500" dirty="0">
                    <a:solidFill>
                      <a:srgbClr val="660066"/>
                    </a:solidFill>
                    <a:ea typeface="PMingLiU" panose="02020500000000000000" pitchFamily="18" charset="-120"/>
                  </a:rPr>
                  <a:t> </a:t>
                </a:r>
                <a:r>
                  <a:rPr lang="en-US" altLang="zh-TW" sz="1500" dirty="0">
                    <a:solidFill>
                      <a:srgbClr val="660066"/>
                    </a:solidFill>
                    <a:ea typeface="PMingLiU" panose="02020500000000000000" pitchFamily="18" charset="-120"/>
                  </a:rPr>
                  <a:t>and </a:t>
                </a:r>
                <a14:m>
                  <m:oMath xmlns:m="http://schemas.openxmlformats.org/officeDocument/2006/math">
                    <m:r>
                      <a:rPr lang="en-US" altLang="zh-TW" sz="1500" i="1">
                        <a:solidFill>
                          <a:srgbClr val="660066"/>
                        </a:solidFill>
                        <a:latin typeface="Cambria Math" panose="02040503050406030204" pitchFamily="18" charset="0"/>
                      </a:rPr>
                      <m:t>𝑩</m:t>
                    </m:r>
                    <m:d>
                      <m:dPr>
                        <m:ctrlPr>
                          <a:rPr lang="en-US" altLang="zh-TW" sz="1500" i="1">
                            <a:solidFill>
                              <a:srgbClr val="660066"/>
                            </a:solidFill>
                            <a:latin typeface="Cambria Math" panose="02040503050406030204" pitchFamily="18" charset="0"/>
                          </a:rPr>
                        </m:ctrlPr>
                      </m:dPr>
                      <m:e>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𝑫</m:t>
                            </m:r>
                          </m:e>
                          <m:sup>
                            <m:r>
                              <a:rPr lang="en-US" altLang="zh-TW" sz="1500" i="1">
                                <a:solidFill>
                                  <a:srgbClr val="660066"/>
                                </a:solidFill>
                                <a:latin typeface="Cambria Math" panose="02040503050406030204" pitchFamily="18" charset="0"/>
                              </a:rPr>
                              <m:t>+</m:t>
                            </m:r>
                          </m:sup>
                        </m:sSup>
                        <m:r>
                          <a:rPr lang="en-US" altLang="zh-TW" sz="1500" i="1">
                            <a:solidFill>
                              <a:srgbClr val="660066"/>
                            </a:solidFill>
                            <a:latin typeface="Cambria Math" panose="02040503050406030204" pitchFamily="18" charset="0"/>
                          </a:rPr>
                          <m:t>→</m:t>
                        </m:r>
                        <m:sSup>
                          <m:sSupPr>
                            <m:ctrlPr>
                              <a:rPr lang="en-US" altLang="zh-TW" sz="1500" i="1">
                                <a:solidFill>
                                  <a:srgbClr val="660066"/>
                                </a:solidFill>
                                <a:latin typeface="Cambria Math" panose="02040503050406030204" pitchFamily="18" charset="0"/>
                              </a:rPr>
                            </m:ctrlPr>
                          </m:sSupPr>
                          <m:e>
                            <m:acc>
                              <m:accPr>
                                <m:chr m:val="̅"/>
                                <m:ctrlPr>
                                  <a:rPr lang="en-US" altLang="zh-TW" sz="1500" i="1">
                                    <a:solidFill>
                                      <a:srgbClr val="660066"/>
                                    </a:solidFill>
                                    <a:latin typeface="Cambria Math" panose="02040503050406030204" pitchFamily="18" charset="0"/>
                                  </a:rPr>
                                </m:ctrlPr>
                              </m:accPr>
                              <m:e>
                                <m:r>
                                  <a:rPr lang="en-US" altLang="zh-TW" sz="1500" i="1">
                                    <a:solidFill>
                                      <a:srgbClr val="660066"/>
                                    </a:solidFill>
                                    <a:latin typeface="Cambria Math" panose="02040503050406030204" pitchFamily="18" charset="0"/>
                                  </a:rPr>
                                  <m:t>𝑲</m:t>
                                </m:r>
                              </m:e>
                            </m:acc>
                          </m:e>
                          <m:sup>
                            <m:r>
                              <a:rPr lang="en-US" altLang="zh-TW" sz="1500" i="1">
                                <a:solidFill>
                                  <a:srgbClr val="660066"/>
                                </a:solidFill>
                                <a:latin typeface="Cambria Math" panose="02040503050406030204" pitchFamily="18" charset="0"/>
                              </a:rPr>
                              <m:t>𝟎</m:t>
                            </m:r>
                          </m:sup>
                        </m:sSup>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𝑲</m:t>
                            </m:r>
                          </m:e>
                          <m:sup>
                            <m:r>
                              <a:rPr lang="en-US" altLang="zh-TW" sz="1500" b="1" i="1" smtClean="0">
                                <a:solidFill>
                                  <a:srgbClr val="660066"/>
                                </a:solidFill>
                                <a:latin typeface="Cambria Math" panose="02040503050406030204" pitchFamily="18" charset="0"/>
                              </a:rPr>
                              <m:t>∗</m:t>
                            </m:r>
                            <m:r>
                              <a:rPr lang="en-US" altLang="zh-TW" sz="1500" i="1">
                                <a:solidFill>
                                  <a:srgbClr val="660066"/>
                                </a:solidFill>
                                <a:latin typeface="Cambria Math" panose="02040503050406030204" pitchFamily="18" charset="0"/>
                              </a:rPr>
                              <m:t>+</m:t>
                            </m:r>
                          </m:sup>
                        </m:sSup>
                      </m:e>
                    </m:d>
                  </m:oMath>
                </a14:m>
                <a:r>
                  <a:rPr lang="en-US" altLang="zh-TW" sz="1500" dirty="0">
                    <a:solidFill>
                      <a:srgbClr val="660066"/>
                    </a:solidFill>
                    <a:ea typeface="PMingLiU" panose="02020500000000000000" pitchFamily="18" charset="-120"/>
                  </a:rPr>
                  <a:t> were quoted by PDG with a factor of 6 and 3, respectively, missing! </a:t>
                </a:r>
                <a:endParaRPr lang="zh-TW" altLang="en-US" sz="1500" dirty="0">
                  <a:solidFill>
                    <a:srgbClr val="660066"/>
                  </a:solidFill>
                  <a:ea typeface="PMingLiU" panose="02020500000000000000" pitchFamily="18" charset="-120"/>
                </a:endParaRPr>
              </a:p>
            </p:txBody>
          </p:sp>
        </mc:Choice>
        <mc:Fallback xmlns="">
          <p:sp>
            <p:nvSpPr>
              <p:cNvPr id="7" name="文字方塊 6">
                <a:extLst>
                  <a:ext uri="{FF2B5EF4-FFF2-40B4-BE49-F238E27FC236}">
                    <a16:creationId xmlns:a16="http://schemas.microsoft.com/office/drawing/2014/main" id="{1BE41CF0-26D3-6BC3-C375-EEDE5ECA32BB}"/>
                  </a:ext>
                </a:extLst>
              </p:cNvPr>
              <p:cNvSpPr txBox="1">
                <a:spLocks noRot="1" noChangeAspect="1" noMove="1" noResize="1" noEditPoints="1" noAdjustHandles="1" noChangeArrowheads="1" noChangeShapeType="1" noTextEdit="1"/>
              </p:cNvSpPr>
              <p:nvPr/>
            </p:nvSpPr>
            <p:spPr bwMode="auto">
              <a:xfrm>
                <a:off x="464256" y="4475269"/>
                <a:ext cx="7910310" cy="613373"/>
              </a:xfrm>
              <a:prstGeom prst="rect">
                <a:avLst/>
              </a:prstGeom>
              <a:blipFill>
                <a:blip r:embed="rId4"/>
                <a:stretch>
                  <a:fillRect l="-321" b="-8163"/>
                </a:stretch>
              </a:blipFill>
              <a:ln w="9525">
                <a:noFill/>
                <a:miter lim="800000"/>
                <a:headEnd/>
                <a:tailEnd/>
              </a:ln>
            </p:spPr>
            <p:txBody>
              <a:bodyPr/>
              <a:lstStyle/>
              <a:p>
                <a:r>
                  <a:rPr lang="zh-TW" altLang="en-US">
                    <a:noFill/>
                  </a:rPr>
                  <a:t> </a:t>
                </a:r>
              </a:p>
            </p:txBody>
          </p:sp>
        </mc:Fallback>
      </mc:AlternateContent>
      <p:sp>
        <p:nvSpPr>
          <p:cNvPr id="8" name="Line 5">
            <a:extLst>
              <a:ext uri="{FF2B5EF4-FFF2-40B4-BE49-F238E27FC236}">
                <a16:creationId xmlns:a16="http://schemas.microsoft.com/office/drawing/2014/main" id="{FF86BF8A-B251-769C-0C5E-67B0F7610FBD}"/>
              </a:ext>
            </a:extLst>
          </p:cNvPr>
          <p:cNvSpPr>
            <a:spLocks noChangeShapeType="1"/>
          </p:cNvSpPr>
          <p:nvPr/>
        </p:nvSpPr>
        <p:spPr bwMode="auto">
          <a:xfrm>
            <a:off x="1605542" y="47149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sp>
        <p:nvSpPr>
          <p:cNvPr id="9" name="向右箭號 8">
            <a:extLst>
              <a:ext uri="{FF2B5EF4-FFF2-40B4-BE49-F238E27FC236}">
                <a16:creationId xmlns:a16="http://schemas.microsoft.com/office/drawing/2014/main" id="{86AB47D0-61AE-580A-3C7F-79DF81F2476F}"/>
              </a:ext>
            </a:extLst>
          </p:cNvPr>
          <p:cNvSpPr/>
          <p:nvPr/>
        </p:nvSpPr>
        <p:spPr bwMode="auto">
          <a:xfrm>
            <a:off x="271096" y="3608376"/>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dirty="0">
              <a:ln>
                <a:noFill/>
              </a:ln>
              <a:solidFill>
                <a:srgbClr val="660066"/>
              </a:solidFill>
              <a:effectLst/>
              <a:latin typeface="Arial" pitchFamily="34" charset="0"/>
              <a:ea typeface="PMingLiU" pitchFamily="18" charset="-120"/>
            </a:endParaRPr>
          </a:p>
        </p:txBody>
      </p:sp>
      <p:sp>
        <p:nvSpPr>
          <p:cNvPr id="10" name="向右箭號 9">
            <a:extLst>
              <a:ext uri="{FF2B5EF4-FFF2-40B4-BE49-F238E27FC236}">
                <a16:creationId xmlns:a16="http://schemas.microsoft.com/office/drawing/2014/main" id="{971B9AD6-59EE-9846-B8AD-7F6087D23DFB}"/>
              </a:ext>
            </a:extLst>
          </p:cNvPr>
          <p:cNvSpPr/>
          <p:nvPr/>
        </p:nvSpPr>
        <p:spPr bwMode="auto">
          <a:xfrm>
            <a:off x="269683" y="3173755"/>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dirty="0">
              <a:ln>
                <a:noFill/>
              </a:ln>
              <a:solidFill>
                <a:srgbClr val="660066"/>
              </a:solidFill>
              <a:effectLst/>
              <a:latin typeface="Arial" pitchFamily="34" charset="0"/>
              <a:ea typeface="PMingLiU" pitchFamily="18" charset="-120"/>
            </a:endParaRPr>
          </a:p>
        </p:txBody>
      </p:sp>
      <p:sp>
        <p:nvSpPr>
          <p:cNvPr id="11" name="向右箭號 10">
            <a:extLst>
              <a:ext uri="{FF2B5EF4-FFF2-40B4-BE49-F238E27FC236}">
                <a16:creationId xmlns:a16="http://schemas.microsoft.com/office/drawing/2014/main" id="{4DD5A982-81BE-2BB7-457B-D9ACC998A278}"/>
              </a:ext>
            </a:extLst>
          </p:cNvPr>
          <p:cNvSpPr/>
          <p:nvPr/>
        </p:nvSpPr>
        <p:spPr bwMode="auto">
          <a:xfrm rot="10800000">
            <a:off x="8714601" y="2619910"/>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dirty="0">
              <a:ln>
                <a:noFill/>
              </a:ln>
              <a:solidFill>
                <a:srgbClr val="660066"/>
              </a:solidFill>
              <a:effectLst/>
              <a:latin typeface="Arial" pitchFamily="34" charset="0"/>
              <a:ea typeface="PMingLiU" pitchFamily="18" charset="-120"/>
            </a:endParaRPr>
          </a:p>
        </p:txBody>
      </p:sp>
      <p:sp>
        <p:nvSpPr>
          <p:cNvPr id="12" name="向右箭號 11">
            <a:extLst>
              <a:ext uri="{FF2B5EF4-FFF2-40B4-BE49-F238E27FC236}">
                <a16:creationId xmlns:a16="http://schemas.microsoft.com/office/drawing/2014/main" id="{3303BA46-2FA8-DF4B-081E-69ACD7FFC36F}"/>
              </a:ext>
            </a:extLst>
          </p:cNvPr>
          <p:cNvSpPr/>
          <p:nvPr/>
        </p:nvSpPr>
        <p:spPr bwMode="auto">
          <a:xfrm rot="10800000">
            <a:off x="8720244" y="2817466"/>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dirty="0">
              <a:ln>
                <a:noFill/>
              </a:ln>
              <a:solidFill>
                <a:srgbClr val="660066"/>
              </a:solidFill>
              <a:effectLst/>
              <a:latin typeface="Arial" pitchFamily="34" charset="0"/>
              <a:ea typeface="PMingLiU" pitchFamily="18" charset="-120"/>
            </a:endParaRPr>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1B817BE6-F10F-5C62-F207-5E66571FBAAA}"/>
                  </a:ext>
                </a:extLst>
              </p:cNvPr>
              <p:cNvSpPr txBox="1"/>
              <p:nvPr/>
            </p:nvSpPr>
            <p:spPr bwMode="auto">
              <a:xfrm>
                <a:off x="462843" y="3896394"/>
                <a:ext cx="7743042" cy="553998"/>
              </a:xfrm>
              <a:prstGeom prst="rect">
                <a:avLst/>
              </a:prstGeom>
              <a:noFill/>
              <a:ln w="9525">
                <a:noFill/>
                <a:miter lim="800000"/>
                <a:headEnd/>
                <a:tailEnd/>
              </a:ln>
            </p:spPr>
            <p:txBody>
              <a:bodyPr wrap="square" rtlCol="0">
                <a:spAutoFit/>
              </a:bodyPr>
              <a:lstStyle/>
              <a:p>
                <a:pPr defTabSz="685800">
                  <a:spcBef>
                    <a:spcPct val="50000"/>
                  </a:spcBef>
                </a:pPr>
                <a:r>
                  <a:rPr lang="en-US" altLang="zh-TW" sz="1500" dirty="0">
                    <a:solidFill>
                      <a:srgbClr val="660066"/>
                    </a:solidFill>
                    <a:ea typeface="PMingLiU" panose="02020500000000000000" pitchFamily="18" charset="-120"/>
                  </a:rPr>
                  <a:t>1. BFs of </a:t>
                </a:r>
                <a14:m>
                  <m:oMath xmlns:m="http://schemas.openxmlformats.org/officeDocument/2006/math">
                    <m:sSubSup>
                      <m:sSubSupPr>
                        <m:ctrlPr>
                          <a:rPr lang="en-US" altLang="zh-TW" sz="1500" i="1">
                            <a:solidFill>
                              <a:srgbClr val="660066"/>
                            </a:solidFill>
                            <a:latin typeface="Cambria Math" panose="02040503050406030204" pitchFamily="18" charset="0"/>
                          </a:rPr>
                        </m:ctrlPr>
                      </m:sSubSupPr>
                      <m:e>
                        <m:r>
                          <a:rPr lang="en-US" altLang="zh-TW" sz="1500" i="1">
                            <a:solidFill>
                              <a:srgbClr val="660066"/>
                            </a:solidFill>
                            <a:latin typeface="Cambria Math" panose="02040503050406030204" pitchFamily="18" charset="0"/>
                          </a:rPr>
                          <m:t>𝑫</m:t>
                        </m:r>
                      </m:e>
                      <m:sub>
                        <m:r>
                          <a:rPr lang="en-US" altLang="zh-TW" sz="1500" i="1">
                            <a:solidFill>
                              <a:srgbClr val="660066"/>
                            </a:solidFill>
                            <a:latin typeface="Cambria Math" panose="02040503050406030204" pitchFamily="18" charset="0"/>
                          </a:rPr>
                          <m:t>𝒔</m:t>
                        </m:r>
                      </m:sub>
                      <m:sup>
                        <m:r>
                          <a:rPr lang="en-US" altLang="zh-TW" sz="1500" i="1">
                            <a:solidFill>
                              <a:srgbClr val="660066"/>
                            </a:solidFill>
                            <a:latin typeface="Cambria Math" panose="02040503050406030204" pitchFamily="18" charset="0"/>
                          </a:rPr>
                          <m:t>+</m:t>
                        </m:r>
                      </m:sup>
                    </m:sSubSup>
                    <m:r>
                      <a:rPr lang="en-US" altLang="zh-TW" sz="1500" i="1">
                        <a:solidFill>
                          <a:srgbClr val="660066"/>
                        </a:solidFill>
                        <a:latin typeface="Cambria Math" panose="02040503050406030204" pitchFamily="18" charset="0"/>
                      </a:rPr>
                      <m:t>→</m:t>
                    </m:r>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𝝅</m:t>
                        </m:r>
                      </m:e>
                      <m:sup>
                        <m:r>
                          <a:rPr lang="en-US" altLang="zh-TW" sz="1500" i="1">
                            <a:solidFill>
                              <a:srgbClr val="660066"/>
                            </a:solidFill>
                            <a:latin typeface="Cambria Math" panose="02040503050406030204" pitchFamily="18" charset="0"/>
                          </a:rPr>
                          <m:t>𝟎</m:t>
                        </m:r>
                      </m:sup>
                    </m:sSup>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𝑲</m:t>
                        </m:r>
                      </m:e>
                      <m:sup>
                        <m:r>
                          <a:rPr lang="en-US" altLang="zh-TW" sz="1500" i="1">
                            <a:solidFill>
                              <a:srgbClr val="660066"/>
                            </a:solidFill>
                            <a:latin typeface="Cambria Math" panose="02040503050406030204" pitchFamily="18" charset="0"/>
                          </a:rPr>
                          <m:t>∗+</m:t>
                        </m:r>
                      </m:sup>
                    </m:sSup>
                    <m:r>
                      <a:rPr lang="en-US" altLang="zh-TW" sz="1500" i="1">
                        <a:solidFill>
                          <a:srgbClr val="660066"/>
                        </a:solidFill>
                        <a:latin typeface="Cambria Math" panose="02040503050406030204" pitchFamily="18" charset="0"/>
                      </a:rPr>
                      <m:t>,</m:t>
                    </m:r>
                    <m:sSubSup>
                      <m:sSubSupPr>
                        <m:ctrlPr>
                          <a:rPr lang="en-US" altLang="zh-TW" sz="1500" i="1">
                            <a:solidFill>
                              <a:srgbClr val="660066"/>
                            </a:solidFill>
                            <a:latin typeface="Cambria Math" panose="02040503050406030204" pitchFamily="18" charset="0"/>
                          </a:rPr>
                        </m:ctrlPr>
                      </m:sSubSupPr>
                      <m:e>
                        <m:r>
                          <a:rPr lang="en-US" altLang="zh-TW" sz="1500" i="1">
                            <a:solidFill>
                              <a:srgbClr val="660066"/>
                            </a:solidFill>
                            <a:latin typeface="Cambria Math" panose="02040503050406030204" pitchFamily="18" charset="0"/>
                          </a:rPr>
                          <m:t>𝑫</m:t>
                        </m:r>
                      </m:e>
                      <m:sub>
                        <m:r>
                          <a:rPr lang="en-US" altLang="zh-TW" sz="1500" i="1">
                            <a:solidFill>
                              <a:srgbClr val="660066"/>
                            </a:solidFill>
                            <a:latin typeface="Cambria Math" panose="02040503050406030204" pitchFamily="18" charset="0"/>
                          </a:rPr>
                          <m:t>𝒔</m:t>
                        </m:r>
                      </m:sub>
                      <m:sup>
                        <m:r>
                          <a:rPr lang="en-US" altLang="zh-TW" sz="1500" i="1">
                            <a:solidFill>
                              <a:srgbClr val="660066"/>
                            </a:solidFill>
                            <a:latin typeface="Cambria Math" panose="02040503050406030204" pitchFamily="18" charset="0"/>
                          </a:rPr>
                          <m:t>+</m:t>
                        </m:r>
                      </m:sup>
                    </m:sSubSup>
                    <m:r>
                      <a:rPr lang="en-US" altLang="zh-TW" sz="1500" i="1">
                        <a:solidFill>
                          <a:srgbClr val="660066"/>
                        </a:solidFill>
                        <a:latin typeface="Cambria Math" panose="02040503050406030204" pitchFamily="18" charset="0"/>
                      </a:rPr>
                      <m:t>→</m:t>
                    </m:r>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𝑲</m:t>
                        </m:r>
                      </m:e>
                      <m:sup>
                        <m:r>
                          <a:rPr lang="en-US" altLang="zh-TW" sz="1500" i="1">
                            <a:solidFill>
                              <a:srgbClr val="660066"/>
                            </a:solidFill>
                            <a:latin typeface="Cambria Math" panose="02040503050406030204" pitchFamily="18" charset="0"/>
                          </a:rPr>
                          <m:t>𝟎</m:t>
                        </m:r>
                      </m:sup>
                    </m:sSup>
                    <m:sSup>
                      <m:sSupPr>
                        <m:ctrlPr>
                          <a:rPr lang="en-US" altLang="zh-TW" sz="1500" i="1">
                            <a:solidFill>
                              <a:srgbClr val="660066"/>
                            </a:solidFill>
                            <a:latin typeface="Cambria Math" panose="02040503050406030204" pitchFamily="18" charset="0"/>
                          </a:rPr>
                        </m:ctrlPr>
                      </m:sSupPr>
                      <m:e>
                        <m:r>
                          <a:rPr lang="en-US" altLang="zh-TW" sz="1500" i="1">
                            <a:solidFill>
                              <a:srgbClr val="660066"/>
                            </a:solidFill>
                            <a:latin typeface="Cambria Math" panose="02040503050406030204" pitchFamily="18" charset="0"/>
                          </a:rPr>
                          <m:t>𝝆</m:t>
                        </m:r>
                      </m:e>
                      <m:sup>
                        <m:r>
                          <a:rPr lang="en-US" altLang="zh-TW" sz="1500" i="1">
                            <a:solidFill>
                              <a:srgbClr val="660066"/>
                            </a:solidFill>
                            <a:latin typeface="Cambria Math" panose="02040503050406030204" pitchFamily="18" charset="0"/>
                          </a:rPr>
                          <m:t>+</m:t>
                        </m:r>
                      </m:sup>
                    </m:sSup>
                    <m:r>
                      <a:rPr lang="en-US" altLang="zh-TW" sz="1500" i="1">
                        <a:solidFill>
                          <a:srgbClr val="660066"/>
                        </a:solidFill>
                        <a:latin typeface="Cambria Math" panose="02040503050406030204" pitchFamily="18" charset="0"/>
                      </a:rPr>
                      <m:t> </m:t>
                    </m:r>
                  </m:oMath>
                </a14:m>
                <a:r>
                  <a:rPr lang="en-US" altLang="zh-TW" sz="1500" dirty="0">
                    <a:solidFill>
                      <a:srgbClr val="660066"/>
                    </a:solidFill>
                    <a:ea typeface="PMingLiU" panose="02020500000000000000" pitchFamily="18" charset="-120"/>
                  </a:rPr>
                  <a:t>absent in 2020 PDG were measured by BESIII in 2021. However, they were not cited by 2023 PDG </a:t>
                </a:r>
                <a:endParaRPr lang="zh-TW" altLang="en-US" sz="1500" dirty="0">
                  <a:solidFill>
                    <a:srgbClr val="660066"/>
                  </a:solidFill>
                  <a:ea typeface="PMingLiU" panose="02020500000000000000" pitchFamily="18" charset="-120"/>
                </a:endParaRPr>
              </a:p>
            </p:txBody>
          </p:sp>
        </mc:Choice>
        <mc:Fallback xmlns="">
          <p:sp>
            <p:nvSpPr>
              <p:cNvPr id="18" name="文字方塊 17">
                <a:extLst>
                  <a:ext uri="{FF2B5EF4-FFF2-40B4-BE49-F238E27FC236}">
                    <a16:creationId xmlns:a16="http://schemas.microsoft.com/office/drawing/2014/main" id="{1B817BE6-F10F-5C62-F207-5E66571FBAAA}"/>
                  </a:ext>
                </a:extLst>
              </p:cNvPr>
              <p:cNvSpPr txBox="1">
                <a:spLocks noRot="1" noChangeAspect="1" noMove="1" noResize="1" noEditPoints="1" noAdjustHandles="1" noChangeArrowheads="1" noChangeShapeType="1" noTextEdit="1"/>
              </p:cNvSpPr>
              <p:nvPr/>
            </p:nvSpPr>
            <p:spPr bwMode="auto">
              <a:xfrm>
                <a:off x="462843" y="3896394"/>
                <a:ext cx="7743042" cy="553998"/>
              </a:xfrm>
              <a:prstGeom prst="rect">
                <a:avLst/>
              </a:prstGeom>
              <a:blipFill>
                <a:blip r:embed="rId5"/>
                <a:stretch>
                  <a:fillRect l="-327" t="-2222" b="-11111"/>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14506B25-A21B-805F-2698-734E2C93B5CB}"/>
                  </a:ext>
                </a:extLst>
              </p:cNvPr>
              <p:cNvSpPr txBox="1"/>
              <p:nvPr/>
            </p:nvSpPr>
            <p:spPr bwMode="auto">
              <a:xfrm>
                <a:off x="5553306" y="1784196"/>
                <a:ext cx="1115121" cy="246221"/>
              </a:xfrm>
              <a:prstGeom prst="rect">
                <a:avLst/>
              </a:prstGeom>
              <a:solidFill>
                <a:schemeClr val="bg1"/>
              </a:solidFill>
              <a:ln w="9525">
                <a:noFill/>
                <a:miter lim="800000"/>
                <a:headEnd/>
                <a:tailEnd/>
              </a:ln>
            </p:spPr>
            <p:txBody>
              <a:bodyPr wrap="square" rtlCol="0">
                <a:spAutoFit/>
              </a:bodyPr>
              <a:lstStyle/>
              <a:p>
                <a:pPr>
                  <a:spcBef>
                    <a:spcPct val="50000"/>
                  </a:spcBef>
                </a:pPr>
                <a14:m>
                  <m:oMathPara xmlns:m="http://schemas.openxmlformats.org/officeDocument/2006/math">
                    <m:oMathParaPr>
                      <m:jc m:val="centerGroup"/>
                    </m:oMathParaPr>
                    <m:oMath xmlns:m="http://schemas.openxmlformats.org/officeDocument/2006/math">
                      <m:r>
                        <a:rPr kumimoji="1" lang="en-US" altLang="zh-TW" sz="1000" b="1" i="1" smtClean="0">
                          <a:solidFill>
                            <a:srgbClr val="0000FF"/>
                          </a:solidFill>
                          <a:latin typeface="Cambria Math" panose="02040503050406030204" pitchFamily="18" charset="0"/>
                        </a:rPr>
                        <m:t>𝟎</m:t>
                      </m:r>
                      <m:r>
                        <a:rPr kumimoji="1" lang="en-US" altLang="zh-TW" sz="1000" b="1" i="1" smtClean="0">
                          <a:solidFill>
                            <a:srgbClr val="0000FF"/>
                          </a:solidFill>
                          <a:latin typeface="Cambria Math" panose="02040503050406030204" pitchFamily="18" charset="0"/>
                        </a:rPr>
                        <m:t>.</m:t>
                      </m:r>
                      <m:r>
                        <a:rPr kumimoji="1" lang="en-US" altLang="zh-TW" sz="1000" b="1" i="1" smtClean="0">
                          <a:solidFill>
                            <a:srgbClr val="0000FF"/>
                          </a:solidFill>
                          <a:latin typeface="Cambria Math" panose="02040503050406030204" pitchFamily="18" charset="0"/>
                        </a:rPr>
                        <m:t>𝟏𝟗</m:t>
                      </m:r>
                      <m:r>
                        <a:rPr kumimoji="1" lang="en-US" altLang="zh-TW" sz="1000" b="1" i="1" smtClean="0">
                          <a:solidFill>
                            <a:srgbClr val="0000FF"/>
                          </a:solidFill>
                          <a:latin typeface="Cambria Math" panose="02040503050406030204" pitchFamily="18" charset="0"/>
                        </a:rPr>
                        <m:t>±</m:t>
                      </m:r>
                      <m:r>
                        <a:rPr kumimoji="1" lang="en-US" altLang="zh-TW" sz="1000" b="1" i="1" smtClean="0">
                          <a:solidFill>
                            <a:srgbClr val="0000FF"/>
                          </a:solidFill>
                          <a:latin typeface="Cambria Math" panose="02040503050406030204" pitchFamily="18" charset="0"/>
                        </a:rPr>
                        <m:t>𝟎</m:t>
                      </m:r>
                      <m:r>
                        <a:rPr kumimoji="1" lang="en-US" altLang="zh-TW" sz="1000" b="1" i="1" smtClean="0">
                          <a:solidFill>
                            <a:srgbClr val="0000FF"/>
                          </a:solidFill>
                          <a:latin typeface="Cambria Math" panose="02040503050406030204" pitchFamily="18" charset="0"/>
                        </a:rPr>
                        <m:t>.</m:t>
                      </m:r>
                      <m:r>
                        <a:rPr kumimoji="1" lang="en-US" altLang="zh-TW" sz="1000" b="1" i="1" smtClean="0">
                          <a:solidFill>
                            <a:srgbClr val="0000FF"/>
                          </a:solidFill>
                          <a:latin typeface="Cambria Math" panose="02040503050406030204" pitchFamily="18" charset="0"/>
                        </a:rPr>
                        <m:t>𝟎𝟐</m:t>
                      </m:r>
                    </m:oMath>
                  </m:oMathPara>
                </a14:m>
                <a:endParaRPr kumimoji="1" lang="zh-TW" altLang="en-US" sz="1000" dirty="0">
                  <a:solidFill>
                    <a:srgbClr val="0000FF"/>
                  </a:solidFill>
                </a:endParaRPr>
              </a:p>
            </p:txBody>
          </p:sp>
        </mc:Choice>
        <mc:Fallback xmlns="">
          <p:sp>
            <p:nvSpPr>
              <p:cNvPr id="3" name="文字方塊 2">
                <a:extLst>
                  <a:ext uri="{FF2B5EF4-FFF2-40B4-BE49-F238E27FC236}">
                    <a16:creationId xmlns:a16="http://schemas.microsoft.com/office/drawing/2014/main" id="{14506B25-A21B-805F-2698-734E2C93B5CB}"/>
                  </a:ext>
                </a:extLst>
              </p:cNvPr>
              <p:cNvSpPr txBox="1">
                <a:spLocks noRot="1" noChangeAspect="1" noMove="1" noResize="1" noEditPoints="1" noAdjustHandles="1" noChangeArrowheads="1" noChangeShapeType="1" noTextEdit="1"/>
              </p:cNvSpPr>
              <p:nvPr/>
            </p:nvSpPr>
            <p:spPr bwMode="auto">
              <a:xfrm>
                <a:off x="5553306" y="1784196"/>
                <a:ext cx="1115121" cy="246221"/>
              </a:xfrm>
              <a:prstGeom prst="rect">
                <a:avLst/>
              </a:prstGeom>
              <a:blipFill>
                <a:blip r:embed="rId6"/>
                <a:stretch>
                  <a:fillRect/>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0C4D56D3-5290-1E0E-EC0F-DF25E115D115}"/>
                  </a:ext>
                </a:extLst>
              </p:cNvPr>
              <p:cNvSpPr txBox="1"/>
              <p:nvPr/>
            </p:nvSpPr>
            <p:spPr bwMode="auto">
              <a:xfrm>
                <a:off x="5567156" y="2163678"/>
                <a:ext cx="1115121" cy="246221"/>
              </a:xfrm>
              <a:prstGeom prst="rect">
                <a:avLst/>
              </a:prstGeom>
              <a:solidFill>
                <a:schemeClr val="bg1"/>
              </a:solidFill>
              <a:ln w="9525">
                <a:noFill/>
                <a:miter lim="800000"/>
                <a:headEnd/>
                <a:tailEnd/>
              </a:ln>
            </p:spPr>
            <p:txBody>
              <a:bodyPr wrap="square" rtlCol="0">
                <a:spAutoFit/>
              </a:bodyPr>
              <a:lstStyle/>
              <a:p>
                <a:pPr>
                  <a:spcBef>
                    <a:spcPct val="50000"/>
                  </a:spcBef>
                </a:pPr>
                <a14:m>
                  <m:oMathPara xmlns:m="http://schemas.openxmlformats.org/officeDocument/2006/math">
                    <m:oMathParaPr>
                      <m:jc m:val="centerGroup"/>
                    </m:oMathParaPr>
                    <m:oMath xmlns:m="http://schemas.openxmlformats.org/officeDocument/2006/math">
                      <m:r>
                        <a:rPr kumimoji="1" lang="en-US" altLang="zh-TW" sz="1000" b="1" i="1" smtClean="0">
                          <a:solidFill>
                            <a:srgbClr val="0000FF"/>
                          </a:solidFill>
                          <a:latin typeface="Cambria Math" panose="02040503050406030204" pitchFamily="18" charset="0"/>
                        </a:rPr>
                        <m:t>𝟎</m:t>
                      </m:r>
                      <m:r>
                        <a:rPr kumimoji="1" lang="en-US" altLang="zh-TW" sz="1000" b="1" i="1" smtClean="0">
                          <a:solidFill>
                            <a:srgbClr val="0000FF"/>
                          </a:solidFill>
                          <a:latin typeface="Cambria Math" panose="02040503050406030204" pitchFamily="18" charset="0"/>
                        </a:rPr>
                        <m:t>.</m:t>
                      </m:r>
                      <m:r>
                        <a:rPr kumimoji="1" lang="en-US" altLang="zh-TW" sz="1000" b="1" i="1" smtClean="0">
                          <a:solidFill>
                            <a:srgbClr val="0000FF"/>
                          </a:solidFill>
                          <a:latin typeface="Cambria Math" panose="02040503050406030204" pitchFamily="18" charset="0"/>
                        </a:rPr>
                        <m:t>𝟐𝟎</m:t>
                      </m:r>
                      <m:r>
                        <a:rPr kumimoji="1" lang="en-US" altLang="zh-TW" sz="1000" b="1" i="1" smtClean="0">
                          <a:solidFill>
                            <a:srgbClr val="0000FF"/>
                          </a:solidFill>
                          <a:latin typeface="Cambria Math" panose="02040503050406030204" pitchFamily="18" charset="0"/>
                        </a:rPr>
                        <m:t>±</m:t>
                      </m:r>
                      <m:r>
                        <a:rPr kumimoji="1" lang="en-US" altLang="zh-TW" sz="1000" b="1" i="1" smtClean="0">
                          <a:solidFill>
                            <a:srgbClr val="0000FF"/>
                          </a:solidFill>
                          <a:latin typeface="Cambria Math" panose="02040503050406030204" pitchFamily="18" charset="0"/>
                        </a:rPr>
                        <m:t>𝟎</m:t>
                      </m:r>
                      <m:r>
                        <a:rPr kumimoji="1" lang="en-US" altLang="zh-TW" sz="1000" b="1" i="1" smtClean="0">
                          <a:solidFill>
                            <a:srgbClr val="0000FF"/>
                          </a:solidFill>
                          <a:latin typeface="Cambria Math" panose="02040503050406030204" pitchFamily="18" charset="0"/>
                        </a:rPr>
                        <m:t>.</m:t>
                      </m:r>
                      <m:r>
                        <a:rPr kumimoji="1" lang="en-US" altLang="zh-TW" sz="1000" b="1" i="1" smtClean="0">
                          <a:solidFill>
                            <a:srgbClr val="0000FF"/>
                          </a:solidFill>
                          <a:latin typeface="Cambria Math" panose="02040503050406030204" pitchFamily="18" charset="0"/>
                        </a:rPr>
                        <m:t>𝟎𝟗</m:t>
                      </m:r>
                    </m:oMath>
                  </m:oMathPara>
                </a14:m>
                <a:endParaRPr kumimoji="1" lang="zh-TW" altLang="en-US" sz="1000" dirty="0">
                  <a:solidFill>
                    <a:srgbClr val="0000FF"/>
                  </a:solidFill>
                </a:endParaRPr>
              </a:p>
            </p:txBody>
          </p:sp>
        </mc:Choice>
        <mc:Fallback xmlns="">
          <p:sp>
            <p:nvSpPr>
              <p:cNvPr id="5" name="文字方塊 4">
                <a:extLst>
                  <a:ext uri="{FF2B5EF4-FFF2-40B4-BE49-F238E27FC236}">
                    <a16:creationId xmlns:a16="http://schemas.microsoft.com/office/drawing/2014/main" id="{0C4D56D3-5290-1E0E-EC0F-DF25E115D115}"/>
                  </a:ext>
                </a:extLst>
              </p:cNvPr>
              <p:cNvSpPr txBox="1">
                <a:spLocks noRot="1" noChangeAspect="1" noMove="1" noResize="1" noEditPoints="1" noAdjustHandles="1" noChangeArrowheads="1" noChangeShapeType="1" noTextEdit="1"/>
              </p:cNvSpPr>
              <p:nvPr/>
            </p:nvSpPr>
            <p:spPr bwMode="auto">
              <a:xfrm>
                <a:off x="5567156" y="2163678"/>
                <a:ext cx="1115121" cy="246221"/>
              </a:xfrm>
              <a:prstGeom prst="rect">
                <a:avLst/>
              </a:prstGeom>
              <a:blipFill>
                <a:blip r:embed="rId7"/>
                <a:stretch>
                  <a:fillRect/>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227716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8" grpId="0"/>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D263830-785A-B2B3-874D-23595B8AC878}"/>
              </a:ext>
            </a:extLst>
          </p:cNvPr>
          <p:cNvSpPr>
            <a:spLocks noGrp="1"/>
          </p:cNvSpPr>
          <p:nvPr>
            <p:ph type="sldNum" sz="quarter" idx="12"/>
          </p:nvPr>
        </p:nvSpPr>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15</a:t>
            </a:fld>
            <a:endParaRPr lang="en-US" altLang="zh-TW" dirty="0">
              <a:solidFill>
                <a:prstClr val="black"/>
              </a:solidFill>
              <a:ea typeface="PMingLiU" panose="02020500000000000000" pitchFamily="18" charset="-120"/>
            </a:endParaRPr>
          </a:p>
        </p:txBody>
      </p:sp>
      <p:sp>
        <p:nvSpPr>
          <p:cNvPr id="3" name="文字方塊 2">
            <a:extLst>
              <a:ext uri="{FF2B5EF4-FFF2-40B4-BE49-F238E27FC236}">
                <a16:creationId xmlns:a16="http://schemas.microsoft.com/office/drawing/2014/main" id="{E2EDADD7-ADC8-4C79-DA80-3E42D03AF9F4}"/>
              </a:ext>
            </a:extLst>
          </p:cNvPr>
          <p:cNvSpPr txBox="1"/>
          <p:nvPr/>
        </p:nvSpPr>
        <p:spPr bwMode="auto">
          <a:xfrm>
            <a:off x="2649612" y="127366"/>
            <a:ext cx="3684513"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FF3399"/>
                </a:solidFill>
              </a:rPr>
              <a:t>                 DCS D</a:t>
            </a:r>
            <a:r>
              <a:rPr lang="en-US" altLang="zh-TW" sz="1600" dirty="0">
                <a:solidFill>
                  <a:srgbClr val="FF3399"/>
                </a:solidFill>
                <a:sym typeface="Symbol" panose="05050102010706020507" pitchFamily="18" charset="2"/>
              </a:rPr>
              <a:t>VP decays</a:t>
            </a:r>
            <a:endParaRPr lang="zh-TW" altLang="en-US" sz="1600" dirty="0">
              <a:solidFill>
                <a:srgbClr val="FF3399"/>
              </a:solidFill>
            </a:endParaRPr>
          </a:p>
        </p:txBody>
      </p:sp>
      <p:sp>
        <p:nvSpPr>
          <p:cNvPr id="4" name="Line 5">
            <a:extLst>
              <a:ext uri="{FF2B5EF4-FFF2-40B4-BE49-F238E27FC236}">
                <a16:creationId xmlns:a16="http://schemas.microsoft.com/office/drawing/2014/main" id="{56761ADE-CEF1-A1DB-18C5-83086ACE6681}"/>
              </a:ext>
            </a:extLst>
          </p:cNvPr>
          <p:cNvSpPr>
            <a:spLocks noChangeShapeType="1"/>
          </p:cNvSpPr>
          <p:nvPr/>
        </p:nvSpPr>
        <p:spPr bwMode="auto">
          <a:xfrm>
            <a:off x="1605542" y="47149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pic>
        <p:nvPicPr>
          <p:cNvPr id="6" name="圖片 5">
            <a:extLst>
              <a:ext uri="{FF2B5EF4-FFF2-40B4-BE49-F238E27FC236}">
                <a16:creationId xmlns:a16="http://schemas.microsoft.com/office/drawing/2014/main" id="{10F53B58-54DC-6DF8-3F0D-FB4BE8D04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851" y="591783"/>
            <a:ext cx="5530121" cy="513274"/>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1C486034-9D0A-CBDC-CB07-841E51868C5E}"/>
                  </a:ext>
                </a:extLst>
              </p:cNvPr>
              <p:cNvSpPr txBox="1"/>
              <p:nvPr/>
            </p:nvSpPr>
            <p:spPr bwMode="auto">
              <a:xfrm>
                <a:off x="747132" y="1159183"/>
                <a:ext cx="5118409" cy="360612"/>
              </a:xfrm>
              <a:prstGeom prst="rect">
                <a:avLst/>
              </a:prstGeom>
              <a:noFill/>
              <a:ln w="9525">
                <a:noFill/>
                <a:miter lim="800000"/>
                <a:headEnd/>
                <a:tailEnd/>
              </a:ln>
            </p:spPr>
            <p:txBody>
              <a:bodyPr wrap="square" rtlCol="0">
                <a:spAutoFit/>
              </a:bodyPr>
              <a:lstStyle/>
              <a:p>
                <a:pPr marL="285750" indent="-285750">
                  <a:spcBef>
                    <a:spcPct val="50000"/>
                  </a:spcBef>
                  <a:buFont typeface="Wingdings" pitchFamily="2" charset="2"/>
                  <a:buChar char="n"/>
                </a:pPr>
                <a:r>
                  <a:rPr lang="en-US" altLang="zh-TW" sz="1600" dirty="0">
                    <a:solidFill>
                      <a:srgbClr val="0000FF"/>
                    </a:solidFill>
                  </a:rPr>
                  <a:t>Can we </a:t>
                </a:r>
                <a:r>
                  <a:rPr kumimoji="1" lang="en-US" altLang="zh-TW" sz="1600" dirty="0">
                    <a:solidFill>
                      <a:srgbClr val="0000FF"/>
                    </a:solidFill>
                  </a:rPr>
                  <a:t> set </a:t>
                </a:r>
                <a14:m>
                  <m:oMath xmlns:m="http://schemas.openxmlformats.org/officeDocument/2006/math">
                    <m:sSubSup>
                      <m:sSubSupPr>
                        <m:ctrlPr>
                          <a:rPr kumimoji="1" lang="en-US" altLang="zh-TW" sz="1600"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𝑻</m:t>
                        </m:r>
                      </m:e>
                      <m:sub>
                        <m:r>
                          <a:rPr kumimoji="1" lang="en-US" altLang="zh-TW" sz="1600" b="1" i="1" smtClean="0">
                            <a:solidFill>
                              <a:srgbClr val="0000FF"/>
                            </a:solidFill>
                            <a:latin typeface="Cambria Math" panose="02040503050406030204" pitchFamily="18" charset="0"/>
                          </a:rPr>
                          <m:t>𝑷</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𝑽</m:t>
                        </m:r>
                      </m:sub>
                      <m:sup>
                        <m:r>
                          <a:rPr kumimoji="1" lang="en-US" altLang="zh-TW" sz="1600" b="1" i="1" smtClean="0">
                            <a:solidFill>
                              <a:srgbClr val="0000FF"/>
                            </a:solidFill>
                            <a:latin typeface="Cambria Math" panose="02040503050406030204" pitchFamily="18" charset="0"/>
                          </a:rPr>
                          <m:t>′′</m:t>
                        </m:r>
                      </m:sup>
                    </m:sSubSup>
                    <m:r>
                      <a:rPr kumimoji="1" lang="en-US" altLang="zh-TW" sz="1600" b="1" i="1" smtClean="0">
                        <a:solidFill>
                          <a:srgbClr val="0000FF"/>
                        </a:solidFill>
                        <a:latin typeface="Cambria Math" panose="02040503050406030204" pitchFamily="18" charset="0"/>
                      </a:rPr>
                      <m:t>=</m:t>
                    </m:r>
                    <m:sSub>
                      <m:sSubPr>
                        <m:ctrlPr>
                          <a:rPr kumimoji="1" lang="en-US" altLang="zh-TW" sz="1600" b="1"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𝑻</m:t>
                        </m:r>
                      </m:e>
                      <m:sub>
                        <m:r>
                          <a:rPr kumimoji="1" lang="en-US" altLang="zh-TW" sz="1600" b="1" i="1" smtClean="0">
                            <a:solidFill>
                              <a:srgbClr val="0000FF"/>
                            </a:solidFill>
                            <a:latin typeface="Cambria Math" panose="02040503050406030204" pitchFamily="18" charset="0"/>
                          </a:rPr>
                          <m:t>𝒑</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𝑽</m:t>
                        </m:r>
                      </m:sub>
                    </m:sSub>
                  </m:oMath>
                </a14:m>
                <a:r>
                  <a:rPr kumimoji="1" lang="en-US" altLang="zh-TW" sz="1600" dirty="0">
                    <a:solidFill>
                      <a:srgbClr val="0000FF"/>
                    </a:solidFill>
                  </a:rPr>
                  <a:t> and </a:t>
                </a:r>
                <a14:m>
                  <m:oMath xmlns:m="http://schemas.openxmlformats.org/officeDocument/2006/math">
                    <m:sSubSup>
                      <m:sSubSupPr>
                        <m:ctrlPr>
                          <a:rPr lang="en-US" altLang="zh-TW" sz="1600" i="1">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𝑬</m:t>
                        </m:r>
                      </m:e>
                      <m:sub>
                        <m:r>
                          <a:rPr lang="en-US" altLang="zh-TW" sz="1600" i="1">
                            <a:solidFill>
                              <a:srgbClr val="0000FF"/>
                            </a:solidFill>
                            <a:latin typeface="Cambria Math" panose="02040503050406030204" pitchFamily="18" charset="0"/>
                          </a:rPr>
                          <m:t>𝑷</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𝑽</m:t>
                        </m:r>
                      </m:sub>
                      <m:sup>
                        <m:r>
                          <a:rPr lang="en-US" altLang="zh-TW" sz="1600" i="1">
                            <a:solidFill>
                              <a:srgbClr val="0000FF"/>
                            </a:solidFill>
                            <a:latin typeface="Cambria Math" panose="02040503050406030204" pitchFamily="18" charset="0"/>
                          </a:rPr>
                          <m:t>′′</m:t>
                        </m:r>
                      </m:sup>
                    </m:sSubSup>
                    <m:r>
                      <a:rPr lang="en-US" altLang="zh-TW" sz="1600" i="1">
                        <a:solidFill>
                          <a:srgbClr val="0000FF"/>
                        </a:solidFill>
                        <a:latin typeface="Cambria Math" panose="02040503050406030204" pitchFamily="18" charset="0"/>
                      </a:rPr>
                      <m:t>=</m:t>
                    </m:r>
                    <m:sSub>
                      <m:sSubPr>
                        <m:ctrlPr>
                          <a:rPr lang="en-US" altLang="zh-TW" sz="1600" i="1">
                            <a:solidFill>
                              <a:srgbClr val="0000FF"/>
                            </a:solidFill>
                            <a:latin typeface="Cambria Math" panose="02040503050406030204" pitchFamily="18" charset="0"/>
                          </a:rPr>
                        </m:ctrlPr>
                      </m:sSubPr>
                      <m:e>
                        <m:r>
                          <a:rPr lang="en-US" altLang="zh-TW" sz="1600" b="1" i="1" smtClean="0">
                            <a:solidFill>
                              <a:srgbClr val="0000FF"/>
                            </a:solidFill>
                            <a:latin typeface="Cambria Math" panose="02040503050406030204" pitchFamily="18" charset="0"/>
                          </a:rPr>
                          <m:t>𝑬</m:t>
                        </m:r>
                      </m:e>
                      <m:sub>
                        <m:r>
                          <a:rPr lang="en-US" altLang="zh-TW" sz="1600" i="1">
                            <a:solidFill>
                              <a:srgbClr val="0000FF"/>
                            </a:solidFill>
                            <a:latin typeface="Cambria Math" panose="02040503050406030204" pitchFamily="18" charset="0"/>
                          </a:rPr>
                          <m:t>𝒑</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𝑽</m:t>
                        </m:r>
                      </m:sub>
                    </m:sSub>
                  </m:oMath>
                </a14:m>
                <a:r>
                  <a:rPr kumimoji="1" lang="en-US" altLang="zh-TW" sz="1600" dirty="0">
                    <a:solidFill>
                      <a:srgbClr val="0000FF"/>
                    </a:solidFill>
                  </a:rPr>
                  <a:t>?</a:t>
                </a:r>
                <a:endParaRPr kumimoji="1" lang="zh-TW" altLang="en-US" sz="1600" dirty="0">
                  <a:solidFill>
                    <a:srgbClr val="0000FF"/>
                  </a:solidFill>
                </a:endParaRPr>
              </a:p>
            </p:txBody>
          </p:sp>
        </mc:Choice>
        <mc:Fallback xmlns="">
          <p:sp>
            <p:nvSpPr>
              <p:cNvPr id="7" name="文字方塊 6">
                <a:extLst>
                  <a:ext uri="{FF2B5EF4-FFF2-40B4-BE49-F238E27FC236}">
                    <a16:creationId xmlns:a16="http://schemas.microsoft.com/office/drawing/2014/main" id="{1C486034-9D0A-CBDC-CB07-841E51868C5E}"/>
                  </a:ext>
                </a:extLst>
              </p:cNvPr>
              <p:cNvSpPr txBox="1">
                <a:spLocks noRot="1" noChangeAspect="1" noMove="1" noResize="1" noEditPoints="1" noAdjustHandles="1" noChangeArrowheads="1" noChangeShapeType="1" noTextEdit="1"/>
              </p:cNvSpPr>
              <p:nvPr/>
            </p:nvSpPr>
            <p:spPr bwMode="auto">
              <a:xfrm>
                <a:off x="747132" y="1159183"/>
                <a:ext cx="5118409" cy="360612"/>
              </a:xfrm>
              <a:prstGeom prst="rect">
                <a:avLst/>
              </a:prstGeom>
              <a:blipFill>
                <a:blip r:embed="rId3"/>
                <a:stretch>
                  <a:fillRect l="-744" t="-10345" b="-13793"/>
                </a:stretch>
              </a:blipFill>
              <a:ln w="9525">
                <a:noFill/>
                <a:miter lim="800000"/>
                <a:headEnd/>
                <a:tailEnd/>
              </a:ln>
            </p:spPr>
            <p:txBody>
              <a:bodyPr/>
              <a:lstStyle/>
              <a:p>
                <a:r>
                  <a:rPr lang="zh-TW" altLang="en-US">
                    <a:noFill/>
                  </a:rPr>
                  <a:t> </a:t>
                </a:r>
              </a:p>
            </p:txBody>
          </p:sp>
        </mc:Fallback>
      </mc:AlternateContent>
      <p:pic>
        <p:nvPicPr>
          <p:cNvPr id="10" name="圖片 9">
            <a:extLst>
              <a:ext uri="{FF2B5EF4-FFF2-40B4-BE49-F238E27FC236}">
                <a16:creationId xmlns:a16="http://schemas.microsoft.com/office/drawing/2014/main" id="{9EBA5DED-5A84-C928-F75F-26341815F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542" y="1607676"/>
            <a:ext cx="6101349" cy="238600"/>
          </a:xfrm>
          <a:prstGeom prst="rect">
            <a:avLst/>
          </a:prstGeom>
        </p:spPr>
      </p:pic>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890458D5-DF51-ECC3-274C-5AAC85CF4EF6}"/>
                  </a:ext>
                </a:extLst>
              </p:cNvPr>
              <p:cNvSpPr txBox="1"/>
              <p:nvPr/>
            </p:nvSpPr>
            <p:spPr bwMode="auto">
              <a:xfrm>
                <a:off x="835383" y="2381683"/>
                <a:ext cx="7058723" cy="616194"/>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Setting</a:t>
                </a:r>
                <a:r>
                  <a:rPr kumimoji="1" lang="en-US" altLang="zh-TW" sz="1600" dirty="0">
                    <a:solidFill>
                      <a:srgbClr val="0000FF"/>
                    </a:solidFill>
                  </a:rPr>
                  <a:t> </a:t>
                </a:r>
                <a14:m>
                  <m:oMath xmlns:m="http://schemas.openxmlformats.org/officeDocument/2006/math">
                    <m:sSubSup>
                      <m:sSubSupPr>
                        <m:ctrlPr>
                          <a:rPr kumimoji="1" lang="en-US" altLang="zh-TW" sz="1600"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𝑻</m:t>
                        </m:r>
                      </m:e>
                      <m:sub>
                        <m:r>
                          <a:rPr kumimoji="1" lang="en-US" altLang="zh-TW" sz="1600" b="1" i="1" smtClean="0">
                            <a:solidFill>
                              <a:srgbClr val="0000FF"/>
                            </a:solidFill>
                            <a:latin typeface="Cambria Math" panose="02040503050406030204" pitchFamily="18" charset="0"/>
                          </a:rPr>
                          <m:t>𝑷</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𝑽</m:t>
                        </m:r>
                      </m:sub>
                      <m:sup>
                        <m:r>
                          <a:rPr kumimoji="1" lang="en-US" altLang="zh-TW" sz="1600" b="1" i="1" smtClean="0">
                            <a:solidFill>
                              <a:srgbClr val="0000FF"/>
                            </a:solidFill>
                            <a:latin typeface="Cambria Math" panose="02040503050406030204" pitchFamily="18" charset="0"/>
                          </a:rPr>
                          <m:t>′′</m:t>
                        </m:r>
                      </m:sup>
                    </m:sSubSup>
                    <m:r>
                      <a:rPr kumimoji="1" lang="en-US" altLang="zh-TW" sz="1600" b="1" i="1" smtClean="0">
                        <a:solidFill>
                          <a:srgbClr val="0000FF"/>
                        </a:solidFill>
                        <a:latin typeface="Cambria Math" panose="02040503050406030204" pitchFamily="18" charset="0"/>
                      </a:rPr>
                      <m:t>=</m:t>
                    </m:r>
                    <m:sSub>
                      <m:sSubPr>
                        <m:ctrlPr>
                          <a:rPr kumimoji="1" lang="en-US" altLang="zh-TW" sz="1600" b="1"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𝑻</m:t>
                        </m:r>
                      </m:e>
                      <m:sub>
                        <m:r>
                          <a:rPr kumimoji="1" lang="en-US" altLang="zh-TW" sz="1600" b="1" i="1" smtClean="0">
                            <a:solidFill>
                              <a:srgbClr val="0000FF"/>
                            </a:solidFill>
                            <a:latin typeface="Cambria Math" panose="02040503050406030204" pitchFamily="18" charset="0"/>
                          </a:rPr>
                          <m:t>𝒑</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𝑽</m:t>
                        </m:r>
                      </m:sub>
                    </m:sSub>
                  </m:oMath>
                </a14:m>
                <a:r>
                  <a:rPr kumimoji="1" lang="en-US" altLang="zh-TW" sz="1600" dirty="0">
                    <a:solidFill>
                      <a:srgbClr val="0000FF"/>
                    </a:solidFill>
                  </a:rPr>
                  <a:t> and </a:t>
                </a:r>
                <a14:m>
                  <m:oMath xmlns:m="http://schemas.openxmlformats.org/officeDocument/2006/math">
                    <m:sSubSup>
                      <m:sSubSupPr>
                        <m:ctrlPr>
                          <a:rPr lang="en-US" altLang="zh-TW" sz="1600" i="1">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𝑬</m:t>
                        </m:r>
                      </m:e>
                      <m:sub>
                        <m:r>
                          <a:rPr lang="en-US" altLang="zh-TW" sz="1600" i="1">
                            <a:solidFill>
                              <a:srgbClr val="0000FF"/>
                            </a:solidFill>
                            <a:latin typeface="Cambria Math" panose="02040503050406030204" pitchFamily="18" charset="0"/>
                          </a:rPr>
                          <m:t>𝑷</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𝑽</m:t>
                        </m:r>
                      </m:sub>
                      <m:sup>
                        <m:r>
                          <a:rPr lang="en-US" altLang="zh-TW" sz="1600" i="1">
                            <a:solidFill>
                              <a:srgbClr val="0000FF"/>
                            </a:solidFill>
                            <a:latin typeface="Cambria Math" panose="02040503050406030204" pitchFamily="18" charset="0"/>
                          </a:rPr>
                          <m:t>′′</m:t>
                        </m:r>
                      </m:sup>
                    </m:sSubSup>
                    <m:r>
                      <a:rPr lang="en-US" altLang="zh-TW" sz="1600" i="1">
                        <a:solidFill>
                          <a:srgbClr val="0000FF"/>
                        </a:solidFill>
                        <a:latin typeface="Cambria Math" panose="02040503050406030204" pitchFamily="18" charset="0"/>
                      </a:rPr>
                      <m:t>=</m:t>
                    </m:r>
                    <m:sSub>
                      <m:sSubPr>
                        <m:ctrlPr>
                          <a:rPr lang="en-US" altLang="zh-TW" sz="1600" i="1">
                            <a:solidFill>
                              <a:srgbClr val="0000FF"/>
                            </a:solidFill>
                            <a:latin typeface="Cambria Math" panose="02040503050406030204" pitchFamily="18" charset="0"/>
                          </a:rPr>
                        </m:ctrlPr>
                      </m:sSubPr>
                      <m:e>
                        <m:r>
                          <a:rPr lang="en-US" altLang="zh-TW" sz="1600" b="1" i="1" smtClean="0">
                            <a:solidFill>
                              <a:srgbClr val="0000FF"/>
                            </a:solidFill>
                            <a:latin typeface="Cambria Math" panose="02040503050406030204" pitchFamily="18" charset="0"/>
                          </a:rPr>
                          <m:t>𝑬</m:t>
                        </m:r>
                      </m:e>
                      <m:sub>
                        <m:r>
                          <a:rPr lang="en-US" altLang="zh-TW" sz="1600" i="1">
                            <a:solidFill>
                              <a:srgbClr val="0000FF"/>
                            </a:solidFill>
                            <a:latin typeface="Cambria Math" panose="02040503050406030204" pitchFamily="18" charset="0"/>
                          </a:rPr>
                          <m:t>𝒑</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𝑽</m:t>
                        </m:r>
                      </m:sub>
                    </m:sSub>
                  </m:oMath>
                </a14:m>
                <a:r>
                  <a:rPr kumimoji="1" lang="en-US" altLang="zh-TW" sz="1600" dirty="0">
                    <a:solidFill>
                      <a:srgbClr val="0000FF"/>
                    </a:solidFill>
                  </a:rPr>
                  <a:t>   </a:t>
                </a:r>
                <a:r>
                  <a:rPr lang="en-US" altLang="zh-TW" sz="1600" dirty="0">
                    <a:solidFill>
                      <a:srgbClr val="0000FF"/>
                    </a:solidFill>
                  </a:rPr>
                  <a:t>⇒   </a:t>
                </a:r>
                <a14:m>
                  <m:oMath xmlns:m="http://schemas.openxmlformats.org/officeDocument/2006/math">
                    <m:r>
                      <a:rPr kumimoji="1" lang="en-US" altLang="zh-TW" sz="1600" b="1" i="1" dirty="0" smtClean="0">
                        <a:solidFill>
                          <a:srgbClr val="0000FF"/>
                        </a:solidFill>
                        <a:latin typeface="Cambria Math" panose="02040503050406030204" pitchFamily="18" charset="0"/>
                      </a:rPr>
                      <m:t> </m:t>
                    </m:r>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𝜹</m:t>
                        </m:r>
                      </m:e>
                      <m:sub>
                        <m:sSup>
                          <m:sSupPr>
                            <m:ctrlPr>
                              <a:rPr kumimoji="1" lang="en-US" altLang="zh-TW" sz="1600" b="1" i="1" dirty="0" smtClean="0">
                                <a:solidFill>
                                  <a:srgbClr val="0000FF"/>
                                </a:solidFill>
                                <a:latin typeface="Cambria Math" panose="02040503050406030204" pitchFamily="18" charset="0"/>
                              </a:rPr>
                            </m:ctrlPr>
                          </m:sSupPr>
                          <m:e>
                            <m:r>
                              <a:rPr kumimoji="1" lang="en-US" altLang="zh-TW" sz="1600" b="1" i="1" dirty="0" smtClean="0">
                                <a:solidFill>
                                  <a:srgbClr val="0000FF"/>
                                </a:solidFill>
                                <a:latin typeface="Cambria Math" panose="02040503050406030204" pitchFamily="18" charset="0"/>
                              </a:rPr>
                              <m:t>𝑲</m:t>
                            </m:r>
                          </m:e>
                          <m:sup>
                            <m:r>
                              <a:rPr kumimoji="1" lang="en-US" altLang="zh-TW" sz="1600" b="1" i="1" dirty="0" smtClean="0">
                                <a:solidFill>
                                  <a:srgbClr val="0000FF"/>
                                </a:solidFill>
                                <a:latin typeface="Cambria Math" panose="02040503050406030204" pitchFamily="18" charset="0"/>
                              </a:rPr>
                              <m:t>∗+</m:t>
                            </m:r>
                          </m:sup>
                        </m:sSup>
                        <m:sSup>
                          <m:sSupPr>
                            <m:ctrlPr>
                              <a:rPr kumimoji="1" lang="en-US" altLang="zh-TW" sz="1600" b="1" i="1" dirty="0" smtClean="0">
                                <a:solidFill>
                                  <a:srgbClr val="0000FF"/>
                                </a:solidFill>
                                <a:latin typeface="Cambria Math" panose="02040503050406030204" pitchFamily="18" charset="0"/>
                              </a:rPr>
                            </m:ctrlPr>
                          </m:sSupPr>
                          <m:e>
                            <m:r>
                              <a:rPr kumimoji="1" lang="en-US" altLang="zh-TW" sz="1600" b="1" i="1" dirty="0" smtClean="0">
                                <a:solidFill>
                                  <a:srgbClr val="0000FF"/>
                                </a:solidFill>
                                <a:latin typeface="Cambria Math" panose="02040503050406030204" pitchFamily="18" charset="0"/>
                              </a:rPr>
                              <m:t>𝝅</m:t>
                            </m:r>
                          </m:e>
                          <m:sup>
                            <m:r>
                              <a:rPr kumimoji="1" lang="en-US" altLang="zh-TW" sz="1600" b="1" i="1" dirty="0" smtClean="0">
                                <a:solidFill>
                                  <a:srgbClr val="0000FF"/>
                                </a:solidFill>
                                <a:latin typeface="Cambria Math" panose="02040503050406030204" pitchFamily="18" charset="0"/>
                              </a:rPr>
                              <m:t>−</m:t>
                            </m:r>
                          </m:sup>
                        </m:sSup>
                      </m:sub>
                    </m:sSub>
                    <m:r>
                      <a:rPr kumimoji="1" lang="en-US" altLang="zh-TW" sz="1600" b="1" i="1" dirty="0" smtClean="0">
                        <a:solidFill>
                          <a:srgbClr val="0000FF"/>
                        </a:solidFill>
                        <a:latin typeface="Cambria Math" panose="02040503050406030204" pitchFamily="18" charset="0"/>
                      </a:rPr>
                      <m:t>=</m:t>
                    </m:r>
                    <m:sSub>
                      <m:sSubPr>
                        <m:ctrlPr>
                          <a:rPr lang="en-US" altLang="zh-TW" sz="1600" i="1" dirty="0">
                            <a:solidFill>
                              <a:srgbClr val="0000FF"/>
                            </a:solidFill>
                            <a:latin typeface="Cambria Math" panose="02040503050406030204" pitchFamily="18" charset="0"/>
                          </a:rPr>
                        </m:ctrlPr>
                      </m:sSubPr>
                      <m:e>
                        <m:r>
                          <a:rPr lang="en-US" altLang="zh-TW" sz="1600" i="1" dirty="0">
                            <a:solidFill>
                              <a:srgbClr val="0000FF"/>
                            </a:solidFill>
                            <a:latin typeface="Cambria Math" panose="02040503050406030204" pitchFamily="18" charset="0"/>
                          </a:rPr>
                          <m:t>𝜹</m:t>
                        </m:r>
                      </m:e>
                      <m:sub>
                        <m:sSup>
                          <m:sSupPr>
                            <m:ctrlPr>
                              <a:rPr lang="en-US" altLang="zh-TW" sz="1600" i="1" dirty="0">
                                <a:solidFill>
                                  <a:srgbClr val="0000FF"/>
                                </a:solidFill>
                                <a:latin typeface="Cambria Math" panose="02040503050406030204" pitchFamily="18" charset="0"/>
                              </a:rPr>
                            </m:ctrlPr>
                          </m:sSupPr>
                          <m:e>
                            <m:r>
                              <a:rPr lang="en-US" altLang="zh-TW" sz="1600" i="1" dirty="0">
                                <a:solidFill>
                                  <a:srgbClr val="0000FF"/>
                                </a:solidFill>
                                <a:latin typeface="Cambria Math" panose="02040503050406030204" pitchFamily="18" charset="0"/>
                              </a:rPr>
                              <m:t>𝑲</m:t>
                            </m:r>
                          </m:e>
                          <m:sup>
                            <m:r>
                              <a:rPr lang="en-US" altLang="zh-TW" sz="1600" i="1" dirty="0">
                                <a:solidFill>
                                  <a:srgbClr val="0000FF"/>
                                </a:solidFill>
                                <a:latin typeface="Cambria Math" panose="02040503050406030204" pitchFamily="18" charset="0"/>
                              </a:rPr>
                              <m:t>+</m:t>
                            </m:r>
                          </m:sup>
                        </m:sSup>
                        <m:sSup>
                          <m:sSupPr>
                            <m:ctrlPr>
                              <a:rPr lang="en-US" altLang="zh-TW" sz="1600" i="1" dirty="0">
                                <a:solidFill>
                                  <a:srgbClr val="0000FF"/>
                                </a:solidFill>
                                <a:latin typeface="Cambria Math" panose="02040503050406030204" pitchFamily="18" charset="0"/>
                              </a:rPr>
                            </m:ctrlPr>
                          </m:sSupPr>
                          <m:e>
                            <m:r>
                              <a:rPr lang="en-US" altLang="zh-TW" sz="1600" b="1" i="1" dirty="0" smtClean="0">
                                <a:solidFill>
                                  <a:srgbClr val="0000FF"/>
                                </a:solidFill>
                                <a:latin typeface="Cambria Math" panose="02040503050406030204" pitchFamily="18" charset="0"/>
                              </a:rPr>
                              <m:t>𝝆</m:t>
                            </m:r>
                          </m:e>
                          <m:sup>
                            <m:r>
                              <a:rPr lang="en-US" altLang="zh-TW" sz="1600" i="1" dirty="0">
                                <a:solidFill>
                                  <a:srgbClr val="0000FF"/>
                                </a:solidFill>
                                <a:latin typeface="Cambria Math" panose="02040503050406030204" pitchFamily="18" charset="0"/>
                              </a:rPr>
                              <m:t>−</m:t>
                            </m:r>
                          </m:sup>
                        </m:sSup>
                      </m:sub>
                    </m:sSub>
                    <m:r>
                      <a:rPr lang="en-US" altLang="zh-TW" sz="1600" b="1" i="1" dirty="0" smtClean="0">
                        <a:solidFill>
                          <a:srgbClr val="0000FF"/>
                        </a:solidFill>
                        <a:latin typeface="Cambria Math" panose="02040503050406030204" pitchFamily="18" charset="0"/>
                      </a:rPr>
                      <m:t>=</m:t>
                    </m:r>
                    <m:sSup>
                      <m:sSupPr>
                        <m:ctrlPr>
                          <a:rPr lang="en-US" altLang="zh-TW" sz="1600" b="1" i="1" dirty="0" smtClean="0">
                            <a:solidFill>
                              <a:srgbClr val="0000FF"/>
                            </a:solidFill>
                            <a:latin typeface="Cambria Math" panose="02040503050406030204" pitchFamily="18" charset="0"/>
                          </a:rPr>
                        </m:ctrlPr>
                      </m:sSupPr>
                      <m:e>
                        <m:r>
                          <a:rPr lang="en-US" altLang="zh-TW" sz="1600" b="1" i="1" dirty="0" smtClean="0">
                            <a:solidFill>
                              <a:srgbClr val="0000FF"/>
                            </a:solidFill>
                            <a:latin typeface="Cambria Math" panose="02040503050406030204" pitchFamily="18" charset="0"/>
                          </a:rPr>
                          <m:t>𝟒𝟖</m:t>
                        </m:r>
                      </m:e>
                      <m:sup>
                        <m:r>
                          <a:rPr lang="en-US" altLang="zh-TW" sz="1600" b="1" i="1" dirty="0" smtClean="0">
                            <a:solidFill>
                              <a:srgbClr val="0000FF"/>
                            </a:solidFill>
                            <a:latin typeface="Cambria Math" panose="02040503050406030204" pitchFamily="18" charset="0"/>
                          </a:rPr>
                          <m:t>∘</m:t>
                        </m:r>
                      </m:sup>
                    </m:sSup>
                  </m:oMath>
                </a14:m>
                <a:r>
                  <a:rPr kumimoji="1" lang="en-US" altLang="zh-TW" sz="1600" dirty="0">
                    <a:solidFill>
                      <a:srgbClr val="0000FF"/>
                    </a:solidFill>
                  </a:rPr>
                  <a:t>  too large compared to the measurements</a:t>
                </a:r>
                <a:endParaRPr kumimoji="1" lang="zh-TW" altLang="en-US" sz="1600" dirty="0">
                  <a:solidFill>
                    <a:srgbClr val="0000FF"/>
                  </a:solidFill>
                </a:endParaRPr>
              </a:p>
            </p:txBody>
          </p:sp>
        </mc:Choice>
        <mc:Fallback xmlns="">
          <p:sp>
            <p:nvSpPr>
              <p:cNvPr id="11" name="文字方塊 10">
                <a:extLst>
                  <a:ext uri="{FF2B5EF4-FFF2-40B4-BE49-F238E27FC236}">
                    <a16:creationId xmlns:a16="http://schemas.microsoft.com/office/drawing/2014/main" id="{890458D5-DF51-ECC3-274C-5AAC85CF4EF6}"/>
                  </a:ext>
                </a:extLst>
              </p:cNvPr>
              <p:cNvSpPr txBox="1">
                <a:spLocks noRot="1" noChangeAspect="1" noMove="1" noResize="1" noEditPoints="1" noAdjustHandles="1" noChangeArrowheads="1" noChangeShapeType="1" noTextEdit="1"/>
              </p:cNvSpPr>
              <p:nvPr/>
            </p:nvSpPr>
            <p:spPr bwMode="auto">
              <a:xfrm>
                <a:off x="835383" y="2381683"/>
                <a:ext cx="7058723" cy="616194"/>
              </a:xfrm>
              <a:prstGeom prst="rect">
                <a:avLst/>
              </a:prstGeom>
              <a:blipFill>
                <a:blip r:embed="rId5"/>
                <a:stretch>
                  <a:fillRect l="-359" t="-4000" b="-10000"/>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4FAA8AF3-747E-2066-7414-3731BD48FC51}"/>
                  </a:ext>
                </a:extLst>
              </p:cNvPr>
              <p:cNvSpPr txBox="1"/>
              <p:nvPr/>
            </p:nvSpPr>
            <p:spPr bwMode="auto">
              <a:xfrm>
                <a:off x="1060482" y="1926839"/>
                <a:ext cx="7058723" cy="352212"/>
              </a:xfrm>
              <a:prstGeom prst="rect">
                <a:avLst/>
              </a:prstGeom>
              <a:noFill/>
              <a:ln w="9525">
                <a:noFill/>
                <a:miter lim="800000"/>
                <a:headEnd/>
                <a:tailEnd/>
              </a:ln>
            </p:spPr>
            <p:txBody>
              <a:bodyPr wrap="square"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600"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𝑬</m:t>
                          </m:r>
                        </m:e>
                        <m:sub>
                          <m:r>
                            <a:rPr kumimoji="1" lang="en-US" altLang="zh-TW" sz="1600" b="1" i="1" smtClean="0">
                              <a:solidFill>
                                <a:srgbClr val="0000FF"/>
                              </a:solidFill>
                              <a:latin typeface="Cambria Math" panose="02040503050406030204" pitchFamily="18" charset="0"/>
                            </a:rPr>
                            <m:t>𝑽</m:t>
                          </m:r>
                        </m:sub>
                      </m:sSub>
                      <m:r>
                        <a:rPr kumimoji="1" lang="en-US" altLang="zh-TW" sz="1600" b="1" i="1" smtClean="0">
                          <a:solidFill>
                            <a:srgbClr val="0000FF"/>
                          </a:solidFill>
                          <a:latin typeface="Cambria Math" panose="02040503050406030204" pitchFamily="18" charset="0"/>
                        </a:rPr>
                        <m:t>=</m:t>
                      </m:r>
                      <m:d>
                        <m:dPr>
                          <m:ctrlPr>
                            <a:rPr kumimoji="1" lang="en-US" altLang="zh-TW" sz="1600" b="1" i="1" smtClean="0">
                              <a:solidFill>
                                <a:srgbClr val="0000FF"/>
                              </a:solidFill>
                              <a:latin typeface="Cambria Math" panose="02040503050406030204" pitchFamily="18" charset="0"/>
                            </a:rPr>
                          </m:ctrlPr>
                        </m:dPr>
                        <m:e>
                          <m:r>
                            <a:rPr kumimoji="1" lang="en-US" altLang="zh-TW" sz="1600" b="1" i="1" smtClean="0">
                              <a:solidFill>
                                <a:srgbClr val="0000FF"/>
                              </a:solidFill>
                              <a:latin typeface="Cambria Math" panose="02040503050406030204" pitchFamily="18" charset="0"/>
                            </a:rPr>
                            <m:t>𝟏</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𝟏𝟒</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𝟎</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𝟎𝟒</m:t>
                          </m:r>
                        </m:e>
                      </m:d>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𝒆</m:t>
                          </m:r>
                        </m:e>
                        <m:sup>
                          <m:r>
                            <a:rPr kumimoji="1" lang="en-US" altLang="zh-TW" sz="1600" b="1" i="1" smtClean="0">
                              <a:solidFill>
                                <a:srgbClr val="0000FF"/>
                              </a:solidFill>
                              <a:latin typeface="Cambria Math" panose="02040503050406030204" pitchFamily="18" charset="0"/>
                            </a:rPr>
                            <m:t>𝒊</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𝟐𝟓𝟕</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𝟐</m:t>
                              </m:r>
                              <m:r>
                                <a:rPr kumimoji="1" lang="en-US" altLang="zh-TW" sz="1600" b="1" i="1" smtClean="0">
                                  <a:solidFill>
                                    <a:srgbClr val="0000FF"/>
                                  </a:solidFill>
                                  <a:latin typeface="Cambria Math" panose="02040503050406030204" pitchFamily="18" charset="0"/>
                                </a:rPr>
                                <m:t>)</m:t>
                              </m:r>
                            </m:e>
                            <m:sup>
                              <m:r>
                                <a:rPr kumimoji="1" lang="en-US" altLang="zh-TW" sz="1600" b="1" i="1" smtClean="0">
                                  <a:solidFill>
                                    <a:srgbClr val="0000FF"/>
                                  </a:solidFill>
                                  <a:latin typeface="Cambria Math" panose="02040503050406030204" pitchFamily="18" charset="0"/>
                                </a:rPr>
                                <m:t>∘</m:t>
                              </m:r>
                            </m:sup>
                          </m:sSup>
                        </m:sup>
                      </m:sSup>
                      <m:r>
                        <a:rPr kumimoji="1" lang="en-US" altLang="zh-TW" sz="1600" b="1" i="1" smtClean="0">
                          <a:solidFill>
                            <a:srgbClr val="0000FF"/>
                          </a:solidFill>
                          <a:latin typeface="Cambria Math" panose="02040503050406030204" pitchFamily="18" charset="0"/>
                        </a:rPr>
                        <m:t>,   </m:t>
                      </m:r>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𝑬</m:t>
                          </m:r>
                        </m:e>
                        <m:sub>
                          <m:r>
                            <a:rPr lang="en-US" altLang="zh-TW" sz="1600" b="1" i="1" smtClean="0">
                              <a:solidFill>
                                <a:srgbClr val="0000FF"/>
                              </a:solidFill>
                              <a:latin typeface="Cambria Math" panose="02040503050406030204" pitchFamily="18" charset="0"/>
                            </a:rPr>
                            <m:t>𝑷</m:t>
                          </m:r>
                        </m:sub>
                      </m:sSub>
                      <m:r>
                        <a:rPr lang="en-US" altLang="zh-TW" sz="1600" i="1">
                          <a:solidFill>
                            <a:srgbClr val="0000FF"/>
                          </a:solidFill>
                          <a:latin typeface="Cambria Math" panose="02040503050406030204" pitchFamily="18" charset="0"/>
                        </a:rPr>
                        <m:t>=</m:t>
                      </m:r>
                      <m:d>
                        <m:dPr>
                          <m:ctrlPr>
                            <a:rPr lang="en-US" altLang="zh-TW" sz="1600" i="1">
                              <a:solidFill>
                                <a:srgbClr val="0000FF"/>
                              </a:solidFill>
                              <a:latin typeface="Cambria Math" panose="02040503050406030204" pitchFamily="18" charset="0"/>
                            </a:rPr>
                          </m:ctrlPr>
                        </m:dPr>
                        <m:e>
                          <m:r>
                            <a:rPr lang="en-US" altLang="zh-TW" sz="1600" i="1">
                              <a:solidFill>
                                <a:srgbClr val="0000FF"/>
                              </a:solidFill>
                              <a:latin typeface="Cambria Math" panose="02040503050406030204" pitchFamily="18" charset="0"/>
                            </a:rPr>
                            <m:t>𝟏</m:t>
                          </m:r>
                          <m:r>
                            <a:rPr lang="en-US" altLang="zh-TW" sz="1600" i="1">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𝟔𝟔</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b="1" i="1" smtClean="0">
                              <a:solidFill>
                                <a:srgbClr val="0000FF"/>
                              </a:solidFill>
                              <a:latin typeface="Cambria Math" panose="02040503050406030204" pitchFamily="18" charset="0"/>
                            </a:rPr>
                            <m:t>𝟑</m:t>
                          </m:r>
                        </m:e>
                      </m:d>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𝒆</m:t>
                          </m:r>
                        </m:e>
                        <m:sup>
                          <m:r>
                            <a:rPr lang="en-US" altLang="zh-TW" sz="1600" i="1">
                              <a:solidFill>
                                <a:srgbClr val="0000FF"/>
                              </a:solidFill>
                              <a:latin typeface="Cambria Math" panose="02040503050406030204" pitchFamily="18" charset="0"/>
                            </a:rPr>
                            <m:t>𝒊</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𝟏𝟎</m:t>
                              </m:r>
                              <m:r>
                                <a:rPr lang="en-US" altLang="zh-TW" sz="1600" i="1">
                                  <a:solidFill>
                                    <a:srgbClr val="0000FF"/>
                                  </a:solidFill>
                                  <a:latin typeface="Cambria Math" panose="02040503050406030204" pitchFamily="18" charset="0"/>
                                </a:rPr>
                                <m:t>𝟕</m:t>
                              </m:r>
                              <m:r>
                                <a:rPr lang="en-US" altLang="zh-TW" sz="1600" i="1">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𝟑</m:t>
                              </m:r>
                              <m:r>
                                <a:rPr lang="en-US" altLang="zh-TW" sz="1600" i="1">
                                  <a:solidFill>
                                    <a:srgbClr val="0000FF"/>
                                  </a:solidFill>
                                  <a:latin typeface="Cambria Math" panose="02040503050406030204" pitchFamily="18" charset="0"/>
                                </a:rPr>
                                <m:t>)</m:t>
                              </m:r>
                            </m:e>
                            <m:sup>
                              <m:r>
                                <a:rPr lang="en-US" altLang="zh-TW" sz="1600" i="1">
                                  <a:solidFill>
                                    <a:srgbClr val="0000FF"/>
                                  </a:solidFill>
                                  <a:latin typeface="Cambria Math" panose="02040503050406030204" pitchFamily="18" charset="0"/>
                                </a:rPr>
                                <m:t>∘</m:t>
                              </m:r>
                            </m:sup>
                          </m:sSup>
                        </m:sup>
                      </m:sSup>
                    </m:oMath>
                  </m:oMathPara>
                </a14:m>
                <a:endParaRPr kumimoji="1" lang="zh-TW" altLang="en-US" sz="1600" dirty="0">
                  <a:solidFill>
                    <a:srgbClr val="0000FF"/>
                  </a:solidFill>
                </a:endParaRPr>
              </a:p>
            </p:txBody>
          </p:sp>
        </mc:Choice>
        <mc:Fallback xmlns="">
          <p:sp>
            <p:nvSpPr>
              <p:cNvPr id="13" name="文字方塊 12">
                <a:extLst>
                  <a:ext uri="{FF2B5EF4-FFF2-40B4-BE49-F238E27FC236}">
                    <a16:creationId xmlns:a16="http://schemas.microsoft.com/office/drawing/2014/main" id="{4FAA8AF3-747E-2066-7414-3731BD48FC51}"/>
                  </a:ext>
                </a:extLst>
              </p:cNvPr>
              <p:cNvSpPr txBox="1">
                <a:spLocks noRot="1" noChangeAspect="1" noMove="1" noResize="1" noEditPoints="1" noAdjustHandles="1" noChangeArrowheads="1" noChangeShapeType="1" noTextEdit="1"/>
              </p:cNvSpPr>
              <p:nvPr/>
            </p:nvSpPr>
            <p:spPr bwMode="auto">
              <a:xfrm>
                <a:off x="1060482" y="1926839"/>
                <a:ext cx="7058723" cy="352212"/>
              </a:xfrm>
              <a:prstGeom prst="rect">
                <a:avLst/>
              </a:prstGeom>
              <a:blipFill>
                <a:blip r:embed="rId6"/>
                <a:stretch>
                  <a:fillRect b="-17241"/>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5C0C0A42-0084-B1F2-98F7-D5B79CA63316}"/>
                  </a:ext>
                </a:extLst>
              </p:cNvPr>
              <p:cNvSpPr txBox="1"/>
              <p:nvPr/>
            </p:nvSpPr>
            <p:spPr bwMode="auto">
              <a:xfrm>
                <a:off x="1627402" y="3118161"/>
                <a:ext cx="6079489" cy="339645"/>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d>
                      <m:dPr>
                        <m:begChr m:val="|"/>
                        <m:endChr m:val="|"/>
                        <m:ctrlPr>
                          <a:rPr kumimoji="1" lang="en-US" altLang="zh-TW" sz="1600" b="1" i="1" smtClean="0">
                            <a:solidFill>
                              <a:srgbClr val="0000FF"/>
                            </a:solidFill>
                            <a:latin typeface="Cambria Math" panose="02040503050406030204" pitchFamily="18" charset="0"/>
                          </a:rPr>
                        </m:ctrlPr>
                      </m:dPr>
                      <m:e>
                        <m:sSub>
                          <m:sSubPr>
                            <m:ctrlPr>
                              <a:rPr lang="en-US" altLang="zh-TW" sz="1600" i="1" dirty="0">
                                <a:solidFill>
                                  <a:srgbClr val="0000FF"/>
                                </a:solidFill>
                                <a:latin typeface="Cambria Math" panose="02040503050406030204" pitchFamily="18" charset="0"/>
                              </a:rPr>
                            </m:ctrlPr>
                          </m:sSubPr>
                          <m:e>
                            <m:r>
                              <a:rPr lang="en-US" altLang="zh-TW" sz="1600" i="1" dirty="0">
                                <a:solidFill>
                                  <a:srgbClr val="0000FF"/>
                                </a:solidFill>
                                <a:latin typeface="Cambria Math" panose="02040503050406030204" pitchFamily="18" charset="0"/>
                              </a:rPr>
                              <m:t>𝜹</m:t>
                            </m:r>
                          </m:e>
                          <m:sub>
                            <m:sSup>
                              <m:sSupPr>
                                <m:ctrlPr>
                                  <a:rPr lang="en-US" altLang="zh-TW" sz="1600" i="1" dirty="0">
                                    <a:solidFill>
                                      <a:srgbClr val="0000FF"/>
                                    </a:solidFill>
                                    <a:latin typeface="Cambria Math" panose="02040503050406030204" pitchFamily="18" charset="0"/>
                                  </a:rPr>
                                </m:ctrlPr>
                              </m:sSupPr>
                              <m:e>
                                <m:r>
                                  <a:rPr lang="en-US" altLang="zh-TW" sz="1600" i="1" dirty="0">
                                    <a:solidFill>
                                      <a:srgbClr val="0000FF"/>
                                    </a:solidFill>
                                    <a:latin typeface="Cambria Math" panose="02040503050406030204" pitchFamily="18" charset="0"/>
                                  </a:rPr>
                                  <m:t>𝑲</m:t>
                                </m:r>
                              </m:e>
                              <m:sup>
                                <m:r>
                                  <a:rPr lang="en-US" altLang="zh-TW" sz="1600" i="1" dirty="0">
                                    <a:solidFill>
                                      <a:srgbClr val="0000FF"/>
                                    </a:solidFill>
                                    <a:latin typeface="Cambria Math" panose="02040503050406030204" pitchFamily="18" charset="0"/>
                                  </a:rPr>
                                  <m:t>∗+</m:t>
                                </m:r>
                              </m:sup>
                            </m:sSup>
                            <m:sSup>
                              <m:sSupPr>
                                <m:ctrlPr>
                                  <a:rPr lang="en-US" altLang="zh-TW" sz="1600" i="1" dirty="0">
                                    <a:solidFill>
                                      <a:srgbClr val="0000FF"/>
                                    </a:solidFill>
                                    <a:latin typeface="Cambria Math" panose="02040503050406030204" pitchFamily="18" charset="0"/>
                                  </a:rPr>
                                </m:ctrlPr>
                              </m:sSupPr>
                              <m:e>
                                <m:r>
                                  <a:rPr lang="en-US" altLang="zh-TW" sz="1600" i="1" dirty="0">
                                    <a:solidFill>
                                      <a:srgbClr val="0000FF"/>
                                    </a:solidFill>
                                    <a:latin typeface="Cambria Math" panose="02040503050406030204" pitchFamily="18" charset="0"/>
                                  </a:rPr>
                                  <m:t>𝝅</m:t>
                                </m:r>
                              </m:e>
                              <m:sup>
                                <m:r>
                                  <a:rPr lang="en-US" altLang="zh-TW" sz="1600" i="1" dirty="0">
                                    <a:solidFill>
                                      <a:srgbClr val="0000FF"/>
                                    </a:solidFill>
                                    <a:latin typeface="Cambria Math" panose="02040503050406030204" pitchFamily="18" charset="0"/>
                                  </a:rPr>
                                  <m:t>−</m:t>
                                </m:r>
                              </m:sup>
                            </m:sSup>
                          </m:sub>
                        </m:sSub>
                      </m:e>
                    </m:d>
                    <m:r>
                      <a:rPr lang="en-US" altLang="zh-TW" sz="1600" b="1" i="1" dirty="0" smtClean="0">
                        <a:solidFill>
                          <a:srgbClr val="0000FF"/>
                        </a:solidFill>
                        <a:latin typeface="Cambria Math" panose="02040503050406030204" pitchFamily="18" charset="0"/>
                      </a:rPr>
                      <m:t>=</m:t>
                    </m:r>
                    <m:sSup>
                      <m:sSupPr>
                        <m:ctrlPr>
                          <a:rPr lang="en-US" altLang="zh-TW" sz="1600" b="1" i="1" dirty="0" smtClean="0">
                            <a:solidFill>
                              <a:srgbClr val="0000FF"/>
                            </a:solidFill>
                            <a:latin typeface="Cambria Math" panose="02040503050406030204" pitchFamily="18" charset="0"/>
                          </a:rPr>
                        </m:ctrlPr>
                      </m:sSupPr>
                      <m:e>
                        <m:r>
                          <a:rPr lang="en-US" altLang="zh-TW" sz="1600" b="1" i="1" dirty="0" smtClean="0">
                            <a:solidFill>
                              <a:srgbClr val="0000FF"/>
                            </a:solidFill>
                            <a:latin typeface="Cambria Math" panose="02040503050406030204" pitchFamily="18" charset="0"/>
                          </a:rPr>
                          <m:t>(</m:t>
                        </m:r>
                        <m:r>
                          <a:rPr lang="en-US" altLang="zh-TW" sz="1600" b="1" i="1" dirty="0" smtClean="0">
                            <a:solidFill>
                              <a:srgbClr val="0000FF"/>
                            </a:solidFill>
                            <a:latin typeface="Cambria Math" panose="02040503050406030204" pitchFamily="18" charset="0"/>
                          </a:rPr>
                          <m:t>𝟐</m:t>
                        </m:r>
                        <m:r>
                          <a:rPr lang="en-US" altLang="zh-TW" sz="1600" b="1" i="1" dirty="0" smtClean="0">
                            <a:solidFill>
                              <a:srgbClr val="0000FF"/>
                            </a:solidFill>
                            <a:latin typeface="Cambria Math" panose="02040503050406030204" pitchFamily="18" charset="0"/>
                          </a:rPr>
                          <m:t>.</m:t>
                        </m:r>
                        <m:r>
                          <a:rPr lang="en-US" altLang="zh-TW" sz="1600" b="1" i="1" dirty="0" smtClean="0">
                            <a:solidFill>
                              <a:srgbClr val="0000FF"/>
                            </a:solidFill>
                            <a:latin typeface="Cambria Math" panose="02040503050406030204" pitchFamily="18" charset="0"/>
                          </a:rPr>
                          <m:t>𝟒</m:t>
                        </m:r>
                        <m:r>
                          <a:rPr lang="en-US" altLang="zh-TW" sz="1600" b="1" i="1" dirty="0" smtClean="0">
                            <a:solidFill>
                              <a:srgbClr val="0000FF"/>
                            </a:solidFill>
                            <a:latin typeface="Cambria Math" panose="02040503050406030204" pitchFamily="18" charset="0"/>
                          </a:rPr>
                          <m:t>±</m:t>
                        </m:r>
                        <m:r>
                          <a:rPr lang="en-US" altLang="zh-TW" sz="1600" b="1" i="1" dirty="0" smtClean="0">
                            <a:solidFill>
                              <a:srgbClr val="0000FF"/>
                            </a:solidFill>
                            <a:latin typeface="Cambria Math" panose="02040503050406030204" pitchFamily="18" charset="0"/>
                          </a:rPr>
                          <m:t>𝟏</m:t>
                        </m:r>
                        <m:r>
                          <a:rPr lang="en-US" altLang="zh-TW" sz="1600" b="1" i="1" dirty="0" smtClean="0">
                            <a:solidFill>
                              <a:srgbClr val="0000FF"/>
                            </a:solidFill>
                            <a:latin typeface="Cambria Math" panose="02040503050406030204" pitchFamily="18" charset="0"/>
                          </a:rPr>
                          <m:t>.</m:t>
                        </m:r>
                        <m:r>
                          <a:rPr lang="en-US" altLang="zh-TW" sz="1600" b="1" i="1" dirty="0" smtClean="0">
                            <a:solidFill>
                              <a:srgbClr val="0000FF"/>
                            </a:solidFill>
                            <a:latin typeface="Cambria Math" panose="02040503050406030204" pitchFamily="18" charset="0"/>
                          </a:rPr>
                          <m:t>𝟏</m:t>
                        </m:r>
                        <m:r>
                          <a:rPr lang="en-US" altLang="zh-TW" sz="1600" b="1" i="1" dirty="0" smtClean="0">
                            <a:solidFill>
                              <a:srgbClr val="0000FF"/>
                            </a:solidFill>
                            <a:latin typeface="Cambria Math" panose="02040503050406030204" pitchFamily="18" charset="0"/>
                          </a:rPr>
                          <m:t>)</m:t>
                        </m:r>
                      </m:e>
                      <m:sup>
                        <m:r>
                          <a:rPr lang="en-US" altLang="zh-TW" sz="1600" b="1" i="1" dirty="0" smtClean="0">
                            <a:solidFill>
                              <a:srgbClr val="0000FF"/>
                            </a:solidFill>
                            <a:latin typeface="Cambria Math" panose="02040503050406030204" pitchFamily="18" charset="0"/>
                          </a:rPr>
                          <m:t>∘</m:t>
                        </m:r>
                      </m:sup>
                    </m:sSup>
                    <m:r>
                      <a:rPr lang="en-US" altLang="zh-TW" sz="1600" b="1" i="1" dirty="0" smtClean="0">
                        <a:solidFill>
                          <a:srgbClr val="0000FF"/>
                        </a:solidFill>
                        <a:latin typeface="Cambria Math" panose="02040503050406030204" pitchFamily="18" charset="0"/>
                      </a:rPr>
                      <m:t> </m:t>
                    </m:r>
                  </m:oMath>
                </a14:m>
                <a:r>
                  <a:rPr kumimoji="1" lang="en-US" altLang="zh-TW" sz="1600" dirty="0">
                    <a:solidFill>
                      <a:srgbClr val="0000FF"/>
                    </a:solidFill>
                  </a:rPr>
                  <a:t>by </a:t>
                </a:r>
                <a:r>
                  <a:rPr kumimoji="1" lang="en-US" altLang="zh-TW" sz="1600" dirty="0" err="1">
                    <a:solidFill>
                      <a:srgbClr val="0000FF"/>
                    </a:solidFill>
                  </a:rPr>
                  <a:t>BaBar</a:t>
                </a:r>
                <a:r>
                  <a:rPr lang="en-US" altLang="zh-TW" sz="1600" dirty="0">
                    <a:solidFill>
                      <a:srgbClr val="0000FF"/>
                    </a:solidFill>
                  </a:rPr>
                  <a:t> &amp;  </a:t>
                </a:r>
                <a14:m>
                  <m:oMath xmlns:m="http://schemas.openxmlformats.org/officeDocument/2006/math">
                    <m:sSup>
                      <m:sSupPr>
                        <m:ctrlPr>
                          <a:rPr lang="en-US" altLang="zh-TW" sz="1600" i="1" dirty="0">
                            <a:solidFill>
                              <a:srgbClr val="0000FF"/>
                            </a:solidFill>
                            <a:latin typeface="Cambria Math" panose="02040503050406030204" pitchFamily="18" charset="0"/>
                          </a:rPr>
                        </m:ctrlPr>
                      </m:sSupPr>
                      <m:e>
                        <m:r>
                          <a:rPr lang="en-US" altLang="zh-TW" sz="1600" i="1" dirty="0">
                            <a:solidFill>
                              <a:srgbClr val="0000FF"/>
                            </a:solidFill>
                            <a:latin typeface="Cambria Math" panose="02040503050406030204" pitchFamily="18" charset="0"/>
                          </a:rPr>
                          <m:t>(</m:t>
                        </m:r>
                        <m:r>
                          <a:rPr lang="en-US" altLang="zh-TW" sz="1600" i="1" dirty="0">
                            <a:solidFill>
                              <a:srgbClr val="0000FF"/>
                            </a:solidFill>
                            <a:latin typeface="Cambria Math" panose="02040503050406030204" pitchFamily="18" charset="0"/>
                          </a:rPr>
                          <m:t>𝟔</m:t>
                        </m:r>
                        <m:r>
                          <a:rPr lang="en-US" altLang="zh-TW" sz="1600" i="1" dirty="0">
                            <a:solidFill>
                              <a:srgbClr val="0000FF"/>
                            </a:solidFill>
                            <a:latin typeface="Cambria Math" panose="02040503050406030204" pitchFamily="18" charset="0"/>
                          </a:rPr>
                          <m:t>.</m:t>
                        </m:r>
                        <m:r>
                          <a:rPr lang="en-US" altLang="zh-TW" sz="1600" i="1" dirty="0">
                            <a:solidFill>
                              <a:srgbClr val="0000FF"/>
                            </a:solidFill>
                            <a:latin typeface="Cambria Math" panose="02040503050406030204" pitchFamily="18" charset="0"/>
                          </a:rPr>
                          <m:t>𝟏</m:t>
                        </m:r>
                        <m:r>
                          <a:rPr lang="en-US" altLang="zh-TW" sz="1600" i="1" dirty="0">
                            <a:solidFill>
                              <a:srgbClr val="0000FF"/>
                            </a:solidFill>
                            <a:latin typeface="Cambria Math" panose="02040503050406030204" pitchFamily="18" charset="0"/>
                          </a:rPr>
                          <m:t>±</m:t>
                        </m:r>
                        <m:r>
                          <a:rPr lang="en-US" altLang="zh-TW" sz="1600" i="1" dirty="0">
                            <a:solidFill>
                              <a:srgbClr val="0000FF"/>
                            </a:solidFill>
                            <a:latin typeface="Cambria Math" panose="02040503050406030204" pitchFamily="18" charset="0"/>
                          </a:rPr>
                          <m:t>𝟎</m:t>
                        </m:r>
                        <m:r>
                          <a:rPr lang="en-US" altLang="zh-TW" sz="1600" i="1" dirty="0">
                            <a:solidFill>
                              <a:srgbClr val="0000FF"/>
                            </a:solidFill>
                            <a:latin typeface="Cambria Math" panose="02040503050406030204" pitchFamily="18" charset="0"/>
                          </a:rPr>
                          <m:t>.</m:t>
                        </m:r>
                        <m:r>
                          <a:rPr lang="en-US" altLang="zh-TW" sz="1600" i="1" dirty="0">
                            <a:solidFill>
                              <a:srgbClr val="0000FF"/>
                            </a:solidFill>
                            <a:latin typeface="Cambria Math" panose="02040503050406030204" pitchFamily="18" charset="0"/>
                          </a:rPr>
                          <m:t>𝟕</m:t>
                        </m:r>
                        <m:r>
                          <a:rPr lang="en-US" altLang="zh-TW" sz="1600" i="1" dirty="0">
                            <a:solidFill>
                              <a:srgbClr val="0000FF"/>
                            </a:solidFill>
                            <a:latin typeface="Cambria Math" panose="02040503050406030204" pitchFamily="18" charset="0"/>
                          </a:rPr>
                          <m:t>)</m:t>
                        </m:r>
                      </m:e>
                      <m:sup>
                        <m:r>
                          <a:rPr lang="en-US" altLang="zh-TW" sz="1600" i="1" dirty="0">
                            <a:solidFill>
                              <a:srgbClr val="0000FF"/>
                            </a:solidFill>
                            <a:latin typeface="Cambria Math" panose="02040503050406030204" pitchFamily="18" charset="0"/>
                          </a:rPr>
                          <m:t>∘</m:t>
                        </m:r>
                      </m:sup>
                    </m:sSup>
                    <m:r>
                      <a:rPr lang="en-US" altLang="zh-TW" sz="1600" b="1" i="1" dirty="0" smtClean="0">
                        <a:solidFill>
                          <a:srgbClr val="0000FF"/>
                        </a:solidFill>
                        <a:latin typeface="Cambria Math" panose="02040503050406030204" pitchFamily="18" charset="0"/>
                      </a:rPr>
                      <m:t> </m:t>
                    </m:r>
                  </m:oMath>
                </a14:m>
                <a:r>
                  <a:rPr lang="en-US" altLang="zh-TW" sz="1600" dirty="0">
                    <a:solidFill>
                      <a:srgbClr val="0000FF"/>
                    </a:solidFill>
                  </a:rPr>
                  <a:t>by Belle</a:t>
                </a:r>
                <a:endParaRPr kumimoji="1" lang="zh-TW" altLang="en-US" sz="1600" dirty="0">
                  <a:solidFill>
                    <a:srgbClr val="0000FF"/>
                  </a:solidFill>
                </a:endParaRPr>
              </a:p>
            </p:txBody>
          </p:sp>
        </mc:Choice>
        <mc:Fallback xmlns="">
          <p:sp>
            <p:nvSpPr>
              <p:cNvPr id="14" name="文字方塊 13">
                <a:extLst>
                  <a:ext uri="{FF2B5EF4-FFF2-40B4-BE49-F238E27FC236}">
                    <a16:creationId xmlns:a16="http://schemas.microsoft.com/office/drawing/2014/main" id="{5C0C0A42-0084-B1F2-98F7-D5B79CA63316}"/>
                  </a:ext>
                </a:extLst>
              </p:cNvPr>
              <p:cNvSpPr txBox="1">
                <a:spLocks noRot="1" noChangeAspect="1" noMove="1" noResize="1" noEditPoints="1" noAdjustHandles="1" noChangeArrowheads="1" noChangeShapeType="1" noTextEdit="1"/>
              </p:cNvSpPr>
              <p:nvPr/>
            </p:nvSpPr>
            <p:spPr bwMode="auto">
              <a:xfrm>
                <a:off x="1627402" y="3118161"/>
                <a:ext cx="6079489" cy="339645"/>
              </a:xfrm>
              <a:prstGeom prst="rect">
                <a:avLst/>
              </a:prstGeom>
              <a:blipFill>
                <a:blip r:embed="rId7"/>
                <a:stretch>
                  <a:fillRect t="-7143" b="-17857"/>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8C62A945-E38F-15E3-F03F-FE2C3D804329}"/>
                  </a:ext>
                </a:extLst>
              </p:cNvPr>
              <p:cNvSpPr txBox="1"/>
              <p:nvPr/>
            </p:nvSpPr>
            <p:spPr bwMode="auto">
              <a:xfrm>
                <a:off x="791739" y="3532318"/>
                <a:ext cx="7672039" cy="584775"/>
              </a:xfrm>
              <a:prstGeom prst="rect">
                <a:avLst/>
              </a:prstGeom>
              <a:noFill/>
              <a:ln w="9525">
                <a:noFill/>
                <a:miter lim="800000"/>
                <a:headEnd/>
                <a:tailEnd/>
              </a:ln>
            </p:spPr>
            <p:txBody>
              <a:bodyPr wrap="square" rtlCol="0">
                <a:spAutoFit/>
              </a:bodyPr>
              <a:lstStyle/>
              <a:p>
                <a:pPr marL="285750" indent="-285750">
                  <a:spcBef>
                    <a:spcPct val="50000"/>
                  </a:spcBef>
                  <a:buFont typeface="Wingdings" pitchFamily="2" charset="2"/>
                  <a:buChar char="n"/>
                </a:pPr>
                <a:r>
                  <a:rPr kumimoji="1" lang="en-US" altLang="zh-TW" sz="1600" dirty="0">
                    <a:solidFill>
                      <a:srgbClr val="FF0000"/>
                    </a:solidFill>
                  </a:rPr>
                  <a:t>We consider SU(3) breaking effects in W-exchange so that </a:t>
                </a:r>
                <a:r>
                  <a:rPr lang="en-US" altLang="zh-TW" sz="1600" dirty="0">
                    <a:solidFill>
                      <a:srgbClr val="FF0000"/>
                    </a:solidFill>
                  </a:rPr>
                  <a:t> </a:t>
                </a:r>
                <a14:m>
                  <m:oMath xmlns:m="http://schemas.openxmlformats.org/officeDocument/2006/math">
                    <m:sSubSup>
                      <m:sSubSupPr>
                        <m:ctrlPr>
                          <a:rPr lang="en-US" altLang="zh-TW" sz="1600" i="1" smtClean="0">
                            <a:solidFill>
                              <a:srgbClr val="FF0000"/>
                            </a:solidFill>
                            <a:latin typeface="Cambria Math" panose="02040503050406030204" pitchFamily="18" charset="0"/>
                          </a:rPr>
                        </m:ctrlPr>
                      </m:sSubSupPr>
                      <m:e>
                        <m:r>
                          <a:rPr lang="en-US" altLang="zh-TW" sz="1600" b="1" i="1" smtClean="0">
                            <a:solidFill>
                              <a:srgbClr val="FF0000"/>
                            </a:solidFill>
                            <a:latin typeface="Cambria Math" panose="02040503050406030204" pitchFamily="18" charset="0"/>
                          </a:rPr>
                          <m:t>𝑻</m:t>
                        </m:r>
                      </m:e>
                      <m:sub>
                        <m:r>
                          <a:rPr lang="en-US" altLang="zh-TW" sz="1600" b="1" i="1" smtClean="0">
                            <a:solidFill>
                              <a:srgbClr val="FF0000"/>
                            </a:solidFill>
                            <a:latin typeface="Cambria Math" panose="02040503050406030204" pitchFamily="18" charset="0"/>
                          </a:rPr>
                          <m:t>𝑷</m:t>
                        </m:r>
                      </m:sub>
                      <m:sup>
                        <m:r>
                          <a:rPr lang="en-US" altLang="zh-TW" sz="1600" b="1" i="1" smtClean="0">
                            <a:solidFill>
                              <a:srgbClr val="FF0000"/>
                            </a:solidFill>
                            <a:latin typeface="Cambria Math" panose="02040503050406030204" pitchFamily="18" charset="0"/>
                          </a:rPr>
                          <m:t>′′</m:t>
                        </m:r>
                      </m:sup>
                    </m:sSubSup>
                    <m:r>
                      <a:rPr lang="en-US" altLang="zh-TW" sz="1600" b="1" i="1" smtClean="0">
                        <a:solidFill>
                          <a:srgbClr val="FF0000"/>
                        </a:solidFill>
                        <a:latin typeface="Cambria Math" panose="02040503050406030204" pitchFamily="18" charset="0"/>
                      </a:rPr>
                      <m:t>+</m:t>
                    </m:r>
                    <m:sSubSup>
                      <m:sSubSupPr>
                        <m:ctrlPr>
                          <a:rPr lang="en-US" altLang="zh-TW" sz="1600" b="1" i="1" smtClean="0">
                            <a:solidFill>
                              <a:srgbClr val="FF0000"/>
                            </a:solidFill>
                            <a:latin typeface="Cambria Math" panose="02040503050406030204" pitchFamily="18" charset="0"/>
                          </a:rPr>
                        </m:ctrlPr>
                      </m:sSubSupPr>
                      <m:e>
                        <m:r>
                          <a:rPr lang="en-US" altLang="zh-TW" sz="1600" b="1" i="1" smtClean="0">
                            <a:solidFill>
                              <a:srgbClr val="FF0000"/>
                            </a:solidFill>
                            <a:latin typeface="Cambria Math" panose="02040503050406030204" pitchFamily="18" charset="0"/>
                          </a:rPr>
                          <m:t>𝑬</m:t>
                        </m:r>
                      </m:e>
                      <m:sub>
                        <m:r>
                          <a:rPr lang="en-US" altLang="zh-TW" sz="1600" b="1" i="1" smtClean="0">
                            <a:solidFill>
                              <a:srgbClr val="FF0000"/>
                            </a:solidFill>
                            <a:latin typeface="Cambria Math" panose="02040503050406030204" pitchFamily="18" charset="0"/>
                          </a:rPr>
                          <m:t>𝑽</m:t>
                        </m:r>
                      </m:sub>
                      <m:sup>
                        <m:r>
                          <a:rPr lang="en-US" altLang="zh-TW" sz="1600" b="1" i="1" smtClean="0">
                            <a:solidFill>
                              <a:srgbClr val="FF0000"/>
                            </a:solidFill>
                            <a:latin typeface="Cambria Math" panose="02040503050406030204" pitchFamily="18" charset="0"/>
                          </a:rPr>
                          <m:t>′′</m:t>
                        </m:r>
                      </m:sup>
                    </m:sSubSup>
                    <m:r>
                      <a:rPr lang="en-US" altLang="zh-TW" sz="1600" b="1" i="1" smtClean="0">
                        <a:solidFill>
                          <a:srgbClr val="FF0000"/>
                        </a:solidFill>
                        <a:latin typeface="Cambria Math" panose="02040503050406030204" pitchFamily="18" charset="0"/>
                      </a:rPr>
                      <m:t>  </m:t>
                    </m:r>
                  </m:oMath>
                </a14:m>
                <a:r>
                  <a:rPr kumimoji="1" lang="en-US" altLang="zh-TW" sz="1600" dirty="0">
                    <a:solidFill>
                      <a:srgbClr val="FF0000"/>
                    </a:solidFill>
                  </a:rPr>
                  <a:t>is almost parallel to </a:t>
                </a:r>
                <a14:m>
                  <m:oMath xmlns:m="http://schemas.openxmlformats.org/officeDocument/2006/math">
                    <m:sSub>
                      <m:sSubPr>
                        <m:ctrlPr>
                          <a:rPr kumimoji="1" lang="en-US" altLang="zh-TW" sz="1600" i="1" smtClean="0">
                            <a:solidFill>
                              <a:srgbClr val="FF0000"/>
                            </a:solidFill>
                            <a:latin typeface="Cambria Math" panose="02040503050406030204" pitchFamily="18" charset="0"/>
                          </a:rPr>
                        </m:ctrlPr>
                      </m:sSubPr>
                      <m:e>
                        <m:r>
                          <a:rPr kumimoji="1" lang="en-US" altLang="zh-TW" sz="1600" b="1" i="1" smtClean="0">
                            <a:solidFill>
                              <a:srgbClr val="FF0000"/>
                            </a:solidFill>
                            <a:latin typeface="Cambria Math" panose="02040503050406030204" pitchFamily="18" charset="0"/>
                          </a:rPr>
                          <m:t>𝑻</m:t>
                        </m:r>
                      </m:e>
                      <m:sub>
                        <m:r>
                          <a:rPr kumimoji="1" lang="en-US" altLang="zh-TW" sz="1600" b="1" i="1" smtClean="0">
                            <a:solidFill>
                              <a:srgbClr val="FF0000"/>
                            </a:solidFill>
                            <a:latin typeface="Cambria Math" panose="02040503050406030204" pitchFamily="18" charset="0"/>
                          </a:rPr>
                          <m:t>𝑽</m:t>
                        </m:r>
                      </m:sub>
                    </m:sSub>
                    <m:r>
                      <a:rPr kumimoji="1" lang="en-US" altLang="zh-TW" sz="1600" b="1" i="1" smtClean="0">
                        <a:solidFill>
                          <a:srgbClr val="FF0000"/>
                        </a:solidFill>
                        <a:latin typeface="Cambria Math" panose="02040503050406030204" pitchFamily="18" charset="0"/>
                      </a:rPr>
                      <m:t>+</m:t>
                    </m:r>
                    <m:sSub>
                      <m:sSubPr>
                        <m:ctrlPr>
                          <a:rPr kumimoji="1" lang="en-US" altLang="zh-TW" sz="1600" b="1" i="1" smtClean="0">
                            <a:solidFill>
                              <a:srgbClr val="FF0000"/>
                            </a:solidFill>
                            <a:latin typeface="Cambria Math" panose="02040503050406030204" pitchFamily="18" charset="0"/>
                          </a:rPr>
                        </m:ctrlPr>
                      </m:sSubPr>
                      <m:e>
                        <m:r>
                          <a:rPr kumimoji="1" lang="en-US" altLang="zh-TW" sz="1600" b="1" i="1" smtClean="0">
                            <a:solidFill>
                              <a:srgbClr val="FF0000"/>
                            </a:solidFill>
                            <a:latin typeface="Cambria Math" panose="02040503050406030204" pitchFamily="18" charset="0"/>
                          </a:rPr>
                          <m:t>𝑬</m:t>
                        </m:r>
                      </m:e>
                      <m:sub>
                        <m:r>
                          <a:rPr kumimoji="1" lang="en-US" altLang="zh-TW" sz="1600" b="1" i="1" smtClean="0">
                            <a:solidFill>
                              <a:srgbClr val="FF0000"/>
                            </a:solidFill>
                            <a:latin typeface="Cambria Math" panose="02040503050406030204" pitchFamily="18" charset="0"/>
                          </a:rPr>
                          <m:t>𝑷</m:t>
                        </m:r>
                      </m:sub>
                    </m:sSub>
                  </m:oMath>
                </a14:m>
                <a:endParaRPr kumimoji="1" lang="en-US" altLang="zh-TW" sz="1600" dirty="0">
                  <a:solidFill>
                    <a:srgbClr val="FF0000"/>
                  </a:solidFill>
                </a:endParaRPr>
              </a:p>
            </p:txBody>
          </p:sp>
        </mc:Choice>
        <mc:Fallback xmlns="">
          <p:sp>
            <p:nvSpPr>
              <p:cNvPr id="15" name="文字方塊 14">
                <a:extLst>
                  <a:ext uri="{FF2B5EF4-FFF2-40B4-BE49-F238E27FC236}">
                    <a16:creationId xmlns:a16="http://schemas.microsoft.com/office/drawing/2014/main" id="{8C62A945-E38F-15E3-F03F-FE2C3D804329}"/>
                  </a:ext>
                </a:extLst>
              </p:cNvPr>
              <p:cNvSpPr txBox="1">
                <a:spLocks noRot="1" noChangeAspect="1" noMove="1" noResize="1" noEditPoints="1" noAdjustHandles="1" noChangeArrowheads="1" noChangeShapeType="1" noTextEdit="1"/>
              </p:cNvSpPr>
              <p:nvPr/>
            </p:nvSpPr>
            <p:spPr bwMode="auto">
              <a:xfrm>
                <a:off x="791739" y="3532318"/>
                <a:ext cx="7672039" cy="584775"/>
              </a:xfrm>
              <a:prstGeom prst="rect">
                <a:avLst/>
              </a:prstGeom>
              <a:blipFill>
                <a:blip r:embed="rId8"/>
                <a:stretch>
                  <a:fillRect l="-331" t="-4255" b="-14894"/>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C4652CF4-0557-F419-4D70-3988C8D76970}"/>
                  </a:ext>
                </a:extLst>
              </p:cNvPr>
              <p:cNvSpPr txBox="1"/>
              <p:nvPr/>
            </p:nvSpPr>
            <p:spPr bwMode="auto">
              <a:xfrm>
                <a:off x="1726807" y="4293220"/>
                <a:ext cx="6167299" cy="355482"/>
              </a:xfrm>
              <a:prstGeom prst="rect">
                <a:avLst/>
              </a:prstGeom>
              <a:noFill/>
              <a:ln w="9525">
                <a:noFill/>
                <a:miter lim="800000"/>
                <a:headEnd/>
                <a:tailEnd/>
              </a:ln>
            </p:spPr>
            <p:txBody>
              <a:bodyPr wrap="square" rtlCol="0">
                <a:spAutoFit/>
              </a:bodyPr>
              <a:lstStyle/>
              <a:p>
                <a:pPr>
                  <a:spcBef>
                    <a:spcPct val="50000"/>
                  </a:spcBef>
                </a:pPr>
                <a14:m>
                  <m:oMathPara xmlns:m="http://schemas.openxmlformats.org/officeDocument/2006/math">
                    <m:oMathParaPr>
                      <m:jc m:val="centerGroup"/>
                    </m:oMathParaPr>
                    <m:oMath xmlns:m="http://schemas.openxmlformats.org/officeDocument/2006/math">
                      <m:sSubSup>
                        <m:sSubSupPr>
                          <m:ctrlPr>
                            <a:rPr kumimoji="1" lang="en-US" altLang="zh-TW" sz="1600"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𝑬</m:t>
                          </m:r>
                        </m:e>
                        <m:sub>
                          <m:r>
                            <a:rPr kumimoji="1" lang="en-US" altLang="zh-TW" sz="1600" b="1" i="1" smtClean="0">
                              <a:solidFill>
                                <a:srgbClr val="0000FF"/>
                              </a:solidFill>
                              <a:latin typeface="Cambria Math" panose="02040503050406030204" pitchFamily="18" charset="0"/>
                            </a:rPr>
                            <m:t>𝑽</m:t>
                          </m:r>
                        </m:sub>
                        <m:sup>
                          <m:r>
                            <a:rPr kumimoji="1" lang="en-US" altLang="zh-TW" sz="1600" b="1" i="1" smtClean="0">
                              <a:solidFill>
                                <a:srgbClr val="0000FF"/>
                              </a:solidFill>
                              <a:latin typeface="Cambria Math" panose="02040503050406030204" pitchFamily="18" charset="0"/>
                            </a:rPr>
                            <m:t>′′</m:t>
                          </m:r>
                        </m:sup>
                      </m:sSubSup>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𝟏</m:t>
                      </m:r>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𝟒</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𝒆</m:t>
                          </m:r>
                        </m:e>
                        <m:sup>
                          <m:r>
                            <a:rPr kumimoji="1" lang="en-US" altLang="zh-TW" sz="1600" b="1" i="1" smtClean="0">
                              <a:solidFill>
                                <a:srgbClr val="0000FF"/>
                              </a:solidFill>
                              <a:latin typeface="Cambria Math" panose="02040503050406030204" pitchFamily="18" charset="0"/>
                            </a:rPr>
                            <m:t>𝒊</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𝟐𝟐𝟎</m:t>
                              </m:r>
                            </m:e>
                            <m:sup>
                              <m:r>
                                <a:rPr kumimoji="1" lang="en-US" altLang="zh-TW" sz="1600" b="1" i="1" smtClean="0">
                                  <a:solidFill>
                                    <a:srgbClr val="0000FF"/>
                                  </a:solidFill>
                                  <a:latin typeface="Cambria Math" panose="02040503050406030204" pitchFamily="18" charset="0"/>
                                </a:rPr>
                                <m:t>∘</m:t>
                              </m:r>
                            </m:sup>
                          </m:sSup>
                        </m:sup>
                      </m:sSup>
                      <m:sSub>
                        <m:sSubPr>
                          <m:ctrlPr>
                            <a:rPr kumimoji="1" lang="en-US" altLang="zh-TW" sz="1600" b="1"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𝑬</m:t>
                          </m:r>
                        </m:e>
                        <m:sub>
                          <m:r>
                            <a:rPr kumimoji="1" lang="en-US" altLang="zh-TW" sz="1600" b="1" i="1" smtClean="0">
                              <a:solidFill>
                                <a:srgbClr val="0000FF"/>
                              </a:solidFill>
                              <a:latin typeface="Cambria Math" panose="02040503050406030204" pitchFamily="18" charset="0"/>
                            </a:rPr>
                            <m:t>𝑽</m:t>
                          </m:r>
                        </m:sub>
                      </m:sSub>
                      <m:r>
                        <a:rPr kumimoji="1" lang="en-US" altLang="zh-TW" sz="1600" b="1" i="1" smtClean="0">
                          <a:solidFill>
                            <a:srgbClr val="0000FF"/>
                          </a:solidFill>
                          <a:latin typeface="Cambria Math" panose="02040503050406030204" pitchFamily="18" charset="0"/>
                        </a:rPr>
                        <m:t>, </m:t>
                      </m:r>
                      <m:sSubSup>
                        <m:sSubSupPr>
                          <m:ctrlPr>
                            <a:rPr lang="en-US" altLang="zh-TW" sz="1600" i="1">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               </m:t>
                          </m:r>
                          <m:r>
                            <a:rPr lang="en-US" altLang="zh-TW" sz="1600" i="1">
                              <a:solidFill>
                                <a:srgbClr val="0000FF"/>
                              </a:solidFill>
                              <a:latin typeface="Cambria Math" panose="02040503050406030204" pitchFamily="18" charset="0"/>
                            </a:rPr>
                            <m:t>𝑬</m:t>
                          </m:r>
                        </m:e>
                        <m:sub>
                          <m:r>
                            <a:rPr lang="en-US" altLang="zh-TW" sz="1600" b="1" i="1" smtClean="0">
                              <a:solidFill>
                                <a:srgbClr val="0000FF"/>
                              </a:solidFill>
                              <a:latin typeface="Cambria Math" panose="02040503050406030204" pitchFamily="18" charset="0"/>
                            </a:rPr>
                            <m:t>𝑷</m:t>
                          </m:r>
                        </m:sub>
                        <m:sup>
                          <m:r>
                            <a:rPr lang="en-US" altLang="zh-TW" sz="1600" i="1">
                              <a:solidFill>
                                <a:srgbClr val="0000FF"/>
                              </a:solidFill>
                              <a:latin typeface="Cambria Math" panose="02040503050406030204" pitchFamily="18" charset="0"/>
                            </a:rPr>
                            <m:t>′′</m:t>
                          </m:r>
                        </m:sup>
                      </m:sSubSup>
                      <m:r>
                        <a:rPr lang="en-US" altLang="zh-TW" sz="1600" i="1">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𝟎</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𝟔</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𝒆</m:t>
                          </m:r>
                        </m:e>
                        <m:sup>
                          <m:r>
                            <a:rPr lang="en-US" altLang="zh-TW" sz="1600" i="1">
                              <a:solidFill>
                                <a:srgbClr val="0000FF"/>
                              </a:solidFill>
                              <a:latin typeface="Cambria Math" panose="02040503050406030204" pitchFamily="18" charset="0"/>
                            </a:rPr>
                            <m:t>𝒊</m:t>
                          </m:r>
                          <m:sSup>
                            <m:sSupPr>
                              <m:ctrlPr>
                                <a:rPr lang="en-US" altLang="zh-TW" sz="1600" i="1">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𝟏𝟒</m:t>
                              </m:r>
                              <m:r>
                                <a:rPr lang="en-US" altLang="zh-TW" sz="1600" i="1">
                                  <a:solidFill>
                                    <a:srgbClr val="0000FF"/>
                                  </a:solidFill>
                                  <a:latin typeface="Cambria Math" panose="02040503050406030204" pitchFamily="18" charset="0"/>
                                </a:rPr>
                                <m:t>𝟎</m:t>
                              </m:r>
                            </m:e>
                            <m:sup>
                              <m:r>
                                <a:rPr lang="en-US" altLang="zh-TW" sz="1600" i="1">
                                  <a:solidFill>
                                    <a:srgbClr val="0000FF"/>
                                  </a:solidFill>
                                  <a:latin typeface="Cambria Math" panose="02040503050406030204" pitchFamily="18" charset="0"/>
                                </a:rPr>
                                <m:t>∘</m:t>
                              </m:r>
                            </m:sup>
                          </m:sSup>
                        </m:sup>
                      </m:sSup>
                      <m:sSub>
                        <m:sSubPr>
                          <m:ctrlPr>
                            <a:rPr lang="en-US" altLang="zh-TW" sz="1600" i="1">
                              <a:solidFill>
                                <a:srgbClr val="0000FF"/>
                              </a:solidFill>
                              <a:latin typeface="Cambria Math" panose="02040503050406030204" pitchFamily="18" charset="0"/>
                            </a:rPr>
                          </m:ctrlPr>
                        </m:sSubPr>
                        <m:e>
                          <m:r>
                            <a:rPr lang="en-US" altLang="zh-TW" sz="1600" i="1">
                              <a:solidFill>
                                <a:srgbClr val="0000FF"/>
                              </a:solidFill>
                              <a:latin typeface="Cambria Math" panose="02040503050406030204" pitchFamily="18" charset="0"/>
                            </a:rPr>
                            <m:t>𝑬</m:t>
                          </m:r>
                        </m:e>
                        <m:sub>
                          <m:r>
                            <a:rPr lang="en-US" altLang="zh-TW" sz="1600" b="1" i="1" smtClean="0">
                              <a:solidFill>
                                <a:srgbClr val="0000FF"/>
                              </a:solidFill>
                              <a:latin typeface="Cambria Math" panose="02040503050406030204" pitchFamily="18" charset="0"/>
                            </a:rPr>
                            <m:t>𝑷</m:t>
                          </m:r>
                        </m:sub>
                      </m:sSub>
                      <m:r>
                        <a:rPr lang="en-US" altLang="zh-TW" sz="1600" i="1">
                          <a:solidFill>
                            <a:srgbClr val="0000FF"/>
                          </a:solidFill>
                          <a:latin typeface="Cambria Math" panose="02040503050406030204" pitchFamily="18" charset="0"/>
                        </a:rPr>
                        <m:t>, </m:t>
                      </m:r>
                    </m:oMath>
                  </m:oMathPara>
                </a14:m>
                <a:endParaRPr kumimoji="1" lang="zh-TW" altLang="en-US" sz="1600" dirty="0">
                  <a:solidFill>
                    <a:srgbClr val="0000FF"/>
                  </a:solidFill>
                </a:endParaRPr>
              </a:p>
            </p:txBody>
          </p:sp>
        </mc:Choice>
        <mc:Fallback xmlns="">
          <p:sp>
            <p:nvSpPr>
              <p:cNvPr id="16" name="文字方塊 15">
                <a:extLst>
                  <a:ext uri="{FF2B5EF4-FFF2-40B4-BE49-F238E27FC236}">
                    <a16:creationId xmlns:a16="http://schemas.microsoft.com/office/drawing/2014/main" id="{C4652CF4-0557-F419-4D70-3988C8D76970}"/>
                  </a:ext>
                </a:extLst>
              </p:cNvPr>
              <p:cNvSpPr txBox="1">
                <a:spLocks noRot="1" noChangeAspect="1" noMove="1" noResize="1" noEditPoints="1" noAdjustHandles="1" noChangeArrowheads="1" noChangeShapeType="1" noTextEdit="1"/>
              </p:cNvSpPr>
              <p:nvPr/>
            </p:nvSpPr>
            <p:spPr bwMode="auto">
              <a:xfrm>
                <a:off x="1726807" y="4293220"/>
                <a:ext cx="6167299" cy="355482"/>
              </a:xfrm>
              <a:prstGeom prst="rect">
                <a:avLst/>
              </a:prstGeom>
              <a:blipFill>
                <a:blip r:embed="rId9"/>
                <a:stretch>
                  <a:fillRect b="-13333"/>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27D4F7A6-D653-83F0-0F58-51F00E6E4C52}"/>
                  </a:ext>
                </a:extLst>
              </p:cNvPr>
              <p:cNvSpPr txBox="1"/>
              <p:nvPr/>
            </p:nvSpPr>
            <p:spPr bwMode="auto">
              <a:xfrm>
                <a:off x="7010400" y="622230"/>
                <a:ext cx="2133600" cy="277576"/>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b>
                      <m:sSubPr>
                        <m:ctrlPr>
                          <a:rPr kumimoji="1" lang="en-US" altLang="zh-TW" sz="1200" i="1" smtClean="0">
                            <a:solidFill>
                              <a:srgbClr val="0000FF"/>
                            </a:solidFill>
                            <a:latin typeface="Cambria Math" panose="02040503050406030204" pitchFamily="18" charset="0"/>
                          </a:rPr>
                        </m:ctrlPr>
                      </m:sSubPr>
                      <m:e>
                        <m:r>
                          <a:rPr kumimoji="1" lang="en-US" altLang="zh-TW" sz="1200" b="1" i="1" smtClean="0">
                            <a:solidFill>
                              <a:srgbClr val="0000FF"/>
                            </a:solidFill>
                            <a:latin typeface="Cambria Math" panose="02040503050406030204" pitchFamily="18" charset="0"/>
                          </a:rPr>
                          <m:t>𝝀</m:t>
                        </m:r>
                      </m:e>
                      <m:sub>
                        <m:r>
                          <a:rPr kumimoji="1" lang="en-US" altLang="zh-TW" sz="1200" b="1" i="1" smtClean="0">
                            <a:solidFill>
                              <a:srgbClr val="0000FF"/>
                            </a:solidFill>
                            <a:latin typeface="Cambria Math" panose="02040503050406030204" pitchFamily="18" charset="0"/>
                          </a:rPr>
                          <m:t>𝒔𝒅</m:t>
                        </m:r>
                      </m:sub>
                    </m:sSub>
                    <m:r>
                      <a:rPr kumimoji="1" lang="en-US" altLang="zh-TW" sz="1200" b="1" i="1" smtClean="0">
                        <a:solidFill>
                          <a:srgbClr val="0000FF"/>
                        </a:solidFill>
                        <a:latin typeface="Cambria Math" panose="02040503050406030204" pitchFamily="18" charset="0"/>
                      </a:rPr>
                      <m:t>=</m:t>
                    </m:r>
                    <m:sSubSup>
                      <m:sSubSupPr>
                        <m:ctrlPr>
                          <a:rPr kumimoji="1" lang="en-US" altLang="zh-TW" sz="1200" b="1" i="1" smtClean="0">
                            <a:solidFill>
                              <a:srgbClr val="0000FF"/>
                            </a:solidFill>
                            <a:latin typeface="Cambria Math" panose="02040503050406030204" pitchFamily="18" charset="0"/>
                          </a:rPr>
                        </m:ctrlPr>
                      </m:sSubSupPr>
                      <m:e>
                        <m:r>
                          <a:rPr kumimoji="1" lang="en-US" altLang="zh-TW" sz="1200" b="1" i="1" smtClean="0">
                            <a:solidFill>
                              <a:srgbClr val="0000FF"/>
                            </a:solidFill>
                            <a:latin typeface="Cambria Math" panose="02040503050406030204" pitchFamily="18" charset="0"/>
                          </a:rPr>
                          <m:t>𝑽</m:t>
                        </m:r>
                      </m:e>
                      <m:sub>
                        <m:r>
                          <a:rPr kumimoji="1" lang="en-US" altLang="zh-TW" sz="1200" b="1" i="1" smtClean="0">
                            <a:solidFill>
                              <a:srgbClr val="0000FF"/>
                            </a:solidFill>
                            <a:latin typeface="Cambria Math" panose="02040503050406030204" pitchFamily="18" charset="0"/>
                          </a:rPr>
                          <m:t>𝒄𝒔</m:t>
                        </m:r>
                      </m:sub>
                      <m:sup>
                        <m:r>
                          <a:rPr kumimoji="1" lang="en-US" altLang="zh-TW" sz="1200" b="1" i="1" smtClean="0">
                            <a:solidFill>
                              <a:srgbClr val="0000FF"/>
                            </a:solidFill>
                            <a:latin typeface="Cambria Math" panose="02040503050406030204" pitchFamily="18" charset="0"/>
                          </a:rPr>
                          <m:t>∗</m:t>
                        </m:r>
                      </m:sup>
                    </m:sSubSup>
                    <m:sSub>
                      <m:sSubPr>
                        <m:ctrlPr>
                          <a:rPr kumimoji="1" lang="en-US" altLang="zh-TW" sz="1200" b="1" i="1" smtClean="0">
                            <a:solidFill>
                              <a:srgbClr val="0000FF"/>
                            </a:solidFill>
                            <a:latin typeface="Cambria Math" panose="02040503050406030204" pitchFamily="18" charset="0"/>
                          </a:rPr>
                        </m:ctrlPr>
                      </m:sSubPr>
                      <m:e>
                        <m:r>
                          <a:rPr kumimoji="1" lang="en-US" altLang="zh-TW" sz="1200" b="1" i="1" smtClean="0">
                            <a:solidFill>
                              <a:srgbClr val="0000FF"/>
                            </a:solidFill>
                            <a:latin typeface="Cambria Math" panose="02040503050406030204" pitchFamily="18" charset="0"/>
                          </a:rPr>
                          <m:t>𝑽</m:t>
                        </m:r>
                      </m:e>
                      <m:sub>
                        <m:r>
                          <a:rPr kumimoji="1" lang="en-US" altLang="zh-TW" sz="1200" b="1" i="1" smtClean="0">
                            <a:solidFill>
                              <a:srgbClr val="0000FF"/>
                            </a:solidFill>
                            <a:latin typeface="Cambria Math" panose="02040503050406030204" pitchFamily="18" charset="0"/>
                          </a:rPr>
                          <m:t>𝒖𝒅</m:t>
                        </m:r>
                      </m:sub>
                    </m:sSub>
                    <m:r>
                      <a:rPr kumimoji="1" lang="en-US" altLang="zh-TW" sz="1200" b="1" i="0" smtClean="0">
                        <a:solidFill>
                          <a:srgbClr val="0000FF"/>
                        </a:solidFill>
                        <a:latin typeface="Cambria Math" panose="02040503050406030204" pitchFamily="18" charset="0"/>
                      </a:rPr>
                      <m:t>,</m:t>
                    </m:r>
                  </m:oMath>
                </a14:m>
                <a:r>
                  <a:rPr kumimoji="1" lang="en-US" altLang="zh-TW" sz="1200" dirty="0">
                    <a:solidFill>
                      <a:srgbClr val="0000FF"/>
                    </a:solidFill>
                  </a:rPr>
                  <a:t> </a:t>
                </a:r>
                <a14:m>
                  <m:oMath xmlns:m="http://schemas.openxmlformats.org/officeDocument/2006/math">
                    <m:sSub>
                      <m:sSubPr>
                        <m:ctrlPr>
                          <a:rPr lang="en-US" altLang="zh-TW" sz="1200" i="1">
                            <a:solidFill>
                              <a:srgbClr val="0000FF"/>
                            </a:solidFill>
                            <a:latin typeface="Cambria Math" panose="02040503050406030204" pitchFamily="18" charset="0"/>
                          </a:rPr>
                        </m:ctrlPr>
                      </m:sSubPr>
                      <m:e>
                        <m:r>
                          <a:rPr lang="en-US" altLang="zh-TW" sz="1200" b="1" i="1" smtClean="0">
                            <a:solidFill>
                              <a:srgbClr val="0000FF"/>
                            </a:solidFill>
                            <a:latin typeface="Cambria Math" panose="02040503050406030204" pitchFamily="18" charset="0"/>
                          </a:rPr>
                          <m:t>  </m:t>
                        </m:r>
                        <m:r>
                          <a:rPr lang="en-US" altLang="zh-TW" sz="1200" i="1">
                            <a:solidFill>
                              <a:srgbClr val="0000FF"/>
                            </a:solidFill>
                            <a:latin typeface="Cambria Math" panose="02040503050406030204" pitchFamily="18" charset="0"/>
                          </a:rPr>
                          <m:t>𝝀</m:t>
                        </m:r>
                      </m:e>
                      <m:sub>
                        <m:r>
                          <a:rPr lang="en-US" altLang="zh-TW" sz="1200" b="1" i="1" smtClean="0">
                            <a:solidFill>
                              <a:srgbClr val="0000FF"/>
                            </a:solidFill>
                            <a:latin typeface="Cambria Math" panose="02040503050406030204" pitchFamily="18" charset="0"/>
                          </a:rPr>
                          <m:t>𝒅𝒔</m:t>
                        </m:r>
                      </m:sub>
                    </m:sSub>
                    <m:r>
                      <a:rPr lang="en-US" altLang="zh-TW" sz="1200" i="1">
                        <a:solidFill>
                          <a:srgbClr val="0000FF"/>
                        </a:solidFill>
                        <a:latin typeface="Cambria Math" panose="02040503050406030204" pitchFamily="18" charset="0"/>
                      </a:rPr>
                      <m:t>=</m:t>
                    </m:r>
                    <m:sSubSup>
                      <m:sSubSupPr>
                        <m:ctrlPr>
                          <a:rPr lang="en-US" altLang="zh-TW" sz="1200" i="1">
                            <a:solidFill>
                              <a:srgbClr val="0000FF"/>
                            </a:solidFill>
                            <a:latin typeface="Cambria Math" panose="02040503050406030204" pitchFamily="18" charset="0"/>
                          </a:rPr>
                        </m:ctrlPr>
                      </m:sSubSupPr>
                      <m:e>
                        <m:r>
                          <a:rPr lang="en-US" altLang="zh-TW" sz="1200" i="1">
                            <a:solidFill>
                              <a:srgbClr val="0000FF"/>
                            </a:solidFill>
                            <a:latin typeface="Cambria Math" panose="02040503050406030204" pitchFamily="18" charset="0"/>
                          </a:rPr>
                          <m:t>𝑽</m:t>
                        </m:r>
                      </m:e>
                      <m:sub>
                        <m:r>
                          <a:rPr lang="en-US" altLang="zh-TW" sz="1200" i="1">
                            <a:solidFill>
                              <a:srgbClr val="0000FF"/>
                            </a:solidFill>
                            <a:latin typeface="Cambria Math" panose="02040503050406030204" pitchFamily="18" charset="0"/>
                          </a:rPr>
                          <m:t>𝒄</m:t>
                        </m:r>
                        <m:r>
                          <a:rPr lang="en-US" altLang="zh-TW" sz="1200" b="1" i="1" smtClean="0">
                            <a:solidFill>
                              <a:srgbClr val="0000FF"/>
                            </a:solidFill>
                            <a:latin typeface="Cambria Math" panose="02040503050406030204" pitchFamily="18" charset="0"/>
                          </a:rPr>
                          <m:t>𝒅</m:t>
                        </m:r>
                      </m:sub>
                      <m:sup>
                        <m:r>
                          <a:rPr lang="en-US" altLang="zh-TW" sz="1200" i="1">
                            <a:solidFill>
                              <a:srgbClr val="0000FF"/>
                            </a:solidFill>
                            <a:latin typeface="Cambria Math" panose="02040503050406030204" pitchFamily="18" charset="0"/>
                          </a:rPr>
                          <m:t>∗</m:t>
                        </m:r>
                      </m:sup>
                    </m:sSubSup>
                    <m:sSub>
                      <m:sSubPr>
                        <m:ctrlPr>
                          <a:rPr lang="en-US" altLang="zh-TW" sz="1200" i="1">
                            <a:solidFill>
                              <a:srgbClr val="0000FF"/>
                            </a:solidFill>
                            <a:latin typeface="Cambria Math" panose="02040503050406030204" pitchFamily="18" charset="0"/>
                          </a:rPr>
                        </m:ctrlPr>
                      </m:sSubPr>
                      <m:e>
                        <m:r>
                          <a:rPr lang="en-US" altLang="zh-TW" sz="1200" i="1">
                            <a:solidFill>
                              <a:srgbClr val="0000FF"/>
                            </a:solidFill>
                            <a:latin typeface="Cambria Math" panose="02040503050406030204" pitchFamily="18" charset="0"/>
                          </a:rPr>
                          <m:t>𝑽</m:t>
                        </m:r>
                      </m:e>
                      <m:sub>
                        <m:r>
                          <a:rPr lang="en-US" altLang="zh-TW" sz="1200" i="1">
                            <a:solidFill>
                              <a:srgbClr val="0000FF"/>
                            </a:solidFill>
                            <a:latin typeface="Cambria Math" panose="02040503050406030204" pitchFamily="18" charset="0"/>
                          </a:rPr>
                          <m:t>𝒖</m:t>
                        </m:r>
                        <m:r>
                          <a:rPr lang="en-US" altLang="zh-TW" sz="1200" b="1" i="1" smtClean="0">
                            <a:solidFill>
                              <a:srgbClr val="0000FF"/>
                            </a:solidFill>
                            <a:latin typeface="Cambria Math" panose="02040503050406030204" pitchFamily="18" charset="0"/>
                          </a:rPr>
                          <m:t>𝒔</m:t>
                        </m:r>
                      </m:sub>
                    </m:sSub>
                  </m:oMath>
                </a14:m>
                <a:endParaRPr kumimoji="1" lang="zh-TW" altLang="en-US" sz="1200" dirty="0">
                  <a:solidFill>
                    <a:srgbClr val="0000FF"/>
                  </a:solidFill>
                </a:endParaRPr>
              </a:p>
            </p:txBody>
          </p:sp>
        </mc:Choice>
        <mc:Fallback xmlns="">
          <p:sp>
            <p:nvSpPr>
              <p:cNvPr id="5" name="文字方塊 4">
                <a:extLst>
                  <a:ext uri="{FF2B5EF4-FFF2-40B4-BE49-F238E27FC236}">
                    <a16:creationId xmlns:a16="http://schemas.microsoft.com/office/drawing/2014/main" id="{27D4F7A6-D653-83F0-0F58-51F00E6E4C52}"/>
                  </a:ext>
                </a:extLst>
              </p:cNvPr>
              <p:cNvSpPr txBox="1">
                <a:spLocks noRot="1" noChangeAspect="1" noMove="1" noResize="1" noEditPoints="1" noAdjustHandles="1" noChangeArrowheads="1" noChangeShapeType="1" noTextEdit="1"/>
              </p:cNvSpPr>
              <p:nvPr/>
            </p:nvSpPr>
            <p:spPr bwMode="auto">
              <a:xfrm>
                <a:off x="7010400" y="622230"/>
                <a:ext cx="2133600" cy="277576"/>
              </a:xfrm>
              <a:prstGeom prst="rect">
                <a:avLst/>
              </a:prstGeom>
              <a:blipFill>
                <a:blip r:embed="rId10"/>
                <a:stretch>
                  <a:fillRect b="-4167"/>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104958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EEAC5C4-5D0A-D7B7-AC32-09FBB6A050A5}"/>
              </a:ext>
            </a:extLst>
          </p:cNvPr>
          <p:cNvSpPr>
            <a:spLocks noGrp="1"/>
          </p:cNvSpPr>
          <p:nvPr>
            <p:ph type="sldNum" sz="quarter" idx="12"/>
          </p:nvPr>
        </p:nvSpPr>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16</a:t>
            </a:fld>
            <a:endParaRPr lang="en-US" altLang="zh-TW">
              <a:solidFill>
                <a:prstClr val="black"/>
              </a:solidFill>
              <a:ea typeface="PMingLiU" panose="02020500000000000000" pitchFamily="18" charset="-120"/>
            </a:endParaRPr>
          </a:p>
        </p:txBody>
      </p:sp>
      <p:pic>
        <p:nvPicPr>
          <p:cNvPr id="4" name="圖片 3">
            <a:extLst>
              <a:ext uri="{FF2B5EF4-FFF2-40B4-BE49-F238E27FC236}">
                <a16:creationId xmlns:a16="http://schemas.microsoft.com/office/drawing/2014/main" id="{63293B1D-6034-E69F-1637-529B1F6A8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25778"/>
            <a:ext cx="7772400" cy="2280368"/>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06F2F73C-C7E7-0BAD-50A0-7F8436F2FA33}"/>
                  </a:ext>
                </a:extLst>
              </p:cNvPr>
              <p:cNvSpPr txBox="1"/>
              <p:nvPr/>
            </p:nvSpPr>
            <p:spPr bwMode="auto">
              <a:xfrm>
                <a:off x="769434" y="2955073"/>
                <a:ext cx="7688766" cy="344133"/>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Information of </a:t>
                </a:r>
                <a14:m>
                  <m:oMath xmlns:m="http://schemas.openxmlformats.org/officeDocument/2006/math">
                    <m:func>
                      <m:funcPr>
                        <m:ctrlPr>
                          <a:rPr kumimoji="1" lang="en-US" altLang="zh-TW" sz="1600" i="1" smtClean="0">
                            <a:solidFill>
                              <a:srgbClr val="0000FF"/>
                            </a:solidFill>
                            <a:latin typeface="Cambria Math" panose="02040503050406030204" pitchFamily="18" charset="0"/>
                          </a:rPr>
                        </m:ctrlPr>
                      </m:funcPr>
                      <m:fName>
                        <m:r>
                          <m:rPr>
                            <m:sty m:val="p"/>
                          </m:rPr>
                          <a:rPr kumimoji="1" lang="en-US" altLang="zh-TW" sz="1600" i="0" smtClean="0">
                            <a:solidFill>
                              <a:srgbClr val="0000FF"/>
                            </a:solidFill>
                            <a:latin typeface="Cambria Math" panose="02040503050406030204" pitchFamily="18" charset="0"/>
                          </a:rPr>
                          <m:t>cos</m:t>
                        </m:r>
                      </m:fName>
                      <m:e>
                        <m:sSub>
                          <m:sSubPr>
                            <m:ctrlPr>
                              <a:rPr kumimoji="1" lang="en-US" altLang="zh-TW" sz="1600"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𝜹</m:t>
                            </m:r>
                          </m:e>
                          <m:sub>
                            <m:r>
                              <a:rPr kumimoji="1" lang="en-US" altLang="zh-TW" sz="1600" b="1" i="1" smtClean="0">
                                <a:solidFill>
                                  <a:srgbClr val="0000FF"/>
                                </a:solidFill>
                                <a:latin typeface="Cambria Math" panose="02040503050406030204" pitchFamily="18" charset="0"/>
                              </a:rPr>
                              <m:t>𝒏</m:t>
                            </m:r>
                          </m:sub>
                        </m:sSub>
                        <m:r>
                          <a:rPr kumimoji="1" lang="en-US" altLang="zh-TW" sz="1600" b="1" i="1" smtClean="0">
                            <a:solidFill>
                              <a:srgbClr val="0000FF"/>
                            </a:solidFill>
                            <a:latin typeface="Cambria Math" panose="02040503050406030204" pitchFamily="18" charset="0"/>
                          </a:rPr>
                          <m:t>  </m:t>
                        </m:r>
                      </m:e>
                    </m:func>
                  </m:oMath>
                </a14:m>
                <a:r>
                  <a:rPr kumimoji="1" lang="en-US" altLang="zh-TW" sz="1600" dirty="0">
                    <a:solidFill>
                      <a:srgbClr val="0000FF"/>
                    </a:solidFill>
                  </a:rPr>
                  <a:t>is needed for estimating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acc>
                          <m:accPr>
                            <m:chr m:val="̅"/>
                            <m:ctrlPr>
                              <a:rPr lang="en-US" altLang="zh-TW" sz="1600" i="1">
                                <a:solidFill>
                                  <a:srgbClr val="0000FF"/>
                                </a:solidFill>
                                <a:latin typeface="Cambria Math" panose="02040503050406030204" pitchFamily="18" charset="0"/>
                              </a:rPr>
                            </m:ctrlPr>
                          </m:accPr>
                          <m:e>
                            <m:r>
                              <a:rPr lang="en-US" altLang="zh-TW" sz="1600" i="1">
                                <a:solidFill>
                                  <a:srgbClr val="0000FF"/>
                                </a:solidFill>
                                <a:latin typeface="Cambria Math" panose="02040503050406030204" pitchFamily="18" charset="0"/>
                              </a:rPr>
                              <m:t>𝑫</m:t>
                            </m:r>
                          </m:e>
                        </m:acc>
                      </m:e>
                      <m:sup>
                        <m:r>
                          <a:rPr lang="en-US" altLang="zh-TW" sz="1600" i="1">
                            <a:solidFill>
                              <a:srgbClr val="0000FF"/>
                            </a:solidFill>
                            <a:latin typeface="Cambria Math" panose="02040503050406030204" pitchFamily="18" charset="0"/>
                          </a:rPr>
                          <m:t>𝟎</m:t>
                        </m:r>
                      </m:sup>
                    </m:sSup>
                  </m:oMath>
                </a14:m>
                <a:r>
                  <a:rPr lang="en-US" altLang="zh-TW" sz="1600" dirty="0">
                    <a:solidFill>
                      <a:srgbClr val="0000FF"/>
                    </a:solidFill>
                  </a:rPr>
                  <a:t> mixing parameter y</a:t>
                </a:r>
                <a:r>
                  <a:rPr kumimoji="1" lang="en-US" altLang="zh-TW" sz="1600" dirty="0">
                    <a:solidFill>
                      <a:srgbClr val="0000FF"/>
                    </a:solidFill>
                  </a:rPr>
                  <a:t> </a:t>
                </a:r>
                <a:endParaRPr kumimoji="1" lang="zh-TW" altLang="en-US" sz="1600" dirty="0">
                  <a:solidFill>
                    <a:srgbClr val="0000FF"/>
                  </a:solidFill>
                </a:endParaRPr>
              </a:p>
            </p:txBody>
          </p:sp>
        </mc:Choice>
        <mc:Fallback xmlns="">
          <p:sp>
            <p:nvSpPr>
              <p:cNvPr id="5" name="文字方塊 4">
                <a:extLst>
                  <a:ext uri="{FF2B5EF4-FFF2-40B4-BE49-F238E27FC236}">
                    <a16:creationId xmlns:a16="http://schemas.microsoft.com/office/drawing/2014/main" id="{06F2F73C-C7E7-0BAD-50A0-7F8436F2FA33}"/>
                  </a:ext>
                </a:extLst>
              </p:cNvPr>
              <p:cNvSpPr txBox="1">
                <a:spLocks noRot="1" noChangeAspect="1" noMove="1" noResize="1" noEditPoints="1" noAdjustHandles="1" noChangeArrowheads="1" noChangeShapeType="1" noTextEdit="1"/>
              </p:cNvSpPr>
              <p:nvPr/>
            </p:nvSpPr>
            <p:spPr bwMode="auto">
              <a:xfrm>
                <a:off x="769434" y="2955073"/>
                <a:ext cx="7688766" cy="344133"/>
              </a:xfrm>
              <a:prstGeom prst="rect">
                <a:avLst/>
              </a:prstGeom>
              <a:blipFill>
                <a:blip r:embed="rId3"/>
                <a:stretch>
                  <a:fillRect l="-329" t="-3571" b="-21429"/>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424259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2F11F6E-54BF-4CF7-CE17-FA21AB491533}"/>
              </a:ext>
            </a:extLst>
          </p:cNvPr>
          <p:cNvSpPr>
            <a:spLocks noGrp="1"/>
          </p:cNvSpPr>
          <p:nvPr>
            <p:ph type="sldNum" sz="quarter" idx="12"/>
          </p:nvPr>
        </p:nvSpPr>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17</a:t>
            </a:fld>
            <a:endParaRPr lang="en-US" altLang="zh-TW">
              <a:solidFill>
                <a:prstClr val="black"/>
              </a:solidFill>
              <a:ea typeface="PMingLiU" panose="02020500000000000000" pitchFamily="18" charset="-120"/>
            </a:endParaRPr>
          </a:p>
        </p:txBody>
      </p:sp>
      <p:pic>
        <p:nvPicPr>
          <p:cNvPr id="4" name="圖片 3">
            <a:extLst>
              <a:ext uri="{FF2B5EF4-FFF2-40B4-BE49-F238E27FC236}">
                <a16:creationId xmlns:a16="http://schemas.microsoft.com/office/drawing/2014/main" id="{13E77917-8AA3-A860-F6FA-3A17ABBE1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787" y="481427"/>
            <a:ext cx="6075314" cy="4291293"/>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630F153A-094E-13E8-6F56-F90110C87650}"/>
                  </a:ext>
                </a:extLst>
              </p:cNvPr>
              <p:cNvSpPr txBox="1"/>
              <p:nvPr/>
            </p:nvSpPr>
            <p:spPr bwMode="auto">
              <a:xfrm>
                <a:off x="2729743" y="117439"/>
                <a:ext cx="3684513"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DCS D</a:t>
                </a:r>
                <a:r>
                  <a:rPr lang="en-US" altLang="zh-TW" sz="1600" dirty="0">
                    <a:solidFill>
                      <a:srgbClr val="0000FF"/>
                    </a:solidFill>
                    <a:sym typeface="Symbol" panose="05050102010706020507" pitchFamily="18" charset="2"/>
                  </a:rPr>
                  <a:t>VP decays in units of </a:t>
                </a:r>
                <a14:m>
                  <m:oMath xmlns:m="http://schemas.openxmlformats.org/officeDocument/2006/math">
                    <m:sSup>
                      <m:sSupPr>
                        <m:ctrlPr>
                          <a:rPr lang="en-US" altLang="zh-TW" sz="1600" i="1" smtClean="0">
                            <a:solidFill>
                              <a:srgbClr val="0000FF"/>
                            </a:solidFill>
                            <a:latin typeface="Cambria Math" panose="02040503050406030204" pitchFamily="18" charset="0"/>
                            <a:sym typeface="Symbol" panose="05050102010706020507" pitchFamily="18" charset="2"/>
                          </a:rPr>
                        </m:ctrlPr>
                      </m:sSupPr>
                      <m:e>
                        <m:r>
                          <a:rPr lang="en-US" altLang="zh-TW" sz="1600" b="1" i="1" smtClean="0">
                            <a:solidFill>
                              <a:srgbClr val="0000FF"/>
                            </a:solidFill>
                            <a:latin typeface="Cambria Math" panose="02040503050406030204" pitchFamily="18" charset="0"/>
                            <a:sym typeface="Symbol" panose="05050102010706020507" pitchFamily="18" charset="2"/>
                          </a:rPr>
                          <m:t>𝟏𝟎</m:t>
                        </m:r>
                      </m:e>
                      <m:sup>
                        <m:r>
                          <a:rPr lang="en-US" altLang="zh-TW" sz="1600" b="1" i="1" smtClean="0">
                            <a:solidFill>
                              <a:srgbClr val="0000FF"/>
                            </a:solidFill>
                            <a:latin typeface="Cambria Math" panose="02040503050406030204" pitchFamily="18" charset="0"/>
                            <a:sym typeface="Symbol" panose="05050102010706020507" pitchFamily="18" charset="2"/>
                          </a:rPr>
                          <m:t>−</m:t>
                        </m:r>
                        <m:r>
                          <a:rPr lang="en-US" altLang="zh-TW" sz="1600" b="1" i="1" smtClean="0">
                            <a:solidFill>
                              <a:srgbClr val="0000FF"/>
                            </a:solidFill>
                            <a:latin typeface="Cambria Math" panose="02040503050406030204" pitchFamily="18" charset="0"/>
                            <a:sym typeface="Symbol" panose="05050102010706020507" pitchFamily="18" charset="2"/>
                          </a:rPr>
                          <m:t>𝟑</m:t>
                        </m:r>
                      </m:sup>
                    </m:sSup>
                  </m:oMath>
                </a14:m>
                <a:r>
                  <a:rPr lang="en-US" altLang="zh-TW" sz="1600" dirty="0">
                    <a:solidFill>
                      <a:srgbClr val="0000FF"/>
                    </a:solidFill>
                    <a:sym typeface="Symbol" panose="05050102010706020507" pitchFamily="18" charset="2"/>
                  </a:rPr>
                  <a:t> </a:t>
                </a:r>
                <a:endParaRPr lang="zh-TW" altLang="en-US" sz="1600" dirty="0">
                  <a:solidFill>
                    <a:srgbClr val="0000FF"/>
                  </a:solidFill>
                </a:endParaRPr>
              </a:p>
            </p:txBody>
          </p:sp>
        </mc:Choice>
        <mc:Fallback xmlns="">
          <p:sp>
            <p:nvSpPr>
              <p:cNvPr id="7" name="文字方塊 6">
                <a:extLst>
                  <a:ext uri="{FF2B5EF4-FFF2-40B4-BE49-F238E27FC236}">
                    <a16:creationId xmlns:a16="http://schemas.microsoft.com/office/drawing/2014/main" id="{630F153A-094E-13E8-6F56-F90110C87650}"/>
                  </a:ext>
                </a:extLst>
              </p:cNvPr>
              <p:cNvSpPr txBox="1">
                <a:spLocks noRot="1" noChangeAspect="1" noMove="1" noResize="1" noEditPoints="1" noAdjustHandles="1" noChangeArrowheads="1" noChangeShapeType="1" noTextEdit="1"/>
              </p:cNvSpPr>
              <p:nvPr/>
            </p:nvSpPr>
            <p:spPr bwMode="auto">
              <a:xfrm>
                <a:off x="2729743" y="117439"/>
                <a:ext cx="3684513" cy="344133"/>
              </a:xfrm>
              <a:prstGeom prst="rect">
                <a:avLst/>
              </a:prstGeom>
              <a:blipFill>
                <a:blip r:embed="rId3"/>
                <a:stretch>
                  <a:fillRect l="-1034" t="-7143" b="-21429"/>
                </a:stretch>
              </a:blipFill>
              <a:ln w="9525">
                <a:noFill/>
                <a:miter lim="800000"/>
                <a:headEnd/>
                <a:tailEnd/>
              </a:ln>
            </p:spPr>
            <p:txBody>
              <a:bodyPr/>
              <a:lstStyle/>
              <a:p>
                <a:r>
                  <a:rPr lang="zh-TW" altLang="en-US">
                    <a:noFill/>
                  </a:rPr>
                  <a:t> </a:t>
                </a:r>
              </a:p>
            </p:txBody>
          </p:sp>
        </mc:Fallback>
      </mc:AlternateContent>
      <p:sp>
        <p:nvSpPr>
          <p:cNvPr id="8" name="Line 5">
            <a:extLst>
              <a:ext uri="{FF2B5EF4-FFF2-40B4-BE49-F238E27FC236}">
                <a16:creationId xmlns:a16="http://schemas.microsoft.com/office/drawing/2014/main" id="{E5B5723A-B02F-4484-0DCB-2BC3F1284D5B}"/>
              </a:ext>
            </a:extLst>
          </p:cNvPr>
          <p:cNvSpPr>
            <a:spLocks noChangeShapeType="1"/>
          </p:cNvSpPr>
          <p:nvPr/>
        </p:nvSpPr>
        <p:spPr bwMode="auto">
          <a:xfrm>
            <a:off x="1605542" y="47149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sp>
        <p:nvSpPr>
          <p:cNvPr id="3" name="向右箭號 2">
            <a:extLst>
              <a:ext uri="{FF2B5EF4-FFF2-40B4-BE49-F238E27FC236}">
                <a16:creationId xmlns:a16="http://schemas.microsoft.com/office/drawing/2014/main" id="{D9E5EC39-305A-4B95-3920-6C311CECF067}"/>
              </a:ext>
            </a:extLst>
          </p:cNvPr>
          <p:cNvSpPr/>
          <p:nvPr/>
        </p:nvSpPr>
        <p:spPr bwMode="auto">
          <a:xfrm rot="10800000">
            <a:off x="7205393" y="3913449"/>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dirty="0">
              <a:ln>
                <a:noFill/>
              </a:ln>
              <a:solidFill>
                <a:srgbClr val="660066"/>
              </a:solidFill>
              <a:effectLst/>
              <a:latin typeface="Arial" pitchFamily="34" charset="0"/>
              <a:ea typeface="PMingLiU" pitchFamily="18" charset="-120"/>
            </a:endParaRPr>
          </a:p>
        </p:txBody>
      </p:sp>
      <p:sp>
        <p:nvSpPr>
          <p:cNvPr id="5" name="向右箭號 4">
            <a:extLst>
              <a:ext uri="{FF2B5EF4-FFF2-40B4-BE49-F238E27FC236}">
                <a16:creationId xmlns:a16="http://schemas.microsoft.com/office/drawing/2014/main" id="{37FA34A7-BA60-FB6D-D8F7-6C5E8ABEE9D7}"/>
              </a:ext>
            </a:extLst>
          </p:cNvPr>
          <p:cNvSpPr/>
          <p:nvPr/>
        </p:nvSpPr>
        <p:spPr bwMode="auto">
          <a:xfrm rot="10800000">
            <a:off x="7214828" y="2831781"/>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dirty="0">
              <a:ln>
                <a:noFill/>
              </a:ln>
              <a:solidFill>
                <a:srgbClr val="660066"/>
              </a:solidFill>
              <a:effectLst/>
              <a:latin typeface="Arial" pitchFamily="34" charset="0"/>
              <a:ea typeface="PMingLiU" pitchFamily="18" charset="-120"/>
            </a:endParaRPr>
          </a:p>
        </p:txBody>
      </p:sp>
      <p:sp>
        <p:nvSpPr>
          <p:cNvPr id="6" name="向右箭號 5">
            <a:extLst>
              <a:ext uri="{FF2B5EF4-FFF2-40B4-BE49-F238E27FC236}">
                <a16:creationId xmlns:a16="http://schemas.microsoft.com/office/drawing/2014/main" id="{806FC516-0811-24E1-FC40-369FB1AAEB45}"/>
              </a:ext>
            </a:extLst>
          </p:cNvPr>
          <p:cNvSpPr/>
          <p:nvPr/>
        </p:nvSpPr>
        <p:spPr bwMode="auto">
          <a:xfrm rot="10800000">
            <a:off x="7205392" y="4573733"/>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dirty="0">
              <a:ln>
                <a:noFill/>
              </a:ln>
              <a:solidFill>
                <a:srgbClr val="660066"/>
              </a:solidFill>
              <a:effectLst/>
              <a:latin typeface="Arial" pitchFamily="34" charset="0"/>
              <a:ea typeface="PMingLiU" pitchFamily="18" charset="-120"/>
            </a:endParaRPr>
          </a:p>
        </p:txBody>
      </p:sp>
    </p:spTree>
    <p:extLst>
      <p:ext uri="{BB962C8B-B14F-4D97-AF65-F5344CB8AC3E}">
        <p14:creationId xmlns:p14="http://schemas.microsoft.com/office/powerpoint/2010/main" val="426566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474926" y="4754194"/>
            <a:ext cx="644345" cy="357188"/>
          </a:xfrm>
        </p:spPr>
        <p:txBody>
          <a:bodyPr/>
          <a:lstStyle/>
          <a:p>
            <a:pPr defTabSz="685800">
              <a:defRPr/>
            </a:pPr>
            <a:fld id="{EC07A838-492B-4213-A14F-B0EB990CD472}" type="slidenum">
              <a:rPr lang="en-US" altLang="zh-TW" smtClean="0">
                <a:solidFill>
                  <a:prstClr val="black"/>
                </a:solidFill>
              </a:rPr>
              <a:pPr defTabSz="685800">
                <a:defRPr/>
              </a:pPr>
              <a:t>18</a:t>
            </a:fld>
            <a:endParaRPr lang="en-US" altLang="zh-TW" dirty="0">
              <a:solidFill>
                <a:prstClr val="black"/>
              </a:solidFill>
            </a:endParaRPr>
          </a:p>
        </p:txBody>
      </p:sp>
      <p:sp>
        <p:nvSpPr>
          <p:cNvPr id="3" name="Text Box 12"/>
          <p:cNvSpPr txBox="1">
            <a:spLocks noChangeArrowheads="1"/>
          </p:cNvSpPr>
          <p:nvPr/>
        </p:nvSpPr>
        <p:spPr bwMode="auto">
          <a:xfrm>
            <a:off x="2102876" y="67383"/>
            <a:ext cx="483036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650" dirty="0">
                <a:solidFill>
                  <a:srgbClr val="FF33CC"/>
                </a:solidFill>
              </a:rPr>
              <a:t>                                 D </a:t>
            </a:r>
            <a:r>
              <a:rPr lang="en-US" altLang="zh-TW" sz="1650" dirty="0">
                <a:solidFill>
                  <a:srgbClr val="FF33CC"/>
                </a:solidFill>
                <a:sym typeface="Symbol" panose="05050102010706020507" pitchFamily="18" charset="2"/>
              </a:rPr>
              <a:t> VV</a:t>
            </a:r>
            <a:endParaRPr lang="en-US" altLang="zh-TW" sz="1650" dirty="0">
              <a:solidFill>
                <a:srgbClr val="FF33CC"/>
              </a:solidFill>
            </a:endParaRPr>
          </a:p>
        </p:txBody>
      </p:sp>
      <p:sp>
        <p:nvSpPr>
          <p:cNvPr id="13" name="文字方塊 12"/>
          <p:cNvSpPr txBox="1"/>
          <p:nvPr/>
        </p:nvSpPr>
        <p:spPr bwMode="auto">
          <a:xfrm>
            <a:off x="7519072" y="799928"/>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(’19)</a:t>
            </a:r>
          </a:p>
        </p:txBody>
      </p:sp>
      <p:sp>
        <p:nvSpPr>
          <p:cNvPr id="14" name="文字方塊 13"/>
          <p:cNvSpPr txBox="1"/>
          <p:nvPr/>
        </p:nvSpPr>
        <p:spPr bwMode="auto">
          <a:xfrm>
            <a:off x="7522339" y="1003445"/>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(’17)</a:t>
            </a:r>
          </a:p>
        </p:txBody>
      </p:sp>
      <p:sp>
        <p:nvSpPr>
          <p:cNvPr id="15" name="文字方塊 14"/>
          <p:cNvSpPr txBox="1"/>
          <p:nvPr/>
        </p:nvSpPr>
        <p:spPr bwMode="auto">
          <a:xfrm>
            <a:off x="7533234" y="1179946"/>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err="1"/>
              <a:t>LHCb</a:t>
            </a:r>
            <a:r>
              <a:rPr lang="en-US" altLang="zh-TW" sz="1200" dirty="0"/>
              <a:t> (’18)</a:t>
            </a:r>
          </a:p>
        </p:txBody>
      </p:sp>
      <p:sp>
        <p:nvSpPr>
          <p:cNvPr id="16" name="文字方塊 15"/>
          <p:cNvSpPr txBox="1"/>
          <p:nvPr/>
        </p:nvSpPr>
        <p:spPr bwMode="auto">
          <a:xfrm>
            <a:off x="7533233" y="1601695"/>
            <a:ext cx="1205607" cy="276999"/>
          </a:xfrm>
          <a:prstGeom prst="rect">
            <a:avLst/>
          </a:prstGeom>
          <a:noFill/>
          <a:ln w="9525">
            <a:noFill/>
            <a:miter lim="800000"/>
            <a:headEnd/>
            <a:tailEnd/>
          </a:ln>
        </p:spPr>
        <p:txBody>
          <a:bodyPr wrap="square" rtlCol="0">
            <a:spAutoFit/>
          </a:bodyPr>
          <a:lstStyle/>
          <a:p>
            <a:pPr>
              <a:spcBef>
                <a:spcPct val="50000"/>
              </a:spcBef>
            </a:pPr>
            <a:r>
              <a:rPr lang="en-US" altLang="zh-TW" sz="1200" dirty="0"/>
              <a:t>FOCUS (’03)</a:t>
            </a:r>
          </a:p>
        </p:txBody>
      </p:sp>
      <p:sp>
        <p:nvSpPr>
          <p:cNvPr id="17" name="文字方塊 16"/>
          <p:cNvSpPr txBox="1"/>
          <p:nvPr/>
        </p:nvSpPr>
        <p:spPr bwMode="auto">
          <a:xfrm>
            <a:off x="7519640" y="3040836"/>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(’21)</a:t>
            </a:r>
          </a:p>
        </p:txBody>
      </p:sp>
      <p:sp>
        <p:nvSpPr>
          <p:cNvPr id="18" name="文字方塊 17"/>
          <p:cNvSpPr txBox="1"/>
          <p:nvPr/>
        </p:nvSpPr>
        <p:spPr bwMode="auto">
          <a:xfrm>
            <a:off x="7519072" y="3229762"/>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(’21)</a:t>
            </a:r>
          </a:p>
        </p:txBody>
      </p:sp>
      <p:sp>
        <p:nvSpPr>
          <p:cNvPr id="19" name="文字方塊 18"/>
          <p:cNvSpPr txBox="1"/>
          <p:nvPr/>
        </p:nvSpPr>
        <p:spPr bwMode="auto">
          <a:xfrm>
            <a:off x="7519072" y="3440022"/>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(’21)</a:t>
            </a:r>
          </a:p>
        </p:txBody>
      </p:sp>
      <p:sp>
        <p:nvSpPr>
          <p:cNvPr id="20" name="文字方塊 19"/>
          <p:cNvSpPr txBox="1"/>
          <p:nvPr/>
        </p:nvSpPr>
        <p:spPr bwMode="auto">
          <a:xfrm>
            <a:off x="7519072" y="3656477"/>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(’22)</a:t>
            </a:r>
          </a:p>
        </p:txBody>
      </p:sp>
      <p:sp>
        <p:nvSpPr>
          <p:cNvPr id="21" name="文字方塊 20"/>
          <p:cNvSpPr txBox="1"/>
          <p:nvPr/>
        </p:nvSpPr>
        <p:spPr bwMode="auto">
          <a:xfrm>
            <a:off x="7519073" y="3862806"/>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(’22)</a:t>
            </a:r>
          </a:p>
        </p:txBody>
      </p:sp>
      <p:sp>
        <p:nvSpPr>
          <p:cNvPr id="22" name="文字方塊 21"/>
          <p:cNvSpPr txBox="1"/>
          <p:nvPr/>
        </p:nvSpPr>
        <p:spPr bwMode="auto">
          <a:xfrm>
            <a:off x="7519640" y="2626011"/>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(’21)</a:t>
            </a:r>
          </a:p>
        </p:txBody>
      </p:sp>
      <p:sp>
        <p:nvSpPr>
          <p:cNvPr id="23" name="文字方塊 22"/>
          <p:cNvSpPr txBox="1"/>
          <p:nvPr/>
        </p:nvSpPr>
        <p:spPr bwMode="auto">
          <a:xfrm>
            <a:off x="7519073" y="2822777"/>
            <a:ext cx="1095121" cy="276999"/>
          </a:xfrm>
          <a:prstGeom prst="rect">
            <a:avLst/>
          </a:prstGeom>
          <a:noFill/>
          <a:ln w="9525">
            <a:noFill/>
            <a:miter lim="800000"/>
            <a:headEnd/>
            <a:tailEnd/>
          </a:ln>
        </p:spPr>
        <p:txBody>
          <a:bodyPr wrap="square" rtlCol="0">
            <a:spAutoFit/>
          </a:bodyPr>
          <a:lstStyle/>
          <a:p>
            <a:pPr>
              <a:spcBef>
                <a:spcPct val="50000"/>
              </a:spcBef>
            </a:pPr>
            <a:r>
              <a:rPr lang="en-US" altLang="zh-TW" sz="1200" dirty="0" err="1"/>
              <a:t>LHCb</a:t>
            </a:r>
            <a:r>
              <a:rPr lang="en-US" altLang="zh-TW" sz="1200" dirty="0"/>
              <a:t> (’19)</a:t>
            </a:r>
          </a:p>
        </p:txBody>
      </p:sp>
      <p:sp>
        <p:nvSpPr>
          <p:cNvPr id="24" name="文字方塊 23"/>
          <p:cNvSpPr txBox="1"/>
          <p:nvPr/>
        </p:nvSpPr>
        <p:spPr bwMode="auto">
          <a:xfrm>
            <a:off x="7526597" y="4124054"/>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(’23) </a:t>
            </a:r>
          </a:p>
        </p:txBody>
      </p:sp>
      <p:sp>
        <p:nvSpPr>
          <p:cNvPr id="25" name="文字方塊 24"/>
          <p:cNvSpPr txBox="1"/>
          <p:nvPr/>
        </p:nvSpPr>
        <p:spPr bwMode="auto">
          <a:xfrm>
            <a:off x="7519640" y="2208209"/>
            <a:ext cx="1427747" cy="461665"/>
          </a:xfrm>
          <a:prstGeom prst="rect">
            <a:avLst/>
          </a:prstGeom>
          <a:noFill/>
          <a:ln w="9525">
            <a:noFill/>
            <a:miter lim="800000"/>
            <a:headEnd/>
            <a:tailEnd/>
          </a:ln>
        </p:spPr>
        <p:txBody>
          <a:bodyPr wrap="square" rtlCol="0">
            <a:spAutoFit/>
          </a:bodyPr>
          <a:lstStyle/>
          <a:p>
            <a:pPr>
              <a:spcBef>
                <a:spcPct val="50000"/>
              </a:spcBef>
            </a:pPr>
            <a:r>
              <a:rPr lang="en-US" altLang="zh-TW" sz="1200" dirty="0"/>
              <a:t>CLEO data reanalysis (’17)</a:t>
            </a:r>
          </a:p>
        </p:txBody>
      </p:sp>
      <p:sp>
        <p:nvSpPr>
          <p:cNvPr id="26" name="向右箭號 25"/>
          <p:cNvSpPr/>
          <p:nvPr/>
        </p:nvSpPr>
        <p:spPr bwMode="auto">
          <a:xfrm>
            <a:off x="1104265" y="826217"/>
            <a:ext cx="193160" cy="98268"/>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zh-TW" altLang="en-US" dirty="0"/>
          </a:p>
        </p:txBody>
      </p:sp>
      <p:sp>
        <p:nvSpPr>
          <p:cNvPr id="27" name="向右箭號 26"/>
          <p:cNvSpPr/>
          <p:nvPr/>
        </p:nvSpPr>
        <p:spPr bwMode="auto">
          <a:xfrm>
            <a:off x="1104265" y="1059380"/>
            <a:ext cx="193160" cy="98268"/>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zh-TW" altLang="en-US"/>
          </a:p>
        </p:txBody>
      </p:sp>
      <p:sp>
        <p:nvSpPr>
          <p:cNvPr id="29" name="向右箭號 28"/>
          <p:cNvSpPr/>
          <p:nvPr/>
        </p:nvSpPr>
        <p:spPr bwMode="auto">
          <a:xfrm>
            <a:off x="1112847" y="2111492"/>
            <a:ext cx="193160" cy="98268"/>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zh-TW" altLang="en-US"/>
          </a:p>
        </p:txBody>
      </p:sp>
      <p:sp>
        <p:nvSpPr>
          <p:cNvPr id="28" name="向右箭號 27"/>
          <p:cNvSpPr/>
          <p:nvPr/>
        </p:nvSpPr>
        <p:spPr bwMode="auto">
          <a:xfrm>
            <a:off x="1112847" y="3725461"/>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a:ln>
                <a:noFill/>
              </a:ln>
              <a:solidFill>
                <a:schemeClr val="tx1"/>
              </a:solidFill>
              <a:effectLst/>
              <a:latin typeface="Arial" pitchFamily="34" charset="0"/>
              <a:ea typeface="PMingLiU" pitchFamily="18" charset="-120"/>
            </a:endParaRPr>
          </a:p>
        </p:txBody>
      </p:sp>
      <p:sp>
        <p:nvSpPr>
          <p:cNvPr id="30" name="向右箭號 29"/>
          <p:cNvSpPr/>
          <p:nvPr/>
        </p:nvSpPr>
        <p:spPr bwMode="auto">
          <a:xfrm>
            <a:off x="1112847" y="3945553"/>
            <a:ext cx="193160" cy="98268"/>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a:ln>
                <a:noFill/>
              </a:ln>
              <a:solidFill>
                <a:schemeClr val="tx1"/>
              </a:solidFill>
              <a:effectLst/>
              <a:latin typeface="Arial" pitchFamily="34" charset="0"/>
              <a:ea typeface="PMingLiU" pitchFamily="18" charset="-120"/>
            </a:endParaRPr>
          </a:p>
        </p:txBody>
      </p:sp>
      <p:pic>
        <p:nvPicPr>
          <p:cNvPr id="8" name="圖片 7">
            <a:extLst>
              <a:ext uri="{FF2B5EF4-FFF2-40B4-BE49-F238E27FC236}">
                <a16:creationId xmlns:a16="http://schemas.microsoft.com/office/drawing/2014/main" id="{DBEAE8E6-36E5-384A-550F-9D7635C16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510" y="545149"/>
            <a:ext cx="6197818" cy="3840527"/>
          </a:xfrm>
          <a:prstGeom prst="rect">
            <a:avLst/>
          </a:prstGeom>
        </p:spPr>
      </p:pic>
      <p:sp>
        <p:nvSpPr>
          <p:cNvPr id="9" name="文字方塊 8">
            <a:extLst>
              <a:ext uri="{FF2B5EF4-FFF2-40B4-BE49-F238E27FC236}">
                <a16:creationId xmlns:a16="http://schemas.microsoft.com/office/drawing/2014/main" id="{91B4990A-698A-99CC-17B2-0BEC2ABEA8EF}"/>
              </a:ext>
            </a:extLst>
          </p:cNvPr>
          <p:cNvSpPr txBox="1"/>
          <p:nvPr/>
        </p:nvSpPr>
        <p:spPr bwMode="auto">
          <a:xfrm>
            <a:off x="7526597" y="1800866"/>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(’23) </a:t>
            </a:r>
          </a:p>
        </p:txBody>
      </p:sp>
      <p:sp>
        <p:nvSpPr>
          <p:cNvPr id="11" name="文字方塊 10">
            <a:extLst>
              <a:ext uri="{FF2B5EF4-FFF2-40B4-BE49-F238E27FC236}">
                <a16:creationId xmlns:a16="http://schemas.microsoft.com/office/drawing/2014/main" id="{1342EBA2-4A29-E847-2F3E-E3742C27C893}"/>
              </a:ext>
            </a:extLst>
          </p:cNvPr>
          <p:cNvSpPr txBox="1"/>
          <p:nvPr/>
        </p:nvSpPr>
        <p:spPr bwMode="auto">
          <a:xfrm>
            <a:off x="7522883" y="1997870"/>
            <a:ext cx="1066800" cy="276999"/>
          </a:xfrm>
          <a:prstGeom prst="rect">
            <a:avLst/>
          </a:prstGeom>
          <a:noFill/>
          <a:ln w="9525">
            <a:noFill/>
            <a:miter lim="800000"/>
            <a:headEnd/>
            <a:tailEnd/>
          </a:ln>
        </p:spPr>
        <p:txBody>
          <a:bodyPr wrap="square" rtlCol="0">
            <a:spAutoFit/>
          </a:bodyPr>
          <a:lstStyle/>
          <a:p>
            <a:pPr>
              <a:spcBef>
                <a:spcPct val="50000"/>
              </a:spcBef>
            </a:pPr>
            <a:r>
              <a:rPr lang="en-US" altLang="zh-TW" sz="1200" dirty="0"/>
              <a:t>BESIII (’23) </a:t>
            </a:r>
          </a:p>
        </p:txBody>
      </p:sp>
      <p:sp>
        <p:nvSpPr>
          <p:cNvPr id="31" name="向右箭號 30">
            <a:extLst>
              <a:ext uri="{FF2B5EF4-FFF2-40B4-BE49-F238E27FC236}">
                <a16:creationId xmlns:a16="http://schemas.microsoft.com/office/drawing/2014/main" id="{27D45F09-DAD5-49AF-1BE1-3451456E1D3E}"/>
              </a:ext>
            </a:extLst>
          </p:cNvPr>
          <p:cNvSpPr/>
          <p:nvPr/>
        </p:nvSpPr>
        <p:spPr bwMode="auto">
          <a:xfrm>
            <a:off x="1120284" y="2308496"/>
            <a:ext cx="193160" cy="98268"/>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zh-TW" altLang="en-US"/>
          </a:p>
        </p:txBody>
      </p:sp>
      <p:sp>
        <p:nvSpPr>
          <p:cNvPr id="32" name="向右箭號 31">
            <a:extLst>
              <a:ext uri="{FF2B5EF4-FFF2-40B4-BE49-F238E27FC236}">
                <a16:creationId xmlns:a16="http://schemas.microsoft.com/office/drawing/2014/main" id="{5226A2BB-55E5-BC9D-BCCA-A6FD89A12FD9}"/>
              </a:ext>
            </a:extLst>
          </p:cNvPr>
          <p:cNvSpPr/>
          <p:nvPr/>
        </p:nvSpPr>
        <p:spPr bwMode="auto">
          <a:xfrm>
            <a:off x="1116567" y="1925639"/>
            <a:ext cx="193160" cy="98268"/>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zh-TW" altLang="en-US"/>
          </a:p>
        </p:txBody>
      </p:sp>
      <p:sp>
        <p:nvSpPr>
          <p:cNvPr id="5" name="Line 5">
            <a:extLst>
              <a:ext uri="{FF2B5EF4-FFF2-40B4-BE49-F238E27FC236}">
                <a16:creationId xmlns:a16="http://schemas.microsoft.com/office/drawing/2014/main" id="{1A156CD3-07B7-0FA8-97B8-6E273ADDAA38}"/>
              </a:ext>
            </a:extLst>
          </p:cNvPr>
          <p:cNvSpPr>
            <a:spLocks noChangeShapeType="1"/>
          </p:cNvSpPr>
          <p:nvPr/>
        </p:nvSpPr>
        <p:spPr bwMode="auto">
          <a:xfrm>
            <a:off x="1605542" y="47149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sp>
        <p:nvSpPr>
          <p:cNvPr id="7" name="文字方塊 6">
            <a:extLst>
              <a:ext uri="{FF2B5EF4-FFF2-40B4-BE49-F238E27FC236}">
                <a16:creationId xmlns:a16="http://schemas.microsoft.com/office/drawing/2014/main" id="{29142665-F819-EC5E-8D0A-3E29E12FD303}"/>
              </a:ext>
            </a:extLst>
          </p:cNvPr>
          <p:cNvSpPr txBox="1"/>
          <p:nvPr/>
        </p:nvSpPr>
        <p:spPr bwMode="auto">
          <a:xfrm>
            <a:off x="1679097" y="4391722"/>
            <a:ext cx="4280688" cy="323165"/>
          </a:xfrm>
          <a:prstGeom prst="rect">
            <a:avLst/>
          </a:prstGeom>
          <a:noFill/>
          <a:ln w="9525">
            <a:noFill/>
            <a:miter lim="800000"/>
            <a:headEnd/>
            <a:tailEnd/>
          </a:ln>
        </p:spPr>
        <p:txBody>
          <a:bodyPr wrap="square" rtlCol="0">
            <a:spAutoFit/>
          </a:bodyPr>
          <a:lstStyle/>
          <a:p>
            <a:pPr>
              <a:spcBef>
                <a:spcPct val="50000"/>
              </a:spcBef>
            </a:pPr>
            <a:r>
              <a:rPr lang="en-US" altLang="zh-TW" sz="1500" dirty="0" err="1">
                <a:solidFill>
                  <a:srgbClr val="0000FF"/>
                </a:solidFill>
              </a:rPr>
              <a:t>Factorizable</a:t>
            </a:r>
            <a:r>
              <a:rPr lang="en-US" altLang="zh-TW" sz="1500" dirty="0">
                <a:solidFill>
                  <a:srgbClr val="0000FF"/>
                </a:solidFill>
              </a:rPr>
              <a:t> D </a:t>
            </a:r>
            <a:r>
              <a:rPr lang="en-US" altLang="zh-TW" sz="1500" dirty="0">
                <a:solidFill>
                  <a:srgbClr val="0000FF"/>
                </a:solidFill>
                <a:sym typeface="Symbol" panose="05050102010706020507" pitchFamily="18" charset="2"/>
              </a:rPr>
              <a:t>VV amplitudes  </a:t>
            </a:r>
            <a:endParaRPr lang="zh-TW" altLang="en-US" sz="1500" dirty="0">
              <a:solidFill>
                <a:srgbClr val="0000FF"/>
              </a:solidFill>
            </a:endParaRPr>
          </a:p>
        </p:txBody>
      </p:sp>
      <p:pic>
        <p:nvPicPr>
          <p:cNvPr id="33" name="圖片 32">
            <a:extLst>
              <a:ext uri="{FF2B5EF4-FFF2-40B4-BE49-F238E27FC236}">
                <a16:creationId xmlns:a16="http://schemas.microsoft.com/office/drawing/2014/main" id="{8F8ADA51-471C-37AC-CAB1-ECB7C7ED8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631" y="4406925"/>
            <a:ext cx="1586569" cy="272958"/>
          </a:xfrm>
          <a:prstGeom prst="rect">
            <a:avLst/>
          </a:prstGeom>
        </p:spPr>
      </p:pic>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0FC1DD6A-42CF-5453-F62B-9070083E214F}"/>
                  </a:ext>
                </a:extLst>
              </p:cNvPr>
              <p:cNvSpPr txBox="1"/>
              <p:nvPr/>
            </p:nvSpPr>
            <p:spPr bwMode="auto">
              <a:xfrm>
                <a:off x="1237028" y="4763398"/>
                <a:ext cx="7449772" cy="328423"/>
              </a:xfrm>
              <a:prstGeom prst="rect">
                <a:avLst/>
              </a:prstGeom>
              <a:noFill/>
              <a:ln w="9525">
                <a:noFill/>
                <a:miter lim="800000"/>
                <a:headEnd/>
                <a:tailEnd/>
              </a:ln>
            </p:spPr>
            <p:txBody>
              <a:bodyPr wrap="square" rtlCol="0">
                <a:spAutoFit/>
              </a:bodyPr>
              <a:lstStyle/>
              <a:p>
                <a:pPr>
                  <a:spcBef>
                    <a:spcPct val="50000"/>
                  </a:spcBef>
                </a:pPr>
                <a:r>
                  <a:rPr lang="en-US" altLang="zh-TW" sz="1500" dirty="0">
                    <a:solidFill>
                      <a:srgbClr val="FF0000"/>
                    </a:solidFill>
                  </a:rPr>
                  <a:t>However, </a:t>
                </a:r>
                <a14:m>
                  <m:oMath xmlns:m="http://schemas.openxmlformats.org/officeDocument/2006/math">
                    <m:sSup>
                      <m:sSupPr>
                        <m:ctrlPr>
                          <a:rPr lang="en-US" altLang="zh-TW" sz="1500" i="1" smtClean="0">
                            <a:solidFill>
                              <a:srgbClr val="FF0000"/>
                            </a:solidFill>
                            <a:latin typeface="Cambria Math" panose="02040503050406030204" pitchFamily="18" charset="0"/>
                          </a:rPr>
                        </m:ctrlPr>
                      </m:sSupPr>
                      <m:e>
                        <m:r>
                          <a:rPr lang="en-US" altLang="zh-TW" sz="1500" b="1" i="1" smtClean="0">
                            <a:solidFill>
                              <a:srgbClr val="FF0000"/>
                            </a:solidFill>
                            <a:latin typeface="Cambria Math" panose="02040503050406030204" pitchFamily="18" charset="0"/>
                          </a:rPr>
                          <m:t>𝑫</m:t>
                        </m:r>
                      </m:e>
                      <m:sup>
                        <m:r>
                          <a:rPr lang="en-US" altLang="zh-TW" sz="1500" b="1" i="1" smtClean="0">
                            <a:solidFill>
                              <a:srgbClr val="FF0000"/>
                            </a:solidFill>
                            <a:latin typeface="Cambria Math" panose="02040503050406030204" pitchFamily="18" charset="0"/>
                          </a:rPr>
                          <m:t>𝟎</m:t>
                        </m:r>
                      </m:sup>
                    </m:sSup>
                    <m:r>
                      <a:rPr lang="en-US" altLang="zh-TW" sz="1500" b="1" i="1" smtClean="0">
                        <a:solidFill>
                          <a:srgbClr val="FF0000"/>
                        </a:solidFill>
                        <a:latin typeface="Cambria Math" panose="02040503050406030204" pitchFamily="18" charset="0"/>
                      </a:rPr>
                      <m:t>→</m:t>
                    </m:r>
                    <m:sSup>
                      <m:sSupPr>
                        <m:ctrlPr>
                          <a:rPr lang="en-US" altLang="zh-TW" sz="1500" b="1" i="1" smtClean="0">
                            <a:solidFill>
                              <a:srgbClr val="FF0000"/>
                            </a:solidFill>
                            <a:latin typeface="Cambria Math" panose="02040503050406030204" pitchFamily="18" charset="0"/>
                          </a:rPr>
                        </m:ctrlPr>
                      </m:sSupPr>
                      <m:e>
                        <m:r>
                          <a:rPr lang="en-US" altLang="zh-TW" sz="1500" b="1" i="1" smtClean="0">
                            <a:solidFill>
                              <a:srgbClr val="FF0000"/>
                            </a:solidFill>
                            <a:latin typeface="Cambria Math" panose="02040503050406030204" pitchFamily="18" charset="0"/>
                          </a:rPr>
                          <m:t>𝑲</m:t>
                        </m:r>
                      </m:e>
                      <m:sup>
                        <m:r>
                          <a:rPr lang="en-US" altLang="zh-TW" sz="1500" b="1" i="1" smtClean="0">
                            <a:solidFill>
                              <a:srgbClr val="FF0000"/>
                            </a:solidFill>
                            <a:latin typeface="Cambria Math" panose="02040503050406030204" pitchFamily="18" charset="0"/>
                          </a:rPr>
                          <m:t>∗−</m:t>
                        </m:r>
                      </m:sup>
                    </m:sSup>
                    <m:sSup>
                      <m:sSupPr>
                        <m:ctrlPr>
                          <a:rPr lang="en-US" altLang="zh-TW" sz="1500" b="1" i="1" smtClean="0">
                            <a:solidFill>
                              <a:srgbClr val="FF0000"/>
                            </a:solidFill>
                            <a:latin typeface="Cambria Math" panose="02040503050406030204" pitchFamily="18" charset="0"/>
                          </a:rPr>
                        </m:ctrlPr>
                      </m:sSupPr>
                      <m:e>
                        <m:r>
                          <a:rPr lang="en-US" altLang="zh-TW" sz="1500" b="1" i="1" smtClean="0">
                            <a:solidFill>
                              <a:srgbClr val="FF0000"/>
                            </a:solidFill>
                            <a:latin typeface="Cambria Math" panose="02040503050406030204" pitchFamily="18" charset="0"/>
                          </a:rPr>
                          <m:t>𝝆</m:t>
                        </m:r>
                      </m:e>
                      <m:sup>
                        <m:r>
                          <a:rPr lang="en-US" altLang="zh-TW" sz="1500" b="1" i="1" smtClean="0">
                            <a:solidFill>
                              <a:srgbClr val="FF0000"/>
                            </a:solidFill>
                            <a:latin typeface="Cambria Math" panose="02040503050406030204" pitchFamily="18" charset="0"/>
                          </a:rPr>
                          <m:t>+</m:t>
                        </m:r>
                      </m:sup>
                    </m:sSup>
                    <m:r>
                      <a:rPr lang="en-US" altLang="zh-TW" sz="1500" b="1" i="1" smtClean="0">
                        <a:solidFill>
                          <a:srgbClr val="FF0000"/>
                        </a:solidFill>
                        <a:latin typeface="Cambria Math" panose="02040503050406030204" pitchFamily="18" charset="0"/>
                      </a:rPr>
                      <m:t>, </m:t>
                    </m:r>
                    <m:sSup>
                      <m:sSupPr>
                        <m:ctrlPr>
                          <a:rPr lang="en-US" altLang="zh-TW" sz="1500" b="1" i="1" smtClean="0">
                            <a:solidFill>
                              <a:srgbClr val="FF0000"/>
                            </a:solidFill>
                            <a:latin typeface="Cambria Math" panose="02040503050406030204" pitchFamily="18" charset="0"/>
                          </a:rPr>
                        </m:ctrlPr>
                      </m:sSupPr>
                      <m:e>
                        <m:acc>
                          <m:accPr>
                            <m:chr m:val="̅"/>
                            <m:ctrlPr>
                              <a:rPr lang="en-US" altLang="zh-TW" sz="1500" b="1" i="1" smtClean="0">
                                <a:solidFill>
                                  <a:srgbClr val="FF0000"/>
                                </a:solidFill>
                                <a:latin typeface="Cambria Math" panose="02040503050406030204" pitchFamily="18" charset="0"/>
                              </a:rPr>
                            </m:ctrlPr>
                          </m:accPr>
                          <m:e>
                            <m:r>
                              <a:rPr lang="en-US" altLang="zh-TW" sz="1500" b="1" i="1" smtClean="0">
                                <a:solidFill>
                                  <a:srgbClr val="FF0000"/>
                                </a:solidFill>
                                <a:latin typeface="Cambria Math" panose="02040503050406030204" pitchFamily="18" charset="0"/>
                              </a:rPr>
                              <m:t>𝑲</m:t>
                            </m:r>
                          </m:e>
                        </m:acc>
                      </m:e>
                      <m:sup>
                        <m:r>
                          <a:rPr lang="en-US" altLang="zh-TW" sz="1500" b="1" i="1" smtClean="0">
                            <a:solidFill>
                              <a:srgbClr val="FF0000"/>
                            </a:solidFill>
                            <a:latin typeface="Cambria Math" panose="02040503050406030204" pitchFamily="18" charset="0"/>
                          </a:rPr>
                          <m:t>∗</m:t>
                        </m:r>
                        <m:r>
                          <a:rPr lang="en-US" altLang="zh-TW" sz="1500" b="1" i="1" smtClean="0">
                            <a:solidFill>
                              <a:srgbClr val="FF0000"/>
                            </a:solidFill>
                            <a:latin typeface="Cambria Math" panose="02040503050406030204" pitchFamily="18" charset="0"/>
                          </a:rPr>
                          <m:t>𝟎</m:t>
                        </m:r>
                      </m:sup>
                    </m:sSup>
                    <m:sSup>
                      <m:sSupPr>
                        <m:ctrlPr>
                          <a:rPr lang="en-US" altLang="zh-TW" sz="1500" b="1" i="1" smtClean="0">
                            <a:solidFill>
                              <a:srgbClr val="FF0000"/>
                            </a:solidFill>
                            <a:latin typeface="Cambria Math" panose="02040503050406030204" pitchFamily="18" charset="0"/>
                          </a:rPr>
                        </m:ctrlPr>
                      </m:sSupPr>
                      <m:e>
                        <m:r>
                          <a:rPr lang="en-US" altLang="zh-TW" sz="1500" b="1" i="1" smtClean="0">
                            <a:solidFill>
                              <a:srgbClr val="FF0000"/>
                            </a:solidFill>
                            <a:latin typeface="Cambria Math" panose="02040503050406030204" pitchFamily="18" charset="0"/>
                          </a:rPr>
                          <m:t>𝝆</m:t>
                        </m:r>
                      </m:e>
                      <m:sup>
                        <m:r>
                          <a:rPr lang="en-US" altLang="zh-TW" sz="1500" b="1" i="1" smtClean="0">
                            <a:solidFill>
                              <a:srgbClr val="FF0000"/>
                            </a:solidFill>
                            <a:latin typeface="Cambria Math" panose="02040503050406030204" pitchFamily="18" charset="0"/>
                          </a:rPr>
                          <m:t>𝟎</m:t>
                        </m:r>
                      </m:sup>
                    </m:sSup>
                    <m:r>
                      <a:rPr lang="en-US" altLang="zh-TW" sz="1500" b="1" i="1" smtClean="0">
                        <a:solidFill>
                          <a:srgbClr val="FF0000"/>
                        </a:solidFill>
                        <a:latin typeface="Cambria Math" panose="02040503050406030204" pitchFamily="18" charset="0"/>
                      </a:rPr>
                      <m:t>,</m:t>
                    </m:r>
                    <m:sSup>
                      <m:sSupPr>
                        <m:ctrlPr>
                          <a:rPr lang="en-US" altLang="zh-TW" sz="1500" b="1" i="1" smtClean="0">
                            <a:solidFill>
                              <a:srgbClr val="FF0000"/>
                            </a:solidFill>
                            <a:latin typeface="Cambria Math" panose="02040503050406030204" pitchFamily="18" charset="0"/>
                          </a:rPr>
                        </m:ctrlPr>
                      </m:sSupPr>
                      <m:e>
                        <m:sSup>
                          <m:sSupPr>
                            <m:ctrlPr>
                              <a:rPr lang="en-US" altLang="zh-TW" sz="1500" i="1">
                                <a:solidFill>
                                  <a:srgbClr val="FF0000"/>
                                </a:solidFill>
                                <a:latin typeface="Cambria Math" panose="02040503050406030204" pitchFamily="18" charset="0"/>
                              </a:rPr>
                            </m:ctrlPr>
                          </m:sSupPr>
                          <m:e>
                            <m:r>
                              <a:rPr lang="en-US" altLang="zh-TW" sz="1500" i="1">
                                <a:solidFill>
                                  <a:srgbClr val="FF0000"/>
                                </a:solidFill>
                                <a:latin typeface="Cambria Math" panose="02040503050406030204" pitchFamily="18" charset="0"/>
                              </a:rPr>
                              <m:t>𝝆</m:t>
                            </m:r>
                          </m:e>
                          <m:sup>
                            <m:r>
                              <a:rPr lang="en-US" altLang="zh-TW" sz="1500" b="1" i="1" smtClean="0">
                                <a:solidFill>
                                  <a:srgbClr val="FF0000"/>
                                </a:solidFill>
                                <a:latin typeface="Cambria Math" panose="02040503050406030204" pitchFamily="18" charset="0"/>
                              </a:rPr>
                              <m:t>+</m:t>
                            </m:r>
                          </m:sup>
                        </m:sSup>
                        <m:sSup>
                          <m:sSupPr>
                            <m:ctrlPr>
                              <a:rPr lang="en-US" altLang="zh-TW" sz="1500" i="1">
                                <a:solidFill>
                                  <a:srgbClr val="FF0000"/>
                                </a:solidFill>
                                <a:latin typeface="Cambria Math" panose="02040503050406030204" pitchFamily="18" charset="0"/>
                              </a:rPr>
                            </m:ctrlPr>
                          </m:sSupPr>
                          <m:e>
                            <m:r>
                              <a:rPr lang="en-US" altLang="zh-TW" sz="1500" i="1">
                                <a:solidFill>
                                  <a:srgbClr val="FF0000"/>
                                </a:solidFill>
                                <a:latin typeface="Cambria Math" panose="02040503050406030204" pitchFamily="18" charset="0"/>
                              </a:rPr>
                              <m:t>𝝆</m:t>
                            </m:r>
                          </m:e>
                          <m:sup>
                            <m:r>
                              <a:rPr lang="en-US" altLang="zh-TW" sz="1500" b="1" i="1" smtClean="0">
                                <a:solidFill>
                                  <a:srgbClr val="FF0000"/>
                                </a:solidFill>
                                <a:latin typeface="Cambria Math" panose="02040503050406030204" pitchFamily="18" charset="0"/>
                              </a:rPr>
                              <m:t>−</m:t>
                            </m:r>
                          </m:sup>
                        </m:sSup>
                        <m:r>
                          <a:rPr lang="en-US" altLang="zh-TW" sz="1500" b="1" i="1" smtClean="0">
                            <a:solidFill>
                              <a:srgbClr val="FF0000"/>
                            </a:solidFill>
                            <a:latin typeface="Cambria Math" panose="02040503050406030204" pitchFamily="18" charset="0"/>
                          </a:rPr>
                          <m:t>,</m:t>
                        </m:r>
                        <m:r>
                          <a:rPr lang="en-US" altLang="zh-TW" sz="1500" b="1" i="1" smtClean="0">
                            <a:solidFill>
                              <a:srgbClr val="FF0000"/>
                            </a:solidFill>
                            <a:latin typeface="Cambria Math" panose="02040503050406030204" pitchFamily="18" charset="0"/>
                          </a:rPr>
                          <m:t>𝝆</m:t>
                        </m:r>
                      </m:e>
                      <m:sup>
                        <m:r>
                          <a:rPr lang="en-US" altLang="zh-TW" sz="1500" b="1" i="1" smtClean="0">
                            <a:solidFill>
                              <a:srgbClr val="FF0000"/>
                            </a:solidFill>
                            <a:latin typeface="Cambria Math" panose="02040503050406030204" pitchFamily="18" charset="0"/>
                          </a:rPr>
                          <m:t>𝟎</m:t>
                        </m:r>
                      </m:sup>
                    </m:sSup>
                    <m:sSup>
                      <m:sSupPr>
                        <m:ctrlPr>
                          <a:rPr lang="en-US" altLang="zh-TW" sz="1500" i="1">
                            <a:solidFill>
                              <a:srgbClr val="FF0000"/>
                            </a:solidFill>
                            <a:latin typeface="Cambria Math" panose="02040503050406030204" pitchFamily="18" charset="0"/>
                          </a:rPr>
                        </m:ctrlPr>
                      </m:sSupPr>
                      <m:e>
                        <m:r>
                          <a:rPr lang="en-US" altLang="zh-TW" sz="1500" i="1">
                            <a:solidFill>
                              <a:srgbClr val="FF0000"/>
                            </a:solidFill>
                            <a:latin typeface="Cambria Math" panose="02040503050406030204" pitchFamily="18" charset="0"/>
                          </a:rPr>
                          <m:t>𝝆</m:t>
                        </m:r>
                      </m:e>
                      <m:sup>
                        <m:r>
                          <a:rPr lang="en-US" altLang="zh-TW" sz="1500" i="1">
                            <a:solidFill>
                              <a:srgbClr val="FF0000"/>
                            </a:solidFill>
                            <a:latin typeface="Cambria Math" panose="02040503050406030204" pitchFamily="18" charset="0"/>
                          </a:rPr>
                          <m:t>𝟎</m:t>
                        </m:r>
                      </m:sup>
                    </m:sSup>
                    <m:r>
                      <a:rPr lang="en-US" altLang="zh-TW" sz="1500" i="1" smtClean="0">
                        <a:solidFill>
                          <a:srgbClr val="FF0000"/>
                        </a:solidFill>
                        <a:latin typeface="Cambria Math" panose="02040503050406030204" pitchFamily="18" charset="0"/>
                      </a:rPr>
                      <m:t> </m:t>
                    </m:r>
                    <m:r>
                      <a:rPr lang="en-US" altLang="zh-TW" sz="1500" b="1" i="0" smtClean="0">
                        <a:solidFill>
                          <a:srgbClr val="FF0000"/>
                        </a:solidFill>
                        <a:latin typeface="Cambria Math" panose="02040503050406030204" pitchFamily="18" charset="0"/>
                      </a:rPr>
                      <m:t>𝐬𝐞𝐞𝐦</m:t>
                    </m:r>
                  </m:oMath>
                </a14:m>
                <a:r>
                  <a:rPr lang="en-US" altLang="zh-TW" sz="1500" dirty="0">
                    <a:solidFill>
                      <a:srgbClr val="FF0000"/>
                    </a:solidFill>
                  </a:rPr>
                  <a:t> to be D-wave dominated???</a:t>
                </a:r>
                <a:endParaRPr lang="zh-TW" altLang="en-US" sz="1500" dirty="0">
                  <a:solidFill>
                    <a:srgbClr val="FF0000"/>
                  </a:solidFill>
                </a:endParaRPr>
              </a:p>
            </p:txBody>
          </p:sp>
        </mc:Choice>
        <mc:Fallback xmlns="">
          <p:sp>
            <p:nvSpPr>
              <p:cNvPr id="34" name="文字方塊 33">
                <a:extLst>
                  <a:ext uri="{FF2B5EF4-FFF2-40B4-BE49-F238E27FC236}">
                    <a16:creationId xmlns:a16="http://schemas.microsoft.com/office/drawing/2014/main" id="{0FC1DD6A-42CF-5453-F62B-9070083E214F}"/>
                  </a:ext>
                </a:extLst>
              </p:cNvPr>
              <p:cNvSpPr txBox="1">
                <a:spLocks noRot="1" noChangeAspect="1" noMove="1" noResize="1" noEditPoints="1" noAdjustHandles="1" noChangeArrowheads="1" noChangeShapeType="1" noTextEdit="1"/>
              </p:cNvSpPr>
              <p:nvPr/>
            </p:nvSpPr>
            <p:spPr bwMode="auto">
              <a:xfrm>
                <a:off x="1237028" y="4763398"/>
                <a:ext cx="7449772" cy="328423"/>
              </a:xfrm>
              <a:prstGeom prst="rect">
                <a:avLst/>
              </a:prstGeom>
              <a:blipFill>
                <a:blip r:embed="rId4"/>
                <a:stretch>
                  <a:fillRect l="-341" t="-3704" b="-22222"/>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35754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28" grpId="0" animBg="1"/>
      <p:bldP spid="30" grpId="0" animBg="1"/>
      <p:bldP spid="31" grpId="0" animBg="1"/>
      <p:bldP spid="32" grpId="0" animBg="1"/>
      <p:bldP spid="7"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469576" y="4341966"/>
            <a:ext cx="2133600" cy="357188"/>
          </a:xfrm>
        </p:spPr>
        <p:txBody>
          <a:bodyPr/>
          <a:lstStyle/>
          <a:p>
            <a:pPr defTabSz="685800">
              <a:defRPr/>
            </a:pPr>
            <a:fld id="{EC07A838-492B-4213-A14F-B0EB990CD472}" type="slidenum">
              <a:rPr lang="en-US" altLang="zh-TW" smtClean="0">
                <a:solidFill>
                  <a:prstClr val="black"/>
                </a:solidFill>
              </a:rPr>
              <a:pPr defTabSz="685800">
                <a:defRPr/>
              </a:pPr>
              <a:t>19</a:t>
            </a:fld>
            <a:endParaRPr lang="en-US" altLang="zh-TW" dirty="0">
              <a:solidFill>
                <a:prstClr val="black"/>
              </a:solidFill>
            </a:endParaRPr>
          </a:p>
        </p:txBody>
      </p:sp>
      <mc:AlternateContent xmlns:mc="http://schemas.openxmlformats.org/markup-compatibility/2006" xmlns:a14="http://schemas.microsoft.com/office/drawing/2010/main">
        <mc:Choice Requires="a14">
          <p:sp>
            <p:nvSpPr>
              <p:cNvPr id="27" name="文字方塊 26"/>
              <p:cNvSpPr txBox="1"/>
              <p:nvPr/>
            </p:nvSpPr>
            <p:spPr bwMode="auto">
              <a:xfrm>
                <a:off x="582626" y="106952"/>
                <a:ext cx="7964444" cy="600036"/>
              </a:xfrm>
              <a:prstGeom prst="rect">
                <a:avLst/>
              </a:prstGeom>
              <a:noFill/>
              <a:ln w="9525">
                <a:noFill/>
                <a:miter lim="800000"/>
                <a:headEnd/>
                <a:tailEnd/>
              </a:ln>
            </p:spPr>
            <p:txBody>
              <a:bodyPr wrap="square" rtlCol="0">
                <a:spAutoFit/>
              </a:bodyPr>
              <a:lstStyle/>
              <a:p>
                <a:pPr marL="285750" indent="-285750">
                  <a:spcBef>
                    <a:spcPct val="50000"/>
                  </a:spcBef>
                  <a:buFont typeface="Wingdings" panose="05000000000000000000" pitchFamily="2" charset="2"/>
                  <a:buChar char="n"/>
                </a:pPr>
                <a:r>
                  <a:rPr lang="en-US" altLang="zh-TW" sz="1600" dirty="0">
                    <a:solidFill>
                      <a:srgbClr val="0000FF"/>
                    </a:solidFill>
                  </a:rPr>
                  <a:t>Contrary to charmless B</a:t>
                </a:r>
                <a:r>
                  <a:rPr lang="en-US" altLang="zh-TW" sz="1600" dirty="0">
                    <a:solidFill>
                      <a:srgbClr val="0000FF"/>
                    </a:solidFill>
                    <a:sym typeface="Symbol" panose="05050102010706020507" pitchFamily="18" charset="2"/>
                  </a:rPr>
                  <a:t>VV decays, where </a:t>
                </a:r>
                <a14:m>
                  <m:oMath xmlns:m="http://schemas.openxmlformats.org/officeDocument/2006/math">
                    <m:sSub>
                      <m:sSubPr>
                        <m:ctrlPr>
                          <a:rPr lang="en-US" altLang="zh-TW" sz="1600" i="1" smtClean="0">
                            <a:solidFill>
                              <a:srgbClr val="0000FF"/>
                            </a:solidFill>
                            <a:latin typeface="Cambria Math" panose="02040503050406030204" pitchFamily="18" charset="0"/>
                            <a:sym typeface="Symbol" panose="05050102010706020507" pitchFamily="18" charset="2"/>
                          </a:rPr>
                        </m:ctrlPr>
                      </m:sSubPr>
                      <m:e>
                        <m:r>
                          <a:rPr lang="en-US" altLang="zh-TW" sz="1600" b="1" i="1" smtClean="0">
                            <a:solidFill>
                              <a:srgbClr val="0000FF"/>
                            </a:solidFill>
                            <a:latin typeface="Cambria Math" panose="02040503050406030204" pitchFamily="18" charset="0"/>
                            <a:sym typeface="Symbol" panose="05050102010706020507" pitchFamily="18" charset="2"/>
                          </a:rPr>
                          <m:t>𝒇</m:t>
                        </m:r>
                      </m:e>
                      <m:sub>
                        <m:r>
                          <a:rPr lang="en-US" altLang="zh-TW" sz="1600" b="1" i="1" smtClean="0">
                            <a:solidFill>
                              <a:srgbClr val="0000FF"/>
                            </a:solidFill>
                            <a:latin typeface="Cambria Math" panose="02040503050406030204" pitchFamily="18" charset="0"/>
                            <a:sym typeface="Symbol" panose="05050102010706020507" pitchFamily="18" charset="2"/>
                          </a:rPr>
                          <m:t>𝑳</m:t>
                        </m:r>
                      </m:sub>
                    </m:sSub>
                    <m:r>
                      <a:rPr lang="en-US" altLang="zh-TW" sz="1600" b="1" i="1" smtClean="0">
                        <a:solidFill>
                          <a:srgbClr val="0000FF"/>
                        </a:solidFill>
                        <a:latin typeface="Cambria Math" panose="02040503050406030204" pitchFamily="18" charset="0"/>
                        <a:sym typeface="Symbol" panose="05050102010706020507" pitchFamily="18" charset="2"/>
                      </a:rPr>
                      <m:t>=</m:t>
                    </m:r>
                    <m:r>
                      <a:rPr lang="en-US" altLang="zh-TW" sz="1600" b="1" i="1" smtClean="0">
                        <a:solidFill>
                          <a:srgbClr val="0000FF"/>
                        </a:solidFill>
                        <a:latin typeface="Cambria Math" panose="02040503050406030204" pitchFamily="18" charset="0"/>
                        <a:sym typeface="Symbol" panose="05050102010706020507" pitchFamily="18" charset="2"/>
                      </a:rPr>
                      <m:t>𝟏</m:t>
                    </m:r>
                    <m:r>
                      <a:rPr lang="en-US" altLang="zh-TW" sz="1600" b="1" i="1" smtClean="0">
                        <a:solidFill>
                          <a:srgbClr val="0000FF"/>
                        </a:solidFill>
                        <a:latin typeface="Cambria Math" panose="02040503050406030204" pitchFamily="18" charset="0"/>
                        <a:sym typeface="Symbol" panose="05050102010706020507" pitchFamily="18" charset="2"/>
                      </a:rPr>
                      <m:t>−</m:t>
                    </m:r>
                    <m:r>
                      <a:rPr lang="en-US" altLang="zh-TW" sz="1600" b="1" i="1" smtClean="0">
                        <a:solidFill>
                          <a:srgbClr val="0000FF"/>
                        </a:solidFill>
                        <a:latin typeface="Cambria Math" panose="02040503050406030204" pitchFamily="18" charset="0"/>
                        <a:sym typeface="Symbol" panose="05050102010706020507" pitchFamily="18" charset="2"/>
                      </a:rPr>
                      <m:t>𝑶</m:t>
                    </m:r>
                    <m:r>
                      <a:rPr lang="en-US" altLang="zh-TW" sz="1600" b="1" i="1" smtClean="0">
                        <a:solidFill>
                          <a:srgbClr val="0000FF"/>
                        </a:solidFill>
                        <a:latin typeface="Cambria Math" panose="02040503050406030204" pitchFamily="18" charset="0"/>
                        <a:sym typeface="Symbol" panose="05050102010706020507" pitchFamily="18" charset="2"/>
                      </a:rPr>
                      <m:t>(</m:t>
                    </m:r>
                    <m:sSubSup>
                      <m:sSubSupPr>
                        <m:ctrlPr>
                          <a:rPr lang="en-US" altLang="zh-TW" sz="1600" b="1" i="1" smtClean="0">
                            <a:solidFill>
                              <a:srgbClr val="0000FF"/>
                            </a:solidFill>
                            <a:latin typeface="Cambria Math" panose="02040503050406030204" pitchFamily="18" charset="0"/>
                            <a:sym typeface="Symbol" panose="05050102010706020507" pitchFamily="18" charset="2"/>
                          </a:rPr>
                        </m:ctrlPr>
                      </m:sSubSupPr>
                      <m:e>
                        <m:r>
                          <a:rPr lang="en-US" altLang="zh-TW" sz="1600" b="1" i="1" smtClean="0">
                            <a:solidFill>
                              <a:srgbClr val="0000FF"/>
                            </a:solidFill>
                            <a:latin typeface="Cambria Math" panose="02040503050406030204" pitchFamily="18" charset="0"/>
                            <a:sym typeface="Symbol" panose="05050102010706020507" pitchFamily="18" charset="2"/>
                          </a:rPr>
                          <m:t>𝒎</m:t>
                        </m:r>
                      </m:e>
                      <m:sub>
                        <m:r>
                          <a:rPr lang="en-US" altLang="zh-TW" sz="1600" b="1" i="1" smtClean="0">
                            <a:solidFill>
                              <a:srgbClr val="0000FF"/>
                            </a:solidFill>
                            <a:latin typeface="Cambria Math" panose="02040503050406030204" pitchFamily="18" charset="0"/>
                            <a:sym typeface="Symbol" panose="05050102010706020507" pitchFamily="18" charset="2"/>
                          </a:rPr>
                          <m:t>𝑽</m:t>
                        </m:r>
                      </m:sub>
                      <m:sup>
                        <m:r>
                          <a:rPr lang="en-US" altLang="zh-TW" sz="1600" b="1" i="1" smtClean="0">
                            <a:solidFill>
                              <a:srgbClr val="0000FF"/>
                            </a:solidFill>
                            <a:latin typeface="Cambria Math" panose="02040503050406030204" pitchFamily="18" charset="0"/>
                            <a:sym typeface="Symbol" panose="05050102010706020507" pitchFamily="18" charset="2"/>
                          </a:rPr>
                          <m:t>𝟐</m:t>
                        </m:r>
                      </m:sup>
                    </m:sSubSup>
                    <m:r>
                      <a:rPr lang="en-US" altLang="zh-TW" sz="1600" b="1" i="1" smtClean="0">
                        <a:solidFill>
                          <a:srgbClr val="0000FF"/>
                        </a:solidFill>
                        <a:latin typeface="Cambria Math" panose="02040503050406030204" pitchFamily="18" charset="0"/>
                        <a:sym typeface="Symbol" panose="05050102010706020507" pitchFamily="18" charset="2"/>
                      </a:rPr>
                      <m:t>/</m:t>
                    </m:r>
                    <m:sSubSup>
                      <m:sSubSupPr>
                        <m:ctrlPr>
                          <a:rPr lang="en-US" altLang="zh-TW" sz="1600" i="1">
                            <a:solidFill>
                              <a:srgbClr val="0000FF"/>
                            </a:solidFill>
                            <a:latin typeface="Cambria Math" panose="02040503050406030204" pitchFamily="18" charset="0"/>
                            <a:sym typeface="Symbol" panose="05050102010706020507" pitchFamily="18" charset="2"/>
                          </a:rPr>
                        </m:ctrlPr>
                      </m:sSubSupPr>
                      <m:e>
                        <m:r>
                          <a:rPr lang="en-US" altLang="zh-TW" sz="1600" i="1">
                            <a:solidFill>
                              <a:srgbClr val="0000FF"/>
                            </a:solidFill>
                            <a:latin typeface="Cambria Math" panose="02040503050406030204" pitchFamily="18" charset="0"/>
                            <a:sym typeface="Symbol" panose="05050102010706020507" pitchFamily="18" charset="2"/>
                          </a:rPr>
                          <m:t>𝒎</m:t>
                        </m:r>
                      </m:e>
                      <m:sub>
                        <m:r>
                          <a:rPr lang="en-US" altLang="zh-TW" sz="1600" b="1" i="1" smtClean="0">
                            <a:solidFill>
                              <a:srgbClr val="0000FF"/>
                            </a:solidFill>
                            <a:latin typeface="Cambria Math" panose="02040503050406030204" pitchFamily="18" charset="0"/>
                            <a:sym typeface="Symbol" panose="05050102010706020507" pitchFamily="18" charset="2"/>
                          </a:rPr>
                          <m:t>𝑩</m:t>
                        </m:r>
                      </m:sub>
                      <m:sup>
                        <m:r>
                          <a:rPr lang="en-US" altLang="zh-TW" sz="1600" i="1">
                            <a:solidFill>
                              <a:srgbClr val="0000FF"/>
                            </a:solidFill>
                            <a:latin typeface="Cambria Math" panose="02040503050406030204" pitchFamily="18" charset="0"/>
                            <a:sym typeface="Symbol" panose="05050102010706020507" pitchFamily="18" charset="2"/>
                          </a:rPr>
                          <m:t>𝟐</m:t>
                        </m:r>
                      </m:sup>
                    </m:sSubSup>
                  </m:oMath>
                </a14:m>
                <a:r>
                  <a:rPr lang="en-US" altLang="zh-TW" sz="1600" dirty="0">
                    <a:solidFill>
                      <a:srgbClr val="0000FF"/>
                    </a:solidFill>
                  </a:rPr>
                  <a:t>),</a:t>
                </a:r>
                <a:r>
                  <a:rPr lang="en-US" altLang="zh-TW" sz="1600" dirty="0">
                    <a:solidFill>
                      <a:srgbClr val="FF3300"/>
                    </a:solidFill>
                  </a:rPr>
                  <a:t> longitudinal polarization in charm sector is expected to be of order 0.5 or smaller</a:t>
                </a:r>
                <a:endParaRPr lang="zh-TW" altLang="en-US" sz="1600" dirty="0">
                  <a:solidFill>
                    <a:srgbClr val="FF3300"/>
                  </a:solidFill>
                </a:endParaRPr>
              </a:p>
            </p:txBody>
          </p:sp>
        </mc:Choice>
        <mc:Fallback xmlns="">
          <p:sp>
            <p:nvSpPr>
              <p:cNvPr id="27" name="文字方塊 26"/>
              <p:cNvSpPr txBox="1">
                <a:spLocks noRot="1" noChangeAspect="1" noMove="1" noResize="1" noEditPoints="1" noAdjustHandles="1" noChangeArrowheads="1" noChangeShapeType="1" noTextEdit="1"/>
              </p:cNvSpPr>
              <p:nvPr/>
            </p:nvSpPr>
            <p:spPr bwMode="auto">
              <a:xfrm>
                <a:off x="582626" y="106952"/>
                <a:ext cx="7964444" cy="600036"/>
              </a:xfrm>
              <a:prstGeom prst="rect">
                <a:avLst/>
              </a:prstGeom>
              <a:blipFill>
                <a:blip r:embed="rId2"/>
                <a:stretch>
                  <a:fillRect l="-306" t="-1020" r="-383" b="-13265"/>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p:cNvSpPr txBox="1"/>
              <p:nvPr/>
            </p:nvSpPr>
            <p:spPr bwMode="auto">
              <a:xfrm>
                <a:off x="839548" y="1851889"/>
                <a:ext cx="8103783" cy="745140"/>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Mark III (’92) </a:t>
                </a:r>
                <a:r>
                  <a:rPr lang="en-US" altLang="zh-TW" sz="1600" dirty="0">
                    <a:solidFill>
                      <a:srgbClr val="0000FF"/>
                    </a:solidFill>
                    <a:sym typeface="Symbol" panose="05050102010706020507" pitchFamily="18" charset="2"/>
                  </a:rPr>
                  <a:t> </a:t>
                </a:r>
                <a14:m>
                  <m:oMath xmlns:m="http://schemas.openxmlformats.org/officeDocument/2006/math">
                    <m:sSub>
                      <m:sSubPr>
                        <m:ctrlPr>
                          <a:rPr lang="en-US" altLang="zh-TW" sz="1600" i="1" smtClean="0">
                            <a:solidFill>
                              <a:srgbClr val="0000FF"/>
                            </a:solidFill>
                            <a:latin typeface="Cambria Math" panose="02040503050406030204" pitchFamily="18" charset="0"/>
                            <a:sym typeface="Symbol" panose="05050102010706020507" pitchFamily="18" charset="2"/>
                          </a:rPr>
                        </m:ctrlPr>
                      </m:sSubPr>
                      <m:e>
                        <m:r>
                          <a:rPr lang="en-US" altLang="zh-TW" sz="1600" b="1" i="1" smtClean="0">
                            <a:solidFill>
                              <a:srgbClr val="0000FF"/>
                            </a:solidFill>
                            <a:latin typeface="Cambria Math" panose="02040503050406030204" pitchFamily="18" charset="0"/>
                            <a:sym typeface="Symbol" panose="05050102010706020507" pitchFamily="18" charset="2"/>
                          </a:rPr>
                          <m:t>𝒇</m:t>
                        </m:r>
                      </m:e>
                      <m:sub>
                        <m:r>
                          <a:rPr lang="en-US" altLang="zh-TW" sz="1600" b="1" i="1" smtClean="0">
                            <a:solidFill>
                              <a:srgbClr val="0000FF"/>
                            </a:solidFill>
                            <a:latin typeface="Cambria Math" panose="02040503050406030204" pitchFamily="18" charset="0"/>
                            <a:sym typeface="Symbol" panose="05050102010706020507" pitchFamily="18" charset="2"/>
                          </a:rPr>
                          <m:t>𝑳</m:t>
                        </m:r>
                      </m:sub>
                    </m:sSub>
                  </m:oMath>
                </a14:m>
                <a:r>
                  <a:rPr lang="en-US" altLang="zh-TW" sz="1600" dirty="0">
                    <a:solidFill>
                      <a:srgbClr val="0000FF"/>
                    </a:solidFill>
                  </a:rPr>
                  <a:t> = 0.475 </a:t>
                </a:r>
                <a:r>
                  <a:rPr lang="en-US" altLang="zh-TW" sz="1600" dirty="0">
                    <a:solidFill>
                      <a:srgbClr val="0000FF"/>
                    </a:solidFill>
                    <a:sym typeface="Symbol" panose="05050102010706020507" pitchFamily="18" charset="2"/>
                  </a:rPr>
                  <a:t> 0.271  in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𝑲</m:t>
                        </m:r>
                      </m:e>
                      <m:sup>
                        <m:r>
                          <a:rPr lang="en-US" altLang="zh-TW" sz="1600" i="1">
                            <a:solidFill>
                              <a:srgbClr val="0000FF"/>
                            </a:solidFill>
                            <a:latin typeface="Cambria Math" panose="02040503050406030204" pitchFamily="18" charset="0"/>
                          </a:rPr>
                          <m:t>∗−</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m:t>
                        </m:r>
                      </m:sup>
                    </m:sSup>
                    <m:r>
                      <a:rPr lang="en-US" altLang="zh-TW" sz="1600" b="1" i="0" smtClean="0">
                        <a:solidFill>
                          <a:srgbClr val="0000FF"/>
                        </a:solidFill>
                        <a:latin typeface="Cambria Math" panose="02040503050406030204" pitchFamily="18" charset="0"/>
                      </a:rPr>
                      <m:t>, </m:t>
                    </m:r>
                  </m:oMath>
                </a14:m>
                <a:r>
                  <a:rPr lang="en-US" altLang="zh-TW" sz="1600" dirty="0">
                    <a:solidFill>
                      <a:srgbClr val="0000FF"/>
                    </a:solidFill>
                    <a:sym typeface="Symbol" panose="05050102010706020507" pitchFamily="18" charset="2"/>
                  </a:rPr>
                  <a:t>                                                </a:t>
                </a:r>
              </a:p>
              <a:p>
                <a:pPr>
                  <a:spcBef>
                    <a:spcPct val="50000"/>
                  </a:spcBef>
                </a:pPr>
                <a:r>
                  <a:rPr lang="en-US" altLang="zh-TW" sz="1600" dirty="0">
                    <a:solidFill>
                      <a:srgbClr val="0000FF"/>
                    </a:solidFill>
                    <a:sym typeface="Symbol" panose="05050102010706020507" pitchFamily="18" charset="2"/>
                  </a:rPr>
                  <a:t>                          transversely polarized in  </a:t>
                </a:r>
                <a14:m>
                  <m:oMath xmlns:m="http://schemas.openxmlformats.org/officeDocument/2006/math">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𝑫</m:t>
                        </m:r>
                      </m:e>
                      <m:sup>
                        <m:r>
                          <a:rPr lang="en-US" altLang="zh-TW" sz="1600" b="1" i="1" smtClean="0">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m:t>
                    </m:r>
                    <m:r>
                      <a:rPr lang="en-US" altLang="zh-TW" sz="1600" i="1" smtClean="0">
                        <a:solidFill>
                          <a:srgbClr val="0000FF"/>
                        </a:solidFill>
                        <a:latin typeface="Cambria Math" panose="02040503050406030204" pitchFamily="18" charset="0"/>
                      </a:rPr>
                      <m:t> </m:t>
                    </m:r>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 </m:t>
                        </m:r>
                        <m:acc>
                          <m:accPr>
                            <m:chr m:val="̅"/>
                            <m:ctrlPr>
                              <a:rPr lang="en-US" altLang="zh-TW" sz="1600" i="1">
                                <a:solidFill>
                                  <a:srgbClr val="0000FF"/>
                                </a:solidFill>
                                <a:latin typeface="Cambria Math" panose="02040503050406030204" pitchFamily="18" charset="0"/>
                              </a:rPr>
                            </m:ctrlPr>
                          </m:accPr>
                          <m:e>
                            <m:r>
                              <a:rPr lang="en-US" altLang="zh-TW" sz="1600" i="1">
                                <a:solidFill>
                                  <a:srgbClr val="0000FF"/>
                                </a:solidFill>
                                <a:latin typeface="Cambria Math" panose="02040503050406030204" pitchFamily="18" charset="0"/>
                              </a:rPr>
                              <m:t>𝑲</m:t>
                            </m:r>
                          </m:e>
                        </m:acc>
                      </m:e>
                      <m: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oMath>
                </a14:m>
                <a:r>
                  <a:rPr lang="en-US" altLang="zh-TW" sz="1600" dirty="0">
                    <a:solidFill>
                      <a:srgbClr val="0000FF"/>
                    </a:solidFill>
                    <a:sym typeface="Symbol" panose="05050102010706020507" pitchFamily="18" charset="2"/>
                  </a:rPr>
                  <a:t>      </a:t>
                </a:r>
                <a:endParaRPr lang="zh-TW" altLang="en-US" sz="1600" dirty="0">
                  <a:solidFill>
                    <a:srgbClr val="0000FF"/>
                  </a:solidFill>
                </a:endParaRPr>
              </a:p>
            </p:txBody>
          </p:sp>
        </mc:Choice>
        <mc:Fallback xmlns="">
          <p:sp>
            <p:nvSpPr>
              <p:cNvPr id="28" name="文字方塊 27"/>
              <p:cNvSpPr txBox="1">
                <a:spLocks noRot="1" noChangeAspect="1" noMove="1" noResize="1" noEditPoints="1" noAdjustHandles="1" noChangeArrowheads="1" noChangeShapeType="1" noTextEdit="1"/>
              </p:cNvSpPr>
              <p:nvPr/>
            </p:nvSpPr>
            <p:spPr bwMode="auto">
              <a:xfrm>
                <a:off x="839548" y="1851889"/>
                <a:ext cx="8103783" cy="745140"/>
              </a:xfrm>
              <a:prstGeom prst="rect">
                <a:avLst/>
              </a:prstGeom>
              <a:blipFill>
                <a:blip r:embed="rId3"/>
                <a:stretch>
                  <a:fillRect l="-451" t="-2459" b="-7377"/>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bwMode="auto">
              <a:xfrm>
                <a:off x="811226" y="2568931"/>
                <a:ext cx="6706276"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BESIII (’21) </a:t>
                </a:r>
                <a:r>
                  <a:rPr lang="en-US" altLang="zh-TW" sz="1600" dirty="0">
                    <a:solidFill>
                      <a:srgbClr val="0000FF"/>
                    </a:solidFill>
                    <a:sym typeface="Symbol" panose="05050102010706020507" pitchFamily="18" charset="2"/>
                  </a:rPr>
                  <a:t>  transversely polarized in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𝝎𝝓</m:t>
                    </m:r>
                  </m:oMath>
                </a14:m>
                <a:r>
                  <a:rPr lang="zh-TW" altLang="en-US" sz="1600" dirty="0">
                    <a:solidFill>
                      <a:srgbClr val="0000FF"/>
                    </a:solidFill>
                  </a:rPr>
                  <a:t> </a:t>
                </a:r>
                <a:r>
                  <a:rPr lang="en-US" altLang="zh-TW" sz="1600" dirty="0">
                    <a:solidFill>
                      <a:srgbClr val="0000FF"/>
                    </a:solidFill>
                  </a:rPr>
                  <a:t>with  </a:t>
                </a:r>
                <a14:m>
                  <m:oMath xmlns:m="http://schemas.openxmlformats.org/officeDocument/2006/math">
                    <m:sSub>
                      <m:sSubPr>
                        <m:ctrlPr>
                          <a:rPr lang="en-US" altLang="zh-TW" sz="1600" i="1">
                            <a:solidFill>
                              <a:srgbClr val="0000FF"/>
                            </a:solidFill>
                            <a:latin typeface="Cambria Math" panose="02040503050406030204" pitchFamily="18" charset="0"/>
                            <a:sym typeface="Symbol" panose="05050102010706020507" pitchFamily="18" charset="2"/>
                          </a:rPr>
                        </m:ctrlPr>
                      </m:sSubPr>
                      <m:e>
                        <m:r>
                          <a:rPr lang="en-US" altLang="zh-TW" sz="1600" i="1">
                            <a:solidFill>
                              <a:srgbClr val="0000FF"/>
                            </a:solidFill>
                            <a:latin typeface="Cambria Math" panose="02040503050406030204" pitchFamily="18" charset="0"/>
                            <a:sym typeface="Symbol" panose="05050102010706020507" pitchFamily="18" charset="2"/>
                          </a:rPr>
                          <m:t>𝒇</m:t>
                        </m:r>
                      </m:e>
                      <m:sub>
                        <m:r>
                          <a:rPr lang="en-US" altLang="zh-TW" sz="1600" i="1">
                            <a:solidFill>
                              <a:srgbClr val="0000FF"/>
                            </a:solidFill>
                            <a:latin typeface="Cambria Math" panose="02040503050406030204" pitchFamily="18" charset="0"/>
                            <a:sym typeface="Symbol" panose="05050102010706020507" pitchFamily="18" charset="2"/>
                          </a:rPr>
                          <m:t>𝑳</m:t>
                        </m:r>
                      </m:sub>
                    </m:sSub>
                    <m:r>
                      <a:rPr lang="en-US" altLang="zh-TW" sz="1600" b="1" i="0" smtClean="0">
                        <a:solidFill>
                          <a:srgbClr val="0000FF"/>
                        </a:solidFill>
                        <a:latin typeface="Cambria Math" panose="02040503050406030204" pitchFamily="18" charset="0"/>
                        <a:sym typeface="Symbol" panose="05050102010706020507" pitchFamily="18" charset="2"/>
                      </a:rPr>
                      <m:t>&lt;</m:t>
                    </m:r>
                    <m:r>
                      <a:rPr lang="en-US" altLang="zh-TW" sz="1600" b="1" i="0" smtClean="0">
                        <a:solidFill>
                          <a:srgbClr val="0000FF"/>
                        </a:solidFill>
                        <a:latin typeface="Cambria Math" panose="02040503050406030204" pitchFamily="18" charset="0"/>
                        <a:sym typeface="Symbol" panose="05050102010706020507" pitchFamily="18" charset="2"/>
                      </a:rPr>
                      <m:t>𝟎</m:t>
                    </m:r>
                    <m:r>
                      <a:rPr lang="en-US" altLang="zh-TW" sz="1600" b="1" i="0" smtClean="0">
                        <a:solidFill>
                          <a:srgbClr val="0000FF"/>
                        </a:solidFill>
                        <a:latin typeface="Cambria Math" panose="02040503050406030204" pitchFamily="18" charset="0"/>
                        <a:sym typeface="Symbol" panose="05050102010706020507" pitchFamily="18" charset="2"/>
                      </a:rPr>
                      <m:t>.</m:t>
                    </m:r>
                    <m:r>
                      <a:rPr lang="en-US" altLang="zh-TW" sz="1600" b="1" i="0" smtClean="0">
                        <a:solidFill>
                          <a:srgbClr val="0000FF"/>
                        </a:solidFill>
                        <a:latin typeface="Cambria Math" panose="02040503050406030204" pitchFamily="18" charset="0"/>
                        <a:sym typeface="Symbol" panose="05050102010706020507" pitchFamily="18" charset="2"/>
                      </a:rPr>
                      <m:t>𝟐𝟒</m:t>
                    </m:r>
                  </m:oMath>
                </a14:m>
                <a:endParaRPr lang="zh-TW" altLang="en-US" sz="1600" dirty="0">
                  <a:solidFill>
                    <a:srgbClr val="0000FF"/>
                  </a:solidFill>
                </a:endParaRPr>
              </a:p>
            </p:txBody>
          </p:sp>
        </mc:Choice>
        <mc:Fallback xmlns="">
          <p:sp>
            <p:nvSpPr>
              <p:cNvPr id="29" name="文字方塊 28"/>
              <p:cNvSpPr txBox="1">
                <a:spLocks noRot="1" noChangeAspect="1" noMove="1" noResize="1" noEditPoints="1" noAdjustHandles="1" noChangeArrowheads="1" noChangeShapeType="1" noTextEdit="1"/>
              </p:cNvSpPr>
              <p:nvPr/>
            </p:nvSpPr>
            <p:spPr bwMode="auto">
              <a:xfrm>
                <a:off x="811226" y="2568931"/>
                <a:ext cx="6706276" cy="344133"/>
              </a:xfrm>
              <a:prstGeom prst="rect">
                <a:avLst/>
              </a:prstGeom>
              <a:blipFill>
                <a:blip r:embed="rId6"/>
                <a:stretch>
                  <a:fillRect l="-455" t="-5263" b="-21053"/>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p:cNvSpPr txBox="1"/>
              <p:nvPr/>
            </p:nvSpPr>
            <p:spPr bwMode="auto">
              <a:xfrm>
                <a:off x="509798" y="3116272"/>
                <a:ext cx="7849274" cy="598112"/>
              </a:xfrm>
              <a:prstGeom prst="rect">
                <a:avLst/>
              </a:prstGeom>
              <a:noFill/>
              <a:ln w="9525">
                <a:noFill/>
                <a:miter lim="800000"/>
                <a:headEnd/>
                <a:tailEnd/>
              </a:ln>
            </p:spPr>
            <p:txBody>
              <a:bodyPr wrap="square" rtlCol="0">
                <a:spAutoFit/>
              </a:bodyPr>
              <a:lstStyle/>
              <a:p>
                <a:pPr marL="285750" indent="-285750">
                  <a:spcBef>
                    <a:spcPct val="50000"/>
                  </a:spcBef>
                  <a:buFont typeface="Wingdings" panose="05000000000000000000" pitchFamily="2" charset="2"/>
                  <a:buChar char="n"/>
                </a:pPr>
                <a:r>
                  <a:rPr lang="en-US" altLang="zh-TW" sz="1600" dirty="0">
                    <a:solidFill>
                      <a:srgbClr val="0000FF"/>
                    </a:solidFill>
                  </a:rPr>
                  <a:t>If </a:t>
                </a:r>
                <a14:m>
                  <m:oMath xmlns:m="http://schemas.openxmlformats.org/officeDocument/2006/math">
                    <m:sSup>
                      <m:sSupPr>
                        <m:ctrlPr>
                          <a:rPr lang="en-US" altLang="zh-TW" i="1" smtClean="0">
                            <a:solidFill>
                              <a:srgbClr val="0000FF"/>
                            </a:solidFill>
                            <a:latin typeface="Cambria Math" panose="02040503050406030204" pitchFamily="18" charset="0"/>
                          </a:rPr>
                        </m:ctrlPr>
                      </m:sSupPr>
                      <m:e>
                        <m:r>
                          <a:rPr lang="en-US" altLang="zh-TW" i="1">
                            <a:solidFill>
                              <a:srgbClr val="0000FF"/>
                            </a:solidFill>
                            <a:latin typeface="Cambria Math" panose="02040503050406030204" pitchFamily="18" charset="0"/>
                          </a:rPr>
                          <m:t>𝑫</m:t>
                        </m:r>
                      </m:e>
                      <m:sup>
                        <m:r>
                          <a:rPr lang="en-US" altLang="zh-TW" i="1">
                            <a:solidFill>
                              <a:srgbClr val="0000FF"/>
                            </a:solidFill>
                            <a:latin typeface="Cambria Math" panose="02040503050406030204" pitchFamily="18" charset="0"/>
                          </a:rPr>
                          <m:t>𝟎</m:t>
                        </m:r>
                      </m:sup>
                    </m:sSup>
                    <m:r>
                      <a:rPr lang="en-US" altLang="zh-TW" i="1">
                        <a:solidFill>
                          <a:srgbClr val="0000FF"/>
                        </a:solidFill>
                        <a:latin typeface="Cambria Math" panose="02040503050406030204" pitchFamily="18" charset="0"/>
                      </a:rPr>
                      <m:t>→</m:t>
                    </m:r>
                    <m:r>
                      <a:rPr lang="en-US" altLang="zh-TW" i="1">
                        <a:solidFill>
                          <a:srgbClr val="0000FF"/>
                        </a:solidFill>
                        <a:latin typeface="Cambria Math" panose="02040503050406030204" pitchFamily="18" charset="0"/>
                      </a:rPr>
                      <m:t>𝝎𝝓</m:t>
                    </m:r>
                  </m:oMath>
                </a14:m>
                <a:r>
                  <a:rPr lang="zh-TW" altLang="en-US" dirty="0">
                    <a:solidFill>
                      <a:srgbClr val="0000FF"/>
                    </a:solidFill>
                  </a:rPr>
                  <a:t> </a:t>
                </a:r>
                <a:r>
                  <a:rPr lang="en-US" altLang="zh-TW" dirty="0">
                    <a:solidFill>
                      <a:srgbClr val="0000FF"/>
                    </a:solidFill>
                  </a:rPr>
                  <a:t>and </a:t>
                </a:r>
                <a14:m>
                  <m:oMath xmlns:m="http://schemas.openxmlformats.org/officeDocument/2006/math">
                    <m:sSup>
                      <m:sSupPr>
                        <m:ctrlPr>
                          <a:rPr lang="en-US" altLang="zh-TW" i="1">
                            <a:solidFill>
                              <a:srgbClr val="0000FF"/>
                            </a:solidFill>
                            <a:latin typeface="Cambria Math" panose="02040503050406030204" pitchFamily="18" charset="0"/>
                          </a:rPr>
                        </m:ctrlPr>
                      </m:sSupPr>
                      <m:e>
                        <m:r>
                          <a:rPr lang="en-US" altLang="zh-TW" i="1">
                            <a:solidFill>
                              <a:srgbClr val="0000FF"/>
                            </a:solidFill>
                            <a:latin typeface="Cambria Math" panose="02040503050406030204" pitchFamily="18" charset="0"/>
                          </a:rPr>
                          <m:t>𝑫</m:t>
                        </m:r>
                      </m:e>
                      <m:sup>
                        <m:r>
                          <a:rPr lang="en-US" altLang="zh-TW" i="1">
                            <a:solidFill>
                              <a:srgbClr val="0000FF"/>
                            </a:solidFill>
                            <a:latin typeface="Cambria Math" panose="02040503050406030204" pitchFamily="18" charset="0"/>
                          </a:rPr>
                          <m:t>𝟎</m:t>
                        </m:r>
                      </m:sup>
                    </m:sSup>
                    <m:r>
                      <a:rPr lang="en-US" altLang="zh-TW" i="1">
                        <a:solidFill>
                          <a:srgbClr val="0000FF"/>
                        </a:solidFill>
                        <a:latin typeface="Cambria Math" panose="02040503050406030204" pitchFamily="18" charset="0"/>
                      </a:rPr>
                      <m:t>→</m:t>
                    </m:r>
                    <m:sSup>
                      <m:sSupPr>
                        <m:ctrlPr>
                          <a:rPr lang="en-US" altLang="zh-TW" i="1">
                            <a:solidFill>
                              <a:srgbClr val="0000FF"/>
                            </a:solidFill>
                            <a:latin typeface="Cambria Math" panose="02040503050406030204" pitchFamily="18" charset="0"/>
                          </a:rPr>
                        </m:ctrlPr>
                      </m:sSupPr>
                      <m:e>
                        <m:r>
                          <a:rPr lang="en-US" altLang="zh-TW" i="1">
                            <a:solidFill>
                              <a:srgbClr val="0000FF"/>
                            </a:solidFill>
                            <a:latin typeface="Cambria Math" panose="02040503050406030204" pitchFamily="18" charset="0"/>
                          </a:rPr>
                          <m:t>𝝆</m:t>
                        </m:r>
                      </m:e>
                      <m:sup>
                        <m:r>
                          <a:rPr lang="en-US" altLang="zh-TW" i="1">
                            <a:solidFill>
                              <a:srgbClr val="0000FF"/>
                            </a:solidFill>
                            <a:latin typeface="Cambria Math" panose="02040503050406030204" pitchFamily="18" charset="0"/>
                          </a:rPr>
                          <m:t>𝟎</m:t>
                        </m:r>
                      </m:sup>
                    </m:sSup>
                    <m:r>
                      <a:rPr lang="en-US" altLang="zh-TW" i="1">
                        <a:solidFill>
                          <a:srgbClr val="0000FF"/>
                        </a:solidFill>
                        <a:latin typeface="Cambria Math" panose="02040503050406030204" pitchFamily="18" charset="0"/>
                      </a:rPr>
                      <m:t>𝝓</m:t>
                    </m:r>
                  </m:oMath>
                </a14:m>
                <a:r>
                  <a:rPr lang="zh-TW" altLang="en-US" dirty="0">
                    <a:solidFill>
                      <a:srgbClr val="0000FF"/>
                    </a:solidFill>
                  </a:rPr>
                  <a:t> </a:t>
                </a:r>
                <a:r>
                  <a:rPr lang="en-US" altLang="zh-TW" sz="1600" dirty="0">
                    <a:solidFill>
                      <a:srgbClr val="0000FF"/>
                    </a:solidFill>
                  </a:rPr>
                  <a:t>proceed only through internal W-emission,  their branching fractions &amp; polarizations are expected to be the same</a:t>
                </a:r>
                <a:endParaRPr lang="zh-TW" altLang="en-US" sz="1600" dirty="0">
                  <a:solidFill>
                    <a:srgbClr val="0000FF"/>
                  </a:solidFill>
                </a:endParaRPr>
              </a:p>
            </p:txBody>
          </p:sp>
        </mc:Choice>
        <mc:Fallback xmlns="">
          <p:sp>
            <p:nvSpPr>
              <p:cNvPr id="30" name="文字方塊 29"/>
              <p:cNvSpPr txBox="1">
                <a:spLocks noRot="1" noChangeAspect="1" noMove="1" noResize="1" noEditPoints="1" noAdjustHandles="1" noChangeArrowheads="1" noChangeShapeType="1" noTextEdit="1"/>
              </p:cNvSpPr>
              <p:nvPr/>
            </p:nvSpPr>
            <p:spPr bwMode="auto">
              <a:xfrm>
                <a:off x="509798" y="3116272"/>
                <a:ext cx="7849274" cy="598112"/>
              </a:xfrm>
              <a:prstGeom prst="rect">
                <a:avLst/>
              </a:prstGeom>
              <a:blipFill>
                <a:blip r:embed="rId7"/>
                <a:stretch>
                  <a:fillRect l="-311" t="-2041" b="-13265"/>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bwMode="auto">
              <a:xfrm>
                <a:off x="1027875" y="4189031"/>
                <a:ext cx="6906552" cy="344133"/>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r>
                      <a:rPr lang="en-US" altLang="zh-TW" sz="1600" i="1" smtClean="0">
                        <a:solidFill>
                          <a:srgbClr val="0000FF"/>
                        </a:solidFill>
                        <a:latin typeface="Cambria Math" panose="02040503050406030204" pitchFamily="18" charset="0"/>
                      </a:rPr>
                      <m:t>𝑩</m:t>
                    </m:r>
                    <m:r>
                      <a:rPr lang="en-US" altLang="zh-TW" sz="1600" i="1" smtClean="0">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𝝓</m:t>
                    </m:r>
                    <m:r>
                      <m:rPr>
                        <m:nor/>
                      </m:rPr>
                      <a:rPr lang="en-US" altLang="zh-TW" sz="1600" dirty="0">
                        <a:solidFill>
                          <a:srgbClr val="0000FF"/>
                        </a:solidFill>
                      </a:rPr>
                      <m:t>) = (1.56</m:t>
                    </m:r>
                    <m:r>
                      <m:rPr>
                        <m:nor/>
                      </m:rPr>
                      <a:rPr lang="en-US" altLang="zh-TW" sz="1600" dirty="0">
                        <a:solidFill>
                          <a:srgbClr val="0000FF"/>
                        </a:solidFill>
                        <a:sym typeface="Symbol" panose="05050102010706020507" pitchFamily="18" charset="2"/>
                      </a:rPr>
                      <m:t>0.13</m:t>
                    </m:r>
                    <m:r>
                      <m:rPr>
                        <m:nor/>
                      </m:rPr>
                      <a:rPr lang="en-US" altLang="zh-TW" sz="1600" dirty="0">
                        <a:solidFill>
                          <a:srgbClr val="0000FF"/>
                        </a:solidFill>
                      </a:rPr>
                      <m:t>)</m:t>
                    </m:r>
                    <m:r>
                      <a:rPr lang="en-US" altLang="zh-TW" sz="1600" i="1">
                        <a:solidFill>
                          <a:srgbClr val="0000FF"/>
                        </a:solidFill>
                        <a:latin typeface="Cambria Math" panose="02040503050406030204" pitchFamily="18" charset="0"/>
                        <a:ea typeface="Cambria Math" panose="02040503050406030204" pitchFamily="18" charset="0"/>
                      </a:rPr>
                      <m:t>×</m:t>
                    </m:r>
                    <m:sSup>
                      <m:sSupPr>
                        <m:ctrlPr>
                          <a:rPr lang="en-US" altLang="zh-TW" sz="1600" i="1">
                            <a:solidFill>
                              <a:srgbClr val="0000FF"/>
                            </a:solidFill>
                            <a:latin typeface="Cambria Math" panose="02040503050406030204" pitchFamily="18" charset="0"/>
                            <a:ea typeface="Cambria Math" panose="02040503050406030204" pitchFamily="18" charset="0"/>
                          </a:rPr>
                        </m:ctrlPr>
                      </m:sSupPr>
                      <m:e>
                        <m:r>
                          <a:rPr lang="en-US" altLang="zh-TW" sz="1600" i="1">
                            <a:solidFill>
                              <a:srgbClr val="0000FF"/>
                            </a:solidFill>
                            <a:latin typeface="Cambria Math" panose="02040503050406030204" pitchFamily="18" charset="0"/>
                            <a:ea typeface="Cambria Math" panose="02040503050406030204" pitchFamily="18" charset="0"/>
                          </a:rPr>
                          <m:t>𝟏𝟎</m:t>
                        </m:r>
                      </m:e>
                      <m:sup>
                        <m:r>
                          <a:rPr lang="en-US" altLang="zh-TW" sz="1600" i="1">
                            <a:solidFill>
                              <a:srgbClr val="0000FF"/>
                            </a:solidFill>
                            <a:latin typeface="Cambria Math" panose="02040503050406030204" pitchFamily="18" charset="0"/>
                            <a:ea typeface="Cambria Math" panose="02040503050406030204" pitchFamily="18" charset="0"/>
                          </a:rPr>
                          <m:t>−</m:t>
                        </m:r>
                        <m:r>
                          <a:rPr lang="en-US" altLang="zh-TW" sz="1600" i="1">
                            <a:solidFill>
                              <a:srgbClr val="0000FF"/>
                            </a:solidFill>
                            <a:latin typeface="Cambria Math" panose="02040503050406030204" pitchFamily="18" charset="0"/>
                            <a:ea typeface="Cambria Math" panose="02040503050406030204" pitchFamily="18" charset="0"/>
                          </a:rPr>
                          <m:t>𝟑</m:t>
                        </m:r>
                      </m:sup>
                    </m:sSup>
                    <m:r>
                      <a:rPr lang="en-US" altLang="zh-TW" sz="1600" b="1" i="1" smtClean="0">
                        <a:solidFill>
                          <a:srgbClr val="0000FF"/>
                        </a:solidFill>
                        <a:latin typeface="Cambria Math" panose="02040503050406030204" pitchFamily="18" charset="0"/>
                        <a:ea typeface="Cambria Math" panose="02040503050406030204" pitchFamily="18" charset="0"/>
                      </a:rPr>
                      <m:t>,  </m:t>
                    </m:r>
                    <m:r>
                      <a:rPr lang="en-US" altLang="zh-TW" sz="1600" b="1" i="1" smtClean="0">
                        <a:solidFill>
                          <a:srgbClr val="0000FF"/>
                        </a:solidFill>
                        <a:latin typeface="Cambria Math" panose="02040503050406030204" pitchFamily="18" charset="0"/>
                      </a:rPr>
                      <m:t>𝑩</m:t>
                    </m:r>
                    <m:r>
                      <a:rPr lang="en-US" altLang="zh-TW" sz="1600" b="1" i="1" smtClean="0">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𝝎𝝓</m:t>
                    </m:r>
                  </m:oMath>
                </a14:m>
                <a:r>
                  <a:rPr lang="en-US" altLang="zh-TW" sz="1600" dirty="0">
                    <a:solidFill>
                      <a:srgbClr val="0000FF"/>
                    </a:solidFill>
                  </a:rPr>
                  <a:t>) = (6.48</a:t>
                </a:r>
                <a:r>
                  <a:rPr lang="en-US" altLang="zh-TW" sz="1600" dirty="0">
                    <a:solidFill>
                      <a:srgbClr val="0000FF"/>
                    </a:solidFill>
                    <a:sym typeface="Symbol" panose="05050102010706020507" pitchFamily="18" charset="2"/>
                  </a:rPr>
                  <a:t></a:t>
                </a:r>
                <a:r>
                  <a:rPr lang="en-US" altLang="zh-TW" sz="1600" dirty="0">
                    <a:solidFill>
                      <a:srgbClr val="0000FF"/>
                    </a:solidFill>
                  </a:rPr>
                  <a:t>1.04)</a:t>
                </a:r>
                <a14:m>
                  <m:oMath xmlns:m="http://schemas.openxmlformats.org/officeDocument/2006/math">
                    <m:r>
                      <a:rPr lang="en-US" altLang="zh-TW" sz="1600" i="1" smtClean="0">
                        <a:solidFill>
                          <a:srgbClr val="0000FF"/>
                        </a:solidFill>
                        <a:latin typeface="Cambria Math" panose="02040503050406030204" pitchFamily="18" charset="0"/>
                        <a:ea typeface="Cambria Math" panose="02040503050406030204" pitchFamily="18" charset="0"/>
                      </a:rPr>
                      <m:t>×</m:t>
                    </m:r>
                    <m:sSup>
                      <m:sSupPr>
                        <m:ctrlPr>
                          <a:rPr lang="en-US" altLang="zh-TW" sz="1600" i="1" smtClean="0">
                            <a:solidFill>
                              <a:srgbClr val="0000FF"/>
                            </a:solidFill>
                            <a:latin typeface="Cambria Math" panose="02040503050406030204" pitchFamily="18" charset="0"/>
                            <a:ea typeface="Cambria Math" panose="02040503050406030204" pitchFamily="18" charset="0"/>
                          </a:rPr>
                        </m:ctrlPr>
                      </m:sSupPr>
                      <m:e>
                        <m:r>
                          <a:rPr lang="en-US" altLang="zh-TW" sz="1600" b="1" i="1" smtClean="0">
                            <a:solidFill>
                              <a:srgbClr val="0000FF"/>
                            </a:solidFill>
                            <a:latin typeface="Cambria Math" panose="02040503050406030204" pitchFamily="18" charset="0"/>
                            <a:ea typeface="Cambria Math" panose="02040503050406030204" pitchFamily="18" charset="0"/>
                          </a:rPr>
                          <m:t>𝟏𝟎</m:t>
                        </m:r>
                      </m:e>
                      <m:sup>
                        <m:r>
                          <a:rPr lang="en-US" altLang="zh-TW" sz="1600" b="1" i="1" smtClean="0">
                            <a:solidFill>
                              <a:srgbClr val="0000FF"/>
                            </a:solidFill>
                            <a:latin typeface="Cambria Math" panose="02040503050406030204" pitchFamily="18" charset="0"/>
                            <a:ea typeface="Cambria Math" panose="02040503050406030204" pitchFamily="18" charset="0"/>
                          </a:rPr>
                          <m:t>−</m:t>
                        </m:r>
                        <m:r>
                          <a:rPr lang="en-US" altLang="zh-TW" sz="1600" b="1" i="1" smtClean="0">
                            <a:solidFill>
                              <a:srgbClr val="0000FF"/>
                            </a:solidFill>
                            <a:latin typeface="Cambria Math" panose="02040503050406030204" pitchFamily="18" charset="0"/>
                            <a:ea typeface="Cambria Math" panose="02040503050406030204" pitchFamily="18" charset="0"/>
                          </a:rPr>
                          <m:t>𝟒</m:t>
                        </m:r>
                      </m:sup>
                    </m:sSup>
                    <m:r>
                      <a:rPr lang="en-US" altLang="zh-TW" sz="1600" b="1" i="1" smtClean="0">
                        <a:solidFill>
                          <a:srgbClr val="0000FF"/>
                        </a:solidFill>
                        <a:latin typeface="Cambria Math" panose="02040503050406030204" pitchFamily="18" charset="0"/>
                        <a:ea typeface="Cambria Math" panose="02040503050406030204" pitchFamily="18" charset="0"/>
                      </a:rPr>
                      <m:t>,</m:t>
                    </m:r>
                  </m:oMath>
                </a14:m>
                <a:r>
                  <a:rPr lang="en-US" altLang="zh-TW" sz="1600" b="1" i="1"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lang="en-US" altLang="zh-TW" sz="1600" b="1" i="1" smtClean="0">
                        <a:solidFill>
                          <a:srgbClr val="0000FF"/>
                        </a:solidFill>
                        <a:latin typeface="Cambria Math" panose="02040503050406030204" pitchFamily="18" charset="0"/>
                      </a:rPr>
                      <m:t> </m:t>
                    </m:r>
                  </m:oMath>
                </a14:m>
                <a:endParaRPr lang="zh-TW" altLang="en-US" sz="1600" dirty="0">
                  <a:solidFill>
                    <a:srgbClr val="0000FF"/>
                  </a:solidFill>
                </a:endParaRPr>
              </a:p>
            </p:txBody>
          </p:sp>
        </mc:Choice>
        <mc:Fallback xmlns="">
          <p:sp>
            <p:nvSpPr>
              <p:cNvPr id="31" name="文字方塊 30"/>
              <p:cNvSpPr txBox="1">
                <a:spLocks noRot="1" noChangeAspect="1" noMove="1" noResize="1" noEditPoints="1" noAdjustHandles="1" noChangeArrowheads="1" noChangeShapeType="1" noTextEdit="1"/>
              </p:cNvSpPr>
              <p:nvPr/>
            </p:nvSpPr>
            <p:spPr bwMode="auto">
              <a:xfrm>
                <a:off x="1027875" y="4189031"/>
                <a:ext cx="6906552" cy="344133"/>
              </a:xfrm>
              <a:prstGeom prst="rect">
                <a:avLst/>
              </a:prstGeom>
              <a:blipFill>
                <a:blip r:embed="rId8"/>
                <a:stretch>
                  <a:fillRect t="-5263" b="-21053"/>
                </a:stretch>
              </a:blipFill>
              <a:ln w="9525">
                <a:noFill/>
                <a:miter lim="800000"/>
                <a:headEnd/>
                <a:tailEnd/>
              </a:ln>
            </p:spPr>
            <p:txBody>
              <a:bodyPr/>
              <a:lstStyle/>
              <a:p>
                <a:r>
                  <a:rPr lang="zh-TW" altLang="en-US">
                    <a:noFill/>
                  </a:rPr>
                  <a:t> </a:t>
                </a:r>
              </a:p>
            </p:txBody>
          </p:sp>
        </mc:Fallback>
      </mc:AlternateContent>
      <p:pic>
        <p:nvPicPr>
          <p:cNvPr id="32" name="圖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8153" y="3765994"/>
            <a:ext cx="4567844" cy="371427"/>
          </a:xfrm>
          <a:prstGeom prst="rect">
            <a:avLst/>
          </a:prstGeom>
        </p:spPr>
      </p:pic>
      <mc:AlternateContent xmlns:mc="http://schemas.openxmlformats.org/markup-compatibility/2006" xmlns:a14="http://schemas.microsoft.com/office/drawing/2010/main">
        <mc:Choice Requires="a14">
          <p:sp>
            <p:nvSpPr>
              <p:cNvPr id="33" name="文字方塊 32"/>
              <p:cNvSpPr txBox="1"/>
              <p:nvPr/>
            </p:nvSpPr>
            <p:spPr bwMode="auto">
              <a:xfrm>
                <a:off x="911818" y="4592936"/>
                <a:ext cx="6942844"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While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𝝓</m:t>
                    </m:r>
                  </m:oMath>
                </a14:m>
                <a:r>
                  <a:rPr lang="zh-TW" altLang="en-US" sz="1600" dirty="0">
                    <a:solidFill>
                      <a:srgbClr val="0000FF"/>
                    </a:solidFill>
                  </a:rPr>
                  <a:t> </a:t>
                </a:r>
                <a:r>
                  <a:rPr lang="en-US" altLang="zh-TW" sz="1600" dirty="0">
                    <a:solidFill>
                      <a:srgbClr val="0000FF"/>
                    </a:solidFill>
                  </a:rPr>
                  <a:t>behaves normally,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𝝎𝝓</m:t>
                    </m:r>
                  </m:oMath>
                </a14:m>
                <a:r>
                  <a:rPr lang="en-US" altLang="zh-TW" sz="1600" dirty="0">
                    <a:solidFill>
                      <a:srgbClr val="0000FF"/>
                    </a:solidFill>
                  </a:rPr>
                  <a:t> is </a:t>
                </a:r>
                <a:r>
                  <a:rPr lang="en-US" altLang="zh-TW" sz="1600" dirty="0">
                    <a:solidFill>
                      <a:srgbClr val="0000FF"/>
                    </a:solidFill>
                    <a:sym typeface="Symbol" panose="05050102010706020507" pitchFamily="18" charset="2"/>
                  </a:rPr>
                  <a:t>transversely polarized</a:t>
                </a:r>
                <a:r>
                  <a:rPr lang="en-US" altLang="zh-TW" sz="1600" dirty="0">
                    <a:solidFill>
                      <a:srgbClr val="0000FF"/>
                    </a:solidFill>
                  </a:rPr>
                  <a:t>  </a:t>
                </a:r>
                <a:endParaRPr lang="zh-TW" altLang="en-US" sz="1600" dirty="0">
                  <a:solidFill>
                    <a:srgbClr val="0000FF"/>
                  </a:solidFill>
                </a:endParaRPr>
              </a:p>
            </p:txBody>
          </p:sp>
        </mc:Choice>
        <mc:Fallback xmlns="">
          <p:sp>
            <p:nvSpPr>
              <p:cNvPr id="33" name="文字方塊 32"/>
              <p:cNvSpPr txBox="1">
                <a:spLocks noRot="1" noChangeAspect="1" noMove="1" noResize="1" noEditPoints="1" noAdjustHandles="1" noChangeArrowheads="1" noChangeShapeType="1" noTextEdit="1"/>
              </p:cNvSpPr>
              <p:nvPr/>
            </p:nvSpPr>
            <p:spPr bwMode="auto">
              <a:xfrm>
                <a:off x="911818" y="4592936"/>
                <a:ext cx="6942844" cy="344133"/>
              </a:xfrm>
              <a:prstGeom prst="rect">
                <a:avLst/>
              </a:prstGeom>
              <a:blipFill>
                <a:blip r:embed="rId10"/>
                <a:stretch>
                  <a:fillRect l="-548" t="-3571" b="-25000"/>
                </a:stretch>
              </a:blipFill>
              <a:ln w="9525">
                <a:noFill/>
                <a:miter lim="800000"/>
                <a:headEnd/>
                <a:tailEnd/>
              </a:ln>
            </p:spPr>
            <p:txBody>
              <a:bodyPr/>
              <a:lstStyle/>
              <a:p>
                <a:r>
                  <a:rPr lang="zh-TW" altLang="en-US">
                    <a:noFill/>
                  </a:rPr>
                  <a:t> </a:t>
                </a:r>
              </a:p>
            </p:txBody>
          </p:sp>
        </mc:Fallback>
      </mc:AlternateContent>
      <p:pic>
        <p:nvPicPr>
          <p:cNvPr id="4" name="圖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70382" y="756255"/>
            <a:ext cx="5225716" cy="491409"/>
          </a:xfrm>
          <a:prstGeom prst="rect">
            <a:avLst/>
          </a:prstGeom>
        </p:spPr>
      </p:pic>
      <p:sp>
        <p:nvSpPr>
          <p:cNvPr id="18" name="文字方塊 17"/>
          <p:cNvSpPr txBox="1"/>
          <p:nvPr/>
        </p:nvSpPr>
        <p:spPr bwMode="auto">
          <a:xfrm>
            <a:off x="582626" y="1327598"/>
            <a:ext cx="4280688" cy="323165"/>
          </a:xfrm>
          <a:prstGeom prst="rect">
            <a:avLst/>
          </a:prstGeom>
          <a:noFill/>
          <a:ln w="9525">
            <a:noFill/>
            <a:miter lim="800000"/>
            <a:headEnd/>
            <a:tailEnd/>
          </a:ln>
        </p:spPr>
        <p:txBody>
          <a:bodyPr wrap="square" rtlCol="0">
            <a:spAutoFit/>
          </a:bodyPr>
          <a:lstStyle/>
          <a:p>
            <a:pPr>
              <a:spcBef>
                <a:spcPct val="50000"/>
              </a:spcBef>
            </a:pPr>
            <a:r>
              <a:rPr lang="en-US" altLang="zh-TW" sz="1500" dirty="0">
                <a:solidFill>
                  <a:srgbClr val="0000FF"/>
                </a:solidFill>
              </a:rPr>
              <a:t>    </a:t>
            </a:r>
            <a:r>
              <a:rPr lang="en-US" altLang="zh-TW" sz="1500" dirty="0" err="1">
                <a:solidFill>
                  <a:srgbClr val="0000FF"/>
                </a:solidFill>
              </a:rPr>
              <a:t>Factorizable</a:t>
            </a:r>
            <a:r>
              <a:rPr lang="en-US" altLang="zh-TW" sz="1500" dirty="0">
                <a:solidFill>
                  <a:srgbClr val="0000FF"/>
                </a:solidFill>
              </a:rPr>
              <a:t> D </a:t>
            </a:r>
            <a:r>
              <a:rPr lang="en-US" altLang="zh-TW" sz="1500" dirty="0">
                <a:solidFill>
                  <a:srgbClr val="0000FF"/>
                </a:solidFill>
                <a:sym typeface="Symbol" panose="05050102010706020507" pitchFamily="18" charset="2"/>
              </a:rPr>
              <a:t>VV amplitudes  </a:t>
            </a:r>
            <a:endParaRPr lang="zh-TW" altLang="en-US" sz="1500" dirty="0">
              <a:solidFill>
                <a:srgbClr val="0000FF"/>
              </a:solidFill>
            </a:endParaRPr>
          </a:p>
        </p:txBody>
      </p:sp>
      <p:pic>
        <p:nvPicPr>
          <p:cNvPr id="19" name="圖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93430" y="1341557"/>
            <a:ext cx="1787257" cy="271143"/>
          </a:xfrm>
          <a:prstGeom prst="rect">
            <a:avLst/>
          </a:prstGeom>
        </p:spPr>
      </p:pic>
      <p:pic>
        <p:nvPicPr>
          <p:cNvPr id="21" name="圖片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16540" y="1338102"/>
            <a:ext cx="1866332" cy="302870"/>
          </a:xfrm>
          <a:prstGeom prst="rect">
            <a:avLst/>
          </a:prstGeom>
        </p:spPr>
      </p:pic>
      <p:sp>
        <p:nvSpPr>
          <p:cNvPr id="22" name="橢圓 21"/>
          <p:cNvSpPr/>
          <p:nvPr/>
        </p:nvSpPr>
        <p:spPr bwMode="auto">
          <a:xfrm>
            <a:off x="4775581" y="1305759"/>
            <a:ext cx="435230" cy="356937"/>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a:ln>
                <a:noFill/>
              </a:ln>
              <a:solidFill>
                <a:schemeClr val="tx1"/>
              </a:solidFill>
              <a:effectLst/>
              <a:latin typeface="Arial" pitchFamily="34" charset="0"/>
              <a:ea typeface="新細明體" pitchFamily="18" charset="-120"/>
            </a:endParaRPr>
          </a:p>
        </p:txBody>
      </p:sp>
      <p:sp>
        <p:nvSpPr>
          <p:cNvPr id="23" name="橢圓 22"/>
          <p:cNvSpPr/>
          <p:nvPr/>
        </p:nvSpPr>
        <p:spPr bwMode="auto">
          <a:xfrm>
            <a:off x="7132091" y="1300634"/>
            <a:ext cx="435230" cy="356937"/>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cap="none" normalizeH="0" baseline="0">
              <a:ln>
                <a:noFill/>
              </a:ln>
              <a:solidFill>
                <a:schemeClr val="tx1"/>
              </a:solidFill>
              <a:effectLst/>
              <a:latin typeface="Arial" pitchFamily="34" charset="0"/>
              <a:ea typeface="新細明體" pitchFamily="18" charset="-120"/>
            </a:endParaRPr>
          </a:p>
        </p:txBody>
      </p:sp>
    </p:spTree>
    <p:extLst>
      <p:ext uri="{BB962C8B-B14F-4D97-AF65-F5344CB8AC3E}">
        <p14:creationId xmlns:p14="http://schemas.microsoft.com/office/powerpoint/2010/main" val="393632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C89C38C-0933-4363-A281-D3E79522AC0E}" type="slidenum">
              <a:rPr lang="en-US" altLang="zh-TW" sz="1050"/>
              <a:pPr>
                <a:spcBef>
                  <a:spcPct val="0"/>
                </a:spcBef>
                <a:buFontTx/>
                <a:buNone/>
              </a:pPr>
              <a:t>2</a:t>
            </a:fld>
            <a:endParaRPr lang="en-US" altLang="zh-TW" sz="1050"/>
          </a:p>
        </p:txBody>
      </p:sp>
      <p:sp>
        <p:nvSpPr>
          <p:cNvPr id="13315" name="Text Box 4"/>
          <p:cNvSpPr txBox="1">
            <a:spLocks noChangeArrowheads="1"/>
          </p:cNvSpPr>
          <p:nvPr/>
        </p:nvSpPr>
        <p:spPr bwMode="auto">
          <a:xfrm>
            <a:off x="989608" y="286260"/>
            <a:ext cx="747565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 typeface="Wingdings" panose="05000000000000000000" pitchFamily="2" charset="2"/>
              <a:buChar char="n"/>
            </a:pPr>
            <a:r>
              <a:rPr lang="en-US" altLang="zh-TW" sz="1575" dirty="0">
                <a:solidFill>
                  <a:srgbClr val="0000FF"/>
                </a:solidFill>
              </a:rPr>
              <a:t>Dynamic approach based on effective Hamiltonian &amp; factorization (generalized, 1/</a:t>
            </a:r>
            <a:r>
              <a:rPr lang="en-US" altLang="zh-TW" sz="1575" dirty="0" err="1">
                <a:solidFill>
                  <a:srgbClr val="0000FF"/>
                </a:solidFill>
              </a:rPr>
              <a:t>N</a:t>
            </a:r>
            <a:r>
              <a:rPr lang="en-US" altLang="zh-TW" sz="1575" baseline="-25000" dirty="0" err="1">
                <a:solidFill>
                  <a:srgbClr val="0000FF"/>
                </a:solidFill>
              </a:rPr>
              <a:t>c</a:t>
            </a:r>
            <a:r>
              <a:rPr lang="en-US" altLang="zh-TW" sz="1575" dirty="0">
                <a:solidFill>
                  <a:srgbClr val="0000FF"/>
                </a:solidFill>
              </a:rPr>
              <a:t>). We don’t have QCD-inspired theory as in B physics </a:t>
            </a:r>
          </a:p>
          <a:p>
            <a:pPr eaLnBrk="1" hangingPunct="1">
              <a:spcBef>
                <a:spcPct val="50000"/>
              </a:spcBef>
              <a:buFontTx/>
              <a:buNone/>
            </a:pPr>
            <a:r>
              <a:rPr lang="en-US" altLang="zh-TW" sz="1575" dirty="0">
                <a:solidFill>
                  <a:srgbClr val="0000FF"/>
                </a:solidFill>
              </a:rPr>
              <a:t>      -- treat effective Wilson coefficients </a:t>
            </a:r>
            <a:r>
              <a:rPr lang="en-US" altLang="zh-TW" sz="1575" b="0" dirty="0">
                <a:solidFill>
                  <a:srgbClr val="0000FF"/>
                </a:solidFill>
              </a:rPr>
              <a:t>a</a:t>
            </a:r>
            <a:r>
              <a:rPr lang="en-US" altLang="zh-TW" sz="1575" baseline="-25000" dirty="0">
                <a:solidFill>
                  <a:srgbClr val="0000FF"/>
                </a:solidFill>
              </a:rPr>
              <a:t>1</a:t>
            </a:r>
            <a:r>
              <a:rPr lang="en-US" altLang="zh-TW" sz="1575" dirty="0">
                <a:solidFill>
                  <a:srgbClr val="0000FF"/>
                </a:solidFill>
              </a:rPr>
              <a:t> and </a:t>
            </a:r>
            <a:r>
              <a:rPr lang="en-US" altLang="zh-TW" sz="1575" b="0" dirty="0">
                <a:solidFill>
                  <a:srgbClr val="0000FF"/>
                </a:solidFill>
              </a:rPr>
              <a:t>a</a:t>
            </a:r>
            <a:r>
              <a:rPr lang="en-US" altLang="zh-TW" sz="1575" baseline="-25000" dirty="0">
                <a:solidFill>
                  <a:srgbClr val="0000FF"/>
                </a:solidFill>
              </a:rPr>
              <a:t>2</a:t>
            </a:r>
            <a:r>
              <a:rPr lang="en-US" altLang="zh-TW" sz="1575" dirty="0">
                <a:solidFill>
                  <a:srgbClr val="0000FF"/>
                </a:solidFill>
              </a:rPr>
              <a:t> as phenomenological parameters to account for  nonfactorizable effects                  </a:t>
            </a:r>
          </a:p>
          <a:p>
            <a:pPr eaLnBrk="1" hangingPunct="1">
              <a:spcBef>
                <a:spcPct val="50000"/>
              </a:spcBef>
              <a:buFontTx/>
              <a:buNone/>
            </a:pPr>
            <a:r>
              <a:rPr lang="en-US" altLang="zh-TW" sz="1575" dirty="0">
                <a:solidFill>
                  <a:srgbClr val="0000FF"/>
                </a:solidFill>
              </a:rPr>
              <a:t>      -- cannot describe weak annihilation properly and tackle long-distance effects such as FSIs</a:t>
            </a:r>
          </a:p>
          <a:p>
            <a:pPr eaLnBrk="1" hangingPunct="1">
              <a:spcBef>
                <a:spcPct val="50000"/>
              </a:spcBef>
              <a:buFont typeface="Wingdings" panose="05000000000000000000" pitchFamily="2" charset="2"/>
              <a:buChar char="n"/>
            </a:pPr>
            <a:r>
              <a:rPr lang="en-US" altLang="zh-TW" sz="1575" dirty="0">
                <a:solidFill>
                  <a:srgbClr val="0000FF"/>
                </a:solidFill>
              </a:rPr>
              <a:t>Model-independent diagrammatical approach based on SU(3): strong-interaction effects included in topological amplitudes extracted from the data</a:t>
            </a:r>
          </a:p>
          <a:p>
            <a:pPr eaLnBrk="1" hangingPunct="1">
              <a:spcBef>
                <a:spcPct val="50000"/>
              </a:spcBef>
              <a:buFontTx/>
              <a:buNone/>
            </a:pPr>
            <a:endParaRPr lang="en-US" altLang="zh-TW" sz="1575" dirty="0">
              <a:solidFill>
                <a:srgbClr val="0000FF"/>
              </a:solidFill>
            </a:endParaRPr>
          </a:p>
          <a:p>
            <a:pPr eaLnBrk="1" hangingPunct="1">
              <a:spcBef>
                <a:spcPct val="50000"/>
              </a:spcBef>
              <a:buFontTx/>
              <a:buNone/>
            </a:pPr>
            <a:r>
              <a:rPr lang="en-US" altLang="zh-TW" sz="1575" dirty="0">
                <a:solidFill>
                  <a:srgbClr val="0000FF"/>
                </a:solidFill>
              </a:rPr>
              <a:t>        They are complementary to each other for describing </a:t>
            </a:r>
            <a:r>
              <a:rPr lang="en-US" altLang="zh-TW" sz="1575" dirty="0" err="1">
                <a:solidFill>
                  <a:srgbClr val="0000FF"/>
                </a:solidFill>
              </a:rPr>
              <a:t>nonleptonic</a:t>
            </a:r>
            <a:r>
              <a:rPr lang="en-US" altLang="zh-TW" sz="1575" dirty="0">
                <a:solidFill>
                  <a:srgbClr val="0000FF"/>
                </a:solidFill>
              </a:rPr>
              <a:t> weak decays of heavy mesons</a:t>
            </a:r>
          </a:p>
          <a:p>
            <a:pPr eaLnBrk="1" hangingPunct="1">
              <a:spcBef>
                <a:spcPct val="50000"/>
              </a:spcBef>
              <a:buFontTx/>
              <a:buNone/>
            </a:pPr>
            <a:endParaRPr lang="en-US" altLang="zh-TW" sz="1575" dirty="0">
              <a:solidFill>
                <a:srgbClr val="0000FF"/>
              </a:solidFill>
            </a:endParaRPr>
          </a:p>
        </p:txBody>
      </p:sp>
      <p:sp>
        <p:nvSpPr>
          <p:cNvPr id="10244" name="文字方塊 4"/>
          <p:cNvSpPr txBox="1">
            <a:spLocks noChangeArrowheads="1"/>
          </p:cNvSpPr>
          <p:nvPr/>
        </p:nvSpPr>
        <p:spPr bwMode="auto">
          <a:xfrm>
            <a:off x="6712659" y="1874881"/>
            <a:ext cx="1752600"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lang="en-US" altLang="zh-TW" sz="975" dirty="0"/>
              <a:t>Bauer, </a:t>
            </a:r>
            <a:r>
              <a:rPr lang="en-US" altLang="zh-TW" sz="975" dirty="0" err="1"/>
              <a:t>Stech</a:t>
            </a:r>
            <a:r>
              <a:rPr lang="en-US" altLang="zh-TW" sz="975" dirty="0"/>
              <a:t>, </a:t>
            </a:r>
            <a:r>
              <a:rPr lang="en-US" altLang="zh-TW" sz="975" dirty="0" err="1"/>
              <a:t>Wirbel</a:t>
            </a:r>
            <a:r>
              <a:rPr lang="en-US" altLang="zh-TW" sz="975" dirty="0"/>
              <a:t> (’87)</a:t>
            </a:r>
            <a:endParaRPr lang="zh-TW" altLang="en-US" sz="975" dirty="0"/>
          </a:p>
        </p:txBody>
      </p:sp>
    </p:spTree>
    <p:extLst>
      <p:ext uri="{BB962C8B-B14F-4D97-AF65-F5344CB8AC3E}">
        <p14:creationId xmlns:p14="http://schemas.microsoft.com/office/powerpoint/2010/main" val="4103808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box(in)">
                                      <p:cBhvr>
                                        <p:cTn id="7" dur="500"/>
                                        <p:tgtEl>
                                          <p:spTgt spid="1331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5" end="5"/>
                                            </p:txEl>
                                          </p:spTgt>
                                        </p:tgtEl>
                                        <p:attrNameLst>
                                          <p:attrName>style.visibility</p:attrName>
                                        </p:attrNameLst>
                                      </p:cBhvr>
                                      <p:to>
                                        <p:strVal val="visible"/>
                                      </p:to>
                                    </p:set>
                                    <p:animEffect transition="in" filter="box(in)">
                                      <p:cBhvr>
                                        <p:cTn id="1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defTabSz="685800">
              <a:defRPr/>
            </a:pPr>
            <a:fld id="{EC07A838-492B-4213-A14F-B0EB990CD472}" type="slidenum">
              <a:rPr lang="en-US" altLang="zh-TW" smtClean="0">
                <a:solidFill>
                  <a:prstClr val="black"/>
                </a:solidFill>
              </a:rPr>
              <a:pPr defTabSz="685800">
                <a:defRPr/>
              </a:pPr>
              <a:t>20</a:t>
            </a:fld>
            <a:endParaRPr lang="en-US" altLang="zh-TW">
              <a:solidFill>
                <a:prstClr val="black"/>
              </a:solidFill>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536" y="2937248"/>
            <a:ext cx="6722827" cy="447651"/>
          </a:xfrm>
          <a:prstGeom prst="rect">
            <a:avLst/>
          </a:prstGeom>
        </p:spPr>
      </p:pic>
      <mc:AlternateContent xmlns:mc="http://schemas.openxmlformats.org/markup-compatibility/2006" xmlns:a14="http://schemas.microsoft.com/office/drawing/2010/main">
        <mc:Choice Requires="a14">
          <p:sp>
            <p:nvSpPr>
              <p:cNvPr id="4" name="文字方塊 3"/>
              <p:cNvSpPr txBox="1"/>
              <p:nvPr/>
            </p:nvSpPr>
            <p:spPr bwMode="auto">
              <a:xfrm>
                <a:off x="473385" y="544785"/>
                <a:ext cx="7962563" cy="598112"/>
              </a:xfrm>
              <a:prstGeom prst="rect">
                <a:avLst/>
              </a:prstGeom>
              <a:noFill/>
              <a:ln w="9525">
                <a:noFill/>
                <a:miter lim="800000"/>
                <a:headEnd/>
                <a:tailEnd/>
              </a:ln>
            </p:spPr>
            <p:txBody>
              <a:bodyPr wrap="square" rtlCol="0">
                <a:spAutoFit/>
              </a:bodyPr>
              <a:lstStyle/>
              <a:p>
                <a:pPr marL="285750" indent="-285750">
                  <a:spcBef>
                    <a:spcPct val="50000"/>
                  </a:spcBef>
                  <a:buFont typeface="Wingdings" panose="05000000000000000000" pitchFamily="2" charset="2"/>
                  <a:buChar char="n"/>
                </a:pPr>
                <a:r>
                  <a:rPr lang="en-US" altLang="zh-TW" sz="1600" dirty="0">
                    <a:solidFill>
                      <a:srgbClr val="0000FF"/>
                    </a:solidFill>
                  </a:rPr>
                  <a:t>Consider FSI through </a:t>
                </a:r>
                <a14:m>
                  <m:oMath xmlns:m="http://schemas.openxmlformats.org/officeDocument/2006/math">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𝑲</m:t>
                        </m:r>
                      </m:e>
                      <m:sup>
                        <m:r>
                          <a:rPr lang="en-US" altLang="zh-TW" sz="1600" b="1" i="1" smtClean="0">
                            <a:solidFill>
                              <a:srgbClr val="0000FF"/>
                            </a:solidFill>
                            <a:latin typeface="Cambria Math" panose="02040503050406030204" pitchFamily="18" charset="0"/>
                          </a:rPr>
                          <m:t>∗+</m:t>
                        </m:r>
                      </m:sup>
                    </m:sSup>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𝑲</m:t>
                        </m:r>
                      </m:e>
                      <m:sup>
                        <m:r>
                          <a:rPr lang="en-US" altLang="zh-TW" sz="1600" b="1" i="1" smtClean="0">
                            <a:solidFill>
                              <a:srgbClr val="0000FF"/>
                            </a:solidFill>
                            <a:latin typeface="Cambria Math" panose="02040503050406030204" pitchFamily="18" charset="0"/>
                          </a:rPr>
                          <m:t>∗−</m:t>
                        </m:r>
                      </m:sup>
                    </m:sSup>
                  </m:oMath>
                </a14:m>
                <a:r>
                  <a:rPr lang="zh-TW" altLang="en-US" sz="1600" dirty="0">
                    <a:solidFill>
                      <a:srgbClr val="0000FF"/>
                    </a:solidFill>
                  </a:rPr>
                  <a:t> </a:t>
                </a:r>
                <a:r>
                  <a:rPr lang="en-US" altLang="zh-TW" sz="1600" dirty="0">
                    <a:solidFill>
                      <a:srgbClr val="0000FF"/>
                    </a:solidFill>
                  </a:rPr>
                  <a:t>which contributes to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𝝎𝝓</m:t>
                    </m:r>
                  </m:oMath>
                </a14:m>
                <a:r>
                  <a:rPr lang="zh-TW" altLang="en-US" sz="1600" dirty="0">
                    <a:solidFill>
                      <a:srgbClr val="0000FF"/>
                    </a:solidFill>
                  </a:rPr>
                  <a:t> </a:t>
                </a:r>
                <a:r>
                  <a:rPr lang="en-US" altLang="zh-TW" sz="1600" dirty="0">
                    <a:solidFill>
                      <a:srgbClr val="0000FF"/>
                    </a:solidFill>
                  </a:rPr>
                  <a:t>and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𝝓</m:t>
                    </m:r>
                  </m:oMath>
                </a14:m>
                <a:r>
                  <a:rPr lang="zh-TW" altLang="en-US" sz="1600" dirty="0">
                    <a:solidFill>
                      <a:srgbClr val="0000FF"/>
                    </a:solidFill>
                  </a:rPr>
                  <a:t> </a:t>
                </a:r>
                <a:r>
                  <a:rPr lang="en-US" altLang="zh-TW" sz="1600" dirty="0">
                    <a:solidFill>
                      <a:srgbClr val="0000FF"/>
                    </a:solidFill>
                  </a:rPr>
                  <a:t>from external W-emission, but only to the former from W-exchange </a:t>
                </a:r>
                <a:endParaRPr lang="zh-TW" altLang="en-US" sz="1600" dirty="0">
                  <a:solidFill>
                    <a:srgbClr val="0000FF"/>
                  </a:solidFill>
                </a:endParaRPr>
              </a:p>
            </p:txBody>
          </p:sp>
        </mc:Choice>
        <mc:Fallback xmlns="">
          <p:sp>
            <p:nvSpPr>
              <p:cNvPr id="4" name="文字方塊 3"/>
              <p:cNvSpPr txBox="1">
                <a:spLocks noRot="1" noChangeAspect="1" noMove="1" noResize="1" noEditPoints="1" noAdjustHandles="1" noChangeArrowheads="1" noChangeShapeType="1" noTextEdit="1"/>
              </p:cNvSpPr>
              <p:nvPr/>
            </p:nvSpPr>
            <p:spPr bwMode="auto">
              <a:xfrm>
                <a:off x="473385" y="544785"/>
                <a:ext cx="7962563" cy="598112"/>
              </a:xfrm>
              <a:prstGeom prst="rect">
                <a:avLst/>
              </a:prstGeom>
              <a:blipFill>
                <a:blip r:embed="rId3"/>
                <a:stretch>
                  <a:fillRect l="-306" t="-2041" b="-11224"/>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bwMode="auto">
              <a:xfrm>
                <a:off x="813249" y="1570522"/>
                <a:ext cx="7703619" cy="590354"/>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LD contributions to topological internal W-emission </a:t>
                </a:r>
                <a14:m>
                  <m:oMath xmlns:m="http://schemas.openxmlformats.org/officeDocument/2006/math">
                    <m:r>
                      <a:rPr lang="en-US" altLang="zh-TW" sz="1600" b="1" i="1" smtClean="0">
                        <a:solidFill>
                          <a:srgbClr val="0000FF"/>
                        </a:solidFill>
                        <a:latin typeface="Cambria Math" panose="02040503050406030204" pitchFamily="18" charset="0"/>
                      </a:rPr>
                      <m:t>𝑪</m:t>
                    </m:r>
                  </m:oMath>
                </a14:m>
                <a:r>
                  <a:rPr lang="zh-TW" altLang="en-US" sz="1600" dirty="0">
                    <a:solidFill>
                      <a:srgbClr val="0000FF"/>
                    </a:solidFill>
                  </a:rPr>
                  <a:t> </a:t>
                </a:r>
                <a:r>
                  <a:rPr lang="en-US" altLang="zh-TW" sz="1600" dirty="0">
                    <a:solidFill>
                      <a:srgbClr val="0000FF"/>
                    </a:solidFill>
                  </a:rPr>
                  <a:t>could be different for both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𝝎𝝓</m:t>
                    </m:r>
                  </m:oMath>
                </a14:m>
                <a:r>
                  <a:rPr lang="zh-TW" altLang="en-US" sz="1600" dirty="0">
                    <a:solidFill>
                      <a:srgbClr val="0000FF"/>
                    </a:solidFill>
                  </a:rPr>
                  <a:t> </a:t>
                </a:r>
                <a:r>
                  <a:rPr lang="en-US" altLang="zh-TW" sz="1600" dirty="0">
                    <a:solidFill>
                      <a:srgbClr val="0000FF"/>
                    </a:solidFill>
                  </a:rPr>
                  <a:t>and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𝝓</m:t>
                    </m:r>
                    <m:r>
                      <a:rPr lang="en-US" altLang="zh-TW" sz="1600" b="1" i="0" smtClean="0">
                        <a:solidFill>
                          <a:srgbClr val="0000FF"/>
                        </a:solidFill>
                        <a:latin typeface="Cambria Math" panose="02040503050406030204" pitchFamily="18" charset="0"/>
                      </a:rPr>
                      <m:t>.</m:t>
                    </m:r>
                  </m:oMath>
                </a14:m>
                <a:endParaRPr lang="zh-TW" altLang="en-US" sz="1600" dirty="0">
                  <a:solidFill>
                    <a:srgbClr val="0000FF"/>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bwMode="auto">
              <a:xfrm>
                <a:off x="813249" y="1570522"/>
                <a:ext cx="7703619" cy="590354"/>
              </a:xfrm>
              <a:prstGeom prst="rect">
                <a:avLst/>
              </a:prstGeom>
              <a:blipFill>
                <a:blip r:embed="rId4"/>
                <a:stretch>
                  <a:fillRect l="-329" t="-2128" b="-14894"/>
                </a:stretch>
              </a:blipFill>
              <a:ln w="9525">
                <a:noFill/>
                <a:miter lim="800000"/>
                <a:headEnd/>
                <a:tailEnd/>
              </a:ln>
            </p:spPr>
            <p:txBody>
              <a:bodyPr/>
              <a:lstStyle/>
              <a:p>
                <a:r>
                  <a:rPr lang="zh-TW" altLang="en-US">
                    <a:noFill/>
                  </a:rPr>
                  <a:t> </a:t>
                </a:r>
              </a:p>
            </p:txBody>
          </p:sp>
        </mc:Fallback>
      </mc:AlternateContent>
      <p:sp>
        <p:nvSpPr>
          <p:cNvPr id="6" name="文字方塊 5"/>
          <p:cNvSpPr txBox="1"/>
          <p:nvPr/>
        </p:nvSpPr>
        <p:spPr bwMode="auto">
          <a:xfrm>
            <a:off x="5504410" y="1063430"/>
            <a:ext cx="2860535" cy="292388"/>
          </a:xfrm>
          <a:prstGeom prst="rect">
            <a:avLst/>
          </a:prstGeom>
          <a:noFill/>
          <a:ln w="9525">
            <a:noFill/>
            <a:miter lim="800000"/>
            <a:headEnd/>
            <a:tailEnd/>
          </a:ln>
        </p:spPr>
        <p:txBody>
          <a:bodyPr wrap="square" rtlCol="0">
            <a:spAutoFit/>
          </a:bodyPr>
          <a:lstStyle/>
          <a:p>
            <a:pPr>
              <a:spcBef>
                <a:spcPct val="50000"/>
              </a:spcBef>
            </a:pPr>
            <a:r>
              <a:rPr lang="en-US" altLang="zh-TW" sz="1300" dirty="0"/>
              <a:t>Cao, Cheng, Zhao (2303.00535)</a:t>
            </a:r>
            <a:endParaRPr lang="zh-TW" altLang="en-US" sz="1300" dirty="0"/>
          </a:p>
        </p:txBody>
      </p:sp>
      <mc:AlternateContent xmlns:mc="http://schemas.openxmlformats.org/markup-compatibility/2006" xmlns:a14="http://schemas.microsoft.com/office/drawing/2010/main">
        <mc:Choice Requires="a14">
          <p:sp>
            <p:nvSpPr>
              <p:cNvPr id="7" name="文字方塊 6"/>
              <p:cNvSpPr txBox="1"/>
              <p:nvPr/>
            </p:nvSpPr>
            <p:spPr bwMode="auto">
              <a:xfrm>
                <a:off x="473385" y="2255858"/>
                <a:ext cx="7962563" cy="590354"/>
              </a:xfrm>
              <a:prstGeom prst="rect">
                <a:avLst/>
              </a:prstGeom>
              <a:noFill/>
              <a:ln w="9525">
                <a:noFill/>
                <a:miter lim="800000"/>
                <a:headEnd/>
                <a:tailEnd/>
              </a:ln>
            </p:spPr>
            <p:txBody>
              <a:bodyPr wrap="square" rtlCol="0">
                <a:spAutoFit/>
              </a:bodyPr>
              <a:lstStyle/>
              <a:p>
                <a:pPr marL="285750" indent="-285750">
                  <a:spcBef>
                    <a:spcPct val="50000"/>
                  </a:spcBef>
                  <a:buFont typeface="Wingdings" panose="05000000000000000000" pitchFamily="2" charset="2"/>
                  <a:buChar char="n"/>
                </a:pPr>
                <a:r>
                  <a:rPr lang="en-US" altLang="zh-TW" sz="1600" b="1" dirty="0">
                    <a:solidFill>
                      <a:srgbClr val="0000FF"/>
                    </a:solidFill>
                  </a:rPr>
                  <a:t>Another approach:  </a:t>
                </a:r>
                <a14:m>
                  <m:oMath xmlns:m="http://schemas.openxmlformats.org/officeDocument/2006/math">
                    <m:r>
                      <a:rPr lang="en-US" altLang="zh-TW" sz="1600" b="1" i="1" smtClean="0">
                        <a:solidFill>
                          <a:srgbClr val="0000FF"/>
                        </a:solidFill>
                        <a:latin typeface="Cambria Math" panose="02040503050406030204" pitchFamily="18" charset="0"/>
                      </a:rPr>
                      <m:t>𝑪</m:t>
                    </m:r>
                  </m:oMath>
                </a14:m>
                <a:r>
                  <a:rPr lang="en-US" altLang="zh-TW" sz="1600" dirty="0">
                    <a:solidFill>
                      <a:srgbClr val="0000FF"/>
                    </a:solidFill>
                  </a:rPr>
                  <a:t> topology is assumed to be the same for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𝝎𝝓</m:t>
                    </m:r>
                    <m:r>
                      <a:rPr lang="en-US" altLang="zh-TW" sz="1600" b="1" i="1" smtClean="0">
                        <a:solidFill>
                          <a:srgbClr val="0000FF"/>
                        </a:solidFill>
                        <a:latin typeface="Cambria Math" panose="02040503050406030204" pitchFamily="18" charset="0"/>
                      </a:rPr>
                      <m:t>,  </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𝝓</m:t>
                    </m:r>
                  </m:oMath>
                </a14:m>
                <a:r>
                  <a:rPr lang="en-US" altLang="zh-TW" sz="1600" dirty="0">
                    <a:solidFill>
                      <a:srgbClr val="0000FF"/>
                    </a:solidFill>
                  </a:rPr>
                  <a:t>,  but flavor-singlet contributions to them are different   </a:t>
                </a:r>
                <a:endParaRPr lang="zh-TW" altLang="en-US" sz="1600" dirty="0">
                  <a:solidFill>
                    <a:srgbClr val="0000FF"/>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bwMode="auto">
              <a:xfrm>
                <a:off x="473385" y="2255858"/>
                <a:ext cx="7962563" cy="590354"/>
              </a:xfrm>
              <a:prstGeom prst="rect">
                <a:avLst/>
              </a:prstGeom>
              <a:blipFill>
                <a:blip r:embed="rId5"/>
                <a:stretch>
                  <a:fillRect l="-306" t="-2062" b="-13402"/>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bwMode="auto">
              <a:xfrm>
                <a:off x="659501" y="167749"/>
                <a:ext cx="7857368"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How to understand the puzzles with rate and polarization for </a:t>
                </a:r>
                <a14:m>
                  <m:oMath xmlns:m="http://schemas.openxmlformats.org/officeDocument/2006/math">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𝑫</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𝝎𝝓</m:t>
                    </m:r>
                    <m:r>
                      <a:rPr lang="en-US" altLang="zh-TW" sz="1600" b="1" i="0" smtClean="0">
                        <a:solidFill>
                          <a:srgbClr val="0000FF"/>
                        </a:solidFill>
                        <a:latin typeface="Cambria Math" panose="02040503050406030204" pitchFamily="18" charset="0"/>
                      </a:rPr>
                      <m:t>,  </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𝝆</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𝝓</m:t>
                    </m:r>
                    <m:r>
                      <a:rPr lang="en-US" altLang="zh-TW" sz="1600" b="1" i="1" smtClean="0">
                        <a:solidFill>
                          <a:srgbClr val="0000FF"/>
                        </a:solidFill>
                        <a:latin typeface="Cambria Math" panose="02040503050406030204" pitchFamily="18" charset="0"/>
                      </a:rPr>
                      <m:t>?</m:t>
                    </m:r>
                  </m:oMath>
                </a14:m>
                <a:r>
                  <a:rPr lang="zh-TW" altLang="en-US" sz="1600" dirty="0">
                    <a:solidFill>
                      <a:srgbClr val="0000FF"/>
                    </a:solidFill>
                  </a:rPr>
                  <a:t> </a:t>
                </a:r>
                <a:r>
                  <a:rPr lang="en-US" altLang="zh-TW" sz="1600" dirty="0">
                    <a:solidFill>
                      <a:srgbClr val="0000FF"/>
                    </a:solidFill>
                  </a:rPr>
                  <a:t> </a:t>
                </a:r>
                <a:endParaRPr lang="zh-TW" altLang="en-US" sz="1600" dirty="0">
                  <a:solidFill>
                    <a:srgbClr val="0000FF"/>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bwMode="auto">
              <a:xfrm>
                <a:off x="659501" y="167749"/>
                <a:ext cx="7857368" cy="344133"/>
              </a:xfrm>
              <a:prstGeom prst="rect">
                <a:avLst/>
              </a:prstGeom>
              <a:blipFill>
                <a:blip r:embed="rId6"/>
                <a:stretch>
                  <a:fillRect l="-388" t="-3571" b="-23214"/>
                </a:stretch>
              </a:blipFill>
              <a:ln w="9525">
                <a:noFill/>
                <a:miter lim="800000"/>
                <a:headEnd/>
                <a:tailEnd/>
              </a:ln>
            </p:spPr>
            <p:txBody>
              <a:bodyPr/>
              <a:lstStyle/>
              <a:p>
                <a:r>
                  <a:rPr lang="zh-TW" altLang="en-US">
                    <a:noFill/>
                  </a:rPr>
                  <a:t> </a:t>
                </a:r>
              </a:p>
            </p:txBody>
          </p:sp>
        </mc:Fallback>
      </mc:AlternateContent>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7897" y="3478912"/>
            <a:ext cx="1706837" cy="960521"/>
          </a:xfrm>
          <a:prstGeom prst="rect">
            <a:avLst/>
          </a:prstGeom>
        </p:spPr>
      </p:pic>
      <p:pic>
        <p:nvPicPr>
          <p:cNvPr id="12" name="圖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1268" y="3593729"/>
            <a:ext cx="1713987" cy="881940"/>
          </a:xfrm>
          <a:prstGeom prst="rect">
            <a:avLst/>
          </a:prstGeom>
        </p:spPr>
      </p:pic>
      <mc:AlternateContent xmlns:mc="http://schemas.openxmlformats.org/markup-compatibility/2006" xmlns:a14="http://schemas.microsoft.com/office/drawing/2010/main">
        <mc:Choice Requires="a14">
          <p:sp>
            <p:nvSpPr>
              <p:cNvPr id="13" name="文字方塊 12"/>
              <p:cNvSpPr txBox="1"/>
              <p:nvPr/>
            </p:nvSpPr>
            <p:spPr bwMode="auto">
              <a:xfrm>
                <a:off x="1500189" y="3758443"/>
                <a:ext cx="822158" cy="401457"/>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𝑺</m:t>
                        </m:r>
                      </m:e>
                      <m:sub>
                        <m:r>
                          <a:rPr lang="en-US" altLang="zh-TW" sz="1600" b="1" i="1" smtClean="0">
                            <a:solidFill>
                              <a:srgbClr val="0000FF"/>
                            </a:solidFill>
                            <a:latin typeface="Cambria Math" panose="02040503050406030204" pitchFamily="18" charset="0"/>
                          </a:rPr>
                          <m:t>𝒉</m:t>
                        </m:r>
                      </m:sub>
                      <m:sup>
                        <m:r>
                          <a:rPr lang="en-US" altLang="zh-TW" sz="1600" b="1" i="1" smtClean="0">
                            <a:solidFill>
                              <a:srgbClr val="0000FF"/>
                            </a:solidFill>
                            <a:latin typeface="Cambria Math" panose="02040503050406030204" pitchFamily="18" charset="0"/>
                          </a:rPr>
                          <m:t>𝝓</m:t>
                        </m:r>
                      </m:sup>
                    </m:sSubSup>
                  </m:oMath>
                </a14:m>
                <a:r>
                  <a:rPr lang="en-US" altLang="zh-TW" sz="1600" dirty="0">
                    <a:solidFill>
                      <a:srgbClr val="0000FF"/>
                    </a:solidFill>
                  </a:rPr>
                  <a:t>:</a:t>
                </a:r>
                <a:endParaRPr lang="zh-TW" altLang="en-US" sz="1600" dirty="0">
                  <a:solidFill>
                    <a:srgbClr val="0000FF"/>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bwMode="auto">
              <a:xfrm>
                <a:off x="1500189" y="3758443"/>
                <a:ext cx="822158" cy="401457"/>
              </a:xfrm>
              <a:prstGeom prst="rect">
                <a:avLst/>
              </a:prstGeom>
              <a:blipFill>
                <a:blip r:embed="rId9"/>
                <a:stretch>
                  <a:fillRect b="-15385"/>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bwMode="auto">
              <a:xfrm>
                <a:off x="4665059" y="3758443"/>
                <a:ext cx="822158" cy="339901"/>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𝑺</m:t>
                        </m:r>
                      </m:e>
                      <m:sub>
                        <m:r>
                          <a:rPr lang="en-US" altLang="zh-TW" sz="1600" b="1" i="1" smtClean="0">
                            <a:solidFill>
                              <a:srgbClr val="0000FF"/>
                            </a:solidFill>
                            <a:latin typeface="Cambria Math" panose="02040503050406030204" pitchFamily="18" charset="0"/>
                          </a:rPr>
                          <m:t>𝒉</m:t>
                        </m:r>
                      </m:sub>
                      <m:sup>
                        <m:r>
                          <a:rPr lang="en-US" altLang="zh-TW" sz="1600" b="1" i="1" smtClean="0">
                            <a:solidFill>
                              <a:srgbClr val="0000FF"/>
                            </a:solidFill>
                            <a:latin typeface="Cambria Math" panose="02040503050406030204" pitchFamily="18" charset="0"/>
                          </a:rPr>
                          <m:t>𝝎</m:t>
                        </m:r>
                      </m:sup>
                    </m:sSubSup>
                  </m:oMath>
                </a14:m>
                <a:r>
                  <a:rPr lang="en-US" altLang="zh-TW" sz="1600" dirty="0">
                    <a:solidFill>
                      <a:srgbClr val="0000FF"/>
                    </a:solidFill>
                  </a:rPr>
                  <a:t>:</a:t>
                </a:r>
                <a:endParaRPr lang="zh-TW" altLang="en-US" sz="1600" dirty="0">
                  <a:solidFill>
                    <a:srgbClr val="0000FF"/>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bwMode="auto">
              <a:xfrm>
                <a:off x="4665059" y="3758443"/>
                <a:ext cx="822158" cy="339901"/>
              </a:xfrm>
              <a:prstGeom prst="rect">
                <a:avLst/>
              </a:prstGeom>
              <a:blipFill>
                <a:blip r:embed="rId10"/>
                <a:stretch>
                  <a:fillRect t="-5455" b="-23636"/>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bwMode="auto">
              <a:xfrm>
                <a:off x="1129780" y="4585923"/>
                <a:ext cx="7070558" cy="338554"/>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0000FF"/>
                    </a:solidFill>
                  </a:rPr>
                  <a:t>Recall that flavor-singlet contribution is needed to explain </a:t>
                </a: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𝑫</m:t>
                        </m:r>
                      </m:e>
                      <m:sub>
                        <m:r>
                          <a:rPr lang="en-US" altLang="zh-TW" sz="1600" b="1" i="1" smtClean="0">
                            <a:solidFill>
                              <a:srgbClr val="0000FF"/>
                            </a:solidFill>
                            <a:latin typeface="Cambria Math" panose="02040503050406030204" pitchFamily="18" charset="0"/>
                          </a:rPr>
                          <m:t>𝒔</m:t>
                        </m:r>
                      </m:sub>
                      <m:sup>
                        <m:r>
                          <a:rPr lang="en-US" altLang="zh-TW" sz="1600" b="1" i="1" smtClean="0">
                            <a:solidFill>
                              <a:srgbClr val="0000FF"/>
                            </a:solidFill>
                            <a:latin typeface="Cambria Math" panose="02040503050406030204" pitchFamily="18" charset="0"/>
                          </a:rPr>
                          <m:t>+</m:t>
                        </m:r>
                      </m:sup>
                    </m:sSubSup>
                    <m:r>
                      <a:rPr lang="en-US" altLang="zh-TW" sz="1600" b="1" i="1" smtClean="0">
                        <a:solidFill>
                          <a:srgbClr val="0000FF"/>
                        </a:solidFill>
                        <a:latin typeface="Cambria Math" panose="02040503050406030204" pitchFamily="18" charset="0"/>
                      </a:rPr>
                      <m:t>→</m:t>
                    </m:r>
                    <m:sSup>
                      <m:sSupPr>
                        <m:ctrlPr>
                          <a:rPr lang="en-US" altLang="zh-TW" sz="1600" b="1"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𝝆</m:t>
                        </m:r>
                      </m:e>
                      <m:sup>
                        <m:r>
                          <a:rPr lang="en-US" altLang="zh-TW" sz="1600" b="1" i="1" smtClean="0">
                            <a:solidFill>
                              <a:srgbClr val="0000FF"/>
                            </a:solidFill>
                            <a:latin typeface="Cambria Math" panose="02040503050406030204" pitchFamily="18" charset="0"/>
                          </a:rPr>
                          <m:t>+</m:t>
                        </m:r>
                      </m:sup>
                    </m:sSup>
                    <m:r>
                      <a:rPr lang="en-US" altLang="zh-TW" sz="1600" b="1" i="1" smtClean="0">
                        <a:solidFill>
                          <a:srgbClr val="0000FF"/>
                        </a:solidFill>
                        <a:latin typeface="Cambria Math" panose="02040503050406030204" pitchFamily="18" charset="0"/>
                      </a:rPr>
                      <m:t>𝜼</m:t>
                    </m:r>
                    <m:r>
                      <a:rPr lang="en-US" altLang="zh-TW" sz="1600" b="1" i="1" smtClean="0">
                        <a:solidFill>
                          <a:srgbClr val="0000FF"/>
                        </a:solidFill>
                        <a:latin typeface="Cambria Math" panose="02040503050406030204" pitchFamily="18" charset="0"/>
                      </a:rPr>
                      <m:t>′</m:t>
                    </m:r>
                  </m:oMath>
                </a14:m>
                <a:endParaRPr lang="zh-TW" altLang="en-US" sz="1600" dirty="0">
                  <a:solidFill>
                    <a:srgbClr val="0000FF"/>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bwMode="auto">
              <a:xfrm>
                <a:off x="1129780" y="4585923"/>
                <a:ext cx="7070558" cy="338554"/>
              </a:xfrm>
              <a:prstGeom prst="rect">
                <a:avLst/>
              </a:prstGeom>
              <a:blipFill>
                <a:blip r:embed="rId11"/>
                <a:stretch>
                  <a:fillRect l="-431" t="-5357" b="-21429"/>
                </a:stretch>
              </a:blipFill>
              <a:ln w="9525">
                <a:noFill/>
                <a:miter lim="800000"/>
                <a:headEnd/>
                <a:tailEnd/>
              </a:ln>
            </p:spPr>
            <p:txBody>
              <a:bodyPr/>
              <a:lstStyle/>
              <a:p>
                <a:r>
                  <a:rPr lang="zh-TW" altLang="en-US">
                    <a:noFill/>
                  </a:rPr>
                  <a:t> </a:t>
                </a:r>
              </a:p>
            </p:txBody>
          </p:sp>
        </mc:Fallback>
      </mc:AlternateContent>
      <p:sp>
        <p:nvSpPr>
          <p:cNvPr id="10" name="文字方塊 9">
            <a:extLst>
              <a:ext uri="{FF2B5EF4-FFF2-40B4-BE49-F238E27FC236}">
                <a16:creationId xmlns:a16="http://schemas.microsoft.com/office/drawing/2014/main" id="{44953514-257C-C07B-C075-EAF8BD301B61}"/>
              </a:ext>
            </a:extLst>
          </p:cNvPr>
          <p:cNvSpPr txBox="1"/>
          <p:nvPr/>
        </p:nvSpPr>
        <p:spPr bwMode="auto">
          <a:xfrm>
            <a:off x="5504410" y="1253527"/>
            <a:ext cx="3148051" cy="307777"/>
          </a:xfrm>
          <a:prstGeom prst="rect">
            <a:avLst/>
          </a:prstGeom>
          <a:noFill/>
          <a:ln w="9525">
            <a:noFill/>
            <a:miter lim="800000"/>
            <a:headEnd/>
            <a:tailEnd/>
          </a:ln>
        </p:spPr>
        <p:txBody>
          <a:bodyPr wrap="square" rtlCol="0">
            <a:spAutoFit/>
          </a:bodyPr>
          <a:lstStyle/>
          <a:p>
            <a:pPr>
              <a:spcBef>
                <a:spcPct val="50000"/>
              </a:spcBef>
            </a:pPr>
            <a:r>
              <a:rPr kumimoji="1" lang="en-US" altLang="zh-TW" sz="1400" dirty="0"/>
              <a:t>See the talk by Cao this afternoon</a:t>
            </a:r>
            <a:endParaRPr kumimoji="1" lang="zh-TW" altLang="en-US" sz="1400" dirty="0"/>
          </a:p>
        </p:txBody>
      </p:sp>
    </p:spTree>
    <p:extLst>
      <p:ext uri="{BB962C8B-B14F-4D97-AF65-F5344CB8AC3E}">
        <p14:creationId xmlns:p14="http://schemas.microsoft.com/office/powerpoint/2010/main" val="350636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30CDB2E-A4A2-7647-BDCE-6C7A073DEAEB}"/>
              </a:ext>
            </a:extLst>
          </p:cNvPr>
          <p:cNvSpPr>
            <a:spLocks noGrp="1"/>
          </p:cNvSpPr>
          <p:nvPr>
            <p:ph type="sldNum" sz="quarter" idx="12"/>
          </p:nvPr>
        </p:nvSpPr>
        <p:spPr/>
        <p:txBody>
          <a:bodyPr/>
          <a:lstStyle/>
          <a:p>
            <a:pPr defTabSz="685800">
              <a:defRPr/>
            </a:pPr>
            <a:fld id="{EC07A838-492B-4213-A14F-B0EB990CD472}" type="slidenum">
              <a:rPr lang="en-US" altLang="zh-TW" smtClean="0">
                <a:solidFill>
                  <a:prstClr val="black"/>
                </a:solidFill>
              </a:rPr>
              <a:pPr defTabSz="685800">
                <a:defRPr/>
              </a:pPr>
              <a:t>21</a:t>
            </a:fld>
            <a:endParaRPr lang="en-US" altLang="zh-TW">
              <a:solidFill>
                <a:prstClr val="black"/>
              </a:solidFill>
            </a:endParaRPr>
          </a:p>
        </p:txBody>
      </p:sp>
      <p:sp>
        <p:nvSpPr>
          <p:cNvPr id="3" name="文字方塊 2">
            <a:extLst>
              <a:ext uri="{FF2B5EF4-FFF2-40B4-BE49-F238E27FC236}">
                <a16:creationId xmlns:a16="http://schemas.microsoft.com/office/drawing/2014/main" id="{535D2EC4-1386-3737-C39C-27E7CECBA67C}"/>
              </a:ext>
            </a:extLst>
          </p:cNvPr>
          <p:cNvSpPr txBox="1"/>
          <p:nvPr/>
        </p:nvSpPr>
        <p:spPr bwMode="auto">
          <a:xfrm>
            <a:off x="4114800" y="2118731"/>
            <a:ext cx="65" cy="246221"/>
          </a:xfrm>
          <a:prstGeom prst="rect">
            <a:avLst/>
          </a:prstGeom>
          <a:noFill/>
          <a:ln w="9525">
            <a:noFill/>
            <a:miter lim="800000"/>
            <a:headEnd/>
            <a:tailEnd/>
          </a:ln>
        </p:spPr>
        <p:txBody>
          <a:bodyPr wrap="none" lIns="0" tIns="0" rIns="0" bIns="0" rtlCol="0">
            <a:spAutoFit/>
          </a:bodyPr>
          <a:lstStyle/>
          <a:p>
            <a:pPr>
              <a:spcBef>
                <a:spcPct val="50000"/>
              </a:spcBef>
            </a:pPr>
            <a:endParaRPr kumimoji="1" lang="zh-TW" altLang="en-US" sz="1600" dirty="0">
              <a:solidFill>
                <a:srgbClr val="0000FF"/>
              </a:solidFill>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68647DBE-A0C6-1FBB-EB9D-316D2D525B9A}"/>
                  </a:ext>
                </a:extLst>
              </p:cNvPr>
              <p:cNvSpPr txBox="1"/>
              <p:nvPr/>
            </p:nvSpPr>
            <p:spPr bwMode="auto">
              <a:xfrm>
                <a:off x="1118839" y="238859"/>
                <a:ext cx="6858000" cy="400110"/>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bSup>
                      <m:sSubSupPr>
                        <m:ctrlPr>
                          <a:rPr kumimoji="1" lang="en-US" altLang="zh-TW" sz="2000" i="1" smtClean="0">
                            <a:solidFill>
                              <a:srgbClr val="0000FF"/>
                            </a:solidFill>
                            <a:latin typeface="Cambria Math" panose="02040503050406030204" pitchFamily="18" charset="0"/>
                          </a:rPr>
                        </m:ctrlPr>
                      </m:sSubSupPr>
                      <m:e>
                        <m:r>
                          <a:rPr kumimoji="1" lang="en-US" altLang="zh-TW" sz="2000" b="1" i="1" smtClean="0">
                            <a:solidFill>
                              <a:srgbClr val="0000FF"/>
                            </a:solidFill>
                            <a:latin typeface="Cambria Math" panose="02040503050406030204" pitchFamily="18" charset="0"/>
                          </a:rPr>
                          <m:t>𝑫</m:t>
                        </m:r>
                      </m:e>
                      <m:sub>
                        <m:r>
                          <a:rPr kumimoji="1" lang="en-US" altLang="zh-TW" sz="2000" b="1" i="1" smtClean="0">
                            <a:solidFill>
                              <a:srgbClr val="0000FF"/>
                            </a:solidFill>
                            <a:latin typeface="Cambria Math" panose="02040503050406030204" pitchFamily="18" charset="0"/>
                          </a:rPr>
                          <m:t>𝒔</m:t>
                        </m:r>
                      </m:sub>
                      <m:sup>
                        <m:r>
                          <a:rPr kumimoji="1" lang="en-US" altLang="zh-TW" sz="2000" b="1" i="1" smtClean="0">
                            <a:solidFill>
                              <a:srgbClr val="0000FF"/>
                            </a:solidFill>
                            <a:latin typeface="Cambria Math" panose="02040503050406030204" pitchFamily="18" charset="0"/>
                          </a:rPr>
                          <m:t>+</m:t>
                        </m:r>
                      </m:sup>
                    </m:sSubSup>
                    <m:r>
                      <a:rPr kumimoji="1" lang="en-US" altLang="zh-TW" sz="2000" b="1" i="1" smtClean="0">
                        <a:solidFill>
                          <a:srgbClr val="0000FF"/>
                        </a:solidFill>
                        <a:latin typeface="Cambria Math" panose="02040503050406030204" pitchFamily="18" charset="0"/>
                      </a:rPr>
                      <m:t>→</m:t>
                    </m:r>
                    <m:sSup>
                      <m:sSupPr>
                        <m:ctrlPr>
                          <a:rPr kumimoji="1" lang="en-US" altLang="zh-TW" sz="2000" b="1" i="1" smtClean="0">
                            <a:solidFill>
                              <a:srgbClr val="0000FF"/>
                            </a:solidFill>
                            <a:latin typeface="Cambria Math" panose="02040503050406030204" pitchFamily="18" charset="0"/>
                          </a:rPr>
                        </m:ctrlPr>
                      </m:sSupPr>
                      <m:e>
                        <m:r>
                          <a:rPr kumimoji="1" lang="en-US" altLang="zh-TW" sz="2000" b="1" i="1" smtClean="0">
                            <a:solidFill>
                              <a:srgbClr val="0000FF"/>
                            </a:solidFill>
                            <a:latin typeface="Cambria Math" panose="02040503050406030204" pitchFamily="18" charset="0"/>
                          </a:rPr>
                          <m:t>𝝆</m:t>
                        </m:r>
                      </m:e>
                      <m:sup>
                        <m:r>
                          <a:rPr kumimoji="1" lang="en-US" altLang="zh-TW" sz="2000" b="1" i="1" smtClean="0">
                            <a:solidFill>
                              <a:srgbClr val="0000FF"/>
                            </a:solidFill>
                            <a:latin typeface="Cambria Math" panose="02040503050406030204" pitchFamily="18" charset="0"/>
                          </a:rPr>
                          <m:t>+</m:t>
                        </m:r>
                      </m:sup>
                    </m:sSup>
                    <m:r>
                      <a:rPr kumimoji="1" lang="en-US" altLang="zh-TW" sz="2000" b="1" i="1" smtClean="0">
                        <a:solidFill>
                          <a:srgbClr val="0000FF"/>
                        </a:solidFill>
                        <a:latin typeface="Cambria Math" panose="02040503050406030204" pitchFamily="18" charset="0"/>
                      </a:rPr>
                      <m:t>𝝓</m:t>
                    </m:r>
                    <m:r>
                      <a:rPr kumimoji="1" lang="en-US" altLang="zh-TW" sz="2000" b="1" i="1" smtClean="0">
                        <a:solidFill>
                          <a:srgbClr val="0000FF"/>
                        </a:solidFill>
                        <a:latin typeface="Cambria Math" panose="02040503050406030204" pitchFamily="18" charset="0"/>
                      </a:rPr>
                      <m:t>, </m:t>
                    </m:r>
                    <m:sSup>
                      <m:sSupPr>
                        <m:ctrlPr>
                          <a:rPr kumimoji="1" lang="en-US" altLang="zh-TW" sz="2000" b="1" i="1" smtClean="0">
                            <a:solidFill>
                              <a:srgbClr val="0000FF"/>
                            </a:solidFill>
                            <a:latin typeface="Cambria Math" panose="02040503050406030204" pitchFamily="18" charset="0"/>
                          </a:rPr>
                        </m:ctrlPr>
                      </m:sSupPr>
                      <m:e>
                        <m:r>
                          <a:rPr kumimoji="1" lang="en-US" altLang="zh-TW" sz="2000" b="1" i="1" smtClean="0">
                            <a:solidFill>
                              <a:srgbClr val="0000FF"/>
                            </a:solidFill>
                            <a:latin typeface="Cambria Math" panose="02040503050406030204" pitchFamily="18" charset="0"/>
                          </a:rPr>
                          <m:t>𝝆</m:t>
                        </m:r>
                      </m:e>
                      <m:sup>
                        <m:r>
                          <a:rPr kumimoji="1" lang="en-US" altLang="zh-TW" sz="2000" b="1" i="1" smtClean="0">
                            <a:solidFill>
                              <a:srgbClr val="0000FF"/>
                            </a:solidFill>
                            <a:latin typeface="Cambria Math" panose="02040503050406030204" pitchFamily="18" charset="0"/>
                          </a:rPr>
                          <m:t>+</m:t>
                        </m:r>
                      </m:sup>
                    </m:sSup>
                    <m:r>
                      <a:rPr kumimoji="1" lang="en-US" altLang="zh-TW" sz="2000" b="1" i="1" smtClean="0">
                        <a:solidFill>
                          <a:srgbClr val="0000FF"/>
                        </a:solidFill>
                        <a:latin typeface="Cambria Math" panose="02040503050406030204" pitchFamily="18" charset="0"/>
                      </a:rPr>
                      <m:t>𝝎</m:t>
                    </m:r>
                  </m:oMath>
                </a14:m>
                <a:r>
                  <a:rPr kumimoji="1" lang="en-US" altLang="zh-TW" sz="2000" dirty="0">
                    <a:solidFill>
                      <a:srgbClr val="0000FF"/>
                    </a:solidFill>
                  </a:rPr>
                  <a:t> are currently measured by BESIII</a:t>
                </a:r>
                <a:endParaRPr kumimoji="1" lang="zh-TW" altLang="en-US" sz="2000" dirty="0">
                  <a:solidFill>
                    <a:srgbClr val="0000FF"/>
                  </a:solidFill>
                </a:endParaRPr>
              </a:p>
            </p:txBody>
          </p:sp>
        </mc:Choice>
        <mc:Fallback xmlns="">
          <p:sp>
            <p:nvSpPr>
              <p:cNvPr id="5" name="文字方塊 4">
                <a:extLst>
                  <a:ext uri="{FF2B5EF4-FFF2-40B4-BE49-F238E27FC236}">
                    <a16:creationId xmlns:a16="http://schemas.microsoft.com/office/drawing/2014/main" id="{68647DBE-A0C6-1FBB-EB9D-316D2D525B9A}"/>
                  </a:ext>
                </a:extLst>
              </p:cNvPr>
              <p:cNvSpPr txBox="1">
                <a:spLocks noRot="1" noChangeAspect="1" noMove="1" noResize="1" noEditPoints="1" noAdjustHandles="1" noChangeArrowheads="1" noChangeShapeType="1" noTextEdit="1"/>
              </p:cNvSpPr>
              <p:nvPr/>
            </p:nvSpPr>
            <p:spPr bwMode="auto">
              <a:xfrm>
                <a:off x="1118839" y="238859"/>
                <a:ext cx="6858000" cy="400110"/>
              </a:xfrm>
              <a:prstGeom prst="rect">
                <a:avLst/>
              </a:prstGeom>
              <a:blipFill>
                <a:blip r:embed="rId2"/>
                <a:stretch>
                  <a:fillRect t="-6061" b="-24242"/>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4BC8775F-6764-C237-C3EE-DF324D324FFB}"/>
                  </a:ext>
                </a:extLst>
              </p:cNvPr>
              <p:cNvSpPr txBox="1"/>
              <p:nvPr/>
            </p:nvSpPr>
            <p:spPr bwMode="auto">
              <a:xfrm>
                <a:off x="1828799" y="880949"/>
                <a:ext cx="3858323" cy="338554"/>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A(</a:t>
                </a:r>
                <a14:m>
                  <m:oMath xmlns:m="http://schemas.openxmlformats.org/officeDocument/2006/math">
                    <m:sSubSup>
                      <m:sSubSupPr>
                        <m:ctrlPr>
                          <a:rPr kumimoji="1" lang="en-US" altLang="zh-TW" sz="1600"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𝑫</m:t>
                        </m:r>
                      </m:e>
                      <m:sub>
                        <m:r>
                          <a:rPr kumimoji="1" lang="en-US" altLang="zh-TW" sz="1600" b="1" i="1" smtClean="0">
                            <a:solidFill>
                              <a:srgbClr val="0000FF"/>
                            </a:solidFill>
                            <a:latin typeface="Cambria Math" panose="02040503050406030204" pitchFamily="18" charset="0"/>
                          </a:rPr>
                          <m:t>𝒔</m:t>
                        </m:r>
                      </m:sub>
                      <m:sup>
                        <m:r>
                          <a:rPr kumimoji="1" lang="en-US" altLang="zh-TW" sz="1600" b="1" i="1" smtClean="0">
                            <a:solidFill>
                              <a:srgbClr val="0000FF"/>
                            </a:solidFill>
                            <a:latin typeface="Cambria Math" panose="02040503050406030204" pitchFamily="18" charset="0"/>
                          </a:rPr>
                          <m:t>+</m:t>
                        </m:r>
                      </m:sup>
                    </m:sSubSup>
                    <m:r>
                      <a:rPr kumimoji="1" lang="en-US" altLang="zh-TW" sz="1600" b="1" i="1" smtClean="0">
                        <a:solidFill>
                          <a:srgbClr val="0000FF"/>
                        </a:solidFill>
                        <a:latin typeface="Cambria Math" panose="02040503050406030204" pitchFamily="18" charset="0"/>
                      </a:rPr>
                      <m:t>→</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𝝆</m:t>
                        </m:r>
                      </m:e>
                      <m:sup>
                        <m:r>
                          <a:rPr kumimoji="1" lang="en-US" altLang="zh-TW" sz="1600" b="1" i="1" smtClean="0">
                            <a:solidFill>
                              <a:srgbClr val="0000FF"/>
                            </a:solidFill>
                            <a:latin typeface="Cambria Math" panose="02040503050406030204" pitchFamily="18" charset="0"/>
                          </a:rPr>
                          <m:t>+</m:t>
                        </m:r>
                      </m:sup>
                    </m:sSup>
                    <m:r>
                      <a:rPr kumimoji="1" lang="en-US" altLang="zh-TW" sz="1600" b="1" i="1" smtClean="0">
                        <a:solidFill>
                          <a:srgbClr val="0000FF"/>
                        </a:solidFill>
                        <a:latin typeface="Cambria Math" panose="02040503050406030204" pitchFamily="18" charset="0"/>
                      </a:rPr>
                      <m:t>𝝓</m:t>
                    </m:r>
                  </m:oMath>
                </a14:m>
                <a:r>
                  <a:rPr kumimoji="1" lang="en-US" altLang="zh-TW" sz="1600" dirty="0">
                    <a:solidFill>
                      <a:srgbClr val="0000FF"/>
                    </a:solidFill>
                  </a:rPr>
                  <a:t>)</a:t>
                </a:r>
                <a14:m>
                  <m:oMath xmlns:m="http://schemas.openxmlformats.org/officeDocument/2006/math">
                    <m:r>
                      <a:rPr kumimoji="1" lang="en-US" altLang="zh-TW" sz="1600" b="1" i="1" dirty="0" smtClean="0">
                        <a:solidFill>
                          <a:srgbClr val="0000FF"/>
                        </a:solidFill>
                        <a:latin typeface="Cambria Math" panose="02040503050406030204" pitchFamily="18" charset="0"/>
                      </a:rPr>
                      <m:t>=</m:t>
                    </m:r>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𝑽</m:t>
                        </m:r>
                      </m:e>
                      <m:sub>
                        <m:r>
                          <a:rPr kumimoji="1" lang="en-US" altLang="zh-TW" sz="1600" b="1" i="1" dirty="0" smtClean="0">
                            <a:solidFill>
                              <a:srgbClr val="0000FF"/>
                            </a:solidFill>
                            <a:latin typeface="Cambria Math" panose="02040503050406030204" pitchFamily="18" charset="0"/>
                          </a:rPr>
                          <m:t>𝒄𝒔</m:t>
                        </m:r>
                      </m:sub>
                    </m:sSub>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𝑽</m:t>
                        </m:r>
                      </m:e>
                      <m:sub>
                        <m:r>
                          <a:rPr kumimoji="1" lang="en-US" altLang="zh-TW" sz="1600" b="1" i="1" dirty="0" smtClean="0">
                            <a:solidFill>
                              <a:srgbClr val="0000FF"/>
                            </a:solidFill>
                            <a:latin typeface="Cambria Math" panose="02040503050406030204" pitchFamily="18" charset="0"/>
                          </a:rPr>
                          <m:t>𝒖𝒅</m:t>
                        </m:r>
                        <m:r>
                          <a:rPr kumimoji="1" lang="en-US" altLang="zh-TW" sz="1600" b="1" i="1" dirty="0" smtClean="0">
                            <a:solidFill>
                              <a:srgbClr val="0000FF"/>
                            </a:solidFill>
                            <a:latin typeface="Cambria Math" panose="02040503050406030204" pitchFamily="18" charset="0"/>
                          </a:rPr>
                          <m:t> </m:t>
                        </m:r>
                      </m:sub>
                    </m:sSub>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m:t>
                        </m:r>
                        <m:r>
                          <a:rPr kumimoji="1" lang="en-US" altLang="zh-TW" sz="1600" b="1" i="1" dirty="0" smtClean="0">
                            <a:solidFill>
                              <a:srgbClr val="0000FF"/>
                            </a:solidFill>
                            <a:latin typeface="Cambria Math" panose="02040503050406030204" pitchFamily="18" charset="0"/>
                          </a:rPr>
                          <m:t>𝑻</m:t>
                        </m:r>
                      </m:e>
                      <m:sub>
                        <m:r>
                          <a:rPr kumimoji="1" lang="en-US" altLang="zh-TW" sz="1600" b="1" i="1" dirty="0" smtClean="0">
                            <a:solidFill>
                              <a:srgbClr val="0000FF"/>
                            </a:solidFill>
                            <a:latin typeface="Cambria Math" panose="02040503050406030204" pitchFamily="18" charset="0"/>
                          </a:rPr>
                          <m:t>𝒉</m:t>
                        </m:r>
                      </m:sub>
                    </m:sSub>
                    <m:r>
                      <a:rPr kumimoji="1" lang="en-US" altLang="zh-TW" sz="1600" b="1" i="1" dirty="0" smtClean="0">
                        <a:solidFill>
                          <a:srgbClr val="0000FF"/>
                        </a:solidFill>
                        <a:latin typeface="Cambria Math" panose="02040503050406030204" pitchFamily="18" charset="0"/>
                      </a:rPr>
                      <m:t>+</m:t>
                    </m:r>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𝑺𝑨</m:t>
                        </m:r>
                      </m:e>
                      <m:sub>
                        <m:r>
                          <a:rPr kumimoji="1" lang="en-US" altLang="zh-TW" sz="1600" b="1" i="1" dirty="0" smtClean="0">
                            <a:solidFill>
                              <a:srgbClr val="0000FF"/>
                            </a:solidFill>
                            <a:latin typeface="Cambria Math" panose="02040503050406030204" pitchFamily="18" charset="0"/>
                          </a:rPr>
                          <m:t>𝒉</m:t>
                        </m:r>
                      </m:sub>
                    </m:sSub>
                    <m:r>
                      <a:rPr kumimoji="1" lang="en-US" altLang="zh-TW" sz="1600" b="1" i="1" dirty="0" smtClean="0">
                        <a:solidFill>
                          <a:srgbClr val="0000FF"/>
                        </a:solidFill>
                        <a:latin typeface="Cambria Math" panose="02040503050406030204" pitchFamily="18" charset="0"/>
                      </a:rPr>
                      <m:t>)</m:t>
                    </m:r>
                  </m:oMath>
                </a14:m>
                <a:endParaRPr kumimoji="1" lang="zh-TW" altLang="en-US" sz="1600" dirty="0">
                  <a:solidFill>
                    <a:srgbClr val="0000FF"/>
                  </a:solidFill>
                </a:endParaRPr>
              </a:p>
            </p:txBody>
          </p:sp>
        </mc:Choice>
        <mc:Fallback xmlns="">
          <p:sp>
            <p:nvSpPr>
              <p:cNvPr id="6" name="文字方塊 5">
                <a:extLst>
                  <a:ext uri="{FF2B5EF4-FFF2-40B4-BE49-F238E27FC236}">
                    <a16:creationId xmlns:a16="http://schemas.microsoft.com/office/drawing/2014/main" id="{4BC8775F-6764-C237-C3EE-DF324D324FFB}"/>
                  </a:ext>
                </a:extLst>
              </p:cNvPr>
              <p:cNvSpPr txBox="1">
                <a:spLocks noRot="1" noChangeAspect="1" noMove="1" noResize="1" noEditPoints="1" noAdjustHandles="1" noChangeArrowheads="1" noChangeShapeType="1" noTextEdit="1"/>
              </p:cNvSpPr>
              <p:nvPr/>
            </p:nvSpPr>
            <p:spPr bwMode="auto">
              <a:xfrm>
                <a:off x="1828799" y="880949"/>
                <a:ext cx="3858323" cy="338554"/>
              </a:xfrm>
              <a:prstGeom prst="rect">
                <a:avLst/>
              </a:prstGeom>
              <a:blipFill>
                <a:blip r:embed="rId3"/>
                <a:stretch>
                  <a:fillRect l="-987" t="-3704" b="-25926"/>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B130782C-FF57-6082-270C-96B7B7F2FB8A}"/>
                  </a:ext>
                </a:extLst>
              </p:cNvPr>
              <p:cNvSpPr txBox="1"/>
              <p:nvPr/>
            </p:nvSpPr>
            <p:spPr bwMode="auto">
              <a:xfrm>
                <a:off x="1821365" y="1300306"/>
                <a:ext cx="3675665" cy="458844"/>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A(</a:t>
                </a:r>
                <a14:m>
                  <m:oMath xmlns:m="http://schemas.openxmlformats.org/officeDocument/2006/math">
                    <m:sSubSup>
                      <m:sSubSupPr>
                        <m:ctrlPr>
                          <a:rPr kumimoji="1" lang="en-US" altLang="zh-TW" sz="1600"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𝑫</m:t>
                        </m:r>
                      </m:e>
                      <m:sub>
                        <m:r>
                          <a:rPr kumimoji="1" lang="en-US" altLang="zh-TW" sz="1600" b="1" i="1" smtClean="0">
                            <a:solidFill>
                              <a:srgbClr val="0000FF"/>
                            </a:solidFill>
                            <a:latin typeface="Cambria Math" panose="02040503050406030204" pitchFamily="18" charset="0"/>
                          </a:rPr>
                          <m:t>𝒔</m:t>
                        </m:r>
                      </m:sub>
                      <m:sup>
                        <m:r>
                          <a:rPr kumimoji="1" lang="en-US" altLang="zh-TW" sz="1600" b="1" i="1" smtClean="0">
                            <a:solidFill>
                              <a:srgbClr val="0000FF"/>
                            </a:solidFill>
                            <a:latin typeface="Cambria Math" panose="02040503050406030204" pitchFamily="18" charset="0"/>
                          </a:rPr>
                          <m:t>+</m:t>
                        </m:r>
                      </m:sup>
                    </m:sSubSup>
                    <m:r>
                      <a:rPr kumimoji="1" lang="en-US" altLang="zh-TW" sz="1600" b="1" i="1" smtClean="0">
                        <a:solidFill>
                          <a:srgbClr val="0000FF"/>
                        </a:solidFill>
                        <a:latin typeface="Cambria Math" panose="02040503050406030204" pitchFamily="18" charset="0"/>
                      </a:rPr>
                      <m:t>→</m:t>
                    </m:r>
                    <m:sSup>
                      <m:sSupPr>
                        <m:ctrlPr>
                          <a:rPr kumimoji="1" lang="en-US" altLang="zh-TW" sz="1600" b="1"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𝝆</m:t>
                        </m:r>
                      </m:e>
                      <m:sup>
                        <m:r>
                          <a:rPr kumimoji="1" lang="en-US" altLang="zh-TW" sz="1600" b="1" i="1" smtClean="0">
                            <a:solidFill>
                              <a:srgbClr val="0000FF"/>
                            </a:solidFill>
                            <a:latin typeface="Cambria Math" panose="02040503050406030204" pitchFamily="18" charset="0"/>
                          </a:rPr>
                          <m:t>+</m:t>
                        </m:r>
                      </m:sup>
                    </m:sSup>
                    <m:r>
                      <a:rPr kumimoji="1" lang="en-US" altLang="zh-TW" sz="1600" b="1" i="1" smtClean="0">
                        <a:solidFill>
                          <a:srgbClr val="0000FF"/>
                        </a:solidFill>
                        <a:latin typeface="Cambria Math" panose="02040503050406030204" pitchFamily="18" charset="0"/>
                      </a:rPr>
                      <m:t>𝝎</m:t>
                    </m:r>
                  </m:oMath>
                </a14:m>
                <a:r>
                  <a:rPr kumimoji="1" lang="en-US" altLang="zh-TW" sz="1600" dirty="0">
                    <a:solidFill>
                      <a:srgbClr val="0000FF"/>
                    </a:solidFill>
                  </a:rPr>
                  <a:t>)</a:t>
                </a:r>
                <a14:m>
                  <m:oMath xmlns:m="http://schemas.openxmlformats.org/officeDocument/2006/math">
                    <m:r>
                      <a:rPr kumimoji="1" lang="en-US" altLang="zh-TW" sz="1600" b="1" i="1" dirty="0" smtClean="0">
                        <a:solidFill>
                          <a:srgbClr val="0000FF"/>
                        </a:solidFill>
                        <a:latin typeface="Cambria Math" panose="02040503050406030204" pitchFamily="18" charset="0"/>
                      </a:rPr>
                      <m:t>=</m:t>
                    </m:r>
                    <m:sSub>
                      <m:sSubPr>
                        <m:ctrlPr>
                          <a:rPr kumimoji="1" lang="en-US" altLang="zh-TW" sz="1600" b="1" i="1" dirty="0" smtClean="0">
                            <a:solidFill>
                              <a:srgbClr val="0000FF"/>
                            </a:solidFill>
                            <a:latin typeface="Cambria Math" panose="02040503050406030204" pitchFamily="18" charset="0"/>
                          </a:rPr>
                        </m:ctrlPr>
                      </m:sSubPr>
                      <m:e>
                        <m:f>
                          <m:fPr>
                            <m:ctrlPr>
                              <a:rPr kumimoji="1" lang="en-US" altLang="zh-TW" sz="1600" b="1" i="1" dirty="0" smtClean="0">
                                <a:solidFill>
                                  <a:srgbClr val="0000FF"/>
                                </a:solidFill>
                                <a:latin typeface="Cambria Math" panose="02040503050406030204" pitchFamily="18" charset="0"/>
                              </a:rPr>
                            </m:ctrlPr>
                          </m:fPr>
                          <m:num>
                            <m:r>
                              <a:rPr kumimoji="1" lang="en-US" altLang="zh-TW" sz="1600" b="1" i="1" dirty="0" smtClean="0">
                                <a:solidFill>
                                  <a:srgbClr val="0000FF"/>
                                </a:solidFill>
                                <a:latin typeface="Cambria Math" panose="02040503050406030204" pitchFamily="18" charset="0"/>
                              </a:rPr>
                              <m:t>𝟏</m:t>
                            </m:r>
                          </m:num>
                          <m:den>
                            <m:rad>
                              <m:radPr>
                                <m:degHide m:val="on"/>
                                <m:ctrlPr>
                                  <a:rPr kumimoji="1" lang="en-US" altLang="zh-TW" sz="1600" b="1" i="1" dirty="0" smtClean="0">
                                    <a:solidFill>
                                      <a:srgbClr val="0000FF"/>
                                    </a:solidFill>
                                    <a:latin typeface="Cambria Math" panose="02040503050406030204" pitchFamily="18" charset="0"/>
                                  </a:rPr>
                                </m:ctrlPr>
                              </m:radPr>
                              <m:deg/>
                              <m:e>
                                <m:r>
                                  <a:rPr kumimoji="1" lang="en-US" altLang="zh-TW" sz="1600" b="1" i="1" dirty="0" smtClean="0">
                                    <a:solidFill>
                                      <a:srgbClr val="0000FF"/>
                                    </a:solidFill>
                                    <a:latin typeface="Cambria Math" panose="02040503050406030204" pitchFamily="18" charset="0"/>
                                  </a:rPr>
                                  <m:t>𝟐</m:t>
                                </m:r>
                              </m:e>
                            </m:rad>
                          </m:den>
                        </m:f>
                        <m:r>
                          <a:rPr kumimoji="1" lang="en-US" altLang="zh-TW" sz="1600" b="1" i="1" dirty="0" smtClean="0">
                            <a:solidFill>
                              <a:srgbClr val="0000FF"/>
                            </a:solidFill>
                            <a:latin typeface="Cambria Math" panose="02040503050406030204" pitchFamily="18" charset="0"/>
                          </a:rPr>
                          <m:t>𝑽</m:t>
                        </m:r>
                      </m:e>
                      <m:sub>
                        <m:r>
                          <a:rPr kumimoji="1" lang="en-US" altLang="zh-TW" sz="1600" b="1" i="1" dirty="0" smtClean="0">
                            <a:solidFill>
                              <a:srgbClr val="0000FF"/>
                            </a:solidFill>
                            <a:latin typeface="Cambria Math" panose="02040503050406030204" pitchFamily="18" charset="0"/>
                          </a:rPr>
                          <m:t>𝒄𝒔</m:t>
                        </m:r>
                      </m:sub>
                    </m:sSub>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𝑽</m:t>
                        </m:r>
                      </m:e>
                      <m:sub>
                        <m:r>
                          <a:rPr kumimoji="1" lang="en-US" altLang="zh-TW" sz="1600" b="1" i="1" dirty="0" smtClean="0">
                            <a:solidFill>
                              <a:srgbClr val="0000FF"/>
                            </a:solidFill>
                            <a:latin typeface="Cambria Math" panose="02040503050406030204" pitchFamily="18" charset="0"/>
                          </a:rPr>
                          <m:t>𝒖𝒅</m:t>
                        </m:r>
                        <m:r>
                          <a:rPr kumimoji="1" lang="en-US" altLang="zh-TW" sz="1600" b="1" i="1" dirty="0" smtClean="0">
                            <a:solidFill>
                              <a:srgbClr val="0000FF"/>
                            </a:solidFill>
                            <a:latin typeface="Cambria Math" panose="02040503050406030204" pitchFamily="18" charset="0"/>
                          </a:rPr>
                          <m:t> </m:t>
                        </m:r>
                      </m:sub>
                    </m:sSub>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m:t>
                        </m:r>
                        <m:r>
                          <a:rPr kumimoji="1" lang="en-US" altLang="zh-TW" sz="1600" b="1" i="1" dirty="0" smtClean="0">
                            <a:solidFill>
                              <a:srgbClr val="0000FF"/>
                            </a:solidFill>
                            <a:latin typeface="Cambria Math" panose="02040503050406030204" pitchFamily="18" charset="0"/>
                          </a:rPr>
                          <m:t>𝑨</m:t>
                        </m:r>
                      </m:e>
                      <m:sub>
                        <m:r>
                          <a:rPr kumimoji="1" lang="en-US" altLang="zh-TW" sz="1600" b="1" i="1" dirty="0" smtClean="0">
                            <a:solidFill>
                              <a:srgbClr val="0000FF"/>
                            </a:solidFill>
                            <a:latin typeface="Cambria Math" panose="02040503050406030204" pitchFamily="18" charset="0"/>
                          </a:rPr>
                          <m:t>𝒉</m:t>
                        </m:r>
                      </m:sub>
                    </m:sSub>
                    <m:r>
                      <a:rPr kumimoji="1" lang="en-US" altLang="zh-TW" sz="1600" b="1" i="1" dirty="0" smtClean="0">
                        <a:solidFill>
                          <a:srgbClr val="0000FF"/>
                        </a:solidFill>
                        <a:latin typeface="Cambria Math" panose="02040503050406030204" pitchFamily="18" charset="0"/>
                      </a:rPr>
                      <m:t>+</m:t>
                    </m:r>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𝑺𝑨</m:t>
                        </m:r>
                      </m:e>
                      <m:sub>
                        <m:r>
                          <a:rPr kumimoji="1" lang="en-US" altLang="zh-TW" sz="1600" b="1" i="1" dirty="0" smtClean="0">
                            <a:solidFill>
                              <a:srgbClr val="0000FF"/>
                            </a:solidFill>
                            <a:latin typeface="Cambria Math" panose="02040503050406030204" pitchFamily="18" charset="0"/>
                          </a:rPr>
                          <m:t>𝒉</m:t>
                        </m:r>
                      </m:sub>
                    </m:sSub>
                    <m:r>
                      <a:rPr kumimoji="1" lang="en-US" altLang="zh-TW" sz="1600" b="1" i="1" dirty="0" smtClean="0">
                        <a:solidFill>
                          <a:srgbClr val="0000FF"/>
                        </a:solidFill>
                        <a:latin typeface="Cambria Math" panose="02040503050406030204" pitchFamily="18" charset="0"/>
                      </a:rPr>
                      <m:t>)</m:t>
                    </m:r>
                  </m:oMath>
                </a14:m>
                <a:endParaRPr kumimoji="1" lang="zh-TW" altLang="en-US" sz="1600" dirty="0">
                  <a:solidFill>
                    <a:srgbClr val="0000FF"/>
                  </a:solidFill>
                </a:endParaRPr>
              </a:p>
            </p:txBody>
          </p:sp>
        </mc:Choice>
        <mc:Fallback xmlns="">
          <p:sp>
            <p:nvSpPr>
              <p:cNvPr id="7" name="文字方塊 6">
                <a:extLst>
                  <a:ext uri="{FF2B5EF4-FFF2-40B4-BE49-F238E27FC236}">
                    <a16:creationId xmlns:a16="http://schemas.microsoft.com/office/drawing/2014/main" id="{B130782C-FF57-6082-270C-96B7B7F2FB8A}"/>
                  </a:ext>
                </a:extLst>
              </p:cNvPr>
              <p:cNvSpPr txBox="1">
                <a:spLocks noRot="1" noChangeAspect="1" noMove="1" noResize="1" noEditPoints="1" noAdjustHandles="1" noChangeArrowheads="1" noChangeShapeType="1" noTextEdit="1"/>
              </p:cNvSpPr>
              <p:nvPr/>
            </p:nvSpPr>
            <p:spPr bwMode="auto">
              <a:xfrm>
                <a:off x="1821365" y="1300306"/>
                <a:ext cx="3675665" cy="458844"/>
              </a:xfrm>
              <a:prstGeom prst="rect">
                <a:avLst/>
              </a:prstGeom>
              <a:blipFill>
                <a:blip r:embed="rId4"/>
                <a:stretch>
                  <a:fillRect l="-1034" b="-2703"/>
                </a:stretch>
              </a:blipFill>
              <a:ln w="9525">
                <a:noFill/>
                <a:miter lim="800000"/>
                <a:headEnd/>
                <a:tailEnd/>
              </a:ln>
            </p:spPr>
            <p:txBody>
              <a:bodyPr/>
              <a:lstStyle/>
              <a:p>
                <a:r>
                  <a:rPr lang="zh-TW" altLang="en-US">
                    <a:noFill/>
                  </a:rPr>
                  <a:t> </a:t>
                </a:r>
              </a:p>
            </p:txBody>
          </p:sp>
        </mc:Fallback>
      </mc:AlternateContent>
      <p:pic>
        <p:nvPicPr>
          <p:cNvPr id="9" name="圖片 8">
            <a:extLst>
              <a:ext uri="{FF2B5EF4-FFF2-40B4-BE49-F238E27FC236}">
                <a16:creationId xmlns:a16="http://schemas.microsoft.com/office/drawing/2014/main" id="{49E8BED6-6E7E-BF9B-0FA9-F8AF6CE34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910" y="1766120"/>
            <a:ext cx="2070720" cy="1325823"/>
          </a:xfrm>
          <a:prstGeom prst="rect">
            <a:avLst/>
          </a:prstGeom>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19934708-C662-6750-7E02-4F50EEB33696}"/>
                  </a:ext>
                </a:extLst>
              </p:cNvPr>
              <p:cNvSpPr txBox="1"/>
              <p:nvPr/>
            </p:nvSpPr>
            <p:spPr bwMode="auto">
              <a:xfrm>
                <a:off x="3958683" y="2395582"/>
                <a:ext cx="847492" cy="338554"/>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b>
                      <m:sSubPr>
                        <m:ctrlPr>
                          <a:rPr kumimoji="1" lang="en-US" altLang="zh-TW" sz="1600" b="1" i="1" dirty="0" smtClean="0">
                            <a:solidFill>
                              <a:srgbClr val="0000FF"/>
                            </a:solidFill>
                            <a:latin typeface="Cambria Math" panose="02040503050406030204" pitchFamily="18" charset="0"/>
                          </a:rPr>
                        </m:ctrlPr>
                      </m:sSubPr>
                      <m:e>
                        <m:r>
                          <a:rPr kumimoji="1" lang="en-US" altLang="zh-TW" sz="1600" b="1" i="1" dirty="0" smtClean="0">
                            <a:solidFill>
                              <a:srgbClr val="0000FF"/>
                            </a:solidFill>
                            <a:latin typeface="Cambria Math" panose="02040503050406030204" pitchFamily="18" charset="0"/>
                          </a:rPr>
                          <m:t>𝑺𝑨</m:t>
                        </m:r>
                      </m:e>
                      <m:sub>
                        <m:r>
                          <a:rPr kumimoji="1" lang="en-US" altLang="zh-TW" sz="1600" b="1" i="1" dirty="0" smtClean="0">
                            <a:solidFill>
                              <a:srgbClr val="0000FF"/>
                            </a:solidFill>
                            <a:latin typeface="Cambria Math" panose="02040503050406030204" pitchFamily="18" charset="0"/>
                          </a:rPr>
                          <m:t>𝒉</m:t>
                        </m:r>
                      </m:sub>
                    </m:sSub>
                  </m:oMath>
                </a14:m>
                <a:r>
                  <a:rPr kumimoji="1" lang="en-US" altLang="zh-TW" sz="1600" dirty="0">
                    <a:solidFill>
                      <a:srgbClr val="0000FF"/>
                    </a:solidFill>
                  </a:rPr>
                  <a:t>:</a:t>
                </a:r>
                <a:endParaRPr kumimoji="1" lang="zh-TW" altLang="en-US" sz="1600" dirty="0">
                  <a:solidFill>
                    <a:srgbClr val="0000FF"/>
                  </a:solidFill>
                </a:endParaRPr>
              </a:p>
            </p:txBody>
          </p:sp>
        </mc:Choice>
        <mc:Fallback xmlns="">
          <p:sp>
            <p:nvSpPr>
              <p:cNvPr id="10" name="文字方塊 9">
                <a:extLst>
                  <a:ext uri="{FF2B5EF4-FFF2-40B4-BE49-F238E27FC236}">
                    <a16:creationId xmlns:a16="http://schemas.microsoft.com/office/drawing/2014/main" id="{19934708-C662-6750-7E02-4F50EEB33696}"/>
                  </a:ext>
                </a:extLst>
              </p:cNvPr>
              <p:cNvSpPr txBox="1">
                <a:spLocks noRot="1" noChangeAspect="1" noMove="1" noResize="1" noEditPoints="1" noAdjustHandles="1" noChangeArrowheads="1" noChangeShapeType="1" noTextEdit="1"/>
              </p:cNvSpPr>
              <p:nvPr/>
            </p:nvSpPr>
            <p:spPr bwMode="auto">
              <a:xfrm>
                <a:off x="3958683" y="2395582"/>
                <a:ext cx="847492" cy="338554"/>
              </a:xfrm>
              <a:prstGeom prst="rect">
                <a:avLst/>
              </a:prstGeom>
              <a:blipFill>
                <a:blip r:embed="rId6"/>
                <a:stretch>
                  <a:fillRect t="-3571" b="-21429"/>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6D37E695-A0B6-5504-D780-72E3E13202A0}"/>
                  </a:ext>
                </a:extLst>
              </p:cNvPr>
              <p:cNvSpPr txBox="1"/>
              <p:nvPr/>
            </p:nvSpPr>
            <p:spPr bwMode="auto">
              <a:xfrm>
                <a:off x="1118839" y="3346172"/>
                <a:ext cx="7199971" cy="584775"/>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FF0000"/>
                    </a:solidFill>
                  </a:rPr>
                  <a:t>Measurement of </a:t>
                </a:r>
                <a14:m>
                  <m:oMath xmlns:m="http://schemas.openxmlformats.org/officeDocument/2006/math">
                    <m:r>
                      <a:rPr kumimoji="1" lang="en-US" altLang="zh-TW" sz="1600" b="1" i="1" smtClean="0">
                        <a:solidFill>
                          <a:srgbClr val="FF0000"/>
                        </a:solidFill>
                        <a:latin typeface="Cambria Math" panose="02040503050406030204" pitchFamily="18" charset="0"/>
                      </a:rPr>
                      <m:t>𝑩𝑭</m:t>
                    </m:r>
                    <m:r>
                      <a:rPr kumimoji="1" lang="en-US" altLang="zh-TW" sz="1600" b="1" i="1" smtClean="0">
                        <a:solidFill>
                          <a:srgbClr val="FF0000"/>
                        </a:solidFill>
                        <a:latin typeface="Cambria Math" panose="02040503050406030204" pitchFamily="18" charset="0"/>
                      </a:rPr>
                      <m:t>(</m:t>
                    </m:r>
                    <m:sSubSup>
                      <m:sSubSupPr>
                        <m:ctrlPr>
                          <a:rPr lang="en-US" altLang="zh-TW" sz="1600" i="1">
                            <a:solidFill>
                              <a:srgbClr val="FF0000"/>
                            </a:solidFill>
                            <a:latin typeface="Cambria Math" panose="02040503050406030204" pitchFamily="18" charset="0"/>
                          </a:rPr>
                        </m:ctrlPr>
                      </m:sSubSupPr>
                      <m:e>
                        <m:r>
                          <a:rPr lang="en-US" altLang="zh-TW" sz="1600" i="1">
                            <a:solidFill>
                              <a:srgbClr val="FF0000"/>
                            </a:solidFill>
                            <a:latin typeface="Cambria Math" panose="02040503050406030204" pitchFamily="18" charset="0"/>
                          </a:rPr>
                          <m:t>𝑫</m:t>
                        </m:r>
                      </m:e>
                      <m:sub>
                        <m:r>
                          <a:rPr lang="en-US" altLang="zh-TW" sz="1600" i="1">
                            <a:solidFill>
                              <a:srgbClr val="FF0000"/>
                            </a:solidFill>
                            <a:latin typeface="Cambria Math" panose="02040503050406030204" pitchFamily="18" charset="0"/>
                          </a:rPr>
                          <m:t>𝒔</m:t>
                        </m:r>
                      </m:sub>
                      <m:sup>
                        <m:r>
                          <a:rPr lang="en-US" altLang="zh-TW" sz="1600" i="1">
                            <a:solidFill>
                              <a:srgbClr val="FF0000"/>
                            </a:solidFill>
                            <a:latin typeface="Cambria Math" panose="02040503050406030204" pitchFamily="18" charset="0"/>
                          </a:rPr>
                          <m:t>+</m:t>
                        </m:r>
                      </m:sup>
                    </m:sSubSup>
                    <m:r>
                      <a:rPr lang="en-US" altLang="zh-TW" sz="1600" i="1">
                        <a:solidFill>
                          <a:srgbClr val="FF0000"/>
                        </a:solidFill>
                        <a:latin typeface="Cambria Math" panose="02040503050406030204" pitchFamily="18" charset="0"/>
                      </a:rPr>
                      <m:t>→</m:t>
                    </m:r>
                    <m:sSup>
                      <m:sSupPr>
                        <m:ctrlPr>
                          <a:rPr lang="en-US" altLang="zh-TW" sz="1600" i="1">
                            <a:solidFill>
                              <a:srgbClr val="FF0000"/>
                            </a:solidFill>
                            <a:latin typeface="Cambria Math" panose="02040503050406030204" pitchFamily="18" charset="0"/>
                          </a:rPr>
                        </m:ctrlPr>
                      </m:sSupPr>
                      <m:e>
                        <m:r>
                          <a:rPr lang="en-US" altLang="zh-TW" sz="1600" i="1">
                            <a:solidFill>
                              <a:srgbClr val="FF0000"/>
                            </a:solidFill>
                            <a:latin typeface="Cambria Math" panose="02040503050406030204" pitchFamily="18" charset="0"/>
                          </a:rPr>
                          <m:t>𝝆</m:t>
                        </m:r>
                      </m:e>
                      <m:sup>
                        <m:r>
                          <a:rPr lang="en-US" altLang="zh-TW" sz="1600" i="1">
                            <a:solidFill>
                              <a:srgbClr val="FF0000"/>
                            </a:solidFill>
                            <a:latin typeface="Cambria Math" panose="02040503050406030204" pitchFamily="18" charset="0"/>
                          </a:rPr>
                          <m:t>+</m:t>
                        </m:r>
                      </m:sup>
                    </m:sSup>
                    <m:r>
                      <a:rPr lang="en-US" altLang="zh-TW" sz="1600" i="1">
                        <a:solidFill>
                          <a:srgbClr val="FF0000"/>
                        </a:solidFill>
                        <a:latin typeface="Cambria Math" panose="02040503050406030204" pitchFamily="18" charset="0"/>
                      </a:rPr>
                      <m:t>𝝎</m:t>
                    </m:r>
                  </m:oMath>
                </a14:m>
                <a:r>
                  <a:rPr kumimoji="1" lang="en-US" altLang="zh-TW" sz="1600" dirty="0">
                    <a:solidFill>
                      <a:srgbClr val="FF0000"/>
                    </a:solidFill>
                  </a:rPr>
                  <a:t>) will provide first direct information on </a:t>
                </a:r>
                <a:r>
                  <a:rPr lang="en-US" altLang="zh-TW" sz="1600" dirty="0">
                    <a:solidFill>
                      <a:srgbClr val="FF0000"/>
                    </a:solidFill>
                  </a:rPr>
                  <a:t>                  </a:t>
                </a:r>
                <a:r>
                  <a:rPr kumimoji="1" lang="en-US" altLang="zh-TW" sz="1600" dirty="0">
                    <a:solidFill>
                      <a:srgbClr val="FF0000"/>
                    </a:solidFill>
                  </a:rPr>
                  <a:t>W-annihilation</a:t>
                </a:r>
                <a:endParaRPr kumimoji="1" lang="zh-TW" altLang="en-US" sz="1600" dirty="0">
                  <a:solidFill>
                    <a:srgbClr val="FF0000"/>
                  </a:solidFill>
                </a:endParaRPr>
              </a:p>
            </p:txBody>
          </p:sp>
        </mc:Choice>
        <mc:Fallback xmlns="">
          <p:sp>
            <p:nvSpPr>
              <p:cNvPr id="4" name="文字方塊 3">
                <a:extLst>
                  <a:ext uri="{FF2B5EF4-FFF2-40B4-BE49-F238E27FC236}">
                    <a16:creationId xmlns:a16="http://schemas.microsoft.com/office/drawing/2014/main" id="{6D37E695-A0B6-5504-D780-72E3E13202A0}"/>
                  </a:ext>
                </a:extLst>
              </p:cNvPr>
              <p:cNvSpPr txBox="1">
                <a:spLocks noRot="1" noChangeAspect="1" noMove="1" noResize="1" noEditPoints="1" noAdjustHandles="1" noChangeArrowheads="1" noChangeShapeType="1" noTextEdit="1"/>
              </p:cNvSpPr>
              <p:nvPr/>
            </p:nvSpPr>
            <p:spPr bwMode="auto">
              <a:xfrm>
                <a:off x="1118839" y="3346172"/>
                <a:ext cx="7199971" cy="584775"/>
              </a:xfrm>
              <a:prstGeom prst="rect">
                <a:avLst/>
              </a:prstGeom>
              <a:blipFill>
                <a:blip r:embed="rId7"/>
                <a:stretch>
                  <a:fillRect l="-528" t="-2128" b="-12766"/>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204781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A72C182-0FD7-F645-663D-32807F8431CE}"/>
              </a:ext>
            </a:extLst>
          </p:cNvPr>
          <p:cNvSpPr>
            <a:spLocks noGrp="1"/>
          </p:cNvSpPr>
          <p:nvPr>
            <p:ph type="sldNum" sz="quarter" idx="12"/>
          </p:nvPr>
        </p:nvSpPr>
        <p:spPr/>
        <p:txBody>
          <a:bodyPr/>
          <a:lstStyle/>
          <a:p>
            <a:pPr defTabSz="685800">
              <a:defRPr/>
            </a:pPr>
            <a:fld id="{EC07A838-492B-4213-A14F-B0EB990CD472}" type="slidenum">
              <a:rPr lang="en-US" altLang="zh-TW" smtClean="0">
                <a:solidFill>
                  <a:prstClr val="black"/>
                </a:solidFill>
              </a:rPr>
              <a:pPr defTabSz="685800">
                <a:defRPr/>
              </a:pPr>
              <a:t>22</a:t>
            </a:fld>
            <a:endParaRPr lang="en-US" altLang="zh-TW">
              <a:solidFill>
                <a:prstClr val="black"/>
              </a:solidFill>
            </a:endParaRPr>
          </a:p>
        </p:txBody>
      </p:sp>
      <mc:AlternateContent xmlns:mc="http://schemas.openxmlformats.org/markup-compatibility/2006" xmlns:a14="http://schemas.microsoft.com/office/drawing/2010/main">
        <mc:Choice Requires="a14">
          <p:sp>
            <p:nvSpPr>
              <p:cNvPr id="3" name="Text Box 12">
                <a:extLst>
                  <a:ext uri="{FF2B5EF4-FFF2-40B4-BE49-F238E27FC236}">
                    <a16:creationId xmlns:a16="http://schemas.microsoft.com/office/drawing/2014/main" id="{CFCD7708-4BB7-91D8-A0AC-BCF2EB2F8A51}"/>
                  </a:ext>
                </a:extLst>
              </p:cNvPr>
              <p:cNvSpPr txBox="1">
                <a:spLocks noChangeArrowheads="1"/>
              </p:cNvSpPr>
              <p:nvPr/>
            </p:nvSpPr>
            <p:spPr bwMode="auto">
              <a:xfrm>
                <a:off x="2102876" y="67383"/>
                <a:ext cx="4830366" cy="351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650" dirty="0">
                    <a:solidFill>
                      <a:srgbClr val="FF33CC"/>
                    </a:solidFill>
                  </a:rPr>
                  <a:t>             </a:t>
                </a:r>
                <a14:m>
                  <m:oMath xmlns:m="http://schemas.openxmlformats.org/officeDocument/2006/math">
                    <m:sSup>
                      <m:sSupPr>
                        <m:ctrlPr>
                          <a:rPr lang="en-US" altLang="zh-TW" sz="1650" i="1" smtClean="0">
                            <a:solidFill>
                              <a:srgbClr val="FF33CC"/>
                            </a:solidFill>
                            <a:latin typeface="Cambria Math" panose="02040503050406030204" pitchFamily="18" charset="0"/>
                          </a:rPr>
                        </m:ctrlPr>
                      </m:sSupPr>
                      <m:e>
                        <m:r>
                          <a:rPr lang="en-US" altLang="zh-TW" sz="1650" b="1" i="1" smtClean="0">
                            <a:solidFill>
                              <a:srgbClr val="FF33CC"/>
                            </a:solidFill>
                            <a:latin typeface="Cambria Math" panose="02040503050406030204" pitchFamily="18" charset="0"/>
                          </a:rPr>
                          <m:t>𝑫</m:t>
                        </m:r>
                      </m:e>
                      <m:sup>
                        <m:r>
                          <a:rPr lang="en-US" altLang="zh-TW" sz="1650" b="1" i="1" smtClean="0">
                            <a:solidFill>
                              <a:srgbClr val="FF33CC"/>
                            </a:solidFill>
                            <a:latin typeface="Cambria Math" panose="02040503050406030204" pitchFamily="18" charset="0"/>
                          </a:rPr>
                          <m:t>𝟎</m:t>
                        </m:r>
                      </m:sup>
                    </m:sSup>
                    <m:r>
                      <a:rPr lang="en-US" altLang="zh-TW" sz="1650" b="1" i="1" smtClean="0">
                        <a:solidFill>
                          <a:srgbClr val="FF33CC"/>
                        </a:solidFill>
                        <a:latin typeface="Cambria Math" panose="02040503050406030204" pitchFamily="18" charset="0"/>
                      </a:rPr>
                      <m:t>−</m:t>
                    </m:r>
                    <m:sSup>
                      <m:sSupPr>
                        <m:ctrlPr>
                          <a:rPr lang="en-US" altLang="zh-TW" sz="1650" b="1" i="1" smtClean="0">
                            <a:solidFill>
                              <a:srgbClr val="FF33CC"/>
                            </a:solidFill>
                            <a:latin typeface="Cambria Math" panose="02040503050406030204" pitchFamily="18" charset="0"/>
                          </a:rPr>
                        </m:ctrlPr>
                      </m:sSupPr>
                      <m:e>
                        <m:acc>
                          <m:accPr>
                            <m:chr m:val="̅"/>
                            <m:ctrlPr>
                              <a:rPr lang="en-US" altLang="zh-TW" sz="1650" b="1" i="1" smtClean="0">
                                <a:solidFill>
                                  <a:srgbClr val="FF33CC"/>
                                </a:solidFill>
                                <a:latin typeface="Cambria Math" panose="02040503050406030204" pitchFamily="18" charset="0"/>
                              </a:rPr>
                            </m:ctrlPr>
                          </m:accPr>
                          <m:e>
                            <m:r>
                              <a:rPr lang="en-US" altLang="zh-TW" sz="1650" b="1" i="1" smtClean="0">
                                <a:solidFill>
                                  <a:srgbClr val="FF33CC"/>
                                </a:solidFill>
                                <a:latin typeface="Cambria Math" panose="02040503050406030204" pitchFamily="18" charset="0"/>
                              </a:rPr>
                              <m:t>𝑫</m:t>
                            </m:r>
                          </m:e>
                        </m:acc>
                      </m:e>
                      <m:sup>
                        <m:r>
                          <a:rPr lang="en-US" altLang="zh-TW" sz="1650" b="1" i="1" smtClean="0">
                            <a:solidFill>
                              <a:srgbClr val="FF33CC"/>
                            </a:solidFill>
                            <a:latin typeface="Cambria Math" panose="02040503050406030204" pitchFamily="18" charset="0"/>
                          </a:rPr>
                          <m:t>𝟎</m:t>
                        </m:r>
                      </m:sup>
                    </m:sSup>
                  </m:oMath>
                </a14:m>
                <a:r>
                  <a:rPr lang="en-US" altLang="zh-TW" sz="1650" dirty="0">
                    <a:solidFill>
                      <a:srgbClr val="FF33CC"/>
                    </a:solidFill>
                  </a:rPr>
                  <a:t> mixing parameter y </a:t>
                </a:r>
              </a:p>
            </p:txBody>
          </p:sp>
        </mc:Choice>
        <mc:Fallback xmlns="">
          <p:sp>
            <p:nvSpPr>
              <p:cNvPr id="3" name="Text Box 12">
                <a:extLst>
                  <a:ext uri="{FF2B5EF4-FFF2-40B4-BE49-F238E27FC236}">
                    <a16:creationId xmlns:a16="http://schemas.microsoft.com/office/drawing/2014/main" id="{CFCD7708-4BB7-91D8-A0AC-BCF2EB2F8A51}"/>
                  </a:ext>
                </a:extLst>
              </p:cNvPr>
              <p:cNvSpPr txBox="1">
                <a:spLocks noRot="1" noChangeAspect="1" noMove="1" noResize="1" noEditPoints="1" noAdjustHandles="1" noChangeArrowheads="1" noChangeShapeType="1" noTextEdit="1"/>
              </p:cNvSpPr>
              <p:nvPr/>
            </p:nvSpPr>
            <p:spPr bwMode="auto">
              <a:xfrm>
                <a:off x="2102876" y="67383"/>
                <a:ext cx="4830366" cy="351891"/>
              </a:xfrm>
              <a:prstGeom prst="rect">
                <a:avLst/>
              </a:prstGeom>
              <a:blipFill>
                <a:blip r:embed="rId2"/>
                <a:stretch>
                  <a:fillRect t="-3448" b="-241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4" name="Line 5">
            <a:extLst>
              <a:ext uri="{FF2B5EF4-FFF2-40B4-BE49-F238E27FC236}">
                <a16:creationId xmlns:a16="http://schemas.microsoft.com/office/drawing/2014/main" id="{65AF3BCA-FD20-7B7B-62A1-88391EA23ACF}"/>
              </a:ext>
            </a:extLst>
          </p:cNvPr>
          <p:cNvSpPr>
            <a:spLocks noChangeShapeType="1"/>
          </p:cNvSpPr>
          <p:nvPr/>
        </p:nvSpPr>
        <p:spPr bwMode="auto">
          <a:xfrm>
            <a:off x="1605542" y="47149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60DEC461-384C-BD70-43F1-4E1E5273A359}"/>
                  </a:ext>
                </a:extLst>
              </p:cNvPr>
              <p:cNvSpPr txBox="1"/>
              <p:nvPr/>
            </p:nvSpPr>
            <p:spPr bwMode="auto">
              <a:xfrm>
                <a:off x="1215249" y="523725"/>
                <a:ext cx="6947443" cy="446276"/>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r>
                      <a:rPr kumimoji="1" lang="en-US" altLang="zh-TW" sz="1600" b="1" i="1" smtClean="0">
                        <a:solidFill>
                          <a:srgbClr val="0000FF"/>
                        </a:solidFill>
                        <a:latin typeface="Cambria Math" panose="02040503050406030204" pitchFamily="18" charset="0"/>
                      </a:rPr>
                      <m:t>𝒙</m:t>
                    </m:r>
                    <m:r>
                      <a:rPr kumimoji="1" lang="en-US" altLang="zh-TW" sz="1600" b="1" i="1" smtClean="0">
                        <a:solidFill>
                          <a:srgbClr val="0000FF"/>
                        </a:solidFill>
                        <a:latin typeface="Cambria Math" panose="02040503050406030204" pitchFamily="18" charset="0"/>
                      </a:rPr>
                      <m:t>=</m:t>
                    </m:r>
                    <m:f>
                      <m:fPr>
                        <m:ctrlPr>
                          <a:rPr kumimoji="1" lang="en-US" altLang="zh-TW" sz="1600" b="1" i="1" smtClean="0">
                            <a:solidFill>
                              <a:srgbClr val="0000FF"/>
                            </a:solidFill>
                            <a:latin typeface="Cambria Math" panose="02040503050406030204" pitchFamily="18" charset="0"/>
                          </a:rPr>
                        </m:ctrlPr>
                      </m:fPr>
                      <m:num>
                        <m:r>
                          <a:rPr kumimoji="1" lang="en-US" altLang="zh-TW" sz="1600" b="1" i="0" smtClean="0">
                            <a:solidFill>
                              <a:srgbClr val="0000FF"/>
                            </a:solidFill>
                            <a:latin typeface="Cambria Math" panose="02040503050406030204" pitchFamily="18" charset="0"/>
                          </a:rPr>
                          <m:t>𝚫</m:t>
                        </m:r>
                        <m:r>
                          <a:rPr kumimoji="1" lang="en-US" altLang="zh-TW" sz="1600" b="1" i="0" smtClean="0">
                            <a:solidFill>
                              <a:srgbClr val="0000FF"/>
                            </a:solidFill>
                            <a:latin typeface="Cambria Math" panose="02040503050406030204" pitchFamily="18" charset="0"/>
                          </a:rPr>
                          <m:t>𝐦</m:t>
                        </m:r>
                      </m:num>
                      <m:den>
                        <m:r>
                          <a:rPr kumimoji="1" lang="en-US" altLang="zh-TW" sz="1600" b="1" i="0" smtClean="0">
                            <a:solidFill>
                              <a:srgbClr val="0000FF"/>
                            </a:solidFill>
                            <a:latin typeface="Cambria Math" panose="02040503050406030204" pitchFamily="18" charset="0"/>
                          </a:rPr>
                          <m:t>𝚪</m:t>
                        </m:r>
                      </m:den>
                    </m:f>
                    <m:r>
                      <a:rPr kumimoji="1" lang="en-US" altLang="zh-TW" sz="1600" b="1" i="1" smtClean="0">
                        <a:solidFill>
                          <a:srgbClr val="0000FF"/>
                        </a:solidFill>
                        <a:latin typeface="Cambria Math" panose="02040503050406030204" pitchFamily="18" charset="0"/>
                      </a:rPr>
                      <m:t>=</m:t>
                    </m:r>
                    <m:f>
                      <m:fPr>
                        <m:ctrlPr>
                          <a:rPr kumimoji="1" lang="en-US" altLang="zh-TW" sz="1600" b="1" i="1" smtClean="0">
                            <a:solidFill>
                              <a:srgbClr val="0000FF"/>
                            </a:solidFill>
                            <a:latin typeface="Cambria Math" panose="02040503050406030204" pitchFamily="18" charset="0"/>
                          </a:rPr>
                        </m:ctrlPr>
                      </m:fPr>
                      <m:num>
                        <m:sSub>
                          <m:sSubPr>
                            <m:ctrlPr>
                              <a:rPr kumimoji="1" lang="en-US" altLang="zh-TW" sz="1600" b="1"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𝒎</m:t>
                            </m:r>
                          </m:e>
                          <m:sub>
                            <m:r>
                              <a:rPr kumimoji="1" lang="en-US" altLang="zh-TW" sz="1600" b="1" i="1" smtClean="0">
                                <a:solidFill>
                                  <a:srgbClr val="0000FF"/>
                                </a:solidFill>
                                <a:latin typeface="Cambria Math" panose="02040503050406030204" pitchFamily="18" charset="0"/>
                              </a:rPr>
                              <m:t>𝟏</m:t>
                            </m:r>
                          </m:sub>
                        </m:sSub>
                        <m:r>
                          <a:rPr kumimoji="1" lang="en-US" altLang="zh-TW" sz="1600" b="1" i="1" smtClean="0">
                            <a:solidFill>
                              <a:srgbClr val="0000FF"/>
                            </a:solidFill>
                            <a:latin typeface="Cambria Math" panose="02040503050406030204" pitchFamily="18" charset="0"/>
                          </a:rPr>
                          <m:t>−</m:t>
                        </m:r>
                        <m:sSub>
                          <m:sSubPr>
                            <m:ctrlPr>
                              <a:rPr kumimoji="1" lang="en-US" altLang="zh-TW" sz="1600" b="1"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𝒎</m:t>
                            </m:r>
                          </m:e>
                          <m:sub>
                            <m:r>
                              <a:rPr kumimoji="1" lang="en-US" altLang="zh-TW" sz="1600" b="1" i="1" smtClean="0">
                                <a:solidFill>
                                  <a:srgbClr val="0000FF"/>
                                </a:solidFill>
                                <a:latin typeface="Cambria Math" panose="02040503050406030204" pitchFamily="18" charset="0"/>
                              </a:rPr>
                              <m:t>𝟐</m:t>
                            </m:r>
                          </m:sub>
                        </m:sSub>
                      </m:num>
                      <m:den>
                        <m:r>
                          <a:rPr kumimoji="1" lang="en-US" altLang="zh-TW" sz="1600" b="1" i="0" smtClean="0">
                            <a:solidFill>
                              <a:srgbClr val="0000FF"/>
                            </a:solidFill>
                            <a:latin typeface="Cambria Math" panose="02040503050406030204" pitchFamily="18" charset="0"/>
                          </a:rPr>
                          <m:t>𝚪</m:t>
                        </m:r>
                      </m:den>
                    </m:f>
                    <m:r>
                      <a:rPr kumimoji="1" lang="en-US" altLang="zh-TW" sz="1600" b="1" i="1" smtClean="0">
                        <a:solidFill>
                          <a:srgbClr val="0000FF"/>
                        </a:solidFill>
                        <a:latin typeface="Cambria Math" panose="02040503050406030204" pitchFamily="18" charset="0"/>
                      </a:rPr>
                      <m:t>=</m:t>
                    </m:r>
                    <m:d>
                      <m:dPr>
                        <m:ctrlPr>
                          <a:rPr lang="en-US" altLang="zh-TW" sz="1600" i="1">
                            <a:solidFill>
                              <a:srgbClr val="0000FF"/>
                            </a:solidFill>
                            <a:latin typeface="Cambria Math" panose="02040503050406030204" pitchFamily="18" charset="0"/>
                          </a:rPr>
                        </m:ctrlPr>
                      </m:dPr>
                      <m:e>
                        <m:sSubSup>
                          <m:sSubSupPr>
                            <m:ctrlPr>
                              <a:rPr lang="en-US" altLang="zh-TW" sz="1600" i="1">
                                <a:solidFill>
                                  <a:srgbClr val="0000FF"/>
                                </a:solidFill>
                                <a:latin typeface="Cambria Math" panose="02040503050406030204" pitchFamily="18" charset="0"/>
                              </a:rPr>
                            </m:ctrlPr>
                          </m:sSubSupPr>
                          <m:e>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𝟒𝟎𝟗</m:t>
                            </m:r>
                          </m:e>
                          <m:sub>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𝟎𝟒𝟗</m:t>
                            </m:r>
                          </m:sub>
                          <m: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𝟎𝟒𝟖</m:t>
                            </m:r>
                          </m:sup>
                        </m:sSubSup>
                      </m:e>
                    </m:d>
                    <m:r>
                      <a:rPr lang="en-US" altLang="zh-TW" sz="1600" i="1">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         </m:t>
                    </m:r>
                    <m:r>
                      <a:rPr lang="en-US" altLang="zh-TW" sz="1600" b="1" i="1" smtClean="0">
                        <a:solidFill>
                          <a:srgbClr val="0000FF"/>
                        </a:solidFill>
                        <a:latin typeface="Cambria Math" panose="02040503050406030204" pitchFamily="18" charset="0"/>
                      </a:rPr>
                      <m:t>𝒚</m:t>
                    </m:r>
                    <m:r>
                      <a:rPr lang="en-US" altLang="zh-TW" sz="1600" i="1">
                        <a:solidFill>
                          <a:srgbClr val="0000FF"/>
                        </a:solidFill>
                        <a:latin typeface="Cambria Math" panose="02040503050406030204" pitchFamily="18" charset="0"/>
                      </a:rPr>
                      <m:t>=</m:t>
                    </m:r>
                    <m:f>
                      <m:fPr>
                        <m:ctrlPr>
                          <a:rPr lang="en-US" altLang="zh-TW" sz="1600" i="1">
                            <a:solidFill>
                              <a:srgbClr val="0000FF"/>
                            </a:solidFill>
                            <a:latin typeface="Cambria Math" panose="02040503050406030204" pitchFamily="18" charset="0"/>
                          </a:rPr>
                        </m:ctrlPr>
                      </m:fPr>
                      <m:num>
                        <m:r>
                          <a:rPr lang="en-US" altLang="zh-TW" sz="1600">
                            <a:solidFill>
                              <a:srgbClr val="0000FF"/>
                            </a:solidFill>
                            <a:latin typeface="Cambria Math" panose="02040503050406030204" pitchFamily="18" charset="0"/>
                          </a:rPr>
                          <m:t>𝚫</m:t>
                        </m:r>
                        <m:r>
                          <a:rPr lang="en-US" altLang="zh-TW" sz="1600" b="1" i="0" smtClean="0">
                            <a:solidFill>
                              <a:srgbClr val="0000FF"/>
                            </a:solidFill>
                            <a:latin typeface="Cambria Math" panose="02040503050406030204" pitchFamily="18" charset="0"/>
                          </a:rPr>
                          <m:t>𝚪</m:t>
                        </m:r>
                      </m:num>
                      <m:den>
                        <m:r>
                          <a:rPr lang="en-US" altLang="zh-TW" sz="1600" b="1" i="0" smtClean="0">
                            <a:solidFill>
                              <a:srgbClr val="0000FF"/>
                            </a:solidFill>
                            <a:latin typeface="Cambria Math" panose="02040503050406030204" pitchFamily="18" charset="0"/>
                          </a:rPr>
                          <m:t>𝟐</m:t>
                        </m:r>
                        <m:r>
                          <a:rPr lang="en-US" altLang="zh-TW" sz="1600">
                            <a:solidFill>
                              <a:srgbClr val="0000FF"/>
                            </a:solidFill>
                            <a:latin typeface="Cambria Math" panose="02040503050406030204" pitchFamily="18" charset="0"/>
                          </a:rPr>
                          <m:t>𝚪</m:t>
                        </m:r>
                      </m:den>
                    </m:f>
                    <m:r>
                      <a:rPr lang="en-US" altLang="zh-TW" sz="1600" i="1">
                        <a:solidFill>
                          <a:srgbClr val="0000FF"/>
                        </a:solidFill>
                        <a:latin typeface="Cambria Math" panose="02040503050406030204" pitchFamily="18" charset="0"/>
                      </a:rPr>
                      <m:t>=</m:t>
                    </m:r>
                    <m:f>
                      <m:fPr>
                        <m:ctrlPr>
                          <a:rPr lang="en-US" altLang="zh-TW" sz="1600" i="1">
                            <a:solidFill>
                              <a:srgbClr val="0000FF"/>
                            </a:solidFill>
                            <a:latin typeface="Cambria Math" panose="02040503050406030204" pitchFamily="18" charset="0"/>
                          </a:rPr>
                        </m:ctrlPr>
                      </m:fPr>
                      <m:num>
                        <m:sSub>
                          <m:sSubPr>
                            <m:ctrlPr>
                              <a:rPr lang="en-US" altLang="zh-TW" sz="1600" i="1">
                                <a:solidFill>
                                  <a:srgbClr val="0000FF"/>
                                </a:solidFill>
                                <a:latin typeface="Cambria Math" panose="02040503050406030204" pitchFamily="18" charset="0"/>
                              </a:rPr>
                            </m:ctrlPr>
                          </m:sSubPr>
                          <m:e>
                            <m:r>
                              <a:rPr lang="en-US" altLang="zh-TW" sz="1600" b="1" i="0" smtClean="0">
                                <a:solidFill>
                                  <a:srgbClr val="0000FF"/>
                                </a:solidFill>
                                <a:latin typeface="Cambria Math" panose="02040503050406030204" pitchFamily="18" charset="0"/>
                              </a:rPr>
                              <m:t>𝚪</m:t>
                            </m:r>
                          </m:e>
                          <m:sub>
                            <m:r>
                              <a:rPr lang="en-US" altLang="zh-TW" sz="1600" i="1">
                                <a:solidFill>
                                  <a:srgbClr val="0000FF"/>
                                </a:solidFill>
                                <a:latin typeface="Cambria Math" panose="02040503050406030204" pitchFamily="18" charset="0"/>
                              </a:rPr>
                              <m:t>𝟏</m:t>
                            </m:r>
                          </m:sub>
                        </m:sSub>
                        <m:r>
                          <a:rPr lang="en-US" altLang="zh-TW" sz="1600" i="1">
                            <a:solidFill>
                              <a:srgbClr val="0000FF"/>
                            </a:solidFill>
                            <a:latin typeface="Cambria Math" panose="02040503050406030204" pitchFamily="18" charset="0"/>
                          </a:rPr>
                          <m:t>−</m:t>
                        </m:r>
                        <m:sSub>
                          <m:sSubPr>
                            <m:ctrlPr>
                              <a:rPr lang="en-US" altLang="zh-TW" sz="1600" i="1">
                                <a:solidFill>
                                  <a:srgbClr val="0000FF"/>
                                </a:solidFill>
                                <a:latin typeface="Cambria Math" panose="02040503050406030204" pitchFamily="18" charset="0"/>
                              </a:rPr>
                            </m:ctrlPr>
                          </m:sSubPr>
                          <m:e>
                            <m:r>
                              <a:rPr lang="en-US" altLang="zh-TW" sz="1600" b="1" i="0" smtClean="0">
                                <a:solidFill>
                                  <a:srgbClr val="0000FF"/>
                                </a:solidFill>
                                <a:latin typeface="Cambria Math" panose="02040503050406030204" pitchFamily="18" charset="0"/>
                              </a:rPr>
                              <m:t>𝚪</m:t>
                            </m:r>
                          </m:e>
                          <m:sub>
                            <m:r>
                              <a:rPr lang="en-US" altLang="zh-TW" sz="1600" i="1">
                                <a:solidFill>
                                  <a:srgbClr val="0000FF"/>
                                </a:solidFill>
                                <a:latin typeface="Cambria Math" panose="02040503050406030204" pitchFamily="18" charset="0"/>
                              </a:rPr>
                              <m:t>𝟐</m:t>
                            </m:r>
                          </m:sub>
                        </m:sSub>
                      </m:num>
                      <m:den>
                        <m:r>
                          <a:rPr lang="en-US" altLang="zh-TW" sz="1600" b="1" i="0" smtClean="0">
                            <a:solidFill>
                              <a:srgbClr val="0000FF"/>
                            </a:solidFill>
                            <a:latin typeface="Cambria Math" panose="02040503050406030204" pitchFamily="18" charset="0"/>
                          </a:rPr>
                          <m:t>𝟐</m:t>
                        </m:r>
                        <m:r>
                          <a:rPr lang="en-US" altLang="zh-TW" sz="1600">
                            <a:solidFill>
                              <a:srgbClr val="0000FF"/>
                            </a:solidFill>
                            <a:latin typeface="Cambria Math" panose="02040503050406030204" pitchFamily="18" charset="0"/>
                          </a:rPr>
                          <m:t>𝚪</m:t>
                        </m:r>
                      </m:den>
                    </m:f>
                  </m:oMath>
                </a14:m>
                <a:r>
                  <a:rPr lang="en-US" altLang="zh-TW" sz="1600" dirty="0">
                    <a:solidFill>
                      <a:srgbClr val="0000FF"/>
                    </a:solidFill>
                  </a:rPr>
                  <a:t> </a:t>
                </a:r>
                <a14:m>
                  <m:oMath xmlns:m="http://schemas.openxmlformats.org/officeDocument/2006/math">
                    <m:r>
                      <a:rPr lang="en-US" altLang="zh-TW" sz="1600" i="1">
                        <a:solidFill>
                          <a:srgbClr val="0000FF"/>
                        </a:solidFill>
                        <a:latin typeface="Cambria Math" panose="02040503050406030204" pitchFamily="18" charset="0"/>
                      </a:rPr>
                      <m:t>=</m:t>
                    </m:r>
                    <m:d>
                      <m:dPr>
                        <m:ctrlPr>
                          <a:rPr lang="en-US" altLang="zh-TW" sz="1600" i="1">
                            <a:solidFill>
                              <a:srgbClr val="0000FF"/>
                            </a:solidFill>
                            <a:latin typeface="Cambria Math" panose="02040503050406030204" pitchFamily="18" charset="0"/>
                          </a:rPr>
                        </m:ctrlPr>
                      </m:dPr>
                      <m:e>
                        <m:sSubSup>
                          <m:sSubSupPr>
                            <m:ctrlPr>
                              <a:rPr lang="en-US" altLang="zh-TW" sz="1600" i="1">
                                <a:solidFill>
                                  <a:srgbClr val="0000FF"/>
                                </a:solidFill>
                                <a:latin typeface="Cambria Math" panose="02040503050406030204" pitchFamily="18" charset="0"/>
                              </a:rPr>
                            </m:ctrlPr>
                          </m:sSubSupPr>
                          <m:e>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𝟔𝟏𝟓</m:t>
                            </m:r>
                          </m:e>
                          <m:sub>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𝟎𝟓𝟓</m:t>
                            </m:r>
                          </m:sub>
                          <m:sup>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m:t>
                            </m:r>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𝟎𝟓𝟔</m:t>
                            </m:r>
                          </m:sup>
                        </m:sSubSup>
                      </m:e>
                    </m:d>
                    <m:r>
                      <a:rPr lang="en-US" altLang="zh-TW" sz="1600" i="1">
                        <a:solidFill>
                          <a:srgbClr val="0000FF"/>
                        </a:solidFill>
                        <a:latin typeface="Cambria Math" panose="02040503050406030204" pitchFamily="18" charset="0"/>
                      </a:rPr>
                      <m:t>%, </m:t>
                    </m:r>
                  </m:oMath>
                </a14:m>
                <a:endParaRPr kumimoji="1" lang="zh-TW" altLang="en-US" sz="1600" dirty="0">
                  <a:solidFill>
                    <a:srgbClr val="0000FF"/>
                  </a:solidFill>
                </a:endParaRPr>
              </a:p>
            </p:txBody>
          </p:sp>
        </mc:Choice>
        <mc:Fallback xmlns="">
          <p:sp>
            <p:nvSpPr>
              <p:cNvPr id="5" name="文字方塊 4">
                <a:extLst>
                  <a:ext uri="{FF2B5EF4-FFF2-40B4-BE49-F238E27FC236}">
                    <a16:creationId xmlns:a16="http://schemas.microsoft.com/office/drawing/2014/main" id="{60DEC461-384C-BD70-43F1-4E1E5273A359}"/>
                  </a:ext>
                </a:extLst>
              </p:cNvPr>
              <p:cNvSpPr txBox="1">
                <a:spLocks noRot="1" noChangeAspect="1" noMove="1" noResize="1" noEditPoints="1" noAdjustHandles="1" noChangeArrowheads="1" noChangeShapeType="1" noTextEdit="1"/>
              </p:cNvSpPr>
              <p:nvPr/>
            </p:nvSpPr>
            <p:spPr bwMode="auto">
              <a:xfrm>
                <a:off x="1215249" y="523725"/>
                <a:ext cx="6947443" cy="446276"/>
              </a:xfrm>
              <a:prstGeom prst="rect">
                <a:avLst/>
              </a:prstGeom>
              <a:blipFill>
                <a:blip r:embed="rId3"/>
                <a:stretch>
                  <a:fillRect b="-2778"/>
                </a:stretch>
              </a:blipFill>
              <a:ln w="9525">
                <a:noFill/>
                <a:miter lim="800000"/>
                <a:headEnd/>
                <a:tailEnd/>
              </a:ln>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BC90A766-3D24-7AB0-CC4A-06B44DF92250}"/>
              </a:ext>
            </a:extLst>
          </p:cNvPr>
          <p:cNvSpPr txBox="1"/>
          <p:nvPr/>
        </p:nvSpPr>
        <p:spPr bwMode="auto">
          <a:xfrm>
            <a:off x="546410" y="1432061"/>
            <a:ext cx="8051180" cy="584775"/>
          </a:xfrm>
          <a:prstGeom prst="rect">
            <a:avLst/>
          </a:prstGeom>
          <a:noFill/>
          <a:ln w="9525">
            <a:noFill/>
            <a:miter lim="800000"/>
            <a:headEnd/>
            <a:tailEnd/>
          </a:ln>
        </p:spPr>
        <p:txBody>
          <a:bodyPr wrap="square" rtlCol="0">
            <a:spAutoFit/>
          </a:bodyPr>
          <a:lstStyle/>
          <a:p>
            <a:pPr marL="285750" indent="-285750">
              <a:spcBef>
                <a:spcPct val="50000"/>
              </a:spcBef>
              <a:buFont typeface="Wingdings" pitchFamily="2" charset="2"/>
              <a:buChar char="n"/>
            </a:pPr>
            <a:r>
              <a:rPr kumimoji="1" lang="en-US" altLang="zh-TW" sz="1600" dirty="0">
                <a:solidFill>
                  <a:srgbClr val="0000FF"/>
                </a:solidFill>
              </a:rPr>
              <a:t>Three different approaches for LD effects: </a:t>
            </a:r>
            <a:r>
              <a:rPr lang="en-US" altLang="zh-TW" sz="1600" dirty="0">
                <a:solidFill>
                  <a:srgbClr val="0000FF"/>
                </a:solidFill>
              </a:rPr>
              <a:t>inclusive</a:t>
            </a:r>
            <a:r>
              <a:rPr kumimoji="1" lang="en-US" altLang="zh-TW" sz="1600" dirty="0">
                <a:solidFill>
                  <a:srgbClr val="0000FF"/>
                </a:solidFill>
              </a:rPr>
              <a:t>, exclusive, dispersive. We focus on exclusive one: LD effects from intermediate states are summed over</a:t>
            </a:r>
            <a:endParaRPr kumimoji="1" lang="zh-TW" altLang="en-US" sz="1600" dirty="0">
              <a:solidFill>
                <a:srgbClr val="0000FF"/>
              </a:solidFill>
            </a:endParaRPr>
          </a:p>
        </p:txBody>
      </p:sp>
      <p:sp>
        <p:nvSpPr>
          <p:cNvPr id="6" name="文字方塊 5">
            <a:extLst>
              <a:ext uri="{FF2B5EF4-FFF2-40B4-BE49-F238E27FC236}">
                <a16:creationId xmlns:a16="http://schemas.microsoft.com/office/drawing/2014/main" id="{F10D9E97-1F50-05C8-1FED-40DC0C104291}"/>
              </a:ext>
            </a:extLst>
          </p:cNvPr>
          <p:cNvSpPr txBox="1"/>
          <p:nvPr/>
        </p:nvSpPr>
        <p:spPr bwMode="auto">
          <a:xfrm>
            <a:off x="2553396" y="947667"/>
            <a:ext cx="3635531" cy="338554"/>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FF0000"/>
                </a:solidFill>
              </a:rPr>
              <a:t>d</a:t>
            </a:r>
            <a:r>
              <a:rPr kumimoji="1" lang="en-US" altLang="zh-TW" sz="1600" dirty="0">
                <a:solidFill>
                  <a:srgbClr val="FF0000"/>
                </a:solidFill>
              </a:rPr>
              <a:t>ominated by LD processes</a:t>
            </a:r>
            <a:endParaRPr kumimoji="1" lang="zh-TW" altLang="en-US" sz="1600" dirty="0">
              <a:solidFill>
                <a:srgbClr val="FF0000"/>
              </a:solidFill>
            </a:endParaRPr>
          </a:p>
        </p:txBody>
      </p:sp>
      <p:sp>
        <p:nvSpPr>
          <p:cNvPr id="8" name="文字方塊 7">
            <a:extLst>
              <a:ext uri="{FF2B5EF4-FFF2-40B4-BE49-F238E27FC236}">
                <a16:creationId xmlns:a16="http://schemas.microsoft.com/office/drawing/2014/main" id="{61C07C1F-D093-1EB7-CAC7-71F6F552C8A8}"/>
              </a:ext>
            </a:extLst>
          </p:cNvPr>
          <p:cNvSpPr txBox="1"/>
          <p:nvPr/>
        </p:nvSpPr>
        <p:spPr bwMode="auto">
          <a:xfrm>
            <a:off x="903249" y="4277738"/>
            <a:ext cx="7783551" cy="584775"/>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FF0000"/>
                </a:solidFill>
              </a:rPr>
              <a:t>L</a:t>
            </a:r>
            <a:r>
              <a:rPr kumimoji="1" lang="en-US" altLang="zh-TW" sz="1600" dirty="0">
                <a:solidFill>
                  <a:srgbClr val="FF0000"/>
                </a:solidFill>
              </a:rPr>
              <a:t>arge cancellations between CF &amp; DCS decays with that from SCS ones. </a:t>
            </a:r>
            <a:r>
              <a:rPr lang="en-US" altLang="zh-TW" sz="1600" dirty="0">
                <a:solidFill>
                  <a:srgbClr val="FF0000"/>
                </a:solidFill>
              </a:rPr>
              <a:t>Cancellation is prefect in SU(3) limit. </a:t>
            </a:r>
            <a:r>
              <a:rPr kumimoji="1" lang="en-US" altLang="zh-TW" sz="1600" dirty="0">
                <a:solidFill>
                  <a:srgbClr val="FF0000"/>
                </a:solidFill>
              </a:rPr>
              <a:t> </a:t>
            </a:r>
            <a:endParaRPr kumimoji="1" lang="zh-TW" altLang="en-US" sz="1600" dirty="0">
              <a:solidFill>
                <a:srgbClr val="FF0000"/>
              </a:solidFill>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CA77293A-8053-79EF-BCA7-EF419AB205CD}"/>
                  </a:ext>
                </a:extLst>
              </p:cNvPr>
              <p:cNvSpPr txBox="1"/>
              <p:nvPr/>
            </p:nvSpPr>
            <p:spPr bwMode="auto">
              <a:xfrm>
                <a:off x="903249" y="2140342"/>
                <a:ext cx="7694341" cy="344133"/>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p>
                      <m:sSupPr>
                        <m:ctrlPr>
                          <a:rPr kumimoji="1" lang="en-US" altLang="zh-TW" sz="1600" i="1" smtClean="0">
                            <a:solidFill>
                              <a:srgbClr val="0000FF"/>
                            </a:solidFill>
                            <a:latin typeface="Cambria Math" panose="02040503050406030204" pitchFamily="18" charset="0"/>
                          </a:rPr>
                        </m:ctrlPr>
                      </m:sSupPr>
                      <m:e>
                        <m:r>
                          <a:rPr kumimoji="1" lang="en-US" altLang="zh-TW" sz="1600" b="1" i="1" smtClean="0">
                            <a:solidFill>
                              <a:srgbClr val="0000FF"/>
                            </a:solidFill>
                            <a:latin typeface="Cambria Math" panose="02040503050406030204" pitchFamily="18" charset="0"/>
                          </a:rPr>
                          <m:t>𝑫</m:t>
                        </m:r>
                      </m:e>
                      <m:sup>
                        <m:r>
                          <a:rPr kumimoji="1" lang="en-US" altLang="zh-TW" sz="1600" b="1" i="1" smtClean="0">
                            <a:solidFill>
                              <a:srgbClr val="0000FF"/>
                            </a:solidFill>
                            <a:latin typeface="Cambria Math" panose="02040503050406030204" pitchFamily="18" charset="0"/>
                          </a:rPr>
                          <m:t>𝟎</m:t>
                        </m:r>
                      </m:sup>
                    </m:sSup>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𝑷𝑷</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𝑽𝑷</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𝑽𝑽</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𝑺𝑷</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𝑺𝑽</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𝑨𝑷</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𝑨𝑽</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𝑻𝑷</m:t>
                    </m:r>
                    <m:r>
                      <a:rPr kumimoji="1" lang="en-US" altLang="zh-TW" sz="1600" b="1" i="1" smtClean="0">
                        <a:solidFill>
                          <a:srgbClr val="0000FF"/>
                        </a:solidFill>
                        <a:latin typeface="Cambria Math" panose="02040503050406030204" pitchFamily="18" charset="0"/>
                      </a:rPr>
                      <m:t>, </m:t>
                    </m:r>
                    <m:r>
                      <a:rPr kumimoji="1" lang="en-US" altLang="zh-TW" sz="1600" b="1" i="1" smtClean="0">
                        <a:solidFill>
                          <a:srgbClr val="0000FF"/>
                        </a:solidFill>
                        <a:latin typeface="Cambria Math" panose="02040503050406030204" pitchFamily="18" charset="0"/>
                      </a:rPr>
                      <m:t>𝑻𝑽</m:t>
                    </m:r>
                  </m:oMath>
                </a14:m>
                <a:r>
                  <a:rPr kumimoji="1" lang="en-US" altLang="zh-TW" sz="1600" dirty="0">
                    <a:solidFill>
                      <a:srgbClr val="0000FF"/>
                    </a:solidFill>
                  </a:rPr>
                  <a:t> account for ¾ of total hadronic rates </a:t>
                </a:r>
                <a:endParaRPr kumimoji="1" lang="zh-TW" altLang="en-US" sz="1600" dirty="0">
                  <a:solidFill>
                    <a:srgbClr val="0000FF"/>
                  </a:solidFill>
                </a:endParaRPr>
              </a:p>
            </p:txBody>
          </p:sp>
        </mc:Choice>
        <mc:Fallback xmlns="">
          <p:sp>
            <p:nvSpPr>
              <p:cNvPr id="10" name="文字方塊 9">
                <a:extLst>
                  <a:ext uri="{FF2B5EF4-FFF2-40B4-BE49-F238E27FC236}">
                    <a16:creationId xmlns:a16="http://schemas.microsoft.com/office/drawing/2014/main" id="{CA77293A-8053-79EF-BCA7-EF419AB205CD}"/>
                  </a:ext>
                </a:extLst>
              </p:cNvPr>
              <p:cNvSpPr txBox="1">
                <a:spLocks noRot="1" noChangeAspect="1" noMove="1" noResize="1" noEditPoints="1" noAdjustHandles="1" noChangeArrowheads="1" noChangeShapeType="1" noTextEdit="1"/>
              </p:cNvSpPr>
              <p:nvPr/>
            </p:nvSpPr>
            <p:spPr bwMode="auto">
              <a:xfrm>
                <a:off x="903249" y="2140342"/>
                <a:ext cx="7694341" cy="344133"/>
              </a:xfrm>
              <a:prstGeom prst="rect">
                <a:avLst/>
              </a:prstGeom>
              <a:blipFill>
                <a:blip r:embed="rId4"/>
                <a:stretch>
                  <a:fillRect t="-3571" b="-25000"/>
                </a:stretch>
              </a:blipFill>
              <a:ln w="9525">
                <a:noFill/>
                <a:miter lim="800000"/>
                <a:headEnd/>
                <a:tailEnd/>
              </a:ln>
            </p:spPr>
            <p:txBody>
              <a:bodyPr/>
              <a:lstStyle/>
              <a:p>
                <a:r>
                  <a:rPr lang="zh-TW" altLang="en-US">
                    <a:noFill/>
                  </a:rPr>
                  <a:t> </a:t>
                </a:r>
              </a:p>
            </p:txBody>
          </p:sp>
        </mc:Fallback>
      </mc:AlternateContent>
      <p:pic>
        <p:nvPicPr>
          <p:cNvPr id="12" name="圖片 11">
            <a:extLst>
              <a:ext uri="{FF2B5EF4-FFF2-40B4-BE49-F238E27FC236}">
                <a16:creationId xmlns:a16="http://schemas.microsoft.com/office/drawing/2014/main" id="{911D6D10-2A29-0010-B3F8-551F5B318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901" y="2585949"/>
            <a:ext cx="4642315" cy="498062"/>
          </a:xfrm>
          <a:prstGeom prst="rect">
            <a:avLst/>
          </a:prstGeom>
        </p:spPr>
      </p:pic>
      <p:pic>
        <p:nvPicPr>
          <p:cNvPr id="13" name="圖片 12">
            <a:extLst>
              <a:ext uri="{FF2B5EF4-FFF2-40B4-BE49-F238E27FC236}">
                <a16:creationId xmlns:a16="http://schemas.microsoft.com/office/drawing/2014/main" id="{1D351FAF-6070-5D48-0E45-AB857AF67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219" y="3139710"/>
            <a:ext cx="6809678" cy="909442"/>
          </a:xfrm>
          <a:prstGeom prst="rect">
            <a:avLst/>
          </a:prstGeom>
        </p:spPr>
      </p:pic>
    </p:spTree>
    <p:extLst>
      <p:ext uri="{BB962C8B-B14F-4D97-AF65-F5344CB8AC3E}">
        <p14:creationId xmlns:p14="http://schemas.microsoft.com/office/powerpoint/2010/main" val="337979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AE23FA6-98A9-A907-C50F-A800874868B6}"/>
              </a:ext>
            </a:extLst>
          </p:cNvPr>
          <p:cNvSpPr>
            <a:spLocks noGrp="1"/>
          </p:cNvSpPr>
          <p:nvPr>
            <p:ph type="sldNum" sz="quarter" idx="12"/>
          </p:nvPr>
        </p:nvSpPr>
        <p:spPr/>
        <p:txBody>
          <a:bodyPr/>
          <a:lstStyle/>
          <a:p>
            <a:pPr defTabSz="685800">
              <a:defRPr/>
            </a:pPr>
            <a:fld id="{EC07A838-492B-4213-A14F-B0EB990CD472}" type="slidenum">
              <a:rPr lang="en-US" altLang="zh-TW" smtClean="0">
                <a:solidFill>
                  <a:prstClr val="black"/>
                </a:solidFill>
              </a:rPr>
              <a:pPr defTabSz="685800">
                <a:defRPr/>
              </a:pPr>
              <a:t>23</a:t>
            </a:fld>
            <a:endParaRPr lang="en-US" altLang="zh-TW">
              <a:solidFill>
                <a:prstClr val="black"/>
              </a:solidFill>
            </a:endParaRPr>
          </a:p>
        </p:txBody>
      </p:sp>
      <p:pic>
        <p:nvPicPr>
          <p:cNvPr id="4" name="圖片 3">
            <a:extLst>
              <a:ext uri="{FF2B5EF4-FFF2-40B4-BE49-F238E27FC236}">
                <a16:creationId xmlns:a16="http://schemas.microsoft.com/office/drawing/2014/main" id="{3529202F-79C4-09B8-27F1-1CB0E9327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298" y="758980"/>
            <a:ext cx="5586761" cy="290977"/>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99E5C3C5-4FA0-9B71-C6D7-210DC48AEF08}"/>
                  </a:ext>
                </a:extLst>
              </p:cNvPr>
              <p:cNvSpPr txBox="1"/>
              <p:nvPr/>
            </p:nvSpPr>
            <p:spPr bwMode="auto">
              <a:xfrm>
                <a:off x="262053" y="265174"/>
                <a:ext cx="8881947" cy="344133"/>
              </a:xfrm>
              <a:prstGeom prst="rect">
                <a:avLst/>
              </a:prstGeom>
              <a:noFill/>
              <a:ln w="9525">
                <a:noFill/>
                <a:miter lim="800000"/>
                <a:headEnd/>
                <a:tailEnd/>
              </a:ln>
            </p:spPr>
            <p:txBody>
              <a:bodyPr wrap="square" rtlCol="0">
                <a:spAutoFit/>
              </a:bodyPr>
              <a:lstStyle/>
              <a:p>
                <a:pPr marL="285750" indent="-285750">
                  <a:spcBef>
                    <a:spcPct val="50000"/>
                  </a:spcBef>
                  <a:buFont typeface="Wingdings" pitchFamily="2" charset="2"/>
                  <a:buChar char="n"/>
                </a:pPr>
                <a:r>
                  <a:rPr kumimoji="1" lang="en-US" altLang="zh-TW" sz="1600" dirty="0">
                    <a:solidFill>
                      <a:srgbClr val="0000FF"/>
                    </a:solidFill>
                  </a:rPr>
                  <a:t>Available data as input and theory for yet-measured </a:t>
                </a:r>
                <a:r>
                  <a:rPr lang="en-US" altLang="zh-TW" sz="1600" dirty="0">
                    <a:solidFill>
                      <a:srgbClr val="0000FF"/>
                    </a:solidFill>
                  </a:rPr>
                  <a:t>DCS modes </a:t>
                </a:r>
                <a14:m>
                  <m:oMath xmlns:m="http://schemas.openxmlformats.org/officeDocument/2006/math">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𝑫</m:t>
                        </m:r>
                      </m:e>
                      <m:sup>
                        <m:r>
                          <a:rPr lang="en-US" altLang="zh-TW" sz="1600" b="1" i="1" smtClean="0">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𝑲</m:t>
                        </m:r>
                      </m:e>
                      <m:sup>
                        <m:r>
                          <a:rPr lang="en-US" altLang="zh-TW" sz="1600" i="1">
                            <a:solidFill>
                              <a:srgbClr val="0000FF"/>
                            </a:solidFill>
                            <a:latin typeface="Cambria Math" panose="02040503050406030204" pitchFamily="18" charset="0"/>
                          </a:rPr>
                          <m:t>𝟎</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𝝅</m:t>
                        </m:r>
                      </m:e>
                      <m:sup>
                        <m:r>
                          <a:rPr lang="en-US" altLang="zh-TW" sz="1600" i="1">
                            <a:solidFill>
                              <a:srgbClr val="0000FF"/>
                            </a:solidFill>
                            <a:latin typeface="Cambria Math" panose="02040503050406030204" pitchFamily="18" charset="0"/>
                          </a:rPr>
                          <m:t>𝟎</m:t>
                        </m:r>
                      </m:sup>
                    </m:sSup>
                    <m:r>
                      <a:rPr lang="en-US" altLang="zh-TW" sz="1600" i="1">
                        <a:solidFill>
                          <a:srgbClr val="0000FF"/>
                        </a:solidFill>
                        <a:latin typeface="Cambria Math" panose="02040503050406030204" pitchFamily="18" charset="0"/>
                      </a:rPr>
                      <m:t>, </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𝑲</m:t>
                        </m:r>
                      </m:e>
                      <m:sup>
                        <m:r>
                          <a:rPr lang="en-US" altLang="zh-TW" sz="1600" i="1">
                            <a:solidFill>
                              <a:srgbClr val="0000FF"/>
                            </a:solidFill>
                            <a:latin typeface="Cambria Math" panose="02040503050406030204" pitchFamily="18" charset="0"/>
                          </a:rPr>
                          <m:t>𝟎</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𝜼</m:t>
                        </m:r>
                      </m:e>
                      <m:sup>
                        <m:r>
                          <a:rPr lang="en-US" altLang="zh-TW" sz="1600" i="1">
                            <a:solidFill>
                              <a:srgbClr val="0000FF"/>
                            </a:solidFill>
                            <a:latin typeface="Cambria Math" panose="02040503050406030204" pitchFamily="18" charset="0"/>
                          </a:rPr>
                          <m:t> </m:t>
                        </m:r>
                      </m:sup>
                    </m:sSup>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𝑲</m:t>
                        </m:r>
                      </m:e>
                      <m:sup>
                        <m:r>
                          <a:rPr lang="en-US" altLang="zh-TW" sz="1600" i="1">
                            <a:solidFill>
                              <a:srgbClr val="0000FF"/>
                            </a:solidFill>
                            <a:latin typeface="Cambria Math" panose="02040503050406030204" pitchFamily="18" charset="0"/>
                          </a:rPr>
                          <m:t>𝟎</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𝜼</m:t>
                        </m:r>
                        <m:r>
                          <a:rPr lang="en-US" altLang="zh-TW" sz="1600" i="1">
                            <a:solidFill>
                              <a:srgbClr val="0000FF"/>
                            </a:solidFill>
                            <a:latin typeface="Cambria Math" panose="02040503050406030204" pitchFamily="18" charset="0"/>
                          </a:rPr>
                          <m:t>′</m:t>
                        </m:r>
                      </m:e>
                      <m:sup>
                        <m:r>
                          <a:rPr lang="en-US" altLang="zh-TW" sz="1600" i="1">
                            <a:solidFill>
                              <a:srgbClr val="0000FF"/>
                            </a:solidFill>
                            <a:latin typeface="Cambria Math" panose="02040503050406030204" pitchFamily="18" charset="0"/>
                          </a:rPr>
                          <m:t> </m:t>
                        </m:r>
                      </m:sup>
                    </m:sSup>
                  </m:oMath>
                </a14:m>
                <a:endParaRPr lang="zh-TW" altLang="en-US" sz="1600" dirty="0">
                  <a:solidFill>
                    <a:srgbClr val="0000FF"/>
                  </a:solidFill>
                </a:endParaRPr>
              </a:p>
            </p:txBody>
          </p:sp>
        </mc:Choice>
        <mc:Fallback xmlns="">
          <p:sp>
            <p:nvSpPr>
              <p:cNvPr id="6" name="文字方塊 5">
                <a:extLst>
                  <a:ext uri="{FF2B5EF4-FFF2-40B4-BE49-F238E27FC236}">
                    <a16:creationId xmlns:a16="http://schemas.microsoft.com/office/drawing/2014/main" id="{99E5C3C5-4FA0-9B71-C6D7-210DC48AEF08}"/>
                  </a:ext>
                </a:extLst>
              </p:cNvPr>
              <p:cNvSpPr txBox="1">
                <a:spLocks noRot="1" noChangeAspect="1" noMove="1" noResize="1" noEditPoints="1" noAdjustHandles="1" noChangeArrowheads="1" noChangeShapeType="1" noTextEdit="1"/>
              </p:cNvSpPr>
              <p:nvPr/>
            </p:nvSpPr>
            <p:spPr bwMode="auto">
              <a:xfrm>
                <a:off x="262053" y="265174"/>
                <a:ext cx="8881947" cy="344133"/>
              </a:xfrm>
              <a:prstGeom prst="rect">
                <a:avLst/>
              </a:prstGeom>
              <a:blipFill>
                <a:blip r:embed="rId3"/>
                <a:stretch>
                  <a:fillRect l="-286" t="-3571" b="-25000"/>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E40E5054-9ED5-87FE-B5E5-34B098558ACF}"/>
                  </a:ext>
                </a:extLst>
              </p:cNvPr>
              <p:cNvSpPr txBox="1"/>
              <p:nvPr/>
            </p:nvSpPr>
            <p:spPr bwMode="auto">
              <a:xfrm>
                <a:off x="512956" y="1152570"/>
                <a:ext cx="7928517" cy="707886"/>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Use theoretical predictions of </a:t>
                </a:r>
                <a14:m>
                  <m:oMath xmlns:m="http://schemas.openxmlformats.org/officeDocument/2006/math">
                    <m:sSub>
                      <m:sSubPr>
                        <m:ctrlPr>
                          <a:rPr kumimoji="1" lang="en-US" altLang="zh-TW" sz="1600"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𝒚</m:t>
                        </m:r>
                      </m:e>
                      <m:sub>
                        <m:r>
                          <a:rPr kumimoji="1" lang="en-US" altLang="zh-TW" sz="1600" b="1" i="1" smtClean="0">
                            <a:solidFill>
                              <a:srgbClr val="0000FF"/>
                            </a:solidFill>
                            <a:latin typeface="Cambria Math" panose="02040503050406030204" pitchFamily="18" charset="0"/>
                          </a:rPr>
                          <m:t>𝑷𝑷</m:t>
                        </m:r>
                      </m:sub>
                    </m:sSub>
                  </m:oMath>
                </a14:m>
                <a:r>
                  <a:rPr kumimoji="1" lang="en-US" altLang="zh-TW" sz="1600" dirty="0">
                    <a:solidFill>
                      <a:srgbClr val="0000FF"/>
                    </a:solidFill>
                  </a:rPr>
                  <a:t> to reduce uncertainties</a:t>
                </a:r>
              </a:p>
              <a:p>
                <a:pPr>
                  <a:spcBef>
                    <a:spcPct val="50000"/>
                  </a:spcBef>
                </a:pPr>
                <a:r>
                  <a:rPr lang="en-US" altLang="zh-TW" sz="1600" dirty="0">
                    <a:solidFill>
                      <a:srgbClr val="0000FF"/>
                    </a:solidFill>
                  </a:rPr>
                  <a:t>                                </a:t>
                </a:r>
                <a:r>
                  <a:rPr lang="en-US" altLang="zh-TW" sz="1600" dirty="0">
                    <a:solidFill>
                      <a:srgbClr val="FF0000"/>
                    </a:solidFill>
                  </a:rPr>
                  <a:t>⟹    </a:t>
                </a:r>
                <a14:m>
                  <m:oMath xmlns:m="http://schemas.openxmlformats.org/officeDocument/2006/math">
                    <m:sSub>
                      <m:sSubPr>
                        <m:ctrlPr>
                          <a:rPr lang="en-US" altLang="zh-TW" sz="1600" i="1" smtClean="0">
                            <a:solidFill>
                              <a:srgbClr val="FF0000"/>
                            </a:solidFill>
                            <a:latin typeface="Cambria Math" panose="02040503050406030204" pitchFamily="18" charset="0"/>
                          </a:rPr>
                        </m:ctrlPr>
                      </m:sSubPr>
                      <m:e>
                        <m:r>
                          <a:rPr lang="en-US" altLang="zh-TW" sz="1600" b="1" i="1" smtClean="0">
                            <a:solidFill>
                              <a:srgbClr val="FF0000"/>
                            </a:solidFill>
                            <a:latin typeface="Cambria Math" panose="02040503050406030204" pitchFamily="18" charset="0"/>
                          </a:rPr>
                          <m:t>𝒚</m:t>
                        </m:r>
                      </m:e>
                      <m:sub>
                        <m:r>
                          <a:rPr lang="en-US" altLang="zh-TW" sz="1600" b="1" i="1" smtClean="0">
                            <a:solidFill>
                              <a:srgbClr val="FF0000"/>
                            </a:solidFill>
                            <a:latin typeface="Cambria Math" panose="02040503050406030204" pitchFamily="18" charset="0"/>
                          </a:rPr>
                          <m:t>𝑷𝑷</m:t>
                        </m:r>
                      </m:sub>
                    </m:sSub>
                    <m:r>
                      <a:rPr lang="en-US" altLang="zh-TW" sz="1600" b="1" i="1" smtClean="0">
                        <a:solidFill>
                          <a:srgbClr val="FF0000"/>
                        </a:solidFill>
                        <a:latin typeface="Cambria Math" panose="02040503050406030204" pitchFamily="18" charset="0"/>
                      </a:rPr>
                      <m:t>∼</m:t>
                    </m:r>
                    <m:d>
                      <m:dPr>
                        <m:ctrlPr>
                          <a:rPr lang="en-US" altLang="zh-TW" sz="1600" b="1" i="1" smtClean="0">
                            <a:solidFill>
                              <a:srgbClr val="FF0000"/>
                            </a:solidFill>
                            <a:latin typeface="Cambria Math" panose="02040503050406030204" pitchFamily="18" charset="0"/>
                          </a:rPr>
                        </m:ctrlPr>
                      </m:dPr>
                      <m:e>
                        <m:r>
                          <a:rPr lang="en-US" altLang="zh-TW" sz="1600" b="1" i="1" smtClean="0">
                            <a:solidFill>
                              <a:srgbClr val="FF0000"/>
                            </a:solidFill>
                            <a:latin typeface="Cambria Math" panose="02040503050406030204" pitchFamily="18" charset="0"/>
                          </a:rPr>
                          <m:t>𝟎</m:t>
                        </m:r>
                        <m:r>
                          <a:rPr lang="en-US" altLang="zh-TW" sz="1600" b="1" i="1" smtClean="0">
                            <a:solidFill>
                              <a:srgbClr val="FF0000"/>
                            </a:solidFill>
                            <a:latin typeface="Cambria Math" panose="02040503050406030204" pitchFamily="18" charset="0"/>
                          </a:rPr>
                          <m:t>.</m:t>
                        </m:r>
                        <m:r>
                          <a:rPr lang="en-US" altLang="zh-TW" sz="1600" b="1" i="1" smtClean="0">
                            <a:solidFill>
                              <a:srgbClr val="FF0000"/>
                            </a:solidFill>
                            <a:latin typeface="Cambria Math" panose="02040503050406030204" pitchFamily="18" charset="0"/>
                          </a:rPr>
                          <m:t>𝟏𝟏𝟎</m:t>
                        </m:r>
                        <m:r>
                          <a:rPr lang="en-US" altLang="zh-TW" sz="1600" b="1" i="1" smtClean="0">
                            <a:solidFill>
                              <a:srgbClr val="FF0000"/>
                            </a:solidFill>
                            <a:latin typeface="Cambria Math" panose="02040503050406030204" pitchFamily="18" charset="0"/>
                          </a:rPr>
                          <m:t>±</m:t>
                        </m:r>
                        <m:r>
                          <a:rPr lang="en-US" altLang="zh-TW" sz="1600" b="1" i="1" smtClean="0">
                            <a:solidFill>
                              <a:srgbClr val="FF0000"/>
                            </a:solidFill>
                            <a:latin typeface="Cambria Math" panose="02040503050406030204" pitchFamily="18" charset="0"/>
                          </a:rPr>
                          <m:t>𝟎</m:t>
                        </m:r>
                        <m:r>
                          <a:rPr lang="en-US" altLang="zh-TW" sz="1600" b="1" i="1" smtClean="0">
                            <a:solidFill>
                              <a:srgbClr val="FF0000"/>
                            </a:solidFill>
                            <a:latin typeface="Cambria Math" panose="02040503050406030204" pitchFamily="18" charset="0"/>
                          </a:rPr>
                          <m:t>.</m:t>
                        </m:r>
                        <m:r>
                          <a:rPr lang="en-US" altLang="zh-TW" sz="1600" b="1" i="1" smtClean="0">
                            <a:solidFill>
                              <a:srgbClr val="FF0000"/>
                            </a:solidFill>
                            <a:latin typeface="Cambria Math" panose="02040503050406030204" pitchFamily="18" charset="0"/>
                          </a:rPr>
                          <m:t>𝟎𝟏𝟏</m:t>
                        </m:r>
                      </m:e>
                    </m:d>
                    <m:r>
                      <a:rPr lang="en-US" altLang="zh-TW" sz="1600" b="1" i="1" smtClean="0">
                        <a:solidFill>
                          <a:srgbClr val="FF0000"/>
                        </a:solidFill>
                        <a:latin typeface="Cambria Math" panose="02040503050406030204" pitchFamily="18" charset="0"/>
                      </a:rPr>
                      <m:t>%</m:t>
                    </m:r>
                  </m:oMath>
                </a14:m>
                <a:endParaRPr kumimoji="1" lang="zh-TW" altLang="en-US" sz="1600" dirty="0">
                  <a:solidFill>
                    <a:srgbClr val="0000FF"/>
                  </a:solidFill>
                </a:endParaRPr>
              </a:p>
            </p:txBody>
          </p:sp>
        </mc:Choice>
        <mc:Fallback xmlns="">
          <p:sp>
            <p:nvSpPr>
              <p:cNvPr id="7" name="文字方塊 6">
                <a:extLst>
                  <a:ext uri="{FF2B5EF4-FFF2-40B4-BE49-F238E27FC236}">
                    <a16:creationId xmlns:a16="http://schemas.microsoft.com/office/drawing/2014/main" id="{E40E5054-9ED5-87FE-B5E5-34B098558ACF}"/>
                  </a:ext>
                </a:extLst>
              </p:cNvPr>
              <p:cNvSpPr txBox="1">
                <a:spLocks noRot="1" noChangeAspect="1" noMove="1" noResize="1" noEditPoints="1" noAdjustHandles="1" noChangeArrowheads="1" noChangeShapeType="1" noTextEdit="1"/>
              </p:cNvSpPr>
              <p:nvPr/>
            </p:nvSpPr>
            <p:spPr bwMode="auto">
              <a:xfrm>
                <a:off x="512956" y="1152570"/>
                <a:ext cx="7928517" cy="707886"/>
              </a:xfrm>
              <a:prstGeom prst="rect">
                <a:avLst/>
              </a:prstGeom>
              <a:blipFill>
                <a:blip r:embed="rId4"/>
                <a:stretch>
                  <a:fillRect l="-480" t="-1754" b="-10526"/>
                </a:stretch>
              </a:blipFill>
              <a:ln w="9525">
                <a:noFill/>
                <a:miter lim="800000"/>
                <a:headEnd/>
                <a:tailEnd/>
              </a:ln>
            </p:spPr>
            <p:txBody>
              <a:bodyPr/>
              <a:lstStyle/>
              <a:p>
                <a:r>
                  <a:rPr lang="zh-TW" altLang="en-US">
                    <a:noFill/>
                  </a:rPr>
                  <a:t> </a:t>
                </a:r>
              </a:p>
            </p:txBody>
          </p:sp>
        </mc:Fallback>
      </mc:AlternateContent>
      <p:pic>
        <p:nvPicPr>
          <p:cNvPr id="9" name="圖片 8">
            <a:extLst>
              <a:ext uri="{FF2B5EF4-FFF2-40B4-BE49-F238E27FC236}">
                <a16:creationId xmlns:a16="http://schemas.microsoft.com/office/drawing/2014/main" id="{D7E1C7AA-BCC0-A4FD-BD4D-5EAC70026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752" y="2231578"/>
            <a:ext cx="6814634" cy="769725"/>
          </a:xfrm>
          <a:prstGeom prst="rect">
            <a:avLst/>
          </a:prstGeom>
        </p:spPr>
      </p:pic>
      <p:pic>
        <p:nvPicPr>
          <p:cNvPr id="11" name="圖片 10">
            <a:extLst>
              <a:ext uri="{FF2B5EF4-FFF2-40B4-BE49-F238E27FC236}">
                <a16:creationId xmlns:a16="http://schemas.microsoft.com/office/drawing/2014/main" id="{C32C944E-1361-B0C8-4229-091136AC4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630" y="3473637"/>
            <a:ext cx="6523464" cy="737948"/>
          </a:xfrm>
          <a:prstGeom prst="rect">
            <a:avLst/>
          </a:prstGeom>
        </p:spPr>
      </p:pic>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F22BE1EA-09F9-5E5E-397D-1B39E3D5C401}"/>
                  </a:ext>
                </a:extLst>
              </p:cNvPr>
              <p:cNvSpPr txBox="1"/>
              <p:nvPr/>
            </p:nvSpPr>
            <p:spPr bwMode="auto">
              <a:xfrm>
                <a:off x="1471961" y="4384520"/>
                <a:ext cx="5464098" cy="338554"/>
              </a:xfrm>
              <a:prstGeom prst="rect">
                <a:avLst/>
              </a:prstGeom>
              <a:noFill/>
              <a:ln w="9525">
                <a:noFill/>
                <a:miter lim="800000"/>
                <a:headEnd/>
                <a:tailEnd/>
              </a:ln>
            </p:spPr>
            <p:txBody>
              <a:bodyPr wrap="square" rtlCol="0">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kumimoji="1" lang="en-US" altLang="zh-TW" sz="1600" i="1" smtClean="0">
                              <a:solidFill>
                                <a:srgbClr val="FF0000"/>
                              </a:solidFill>
                              <a:latin typeface="Cambria Math" panose="02040503050406030204" pitchFamily="18" charset="0"/>
                            </a:rPr>
                          </m:ctrlPr>
                        </m:sSubPr>
                        <m:e>
                          <m:r>
                            <a:rPr kumimoji="1" lang="en-US" altLang="zh-TW" sz="1600" b="1" i="1" smtClean="0">
                              <a:solidFill>
                                <a:srgbClr val="FF0000"/>
                              </a:solidFill>
                              <a:latin typeface="Cambria Math" panose="02040503050406030204" pitchFamily="18" charset="0"/>
                            </a:rPr>
                            <m:t>𝒚</m:t>
                          </m:r>
                        </m:e>
                        <m:sub>
                          <m:r>
                            <a:rPr kumimoji="1" lang="en-US" altLang="zh-TW" sz="1600" b="1" i="1" smtClean="0">
                              <a:solidFill>
                                <a:srgbClr val="FF0000"/>
                              </a:solidFill>
                              <a:latin typeface="Cambria Math" panose="02040503050406030204" pitchFamily="18" charset="0"/>
                            </a:rPr>
                            <m:t>𝑽𝑷</m:t>
                          </m:r>
                        </m:sub>
                      </m:sSub>
                      <m:r>
                        <a:rPr lang="en-US" altLang="zh-TW" sz="1600" i="1">
                          <a:solidFill>
                            <a:srgbClr val="FF0000"/>
                          </a:solidFill>
                          <a:latin typeface="Cambria Math" panose="02040503050406030204" pitchFamily="18" charset="0"/>
                          <a:ea typeface="Cambria Math" panose="02040503050406030204" pitchFamily="18" charset="0"/>
                        </a:rPr>
                        <m:t>≳</m:t>
                      </m:r>
                      <m:d>
                        <m:dPr>
                          <m:ctrlPr>
                            <a:rPr lang="en-US" altLang="zh-TW" sz="1600" b="1" i="1" smtClean="0">
                              <a:solidFill>
                                <a:srgbClr val="FF0000"/>
                              </a:solidFill>
                              <a:latin typeface="Cambria Math" panose="02040503050406030204" pitchFamily="18" charset="0"/>
                              <a:ea typeface="Cambria Math" panose="02040503050406030204" pitchFamily="18" charset="0"/>
                            </a:rPr>
                          </m:ctrlPr>
                        </m:dPr>
                        <m:e>
                          <m:r>
                            <a:rPr lang="en-US" altLang="zh-TW" sz="1600" b="1" i="1" smtClean="0">
                              <a:solidFill>
                                <a:srgbClr val="FF0000"/>
                              </a:solidFill>
                              <a:latin typeface="Cambria Math" panose="02040503050406030204" pitchFamily="18" charset="0"/>
                              <a:ea typeface="Cambria Math" panose="02040503050406030204" pitchFamily="18" charset="0"/>
                            </a:rPr>
                            <m:t>𝟎</m:t>
                          </m:r>
                          <m:r>
                            <a:rPr lang="en-US" altLang="zh-TW" sz="1600" b="1" i="1" smtClean="0">
                              <a:solidFill>
                                <a:srgbClr val="FF0000"/>
                              </a:solidFill>
                              <a:latin typeface="Cambria Math" panose="02040503050406030204" pitchFamily="18" charset="0"/>
                              <a:ea typeface="Cambria Math" panose="02040503050406030204" pitchFamily="18" charset="0"/>
                            </a:rPr>
                            <m:t>.</m:t>
                          </m:r>
                          <m:r>
                            <a:rPr lang="en-US" altLang="zh-TW" sz="1600" b="1" i="1" smtClean="0">
                              <a:solidFill>
                                <a:srgbClr val="FF0000"/>
                              </a:solidFill>
                              <a:latin typeface="Cambria Math" panose="02040503050406030204" pitchFamily="18" charset="0"/>
                              <a:ea typeface="Cambria Math" panose="02040503050406030204" pitchFamily="18" charset="0"/>
                            </a:rPr>
                            <m:t>𝟐𝟐𝟎</m:t>
                          </m:r>
                          <m:r>
                            <a:rPr lang="en-US" altLang="zh-TW" sz="1600" b="1" i="1" smtClean="0">
                              <a:solidFill>
                                <a:srgbClr val="FF0000"/>
                              </a:solidFill>
                              <a:latin typeface="Cambria Math" panose="02040503050406030204" pitchFamily="18" charset="0"/>
                              <a:ea typeface="Cambria Math" panose="02040503050406030204" pitchFamily="18" charset="0"/>
                            </a:rPr>
                            <m:t>±</m:t>
                          </m:r>
                          <m:r>
                            <a:rPr lang="en-US" altLang="zh-TW" sz="1600" b="1" i="1" smtClean="0">
                              <a:solidFill>
                                <a:srgbClr val="FF0000"/>
                              </a:solidFill>
                              <a:latin typeface="Cambria Math" panose="02040503050406030204" pitchFamily="18" charset="0"/>
                              <a:ea typeface="Cambria Math" panose="02040503050406030204" pitchFamily="18" charset="0"/>
                            </a:rPr>
                            <m:t>𝟎</m:t>
                          </m:r>
                          <m:r>
                            <a:rPr lang="en-US" altLang="zh-TW" sz="1600" b="1" i="1" smtClean="0">
                              <a:solidFill>
                                <a:srgbClr val="FF0000"/>
                              </a:solidFill>
                              <a:latin typeface="Cambria Math" panose="02040503050406030204" pitchFamily="18" charset="0"/>
                              <a:ea typeface="Cambria Math" panose="02040503050406030204" pitchFamily="18" charset="0"/>
                            </a:rPr>
                            <m:t>.</m:t>
                          </m:r>
                          <m:r>
                            <a:rPr lang="en-US" altLang="zh-TW" sz="1600" b="1" i="1" smtClean="0">
                              <a:solidFill>
                                <a:srgbClr val="FF0000"/>
                              </a:solidFill>
                              <a:latin typeface="Cambria Math" panose="02040503050406030204" pitchFamily="18" charset="0"/>
                              <a:ea typeface="Cambria Math" panose="02040503050406030204" pitchFamily="18" charset="0"/>
                            </a:rPr>
                            <m:t>𝟎𝟕𝟏</m:t>
                          </m:r>
                        </m:e>
                      </m:d>
                      <m:r>
                        <a:rPr lang="en-US" altLang="zh-TW" sz="1600" b="1" i="1" smtClean="0">
                          <a:solidFill>
                            <a:srgbClr val="FF0000"/>
                          </a:solidFill>
                          <a:latin typeface="Cambria Math" panose="02040503050406030204" pitchFamily="18" charset="0"/>
                          <a:ea typeface="Cambria Math" panose="02040503050406030204" pitchFamily="18" charset="0"/>
                        </a:rPr>
                        <m:t>%</m:t>
                      </m:r>
                    </m:oMath>
                  </m:oMathPara>
                </a14:m>
                <a:endParaRPr kumimoji="1" lang="zh-TW" altLang="en-US" sz="1600" dirty="0">
                  <a:solidFill>
                    <a:srgbClr val="FF0000"/>
                  </a:solidFill>
                </a:endParaRPr>
              </a:p>
            </p:txBody>
          </p:sp>
        </mc:Choice>
        <mc:Fallback xmlns="">
          <p:sp>
            <p:nvSpPr>
              <p:cNvPr id="12" name="文字方塊 11">
                <a:extLst>
                  <a:ext uri="{FF2B5EF4-FFF2-40B4-BE49-F238E27FC236}">
                    <a16:creationId xmlns:a16="http://schemas.microsoft.com/office/drawing/2014/main" id="{F22BE1EA-09F9-5E5E-397D-1B39E3D5C401}"/>
                  </a:ext>
                </a:extLst>
              </p:cNvPr>
              <p:cNvSpPr txBox="1">
                <a:spLocks noRot="1" noChangeAspect="1" noMove="1" noResize="1" noEditPoints="1" noAdjustHandles="1" noChangeArrowheads="1" noChangeShapeType="1" noTextEdit="1"/>
              </p:cNvSpPr>
              <p:nvPr/>
            </p:nvSpPr>
            <p:spPr bwMode="auto">
              <a:xfrm>
                <a:off x="1471961" y="4384520"/>
                <a:ext cx="5464098" cy="338554"/>
              </a:xfrm>
              <a:prstGeom prst="rect">
                <a:avLst/>
              </a:prstGeom>
              <a:blipFill>
                <a:blip r:embed="rId7"/>
                <a:stretch>
                  <a:fillRect b="-7407"/>
                </a:stretch>
              </a:blipFill>
              <a:ln w="9525">
                <a:noFill/>
                <a:miter lim="800000"/>
                <a:headEnd/>
                <a:tailEnd/>
              </a:ln>
            </p:spPr>
            <p:txBody>
              <a:bodyPr/>
              <a:lstStyle/>
              <a:p>
                <a:r>
                  <a:rPr lang="zh-TW" altLang="en-US">
                    <a:noFill/>
                  </a:rPr>
                  <a:t> </a:t>
                </a:r>
              </a:p>
            </p:txBody>
          </p:sp>
        </mc:Fallback>
      </mc:AlternateContent>
      <p:sp>
        <p:nvSpPr>
          <p:cNvPr id="3" name="文字方塊 2">
            <a:extLst>
              <a:ext uri="{FF2B5EF4-FFF2-40B4-BE49-F238E27FC236}">
                <a16:creationId xmlns:a16="http://schemas.microsoft.com/office/drawing/2014/main" id="{87CA6864-22A6-ACD6-963F-ECFAFD4155B7}"/>
              </a:ext>
            </a:extLst>
          </p:cNvPr>
          <p:cNvSpPr txBox="1"/>
          <p:nvPr/>
        </p:nvSpPr>
        <p:spPr bwMode="auto">
          <a:xfrm>
            <a:off x="585439" y="3060303"/>
            <a:ext cx="6967655" cy="344133"/>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Available data as input and theory for yet-measured </a:t>
            </a:r>
            <a:r>
              <a:rPr lang="en-US" altLang="zh-TW" sz="1600" dirty="0">
                <a:solidFill>
                  <a:srgbClr val="0000FF"/>
                </a:solidFill>
              </a:rPr>
              <a:t>DCS modes</a:t>
            </a:r>
            <a:endParaRPr lang="zh-TW" altLang="en-US" sz="1600" dirty="0">
              <a:solidFill>
                <a:srgbClr val="0000FF"/>
              </a:solidFill>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776140EE-199A-DBB4-EAA1-9987613E6FA3}"/>
                  </a:ext>
                </a:extLst>
              </p:cNvPr>
              <p:cNvSpPr txBox="1"/>
              <p:nvPr/>
            </p:nvSpPr>
            <p:spPr bwMode="auto">
              <a:xfrm>
                <a:off x="291171" y="1893024"/>
                <a:ext cx="7928517" cy="338554"/>
              </a:xfrm>
              <a:prstGeom prst="rect">
                <a:avLst/>
              </a:prstGeom>
              <a:noFill/>
              <a:ln w="9525">
                <a:noFill/>
                <a:miter lim="800000"/>
                <a:headEnd/>
                <a:tailEnd/>
              </a:ln>
            </p:spPr>
            <p:txBody>
              <a:bodyPr wrap="square" rtlCol="0">
                <a:spAutoFit/>
              </a:bodyPr>
              <a:lstStyle/>
              <a:p>
                <a:pPr marL="285750" indent="-285750">
                  <a:spcBef>
                    <a:spcPct val="50000"/>
                  </a:spcBef>
                  <a:buFont typeface="Wingdings" pitchFamily="2" charset="2"/>
                  <a:buChar char="n"/>
                </a:pPr>
                <a:r>
                  <a:rPr kumimoji="1" lang="en-US" altLang="zh-TW" sz="1600" dirty="0">
                    <a:solidFill>
                      <a:srgbClr val="0000FF"/>
                    </a:solidFill>
                  </a:rPr>
                  <a:t>Use </a:t>
                </a:r>
                <a:r>
                  <a:rPr lang="en-US" altLang="zh-TW" sz="1600" dirty="0">
                    <a:solidFill>
                      <a:srgbClr val="0000FF"/>
                    </a:solidFill>
                  </a:rPr>
                  <a:t>calculated </a:t>
                </a:r>
                <a14:m>
                  <m:oMath xmlns:m="http://schemas.openxmlformats.org/officeDocument/2006/math">
                    <m:func>
                      <m:funcPr>
                        <m:ctrlPr>
                          <a:rPr lang="en-US" altLang="zh-TW" sz="1600" i="1" smtClean="0">
                            <a:solidFill>
                              <a:srgbClr val="0000FF"/>
                            </a:solidFill>
                            <a:latin typeface="Cambria Math" panose="02040503050406030204" pitchFamily="18" charset="0"/>
                          </a:rPr>
                        </m:ctrlPr>
                      </m:funcPr>
                      <m:fName>
                        <m:r>
                          <m:rPr>
                            <m:sty m:val="p"/>
                          </m:rPr>
                          <a:rPr lang="en-US" altLang="zh-TW" sz="1600" i="0" smtClean="0">
                            <a:solidFill>
                              <a:srgbClr val="0000FF"/>
                            </a:solidFill>
                            <a:latin typeface="Cambria Math" panose="02040503050406030204" pitchFamily="18" charset="0"/>
                          </a:rPr>
                          <m:t>cos</m:t>
                        </m:r>
                      </m:fName>
                      <m:e>
                        <m:sSub>
                          <m:sSubPr>
                            <m:ctrlPr>
                              <a:rPr lang="en-US" altLang="zh-TW" sz="1600" i="1" smtClean="0">
                                <a:solidFill>
                                  <a:srgbClr val="0000FF"/>
                                </a:solidFill>
                                <a:latin typeface="Cambria Math" panose="02040503050406030204" pitchFamily="18" charset="0"/>
                              </a:rPr>
                            </m:ctrlPr>
                          </m:sSubPr>
                          <m:e>
                            <m:r>
                              <a:rPr lang="en-US" altLang="zh-TW" sz="1600" b="1" i="1" smtClean="0">
                                <a:solidFill>
                                  <a:srgbClr val="0000FF"/>
                                </a:solidFill>
                                <a:latin typeface="Cambria Math" panose="02040503050406030204" pitchFamily="18" charset="0"/>
                              </a:rPr>
                              <m:t>𝜹</m:t>
                            </m:r>
                          </m:e>
                          <m:sub>
                            <m:r>
                              <a:rPr lang="en-US" altLang="zh-TW" sz="1600" b="1" i="1" smtClean="0">
                                <a:solidFill>
                                  <a:srgbClr val="0000FF"/>
                                </a:solidFill>
                                <a:latin typeface="Cambria Math" panose="02040503050406030204" pitchFamily="18" charset="0"/>
                              </a:rPr>
                              <m:t>𝒏</m:t>
                            </m:r>
                          </m:sub>
                        </m:sSub>
                      </m:e>
                    </m:func>
                  </m:oMath>
                </a14:m>
                <a:r>
                  <a:rPr kumimoji="1" lang="en-US" altLang="zh-TW" sz="1600" dirty="0">
                    <a:solidFill>
                      <a:srgbClr val="0000FF"/>
                    </a:solidFill>
                  </a:rPr>
                  <a:t> to calculate </a:t>
                </a:r>
                <a14:m>
                  <m:oMath xmlns:m="http://schemas.openxmlformats.org/officeDocument/2006/math">
                    <m:sSub>
                      <m:sSubPr>
                        <m:ctrlPr>
                          <a:rPr kumimoji="1" lang="en-US" altLang="zh-TW" sz="1600" i="1" smtClean="0">
                            <a:solidFill>
                              <a:srgbClr val="0000FF"/>
                            </a:solidFill>
                            <a:latin typeface="Cambria Math" panose="02040503050406030204" pitchFamily="18" charset="0"/>
                          </a:rPr>
                        </m:ctrlPr>
                      </m:sSubPr>
                      <m:e>
                        <m:r>
                          <a:rPr kumimoji="1" lang="en-US" altLang="zh-TW" sz="1600" b="1" i="1" smtClean="0">
                            <a:solidFill>
                              <a:srgbClr val="0000FF"/>
                            </a:solidFill>
                            <a:latin typeface="Cambria Math" panose="02040503050406030204" pitchFamily="18" charset="0"/>
                          </a:rPr>
                          <m:t>𝒚</m:t>
                        </m:r>
                      </m:e>
                      <m:sub>
                        <m:r>
                          <a:rPr kumimoji="1" lang="en-US" altLang="zh-TW" sz="1600" b="1" i="1" smtClean="0">
                            <a:solidFill>
                              <a:srgbClr val="0000FF"/>
                            </a:solidFill>
                            <a:latin typeface="Cambria Math" panose="02040503050406030204" pitchFamily="18" charset="0"/>
                          </a:rPr>
                          <m:t>𝑽𝑷</m:t>
                        </m:r>
                      </m:sub>
                    </m:sSub>
                  </m:oMath>
                </a14:m>
                <a:r>
                  <a:rPr kumimoji="1" lang="en-US" altLang="zh-TW" sz="1600" dirty="0">
                    <a:solidFill>
                      <a:srgbClr val="0000FF"/>
                    </a:solidFill>
                  </a:rPr>
                  <a:t> </a:t>
                </a:r>
              </a:p>
            </p:txBody>
          </p:sp>
        </mc:Choice>
        <mc:Fallback xmlns="">
          <p:sp>
            <p:nvSpPr>
              <p:cNvPr id="5" name="文字方塊 4">
                <a:extLst>
                  <a:ext uri="{FF2B5EF4-FFF2-40B4-BE49-F238E27FC236}">
                    <a16:creationId xmlns:a16="http://schemas.microsoft.com/office/drawing/2014/main" id="{776140EE-199A-DBB4-EAA1-9987613E6FA3}"/>
                  </a:ext>
                </a:extLst>
              </p:cNvPr>
              <p:cNvSpPr txBox="1">
                <a:spLocks noRot="1" noChangeAspect="1" noMove="1" noResize="1" noEditPoints="1" noAdjustHandles="1" noChangeArrowheads="1" noChangeShapeType="1" noTextEdit="1"/>
              </p:cNvSpPr>
              <p:nvPr/>
            </p:nvSpPr>
            <p:spPr bwMode="auto">
              <a:xfrm>
                <a:off x="291171" y="1893024"/>
                <a:ext cx="7928517" cy="338554"/>
              </a:xfrm>
              <a:prstGeom prst="rect">
                <a:avLst/>
              </a:prstGeom>
              <a:blipFill>
                <a:blip r:embed="rId8"/>
                <a:stretch>
                  <a:fillRect l="-320" t="-7407" b="-25926"/>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500849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404A12C-E237-D2C9-A7BE-099FA397A57A}"/>
              </a:ext>
            </a:extLst>
          </p:cNvPr>
          <p:cNvSpPr>
            <a:spLocks noGrp="1"/>
          </p:cNvSpPr>
          <p:nvPr>
            <p:ph type="sldNum" sz="quarter" idx="12"/>
          </p:nvPr>
        </p:nvSpPr>
        <p:spPr/>
        <p:txBody>
          <a:bodyPr/>
          <a:lstStyle/>
          <a:p>
            <a:pPr defTabSz="685800">
              <a:defRPr/>
            </a:pPr>
            <a:fld id="{EC07A838-492B-4213-A14F-B0EB990CD472}" type="slidenum">
              <a:rPr lang="en-US" altLang="zh-TW" smtClean="0">
                <a:solidFill>
                  <a:prstClr val="black"/>
                </a:solidFill>
              </a:rPr>
              <a:pPr defTabSz="685800">
                <a:defRPr/>
              </a:pPr>
              <a:t>24</a:t>
            </a:fld>
            <a:endParaRPr lang="en-US" altLang="zh-TW">
              <a:solidFill>
                <a:prstClr val="black"/>
              </a:solidFill>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E23924B6-5038-A960-0E72-767683061029}"/>
                  </a:ext>
                </a:extLst>
              </p:cNvPr>
              <p:cNvSpPr txBox="1"/>
              <p:nvPr/>
            </p:nvSpPr>
            <p:spPr bwMode="auto">
              <a:xfrm>
                <a:off x="624468" y="412595"/>
                <a:ext cx="7616283" cy="646331"/>
              </a:xfrm>
              <a:prstGeom prst="rect">
                <a:avLst/>
              </a:prstGeom>
              <a:noFill/>
              <a:ln w="9525">
                <a:noFill/>
                <a:miter lim="800000"/>
                <a:headEnd/>
                <a:tailEnd/>
              </a:ln>
            </p:spPr>
            <p:txBody>
              <a:bodyPr wrap="square" rtlCol="0">
                <a:spAutoFit/>
              </a:bodyPr>
              <a:lstStyle/>
              <a:p>
                <a:pPr>
                  <a:spcBef>
                    <a:spcPct val="50000"/>
                  </a:spcBef>
                </a:pPr>
                <a:r>
                  <a:rPr kumimoji="1" lang="en-US" altLang="zh-TW" sz="1800" dirty="0">
                    <a:solidFill>
                      <a:srgbClr val="0000FF"/>
                    </a:solidFill>
                  </a:rPr>
                  <a:t>Main uncertainties of </a:t>
                </a:r>
                <a14:m>
                  <m:oMath xmlns:m="http://schemas.openxmlformats.org/officeDocument/2006/math">
                    <m:sSub>
                      <m:sSubPr>
                        <m:ctrlPr>
                          <a:rPr kumimoji="1" lang="en-US" altLang="zh-TW" sz="1800" i="1" smtClean="0">
                            <a:solidFill>
                              <a:srgbClr val="0000FF"/>
                            </a:solidFill>
                            <a:latin typeface="Cambria Math" panose="02040503050406030204" pitchFamily="18" charset="0"/>
                          </a:rPr>
                        </m:ctrlPr>
                      </m:sSubPr>
                      <m:e>
                        <m:r>
                          <a:rPr kumimoji="1" lang="en-US" altLang="zh-TW" sz="1800" b="1" i="1" smtClean="0">
                            <a:solidFill>
                              <a:srgbClr val="0000FF"/>
                            </a:solidFill>
                            <a:latin typeface="Cambria Math" panose="02040503050406030204" pitchFamily="18" charset="0"/>
                          </a:rPr>
                          <m:t>𝒚</m:t>
                        </m:r>
                      </m:e>
                      <m:sub>
                        <m:r>
                          <a:rPr kumimoji="1" lang="en-US" altLang="zh-TW" sz="1800" b="1" i="1" smtClean="0">
                            <a:solidFill>
                              <a:srgbClr val="0000FF"/>
                            </a:solidFill>
                            <a:latin typeface="Cambria Math" panose="02040503050406030204" pitchFamily="18" charset="0"/>
                          </a:rPr>
                          <m:t>𝑽𝑷</m:t>
                        </m:r>
                      </m:sub>
                    </m:sSub>
                  </m:oMath>
                </a14:m>
                <a:r>
                  <a:rPr kumimoji="1" lang="en-US" altLang="zh-TW" sz="1800" dirty="0">
                    <a:solidFill>
                      <a:srgbClr val="0000FF"/>
                    </a:solidFill>
                  </a:rPr>
                  <a:t> arise from yet-measured DCS modes &amp; their phases relative to the CF ones.</a:t>
                </a:r>
                <a:endParaRPr kumimoji="1" lang="zh-TW" altLang="en-US" sz="1800" dirty="0">
                  <a:solidFill>
                    <a:srgbClr val="0000FF"/>
                  </a:solidFill>
                </a:endParaRPr>
              </a:p>
            </p:txBody>
          </p:sp>
        </mc:Choice>
        <mc:Fallback xmlns="">
          <p:sp>
            <p:nvSpPr>
              <p:cNvPr id="3" name="文字方塊 2">
                <a:extLst>
                  <a:ext uri="{FF2B5EF4-FFF2-40B4-BE49-F238E27FC236}">
                    <a16:creationId xmlns:a16="http://schemas.microsoft.com/office/drawing/2014/main" id="{E23924B6-5038-A960-0E72-767683061029}"/>
                  </a:ext>
                </a:extLst>
              </p:cNvPr>
              <p:cNvSpPr txBox="1">
                <a:spLocks noRot="1" noChangeAspect="1" noMove="1" noResize="1" noEditPoints="1" noAdjustHandles="1" noChangeArrowheads="1" noChangeShapeType="1" noTextEdit="1"/>
              </p:cNvSpPr>
              <p:nvPr/>
            </p:nvSpPr>
            <p:spPr bwMode="auto">
              <a:xfrm>
                <a:off x="624468" y="412595"/>
                <a:ext cx="7616283" cy="646331"/>
              </a:xfrm>
              <a:prstGeom prst="rect">
                <a:avLst/>
              </a:prstGeom>
              <a:blipFill>
                <a:blip r:embed="rId2"/>
                <a:stretch>
                  <a:fillRect l="-499" t="-3846" b="-13462"/>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771A2E9B-5F2B-C6C4-9AD2-5D1CBD4C5CC2}"/>
                  </a:ext>
                </a:extLst>
              </p:cNvPr>
              <p:cNvSpPr txBox="1"/>
              <p:nvPr/>
            </p:nvSpPr>
            <p:spPr bwMode="auto">
              <a:xfrm>
                <a:off x="663497" y="1260088"/>
                <a:ext cx="7817005" cy="646331"/>
              </a:xfrm>
              <a:prstGeom prst="rect">
                <a:avLst/>
              </a:prstGeom>
              <a:noFill/>
              <a:ln w="9525">
                <a:noFill/>
                <a:miter lim="800000"/>
                <a:headEnd/>
                <a:tailEnd/>
              </a:ln>
            </p:spPr>
            <p:txBody>
              <a:bodyPr wrap="square" rtlCol="0">
                <a:spAutoFit/>
              </a:bodyPr>
              <a:lstStyle/>
              <a:p>
                <a:pPr>
                  <a:spcBef>
                    <a:spcPct val="50000"/>
                  </a:spcBef>
                </a:pPr>
                <a:r>
                  <a:rPr lang="en-US" altLang="zh-TW" sz="1800" dirty="0">
                    <a:solidFill>
                      <a:srgbClr val="0000FF"/>
                    </a:solidFill>
                    <a:latin typeface="+mn-lt"/>
                  </a:rPr>
                  <a:t>It is conceivable that at least half of mixing parameter </a:t>
                </a:r>
                <a14:m>
                  <m:oMath xmlns:m="http://schemas.openxmlformats.org/officeDocument/2006/math">
                    <m:r>
                      <a:rPr lang="en-US" altLang="zh-TW" sz="1800" b="1" i="1" smtClean="0">
                        <a:solidFill>
                          <a:srgbClr val="0000FF"/>
                        </a:solidFill>
                        <a:latin typeface="Cambria Math" panose="02040503050406030204" pitchFamily="18" charset="0"/>
                      </a:rPr>
                      <m:t>𝒚</m:t>
                    </m:r>
                    <m:r>
                      <a:rPr lang="en-US" altLang="zh-TW" sz="1800" b="1" i="1" smtClean="0">
                        <a:solidFill>
                          <a:srgbClr val="0000FF"/>
                        </a:solidFill>
                        <a:latin typeface="Cambria Math" panose="02040503050406030204" pitchFamily="18" charset="0"/>
                      </a:rPr>
                      <m:t> </m:t>
                    </m:r>
                  </m:oMath>
                </a14:m>
                <a:r>
                  <a:rPr lang="en-US" altLang="zh-TW" sz="1800" dirty="0">
                    <a:solidFill>
                      <a:srgbClr val="0000FF"/>
                    </a:solidFill>
                    <a:latin typeface="+mn-lt"/>
                  </a:rPr>
                  <a:t> is accounted for by PP and VP modes</a:t>
                </a:r>
                <a:endParaRPr kumimoji="1" lang="zh-TW" altLang="en-US" sz="1800" dirty="0">
                  <a:solidFill>
                    <a:srgbClr val="FF0000"/>
                  </a:solidFill>
                </a:endParaRPr>
              </a:p>
            </p:txBody>
          </p:sp>
        </mc:Choice>
        <mc:Fallback xmlns="">
          <p:sp>
            <p:nvSpPr>
              <p:cNvPr id="4" name="文字方塊 3">
                <a:extLst>
                  <a:ext uri="{FF2B5EF4-FFF2-40B4-BE49-F238E27FC236}">
                    <a16:creationId xmlns:a16="http://schemas.microsoft.com/office/drawing/2014/main" id="{771A2E9B-5F2B-C6C4-9AD2-5D1CBD4C5CC2}"/>
                  </a:ext>
                </a:extLst>
              </p:cNvPr>
              <p:cNvSpPr txBox="1">
                <a:spLocks noRot="1" noChangeAspect="1" noMove="1" noResize="1" noEditPoints="1" noAdjustHandles="1" noChangeArrowheads="1" noChangeShapeType="1" noTextEdit="1"/>
              </p:cNvSpPr>
              <p:nvPr/>
            </p:nvSpPr>
            <p:spPr bwMode="auto">
              <a:xfrm>
                <a:off x="663497" y="1260088"/>
                <a:ext cx="7817005" cy="646331"/>
              </a:xfrm>
              <a:prstGeom prst="rect">
                <a:avLst/>
              </a:prstGeom>
              <a:blipFill>
                <a:blip r:embed="rId3"/>
                <a:stretch>
                  <a:fillRect l="-649" t="-5769" r="-162" b="-11538"/>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93151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5CC9552A-F573-4662-82F8-161A2F44A3D8}" type="slidenum">
              <a:rPr lang="en-US" altLang="zh-TW" smtClean="0"/>
              <a:pPr>
                <a:defRPr/>
              </a:pPr>
              <a:t>25</a:t>
            </a:fld>
            <a:endParaRPr lang="en-US" altLang="zh-TW" dirty="0"/>
          </a:p>
        </p:txBody>
      </p:sp>
      <p:sp>
        <p:nvSpPr>
          <p:cNvPr id="3" name="Text Box 4"/>
          <p:cNvSpPr txBox="1">
            <a:spLocks noChangeArrowheads="1"/>
          </p:cNvSpPr>
          <p:nvPr/>
        </p:nvSpPr>
        <p:spPr bwMode="auto">
          <a:xfrm>
            <a:off x="1490662" y="321469"/>
            <a:ext cx="13811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ahoma" panose="020B0604030504040204" pitchFamily="34" charset="0"/>
                <a:ea typeface="PMingLiU" panose="02020500000000000000" pitchFamily="18" charset="-120"/>
              </a:defRPr>
            </a:lvl1pPr>
            <a:lvl2pPr marL="742950" indent="-285750">
              <a:spcBef>
                <a:spcPct val="20000"/>
              </a:spcBef>
              <a:buClr>
                <a:schemeClr val="tx1"/>
              </a:buClr>
              <a:buChar char="–"/>
              <a:defRPr kumimoji="1" sz="2800">
                <a:solidFill>
                  <a:schemeClr val="tx1"/>
                </a:solidFill>
                <a:latin typeface="Tahoma" panose="020B0604030504040204" pitchFamily="34" charset="0"/>
                <a:ea typeface="PMingLiU" panose="02020500000000000000" pitchFamily="18" charset="-120"/>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ahoma" panose="020B0604030504040204" pitchFamily="34" charset="0"/>
                <a:ea typeface="PMingLiU" panose="02020500000000000000" pitchFamily="18" charset="-120"/>
              </a:defRPr>
            </a:lvl3pPr>
            <a:lvl4pPr marL="1600200" indent="-228600">
              <a:spcBef>
                <a:spcPct val="20000"/>
              </a:spcBef>
              <a:buClr>
                <a:schemeClr val="tx1"/>
              </a:buClr>
              <a:buChar char="–"/>
              <a:defRPr kumimoji="1" sz="2000">
                <a:solidFill>
                  <a:schemeClr val="tx1"/>
                </a:solidFill>
                <a:latin typeface="Tahoma" panose="020B0604030504040204" pitchFamily="34" charset="0"/>
                <a:ea typeface="PMingLiU" panose="02020500000000000000" pitchFamily="18" charset="-120"/>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9pPr>
          </a:lstStyle>
          <a:p>
            <a:pPr eaLnBrk="1" hangingPunct="1">
              <a:spcBef>
                <a:spcPct val="50000"/>
              </a:spcBef>
              <a:buClrTx/>
              <a:buSzTx/>
              <a:buFontTx/>
              <a:buNone/>
            </a:pPr>
            <a:endParaRPr lang="zh-TW" altLang="zh-TW" sz="1650">
              <a:latin typeface="Arial" panose="020B0604020202020204" pitchFamily="34" charset="0"/>
            </a:endParaRPr>
          </a:p>
        </p:txBody>
      </p:sp>
      <p:sp>
        <p:nvSpPr>
          <p:cNvPr id="5" name="Text Box 6"/>
          <p:cNvSpPr txBox="1">
            <a:spLocks noChangeArrowheads="1"/>
          </p:cNvSpPr>
          <p:nvPr/>
        </p:nvSpPr>
        <p:spPr bwMode="auto">
          <a:xfrm>
            <a:off x="2333626" y="151211"/>
            <a:ext cx="40838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ahoma" panose="020B0604030504040204" pitchFamily="34" charset="0"/>
                <a:ea typeface="PMingLiU" panose="02020500000000000000" pitchFamily="18" charset="-120"/>
              </a:defRPr>
            </a:lvl1pPr>
            <a:lvl2pPr marL="742950" indent="-285750">
              <a:spcBef>
                <a:spcPct val="20000"/>
              </a:spcBef>
              <a:buClr>
                <a:schemeClr val="tx1"/>
              </a:buClr>
              <a:buChar char="–"/>
              <a:defRPr kumimoji="1" sz="2800">
                <a:solidFill>
                  <a:schemeClr val="tx1"/>
                </a:solidFill>
                <a:latin typeface="Tahoma" panose="020B0604030504040204" pitchFamily="34" charset="0"/>
                <a:ea typeface="PMingLiU" panose="02020500000000000000" pitchFamily="18" charset="-120"/>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ahoma" panose="020B0604030504040204" pitchFamily="34" charset="0"/>
                <a:ea typeface="PMingLiU" panose="02020500000000000000" pitchFamily="18" charset="-120"/>
              </a:defRPr>
            </a:lvl3pPr>
            <a:lvl4pPr marL="1600200" indent="-228600">
              <a:spcBef>
                <a:spcPct val="20000"/>
              </a:spcBef>
              <a:buClr>
                <a:schemeClr val="tx1"/>
              </a:buClr>
              <a:buChar char="–"/>
              <a:defRPr kumimoji="1" sz="2000">
                <a:solidFill>
                  <a:schemeClr val="tx1"/>
                </a:solidFill>
                <a:latin typeface="Tahoma" panose="020B0604030504040204" pitchFamily="34" charset="0"/>
                <a:ea typeface="PMingLiU" panose="02020500000000000000" pitchFamily="18" charset="-120"/>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9pPr>
          </a:lstStyle>
          <a:p>
            <a:pPr eaLnBrk="1" hangingPunct="1">
              <a:spcBef>
                <a:spcPct val="50000"/>
              </a:spcBef>
              <a:buClrTx/>
              <a:buSzTx/>
              <a:buFontTx/>
              <a:buNone/>
            </a:pPr>
            <a:r>
              <a:rPr lang="en-US" altLang="zh-TW" sz="1650" dirty="0">
                <a:latin typeface="Arial" panose="020B0604020202020204" pitchFamily="34" charset="0"/>
              </a:rPr>
              <a:t>                      </a:t>
            </a:r>
            <a:r>
              <a:rPr lang="en-US" altLang="zh-TW" sz="1650" dirty="0">
                <a:solidFill>
                  <a:srgbClr val="FF33CC"/>
                </a:solidFill>
                <a:latin typeface="Arial" panose="020B0604020202020204" pitchFamily="34" charset="0"/>
              </a:rPr>
              <a:t>Conclusions</a:t>
            </a:r>
          </a:p>
        </p:txBody>
      </p:sp>
      <mc:AlternateContent xmlns:mc="http://schemas.openxmlformats.org/markup-compatibility/2006" xmlns:a14="http://schemas.microsoft.com/office/drawing/2010/main">
        <mc:Choice Requires="a14">
          <p:sp>
            <p:nvSpPr>
              <p:cNvPr id="6" name="Text Box 8"/>
              <p:cNvSpPr txBox="1">
                <a:spLocks noChangeArrowheads="1"/>
              </p:cNvSpPr>
              <p:nvPr/>
            </p:nvSpPr>
            <p:spPr bwMode="auto">
              <a:xfrm>
                <a:off x="612277" y="832248"/>
                <a:ext cx="7739662" cy="3546868"/>
              </a:xfrm>
              <a:prstGeom prst="rect">
                <a:avLst/>
              </a:prstGeom>
              <a:noFill/>
              <a:ln>
                <a:noFill/>
              </a:ln>
            </p:spPr>
            <p:txBody>
              <a:bodyPr wrap="squar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ahoma" panose="020B0604030504040204" pitchFamily="34" charset="0"/>
                    <a:ea typeface="PMingLiU" panose="02020500000000000000" pitchFamily="18" charset="-120"/>
                  </a:defRPr>
                </a:lvl1pPr>
                <a:lvl2pPr marL="742950" indent="-285750">
                  <a:spcBef>
                    <a:spcPct val="20000"/>
                  </a:spcBef>
                  <a:buClr>
                    <a:schemeClr val="tx1"/>
                  </a:buClr>
                  <a:buChar char="–"/>
                  <a:defRPr kumimoji="1" sz="2800">
                    <a:solidFill>
                      <a:schemeClr val="tx1"/>
                    </a:solidFill>
                    <a:latin typeface="Tahoma" panose="020B0604030504040204" pitchFamily="34" charset="0"/>
                    <a:ea typeface="PMingLiU" panose="02020500000000000000" pitchFamily="18" charset="-120"/>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ahoma" panose="020B0604030504040204" pitchFamily="34" charset="0"/>
                    <a:ea typeface="PMingLiU" panose="02020500000000000000" pitchFamily="18" charset="-120"/>
                  </a:defRPr>
                </a:lvl3pPr>
                <a:lvl4pPr marL="1600200" indent="-228600">
                  <a:spcBef>
                    <a:spcPct val="20000"/>
                  </a:spcBef>
                  <a:buClr>
                    <a:schemeClr val="tx1"/>
                  </a:buClr>
                  <a:buChar char="–"/>
                  <a:defRPr kumimoji="1" sz="2000">
                    <a:solidFill>
                      <a:schemeClr val="tx1"/>
                    </a:solidFill>
                    <a:latin typeface="Tahoma" panose="020B0604030504040204" pitchFamily="34" charset="0"/>
                    <a:ea typeface="PMingLiU" panose="02020500000000000000" pitchFamily="18" charset="-120"/>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ahoma" panose="020B0604030504040204" pitchFamily="34" charset="0"/>
                    <a:ea typeface="PMingLiU" panose="02020500000000000000" pitchFamily="18" charset="-120"/>
                  </a:defRPr>
                </a:lvl9pPr>
              </a:lstStyle>
              <a:p>
                <a:pPr eaLnBrk="1" hangingPunct="1">
                  <a:spcBef>
                    <a:spcPct val="50000"/>
                  </a:spcBef>
                  <a:buClrTx/>
                  <a:buSzTx/>
                </a:pPr>
                <a:r>
                  <a:rPr lang="zh-TW" altLang="en-US" sz="1600" dirty="0">
                    <a:solidFill>
                      <a:srgbClr val="0000FF"/>
                    </a:solidFill>
                    <a:latin typeface="Arial" panose="020B0604020202020204" pitchFamily="34" charset="0"/>
                  </a:rPr>
                  <a:t>  </a:t>
                </a:r>
                <a:r>
                  <a:rPr lang="en-US" altLang="zh-TW" sz="1600" dirty="0">
                    <a:solidFill>
                      <a:srgbClr val="0000FF"/>
                    </a:solidFill>
                    <a:latin typeface="Arial" panose="020B0604020202020204" pitchFamily="34" charset="0"/>
                  </a:rPr>
                  <a:t>Updated analysis of </a:t>
                </a:r>
                <a14:m>
                  <m:oMath xmlns:m="http://schemas.openxmlformats.org/officeDocument/2006/math">
                    <m:r>
                      <a:rPr lang="en-US" altLang="zh-TW" sz="1600" b="1" i="1" smtClean="0">
                        <a:solidFill>
                          <a:srgbClr val="0000FF"/>
                        </a:solidFill>
                        <a:latin typeface="Cambria Math" panose="02040503050406030204" pitchFamily="18" charset="0"/>
                      </a:rPr>
                      <m:t>𝑫</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𝑷𝑷</m:t>
                    </m:r>
                    <m:r>
                      <a:rPr lang="en-US" altLang="zh-TW" sz="1600" b="1" i="1" smtClean="0">
                        <a:solidFill>
                          <a:srgbClr val="0000FF"/>
                        </a:solidFill>
                        <a:latin typeface="Cambria Math" panose="02040503050406030204" pitchFamily="18" charset="0"/>
                      </a:rPr>
                      <m:t>, </m:t>
                    </m:r>
                    <m:r>
                      <a:rPr lang="en-US" altLang="zh-TW" sz="1600" b="1" i="1" smtClean="0">
                        <a:solidFill>
                          <a:srgbClr val="0000FF"/>
                        </a:solidFill>
                        <a:latin typeface="Cambria Math" panose="02040503050406030204" pitchFamily="18" charset="0"/>
                      </a:rPr>
                      <m:t>𝑽𝑷</m:t>
                    </m:r>
                    <m:r>
                      <a:rPr lang="en-US" altLang="zh-TW" sz="1600" b="1" i="1" smtClean="0">
                        <a:solidFill>
                          <a:srgbClr val="0000FF"/>
                        </a:solidFill>
                        <a:latin typeface="Cambria Math" panose="02040503050406030204" pitchFamily="18" charset="0"/>
                      </a:rPr>
                      <m:t>, </m:t>
                    </m:r>
                    <m:r>
                      <a:rPr lang="en-US" altLang="zh-TW" sz="1600" b="1" i="1" smtClean="0">
                        <a:solidFill>
                          <a:srgbClr val="0000FF"/>
                        </a:solidFill>
                        <a:latin typeface="Cambria Math" panose="02040503050406030204" pitchFamily="18" charset="0"/>
                      </a:rPr>
                      <m:t>𝑽𝑽</m:t>
                    </m:r>
                  </m:oMath>
                </a14:m>
                <a:r>
                  <a:rPr lang="en-US" altLang="zh-TW" sz="1600" dirty="0">
                    <a:solidFill>
                      <a:srgbClr val="0000FF"/>
                    </a:solidFill>
                    <a:latin typeface="+mj-lt"/>
                  </a:rPr>
                  <a:t> is presented</a:t>
                </a:r>
                <a:endParaRPr lang="en-US" altLang="zh-TW" sz="1600" dirty="0">
                  <a:solidFill>
                    <a:srgbClr val="0000FF"/>
                  </a:solidFill>
                </a:endParaRPr>
              </a:p>
              <a:p>
                <a:pPr eaLnBrk="1" hangingPunct="1">
                  <a:spcBef>
                    <a:spcPct val="50000"/>
                  </a:spcBef>
                  <a:buClrTx/>
                  <a:buSzTx/>
                </a:pPr>
                <a:r>
                  <a:rPr lang="en-US" altLang="zh-TW" sz="1600" dirty="0">
                    <a:solidFill>
                      <a:srgbClr val="0000FF"/>
                    </a:solidFill>
                  </a:rPr>
                  <a:t>  The approximation  </a:t>
                </a:r>
                <a14:m>
                  <m:oMath xmlns:m="http://schemas.openxmlformats.org/officeDocument/2006/math">
                    <m:r>
                      <a:rPr lang="en-US" altLang="zh-TW" sz="1600" b="1" i="1">
                        <a:solidFill>
                          <a:srgbClr val="0000FF"/>
                        </a:solidFill>
                        <a:latin typeface="Cambria Math" panose="02040503050406030204" pitchFamily="18" charset="0"/>
                        <a:ea typeface="Cambria Math" panose="02040503050406030204" pitchFamily="18" charset="0"/>
                      </a:rPr>
                      <m:t>𝓑</m:t>
                    </m:r>
                    <m:r>
                      <a:rPr lang="en-US" altLang="zh-TW" sz="1600" b="1" i="1">
                        <a:solidFill>
                          <a:srgbClr val="0000FF"/>
                        </a:solidFill>
                        <a:latin typeface="Cambria Math" panose="02040503050406030204" pitchFamily="18" charset="0"/>
                        <a:ea typeface="Cambria Math" panose="02040503050406030204" pitchFamily="18" charset="0"/>
                      </a:rPr>
                      <m:t>(</m:t>
                    </m:r>
                    <m:r>
                      <a:rPr lang="en-US" altLang="zh-TW" sz="1600" b="1" i="1">
                        <a:solidFill>
                          <a:srgbClr val="0000FF"/>
                        </a:solidFill>
                        <a:latin typeface="Cambria Math" panose="02040503050406030204" pitchFamily="18" charset="0"/>
                        <a:ea typeface="Cambria Math" panose="02040503050406030204" pitchFamily="18" charset="0"/>
                      </a:rPr>
                      <m:t>𝑫</m:t>
                    </m:r>
                    <m:r>
                      <a:rPr lang="en-US" altLang="zh-TW" sz="1600" b="1" i="1">
                        <a:solidFill>
                          <a:srgbClr val="0000FF"/>
                        </a:solidFill>
                        <a:latin typeface="Cambria Math" panose="02040503050406030204" pitchFamily="18" charset="0"/>
                        <a:ea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acc>
                          <m:accPr>
                            <m:chr m:val="̅"/>
                            <m:ctrlPr>
                              <a:rPr lang="en-US" altLang="zh-TW" sz="1600" i="1">
                                <a:solidFill>
                                  <a:srgbClr val="0000FF"/>
                                </a:solidFill>
                                <a:latin typeface="Cambria Math" panose="02040503050406030204" pitchFamily="18" charset="0"/>
                              </a:rPr>
                            </m:ctrlPr>
                          </m:accPr>
                          <m:e>
                            <m:r>
                              <a:rPr lang="en-US" altLang="zh-TW" sz="1600" b="1" i="1">
                                <a:solidFill>
                                  <a:srgbClr val="0000FF"/>
                                </a:solidFill>
                                <a:latin typeface="Cambria Math" panose="02040503050406030204" pitchFamily="18" charset="0"/>
                              </a:rPr>
                              <m:t>𝑲</m:t>
                            </m:r>
                          </m:e>
                        </m:acc>
                      </m:e>
                      <m:sup>
                        <m:r>
                          <a:rPr lang="en-US" altLang="zh-TW" sz="1600" b="1" i="1">
                            <a:solidFill>
                              <a:srgbClr val="0000FF"/>
                            </a:solidFill>
                            <a:latin typeface="Cambria Math" panose="02040503050406030204" pitchFamily="18" charset="0"/>
                          </a:rPr>
                          <m:t>𝟎</m:t>
                        </m:r>
                      </m:sup>
                    </m:sSup>
                    <m:r>
                      <a:rPr lang="en-US" altLang="zh-TW" sz="1600" b="1" i="1">
                        <a:solidFill>
                          <a:srgbClr val="0000FF"/>
                        </a:solidFill>
                        <a:latin typeface="Cambria Math" panose="02040503050406030204" pitchFamily="18" charset="0"/>
                      </a:rPr>
                      <m:t>𝑴</m:t>
                    </m:r>
                    <m:r>
                      <a:rPr lang="en-US" altLang="zh-TW" sz="1600" b="1" i="1">
                        <a:solidFill>
                          <a:srgbClr val="0000FF"/>
                        </a:solidFill>
                        <a:latin typeface="Cambria Math" panose="02040503050406030204" pitchFamily="18" charset="0"/>
                      </a:rPr>
                      <m:t>)≅</m:t>
                    </m:r>
                  </m:oMath>
                </a14:m>
                <a:r>
                  <a:rPr lang="en-US" altLang="zh-TW" sz="1600" dirty="0">
                    <a:solidFill>
                      <a:srgbClr val="0000FF"/>
                    </a:solidFill>
                    <a:ea typeface="Cambria Math" panose="02040503050406030204" pitchFamily="18" charset="0"/>
                  </a:rPr>
                  <a:t> </a:t>
                </a:r>
                <a14:m>
                  <m:oMath xmlns:m="http://schemas.openxmlformats.org/officeDocument/2006/math">
                    <m:r>
                      <a:rPr lang="en-US" altLang="zh-TW" sz="1600" b="1" i="1">
                        <a:solidFill>
                          <a:srgbClr val="0000FF"/>
                        </a:solidFill>
                        <a:latin typeface="Cambria Math" panose="02040503050406030204" pitchFamily="18" charset="0"/>
                        <a:ea typeface="Cambria Math" panose="02040503050406030204" pitchFamily="18" charset="0"/>
                      </a:rPr>
                      <m:t>𝓑</m:t>
                    </m:r>
                    <m:d>
                      <m:dPr>
                        <m:ctrlPr>
                          <a:rPr lang="en-US" altLang="zh-TW" sz="1600" i="1">
                            <a:solidFill>
                              <a:srgbClr val="0000FF"/>
                            </a:solidFill>
                            <a:latin typeface="Cambria Math" panose="02040503050406030204" pitchFamily="18" charset="0"/>
                            <a:ea typeface="Cambria Math" panose="02040503050406030204" pitchFamily="18" charset="0"/>
                          </a:rPr>
                        </m:ctrlPr>
                      </m:dPr>
                      <m:e>
                        <m:r>
                          <a:rPr lang="en-US" altLang="zh-TW" sz="1600" b="1" i="1">
                            <a:solidFill>
                              <a:srgbClr val="0000FF"/>
                            </a:solidFill>
                            <a:latin typeface="Cambria Math" panose="02040503050406030204" pitchFamily="18" charset="0"/>
                            <a:ea typeface="Cambria Math" panose="02040503050406030204" pitchFamily="18" charset="0"/>
                          </a:rPr>
                          <m:t>𝑫</m:t>
                        </m:r>
                        <m:r>
                          <a:rPr lang="en-US" altLang="zh-TW" sz="1600" b="1" i="1">
                            <a:solidFill>
                              <a:srgbClr val="0000FF"/>
                            </a:solidFill>
                            <a:latin typeface="Cambria Math" panose="02040503050406030204" pitchFamily="18" charset="0"/>
                            <a:ea typeface="Cambria Math" panose="02040503050406030204" pitchFamily="18" charset="0"/>
                          </a:rPr>
                          <m:t>→</m:t>
                        </m:r>
                        <m:sSubSup>
                          <m:sSubSupPr>
                            <m:ctrlPr>
                              <a:rPr lang="en-US" altLang="zh-TW" sz="1600" i="1">
                                <a:solidFill>
                                  <a:srgbClr val="0000FF"/>
                                </a:solidFill>
                                <a:latin typeface="Cambria Math" panose="02040503050406030204" pitchFamily="18" charset="0"/>
                                <a:ea typeface="Cambria Math" panose="02040503050406030204" pitchFamily="18" charset="0"/>
                              </a:rPr>
                            </m:ctrlPr>
                          </m:sSubSupPr>
                          <m:e>
                            <m:r>
                              <a:rPr lang="en-US" altLang="zh-TW" sz="1600" b="1" i="1">
                                <a:solidFill>
                                  <a:srgbClr val="0000FF"/>
                                </a:solidFill>
                                <a:latin typeface="Cambria Math" panose="02040503050406030204" pitchFamily="18" charset="0"/>
                                <a:ea typeface="Cambria Math" panose="02040503050406030204" pitchFamily="18" charset="0"/>
                              </a:rPr>
                              <m:t>𝑲</m:t>
                            </m:r>
                          </m:e>
                          <m:sub>
                            <m:r>
                              <a:rPr lang="en-US" altLang="zh-TW" sz="1600" b="1" i="1">
                                <a:solidFill>
                                  <a:srgbClr val="0000FF"/>
                                </a:solidFill>
                                <a:latin typeface="Cambria Math" panose="02040503050406030204" pitchFamily="18" charset="0"/>
                                <a:ea typeface="Cambria Math" panose="02040503050406030204" pitchFamily="18" charset="0"/>
                              </a:rPr>
                              <m:t>𝑺</m:t>
                            </m:r>
                          </m:sub>
                          <m:sup>
                            <m:r>
                              <a:rPr lang="en-US" altLang="zh-TW" sz="1600" b="1" i="1">
                                <a:solidFill>
                                  <a:srgbClr val="0000FF"/>
                                </a:solidFill>
                                <a:latin typeface="Cambria Math" panose="02040503050406030204" pitchFamily="18" charset="0"/>
                                <a:ea typeface="Cambria Math" panose="02040503050406030204" pitchFamily="18" charset="0"/>
                              </a:rPr>
                              <m:t>𝟎</m:t>
                            </m:r>
                          </m:sup>
                        </m:sSubSup>
                        <m:r>
                          <a:rPr lang="en-US" altLang="zh-TW" sz="1600" b="1" i="1">
                            <a:solidFill>
                              <a:srgbClr val="0000FF"/>
                            </a:solidFill>
                            <a:latin typeface="Cambria Math" panose="02040503050406030204" pitchFamily="18" charset="0"/>
                          </a:rPr>
                          <m:t>𝑴</m:t>
                        </m:r>
                      </m:e>
                    </m:d>
                    <m:r>
                      <a:rPr lang="en-US" altLang="zh-TW" sz="1600" b="1" i="1">
                        <a:solidFill>
                          <a:srgbClr val="0000FF"/>
                        </a:solidFill>
                        <a:latin typeface="Cambria Math" panose="02040503050406030204" pitchFamily="18" charset="0"/>
                      </a:rPr>
                      <m:t>+</m:t>
                    </m:r>
                    <m:r>
                      <a:rPr lang="en-US" altLang="zh-TW" sz="1600" b="1" i="1">
                        <a:solidFill>
                          <a:srgbClr val="0000FF"/>
                        </a:solidFill>
                        <a:latin typeface="Cambria Math" panose="02040503050406030204" pitchFamily="18" charset="0"/>
                        <a:ea typeface="Cambria Math" panose="02040503050406030204" pitchFamily="18" charset="0"/>
                      </a:rPr>
                      <m:t>𝓑</m:t>
                    </m:r>
                    <m:d>
                      <m:dPr>
                        <m:ctrlPr>
                          <a:rPr lang="en-US" altLang="zh-TW" sz="1600" i="1">
                            <a:solidFill>
                              <a:srgbClr val="0000FF"/>
                            </a:solidFill>
                            <a:latin typeface="Cambria Math" panose="02040503050406030204" pitchFamily="18" charset="0"/>
                            <a:ea typeface="Cambria Math" panose="02040503050406030204" pitchFamily="18" charset="0"/>
                          </a:rPr>
                        </m:ctrlPr>
                      </m:dPr>
                      <m:e>
                        <m:r>
                          <a:rPr lang="en-US" altLang="zh-TW" sz="1600" b="1" i="1">
                            <a:solidFill>
                              <a:srgbClr val="0000FF"/>
                            </a:solidFill>
                            <a:latin typeface="Cambria Math" panose="02040503050406030204" pitchFamily="18" charset="0"/>
                            <a:ea typeface="Cambria Math" panose="02040503050406030204" pitchFamily="18" charset="0"/>
                          </a:rPr>
                          <m:t>𝑫</m:t>
                        </m:r>
                        <m:r>
                          <a:rPr lang="en-US" altLang="zh-TW" sz="1600" b="1" i="1">
                            <a:solidFill>
                              <a:srgbClr val="0000FF"/>
                            </a:solidFill>
                            <a:latin typeface="Cambria Math" panose="02040503050406030204" pitchFamily="18" charset="0"/>
                            <a:ea typeface="Cambria Math" panose="02040503050406030204" pitchFamily="18" charset="0"/>
                          </a:rPr>
                          <m:t>→</m:t>
                        </m:r>
                        <m:sSubSup>
                          <m:sSubSupPr>
                            <m:ctrlPr>
                              <a:rPr lang="en-US" altLang="zh-TW" sz="1600" i="1">
                                <a:solidFill>
                                  <a:srgbClr val="0000FF"/>
                                </a:solidFill>
                                <a:latin typeface="Cambria Math" panose="02040503050406030204" pitchFamily="18" charset="0"/>
                                <a:ea typeface="Cambria Math" panose="02040503050406030204" pitchFamily="18" charset="0"/>
                              </a:rPr>
                            </m:ctrlPr>
                          </m:sSubSupPr>
                          <m:e>
                            <m:r>
                              <a:rPr lang="en-US" altLang="zh-TW" sz="1600" b="1" i="1">
                                <a:solidFill>
                                  <a:srgbClr val="0000FF"/>
                                </a:solidFill>
                                <a:latin typeface="Cambria Math" panose="02040503050406030204" pitchFamily="18" charset="0"/>
                                <a:ea typeface="Cambria Math" panose="02040503050406030204" pitchFamily="18" charset="0"/>
                              </a:rPr>
                              <m:t>𝑲</m:t>
                            </m:r>
                          </m:e>
                          <m:sub>
                            <m:r>
                              <a:rPr lang="en-US" altLang="zh-TW" sz="1600" b="1" i="1">
                                <a:solidFill>
                                  <a:srgbClr val="0000FF"/>
                                </a:solidFill>
                                <a:latin typeface="Cambria Math" panose="02040503050406030204" pitchFamily="18" charset="0"/>
                                <a:ea typeface="Cambria Math" panose="02040503050406030204" pitchFamily="18" charset="0"/>
                              </a:rPr>
                              <m:t>𝑳</m:t>
                            </m:r>
                          </m:sub>
                          <m:sup>
                            <m:r>
                              <a:rPr lang="en-US" altLang="zh-TW" sz="1600" b="1" i="1">
                                <a:solidFill>
                                  <a:srgbClr val="0000FF"/>
                                </a:solidFill>
                                <a:latin typeface="Cambria Math" panose="02040503050406030204" pitchFamily="18" charset="0"/>
                                <a:ea typeface="Cambria Math" panose="02040503050406030204" pitchFamily="18" charset="0"/>
                              </a:rPr>
                              <m:t>𝟎</m:t>
                            </m:r>
                          </m:sup>
                        </m:sSubSup>
                        <m:r>
                          <a:rPr lang="en-US" altLang="zh-TW" sz="1600" b="1" i="1">
                            <a:solidFill>
                              <a:srgbClr val="0000FF"/>
                            </a:solidFill>
                            <a:latin typeface="Cambria Math" panose="02040503050406030204" pitchFamily="18" charset="0"/>
                          </a:rPr>
                          <m:t>𝑴</m:t>
                        </m:r>
                      </m:e>
                    </m:d>
                  </m:oMath>
                </a14:m>
                <a:r>
                  <a:rPr lang="en-US" altLang="zh-TW" sz="1600" dirty="0">
                    <a:solidFill>
                      <a:srgbClr val="0000FF"/>
                    </a:solidFill>
                    <a:latin typeface="+mn-lt"/>
                  </a:rPr>
                  <a:t> is employed instead of </a:t>
                </a:r>
                <a14:m>
                  <m:oMath xmlns:m="http://schemas.openxmlformats.org/officeDocument/2006/math">
                    <m:r>
                      <a:rPr lang="en-US" altLang="zh-TW" sz="1600" b="1" i="1">
                        <a:solidFill>
                          <a:srgbClr val="0000FF"/>
                        </a:solidFill>
                        <a:latin typeface="Cambria Math" panose="02040503050406030204" pitchFamily="18" charset="0"/>
                        <a:ea typeface="Cambria Math" panose="02040503050406030204" pitchFamily="18" charset="0"/>
                      </a:rPr>
                      <m:t>𝓑</m:t>
                    </m:r>
                    <m:d>
                      <m:dPr>
                        <m:ctrlPr>
                          <a:rPr lang="en-US" altLang="zh-TW" sz="1600" i="1">
                            <a:solidFill>
                              <a:srgbClr val="0000FF"/>
                            </a:solidFill>
                            <a:latin typeface="Cambria Math" panose="02040503050406030204" pitchFamily="18" charset="0"/>
                            <a:ea typeface="Cambria Math" panose="02040503050406030204" pitchFamily="18" charset="0"/>
                          </a:rPr>
                        </m:ctrlPr>
                      </m:dPr>
                      <m:e>
                        <m:r>
                          <a:rPr lang="en-US" altLang="zh-TW" sz="1600" b="1" i="1">
                            <a:solidFill>
                              <a:srgbClr val="0000FF"/>
                            </a:solidFill>
                            <a:latin typeface="Cambria Math" panose="02040503050406030204" pitchFamily="18" charset="0"/>
                            <a:ea typeface="Cambria Math" panose="02040503050406030204" pitchFamily="18" charset="0"/>
                          </a:rPr>
                          <m:t>𝑫</m:t>
                        </m:r>
                        <m:r>
                          <a:rPr lang="en-US" altLang="zh-TW" sz="1600" b="1" i="1">
                            <a:solidFill>
                              <a:srgbClr val="0000FF"/>
                            </a:solidFill>
                            <a:latin typeface="Cambria Math" panose="02040503050406030204" pitchFamily="18" charset="0"/>
                            <a:ea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acc>
                              <m:accPr>
                                <m:chr m:val="̅"/>
                                <m:ctrlPr>
                                  <a:rPr lang="en-US" altLang="zh-TW" sz="1600" i="1">
                                    <a:solidFill>
                                      <a:srgbClr val="0000FF"/>
                                    </a:solidFill>
                                    <a:latin typeface="Cambria Math" panose="02040503050406030204" pitchFamily="18" charset="0"/>
                                  </a:rPr>
                                </m:ctrlPr>
                              </m:accPr>
                              <m:e>
                                <m:r>
                                  <a:rPr lang="en-US" altLang="zh-TW" sz="1600" b="1" i="1">
                                    <a:solidFill>
                                      <a:srgbClr val="0000FF"/>
                                    </a:solidFill>
                                    <a:latin typeface="Cambria Math" panose="02040503050406030204" pitchFamily="18" charset="0"/>
                                  </a:rPr>
                                  <m:t>𝑲</m:t>
                                </m:r>
                              </m:e>
                            </m:acc>
                          </m:e>
                          <m:sup>
                            <m:r>
                              <a:rPr lang="en-US" altLang="zh-TW" sz="1600" b="1" i="1">
                                <a:solidFill>
                                  <a:srgbClr val="0000FF"/>
                                </a:solidFill>
                                <a:latin typeface="Cambria Math" panose="02040503050406030204" pitchFamily="18" charset="0"/>
                              </a:rPr>
                              <m:t>𝟎</m:t>
                            </m:r>
                          </m:sup>
                        </m:sSup>
                        <m:r>
                          <a:rPr lang="en-US" altLang="zh-TW" sz="1600" b="1" i="1">
                            <a:solidFill>
                              <a:srgbClr val="0000FF"/>
                            </a:solidFill>
                            <a:latin typeface="Cambria Math" panose="02040503050406030204" pitchFamily="18" charset="0"/>
                          </a:rPr>
                          <m:t>𝑴</m:t>
                        </m:r>
                      </m:e>
                    </m:d>
                    <m:r>
                      <a:rPr lang="en-US" altLang="zh-TW" sz="1600" b="1" i="1" smtClean="0">
                        <a:solidFill>
                          <a:srgbClr val="0000FF"/>
                        </a:solidFill>
                        <a:latin typeface="Cambria Math" panose="02040503050406030204" pitchFamily="18" charset="0"/>
                      </a:rPr>
                      <m:t>=</m:t>
                    </m:r>
                  </m:oMath>
                </a14:m>
                <a:r>
                  <a:rPr lang="en-US" altLang="zh-TW" sz="1600" dirty="0">
                    <a:solidFill>
                      <a:srgbClr val="0000FF"/>
                    </a:solidFill>
                    <a:ea typeface="Cambria Math" panose="02040503050406030204" pitchFamily="18" charset="0"/>
                  </a:rPr>
                  <a:t> </a:t>
                </a:r>
                <a14:m>
                  <m:oMath xmlns:m="http://schemas.openxmlformats.org/officeDocument/2006/math">
                    <m:r>
                      <a:rPr lang="en-US" altLang="zh-TW" sz="1600" b="1" i="0" smtClean="0">
                        <a:solidFill>
                          <a:srgbClr val="0000FF"/>
                        </a:solidFill>
                        <a:latin typeface="Cambria Math" panose="02040503050406030204" pitchFamily="18" charset="0"/>
                        <a:ea typeface="Cambria Math" panose="02040503050406030204" pitchFamily="18" charset="0"/>
                      </a:rPr>
                      <m:t>𝟐</m:t>
                    </m:r>
                    <m:r>
                      <a:rPr lang="en-US" altLang="zh-TW" sz="1600" b="1" i="1">
                        <a:solidFill>
                          <a:srgbClr val="0000FF"/>
                        </a:solidFill>
                        <a:latin typeface="Cambria Math" panose="02040503050406030204" pitchFamily="18" charset="0"/>
                        <a:ea typeface="Cambria Math" panose="02040503050406030204" pitchFamily="18" charset="0"/>
                      </a:rPr>
                      <m:t>𝓑</m:t>
                    </m:r>
                    <m:d>
                      <m:dPr>
                        <m:ctrlPr>
                          <a:rPr lang="en-US" altLang="zh-TW" sz="1600" i="1">
                            <a:solidFill>
                              <a:srgbClr val="0000FF"/>
                            </a:solidFill>
                            <a:latin typeface="Cambria Math" panose="02040503050406030204" pitchFamily="18" charset="0"/>
                            <a:ea typeface="Cambria Math" panose="02040503050406030204" pitchFamily="18" charset="0"/>
                          </a:rPr>
                        </m:ctrlPr>
                      </m:dPr>
                      <m:e>
                        <m:r>
                          <a:rPr lang="en-US" altLang="zh-TW" sz="1600" b="1" i="1">
                            <a:solidFill>
                              <a:srgbClr val="0000FF"/>
                            </a:solidFill>
                            <a:latin typeface="Cambria Math" panose="02040503050406030204" pitchFamily="18" charset="0"/>
                            <a:ea typeface="Cambria Math" panose="02040503050406030204" pitchFamily="18" charset="0"/>
                          </a:rPr>
                          <m:t>𝑫</m:t>
                        </m:r>
                        <m:r>
                          <a:rPr lang="en-US" altLang="zh-TW" sz="1600" b="1" i="1">
                            <a:solidFill>
                              <a:srgbClr val="0000FF"/>
                            </a:solidFill>
                            <a:latin typeface="Cambria Math" panose="02040503050406030204" pitchFamily="18" charset="0"/>
                            <a:ea typeface="Cambria Math" panose="02040503050406030204" pitchFamily="18" charset="0"/>
                          </a:rPr>
                          <m:t>→</m:t>
                        </m:r>
                        <m:sSubSup>
                          <m:sSubSupPr>
                            <m:ctrlPr>
                              <a:rPr lang="en-US" altLang="zh-TW" sz="1600" i="1">
                                <a:solidFill>
                                  <a:srgbClr val="0000FF"/>
                                </a:solidFill>
                                <a:latin typeface="Cambria Math" panose="02040503050406030204" pitchFamily="18" charset="0"/>
                                <a:ea typeface="Cambria Math" panose="02040503050406030204" pitchFamily="18" charset="0"/>
                              </a:rPr>
                            </m:ctrlPr>
                          </m:sSubSupPr>
                          <m:e>
                            <m:r>
                              <a:rPr lang="en-US" altLang="zh-TW" sz="1600" b="1" i="1">
                                <a:solidFill>
                                  <a:srgbClr val="0000FF"/>
                                </a:solidFill>
                                <a:latin typeface="Cambria Math" panose="02040503050406030204" pitchFamily="18" charset="0"/>
                                <a:ea typeface="Cambria Math" panose="02040503050406030204" pitchFamily="18" charset="0"/>
                              </a:rPr>
                              <m:t>𝑲</m:t>
                            </m:r>
                          </m:e>
                          <m:sub>
                            <m:r>
                              <a:rPr lang="en-US" altLang="zh-TW" sz="1600" b="1" i="1">
                                <a:solidFill>
                                  <a:srgbClr val="0000FF"/>
                                </a:solidFill>
                                <a:latin typeface="Cambria Math" panose="02040503050406030204" pitchFamily="18" charset="0"/>
                                <a:ea typeface="Cambria Math" panose="02040503050406030204" pitchFamily="18" charset="0"/>
                              </a:rPr>
                              <m:t>𝑺</m:t>
                            </m:r>
                          </m:sub>
                          <m:sup>
                            <m:r>
                              <a:rPr lang="en-US" altLang="zh-TW" sz="1600" b="1" i="1">
                                <a:solidFill>
                                  <a:srgbClr val="0000FF"/>
                                </a:solidFill>
                                <a:latin typeface="Cambria Math" panose="02040503050406030204" pitchFamily="18" charset="0"/>
                                <a:ea typeface="Cambria Math" panose="02040503050406030204" pitchFamily="18" charset="0"/>
                              </a:rPr>
                              <m:t>𝟎</m:t>
                            </m:r>
                          </m:sup>
                        </m:sSubSup>
                        <m:r>
                          <a:rPr lang="en-US" altLang="zh-TW" sz="1600" b="1" i="1">
                            <a:solidFill>
                              <a:srgbClr val="0000FF"/>
                            </a:solidFill>
                            <a:latin typeface="Cambria Math" panose="02040503050406030204" pitchFamily="18" charset="0"/>
                          </a:rPr>
                          <m:t>𝑴</m:t>
                        </m:r>
                      </m:e>
                    </m:d>
                  </m:oMath>
                </a14:m>
                <a:endParaRPr lang="en-US" altLang="zh-TW" sz="1600" dirty="0">
                  <a:solidFill>
                    <a:srgbClr val="0000FF"/>
                  </a:solidFill>
                  <a:latin typeface="+mn-lt"/>
                </a:endParaRPr>
              </a:p>
              <a:p>
                <a:pPr eaLnBrk="1" hangingPunct="1">
                  <a:spcBef>
                    <a:spcPct val="50000"/>
                  </a:spcBef>
                  <a:buClrTx/>
                  <a:buSzTx/>
                </a:pPr>
                <a:r>
                  <a:rPr lang="en-US" altLang="zh-TW" sz="1600" dirty="0">
                    <a:solidFill>
                      <a:srgbClr val="0000FF"/>
                    </a:solidFill>
                    <a:latin typeface="+mn-lt"/>
                  </a:rPr>
                  <a:t>  A global fit to CF modes in VP sector yields many solutions with similar </a:t>
                </a:r>
                <a14:m>
                  <m:oMath xmlns:m="http://schemas.openxmlformats.org/officeDocument/2006/math">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𝝌</m:t>
                        </m:r>
                      </m:e>
                      <m:sup>
                        <m:r>
                          <a:rPr lang="en-US" altLang="zh-TW" sz="1600" b="1" i="1" smtClean="0">
                            <a:solidFill>
                              <a:srgbClr val="0000FF"/>
                            </a:solidFill>
                            <a:latin typeface="Cambria Math" panose="02040503050406030204" pitchFamily="18" charset="0"/>
                          </a:rPr>
                          <m:t>𝟐</m:t>
                        </m:r>
                      </m:sup>
                    </m:sSup>
                    <m:r>
                      <a:rPr lang="en-US" altLang="zh-TW" sz="1600" b="1" i="1" smtClean="0">
                        <a:solidFill>
                          <a:srgbClr val="0000FF"/>
                        </a:solidFill>
                        <a:latin typeface="Cambria Math" panose="02040503050406030204" pitchFamily="18" charset="0"/>
                      </a:rPr>
                      <m:t>.</m:t>
                    </m:r>
                  </m:oMath>
                </a14:m>
                <a:r>
                  <a:rPr lang="en-US" altLang="zh-TW" sz="1600" dirty="0">
                    <a:solidFill>
                      <a:srgbClr val="0000FF"/>
                    </a:solidFill>
                    <a:latin typeface="+mn-lt"/>
                  </a:rPr>
                  <a:t> The solution degeneracy is lifted once we use them to predict for SCS modes. </a:t>
                </a:r>
              </a:p>
              <a:p>
                <a:pPr eaLnBrk="1" hangingPunct="1">
                  <a:spcBef>
                    <a:spcPct val="50000"/>
                  </a:spcBef>
                  <a:buClrTx/>
                  <a:buSzTx/>
                </a:pPr>
                <a:r>
                  <a:rPr lang="en-US" altLang="zh-TW" sz="1600" dirty="0">
                    <a:solidFill>
                      <a:srgbClr val="0000FF"/>
                    </a:solidFill>
                    <a:latin typeface="+mn-lt"/>
                  </a:rPr>
                  <a:t> For DCS </a:t>
                </a:r>
                <a14:m>
                  <m:oMath xmlns:m="http://schemas.openxmlformats.org/officeDocument/2006/math">
                    <m:r>
                      <a:rPr lang="en-US" altLang="zh-TW" sz="1600" b="1" i="1" smtClean="0">
                        <a:solidFill>
                          <a:srgbClr val="0000FF"/>
                        </a:solidFill>
                        <a:latin typeface="Cambria Math" panose="02040503050406030204" pitchFamily="18" charset="0"/>
                      </a:rPr>
                      <m:t>𝑫</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𝑽𝑷</m:t>
                    </m:r>
                  </m:oMath>
                </a14:m>
                <a:r>
                  <a:rPr lang="en-US" altLang="zh-TW" sz="1600" dirty="0">
                    <a:solidFill>
                      <a:srgbClr val="0000FF"/>
                    </a:solidFill>
                    <a:latin typeface="+mn-lt"/>
                  </a:rPr>
                  <a:t> decays, the assumption of </a:t>
                </a: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1" i="1" smtClean="0">
                            <a:solidFill>
                              <a:srgbClr val="0000FF"/>
                            </a:solidFill>
                            <a:latin typeface="Cambria Math" panose="02040503050406030204" pitchFamily="18" charset="0"/>
                          </a:rPr>
                          <m:t>𝑬</m:t>
                        </m:r>
                      </m:e>
                      <m:sub>
                        <m:r>
                          <a:rPr lang="en-US" altLang="zh-TW" sz="1600" b="1" i="1" smtClean="0">
                            <a:solidFill>
                              <a:srgbClr val="0000FF"/>
                            </a:solidFill>
                            <a:latin typeface="Cambria Math" panose="02040503050406030204" pitchFamily="18" charset="0"/>
                          </a:rPr>
                          <m:t>𝑽</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𝑷</m:t>
                        </m:r>
                      </m:sub>
                      <m:sup>
                        <m:r>
                          <a:rPr lang="en-US" altLang="zh-TW" sz="1600" b="1" i="1" smtClean="0">
                            <a:solidFill>
                              <a:srgbClr val="0000FF"/>
                            </a:solidFill>
                            <a:latin typeface="Cambria Math" panose="02040503050406030204" pitchFamily="18" charset="0"/>
                          </a:rPr>
                          <m:t>′′</m:t>
                        </m:r>
                      </m:sup>
                    </m:sSubSup>
                    <m:r>
                      <a:rPr lang="en-US" altLang="zh-TW" sz="1600" b="1" i="1" smtClean="0">
                        <a:solidFill>
                          <a:srgbClr val="0000FF"/>
                        </a:solidFill>
                        <a:latin typeface="Cambria Math" panose="02040503050406030204" pitchFamily="18" charset="0"/>
                      </a:rPr>
                      <m:t>=</m:t>
                    </m:r>
                    <m:sSub>
                      <m:sSubPr>
                        <m:ctrlPr>
                          <a:rPr lang="en-US" altLang="zh-TW" sz="1600" i="1" smtClean="0">
                            <a:solidFill>
                              <a:srgbClr val="0000FF"/>
                            </a:solidFill>
                            <a:latin typeface="Cambria Math" panose="02040503050406030204" pitchFamily="18" charset="0"/>
                          </a:rPr>
                        </m:ctrlPr>
                      </m:sSubPr>
                      <m:e>
                        <m:r>
                          <a:rPr lang="en-US" altLang="zh-TW" sz="1600" b="1" i="1" smtClean="0">
                            <a:solidFill>
                              <a:srgbClr val="0000FF"/>
                            </a:solidFill>
                            <a:latin typeface="Cambria Math" panose="02040503050406030204" pitchFamily="18" charset="0"/>
                          </a:rPr>
                          <m:t>𝑬</m:t>
                        </m:r>
                      </m:e>
                      <m:sub>
                        <m:r>
                          <a:rPr lang="en-US" altLang="zh-TW" sz="1600" b="1" i="1" smtClean="0">
                            <a:solidFill>
                              <a:srgbClr val="0000FF"/>
                            </a:solidFill>
                            <a:latin typeface="Cambria Math" panose="02040503050406030204" pitchFamily="18" charset="0"/>
                          </a:rPr>
                          <m:t>𝑽</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𝑷</m:t>
                        </m:r>
                      </m:sub>
                    </m:sSub>
                  </m:oMath>
                </a14:m>
                <a:r>
                  <a:rPr lang="en-US" altLang="zh-TW" sz="1600" dirty="0">
                    <a:solidFill>
                      <a:srgbClr val="0000FF"/>
                    </a:solidFill>
                    <a:latin typeface="+mn-lt"/>
                  </a:rPr>
                  <a:t> leads to some inconsistencies with experiment. </a:t>
                </a:r>
              </a:p>
              <a:p>
                <a:pPr eaLnBrk="1" hangingPunct="1">
                  <a:spcBef>
                    <a:spcPct val="50000"/>
                  </a:spcBef>
                  <a:buClrTx/>
                  <a:buSzTx/>
                </a:pPr>
                <a:r>
                  <a:rPr lang="en-US" altLang="zh-TW" sz="1600" dirty="0">
                    <a:solidFill>
                      <a:srgbClr val="0000FF"/>
                    </a:solidFill>
                    <a:latin typeface="+mn-lt"/>
                  </a:rPr>
                  <a:t> While many new data on </a:t>
                </a:r>
                <a14:m>
                  <m:oMath xmlns:m="http://schemas.openxmlformats.org/officeDocument/2006/math">
                    <m:r>
                      <a:rPr lang="en-US" altLang="zh-TW" sz="1600" b="1" i="1" smtClean="0">
                        <a:solidFill>
                          <a:srgbClr val="0000FF"/>
                        </a:solidFill>
                        <a:latin typeface="Cambria Math" panose="02040503050406030204" pitchFamily="18" charset="0"/>
                      </a:rPr>
                      <m:t>𝑫</m:t>
                    </m:r>
                    <m:r>
                      <a:rPr lang="en-US" altLang="zh-TW" sz="1600" b="1" i="1" smtClean="0">
                        <a:solidFill>
                          <a:srgbClr val="0000FF"/>
                        </a:solidFill>
                        <a:latin typeface="Cambria Math" panose="02040503050406030204" pitchFamily="18" charset="0"/>
                      </a:rPr>
                      <m:t>→</m:t>
                    </m:r>
                    <m:r>
                      <a:rPr lang="en-US" altLang="zh-TW" sz="1600" b="1" i="1" smtClean="0">
                        <a:solidFill>
                          <a:srgbClr val="0000FF"/>
                        </a:solidFill>
                        <a:latin typeface="Cambria Math" panose="02040503050406030204" pitchFamily="18" charset="0"/>
                      </a:rPr>
                      <m:t>𝑽𝑽</m:t>
                    </m:r>
                  </m:oMath>
                </a14:m>
                <a:r>
                  <a:rPr lang="en-US" altLang="zh-TW" sz="1600" dirty="0">
                    <a:solidFill>
                      <a:srgbClr val="0000FF"/>
                    </a:solidFill>
                    <a:latin typeface="+mn-lt"/>
                  </a:rPr>
                  <a:t> became available, several new puzzles have also emerged</a:t>
                </a:r>
              </a:p>
              <a:p>
                <a:pPr eaLnBrk="1" hangingPunct="1">
                  <a:spcBef>
                    <a:spcPct val="50000"/>
                  </a:spcBef>
                  <a:buClrTx/>
                  <a:buSzTx/>
                </a:pPr>
                <a:r>
                  <a:rPr lang="en-US" altLang="zh-TW" sz="1600" dirty="0">
                    <a:solidFill>
                      <a:srgbClr val="0000FF"/>
                    </a:solidFill>
                    <a:latin typeface="+mn-lt"/>
                  </a:rPr>
                  <a:t> LD contribution to </a:t>
                </a:r>
                <a14:m>
                  <m:oMath xmlns:m="http://schemas.openxmlformats.org/officeDocument/2006/math">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𝑫</m:t>
                        </m:r>
                      </m:e>
                      <m:sup>
                        <m:r>
                          <a:rPr lang="en-US" altLang="zh-TW" sz="1600" b="1" i="1" smtClean="0">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m:t>
                    </m:r>
                    <m:sSup>
                      <m:sSupPr>
                        <m:ctrlPr>
                          <a:rPr lang="en-US" altLang="zh-TW" sz="1600" i="1" smtClean="0">
                            <a:solidFill>
                              <a:srgbClr val="0000FF"/>
                            </a:solidFill>
                            <a:latin typeface="Cambria Math" panose="02040503050406030204" pitchFamily="18" charset="0"/>
                          </a:rPr>
                        </m:ctrlPr>
                      </m:sSupPr>
                      <m:e>
                        <m:acc>
                          <m:accPr>
                            <m:chr m:val="̅"/>
                            <m:ctrlPr>
                              <a:rPr lang="en-US" altLang="zh-TW" sz="1600" i="1" smtClean="0">
                                <a:solidFill>
                                  <a:srgbClr val="0000FF"/>
                                </a:solidFill>
                                <a:latin typeface="Cambria Math" panose="02040503050406030204" pitchFamily="18" charset="0"/>
                              </a:rPr>
                            </m:ctrlPr>
                          </m:accPr>
                          <m:e>
                            <m:r>
                              <a:rPr lang="en-US" altLang="zh-TW" sz="1600" b="1" i="1" smtClean="0">
                                <a:solidFill>
                                  <a:srgbClr val="0000FF"/>
                                </a:solidFill>
                                <a:latin typeface="Cambria Math" panose="02040503050406030204" pitchFamily="18" charset="0"/>
                              </a:rPr>
                              <m:t>𝑫</m:t>
                            </m:r>
                          </m:e>
                        </m:acc>
                      </m:e>
                      <m:sup>
                        <m:r>
                          <a:rPr lang="en-US" altLang="zh-TW" sz="1600" b="1" i="1" smtClean="0">
                            <a:solidFill>
                              <a:srgbClr val="0000FF"/>
                            </a:solidFill>
                            <a:latin typeface="Cambria Math" panose="02040503050406030204" pitchFamily="18" charset="0"/>
                          </a:rPr>
                          <m:t>𝟎</m:t>
                        </m:r>
                      </m:sup>
                    </m:sSup>
                  </m:oMath>
                </a14:m>
                <a:r>
                  <a:rPr lang="en-US" altLang="zh-TW" sz="1600" dirty="0">
                    <a:solidFill>
                      <a:srgbClr val="0000FF"/>
                    </a:solidFill>
                  </a:rPr>
                  <a:t> mixing parameter y is estimated using 2-body decays of </a:t>
                </a:r>
                <a14:m>
                  <m:oMath xmlns:m="http://schemas.openxmlformats.org/officeDocument/2006/math">
                    <m:sSup>
                      <m:sSupPr>
                        <m:ctrlPr>
                          <a:rPr lang="en-US" altLang="zh-TW" sz="1600" i="1" smtClean="0">
                            <a:solidFill>
                              <a:srgbClr val="0000FF"/>
                            </a:solidFill>
                            <a:latin typeface="Cambria Math" panose="02040503050406030204" pitchFamily="18" charset="0"/>
                          </a:rPr>
                        </m:ctrlPr>
                      </m:sSupPr>
                      <m:e>
                        <m:r>
                          <a:rPr lang="en-US" altLang="zh-TW" sz="1600" b="1" i="1" smtClean="0">
                            <a:solidFill>
                              <a:srgbClr val="0000FF"/>
                            </a:solidFill>
                            <a:latin typeface="Cambria Math" panose="02040503050406030204" pitchFamily="18" charset="0"/>
                          </a:rPr>
                          <m:t>𝑫</m:t>
                        </m:r>
                      </m:e>
                      <m:sup>
                        <m:r>
                          <a:rPr lang="en-US" altLang="zh-TW" sz="1600" b="1" i="1" smtClean="0">
                            <a:solidFill>
                              <a:srgbClr val="0000FF"/>
                            </a:solidFill>
                            <a:latin typeface="Cambria Math" panose="02040503050406030204" pitchFamily="18" charset="0"/>
                          </a:rPr>
                          <m:t>𝟎</m:t>
                        </m:r>
                      </m:sup>
                    </m:sSup>
                  </m:oMath>
                </a14:m>
                <a:r>
                  <a:rPr lang="en-US" altLang="zh-TW" sz="1600" dirty="0">
                    <a:solidFill>
                      <a:srgbClr val="0000FF"/>
                    </a:solidFill>
                    <a:latin typeface="+mn-lt"/>
                  </a:rPr>
                  <a:t>meson. At least half of it is accounted for by PP and VP modes </a:t>
                </a:r>
              </a:p>
            </p:txBody>
          </p:sp>
        </mc:Choice>
        <mc:Fallback xmlns="">
          <p:sp>
            <p:nvSpPr>
              <p:cNvPr id="6" name="Text Box 8"/>
              <p:cNvSpPr txBox="1">
                <a:spLocks noRot="1" noChangeAspect="1" noMove="1" noResize="1" noEditPoints="1" noAdjustHandles="1" noChangeArrowheads="1" noChangeShapeType="1" noTextEdit="1"/>
              </p:cNvSpPr>
              <p:nvPr/>
            </p:nvSpPr>
            <p:spPr bwMode="auto">
              <a:xfrm>
                <a:off x="612277" y="832248"/>
                <a:ext cx="7739662" cy="3546868"/>
              </a:xfrm>
              <a:prstGeom prst="rect">
                <a:avLst/>
              </a:prstGeom>
              <a:blipFill>
                <a:blip r:embed="rId2"/>
                <a:stretch>
                  <a:fillRect l="-492" t="-357" r="-984" b="-1429"/>
                </a:stretch>
              </a:blipFill>
              <a:ln>
                <a:noFill/>
              </a:ln>
            </p:spPr>
            <p:txBody>
              <a:bodyPr/>
              <a:lstStyle/>
              <a:p>
                <a:r>
                  <a:rPr lang="zh-TW" altLang="en-US">
                    <a:noFill/>
                  </a:rPr>
                  <a:t> </a:t>
                </a:r>
              </a:p>
            </p:txBody>
          </p:sp>
        </mc:Fallback>
      </mc:AlternateContent>
      <p:sp>
        <p:nvSpPr>
          <p:cNvPr id="8" name="Line 5"/>
          <p:cNvSpPr>
            <a:spLocks noChangeShapeType="1"/>
          </p:cNvSpPr>
          <p:nvPr/>
        </p:nvSpPr>
        <p:spPr bwMode="auto">
          <a:xfrm>
            <a:off x="1497806" y="49172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zh-TW" altLang="en-US" sz="1238"/>
          </a:p>
        </p:txBody>
      </p:sp>
    </p:spTree>
    <p:extLst>
      <p:ext uri="{BB962C8B-B14F-4D97-AF65-F5344CB8AC3E}">
        <p14:creationId xmlns:p14="http://schemas.microsoft.com/office/powerpoint/2010/main" val="281611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7597D17-D66B-20D5-2295-2E55958DD837}"/>
              </a:ext>
            </a:extLst>
          </p:cNvPr>
          <p:cNvSpPr>
            <a:spLocks noGrp="1"/>
          </p:cNvSpPr>
          <p:nvPr>
            <p:ph type="sldNum" sz="quarter" idx="12"/>
          </p:nvPr>
        </p:nvSpPr>
        <p:spPr/>
        <p:txBody>
          <a:bodyPr/>
          <a:lstStyle/>
          <a:p>
            <a:pPr defTabSz="685800">
              <a:defRPr/>
            </a:pPr>
            <a:fld id="{EC07A838-492B-4213-A14F-B0EB990CD472}" type="slidenum">
              <a:rPr lang="en-US" altLang="zh-TW" smtClean="0">
                <a:solidFill>
                  <a:prstClr val="black"/>
                </a:solidFill>
              </a:rPr>
              <a:pPr defTabSz="685800">
                <a:defRPr/>
              </a:pPr>
              <a:t>26</a:t>
            </a:fld>
            <a:endParaRPr lang="en-US" altLang="zh-TW">
              <a:solidFill>
                <a:prstClr val="black"/>
              </a:solidFill>
            </a:endParaRPr>
          </a:p>
        </p:txBody>
      </p:sp>
      <p:sp>
        <p:nvSpPr>
          <p:cNvPr id="3" name="文字方塊 2">
            <a:extLst>
              <a:ext uri="{FF2B5EF4-FFF2-40B4-BE49-F238E27FC236}">
                <a16:creationId xmlns:a16="http://schemas.microsoft.com/office/drawing/2014/main" id="{E0671134-C3D0-2D17-BE52-3017BC375B83}"/>
              </a:ext>
            </a:extLst>
          </p:cNvPr>
          <p:cNvSpPr txBox="1"/>
          <p:nvPr/>
        </p:nvSpPr>
        <p:spPr bwMode="auto">
          <a:xfrm>
            <a:off x="3055257" y="1925419"/>
            <a:ext cx="3497943" cy="646331"/>
          </a:xfrm>
          <a:prstGeom prst="rect">
            <a:avLst/>
          </a:prstGeom>
          <a:noFill/>
          <a:ln w="9525">
            <a:noFill/>
            <a:miter lim="800000"/>
            <a:headEnd/>
            <a:tailEnd/>
          </a:ln>
        </p:spPr>
        <p:txBody>
          <a:bodyPr wrap="square" rtlCol="0">
            <a:spAutoFit/>
          </a:bodyPr>
          <a:lstStyle/>
          <a:p>
            <a:pPr>
              <a:spcBef>
                <a:spcPct val="50000"/>
              </a:spcBef>
            </a:pPr>
            <a:r>
              <a:rPr kumimoji="1" lang="en-US" altLang="zh-TW" sz="3600" dirty="0"/>
              <a:t>Spare Slides</a:t>
            </a:r>
            <a:endParaRPr kumimoji="1" lang="zh-TW" altLang="en-US" sz="3600" dirty="0"/>
          </a:p>
        </p:txBody>
      </p:sp>
    </p:spTree>
    <p:extLst>
      <p:ext uri="{BB962C8B-B14F-4D97-AF65-F5344CB8AC3E}">
        <p14:creationId xmlns:p14="http://schemas.microsoft.com/office/powerpoint/2010/main" val="48432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E446013-C798-D5D4-2EA4-05E0993F7D50}"/>
              </a:ext>
            </a:extLst>
          </p:cNvPr>
          <p:cNvSpPr>
            <a:spLocks noGrp="1"/>
          </p:cNvSpPr>
          <p:nvPr>
            <p:ph type="sldNum" sz="quarter" idx="12"/>
          </p:nvPr>
        </p:nvSpPr>
        <p:spPr/>
        <p:txBody>
          <a:bodyPr/>
          <a:lstStyle/>
          <a:p>
            <a:pPr defTabSz="685800">
              <a:defRPr/>
            </a:pPr>
            <a:fld id="{5CC9552A-F573-4662-82F8-161A2F44A3D8}" type="slidenum">
              <a:rPr lang="en-US" altLang="zh-TW" smtClean="0">
                <a:solidFill>
                  <a:prstClr val="black"/>
                </a:solidFill>
                <a:ea typeface="PMingLiU" panose="02020500000000000000" pitchFamily="18" charset="-120"/>
              </a:rPr>
              <a:pPr defTabSz="685800">
                <a:defRPr/>
              </a:pPr>
              <a:t>27</a:t>
            </a:fld>
            <a:endParaRPr lang="en-US" altLang="zh-TW">
              <a:solidFill>
                <a:prstClr val="black"/>
              </a:solidFill>
              <a:ea typeface="PMingLiU" panose="02020500000000000000" pitchFamily="18" charset="-120"/>
            </a:endParaRPr>
          </a:p>
        </p:txBody>
      </p:sp>
      <p:pic>
        <p:nvPicPr>
          <p:cNvPr id="5" name="圖片 4">
            <a:extLst>
              <a:ext uri="{FF2B5EF4-FFF2-40B4-BE49-F238E27FC236}">
                <a16:creationId xmlns:a16="http://schemas.microsoft.com/office/drawing/2014/main" id="{C0BA33DF-5ACD-C817-2CAE-ED3F5C81BE28}"/>
              </a:ext>
            </a:extLst>
          </p:cNvPr>
          <p:cNvPicPr>
            <a:picLocks noChangeAspect="1"/>
          </p:cNvPicPr>
          <p:nvPr/>
        </p:nvPicPr>
        <p:blipFill>
          <a:blip r:embed="rId2"/>
          <a:stretch>
            <a:fillRect/>
          </a:stretch>
        </p:blipFill>
        <p:spPr>
          <a:xfrm>
            <a:off x="536944" y="1235125"/>
            <a:ext cx="8246192" cy="2234690"/>
          </a:xfrm>
          <a:prstGeom prst="rect">
            <a:avLst/>
          </a:prstGeom>
        </p:spPr>
      </p:pic>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451285E1-60FA-5486-7051-718D86FFF8CA}"/>
                  </a:ext>
                </a:extLst>
              </p:cNvPr>
              <p:cNvSpPr txBox="1"/>
              <p:nvPr/>
            </p:nvSpPr>
            <p:spPr bwMode="auto">
              <a:xfrm>
                <a:off x="4801442" y="3008149"/>
                <a:ext cx="1929161" cy="307777"/>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r>
                      <a:rPr kumimoji="1" lang="en-US" altLang="zh-TW" sz="1400" b="1" i="1" smtClean="0">
                        <a:solidFill>
                          <a:srgbClr val="0000FF"/>
                        </a:solidFill>
                        <a:latin typeface="Cambria Math" panose="02040503050406030204" pitchFamily="18" charset="0"/>
                      </a:rPr>
                      <m:t>𝜼</m:t>
                    </m:r>
                    <m:r>
                      <a:rPr kumimoji="1" lang="en-US" altLang="zh-TW" sz="1400" b="1" i="1" smtClean="0">
                        <a:solidFill>
                          <a:srgbClr val="0000FF"/>
                        </a:solidFill>
                        <a:latin typeface="Cambria Math" panose="02040503050406030204" pitchFamily="18" charset="0"/>
                      </a:rPr>
                      <m:t>−</m:t>
                    </m:r>
                    <m:r>
                      <a:rPr kumimoji="1" lang="en-US" altLang="zh-TW" sz="1400" b="1" i="1" smtClean="0">
                        <a:solidFill>
                          <a:srgbClr val="0000FF"/>
                        </a:solidFill>
                        <a:latin typeface="Cambria Math" panose="02040503050406030204" pitchFamily="18" charset="0"/>
                      </a:rPr>
                      <m:t>𝜼</m:t>
                    </m:r>
                    <m:r>
                      <a:rPr kumimoji="1" lang="en-US" altLang="zh-TW" sz="1400" b="1" i="1" smtClean="0">
                        <a:solidFill>
                          <a:srgbClr val="0000FF"/>
                        </a:solidFill>
                        <a:latin typeface="Cambria Math" panose="02040503050406030204" pitchFamily="18" charset="0"/>
                      </a:rPr>
                      <m:t>′</m:t>
                    </m:r>
                  </m:oMath>
                </a14:m>
                <a:r>
                  <a:rPr kumimoji="1" lang="en-US" altLang="zh-TW" sz="1400" dirty="0">
                    <a:solidFill>
                      <a:srgbClr val="0000FF"/>
                    </a:solidFill>
                  </a:rPr>
                  <a:t> mixing angle</a:t>
                </a:r>
                <a:endParaRPr kumimoji="1" lang="zh-TW" altLang="en-US" sz="1400" dirty="0">
                  <a:solidFill>
                    <a:srgbClr val="0000FF"/>
                  </a:solidFill>
                </a:endParaRPr>
              </a:p>
            </p:txBody>
          </p:sp>
        </mc:Choice>
        <mc:Fallback xmlns="">
          <p:sp>
            <p:nvSpPr>
              <p:cNvPr id="3" name="文字方塊 2">
                <a:extLst>
                  <a:ext uri="{FF2B5EF4-FFF2-40B4-BE49-F238E27FC236}">
                    <a16:creationId xmlns:a16="http://schemas.microsoft.com/office/drawing/2014/main" id="{451285E1-60FA-5486-7051-718D86FFF8CA}"/>
                  </a:ext>
                </a:extLst>
              </p:cNvPr>
              <p:cNvSpPr txBox="1">
                <a:spLocks noRot="1" noChangeAspect="1" noMove="1" noResize="1" noEditPoints="1" noAdjustHandles="1" noChangeArrowheads="1" noChangeShapeType="1" noTextEdit="1"/>
              </p:cNvSpPr>
              <p:nvPr/>
            </p:nvSpPr>
            <p:spPr bwMode="auto">
              <a:xfrm>
                <a:off x="4801442" y="3008149"/>
                <a:ext cx="1929161" cy="307777"/>
              </a:xfrm>
              <a:prstGeom prst="rect">
                <a:avLst/>
              </a:prstGeom>
              <a:blipFill>
                <a:blip r:embed="rId3"/>
                <a:stretch>
                  <a:fillRect b="-19231"/>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41BED00D-3EC6-4461-973E-020888F06C90}"/>
                  </a:ext>
                </a:extLst>
              </p:cNvPr>
              <p:cNvSpPr txBox="1"/>
              <p:nvPr/>
            </p:nvSpPr>
            <p:spPr bwMode="auto">
              <a:xfrm>
                <a:off x="1572323" y="3679906"/>
                <a:ext cx="6880302" cy="359842"/>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p>
                      <m:sSupPr>
                        <m:ctrlPr>
                          <a:rPr kumimoji="1" lang="en-US" altLang="zh-TW" sz="1700" i="1" smtClean="0">
                            <a:solidFill>
                              <a:srgbClr val="0000FF"/>
                            </a:solidFill>
                            <a:latin typeface="Cambria Math" panose="02040503050406030204" pitchFamily="18" charset="0"/>
                          </a:rPr>
                        </m:ctrlPr>
                      </m:sSupPr>
                      <m:e>
                        <m:r>
                          <a:rPr kumimoji="1" lang="en-US" altLang="zh-TW" sz="1700" b="1" i="1" smtClean="0">
                            <a:solidFill>
                              <a:srgbClr val="0000FF"/>
                            </a:solidFill>
                            <a:latin typeface="Cambria Math" panose="02040503050406030204" pitchFamily="18" charset="0"/>
                          </a:rPr>
                          <m:t>𝝌</m:t>
                        </m:r>
                      </m:e>
                      <m:sup>
                        <m:r>
                          <a:rPr kumimoji="1" lang="en-US" altLang="zh-TW" sz="1700" b="1" i="1" smtClean="0">
                            <a:solidFill>
                              <a:srgbClr val="0000FF"/>
                            </a:solidFill>
                            <a:latin typeface="Cambria Math" panose="02040503050406030204" pitchFamily="18" charset="0"/>
                          </a:rPr>
                          <m:t>𝟐</m:t>
                        </m:r>
                      </m:sup>
                    </m:sSup>
                  </m:oMath>
                </a14:m>
                <a:r>
                  <a:rPr kumimoji="1" lang="en-US" altLang="zh-TW" sz="1700" dirty="0">
                    <a:solidFill>
                      <a:srgbClr val="0000FF"/>
                    </a:solidFill>
                  </a:rPr>
                  <a:t> vanishes for </a:t>
                </a:r>
                <a14:m>
                  <m:oMath xmlns:m="http://schemas.openxmlformats.org/officeDocument/2006/math">
                    <m:r>
                      <a:rPr kumimoji="1" lang="en-US" altLang="zh-TW" sz="1700" b="1" i="1" smtClean="0">
                        <a:solidFill>
                          <a:srgbClr val="0000FF"/>
                        </a:solidFill>
                        <a:latin typeface="Cambria Math" panose="02040503050406030204" pitchFamily="18" charset="0"/>
                      </a:rPr>
                      <m:t>𝜽</m:t>
                    </m:r>
                    <m:r>
                      <a:rPr kumimoji="1" lang="en-US" altLang="zh-TW" sz="1700" b="1" i="1" smtClean="0">
                        <a:solidFill>
                          <a:srgbClr val="0000FF"/>
                        </a:solidFill>
                        <a:latin typeface="Cambria Math" panose="02040503050406030204" pitchFamily="18" charset="0"/>
                      </a:rPr>
                      <m:t>=</m:t>
                    </m:r>
                    <m:sSup>
                      <m:sSupPr>
                        <m:ctrlPr>
                          <a:rPr kumimoji="1" lang="en-US" altLang="zh-TW" sz="1700" b="1" i="1" smtClean="0">
                            <a:solidFill>
                              <a:srgbClr val="0000FF"/>
                            </a:solidFill>
                            <a:latin typeface="Cambria Math" panose="02040503050406030204" pitchFamily="18" charset="0"/>
                          </a:rPr>
                        </m:ctrlPr>
                      </m:sSupPr>
                      <m:e>
                        <m:r>
                          <a:rPr kumimoji="1" lang="en-US" altLang="zh-TW" sz="1700" b="1" i="1" smtClean="0">
                            <a:solidFill>
                              <a:srgbClr val="0000FF"/>
                            </a:solidFill>
                            <a:latin typeface="Cambria Math" panose="02040503050406030204" pitchFamily="18" charset="0"/>
                          </a:rPr>
                          <m:t>𝟒𝟎</m:t>
                        </m:r>
                        <m:r>
                          <a:rPr kumimoji="1" lang="en-US" altLang="zh-TW" sz="1700" b="1" i="1" smtClean="0">
                            <a:solidFill>
                              <a:srgbClr val="0000FF"/>
                            </a:solidFill>
                            <a:latin typeface="Cambria Math" panose="02040503050406030204" pitchFamily="18" charset="0"/>
                          </a:rPr>
                          <m:t>.</m:t>
                        </m:r>
                        <m:r>
                          <a:rPr kumimoji="1" lang="en-US" altLang="zh-TW" sz="1700" b="1" i="1" smtClean="0">
                            <a:solidFill>
                              <a:srgbClr val="0000FF"/>
                            </a:solidFill>
                            <a:latin typeface="Cambria Math" panose="02040503050406030204" pitchFamily="18" charset="0"/>
                          </a:rPr>
                          <m:t>𝟒</m:t>
                        </m:r>
                      </m:e>
                      <m:sup>
                        <m:r>
                          <a:rPr kumimoji="1" lang="en-US" altLang="zh-TW" sz="1700" b="1" i="1" smtClean="0">
                            <a:solidFill>
                              <a:srgbClr val="0000FF"/>
                            </a:solidFill>
                            <a:latin typeface="Cambria Math" panose="02040503050406030204" pitchFamily="18" charset="0"/>
                          </a:rPr>
                          <m:t>∘</m:t>
                        </m:r>
                      </m:sup>
                    </m:sSup>
                    <m:r>
                      <a:rPr kumimoji="1" lang="en-US" altLang="zh-TW" sz="1700" b="1" i="1" smtClean="0">
                        <a:solidFill>
                          <a:srgbClr val="0000FF"/>
                        </a:solidFill>
                        <a:latin typeface="Cambria Math" panose="02040503050406030204" pitchFamily="18" charset="0"/>
                      </a:rPr>
                      <m:t>,</m:t>
                    </m:r>
                    <m:sSup>
                      <m:sSupPr>
                        <m:ctrlPr>
                          <a:rPr lang="en-US" altLang="zh-TW" sz="1700" i="1">
                            <a:solidFill>
                              <a:srgbClr val="0000FF"/>
                            </a:solidFill>
                            <a:latin typeface="Cambria Math" panose="02040503050406030204" pitchFamily="18" charset="0"/>
                          </a:rPr>
                        </m:ctrlPr>
                      </m:sSupPr>
                      <m:e>
                        <m:r>
                          <a:rPr lang="en-US" altLang="zh-TW" sz="1700" b="1" i="1" smtClean="0">
                            <a:solidFill>
                              <a:srgbClr val="0000FF"/>
                            </a:solidFill>
                            <a:latin typeface="Cambria Math" panose="02040503050406030204" pitchFamily="18" charset="0"/>
                          </a:rPr>
                          <m:t>  </m:t>
                        </m:r>
                        <m:r>
                          <a:rPr lang="en-US" altLang="zh-TW" sz="1700" i="1">
                            <a:solidFill>
                              <a:srgbClr val="0000FF"/>
                            </a:solidFill>
                            <a:latin typeface="Cambria Math" panose="02040503050406030204" pitchFamily="18" charset="0"/>
                          </a:rPr>
                          <m:t>𝝌</m:t>
                        </m:r>
                      </m:e>
                      <m:sup>
                        <m:r>
                          <a:rPr lang="en-US" altLang="zh-TW" sz="1700" i="1">
                            <a:solidFill>
                              <a:srgbClr val="0000FF"/>
                            </a:solidFill>
                            <a:latin typeface="Cambria Math" panose="02040503050406030204" pitchFamily="18" charset="0"/>
                          </a:rPr>
                          <m:t>𝟐</m:t>
                        </m:r>
                      </m:sup>
                    </m:sSup>
                    <m:r>
                      <a:rPr lang="en-US" altLang="zh-TW" sz="1700" b="1" i="1" smtClean="0">
                        <a:solidFill>
                          <a:srgbClr val="0000FF"/>
                        </a:solidFill>
                        <a:latin typeface="Cambria Math" panose="02040503050406030204" pitchFamily="18" charset="0"/>
                      </a:rPr>
                      <m:t>=</m:t>
                    </m:r>
                    <m:r>
                      <a:rPr kumimoji="1" lang="en-US" altLang="zh-TW" sz="1700" b="1" i="1" smtClean="0">
                        <a:solidFill>
                          <a:srgbClr val="0000FF"/>
                        </a:solidFill>
                        <a:latin typeface="Cambria Math" panose="02040503050406030204" pitchFamily="18" charset="0"/>
                      </a:rPr>
                      <m:t>𝟏</m:t>
                    </m:r>
                    <m:r>
                      <a:rPr kumimoji="1" lang="en-US" altLang="zh-TW" sz="1700" b="1" i="1" smtClean="0">
                        <a:solidFill>
                          <a:srgbClr val="0000FF"/>
                        </a:solidFill>
                        <a:latin typeface="Cambria Math" panose="02040503050406030204" pitchFamily="18" charset="0"/>
                      </a:rPr>
                      <m:t>.</m:t>
                    </m:r>
                    <m:r>
                      <a:rPr kumimoji="1" lang="en-US" altLang="zh-TW" sz="1700" b="1" i="1" smtClean="0">
                        <a:solidFill>
                          <a:srgbClr val="0000FF"/>
                        </a:solidFill>
                        <a:latin typeface="Cambria Math" panose="02040503050406030204" pitchFamily="18" charset="0"/>
                      </a:rPr>
                      <m:t>𝟒𝟔</m:t>
                    </m:r>
                    <m:r>
                      <a:rPr kumimoji="1" lang="en-US" altLang="zh-TW" sz="1700" b="1" i="1" smtClean="0">
                        <a:solidFill>
                          <a:srgbClr val="0000FF"/>
                        </a:solidFill>
                        <a:latin typeface="Cambria Math" panose="02040503050406030204" pitchFamily="18" charset="0"/>
                      </a:rPr>
                      <m:t> /</m:t>
                    </m:r>
                    <m:r>
                      <a:rPr kumimoji="1" lang="en-US" altLang="zh-TW" sz="1700" b="1" i="1" smtClean="0">
                        <a:solidFill>
                          <a:srgbClr val="0000FF"/>
                        </a:solidFill>
                        <a:latin typeface="Cambria Math" panose="02040503050406030204" pitchFamily="18" charset="0"/>
                      </a:rPr>
                      <m:t>𝒅</m:t>
                    </m:r>
                    <m:r>
                      <a:rPr kumimoji="1" lang="en-US" altLang="zh-TW" sz="1700" b="1" i="1" smtClean="0">
                        <a:solidFill>
                          <a:srgbClr val="0000FF"/>
                        </a:solidFill>
                        <a:latin typeface="Cambria Math" panose="02040503050406030204" pitchFamily="18" charset="0"/>
                      </a:rPr>
                      <m:t>.</m:t>
                    </m:r>
                    <m:r>
                      <a:rPr kumimoji="1" lang="en-US" altLang="zh-TW" sz="1700" b="1" i="1" smtClean="0">
                        <a:solidFill>
                          <a:srgbClr val="0000FF"/>
                        </a:solidFill>
                        <a:latin typeface="Cambria Math" panose="02040503050406030204" pitchFamily="18" charset="0"/>
                      </a:rPr>
                      <m:t>𝒐</m:t>
                    </m:r>
                    <m:r>
                      <a:rPr kumimoji="1" lang="en-US" altLang="zh-TW" sz="1700" b="1" i="1" smtClean="0">
                        <a:solidFill>
                          <a:srgbClr val="0000FF"/>
                        </a:solidFill>
                        <a:latin typeface="Cambria Math" panose="02040503050406030204" pitchFamily="18" charset="0"/>
                      </a:rPr>
                      <m:t>.</m:t>
                    </m:r>
                    <m:r>
                      <a:rPr kumimoji="1" lang="en-US" altLang="zh-TW" sz="1700" b="1" i="1" smtClean="0">
                        <a:solidFill>
                          <a:srgbClr val="0000FF"/>
                        </a:solidFill>
                        <a:latin typeface="Cambria Math" panose="02040503050406030204" pitchFamily="18" charset="0"/>
                      </a:rPr>
                      <m:t>𝒇</m:t>
                    </m:r>
                    <m:r>
                      <a:rPr kumimoji="1" lang="en-US" altLang="zh-TW" sz="1700" b="1" i="1" smtClean="0">
                        <a:solidFill>
                          <a:srgbClr val="0000FF"/>
                        </a:solidFill>
                        <a:latin typeface="Cambria Math" panose="02040503050406030204" pitchFamily="18" charset="0"/>
                      </a:rPr>
                      <m:t>.</m:t>
                    </m:r>
                  </m:oMath>
                </a14:m>
                <a:r>
                  <a:rPr kumimoji="1" lang="en-US" altLang="zh-TW" sz="1700" dirty="0">
                    <a:solidFill>
                      <a:srgbClr val="0000FF"/>
                    </a:solidFill>
                  </a:rPr>
                  <a:t> for </a:t>
                </a:r>
                <a14:m>
                  <m:oMath xmlns:m="http://schemas.openxmlformats.org/officeDocument/2006/math">
                    <m:r>
                      <a:rPr kumimoji="1" lang="en-US" altLang="zh-TW" sz="1700" b="1" i="1" smtClean="0">
                        <a:solidFill>
                          <a:srgbClr val="0000FF"/>
                        </a:solidFill>
                        <a:latin typeface="Cambria Math" panose="02040503050406030204" pitchFamily="18" charset="0"/>
                      </a:rPr>
                      <m:t>𝜽</m:t>
                    </m:r>
                    <m:r>
                      <a:rPr kumimoji="1" lang="en-US" altLang="zh-TW" sz="1700" b="1" i="1" smtClean="0">
                        <a:solidFill>
                          <a:srgbClr val="0000FF"/>
                        </a:solidFill>
                        <a:latin typeface="Cambria Math" panose="02040503050406030204" pitchFamily="18" charset="0"/>
                      </a:rPr>
                      <m:t>=</m:t>
                    </m:r>
                    <m:sSup>
                      <m:sSupPr>
                        <m:ctrlPr>
                          <a:rPr kumimoji="1" lang="en-US" altLang="zh-TW" sz="1700" b="1" i="1" smtClean="0">
                            <a:solidFill>
                              <a:srgbClr val="0000FF"/>
                            </a:solidFill>
                            <a:latin typeface="Cambria Math" panose="02040503050406030204" pitchFamily="18" charset="0"/>
                          </a:rPr>
                        </m:ctrlPr>
                      </m:sSupPr>
                      <m:e>
                        <m:r>
                          <a:rPr kumimoji="1" lang="en-US" altLang="zh-TW" sz="1700" b="1" i="1" smtClean="0">
                            <a:solidFill>
                              <a:srgbClr val="0000FF"/>
                            </a:solidFill>
                            <a:latin typeface="Cambria Math" panose="02040503050406030204" pitchFamily="18" charset="0"/>
                          </a:rPr>
                          <m:t>𝟒𝟑</m:t>
                        </m:r>
                        <m:r>
                          <a:rPr kumimoji="1" lang="en-US" altLang="zh-TW" sz="1700" b="1" i="1" smtClean="0">
                            <a:solidFill>
                              <a:srgbClr val="0000FF"/>
                            </a:solidFill>
                            <a:latin typeface="Cambria Math" panose="02040503050406030204" pitchFamily="18" charset="0"/>
                          </a:rPr>
                          <m:t>.</m:t>
                        </m:r>
                        <m:r>
                          <a:rPr kumimoji="1" lang="en-US" altLang="zh-TW" sz="1700" b="1" i="1" smtClean="0">
                            <a:solidFill>
                              <a:srgbClr val="0000FF"/>
                            </a:solidFill>
                            <a:latin typeface="Cambria Math" panose="02040503050406030204" pitchFamily="18" charset="0"/>
                          </a:rPr>
                          <m:t>𝟓</m:t>
                        </m:r>
                      </m:e>
                      <m:sup>
                        <m:r>
                          <a:rPr kumimoji="1" lang="en-US" altLang="zh-TW" sz="1700" b="1" i="1" smtClean="0">
                            <a:solidFill>
                              <a:srgbClr val="0000FF"/>
                            </a:solidFill>
                            <a:latin typeface="Cambria Math" panose="02040503050406030204" pitchFamily="18" charset="0"/>
                          </a:rPr>
                          <m:t>∘</m:t>
                        </m:r>
                      </m:sup>
                    </m:sSup>
                  </m:oMath>
                </a14:m>
                <a:endParaRPr kumimoji="1" lang="zh-TW" altLang="en-US" sz="1700" dirty="0">
                  <a:solidFill>
                    <a:srgbClr val="0000FF"/>
                  </a:solidFill>
                </a:endParaRPr>
              </a:p>
            </p:txBody>
          </p:sp>
        </mc:Choice>
        <mc:Fallback xmlns="">
          <p:sp>
            <p:nvSpPr>
              <p:cNvPr id="4" name="文字方塊 3">
                <a:extLst>
                  <a:ext uri="{FF2B5EF4-FFF2-40B4-BE49-F238E27FC236}">
                    <a16:creationId xmlns:a16="http://schemas.microsoft.com/office/drawing/2014/main" id="{41BED00D-3EC6-4461-973E-020888F06C90}"/>
                  </a:ext>
                </a:extLst>
              </p:cNvPr>
              <p:cNvSpPr txBox="1">
                <a:spLocks noRot="1" noChangeAspect="1" noMove="1" noResize="1" noEditPoints="1" noAdjustHandles="1" noChangeArrowheads="1" noChangeShapeType="1" noTextEdit="1"/>
              </p:cNvSpPr>
              <p:nvPr/>
            </p:nvSpPr>
            <p:spPr bwMode="auto">
              <a:xfrm>
                <a:off x="1572323" y="3679906"/>
                <a:ext cx="6880302" cy="359842"/>
              </a:xfrm>
              <a:prstGeom prst="rect">
                <a:avLst/>
              </a:prstGeom>
              <a:blipFill>
                <a:blip r:embed="rId4"/>
                <a:stretch>
                  <a:fillRect t="-3333" b="-20000"/>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4A5062B2-B10F-12AE-24DB-C774C2F3F39E}"/>
                  </a:ext>
                </a:extLst>
              </p:cNvPr>
              <p:cNvSpPr txBox="1"/>
              <p:nvPr/>
            </p:nvSpPr>
            <p:spPr bwMode="auto">
              <a:xfrm>
                <a:off x="536944" y="211873"/>
                <a:ext cx="8528997" cy="650563"/>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The relation </a:t>
                </a:r>
                <a14:m>
                  <m:oMath xmlns:m="http://schemas.openxmlformats.org/officeDocument/2006/math">
                    <m:r>
                      <a:rPr kumimoji="1" lang="en-US" altLang="zh-TW" sz="1600" b="1" i="0" smtClean="0">
                        <a:solidFill>
                          <a:srgbClr val="0000FF"/>
                        </a:solidFill>
                        <a:latin typeface="Cambria Math" panose="02040503050406030204" pitchFamily="18" charset="0"/>
                      </a:rPr>
                      <m:t>𝚪</m:t>
                    </m:r>
                    <m:d>
                      <m:dPr>
                        <m:ctrlPr>
                          <a:rPr kumimoji="1" lang="en-US" altLang="zh-TW" sz="1600" b="1" i="1" smtClean="0">
                            <a:solidFill>
                              <a:srgbClr val="0000FF"/>
                            </a:solidFill>
                            <a:latin typeface="Cambria Math" panose="02040503050406030204" pitchFamily="18" charset="0"/>
                          </a:rPr>
                        </m:ctrlPr>
                      </m:dPr>
                      <m:e>
                        <m:sSup>
                          <m:sSupPr>
                            <m:ctrlPr>
                              <a:rPr kumimoji="1" lang="en-US" altLang="zh-TW" sz="1600" b="1" i="1" smtClean="0">
                                <a:solidFill>
                                  <a:srgbClr val="0000FF"/>
                                </a:solidFill>
                                <a:latin typeface="Cambria Math" panose="02040503050406030204" pitchFamily="18" charset="0"/>
                              </a:rPr>
                            </m:ctrlPr>
                          </m:sSupPr>
                          <m:e>
                            <m:acc>
                              <m:accPr>
                                <m:chr m:val="̅"/>
                                <m:ctrlPr>
                                  <a:rPr kumimoji="1" lang="en-US" altLang="zh-TW" sz="1600" b="1" i="1" smtClean="0">
                                    <a:solidFill>
                                      <a:srgbClr val="0000FF"/>
                                    </a:solidFill>
                                    <a:latin typeface="Cambria Math" panose="02040503050406030204" pitchFamily="18" charset="0"/>
                                  </a:rPr>
                                </m:ctrlPr>
                              </m:accPr>
                              <m:e>
                                <m:r>
                                  <a:rPr kumimoji="1" lang="en-US" altLang="zh-TW" sz="1600" b="1" i="1" smtClean="0">
                                    <a:solidFill>
                                      <a:srgbClr val="0000FF"/>
                                    </a:solidFill>
                                    <a:latin typeface="Cambria Math" panose="02040503050406030204" pitchFamily="18" charset="0"/>
                                  </a:rPr>
                                  <m:t>𝑲</m:t>
                                </m:r>
                              </m:e>
                            </m:acc>
                          </m:e>
                          <m:sup>
                            <m:r>
                              <a:rPr kumimoji="1" lang="en-US" altLang="zh-TW" sz="1600" b="1" i="1" smtClean="0">
                                <a:solidFill>
                                  <a:srgbClr val="0000FF"/>
                                </a:solidFill>
                                <a:latin typeface="Cambria Math" panose="02040503050406030204" pitchFamily="18" charset="0"/>
                              </a:rPr>
                              <m:t>𝟎</m:t>
                            </m:r>
                          </m:sup>
                        </m:sSup>
                      </m:e>
                    </m:d>
                    <m:r>
                      <a:rPr kumimoji="1" lang="en-US" altLang="zh-TW" sz="1600" b="1" i="1" smtClean="0">
                        <a:solidFill>
                          <a:srgbClr val="0000FF"/>
                        </a:solidFill>
                        <a:latin typeface="Cambria Math" panose="02040503050406030204" pitchFamily="18" charset="0"/>
                      </a:rPr>
                      <m:t>=</m:t>
                    </m:r>
                    <m:r>
                      <a:rPr kumimoji="1" lang="en-US" altLang="zh-TW" sz="1600" b="1" i="1" smtClean="0">
                        <a:solidFill>
                          <a:srgbClr val="0000FF"/>
                        </a:solidFill>
                        <a:latin typeface="Cambria Math" panose="02040503050406030204" pitchFamily="18" charset="0"/>
                      </a:rPr>
                      <m:t>𝟐</m:t>
                    </m:r>
                    <m:r>
                      <a:rPr kumimoji="1" lang="en-US" altLang="zh-TW" sz="1600" b="1" i="0" smtClean="0">
                        <a:solidFill>
                          <a:srgbClr val="0000FF"/>
                        </a:solidFill>
                        <a:latin typeface="Cambria Math" panose="02040503050406030204" pitchFamily="18" charset="0"/>
                      </a:rPr>
                      <m:t>𝚪</m:t>
                    </m:r>
                    <m:d>
                      <m:dPr>
                        <m:ctrlPr>
                          <a:rPr kumimoji="1" lang="en-US" altLang="zh-TW" sz="1600" b="1" i="1" smtClean="0">
                            <a:solidFill>
                              <a:srgbClr val="0000FF"/>
                            </a:solidFill>
                            <a:latin typeface="Cambria Math" panose="02040503050406030204" pitchFamily="18" charset="0"/>
                          </a:rPr>
                        </m:ctrlPr>
                      </m:dPr>
                      <m:e>
                        <m:sSubSup>
                          <m:sSubSupPr>
                            <m:ctrlPr>
                              <a:rPr kumimoji="1" lang="en-US" altLang="zh-TW" sz="1600" b="1" i="1" smtClean="0">
                                <a:solidFill>
                                  <a:srgbClr val="0000FF"/>
                                </a:solidFill>
                                <a:latin typeface="Cambria Math" panose="02040503050406030204" pitchFamily="18" charset="0"/>
                              </a:rPr>
                            </m:ctrlPr>
                          </m:sSubSupPr>
                          <m:e>
                            <m:r>
                              <a:rPr kumimoji="1" lang="en-US" altLang="zh-TW" sz="1600" b="1" i="1" smtClean="0">
                                <a:solidFill>
                                  <a:srgbClr val="0000FF"/>
                                </a:solidFill>
                                <a:latin typeface="Cambria Math" panose="02040503050406030204" pitchFamily="18" charset="0"/>
                              </a:rPr>
                              <m:t>𝑲</m:t>
                            </m:r>
                          </m:e>
                          <m:sub>
                            <m:r>
                              <a:rPr kumimoji="1" lang="en-US" altLang="zh-TW" sz="1600" b="1" i="1" smtClean="0">
                                <a:solidFill>
                                  <a:srgbClr val="0000FF"/>
                                </a:solidFill>
                                <a:latin typeface="Cambria Math" panose="02040503050406030204" pitchFamily="18" charset="0"/>
                              </a:rPr>
                              <m:t>𝑺</m:t>
                            </m:r>
                          </m:sub>
                          <m:sup>
                            <m:r>
                              <a:rPr kumimoji="1" lang="en-US" altLang="zh-TW" sz="1600" b="1" i="1" smtClean="0">
                                <a:solidFill>
                                  <a:srgbClr val="0000FF"/>
                                </a:solidFill>
                                <a:latin typeface="Cambria Math" panose="02040503050406030204" pitchFamily="18" charset="0"/>
                              </a:rPr>
                              <m:t>𝟎</m:t>
                            </m:r>
                          </m:sup>
                        </m:sSubSup>
                      </m:e>
                    </m:d>
                  </m:oMath>
                </a14:m>
                <a:r>
                  <a:rPr kumimoji="1" lang="en-US" altLang="zh-TW" sz="1600" dirty="0">
                    <a:solidFill>
                      <a:srgbClr val="0000FF"/>
                    </a:solidFill>
                  </a:rPr>
                  <a:t> can be invalidated by interference between CF &amp; DCS.   To a good approximation,   </a:t>
                </a:r>
                <a14:m>
                  <m:oMath xmlns:m="http://schemas.openxmlformats.org/officeDocument/2006/math">
                    <m:r>
                      <a:rPr kumimoji="1" lang="en-US" altLang="zh-TW" sz="1600" i="1" smtClean="0">
                        <a:solidFill>
                          <a:srgbClr val="0000FF"/>
                        </a:solidFill>
                        <a:latin typeface="Cambria Math" panose="02040503050406030204" pitchFamily="18" charset="0"/>
                        <a:ea typeface="Cambria Math" panose="02040503050406030204" pitchFamily="18" charset="0"/>
                      </a:rPr>
                      <m:t>ℬ</m:t>
                    </m:r>
                    <m:r>
                      <a:rPr kumimoji="1" lang="en-US" altLang="zh-TW" sz="1600" b="1" i="1" smtClean="0">
                        <a:solidFill>
                          <a:srgbClr val="0000FF"/>
                        </a:solidFill>
                        <a:latin typeface="Cambria Math" panose="02040503050406030204" pitchFamily="18" charset="0"/>
                        <a:ea typeface="Cambria Math" panose="02040503050406030204" pitchFamily="18" charset="0"/>
                      </a:rPr>
                      <m:t>(</m:t>
                    </m:r>
                    <m:r>
                      <a:rPr kumimoji="1" lang="en-US" altLang="zh-TW" sz="1600" b="1" i="1" smtClean="0">
                        <a:solidFill>
                          <a:srgbClr val="0000FF"/>
                        </a:solidFill>
                        <a:latin typeface="Cambria Math" panose="02040503050406030204" pitchFamily="18" charset="0"/>
                        <a:ea typeface="Cambria Math" panose="02040503050406030204" pitchFamily="18" charset="0"/>
                      </a:rPr>
                      <m:t>𝑫</m:t>
                    </m:r>
                    <m:r>
                      <a:rPr kumimoji="1" lang="en-US" altLang="zh-TW" sz="1600" b="1" i="1" smtClean="0">
                        <a:solidFill>
                          <a:srgbClr val="0000FF"/>
                        </a:solidFill>
                        <a:latin typeface="Cambria Math" panose="02040503050406030204" pitchFamily="18" charset="0"/>
                        <a:ea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acc>
                          <m:accPr>
                            <m:chr m:val="̅"/>
                            <m:ctrlPr>
                              <a:rPr lang="en-US" altLang="zh-TW" sz="1600" i="1">
                                <a:solidFill>
                                  <a:srgbClr val="0000FF"/>
                                </a:solidFill>
                                <a:latin typeface="Cambria Math" panose="02040503050406030204" pitchFamily="18" charset="0"/>
                              </a:rPr>
                            </m:ctrlPr>
                          </m:accPr>
                          <m:e>
                            <m:r>
                              <a:rPr lang="en-US" altLang="zh-TW" sz="1600" i="1">
                                <a:solidFill>
                                  <a:srgbClr val="0000FF"/>
                                </a:solidFill>
                                <a:latin typeface="Cambria Math" panose="02040503050406030204" pitchFamily="18" charset="0"/>
                              </a:rPr>
                              <m:t>𝑲</m:t>
                            </m:r>
                          </m:e>
                        </m:acc>
                      </m:e>
                      <m:sup>
                        <m:r>
                          <a:rPr lang="en-US" altLang="zh-TW" sz="1600" i="1">
                            <a:solidFill>
                              <a:srgbClr val="0000FF"/>
                            </a:solidFill>
                            <a:latin typeface="Cambria Math" panose="02040503050406030204" pitchFamily="18" charset="0"/>
                          </a:rPr>
                          <m:t>𝟎</m:t>
                        </m:r>
                      </m:sup>
                    </m:sSup>
                    <m:r>
                      <a:rPr lang="en-US" altLang="zh-TW" sz="1600" b="1" i="1" smtClean="0">
                        <a:solidFill>
                          <a:srgbClr val="0000FF"/>
                        </a:solidFill>
                        <a:latin typeface="Cambria Math" panose="02040503050406030204" pitchFamily="18" charset="0"/>
                      </a:rPr>
                      <m:t>𝑴</m:t>
                    </m:r>
                    <m:r>
                      <a:rPr lang="en-US" altLang="zh-TW" sz="1600" b="1" i="1" smtClean="0">
                        <a:solidFill>
                          <a:srgbClr val="0000FF"/>
                        </a:solidFill>
                        <a:latin typeface="Cambria Math" panose="02040503050406030204" pitchFamily="18" charset="0"/>
                      </a:rPr>
                      <m:t>)≅</m:t>
                    </m:r>
                  </m:oMath>
                </a14:m>
                <a:r>
                  <a:rPr lang="en-US" altLang="zh-TW" sz="1600" dirty="0">
                    <a:solidFill>
                      <a:srgbClr val="0000FF"/>
                    </a:solidFill>
                    <a:ea typeface="Cambria Math" panose="02040503050406030204" pitchFamily="18" charset="0"/>
                  </a:rPr>
                  <a:t> </a:t>
                </a:r>
                <a14:m>
                  <m:oMath xmlns:m="http://schemas.openxmlformats.org/officeDocument/2006/math">
                    <m:r>
                      <a:rPr lang="en-US" altLang="zh-TW" sz="1600" i="1">
                        <a:solidFill>
                          <a:srgbClr val="0000FF"/>
                        </a:solidFill>
                        <a:latin typeface="Cambria Math" panose="02040503050406030204" pitchFamily="18" charset="0"/>
                        <a:ea typeface="Cambria Math" panose="02040503050406030204" pitchFamily="18" charset="0"/>
                      </a:rPr>
                      <m:t>ℬ</m:t>
                    </m:r>
                    <m:d>
                      <m:dPr>
                        <m:ctrlPr>
                          <a:rPr lang="en-US" altLang="zh-TW" sz="1600" i="1">
                            <a:solidFill>
                              <a:srgbClr val="0000FF"/>
                            </a:solidFill>
                            <a:latin typeface="Cambria Math" panose="02040503050406030204" pitchFamily="18" charset="0"/>
                            <a:ea typeface="Cambria Math" panose="02040503050406030204" pitchFamily="18" charset="0"/>
                          </a:rPr>
                        </m:ctrlPr>
                      </m:dPr>
                      <m:e>
                        <m:r>
                          <a:rPr lang="en-US" altLang="zh-TW" sz="1600" i="1">
                            <a:solidFill>
                              <a:srgbClr val="0000FF"/>
                            </a:solidFill>
                            <a:latin typeface="Cambria Math" panose="02040503050406030204" pitchFamily="18" charset="0"/>
                            <a:ea typeface="Cambria Math" panose="02040503050406030204" pitchFamily="18" charset="0"/>
                          </a:rPr>
                          <m:t>𝑫</m:t>
                        </m:r>
                        <m:r>
                          <a:rPr lang="en-US" altLang="zh-TW" sz="1600" i="1">
                            <a:solidFill>
                              <a:srgbClr val="0000FF"/>
                            </a:solidFill>
                            <a:latin typeface="Cambria Math" panose="02040503050406030204" pitchFamily="18" charset="0"/>
                            <a:ea typeface="Cambria Math" panose="02040503050406030204" pitchFamily="18" charset="0"/>
                          </a:rPr>
                          <m:t>→</m:t>
                        </m:r>
                        <m:sSubSup>
                          <m:sSubSupPr>
                            <m:ctrlPr>
                              <a:rPr lang="en-US" altLang="zh-TW" sz="1600" i="1" smtClean="0">
                                <a:solidFill>
                                  <a:srgbClr val="0000FF"/>
                                </a:solidFill>
                                <a:latin typeface="Cambria Math" panose="02040503050406030204" pitchFamily="18" charset="0"/>
                                <a:ea typeface="Cambria Math" panose="02040503050406030204" pitchFamily="18" charset="0"/>
                              </a:rPr>
                            </m:ctrlPr>
                          </m:sSubSupPr>
                          <m:e>
                            <m:r>
                              <a:rPr lang="en-US" altLang="zh-TW" sz="1600" b="1" i="1" smtClean="0">
                                <a:solidFill>
                                  <a:srgbClr val="0000FF"/>
                                </a:solidFill>
                                <a:latin typeface="Cambria Math" panose="02040503050406030204" pitchFamily="18" charset="0"/>
                                <a:ea typeface="Cambria Math" panose="02040503050406030204" pitchFamily="18" charset="0"/>
                              </a:rPr>
                              <m:t>𝑲</m:t>
                            </m:r>
                          </m:e>
                          <m:sub>
                            <m:r>
                              <a:rPr lang="en-US" altLang="zh-TW" sz="1600" b="1" i="1" smtClean="0">
                                <a:solidFill>
                                  <a:srgbClr val="0000FF"/>
                                </a:solidFill>
                                <a:latin typeface="Cambria Math" panose="02040503050406030204" pitchFamily="18" charset="0"/>
                                <a:ea typeface="Cambria Math" panose="02040503050406030204" pitchFamily="18" charset="0"/>
                              </a:rPr>
                              <m:t>𝑺</m:t>
                            </m:r>
                          </m:sub>
                          <m:sup>
                            <m:r>
                              <a:rPr lang="en-US" altLang="zh-TW" sz="1600" b="1" i="1" smtClean="0">
                                <a:solidFill>
                                  <a:srgbClr val="0000FF"/>
                                </a:solidFill>
                                <a:latin typeface="Cambria Math" panose="02040503050406030204" pitchFamily="18" charset="0"/>
                                <a:ea typeface="Cambria Math" panose="02040503050406030204" pitchFamily="18" charset="0"/>
                              </a:rPr>
                              <m:t>𝟎</m:t>
                            </m:r>
                          </m:sup>
                        </m:sSubSup>
                        <m:r>
                          <a:rPr lang="en-US" altLang="zh-TW" sz="1600" i="1">
                            <a:solidFill>
                              <a:srgbClr val="0000FF"/>
                            </a:solidFill>
                            <a:latin typeface="Cambria Math" panose="02040503050406030204" pitchFamily="18" charset="0"/>
                          </a:rPr>
                          <m:t>𝑴</m:t>
                        </m:r>
                      </m:e>
                    </m:d>
                    <m:r>
                      <a:rPr lang="en-US" altLang="zh-TW" sz="1600" b="1" i="1" smtClean="0">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ea typeface="Cambria Math" panose="02040503050406030204" pitchFamily="18" charset="0"/>
                      </a:rPr>
                      <m:t>ℬ</m:t>
                    </m:r>
                    <m:d>
                      <m:dPr>
                        <m:ctrlPr>
                          <a:rPr lang="en-US" altLang="zh-TW" sz="1600" i="1">
                            <a:solidFill>
                              <a:srgbClr val="0000FF"/>
                            </a:solidFill>
                            <a:latin typeface="Cambria Math" panose="02040503050406030204" pitchFamily="18" charset="0"/>
                            <a:ea typeface="Cambria Math" panose="02040503050406030204" pitchFamily="18" charset="0"/>
                          </a:rPr>
                        </m:ctrlPr>
                      </m:dPr>
                      <m:e>
                        <m:r>
                          <a:rPr lang="en-US" altLang="zh-TW" sz="1600" i="1">
                            <a:solidFill>
                              <a:srgbClr val="0000FF"/>
                            </a:solidFill>
                            <a:latin typeface="Cambria Math" panose="02040503050406030204" pitchFamily="18" charset="0"/>
                            <a:ea typeface="Cambria Math" panose="02040503050406030204" pitchFamily="18" charset="0"/>
                          </a:rPr>
                          <m:t>𝑫</m:t>
                        </m:r>
                        <m:r>
                          <a:rPr lang="en-US" altLang="zh-TW" sz="1600" i="1">
                            <a:solidFill>
                              <a:srgbClr val="0000FF"/>
                            </a:solidFill>
                            <a:latin typeface="Cambria Math" panose="02040503050406030204" pitchFamily="18" charset="0"/>
                            <a:ea typeface="Cambria Math" panose="02040503050406030204" pitchFamily="18" charset="0"/>
                          </a:rPr>
                          <m:t>→</m:t>
                        </m:r>
                        <m:sSubSup>
                          <m:sSubSupPr>
                            <m:ctrlPr>
                              <a:rPr lang="en-US" altLang="zh-TW" sz="1600" i="1">
                                <a:solidFill>
                                  <a:srgbClr val="0000FF"/>
                                </a:solidFill>
                                <a:latin typeface="Cambria Math" panose="02040503050406030204" pitchFamily="18" charset="0"/>
                                <a:ea typeface="Cambria Math" panose="02040503050406030204" pitchFamily="18" charset="0"/>
                              </a:rPr>
                            </m:ctrlPr>
                          </m:sSubSupPr>
                          <m:e>
                            <m:r>
                              <a:rPr lang="en-US" altLang="zh-TW" sz="1600" i="1">
                                <a:solidFill>
                                  <a:srgbClr val="0000FF"/>
                                </a:solidFill>
                                <a:latin typeface="Cambria Math" panose="02040503050406030204" pitchFamily="18" charset="0"/>
                                <a:ea typeface="Cambria Math" panose="02040503050406030204" pitchFamily="18" charset="0"/>
                              </a:rPr>
                              <m:t>𝑲</m:t>
                            </m:r>
                          </m:e>
                          <m:sub>
                            <m:r>
                              <a:rPr lang="en-US" altLang="zh-TW" sz="1600" b="1" i="1" smtClean="0">
                                <a:solidFill>
                                  <a:srgbClr val="0000FF"/>
                                </a:solidFill>
                                <a:latin typeface="Cambria Math" panose="02040503050406030204" pitchFamily="18" charset="0"/>
                                <a:ea typeface="Cambria Math" panose="02040503050406030204" pitchFamily="18" charset="0"/>
                              </a:rPr>
                              <m:t>𝑳</m:t>
                            </m:r>
                          </m:sub>
                          <m:sup>
                            <m:r>
                              <a:rPr lang="en-US" altLang="zh-TW" sz="1600" i="1">
                                <a:solidFill>
                                  <a:srgbClr val="0000FF"/>
                                </a:solidFill>
                                <a:latin typeface="Cambria Math" panose="02040503050406030204" pitchFamily="18" charset="0"/>
                                <a:ea typeface="Cambria Math" panose="02040503050406030204" pitchFamily="18" charset="0"/>
                              </a:rPr>
                              <m:t>𝟎</m:t>
                            </m:r>
                          </m:sup>
                        </m:sSubSup>
                        <m:r>
                          <a:rPr lang="en-US" altLang="zh-TW" sz="1600" i="1">
                            <a:solidFill>
                              <a:srgbClr val="0000FF"/>
                            </a:solidFill>
                            <a:latin typeface="Cambria Math" panose="02040503050406030204" pitchFamily="18" charset="0"/>
                          </a:rPr>
                          <m:t>𝑴</m:t>
                        </m:r>
                      </m:e>
                    </m:d>
                  </m:oMath>
                </a14:m>
                <a:endParaRPr kumimoji="1" lang="zh-TW" altLang="en-US" sz="1600" dirty="0">
                  <a:solidFill>
                    <a:srgbClr val="0000FF"/>
                  </a:solidFill>
                </a:endParaRPr>
              </a:p>
            </p:txBody>
          </p:sp>
        </mc:Choice>
        <mc:Fallback xmlns="">
          <p:sp>
            <p:nvSpPr>
              <p:cNvPr id="6" name="文字方塊 5">
                <a:extLst>
                  <a:ext uri="{FF2B5EF4-FFF2-40B4-BE49-F238E27FC236}">
                    <a16:creationId xmlns:a16="http://schemas.microsoft.com/office/drawing/2014/main" id="{4A5062B2-B10F-12AE-24DB-C774C2F3F39E}"/>
                  </a:ext>
                </a:extLst>
              </p:cNvPr>
              <p:cNvSpPr txBox="1">
                <a:spLocks noRot="1" noChangeAspect="1" noMove="1" noResize="1" noEditPoints="1" noAdjustHandles="1" noChangeArrowheads="1" noChangeShapeType="1" noTextEdit="1"/>
              </p:cNvSpPr>
              <p:nvPr/>
            </p:nvSpPr>
            <p:spPr bwMode="auto">
              <a:xfrm>
                <a:off x="536944" y="211873"/>
                <a:ext cx="8528997" cy="650563"/>
              </a:xfrm>
              <a:prstGeom prst="rect">
                <a:avLst/>
              </a:prstGeom>
              <a:blipFill>
                <a:blip r:embed="rId5"/>
                <a:stretch>
                  <a:fillRect l="-446" b="-7692"/>
                </a:stretch>
              </a:blipFill>
              <a:ln w="9525">
                <a:noFill/>
                <a:miter lim="800000"/>
                <a:headEnd/>
                <a:tailEnd/>
              </a:ln>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C629FCC2-638B-9906-46A9-B6643963502C}"/>
              </a:ext>
            </a:extLst>
          </p:cNvPr>
          <p:cNvSpPr txBox="1"/>
          <p:nvPr/>
        </p:nvSpPr>
        <p:spPr bwMode="auto">
          <a:xfrm>
            <a:off x="1996068" y="2918966"/>
            <a:ext cx="3958683" cy="307777"/>
          </a:xfrm>
          <a:prstGeom prst="rect">
            <a:avLst/>
          </a:prstGeom>
          <a:noFill/>
          <a:ln w="9525">
            <a:noFill/>
            <a:miter lim="800000"/>
            <a:headEnd/>
            <a:tailEnd/>
          </a:ln>
        </p:spPr>
        <p:txBody>
          <a:bodyPr wrap="square" rtlCol="0">
            <a:spAutoFit/>
          </a:bodyPr>
          <a:lstStyle/>
          <a:p>
            <a:pPr>
              <a:spcBef>
                <a:spcPct val="50000"/>
              </a:spcBef>
            </a:pPr>
            <a:r>
              <a:rPr kumimoji="1" lang="en-US" altLang="zh-TW" sz="1400" dirty="0">
                <a:solidFill>
                  <a:srgbClr val="0000FF"/>
                </a:solidFill>
              </a:rPr>
              <a:t>BESIII (`23), KLOE (’09)</a:t>
            </a:r>
          </a:p>
        </p:txBody>
      </p:sp>
      <p:sp>
        <p:nvSpPr>
          <p:cNvPr id="8" name="文字方塊 7">
            <a:extLst>
              <a:ext uri="{FF2B5EF4-FFF2-40B4-BE49-F238E27FC236}">
                <a16:creationId xmlns:a16="http://schemas.microsoft.com/office/drawing/2014/main" id="{76165008-CC9B-D2B3-6CD5-89470F5A4C16}"/>
              </a:ext>
            </a:extLst>
          </p:cNvPr>
          <p:cNvSpPr txBox="1"/>
          <p:nvPr/>
        </p:nvSpPr>
        <p:spPr bwMode="auto">
          <a:xfrm>
            <a:off x="1996069" y="3162038"/>
            <a:ext cx="1828800" cy="307777"/>
          </a:xfrm>
          <a:prstGeom prst="rect">
            <a:avLst/>
          </a:prstGeom>
          <a:noFill/>
          <a:ln w="9525">
            <a:noFill/>
            <a:miter lim="800000"/>
            <a:headEnd/>
            <a:tailEnd/>
          </a:ln>
        </p:spPr>
        <p:txBody>
          <a:bodyPr wrap="square" rtlCol="0">
            <a:spAutoFit/>
          </a:bodyPr>
          <a:lstStyle/>
          <a:p>
            <a:pPr>
              <a:spcBef>
                <a:spcPct val="50000"/>
              </a:spcBef>
            </a:pPr>
            <a:r>
              <a:rPr kumimoji="1" lang="en-US" altLang="zh-TW" sz="1400" dirty="0" err="1">
                <a:solidFill>
                  <a:srgbClr val="0000FF"/>
                </a:solidFill>
              </a:rPr>
              <a:t>LHCb</a:t>
            </a:r>
            <a:r>
              <a:rPr kumimoji="1" lang="en-US" altLang="zh-TW" sz="1400" dirty="0">
                <a:solidFill>
                  <a:srgbClr val="0000FF"/>
                </a:solidFill>
              </a:rPr>
              <a:t> (’15) </a:t>
            </a:r>
          </a:p>
        </p:txBody>
      </p:sp>
      <p:sp>
        <p:nvSpPr>
          <p:cNvPr id="9" name="文字方塊 8">
            <a:extLst>
              <a:ext uri="{FF2B5EF4-FFF2-40B4-BE49-F238E27FC236}">
                <a16:creationId xmlns:a16="http://schemas.microsoft.com/office/drawing/2014/main" id="{A473F1BA-9D3A-D1F4-AF02-EE1F829CE880}"/>
              </a:ext>
            </a:extLst>
          </p:cNvPr>
          <p:cNvSpPr txBox="1"/>
          <p:nvPr/>
        </p:nvSpPr>
        <p:spPr bwMode="auto">
          <a:xfrm>
            <a:off x="6820522" y="1025034"/>
            <a:ext cx="1962614" cy="292388"/>
          </a:xfrm>
          <a:prstGeom prst="rect">
            <a:avLst/>
          </a:prstGeom>
          <a:noFill/>
          <a:ln w="9525">
            <a:noFill/>
            <a:miter lim="800000"/>
            <a:headEnd/>
            <a:tailEnd/>
          </a:ln>
        </p:spPr>
        <p:txBody>
          <a:bodyPr wrap="square" rtlCol="0">
            <a:spAutoFit/>
          </a:bodyPr>
          <a:lstStyle/>
          <a:p>
            <a:pPr>
              <a:spcBef>
                <a:spcPct val="50000"/>
              </a:spcBef>
            </a:pPr>
            <a:r>
              <a:rPr kumimoji="1" lang="en-US" altLang="zh-TW" sz="1300" dirty="0"/>
              <a:t>H.Y.C &amp; Chiang</a:t>
            </a:r>
            <a:endParaRPr kumimoji="1" lang="zh-TW" altLang="en-US" sz="1300" dirty="0"/>
          </a:p>
        </p:txBody>
      </p:sp>
    </p:spTree>
    <p:extLst>
      <p:ext uri="{BB962C8B-B14F-4D97-AF65-F5344CB8AC3E}">
        <p14:creationId xmlns:p14="http://schemas.microsoft.com/office/powerpoint/2010/main" val="383859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1">
            <a:extLst>
              <a:ext uri="{FF2B5EF4-FFF2-40B4-BE49-F238E27FC236}">
                <a16:creationId xmlns:a16="http://schemas.microsoft.com/office/drawing/2014/main" id="{B8C73F53-2A97-80DB-1C32-0CFBEBD492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defTabSz="685800">
              <a:spcBef>
                <a:spcPct val="0"/>
              </a:spcBef>
              <a:buNone/>
            </a:pPr>
            <a:fld id="{15862C46-12F4-7A4A-B26A-7C06CAEEEFDF}" type="slidenum">
              <a:rPr lang="en-US" altLang="zh-TW" sz="1050">
                <a:solidFill>
                  <a:prstClr val="black"/>
                </a:solidFill>
              </a:rPr>
              <a:pPr defTabSz="685800">
                <a:spcBef>
                  <a:spcPct val="0"/>
                </a:spcBef>
                <a:buNone/>
              </a:pPr>
              <a:t>28</a:t>
            </a:fld>
            <a:endParaRPr lang="en-US" altLang="zh-TW" sz="1050">
              <a:solidFill>
                <a:prstClr val="black"/>
              </a:solidFill>
            </a:endParaRPr>
          </a:p>
        </p:txBody>
      </p:sp>
      <p:sp>
        <p:nvSpPr>
          <p:cNvPr id="23556" name="Text Box 6">
            <a:extLst>
              <a:ext uri="{FF2B5EF4-FFF2-40B4-BE49-F238E27FC236}">
                <a16:creationId xmlns:a16="http://schemas.microsoft.com/office/drawing/2014/main" id="{E86E6855-C920-1178-2517-06122E0BE26F}"/>
              </a:ext>
            </a:extLst>
          </p:cNvPr>
          <p:cNvSpPr txBox="1">
            <a:spLocks noChangeArrowheads="1"/>
          </p:cNvSpPr>
          <p:nvPr/>
        </p:nvSpPr>
        <p:spPr bwMode="auto">
          <a:xfrm>
            <a:off x="1782366" y="76200"/>
            <a:ext cx="53042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800" dirty="0">
                <a:solidFill>
                  <a:srgbClr val="FF33CC"/>
                </a:solidFill>
              </a:rPr>
              <a:t>                            SU(3) Breaking</a:t>
            </a:r>
          </a:p>
        </p:txBody>
      </p:sp>
      <p:sp>
        <p:nvSpPr>
          <p:cNvPr id="23557" name="文字方塊 4">
            <a:extLst>
              <a:ext uri="{FF2B5EF4-FFF2-40B4-BE49-F238E27FC236}">
                <a16:creationId xmlns:a16="http://schemas.microsoft.com/office/drawing/2014/main" id="{2710D7A8-51EA-286F-89E4-AD29E240393C}"/>
              </a:ext>
            </a:extLst>
          </p:cNvPr>
          <p:cNvSpPr txBox="1">
            <a:spLocks noChangeArrowheads="1"/>
          </p:cNvSpPr>
          <p:nvPr/>
        </p:nvSpPr>
        <p:spPr bwMode="auto">
          <a:xfrm>
            <a:off x="426838" y="501435"/>
            <a:ext cx="8081542" cy="85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285750" indent="-285750" defTabSz="685800" eaLnBrk="1" hangingPunct="1">
              <a:spcBef>
                <a:spcPct val="0"/>
              </a:spcBef>
              <a:buFont typeface="Wingdings" pitchFamily="2" charset="2"/>
              <a:buChar char="n"/>
            </a:pPr>
            <a:r>
              <a:rPr lang="en-US" altLang="zh-TW" sz="1500" dirty="0">
                <a:solidFill>
                  <a:srgbClr val="0000FF"/>
                </a:solidFill>
              </a:rPr>
              <a:t>SU(3) breaking in T &amp; C: calculable in terms of decay constants and form factors,   </a:t>
            </a:r>
            <a:r>
              <a:rPr lang="en-US" altLang="zh-TW" sz="1500" dirty="0" err="1">
                <a:solidFill>
                  <a:srgbClr val="0000FF"/>
                </a:solidFill>
              </a:rPr>
              <a:t>f</a:t>
            </a:r>
            <a:r>
              <a:rPr lang="en-US" altLang="zh-TW" sz="1500" baseline="-25000" dirty="0" err="1">
                <a:solidFill>
                  <a:srgbClr val="0000FF"/>
                </a:solidFill>
              </a:rPr>
              <a:t>K</a:t>
            </a:r>
            <a:r>
              <a:rPr lang="en-US" altLang="zh-TW" sz="1500" dirty="0">
                <a:solidFill>
                  <a:srgbClr val="0000FF"/>
                </a:solidFill>
              </a:rPr>
              <a:t> &gt; f</a:t>
            </a:r>
            <a:r>
              <a:rPr lang="en-US" altLang="zh-TW" sz="1500" baseline="-25000" dirty="0">
                <a:solidFill>
                  <a:srgbClr val="0000FF"/>
                </a:solidFill>
                <a:latin typeface="Symbol" pitchFamily="2" charset="2"/>
                <a:sym typeface="Symbol" pitchFamily="2" charset="2"/>
              </a:rPr>
              <a:t></a:t>
            </a:r>
            <a:r>
              <a:rPr lang="en-US" altLang="zh-TW" sz="1500" dirty="0">
                <a:solidFill>
                  <a:srgbClr val="0000FF"/>
                </a:solidFill>
              </a:rPr>
              <a:t>, F</a:t>
            </a:r>
            <a:r>
              <a:rPr lang="en-US" altLang="zh-TW" sz="1500" baseline="-25000" dirty="0">
                <a:solidFill>
                  <a:srgbClr val="0000FF"/>
                </a:solidFill>
              </a:rPr>
              <a:t>0</a:t>
            </a:r>
            <a:r>
              <a:rPr lang="en-US" altLang="zh-TW" sz="1500" baseline="30000" dirty="0">
                <a:solidFill>
                  <a:srgbClr val="0000FF"/>
                </a:solidFill>
              </a:rPr>
              <a:t>DK</a:t>
            </a:r>
            <a:r>
              <a:rPr lang="en-US" altLang="zh-TW" sz="1500" dirty="0">
                <a:solidFill>
                  <a:srgbClr val="0000FF"/>
                </a:solidFill>
              </a:rPr>
              <a:t>(q</a:t>
            </a:r>
            <a:r>
              <a:rPr lang="en-US" altLang="zh-TW" sz="1500" baseline="30000" dirty="0">
                <a:solidFill>
                  <a:srgbClr val="0000FF"/>
                </a:solidFill>
              </a:rPr>
              <a:t>2</a:t>
            </a:r>
            <a:r>
              <a:rPr lang="en-US" altLang="zh-TW" sz="1500" dirty="0">
                <a:solidFill>
                  <a:srgbClr val="0000FF"/>
                </a:solidFill>
              </a:rPr>
              <a:t>) &gt; F</a:t>
            </a:r>
            <a:r>
              <a:rPr lang="en-US" altLang="zh-TW" sz="1500" baseline="-25000" dirty="0">
                <a:solidFill>
                  <a:srgbClr val="0000FF"/>
                </a:solidFill>
              </a:rPr>
              <a:t>0</a:t>
            </a:r>
            <a:r>
              <a:rPr lang="en-US" altLang="zh-TW" sz="1500" baseline="30000" dirty="0">
                <a:solidFill>
                  <a:srgbClr val="0000FF"/>
                </a:solidFill>
              </a:rPr>
              <a:t>D</a:t>
            </a:r>
            <a:r>
              <a:rPr lang="en-US" altLang="zh-TW" sz="1500" baseline="30000" dirty="0">
                <a:solidFill>
                  <a:srgbClr val="0000FF"/>
                </a:solidFill>
                <a:latin typeface="Symbol" pitchFamily="2" charset="2"/>
                <a:sym typeface="Symbol" pitchFamily="2" charset="2"/>
              </a:rPr>
              <a:t></a:t>
            </a:r>
            <a:r>
              <a:rPr lang="en-US" altLang="zh-TW" sz="1500" dirty="0">
                <a:solidFill>
                  <a:srgbClr val="0000FF"/>
                </a:solidFill>
              </a:rPr>
              <a:t> (q</a:t>
            </a:r>
            <a:r>
              <a:rPr lang="en-US" altLang="zh-TW" sz="1500" baseline="30000" dirty="0">
                <a:solidFill>
                  <a:srgbClr val="0000FF"/>
                </a:solidFill>
              </a:rPr>
              <a:t>2</a:t>
            </a:r>
            <a:r>
              <a:rPr lang="en-US" altLang="zh-TW" sz="1500" dirty="0">
                <a:solidFill>
                  <a:srgbClr val="0000FF"/>
                </a:solidFill>
              </a:rPr>
              <a:t>)</a:t>
            </a:r>
          </a:p>
          <a:p>
            <a:pPr marL="285750" indent="-285750" defTabSz="685800" eaLnBrk="1" hangingPunct="1">
              <a:lnSpc>
                <a:spcPct val="150000"/>
              </a:lnSpc>
              <a:spcBef>
                <a:spcPct val="0"/>
              </a:spcBef>
              <a:buFont typeface="Wingdings" pitchFamily="2" charset="2"/>
              <a:buChar char="n"/>
            </a:pPr>
            <a:r>
              <a:rPr lang="en-US" altLang="zh-TW" sz="1500" dirty="0">
                <a:solidFill>
                  <a:srgbClr val="0000FF"/>
                </a:solidFill>
              </a:rPr>
              <a:t>SU(3) breaking in E &amp; A: known qualitatively at best   </a:t>
            </a:r>
            <a:endParaRPr lang="zh-TW" altLang="en-US" sz="1500" dirty="0">
              <a:solidFill>
                <a:srgbClr val="0000FF"/>
              </a:solidFill>
            </a:endParaRPr>
          </a:p>
        </p:txBody>
      </p:sp>
      <p:sp>
        <p:nvSpPr>
          <p:cNvPr id="7" name="文字方塊 6">
            <a:extLst>
              <a:ext uri="{FF2B5EF4-FFF2-40B4-BE49-F238E27FC236}">
                <a16:creationId xmlns:a16="http://schemas.microsoft.com/office/drawing/2014/main" id="{C91513A4-05C0-35AA-A957-C10135D8789E}"/>
              </a:ext>
            </a:extLst>
          </p:cNvPr>
          <p:cNvSpPr txBox="1">
            <a:spLocks noChangeArrowheads="1"/>
          </p:cNvSpPr>
          <p:nvPr/>
        </p:nvSpPr>
        <p:spPr bwMode="auto">
          <a:xfrm>
            <a:off x="1446610" y="1574006"/>
            <a:ext cx="6397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500" b="0">
                <a:solidFill>
                  <a:srgbClr val="0000FF"/>
                </a:solidFill>
              </a:rPr>
              <a:t>A(D</a:t>
            </a:r>
            <a:r>
              <a:rPr lang="en-US" altLang="zh-TW" sz="1500" b="0" baseline="30000">
                <a:solidFill>
                  <a:srgbClr val="0000FF"/>
                </a:solidFill>
              </a:rPr>
              <a:t>+</a:t>
            </a:r>
            <a:r>
              <a:rPr lang="en-US" altLang="zh-TW" sz="1500" b="0">
                <a:solidFill>
                  <a:srgbClr val="0000FF"/>
                </a:solidFill>
                <a:latin typeface="Symbol" pitchFamily="2" charset="2"/>
                <a:sym typeface="Symbol" pitchFamily="2" charset="2"/>
              </a:rPr>
              <a:t></a:t>
            </a:r>
            <a:r>
              <a:rPr lang="en-US" altLang="zh-TW" sz="1500" b="0">
                <a:solidFill>
                  <a:srgbClr val="0000FF"/>
                </a:solidFill>
              </a:rPr>
              <a:t> </a:t>
            </a:r>
            <a:r>
              <a:rPr lang="en-US" altLang="zh-TW" sz="1500" b="0">
                <a:solidFill>
                  <a:srgbClr val="0000FF"/>
                </a:solidFill>
                <a:latin typeface="Symbol" pitchFamily="2" charset="2"/>
                <a:sym typeface="Symbol" pitchFamily="2" charset="2"/>
              </a:rPr>
              <a:t></a:t>
            </a:r>
            <a:r>
              <a:rPr lang="en-US" altLang="zh-TW" sz="1500" b="0" baseline="30000">
                <a:solidFill>
                  <a:srgbClr val="0000FF"/>
                </a:solidFill>
                <a:latin typeface="Symbol" pitchFamily="2" charset="2"/>
                <a:sym typeface="Symbol" pitchFamily="2" charset="2"/>
              </a:rPr>
              <a:t>+</a:t>
            </a:r>
            <a:r>
              <a:rPr lang="en-US" altLang="zh-TW" sz="1500" b="0">
                <a:solidFill>
                  <a:srgbClr val="0000FF"/>
                </a:solidFill>
                <a:latin typeface="Symbol" pitchFamily="2" charset="2"/>
                <a:sym typeface="Symbol" pitchFamily="2" charset="2"/>
              </a:rPr>
              <a:t></a:t>
            </a:r>
            <a:r>
              <a:rPr lang="en-US" altLang="zh-TW" sz="1500" b="0">
                <a:solidFill>
                  <a:srgbClr val="0000FF"/>
                </a:solidFill>
              </a:rPr>
              <a:t>)=1/</a:t>
            </a:r>
            <a:r>
              <a:rPr lang="en-US" altLang="zh-TW" sz="1500" b="0">
                <a:solidFill>
                  <a:srgbClr val="0000FF"/>
                </a:solidFill>
                <a:sym typeface="Symbol" pitchFamily="2" charset="2"/>
              </a:rPr>
              <a:t>2 (T’+C’+2A’)cos</a:t>
            </a:r>
            <a:r>
              <a:rPr lang="en-US" altLang="zh-TW" sz="1500" b="0">
                <a:solidFill>
                  <a:srgbClr val="0000FF"/>
                </a:solidFill>
                <a:latin typeface="Symbol" pitchFamily="2" charset="2"/>
                <a:sym typeface="Symbol" pitchFamily="2" charset="2"/>
              </a:rPr>
              <a:t> </a:t>
            </a:r>
            <a:r>
              <a:rPr lang="en-US" altLang="zh-TW" sz="1500" b="0">
                <a:solidFill>
                  <a:srgbClr val="0000FF"/>
                </a:solidFill>
                <a:sym typeface="Symbol" pitchFamily="2" charset="2"/>
              </a:rPr>
              <a:t>+ C’sin</a:t>
            </a:r>
            <a:r>
              <a:rPr lang="en-US" altLang="zh-TW" sz="1500" b="0">
                <a:solidFill>
                  <a:srgbClr val="0000FF"/>
                </a:solidFill>
                <a:latin typeface="Symbol" pitchFamily="2" charset="2"/>
                <a:sym typeface="Symbol" pitchFamily="2" charset="2"/>
              </a:rPr>
              <a:t></a:t>
            </a:r>
          </a:p>
          <a:p>
            <a:pPr defTabSz="685800" eaLnBrk="1" hangingPunct="1">
              <a:spcBef>
                <a:spcPct val="0"/>
              </a:spcBef>
              <a:buNone/>
            </a:pPr>
            <a:r>
              <a:rPr lang="en-US" altLang="zh-TW" sz="1500" b="0">
                <a:solidFill>
                  <a:srgbClr val="0000FF"/>
                </a:solidFill>
                <a:sym typeface="Symbol" pitchFamily="2" charset="2"/>
              </a:rPr>
              <a:t>A(D</a:t>
            </a:r>
            <a:r>
              <a:rPr lang="en-US" altLang="zh-TW" sz="1500" b="0" baseline="30000">
                <a:solidFill>
                  <a:srgbClr val="0000FF"/>
                </a:solidFill>
                <a:sym typeface="Symbol" pitchFamily="2" charset="2"/>
              </a:rPr>
              <a:t>+</a:t>
            </a:r>
            <a:r>
              <a:rPr lang="en-US" altLang="zh-TW" sz="1500" b="0">
                <a:solidFill>
                  <a:srgbClr val="0000FF"/>
                </a:solidFill>
                <a:latin typeface="Symbol" pitchFamily="2" charset="2"/>
                <a:sym typeface="Symbol" pitchFamily="2" charset="2"/>
              </a:rPr>
              <a:t></a:t>
            </a:r>
            <a:r>
              <a:rPr lang="en-US" altLang="zh-TW" sz="1500" b="0">
                <a:solidFill>
                  <a:srgbClr val="0000FF"/>
                </a:solidFill>
                <a:sym typeface="Symbol" pitchFamily="2" charset="2"/>
              </a:rPr>
              <a:t> </a:t>
            </a:r>
            <a:r>
              <a:rPr lang="en-US" altLang="zh-TW" sz="1500" b="0">
                <a:solidFill>
                  <a:srgbClr val="0000FF"/>
                </a:solidFill>
                <a:latin typeface="Symbol" pitchFamily="2" charset="2"/>
                <a:sym typeface="Symbol" pitchFamily="2" charset="2"/>
              </a:rPr>
              <a:t></a:t>
            </a:r>
            <a:r>
              <a:rPr lang="en-US" altLang="zh-TW" sz="1500" b="0" baseline="30000">
                <a:solidFill>
                  <a:srgbClr val="0000FF"/>
                </a:solidFill>
                <a:latin typeface="Symbol" pitchFamily="2" charset="2"/>
                <a:sym typeface="Symbol" pitchFamily="2" charset="2"/>
              </a:rPr>
              <a:t>+</a:t>
            </a:r>
            <a:r>
              <a:rPr lang="en-US" altLang="zh-TW" sz="1500" b="0">
                <a:solidFill>
                  <a:srgbClr val="0000FF"/>
                </a:solidFill>
                <a:latin typeface="Symbol" pitchFamily="2" charset="2"/>
                <a:sym typeface="Symbol" pitchFamily="2" charset="2"/>
              </a:rPr>
              <a:t></a:t>
            </a:r>
            <a:r>
              <a:rPr lang="en-US" altLang="zh-TW" sz="1500" b="0">
                <a:solidFill>
                  <a:srgbClr val="0000FF"/>
                </a:solidFill>
                <a:sym typeface="Symbol" pitchFamily="2" charset="2"/>
              </a:rPr>
              <a:t>’)=1/2 (T’+C’+2A’)sin</a:t>
            </a:r>
            <a:r>
              <a:rPr lang="en-US" altLang="zh-TW" sz="1500" b="0">
                <a:solidFill>
                  <a:srgbClr val="0000FF"/>
                </a:solidFill>
                <a:latin typeface="Symbol" pitchFamily="2" charset="2"/>
                <a:sym typeface="Symbol" pitchFamily="2" charset="2"/>
              </a:rPr>
              <a:t> </a:t>
            </a:r>
            <a:r>
              <a:rPr lang="en-US" altLang="zh-TW" sz="1500" b="0">
                <a:solidFill>
                  <a:srgbClr val="0000FF"/>
                </a:solidFill>
                <a:sym typeface="Symbol" pitchFamily="2" charset="2"/>
              </a:rPr>
              <a:t>-  C’cos</a:t>
            </a:r>
            <a:r>
              <a:rPr lang="en-US" altLang="zh-TW" sz="1500" b="0">
                <a:solidFill>
                  <a:srgbClr val="0000FF"/>
                </a:solidFill>
                <a:latin typeface="Symbol" pitchFamily="2" charset="2"/>
                <a:sym typeface="Symbol" pitchFamily="2" charset="2"/>
              </a:rPr>
              <a:t></a:t>
            </a:r>
            <a:endParaRPr lang="zh-TW" altLang="en-US" sz="1500" b="0">
              <a:solidFill>
                <a:srgbClr val="0000FF"/>
              </a:solidFill>
              <a:latin typeface="Symbol" pitchFamily="2" charset="2"/>
            </a:endParaRPr>
          </a:p>
        </p:txBody>
      </p:sp>
      <p:sp>
        <p:nvSpPr>
          <p:cNvPr id="8" name="文字方塊 7">
            <a:extLst>
              <a:ext uri="{FF2B5EF4-FFF2-40B4-BE49-F238E27FC236}">
                <a16:creationId xmlns:a16="http://schemas.microsoft.com/office/drawing/2014/main" id="{7B713DF1-4102-1D72-C388-77DE4EDD3BE8}"/>
              </a:ext>
            </a:extLst>
          </p:cNvPr>
          <p:cNvSpPr txBox="1">
            <a:spLocks noChangeArrowheads="1"/>
          </p:cNvSpPr>
          <p:nvPr/>
        </p:nvSpPr>
        <p:spPr bwMode="auto">
          <a:xfrm>
            <a:off x="1419225" y="1545432"/>
            <a:ext cx="5438775" cy="5309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425" b="0">
                <a:solidFill>
                  <a:srgbClr val="0000FF"/>
                </a:solidFill>
              </a:rPr>
              <a:t>A(D</a:t>
            </a:r>
            <a:r>
              <a:rPr lang="en-US" altLang="zh-TW" sz="1425" b="0" baseline="30000">
                <a:solidFill>
                  <a:srgbClr val="0000FF"/>
                </a:solidFill>
              </a:rPr>
              <a:t>+</a:t>
            </a:r>
            <a:r>
              <a:rPr lang="en-US" altLang="zh-TW" sz="1425" b="0">
                <a:solidFill>
                  <a:srgbClr val="0000FF"/>
                </a:solidFill>
                <a:latin typeface="Symbol" pitchFamily="2" charset="2"/>
                <a:sym typeface="Symbol" pitchFamily="2" charset="2"/>
              </a:rPr>
              <a:t></a:t>
            </a:r>
            <a:r>
              <a:rPr lang="en-US" altLang="zh-TW" sz="1425" b="0">
                <a:solidFill>
                  <a:srgbClr val="0000FF"/>
                </a:solidFill>
              </a:rPr>
              <a:t> </a:t>
            </a:r>
            <a:r>
              <a:rPr lang="en-US" altLang="zh-TW" sz="1425" b="0">
                <a:solidFill>
                  <a:srgbClr val="0000FF"/>
                </a:solidFill>
                <a:latin typeface="Symbol" pitchFamily="2" charset="2"/>
                <a:sym typeface="Symbol" pitchFamily="2" charset="2"/>
              </a:rPr>
              <a:t></a:t>
            </a:r>
            <a:r>
              <a:rPr lang="en-US" altLang="zh-TW" sz="1425" b="0" baseline="30000">
                <a:solidFill>
                  <a:srgbClr val="0000FF"/>
                </a:solidFill>
                <a:latin typeface="Symbol" pitchFamily="2" charset="2"/>
                <a:sym typeface="Symbol" pitchFamily="2" charset="2"/>
              </a:rPr>
              <a:t>+</a:t>
            </a:r>
            <a:r>
              <a:rPr lang="en-US" altLang="zh-TW" sz="1425" b="0">
                <a:solidFill>
                  <a:srgbClr val="0000FF"/>
                </a:solidFill>
                <a:latin typeface="Symbol" pitchFamily="2" charset="2"/>
                <a:sym typeface="Symbol" pitchFamily="2" charset="2"/>
              </a:rPr>
              <a:t></a:t>
            </a:r>
            <a:r>
              <a:rPr lang="en-US" altLang="zh-TW" sz="1425" b="0">
                <a:solidFill>
                  <a:srgbClr val="0000FF"/>
                </a:solidFill>
              </a:rPr>
              <a:t>)=1/</a:t>
            </a:r>
            <a:r>
              <a:rPr lang="en-US" altLang="zh-TW" sz="1425" b="0">
                <a:solidFill>
                  <a:srgbClr val="0000FF"/>
                </a:solidFill>
                <a:sym typeface="Symbol" pitchFamily="2" charset="2"/>
              </a:rPr>
              <a:t>2  (0.82 T+0.93 C+1.19 A)cos</a:t>
            </a:r>
            <a:r>
              <a:rPr lang="en-US" altLang="zh-TW" sz="1425" b="0">
                <a:solidFill>
                  <a:srgbClr val="0000FF"/>
                </a:solidFill>
                <a:latin typeface="Symbol" pitchFamily="2" charset="2"/>
                <a:sym typeface="Symbol" pitchFamily="2" charset="2"/>
              </a:rPr>
              <a:t> </a:t>
            </a:r>
            <a:r>
              <a:rPr lang="en-US" altLang="zh-TW" sz="1425" b="0">
                <a:solidFill>
                  <a:srgbClr val="0000FF"/>
                </a:solidFill>
                <a:sym typeface="Symbol" pitchFamily="2" charset="2"/>
              </a:rPr>
              <a:t>+ 1.28C sin</a:t>
            </a:r>
            <a:r>
              <a:rPr lang="en-US" altLang="zh-TW" sz="1425" b="0">
                <a:solidFill>
                  <a:srgbClr val="0000FF"/>
                </a:solidFill>
                <a:latin typeface="Symbol" pitchFamily="2" charset="2"/>
                <a:sym typeface="Symbol" pitchFamily="2" charset="2"/>
              </a:rPr>
              <a:t></a:t>
            </a:r>
          </a:p>
          <a:p>
            <a:pPr defTabSz="685800" eaLnBrk="1" hangingPunct="1">
              <a:spcBef>
                <a:spcPct val="0"/>
              </a:spcBef>
              <a:buNone/>
            </a:pPr>
            <a:r>
              <a:rPr lang="en-US" altLang="zh-TW" sz="1425" b="0">
                <a:solidFill>
                  <a:srgbClr val="0000FF"/>
                </a:solidFill>
                <a:sym typeface="Symbol" pitchFamily="2" charset="2"/>
              </a:rPr>
              <a:t>A(D</a:t>
            </a:r>
            <a:r>
              <a:rPr lang="en-US" altLang="zh-TW" sz="1425" b="0" baseline="30000">
                <a:solidFill>
                  <a:srgbClr val="0000FF"/>
                </a:solidFill>
                <a:sym typeface="Symbol" pitchFamily="2" charset="2"/>
              </a:rPr>
              <a:t>+</a:t>
            </a:r>
            <a:r>
              <a:rPr lang="en-US" altLang="zh-TW" sz="1425" b="0">
                <a:solidFill>
                  <a:srgbClr val="0000FF"/>
                </a:solidFill>
                <a:latin typeface="Symbol" pitchFamily="2" charset="2"/>
                <a:sym typeface="Symbol" pitchFamily="2" charset="2"/>
              </a:rPr>
              <a:t></a:t>
            </a:r>
            <a:r>
              <a:rPr lang="en-US" altLang="zh-TW" sz="1425" b="0">
                <a:solidFill>
                  <a:srgbClr val="0000FF"/>
                </a:solidFill>
                <a:sym typeface="Symbol" pitchFamily="2" charset="2"/>
              </a:rPr>
              <a:t> </a:t>
            </a:r>
            <a:r>
              <a:rPr lang="en-US" altLang="zh-TW" sz="1425" b="0">
                <a:solidFill>
                  <a:srgbClr val="0000FF"/>
                </a:solidFill>
                <a:latin typeface="Symbol" pitchFamily="2" charset="2"/>
                <a:sym typeface="Symbol" pitchFamily="2" charset="2"/>
              </a:rPr>
              <a:t></a:t>
            </a:r>
            <a:r>
              <a:rPr lang="en-US" altLang="zh-TW" sz="1425" b="0" baseline="30000">
                <a:solidFill>
                  <a:srgbClr val="0000FF"/>
                </a:solidFill>
                <a:latin typeface="Symbol" pitchFamily="2" charset="2"/>
                <a:sym typeface="Symbol" pitchFamily="2" charset="2"/>
              </a:rPr>
              <a:t>+</a:t>
            </a:r>
            <a:r>
              <a:rPr lang="en-US" altLang="zh-TW" sz="1425" b="0">
                <a:solidFill>
                  <a:srgbClr val="0000FF"/>
                </a:solidFill>
                <a:latin typeface="Symbol" pitchFamily="2" charset="2"/>
                <a:sym typeface="Symbol" pitchFamily="2" charset="2"/>
              </a:rPr>
              <a:t></a:t>
            </a:r>
            <a:r>
              <a:rPr lang="en-US" altLang="zh-TW" sz="1425" b="0">
                <a:solidFill>
                  <a:srgbClr val="0000FF"/>
                </a:solidFill>
                <a:sym typeface="Symbol" pitchFamily="2" charset="2"/>
              </a:rPr>
              <a:t>’)=1/2 (0.82 T+0.93 C+1.61 A) sin</a:t>
            </a:r>
            <a:r>
              <a:rPr lang="en-US" altLang="zh-TW" sz="1425" b="0">
                <a:solidFill>
                  <a:srgbClr val="0000FF"/>
                </a:solidFill>
                <a:latin typeface="Symbol" pitchFamily="2" charset="2"/>
                <a:sym typeface="Symbol" pitchFamily="2" charset="2"/>
              </a:rPr>
              <a:t>  </a:t>
            </a:r>
            <a:r>
              <a:rPr lang="en-US" altLang="zh-TW" sz="1425" b="0">
                <a:solidFill>
                  <a:srgbClr val="0000FF"/>
                </a:solidFill>
                <a:sym typeface="Symbol" pitchFamily="2" charset="2"/>
              </a:rPr>
              <a:t>- 1.28C cos</a:t>
            </a:r>
            <a:r>
              <a:rPr lang="en-US" altLang="zh-TW" sz="1425" b="0">
                <a:solidFill>
                  <a:srgbClr val="0000FF"/>
                </a:solidFill>
                <a:latin typeface="Symbol" pitchFamily="2" charset="2"/>
                <a:sym typeface="Symbol" pitchFamily="2" charset="2"/>
              </a:rPr>
              <a:t></a:t>
            </a:r>
            <a:endParaRPr lang="zh-TW" altLang="en-US" sz="1425" b="0">
              <a:solidFill>
                <a:srgbClr val="0000FF"/>
              </a:solidFill>
              <a:latin typeface="Symbol" pitchFamily="2" charset="2"/>
            </a:endParaRPr>
          </a:p>
        </p:txBody>
      </p:sp>
      <p:cxnSp>
        <p:nvCxnSpPr>
          <p:cNvPr id="23560" name="直線單箭頭接點 12">
            <a:extLst>
              <a:ext uri="{FF2B5EF4-FFF2-40B4-BE49-F238E27FC236}">
                <a16:creationId xmlns:a16="http://schemas.microsoft.com/office/drawing/2014/main" id="{61F29F22-D18B-5081-52E6-368139D667C4}"/>
              </a:ext>
            </a:extLst>
          </p:cNvPr>
          <p:cNvCxnSpPr>
            <a:cxnSpLocks noChangeShapeType="1"/>
          </p:cNvCxnSpPr>
          <p:nvPr/>
        </p:nvCxnSpPr>
        <p:spPr bwMode="auto">
          <a:xfrm rot="5400000" flipH="1" flipV="1">
            <a:off x="5072063" y="2197894"/>
            <a:ext cx="270272" cy="225028"/>
          </a:xfrm>
          <a:prstGeom prst="straightConnector1">
            <a:avLst/>
          </a:prstGeom>
          <a:noFill/>
          <a:ln w="28575">
            <a:solidFill>
              <a:srgbClr val="FF33CC"/>
            </a:solidFill>
            <a:round/>
            <a:headEnd/>
            <a:tailEnd type="arrow" w="med" len="med"/>
          </a:ln>
          <a:extLst>
            <a:ext uri="{909E8E84-426E-40DD-AFC4-6F175D3DCCD1}">
              <a14:hiddenFill xmlns:a14="http://schemas.microsoft.com/office/drawing/2010/main">
                <a:noFill/>
              </a14:hiddenFill>
            </a:ext>
          </a:extLst>
        </p:spPr>
      </p:cxnSp>
      <p:graphicFrame>
        <p:nvGraphicFramePr>
          <p:cNvPr id="13" name="表格 12">
            <a:extLst>
              <a:ext uri="{FF2B5EF4-FFF2-40B4-BE49-F238E27FC236}">
                <a16:creationId xmlns:a16="http://schemas.microsoft.com/office/drawing/2014/main" id="{601174CD-C071-C28B-4C05-1C5E3A2ECA62}"/>
              </a:ext>
            </a:extLst>
          </p:cNvPr>
          <p:cNvGraphicFramePr>
            <a:graphicFrameLocks noGrp="1"/>
          </p:cNvGraphicFramePr>
          <p:nvPr>
            <p:extLst>
              <p:ext uri="{D42A27DB-BD31-4B8C-83A1-F6EECF244321}">
                <p14:modId xmlns:p14="http://schemas.microsoft.com/office/powerpoint/2010/main" val="3990885744"/>
              </p:ext>
            </p:extLst>
          </p:nvPr>
        </p:nvGraphicFramePr>
        <p:xfrm>
          <a:off x="1921669" y="2191941"/>
          <a:ext cx="4780360" cy="846228"/>
        </p:xfrm>
        <a:graphic>
          <a:graphicData uri="http://schemas.openxmlformats.org/drawingml/2006/table">
            <a:tbl>
              <a:tblPr/>
              <a:tblGrid>
                <a:gridCol w="1113234">
                  <a:extLst>
                    <a:ext uri="{9D8B030D-6E8A-4147-A177-3AD203B41FA5}">
                      <a16:colId xmlns:a16="http://schemas.microsoft.com/office/drawing/2014/main" val="20000"/>
                    </a:ext>
                  </a:extLst>
                </a:gridCol>
                <a:gridCol w="1140619">
                  <a:extLst>
                    <a:ext uri="{9D8B030D-6E8A-4147-A177-3AD203B41FA5}">
                      <a16:colId xmlns:a16="http://schemas.microsoft.com/office/drawing/2014/main" val="20001"/>
                    </a:ext>
                  </a:extLst>
                </a:gridCol>
                <a:gridCol w="1151335">
                  <a:extLst>
                    <a:ext uri="{9D8B030D-6E8A-4147-A177-3AD203B41FA5}">
                      <a16:colId xmlns:a16="http://schemas.microsoft.com/office/drawing/2014/main" val="20002"/>
                    </a:ext>
                  </a:extLst>
                </a:gridCol>
                <a:gridCol w="1375172">
                  <a:extLst>
                    <a:ext uri="{9D8B030D-6E8A-4147-A177-3AD203B41FA5}">
                      <a16:colId xmlns:a16="http://schemas.microsoft.com/office/drawing/2014/main" val="20003"/>
                    </a:ext>
                  </a:extLst>
                </a:gridCol>
              </a:tblGrid>
              <a:tr h="2754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400" b="1" i="0" u="none" strike="noStrike" cap="none" normalizeH="0" baseline="0">
                        <a:ln>
                          <a:noFill/>
                        </a:ln>
                        <a:solidFill>
                          <a:srgbClr val="0066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9933FF"/>
                          </a:solidFill>
                          <a:effectLst/>
                          <a:latin typeface="Arial" charset="0"/>
                          <a:ea typeface="新細明體" pitchFamily="18" charset="-120"/>
                        </a:rPr>
                        <a:t>   Expt (</a:t>
                      </a:r>
                      <a:r>
                        <a:rPr kumimoji="0" lang="en-US" altLang="zh-TW" sz="1400" b="0" i="0" u="none" strike="noStrike" cap="none" normalizeH="0" baseline="0">
                          <a:ln>
                            <a:noFill/>
                          </a:ln>
                          <a:solidFill>
                            <a:srgbClr val="9933FF"/>
                          </a:solidFill>
                          <a:effectLst/>
                          <a:latin typeface="Arial" charset="0"/>
                          <a:ea typeface="新細明體" pitchFamily="18" charset="-120"/>
                        </a:rPr>
                        <a:t>10</a:t>
                      </a:r>
                      <a:r>
                        <a:rPr kumimoji="0" lang="en-US" altLang="zh-TW" sz="1400" b="1" i="0" u="none" strike="noStrike" cap="none" normalizeH="0" baseline="30000">
                          <a:ln>
                            <a:noFill/>
                          </a:ln>
                          <a:solidFill>
                            <a:srgbClr val="9933FF"/>
                          </a:solidFill>
                          <a:effectLst/>
                          <a:latin typeface="Arial" charset="0"/>
                          <a:ea typeface="新細明體" pitchFamily="18" charset="-120"/>
                        </a:rPr>
                        <a:t>-3</a:t>
                      </a:r>
                      <a:r>
                        <a:rPr kumimoji="0" lang="en-US" altLang="zh-TW" sz="1400" b="1" i="0" u="none" strike="noStrike" cap="none" normalizeH="0" baseline="0">
                          <a:ln>
                            <a:noFill/>
                          </a:ln>
                          <a:solidFill>
                            <a:srgbClr val="9933FF"/>
                          </a:solidFill>
                          <a:effectLst/>
                          <a:latin typeface="Arial" charset="0"/>
                          <a:ea typeface="新細明體" pitchFamily="18" charset="-120"/>
                        </a:rPr>
                        <a:t>)</a:t>
                      </a:r>
                      <a:endParaRPr kumimoji="0" lang="zh-TW" altLang="en-US" sz="1400" b="1" i="0" u="none" strike="noStrike" cap="none" normalizeH="0" baseline="0">
                        <a:ln>
                          <a:noFill/>
                        </a:ln>
                        <a:solidFill>
                          <a:srgbClr val="9933FF"/>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9933FF"/>
                          </a:solidFill>
                          <a:effectLst/>
                          <a:latin typeface="Arial" charset="0"/>
                          <a:ea typeface="新細明體" pitchFamily="18" charset="-120"/>
                        </a:rPr>
                        <a:t>     SU(3)</a:t>
                      </a:r>
                      <a:endParaRPr kumimoji="0" lang="zh-TW" altLang="en-US" sz="1400" b="1" i="0" u="none" strike="noStrike" cap="none" normalizeH="0" baseline="0">
                        <a:ln>
                          <a:noFill/>
                        </a:ln>
                        <a:solidFill>
                          <a:srgbClr val="9933FF"/>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9933FF"/>
                          </a:solidFill>
                          <a:effectLst/>
                          <a:latin typeface="Arial" charset="0"/>
                          <a:ea typeface="新細明體" pitchFamily="18" charset="-120"/>
                        </a:rPr>
                        <a:t>+ SU(3) in T, C</a:t>
                      </a:r>
                      <a:endParaRPr kumimoji="0" lang="zh-TW" altLang="en-US" sz="1400" b="1" i="0" u="none" strike="noStrike" cap="none" normalizeH="0" baseline="0">
                        <a:ln>
                          <a:noFill/>
                        </a:ln>
                        <a:solidFill>
                          <a:srgbClr val="9933FF"/>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27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a:ln>
                            <a:noFill/>
                          </a:ln>
                          <a:solidFill>
                            <a:srgbClr val="000000"/>
                          </a:solidFill>
                          <a:effectLst/>
                          <a:latin typeface="Arial" charset="0"/>
                          <a:ea typeface="新細明體" pitchFamily="18" charset="-120"/>
                        </a:rPr>
                        <a:t>BF(D</a:t>
                      </a:r>
                      <a:r>
                        <a:rPr kumimoji="0" lang="en-US" altLang="zh-TW" sz="1400" b="0" i="0" u="none" strike="noStrike" cap="none" normalizeH="0" baseline="30000">
                          <a:ln>
                            <a:noFill/>
                          </a:ln>
                          <a:solidFill>
                            <a:srgbClr val="000000"/>
                          </a:solidFill>
                          <a:effectLst/>
                          <a:latin typeface="Arial" charset="0"/>
                          <a:ea typeface="新細明體" pitchFamily="18" charset="-120"/>
                        </a:rPr>
                        <a:t>+</a:t>
                      </a:r>
                      <a:r>
                        <a:rPr kumimoji="0" lang="en-US" altLang="zh-TW" sz="1400" b="0" i="0" u="none" strike="noStrike" cap="none" normalizeH="0" baseline="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3000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a:ln>
                            <a:noFill/>
                          </a:ln>
                          <a:solidFill>
                            <a:srgbClr val="000000"/>
                          </a:solidFill>
                          <a:effectLst/>
                          <a:latin typeface="Arial" charset="0"/>
                          <a:ea typeface="新細明體" pitchFamily="18" charset="-120"/>
                        </a:rPr>
                        <a:t>)</a:t>
                      </a:r>
                      <a:endParaRPr kumimoji="0" lang="zh-TW" altLang="en-US" sz="1400" b="0" i="0" u="none" strike="noStrike" cap="none" normalizeH="0" baseline="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Arial" charset="0"/>
                          <a:ea typeface="新細明體" pitchFamily="18" charset="-120"/>
                        </a:rPr>
                        <a:t>   3.77</a:t>
                      </a:r>
                      <a:r>
                        <a:rPr kumimoji="0" lang="en-US" altLang="zh-TW" sz="1400" b="0" i="0" u="none" strike="noStrike" cap="none" normalizeH="0" baseline="0" dirty="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dirty="0">
                          <a:ln>
                            <a:noFill/>
                          </a:ln>
                          <a:solidFill>
                            <a:srgbClr val="000000"/>
                          </a:solidFill>
                          <a:effectLst/>
                          <a:latin typeface="Arial" charset="0"/>
                          <a:ea typeface="新細明體" pitchFamily="18" charset="-120"/>
                        </a:rPr>
                        <a:t>0.09</a:t>
                      </a:r>
                      <a:endParaRPr kumimoji="0" lang="zh-TW" altLang="en-US" sz="1400" b="0" i="0" u="none" strike="noStrike" cap="none" normalizeH="0" baseline="0" dirty="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Arial" charset="0"/>
                          <a:ea typeface="新細明體" pitchFamily="18" charset="-120"/>
                        </a:rPr>
                        <a:t> 1.90</a:t>
                      </a:r>
                      <a:r>
                        <a:rPr kumimoji="0" lang="en-US" altLang="zh-TW" sz="1400" b="0" i="0" u="none" strike="noStrike" cap="none" normalizeH="0" baseline="0" dirty="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dirty="0">
                          <a:ln>
                            <a:noFill/>
                          </a:ln>
                          <a:solidFill>
                            <a:srgbClr val="000000"/>
                          </a:solidFill>
                          <a:effectLst/>
                          <a:latin typeface="Arial" charset="0"/>
                          <a:ea typeface="新細明體" pitchFamily="18" charset="-120"/>
                        </a:rPr>
                        <a:t>0.16</a:t>
                      </a:r>
                      <a:endParaRPr kumimoji="0" lang="zh-TW" altLang="en-US" sz="1400" b="0" i="0" u="none" strike="noStrike" cap="none" normalizeH="0" baseline="0" dirty="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Arial" charset="0"/>
                          <a:ea typeface="新細明體" pitchFamily="18" charset="-120"/>
                        </a:rPr>
                        <a:t>    3.30</a:t>
                      </a:r>
                      <a:r>
                        <a:rPr kumimoji="0" lang="en-US" altLang="zh-TW" sz="1400" b="0" i="0" u="none" strike="noStrike" cap="none" normalizeH="0" baseline="0" dirty="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dirty="0">
                          <a:ln>
                            <a:noFill/>
                          </a:ln>
                          <a:solidFill>
                            <a:srgbClr val="000000"/>
                          </a:solidFill>
                          <a:effectLst/>
                          <a:latin typeface="Arial" charset="0"/>
                          <a:ea typeface="新細明體" pitchFamily="18" charset="-120"/>
                        </a:rPr>
                        <a:t>0.09</a:t>
                      </a:r>
                      <a:endParaRPr kumimoji="0" lang="zh-TW" altLang="en-US" sz="1400" b="0" i="0" u="none" strike="noStrike" cap="none" normalizeH="0" baseline="0" dirty="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27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a:ln>
                            <a:noFill/>
                          </a:ln>
                          <a:solidFill>
                            <a:srgbClr val="000000"/>
                          </a:solidFill>
                          <a:effectLst/>
                          <a:latin typeface="Arial" charset="0"/>
                          <a:ea typeface="新細明體" pitchFamily="18" charset="-120"/>
                        </a:rPr>
                        <a:t>BF(D</a:t>
                      </a:r>
                      <a:r>
                        <a:rPr kumimoji="0" lang="en-US" altLang="zh-TW" sz="1400" b="0" i="0" u="none" strike="noStrike" cap="none" normalizeH="0" baseline="30000">
                          <a:ln>
                            <a:noFill/>
                          </a:ln>
                          <a:solidFill>
                            <a:srgbClr val="000000"/>
                          </a:solidFill>
                          <a:effectLst/>
                          <a:latin typeface="Arial" charset="0"/>
                          <a:ea typeface="新細明體" pitchFamily="18" charset="-120"/>
                        </a:rPr>
                        <a:t>+</a:t>
                      </a:r>
                      <a:r>
                        <a:rPr kumimoji="0" lang="en-US" altLang="zh-TW" sz="1400" b="0" i="0" u="none" strike="noStrike" cap="none" normalizeH="0" baseline="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3000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a:ln>
                            <a:noFill/>
                          </a:ln>
                          <a:solidFill>
                            <a:srgbClr val="000000"/>
                          </a:solidFill>
                          <a:effectLst/>
                          <a:latin typeface="Arial" charset="0"/>
                          <a:ea typeface="新細明體" pitchFamily="18" charset="-120"/>
                        </a:rPr>
                        <a:t>’)</a:t>
                      </a:r>
                      <a:endParaRPr kumimoji="0" lang="zh-TW" altLang="en-US" sz="1400" b="0" i="0" u="none" strike="noStrike" cap="none" normalizeH="0" baseline="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Arial" charset="0"/>
                          <a:ea typeface="新細明體" pitchFamily="18" charset="-120"/>
                        </a:rPr>
                        <a:t>   4.97</a:t>
                      </a:r>
                      <a:r>
                        <a:rPr kumimoji="0" lang="en-US" altLang="zh-TW" sz="1400" b="0" i="0" u="none" strike="noStrike" cap="none" normalizeH="0" baseline="0" dirty="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dirty="0">
                          <a:ln>
                            <a:noFill/>
                          </a:ln>
                          <a:solidFill>
                            <a:srgbClr val="000000"/>
                          </a:solidFill>
                          <a:effectLst/>
                          <a:latin typeface="Arial" charset="0"/>
                          <a:ea typeface="新細明體" pitchFamily="18" charset="-120"/>
                        </a:rPr>
                        <a:t>0.19</a:t>
                      </a:r>
                      <a:endParaRPr kumimoji="0" lang="zh-TW" altLang="en-US" sz="1400" b="0" i="0" u="none" strike="noStrike" cap="none" normalizeH="0" baseline="0" dirty="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Arial" charset="0"/>
                          <a:ea typeface="新細明體" pitchFamily="18" charset="-120"/>
                        </a:rPr>
                        <a:t> 4.21</a:t>
                      </a:r>
                      <a:r>
                        <a:rPr kumimoji="0" lang="en-US" altLang="zh-TW" sz="1400" b="0" i="0" u="none" strike="noStrike" cap="none" normalizeH="0" baseline="0" dirty="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dirty="0">
                          <a:ln>
                            <a:noFill/>
                          </a:ln>
                          <a:solidFill>
                            <a:srgbClr val="000000"/>
                          </a:solidFill>
                          <a:effectLst/>
                          <a:latin typeface="Arial" charset="0"/>
                          <a:ea typeface="新細明體" pitchFamily="18" charset="-120"/>
                        </a:rPr>
                        <a:t>0.12</a:t>
                      </a:r>
                      <a:endParaRPr kumimoji="0" lang="zh-TW" altLang="en-US" sz="1400" b="0" i="0" u="none" strike="noStrike" cap="none" normalizeH="0" baseline="0" dirty="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Arial" charset="0"/>
                          <a:ea typeface="新細明體" pitchFamily="18" charset="-120"/>
                        </a:rPr>
                        <a:t>    4.56</a:t>
                      </a:r>
                      <a:r>
                        <a:rPr kumimoji="0" lang="en-US" altLang="zh-TW" sz="1400" b="0" i="0" u="none" strike="noStrike" cap="none" normalizeH="0" baseline="0" dirty="0">
                          <a:ln>
                            <a:noFill/>
                          </a:ln>
                          <a:solidFill>
                            <a:srgbClr val="000000"/>
                          </a:solidFill>
                          <a:effectLst/>
                          <a:latin typeface="Symbol" pitchFamily="18" charset="2"/>
                          <a:ea typeface="新細明體" pitchFamily="18" charset="-120"/>
                          <a:sym typeface="Symbol" pitchFamily="18" charset="2"/>
                        </a:rPr>
                        <a:t></a:t>
                      </a:r>
                      <a:r>
                        <a:rPr kumimoji="0" lang="en-US" altLang="zh-TW" sz="1400" b="0" i="0" u="none" strike="noStrike" cap="none" normalizeH="0" baseline="0" dirty="0">
                          <a:ln>
                            <a:noFill/>
                          </a:ln>
                          <a:solidFill>
                            <a:srgbClr val="000000"/>
                          </a:solidFill>
                          <a:effectLst/>
                          <a:latin typeface="Arial" charset="0"/>
                          <a:ea typeface="新細明體" pitchFamily="18" charset="-120"/>
                        </a:rPr>
                        <a:t>0.06</a:t>
                      </a:r>
                      <a:endParaRPr kumimoji="0" lang="zh-TW" altLang="en-US" sz="1400" b="0" i="0" u="none" strike="noStrike" cap="none" normalizeH="0" baseline="0" dirty="0">
                        <a:ln>
                          <a:noFill/>
                        </a:ln>
                        <a:solidFill>
                          <a:srgbClr val="000000"/>
                        </a:solidFill>
                        <a:effectLst/>
                        <a:latin typeface="Arial" charset="0"/>
                        <a:ea typeface="新細明體" pitchFamily="18" charset="-120"/>
                      </a:endParaRPr>
                    </a:p>
                  </a:txBody>
                  <a:tcPr marL="68584" marR="68584" marT="34358" marB="343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bl>
          </a:graphicData>
        </a:graphic>
      </p:graphicFrame>
      <p:cxnSp>
        <p:nvCxnSpPr>
          <p:cNvPr id="23583" name="直線單箭頭接點 14">
            <a:extLst>
              <a:ext uri="{FF2B5EF4-FFF2-40B4-BE49-F238E27FC236}">
                <a16:creationId xmlns:a16="http://schemas.microsoft.com/office/drawing/2014/main" id="{AD34483B-E05C-3FB7-257A-3CBA1606BAC4}"/>
              </a:ext>
            </a:extLst>
          </p:cNvPr>
          <p:cNvCxnSpPr>
            <a:cxnSpLocks noChangeShapeType="1"/>
          </p:cNvCxnSpPr>
          <p:nvPr/>
        </p:nvCxnSpPr>
        <p:spPr bwMode="auto">
          <a:xfrm rot="5400000" flipH="1" flipV="1">
            <a:off x="5712620" y="2182416"/>
            <a:ext cx="303609" cy="23693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23584" name="Object 39">
            <a:extLst>
              <a:ext uri="{FF2B5EF4-FFF2-40B4-BE49-F238E27FC236}">
                <a16:creationId xmlns:a16="http://schemas.microsoft.com/office/drawing/2014/main" id="{9EED25DE-E731-28F7-AAE3-855D144E5221}"/>
              </a:ext>
            </a:extLst>
          </p:cNvPr>
          <p:cNvGraphicFramePr>
            <a:graphicFrameLocks noChangeAspect="1"/>
          </p:cNvGraphicFramePr>
          <p:nvPr/>
        </p:nvGraphicFramePr>
        <p:xfrm>
          <a:off x="1446610" y="3429000"/>
          <a:ext cx="2197894" cy="912019"/>
        </p:xfrm>
        <a:graphic>
          <a:graphicData uri="http://schemas.openxmlformats.org/presentationml/2006/ole">
            <mc:AlternateContent xmlns:mc="http://schemas.openxmlformats.org/markup-compatibility/2006">
              <mc:Choice xmlns:v="urn:schemas-microsoft-com:vml" Requires="v">
                <p:oleObj name="方程式" r:id="rId3" imgW="46520100" imgH="19304000" progId="Equation.3">
                  <p:embed/>
                </p:oleObj>
              </mc:Choice>
              <mc:Fallback>
                <p:oleObj name="方程式" r:id="rId3" imgW="46520100" imgH="19304000" progId="Equation.3">
                  <p:embed/>
                  <p:pic>
                    <p:nvPicPr>
                      <p:cNvPr id="23584" name="Object 39">
                        <a:extLst>
                          <a:ext uri="{FF2B5EF4-FFF2-40B4-BE49-F238E27FC236}">
                            <a16:creationId xmlns:a16="http://schemas.microsoft.com/office/drawing/2014/main" id="{9EED25DE-E731-28F7-AAE3-855D144E5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610" y="3429000"/>
                        <a:ext cx="2197894"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85" name="文字方塊 15">
            <a:extLst>
              <a:ext uri="{FF2B5EF4-FFF2-40B4-BE49-F238E27FC236}">
                <a16:creationId xmlns:a16="http://schemas.microsoft.com/office/drawing/2014/main" id="{9B3277A5-A02A-CC51-FF56-431D9D8C2B62}"/>
              </a:ext>
            </a:extLst>
          </p:cNvPr>
          <p:cNvSpPr txBox="1">
            <a:spLocks noChangeArrowheads="1"/>
          </p:cNvSpPr>
          <p:nvPr/>
        </p:nvSpPr>
        <p:spPr bwMode="auto">
          <a:xfrm>
            <a:off x="6766978" y="740984"/>
            <a:ext cx="15680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050" dirty="0">
                <a:solidFill>
                  <a:prstClr val="black"/>
                </a:solidFill>
              </a:rPr>
              <a:t>Chau, HYC (’94)</a:t>
            </a:r>
          </a:p>
        </p:txBody>
      </p:sp>
      <p:sp>
        <p:nvSpPr>
          <p:cNvPr id="2" name="文字方塊 1">
            <a:extLst>
              <a:ext uri="{FF2B5EF4-FFF2-40B4-BE49-F238E27FC236}">
                <a16:creationId xmlns:a16="http://schemas.microsoft.com/office/drawing/2014/main" id="{147CBE3D-8F22-77D1-8F46-58AAF8EF23FF}"/>
              </a:ext>
            </a:extLst>
          </p:cNvPr>
          <p:cNvSpPr txBox="1">
            <a:spLocks noRot="1" noChangeAspect="1" noMove="1" noResize="1" noEditPoints="1" noAdjustHandles="1" noChangeArrowheads="1" noChangeShapeType="1" noTextEdit="1"/>
          </p:cNvSpPr>
          <p:nvPr/>
        </p:nvSpPr>
        <p:spPr bwMode="auto">
          <a:xfrm>
            <a:off x="3078854" y="3378041"/>
            <a:ext cx="4256690" cy="666818"/>
          </a:xfrm>
          <a:prstGeom prst="rect">
            <a:avLst/>
          </a:prstGeom>
          <a:blipFill>
            <a:blip r:embed="rId5"/>
            <a:stretch>
              <a:fillRect/>
            </a:stretch>
          </a:blipFill>
          <a:ln w="9525">
            <a:noFill/>
            <a:miter lim="800000"/>
            <a:headEnd/>
            <a:tailEnd/>
          </a:ln>
        </p:spPr>
        <p:txBody>
          <a:bodyPr/>
          <a:lstStyle/>
          <a:p>
            <a:pPr defTabSz="685800"/>
            <a:r>
              <a:rPr lang="zh-TW" altLang="en-US">
                <a:noFill/>
              </a:rPr>
              <a:t> </a:t>
            </a:r>
          </a:p>
        </p:txBody>
      </p:sp>
      <p:sp>
        <p:nvSpPr>
          <p:cNvPr id="20" name="文字方塊 19">
            <a:extLst>
              <a:ext uri="{FF2B5EF4-FFF2-40B4-BE49-F238E27FC236}">
                <a16:creationId xmlns:a16="http://schemas.microsoft.com/office/drawing/2014/main" id="{37240CBC-DED6-E659-B8E6-62F49340695C}"/>
              </a:ext>
            </a:extLst>
          </p:cNvPr>
          <p:cNvSpPr txBox="1">
            <a:spLocks noRot="1" noChangeAspect="1" noMove="1" noResize="1" noEditPoints="1" noAdjustHandles="1" noChangeArrowheads="1" noChangeShapeType="1" noTextEdit="1"/>
          </p:cNvSpPr>
          <p:nvPr/>
        </p:nvSpPr>
        <p:spPr bwMode="auto">
          <a:xfrm>
            <a:off x="3921172" y="4114567"/>
            <a:ext cx="4018442" cy="526490"/>
          </a:xfrm>
          <a:prstGeom prst="rect">
            <a:avLst/>
          </a:prstGeom>
          <a:blipFill>
            <a:blip r:embed="rId6"/>
            <a:stretch>
              <a:fillRect/>
            </a:stretch>
          </a:blipFill>
          <a:ln w="9525">
            <a:noFill/>
            <a:miter lim="800000"/>
            <a:headEnd/>
            <a:tailEnd/>
          </a:ln>
        </p:spPr>
        <p:txBody>
          <a:bodyPr/>
          <a:lstStyle/>
          <a:p>
            <a:pPr defTabSz="685800"/>
            <a:r>
              <a:rPr lang="zh-TW" altLang="en-US">
                <a:noFill/>
              </a:rPr>
              <a:t> </a:t>
            </a:r>
          </a:p>
        </p:txBody>
      </p:sp>
      <p:sp>
        <p:nvSpPr>
          <p:cNvPr id="3" name="Line 5">
            <a:extLst>
              <a:ext uri="{FF2B5EF4-FFF2-40B4-BE49-F238E27FC236}">
                <a16:creationId xmlns:a16="http://schemas.microsoft.com/office/drawing/2014/main" id="{BF2DD57C-429F-7649-08EC-7A861582395D}"/>
              </a:ext>
            </a:extLst>
          </p:cNvPr>
          <p:cNvSpPr>
            <a:spLocks noChangeShapeType="1"/>
          </p:cNvSpPr>
          <p:nvPr/>
        </p:nvSpPr>
        <p:spPr bwMode="auto">
          <a:xfrm flipV="1">
            <a:off x="1256110" y="443408"/>
            <a:ext cx="6362700" cy="10759"/>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zh-TW" altLang="en-US" sz="1238"/>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CAFBAA1-D6C2-07A0-5FCB-2F7C4D698596}"/>
              </a:ext>
            </a:extLst>
          </p:cNvPr>
          <p:cNvSpPr>
            <a:spLocks noGrp="1"/>
          </p:cNvSpPr>
          <p:nvPr>
            <p:ph type="sldNum" sz="quarter" idx="12"/>
          </p:nvPr>
        </p:nvSpPr>
        <p:spPr/>
        <p:txBody>
          <a:bodyPr/>
          <a:lstStyle/>
          <a:p>
            <a:fld id="{A293A30D-C903-CF48-B466-02344789237D}" type="slidenum">
              <a:rPr lang="en-US" altLang="zh-TW" smtClean="0"/>
              <a:pPr/>
              <a:t>29</a:t>
            </a:fld>
            <a:endParaRPr lang="en-US" altLang="zh-TW"/>
          </a:p>
        </p:txBody>
      </p:sp>
      <mc:AlternateContent xmlns:mc="http://schemas.openxmlformats.org/markup-compatibility/2006" xmlns:a14="http://schemas.microsoft.com/office/drawing/2010/main">
        <mc:Choice Requires="a14">
          <p:sp>
            <p:nvSpPr>
              <p:cNvPr id="3" name="Text Box 6">
                <a:extLst>
                  <a:ext uri="{FF2B5EF4-FFF2-40B4-BE49-F238E27FC236}">
                    <a16:creationId xmlns:a16="http://schemas.microsoft.com/office/drawing/2014/main" id="{D2C1BA80-A56E-29D5-8CF5-2B5238CEE793}"/>
                  </a:ext>
                </a:extLst>
              </p:cNvPr>
              <p:cNvSpPr txBox="1">
                <a:spLocks noChangeArrowheads="1"/>
              </p:cNvSpPr>
              <p:nvPr/>
            </p:nvSpPr>
            <p:spPr bwMode="auto">
              <a:xfrm>
                <a:off x="1782366" y="76200"/>
                <a:ext cx="5304234"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800" dirty="0">
                    <a:solidFill>
                      <a:srgbClr val="FF33CC"/>
                    </a:solidFill>
                  </a:rPr>
                  <a:t>                         DCS </a:t>
                </a:r>
                <a14:m>
                  <m:oMath xmlns:m="http://schemas.openxmlformats.org/officeDocument/2006/math">
                    <m:r>
                      <a:rPr lang="en-US" altLang="zh-TW" sz="1800" b="1" i="1" smtClean="0">
                        <a:solidFill>
                          <a:srgbClr val="FF33CC"/>
                        </a:solidFill>
                        <a:latin typeface="Cambria Math" panose="02040503050406030204" pitchFamily="18" charset="0"/>
                      </a:rPr>
                      <m:t>𝑫</m:t>
                    </m:r>
                    <m:r>
                      <a:rPr lang="en-US" altLang="zh-TW" sz="1800" b="1" i="1" smtClean="0">
                        <a:solidFill>
                          <a:srgbClr val="FF33CC"/>
                        </a:solidFill>
                        <a:latin typeface="Cambria Math" panose="02040503050406030204" pitchFamily="18" charset="0"/>
                      </a:rPr>
                      <m:t>→</m:t>
                    </m:r>
                    <m:r>
                      <a:rPr lang="en-US" altLang="zh-TW" sz="1800" b="1" i="1" smtClean="0">
                        <a:solidFill>
                          <a:srgbClr val="FF33CC"/>
                        </a:solidFill>
                        <a:latin typeface="Cambria Math" panose="02040503050406030204" pitchFamily="18" charset="0"/>
                      </a:rPr>
                      <m:t>𝑷𝑷</m:t>
                    </m:r>
                  </m:oMath>
                </a14:m>
                <a:r>
                  <a:rPr lang="en-US" altLang="zh-TW" sz="1800" dirty="0">
                    <a:solidFill>
                      <a:srgbClr val="FF33CC"/>
                    </a:solidFill>
                  </a:rPr>
                  <a:t> decays</a:t>
                </a:r>
              </a:p>
            </p:txBody>
          </p:sp>
        </mc:Choice>
        <mc:Fallback xmlns="">
          <p:sp>
            <p:nvSpPr>
              <p:cNvPr id="3" name="Text Box 6">
                <a:extLst>
                  <a:ext uri="{FF2B5EF4-FFF2-40B4-BE49-F238E27FC236}">
                    <a16:creationId xmlns:a16="http://schemas.microsoft.com/office/drawing/2014/main" id="{D2C1BA80-A56E-29D5-8CF5-2B5238CEE793}"/>
                  </a:ext>
                </a:extLst>
              </p:cNvPr>
              <p:cNvSpPr txBox="1">
                <a:spLocks noRot="1" noChangeAspect="1" noMove="1" noResize="1" noEditPoints="1" noAdjustHandles="1" noChangeArrowheads="1" noChangeShapeType="1" noTextEdit="1"/>
              </p:cNvSpPr>
              <p:nvPr/>
            </p:nvSpPr>
            <p:spPr bwMode="auto">
              <a:xfrm>
                <a:off x="1782366" y="76200"/>
                <a:ext cx="5304234" cy="369332"/>
              </a:xfrm>
              <a:prstGeom prst="rect">
                <a:avLst/>
              </a:prstGeom>
              <a:blipFill>
                <a:blip r:embed="rId2"/>
                <a:stretch>
                  <a:fillRect t="-10000"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4" name="Line 5">
            <a:extLst>
              <a:ext uri="{FF2B5EF4-FFF2-40B4-BE49-F238E27FC236}">
                <a16:creationId xmlns:a16="http://schemas.microsoft.com/office/drawing/2014/main" id="{589245CC-3F35-E0FC-8498-667327462CA9}"/>
              </a:ext>
            </a:extLst>
          </p:cNvPr>
          <p:cNvSpPr>
            <a:spLocks noChangeShapeType="1"/>
          </p:cNvSpPr>
          <p:nvPr/>
        </p:nvSpPr>
        <p:spPr bwMode="auto">
          <a:xfrm flipV="1">
            <a:off x="1256110" y="443408"/>
            <a:ext cx="6362700" cy="10759"/>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zh-TW" altLang="en-US" sz="1238"/>
          </a:p>
        </p:txBody>
      </p:sp>
      <p:pic>
        <p:nvPicPr>
          <p:cNvPr id="6" name="圖片 5">
            <a:extLst>
              <a:ext uri="{FF2B5EF4-FFF2-40B4-BE49-F238E27FC236}">
                <a16:creationId xmlns:a16="http://schemas.microsoft.com/office/drawing/2014/main" id="{44E1E6C9-4C82-EDBB-610A-C563D3559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73979"/>
            <a:ext cx="7772400" cy="2922283"/>
          </a:xfrm>
          <a:prstGeom prst="rect">
            <a:avLst/>
          </a:prstGeom>
        </p:spPr>
      </p:pic>
      <p:sp>
        <p:nvSpPr>
          <p:cNvPr id="7" name="文字方塊 6">
            <a:extLst>
              <a:ext uri="{FF2B5EF4-FFF2-40B4-BE49-F238E27FC236}">
                <a16:creationId xmlns:a16="http://schemas.microsoft.com/office/drawing/2014/main" id="{80971391-2958-2A41-A860-A067B1DDA5E3}"/>
              </a:ext>
            </a:extLst>
          </p:cNvPr>
          <p:cNvSpPr txBox="1"/>
          <p:nvPr/>
        </p:nvSpPr>
        <p:spPr bwMode="auto">
          <a:xfrm>
            <a:off x="1228493" y="3736147"/>
            <a:ext cx="5324707" cy="353943"/>
          </a:xfrm>
          <a:prstGeom prst="rect">
            <a:avLst/>
          </a:prstGeom>
          <a:noFill/>
          <a:ln w="9525">
            <a:noFill/>
            <a:miter lim="800000"/>
            <a:headEnd/>
            <a:tailEnd/>
          </a:ln>
        </p:spPr>
        <p:txBody>
          <a:bodyPr wrap="square" rtlCol="0">
            <a:spAutoFit/>
          </a:bodyPr>
          <a:lstStyle/>
          <a:p>
            <a:pPr>
              <a:spcBef>
                <a:spcPct val="50000"/>
              </a:spcBef>
            </a:pPr>
            <a:r>
              <a:rPr kumimoji="1" lang="en-US" altLang="zh-TW" sz="1700" dirty="0">
                <a:solidFill>
                  <a:srgbClr val="0000FF"/>
                </a:solidFill>
              </a:rPr>
              <a:t>SU(3) breaking in T also occurs in DCS modes </a:t>
            </a:r>
            <a:endParaRPr kumimoji="1" lang="zh-TW" altLang="en-US" sz="1700" dirty="0">
              <a:solidFill>
                <a:srgbClr val="0000FF"/>
              </a:solidFill>
            </a:endParaRPr>
          </a:p>
        </p:txBody>
      </p:sp>
    </p:spTree>
    <p:extLst>
      <p:ext uri="{BB962C8B-B14F-4D97-AF65-F5344CB8AC3E}">
        <p14:creationId xmlns:p14="http://schemas.microsoft.com/office/powerpoint/2010/main" val="102596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1">
            <a:extLst>
              <a:ext uri="{FF2B5EF4-FFF2-40B4-BE49-F238E27FC236}">
                <a16:creationId xmlns:a16="http://schemas.microsoft.com/office/drawing/2014/main" id="{3372403E-6408-AC16-8E27-54565D7661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8115EF0-CA08-A04F-BDE7-5DB641BC074B}" type="slidenum">
              <a:rPr lang="en-US" altLang="zh-TW" sz="1050"/>
              <a:pPr>
                <a:spcBef>
                  <a:spcPct val="0"/>
                </a:spcBef>
                <a:buFontTx/>
                <a:buNone/>
              </a:pPr>
              <a:t>3</a:t>
            </a:fld>
            <a:endParaRPr lang="en-US" altLang="zh-TW" sz="1050"/>
          </a:p>
        </p:txBody>
      </p:sp>
      <p:pic>
        <p:nvPicPr>
          <p:cNvPr id="11267" name="圖片 2">
            <a:extLst>
              <a:ext uri="{FF2B5EF4-FFF2-40B4-BE49-F238E27FC236}">
                <a16:creationId xmlns:a16="http://schemas.microsoft.com/office/drawing/2014/main" id="{6CD1D096-BF72-0E1F-DACD-1BE695964A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1191" y="702565"/>
            <a:ext cx="5172204" cy="308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文字方塊 3">
            <a:extLst>
              <a:ext uri="{FF2B5EF4-FFF2-40B4-BE49-F238E27FC236}">
                <a16:creationId xmlns:a16="http://schemas.microsoft.com/office/drawing/2014/main" id="{B5035760-EDAE-91C6-6641-30F62773412C}"/>
              </a:ext>
            </a:extLst>
          </p:cNvPr>
          <p:cNvSpPr txBox="1">
            <a:spLocks noChangeArrowheads="1"/>
          </p:cNvSpPr>
          <p:nvPr/>
        </p:nvSpPr>
        <p:spPr bwMode="auto">
          <a:xfrm>
            <a:off x="1641191" y="4025444"/>
            <a:ext cx="58616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lang="en-US" altLang="zh-TW" sz="1500" dirty="0">
                <a:solidFill>
                  <a:srgbClr val="0000FF"/>
                </a:solidFill>
              </a:rPr>
              <a:t>Ling-Lie Chau:  Guangzhou Conference (1980); ICHEP (1980)    </a:t>
            </a:r>
          </a:p>
          <a:p>
            <a:pPr>
              <a:spcBef>
                <a:spcPct val="50000"/>
              </a:spcBef>
              <a:buFontTx/>
              <a:buNone/>
            </a:pPr>
            <a:r>
              <a:rPr lang="en-US" altLang="zh-TW" sz="1500" dirty="0">
                <a:solidFill>
                  <a:srgbClr val="0000FF"/>
                </a:solidFill>
              </a:rPr>
              <a:t>                            AIP Conference (1981)</a:t>
            </a:r>
          </a:p>
          <a:p>
            <a:pPr>
              <a:spcBef>
                <a:spcPct val="50000"/>
              </a:spcBef>
              <a:buFontTx/>
              <a:buNone/>
            </a:pPr>
            <a:r>
              <a:rPr lang="en-US" altLang="zh-TW" sz="1500" dirty="0">
                <a:solidFill>
                  <a:srgbClr val="0000FF"/>
                </a:solidFill>
              </a:rPr>
              <a:t>                            Phys. Rep. 95, 1 (1983)</a:t>
            </a:r>
            <a:endParaRPr lang="zh-TW" altLang="en-US" sz="1500" dirty="0">
              <a:solidFill>
                <a:srgbClr val="0000FF"/>
              </a:solidFill>
            </a:endParaRPr>
          </a:p>
        </p:txBody>
      </p:sp>
      <p:sp>
        <p:nvSpPr>
          <p:cNvPr id="2" name="Text Box 12">
            <a:extLst>
              <a:ext uri="{FF2B5EF4-FFF2-40B4-BE49-F238E27FC236}">
                <a16:creationId xmlns:a16="http://schemas.microsoft.com/office/drawing/2014/main" id="{711A9F24-5644-0369-D0D3-B5279CB92496}"/>
              </a:ext>
            </a:extLst>
          </p:cNvPr>
          <p:cNvSpPr txBox="1">
            <a:spLocks noChangeArrowheads="1"/>
          </p:cNvSpPr>
          <p:nvPr/>
        </p:nvSpPr>
        <p:spPr bwMode="auto">
          <a:xfrm>
            <a:off x="2079426" y="88345"/>
            <a:ext cx="483036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650" dirty="0">
                <a:solidFill>
                  <a:srgbClr val="FF33CC"/>
                </a:solidFill>
              </a:rPr>
              <a:t>        Topological Diagrammatic Approach</a:t>
            </a:r>
          </a:p>
        </p:txBody>
      </p:sp>
      <p:sp>
        <p:nvSpPr>
          <p:cNvPr id="3" name="Line 5">
            <a:extLst>
              <a:ext uri="{FF2B5EF4-FFF2-40B4-BE49-F238E27FC236}">
                <a16:creationId xmlns:a16="http://schemas.microsoft.com/office/drawing/2014/main" id="{B938033E-FD2C-DAF0-9A41-1918C4DAEB17}"/>
              </a:ext>
            </a:extLst>
          </p:cNvPr>
          <p:cNvSpPr>
            <a:spLocks noChangeShapeType="1"/>
          </p:cNvSpPr>
          <p:nvPr/>
        </p:nvSpPr>
        <p:spPr bwMode="auto">
          <a:xfrm>
            <a:off x="1470421" y="49172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CAFBAA1-D6C2-07A0-5FCB-2F7C4D698596}"/>
              </a:ext>
            </a:extLst>
          </p:cNvPr>
          <p:cNvSpPr>
            <a:spLocks noGrp="1"/>
          </p:cNvSpPr>
          <p:nvPr>
            <p:ph type="sldNum" sz="quarter" idx="12"/>
          </p:nvPr>
        </p:nvSpPr>
        <p:spPr/>
        <p:txBody>
          <a:bodyPr/>
          <a:lstStyle/>
          <a:p>
            <a:fld id="{A293A30D-C903-CF48-B466-02344789237D}" type="slidenum">
              <a:rPr lang="en-US" altLang="zh-TW" smtClean="0"/>
              <a:pPr/>
              <a:t>30</a:t>
            </a:fld>
            <a:endParaRPr lang="en-US" altLang="zh-TW"/>
          </a:p>
        </p:txBody>
      </p:sp>
      <mc:AlternateContent xmlns:mc="http://schemas.openxmlformats.org/markup-compatibility/2006" xmlns:a14="http://schemas.microsoft.com/office/drawing/2010/main">
        <mc:Choice Requires="a14">
          <p:sp>
            <p:nvSpPr>
              <p:cNvPr id="3" name="Text Box 6">
                <a:extLst>
                  <a:ext uri="{FF2B5EF4-FFF2-40B4-BE49-F238E27FC236}">
                    <a16:creationId xmlns:a16="http://schemas.microsoft.com/office/drawing/2014/main" id="{D2C1BA80-A56E-29D5-8CF5-2B5238CEE793}"/>
                  </a:ext>
                </a:extLst>
              </p:cNvPr>
              <p:cNvSpPr txBox="1">
                <a:spLocks noChangeArrowheads="1"/>
              </p:cNvSpPr>
              <p:nvPr/>
            </p:nvSpPr>
            <p:spPr bwMode="auto">
              <a:xfrm>
                <a:off x="1782366" y="42747"/>
                <a:ext cx="5304234" cy="389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800" dirty="0">
                    <a:solidFill>
                      <a:srgbClr val="FF33CC"/>
                    </a:solidFill>
                  </a:rPr>
                  <a:t>                       </a:t>
                </a:r>
                <a14:m>
                  <m:oMath xmlns:m="http://schemas.openxmlformats.org/officeDocument/2006/math">
                    <m:sSubSup>
                      <m:sSubSupPr>
                        <m:ctrlPr>
                          <a:rPr lang="en-US" altLang="zh-TW" sz="1800" i="1" smtClean="0">
                            <a:solidFill>
                              <a:srgbClr val="FF33CC"/>
                            </a:solidFill>
                            <a:latin typeface="Cambria Math" panose="02040503050406030204" pitchFamily="18" charset="0"/>
                          </a:rPr>
                        </m:ctrlPr>
                      </m:sSubSupPr>
                      <m:e>
                        <m:r>
                          <a:rPr lang="en-US" altLang="zh-TW" sz="1800" b="1" i="1" smtClean="0">
                            <a:solidFill>
                              <a:srgbClr val="FF33CC"/>
                            </a:solidFill>
                            <a:latin typeface="Cambria Math" panose="02040503050406030204" pitchFamily="18" charset="0"/>
                          </a:rPr>
                          <m:t>𝑲</m:t>
                        </m:r>
                      </m:e>
                      <m:sub>
                        <m:r>
                          <a:rPr lang="en-US" altLang="zh-TW" sz="1800" b="1" i="1" smtClean="0">
                            <a:solidFill>
                              <a:srgbClr val="FF33CC"/>
                            </a:solidFill>
                            <a:latin typeface="Cambria Math" panose="02040503050406030204" pitchFamily="18" charset="0"/>
                          </a:rPr>
                          <m:t>𝑺</m:t>
                        </m:r>
                      </m:sub>
                      <m:sup>
                        <m:r>
                          <a:rPr lang="en-US" altLang="zh-TW" sz="1800" b="1" i="1" smtClean="0">
                            <a:solidFill>
                              <a:srgbClr val="FF33CC"/>
                            </a:solidFill>
                            <a:latin typeface="Cambria Math" panose="02040503050406030204" pitchFamily="18" charset="0"/>
                          </a:rPr>
                          <m:t>𝟎</m:t>
                        </m:r>
                      </m:sup>
                    </m:sSubSup>
                    <m:r>
                      <a:rPr lang="en-US" altLang="zh-TW" sz="1800" b="1" i="1" smtClean="0">
                        <a:solidFill>
                          <a:srgbClr val="FF33CC"/>
                        </a:solidFill>
                        <a:latin typeface="Cambria Math" panose="02040503050406030204" pitchFamily="18" charset="0"/>
                      </a:rPr>
                      <m:t>−</m:t>
                    </m:r>
                    <m:sSubSup>
                      <m:sSubSupPr>
                        <m:ctrlPr>
                          <a:rPr lang="en-US" altLang="zh-TW" sz="1800" b="1" i="1" smtClean="0">
                            <a:solidFill>
                              <a:srgbClr val="FF33CC"/>
                            </a:solidFill>
                            <a:latin typeface="Cambria Math" panose="02040503050406030204" pitchFamily="18" charset="0"/>
                          </a:rPr>
                        </m:ctrlPr>
                      </m:sSubSupPr>
                      <m:e>
                        <m:r>
                          <a:rPr lang="en-US" altLang="zh-TW" sz="1800" b="1" i="1" smtClean="0">
                            <a:solidFill>
                              <a:srgbClr val="FF33CC"/>
                            </a:solidFill>
                            <a:latin typeface="Cambria Math" panose="02040503050406030204" pitchFamily="18" charset="0"/>
                          </a:rPr>
                          <m:t>𝑲</m:t>
                        </m:r>
                      </m:e>
                      <m:sub>
                        <m:r>
                          <a:rPr lang="en-US" altLang="zh-TW" sz="1800" b="1" i="1" smtClean="0">
                            <a:solidFill>
                              <a:srgbClr val="FF33CC"/>
                            </a:solidFill>
                            <a:latin typeface="Cambria Math" panose="02040503050406030204" pitchFamily="18" charset="0"/>
                          </a:rPr>
                          <m:t>𝑳</m:t>
                        </m:r>
                      </m:sub>
                      <m:sup>
                        <m:r>
                          <a:rPr lang="en-US" altLang="zh-TW" sz="1800" b="1" i="1" smtClean="0">
                            <a:solidFill>
                              <a:srgbClr val="FF33CC"/>
                            </a:solidFill>
                            <a:latin typeface="Cambria Math" panose="02040503050406030204" pitchFamily="18" charset="0"/>
                          </a:rPr>
                          <m:t>𝟎</m:t>
                        </m:r>
                      </m:sup>
                    </m:sSubSup>
                  </m:oMath>
                </a14:m>
                <a:r>
                  <a:rPr lang="en-US" altLang="zh-TW" sz="1800" dirty="0">
                    <a:solidFill>
                      <a:srgbClr val="FF33CC"/>
                    </a:solidFill>
                  </a:rPr>
                  <a:t>  asymmetries</a:t>
                </a:r>
              </a:p>
            </p:txBody>
          </p:sp>
        </mc:Choice>
        <mc:Fallback xmlns="">
          <p:sp>
            <p:nvSpPr>
              <p:cNvPr id="3" name="Text Box 6">
                <a:extLst>
                  <a:ext uri="{FF2B5EF4-FFF2-40B4-BE49-F238E27FC236}">
                    <a16:creationId xmlns:a16="http://schemas.microsoft.com/office/drawing/2014/main" id="{D2C1BA80-A56E-29D5-8CF5-2B5238CEE793}"/>
                  </a:ext>
                </a:extLst>
              </p:cNvPr>
              <p:cNvSpPr txBox="1">
                <a:spLocks noRot="1" noChangeAspect="1" noMove="1" noResize="1" noEditPoints="1" noAdjustHandles="1" noChangeArrowheads="1" noChangeShapeType="1" noTextEdit="1"/>
              </p:cNvSpPr>
              <p:nvPr/>
            </p:nvSpPr>
            <p:spPr bwMode="auto">
              <a:xfrm>
                <a:off x="1782366" y="42747"/>
                <a:ext cx="5304234" cy="389850"/>
              </a:xfrm>
              <a:prstGeom prst="rect">
                <a:avLst/>
              </a:prstGeom>
              <a:blipFill>
                <a:blip r:embed="rId2"/>
                <a:stretch>
                  <a:fillRect t="-3125" b="-218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4" name="Line 5">
            <a:extLst>
              <a:ext uri="{FF2B5EF4-FFF2-40B4-BE49-F238E27FC236}">
                <a16:creationId xmlns:a16="http://schemas.microsoft.com/office/drawing/2014/main" id="{589245CC-3F35-E0FC-8498-667327462CA9}"/>
              </a:ext>
            </a:extLst>
          </p:cNvPr>
          <p:cNvSpPr>
            <a:spLocks noChangeShapeType="1"/>
          </p:cNvSpPr>
          <p:nvPr/>
        </p:nvSpPr>
        <p:spPr bwMode="auto">
          <a:xfrm flipV="1">
            <a:off x="1256110" y="443408"/>
            <a:ext cx="6362700" cy="10759"/>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zh-TW" altLang="en-US" sz="1238" dirty="0"/>
          </a:p>
        </p:txBody>
      </p:sp>
      <p:pic>
        <p:nvPicPr>
          <p:cNvPr id="8" name="圖片 7">
            <a:extLst>
              <a:ext uri="{FF2B5EF4-FFF2-40B4-BE49-F238E27FC236}">
                <a16:creationId xmlns:a16="http://schemas.microsoft.com/office/drawing/2014/main" id="{D6DA94D5-C664-21EB-5473-63B7EC83C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110" y="3384936"/>
            <a:ext cx="3155779" cy="493091"/>
          </a:xfrm>
          <a:prstGeom prst="rect">
            <a:avLst/>
          </a:prstGeom>
        </p:spPr>
      </p:pic>
      <p:pic>
        <p:nvPicPr>
          <p:cNvPr id="10" name="圖片 9">
            <a:extLst>
              <a:ext uri="{FF2B5EF4-FFF2-40B4-BE49-F238E27FC236}">
                <a16:creationId xmlns:a16="http://schemas.microsoft.com/office/drawing/2014/main" id="{54BA9D5F-170E-0B62-16FA-2320F0D75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70" y="532956"/>
            <a:ext cx="7882039" cy="2539180"/>
          </a:xfrm>
          <a:prstGeom prst="rect">
            <a:avLst/>
          </a:prstGeom>
        </p:spPr>
      </p:pic>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5A4B8D3A-701D-EB6E-E083-898BC7AADF31}"/>
                  </a:ext>
                </a:extLst>
              </p:cNvPr>
              <p:cNvSpPr txBox="1"/>
              <p:nvPr/>
            </p:nvSpPr>
            <p:spPr bwMode="auto">
              <a:xfrm>
                <a:off x="4939990" y="3384936"/>
                <a:ext cx="2678820" cy="307777"/>
              </a:xfrm>
              <a:prstGeom prst="rect">
                <a:avLst/>
              </a:prstGeom>
              <a:noFill/>
              <a:ln w="9525">
                <a:noFill/>
                <a:miter lim="800000"/>
                <a:headEnd/>
                <a:tailEnd/>
              </a:ln>
            </p:spPr>
            <p:txBody>
              <a:bodyPr wrap="square" rtlCol="0">
                <a:spAutoFit/>
              </a:bodyPr>
              <a:lstStyle/>
              <a:p>
                <a:pPr>
                  <a:spcBef>
                    <a:spcPct val="50000"/>
                  </a:spcBef>
                </a:pPr>
                <a14:m>
                  <m:oMath xmlns:m="http://schemas.openxmlformats.org/officeDocument/2006/math">
                    <m:sSub>
                      <m:sSubPr>
                        <m:ctrlPr>
                          <a:rPr kumimoji="1" lang="en-US" altLang="zh-TW" sz="1400" i="1" smtClean="0">
                            <a:solidFill>
                              <a:srgbClr val="0000FF"/>
                            </a:solidFill>
                            <a:latin typeface="Cambria Math" panose="02040503050406030204" pitchFamily="18" charset="0"/>
                          </a:rPr>
                        </m:ctrlPr>
                      </m:sSubPr>
                      <m:e>
                        <m:r>
                          <a:rPr kumimoji="1" lang="en-US" altLang="zh-TW" sz="1400" b="1" i="1" smtClean="0">
                            <a:solidFill>
                              <a:srgbClr val="0000FF"/>
                            </a:solidFill>
                            <a:latin typeface="Cambria Math" panose="02040503050406030204" pitchFamily="18" charset="0"/>
                          </a:rPr>
                          <m:t>𝝀</m:t>
                        </m:r>
                      </m:e>
                      <m:sub>
                        <m:r>
                          <a:rPr kumimoji="1" lang="en-US" altLang="zh-TW" sz="1400" b="1" i="1" smtClean="0">
                            <a:solidFill>
                              <a:srgbClr val="0000FF"/>
                            </a:solidFill>
                            <a:latin typeface="Cambria Math" panose="02040503050406030204" pitchFamily="18" charset="0"/>
                          </a:rPr>
                          <m:t>𝒔𝒅</m:t>
                        </m:r>
                      </m:sub>
                    </m:sSub>
                    <m:r>
                      <a:rPr kumimoji="1" lang="en-US" altLang="zh-TW" sz="1400" b="1" i="1" smtClean="0">
                        <a:solidFill>
                          <a:srgbClr val="0000FF"/>
                        </a:solidFill>
                        <a:latin typeface="Cambria Math" panose="02040503050406030204" pitchFamily="18" charset="0"/>
                      </a:rPr>
                      <m:t>=</m:t>
                    </m:r>
                    <m:sSubSup>
                      <m:sSubSupPr>
                        <m:ctrlPr>
                          <a:rPr kumimoji="1" lang="en-US" altLang="zh-TW" sz="1400" b="1" i="1" smtClean="0">
                            <a:solidFill>
                              <a:srgbClr val="0000FF"/>
                            </a:solidFill>
                            <a:latin typeface="Cambria Math" panose="02040503050406030204" pitchFamily="18" charset="0"/>
                          </a:rPr>
                        </m:ctrlPr>
                      </m:sSubSupPr>
                      <m:e>
                        <m:r>
                          <a:rPr kumimoji="1" lang="en-US" altLang="zh-TW" sz="1400" b="1" i="1" smtClean="0">
                            <a:solidFill>
                              <a:srgbClr val="0000FF"/>
                            </a:solidFill>
                            <a:latin typeface="Cambria Math" panose="02040503050406030204" pitchFamily="18" charset="0"/>
                          </a:rPr>
                          <m:t>𝑽</m:t>
                        </m:r>
                      </m:e>
                      <m:sub>
                        <m:r>
                          <a:rPr kumimoji="1" lang="en-US" altLang="zh-TW" sz="1400" b="1" i="1" smtClean="0">
                            <a:solidFill>
                              <a:srgbClr val="0000FF"/>
                            </a:solidFill>
                            <a:latin typeface="Cambria Math" panose="02040503050406030204" pitchFamily="18" charset="0"/>
                          </a:rPr>
                          <m:t>𝒄𝒔</m:t>
                        </m:r>
                      </m:sub>
                      <m:sup>
                        <m:r>
                          <a:rPr kumimoji="1" lang="en-US" altLang="zh-TW" sz="1400" b="1" i="1" smtClean="0">
                            <a:solidFill>
                              <a:srgbClr val="0000FF"/>
                            </a:solidFill>
                            <a:latin typeface="Cambria Math" panose="02040503050406030204" pitchFamily="18" charset="0"/>
                          </a:rPr>
                          <m:t>∗</m:t>
                        </m:r>
                      </m:sup>
                    </m:sSubSup>
                    <m:sSub>
                      <m:sSubPr>
                        <m:ctrlPr>
                          <a:rPr kumimoji="1" lang="en-US" altLang="zh-TW" sz="1400" b="1" i="1" smtClean="0">
                            <a:solidFill>
                              <a:srgbClr val="0000FF"/>
                            </a:solidFill>
                            <a:latin typeface="Cambria Math" panose="02040503050406030204" pitchFamily="18" charset="0"/>
                          </a:rPr>
                        </m:ctrlPr>
                      </m:sSubPr>
                      <m:e>
                        <m:r>
                          <a:rPr kumimoji="1" lang="en-US" altLang="zh-TW" sz="1400" b="1" i="1" smtClean="0">
                            <a:solidFill>
                              <a:srgbClr val="0000FF"/>
                            </a:solidFill>
                            <a:latin typeface="Cambria Math" panose="02040503050406030204" pitchFamily="18" charset="0"/>
                          </a:rPr>
                          <m:t>𝑽</m:t>
                        </m:r>
                      </m:e>
                      <m:sub>
                        <m:r>
                          <a:rPr kumimoji="1" lang="en-US" altLang="zh-TW" sz="1400" b="1" i="1" smtClean="0">
                            <a:solidFill>
                              <a:srgbClr val="0000FF"/>
                            </a:solidFill>
                            <a:latin typeface="Cambria Math" panose="02040503050406030204" pitchFamily="18" charset="0"/>
                          </a:rPr>
                          <m:t>𝒖𝒅</m:t>
                        </m:r>
                      </m:sub>
                    </m:sSub>
                    <m:r>
                      <a:rPr kumimoji="1" lang="en-US" altLang="zh-TW" sz="1400" b="1" i="0" smtClean="0">
                        <a:solidFill>
                          <a:srgbClr val="0000FF"/>
                        </a:solidFill>
                        <a:latin typeface="Cambria Math" panose="02040503050406030204" pitchFamily="18" charset="0"/>
                      </a:rPr>
                      <m:t>,</m:t>
                    </m:r>
                  </m:oMath>
                </a14:m>
                <a:r>
                  <a:rPr kumimoji="1" lang="en-US" altLang="zh-TW" sz="1400" dirty="0">
                    <a:solidFill>
                      <a:srgbClr val="0000FF"/>
                    </a:solidFill>
                  </a:rPr>
                  <a:t> </a:t>
                </a:r>
                <a14:m>
                  <m:oMath xmlns:m="http://schemas.openxmlformats.org/officeDocument/2006/math">
                    <m:sSub>
                      <m:sSubPr>
                        <m:ctrlPr>
                          <a:rPr lang="en-US" altLang="zh-TW" sz="1400" i="1">
                            <a:solidFill>
                              <a:srgbClr val="0000FF"/>
                            </a:solidFill>
                            <a:latin typeface="Cambria Math" panose="02040503050406030204" pitchFamily="18" charset="0"/>
                          </a:rPr>
                        </m:ctrlPr>
                      </m:sSubPr>
                      <m:e>
                        <m:r>
                          <a:rPr lang="en-US" altLang="zh-TW" sz="1400" b="1" i="1" smtClean="0">
                            <a:solidFill>
                              <a:srgbClr val="0000FF"/>
                            </a:solidFill>
                            <a:latin typeface="Cambria Math" panose="02040503050406030204" pitchFamily="18" charset="0"/>
                          </a:rPr>
                          <m:t>     </m:t>
                        </m:r>
                        <m:r>
                          <a:rPr lang="en-US" altLang="zh-TW" sz="1400" i="1">
                            <a:solidFill>
                              <a:srgbClr val="0000FF"/>
                            </a:solidFill>
                            <a:latin typeface="Cambria Math" panose="02040503050406030204" pitchFamily="18" charset="0"/>
                          </a:rPr>
                          <m:t>𝝀</m:t>
                        </m:r>
                      </m:e>
                      <m:sub>
                        <m:r>
                          <a:rPr lang="en-US" altLang="zh-TW" sz="1400" b="1" i="1" smtClean="0">
                            <a:solidFill>
                              <a:srgbClr val="0000FF"/>
                            </a:solidFill>
                            <a:latin typeface="Cambria Math" panose="02040503050406030204" pitchFamily="18" charset="0"/>
                          </a:rPr>
                          <m:t>𝒅𝒔</m:t>
                        </m:r>
                      </m:sub>
                    </m:sSub>
                    <m:r>
                      <a:rPr lang="en-US" altLang="zh-TW" sz="1400" i="1">
                        <a:solidFill>
                          <a:srgbClr val="0000FF"/>
                        </a:solidFill>
                        <a:latin typeface="Cambria Math" panose="02040503050406030204" pitchFamily="18" charset="0"/>
                      </a:rPr>
                      <m:t>=</m:t>
                    </m:r>
                    <m:sSubSup>
                      <m:sSubSupPr>
                        <m:ctrlPr>
                          <a:rPr lang="en-US" altLang="zh-TW" sz="1400" i="1">
                            <a:solidFill>
                              <a:srgbClr val="0000FF"/>
                            </a:solidFill>
                            <a:latin typeface="Cambria Math" panose="02040503050406030204" pitchFamily="18" charset="0"/>
                          </a:rPr>
                        </m:ctrlPr>
                      </m:sSubSupPr>
                      <m:e>
                        <m:r>
                          <a:rPr lang="en-US" altLang="zh-TW" sz="1400" i="1">
                            <a:solidFill>
                              <a:srgbClr val="0000FF"/>
                            </a:solidFill>
                            <a:latin typeface="Cambria Math" panose="02040503050406030204" pitchFamily="18" charset="0"/>
                          </a:rPr>
                          <m:t>𝑽</m:t>
                        </m:r>
                      </m:e>
                      <m:sub>
                        <m:r>
                          <a:rPr lang="en-US" altLang="zh-TW" sz="1400" i="1">
                            <a:solidFill>
                              <a:srgbClr val="0000FF"/>
                            </a:solidFill>
                            <a:latin typeface="Cambria Math" panose="02040503050406030204" pitchFamily="18" charset="0"/>
                          </a:rPr>
                          <m:t>𝒄</m:t>
                        </m:r>
                        <m:r>
                          <a:rPr lang="en-US" altLang="zh-TW" sz="1400" b="1" i="1" smtClean="0">
                            <a:solidFill>
                              <a:srgbClr val="0000FF"/>
                            </a:solidFill>
                            <a:latin typeface="Cambria Math" panose="02040503050406030204" pitchFamily="18" charset="0"/>
                          </a:rPr>
                          <m:t>𝒅</m:t>
                        </m:r>
                      </m:sub>
                      <m:sup>
                        <m:r>
                          <a:rPr lang="en-US" altLang="zh-TW" sz="1400" i="1">
                            <a:solidFill>
                              <a:srgbClr val="0000FF"/>
                            </a:solidFill>
                            <a:latin typeface="Cambria Math" panose="02040503050406030204" pitchFamily="18" charset="0"/>
                          </a:rPr>
                          <m:t>∗</m:t>
                        </m:r>
                      </m:sup>
                    </m:sSubSup>
                    <m:sSub>
                      <m:sSubPr>
                        <m:ctrlPr>
                          <a:rPr lang="en-US" altLang="zh-TW" sz="1400" i="1">
                            <a:solidFill>
                              <a:srgbClr val="0000FF"/>
                            </a:solidFill>
                            <a:latin typeface="Cambria Math" panose="02040503050406030204" pitchFamily="18" charset="0"/>
                          </a:rPr>
                        </m:ctrlPr>
                      </m:sSubPr>
                      <m:e>
                        <m:r>
                          <a:rPr lang="en-US" altLang="zh-TW" sz="1400" i="1">
                            <a:solidFill>
                              <a:srgbClr val="0000FF"/>
                            </a:solidFill>
                            <a:latin typeface="Cambria Math" panose="02040503050406030204" pitchFamily="18" charset="0"/>
                          </a:rPr>
                          <m:t>𝑽</m:t>
                        </m:r>
                      </m:e>
                      <m:sub>
                        <m:r>
                          <a:rPr lang="en-US" altLang="zh-TW" sz="1400" i="1">
                            <a:solidFill>
                              <a:srgbClr val="0000FF"/>
                            </a:solidFill>
                            <a:latin typeface="Cambria Math" panose="02040503050406030204" pitchFamily="18" charset="0"/>
                          </a:rPr>
                          <m:t>𝒖</m:t>
                        </m:r>
                        <m:r>
                          <a:rPr lang="en-US" altLang="zh-TW" sz="1400" b="1" i="1" smtClean="0">
                            <a:solidFill>
                              <a:srgbClr val="0000FF"/>
                            </a:solidFill>
                            <a:latin typeface="Cambria Math" panose="02040503050406030204" pitchFamily="18" charset="0"/>
                          </a:rPr>
                          <m:t>𝒔</m:t>
                        </m:r>
                      </m:sub>
                    </m:sSub>
                  </m:oMath>
                </a14:m>
                <a:endParaRPr kumimoji="1" lang="zh-TW" altLang="en-US" sz="1400" dirty="0">
                  <a:solidFill>
                    <a:srgbClr val="0000FF"/>
                  </a:solidFill>
                </a:endParaRPr>
              </a:p>
            </p:txBody>
          </p:sp>
        </mc:Choice>
        <mc:Fallback xmlns="">
          <p:sp>
            <p:nvSpPr>
              <p:cNvPr id="12" name="文字方塊 11">
                <a:extLst>
                  <a:ext uri="{FF2B5EF4-FFF2-40B4-BE49-F238E27FC236}">
                    <a16:creationId xmlns:a16="http://schemas.microsoft.com/office/drawing/2014/main" id="{5A4B8D3A-701D-EB6E-E083-898BC7AADF31}"/>
                  </a:ext>
                </a:extLst>
              </p:cNvPr>
              <p:cNvSpPr txBox="1">
                <a:spLocks noRot="1" noChangeAspect="1" noMove="1" noResize="1" noEditPoints="1" noAdjustHandles="1" noChangeArrowheads="1" noChangeShapeType="1" noTextEdit="1"/>
              </p:cNvSpPr>
              <p:nvPr/>
            </p:nvSpPr>
            <p:spPr bwMode="auto">
              <a:xfrm>
                <a:off x="4939990" y="3384936"/>
                <a:ext cx="2678820" cy="307777"/>
              </a:xfrm>
              <a:prstGeom prst="rect">
                <a:avLst/>
              </a:prstGeom>
              <a:blipFill>
                <a:blip r:embed="rId5"/>
                <a:stretch>
                  <a:fillRect b="-12000"/>
                </a:stretch>
              </a:blipFill>
              <a:ln w="9525">
                <a:noFill/>
                <a:miter lim="800000"/>
                <a:headEnd/>
                <a:tailEnd/>
              </a:ln>
            </p:spPr>
            <p:txBody>
              <a:bodyPr/>
              <a:lstStyle/>
              <a:p>
                <a:r>
                  <a:rPr lang="zh-TW" altLang="en-US">
                    <a:noFill/>
                  </a:rPr>
                  <a:t> </a:t>
                </a:r>
              </a:p>
            </p:txBody>
          </p:sp>
        </mc:Fallback>
      </mc:AlternateContent>
      <p:pic>
        <p:nvPicPr>
          <p:cNvPr id="14" name="圖片 13">
            <a:extLst>
              <a:ext uri="{FF2B5EF4-FFF2-40B4-BE49-F238E27FC236}">
                <a16:creationId xmlns:a16="http://schemas.microsoft.com/office/drawing/2014/main" id="{4A7B2537-0194-690A-BDA1-6AEB20A15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2196" y="4065852"/>
            <a:ext cx="3155779" cy="253589"/>
          </a:xfrm>
          <a:prstGeom prst="rect">
            <a:avLst/>
          </a:prstGeom>
        </p:spPr>
      </p:pic>
      <p:sp>
        <p:nvSpPr>
          <p:cNvPr id="15" name="文字方塊 14">
            <a:extLst>
              <a:ext uri="{FF2B5EF4-FFF2-40B4-BE49-F238E27FC236}">
                <a16:creationId xmlns:a16="http://schemas.microsoft.com/office/drawing/2014/main" id="{BAD4057D-53D0-EA91-FDA5-567FD50F5BC9}"/>
              </a:ext>
            </a:extLst>
          </p:cNvPr>
          <p:cNvSpPr txBox="1"/>
          <p:nvPr/>
        </p:nvSpPr>
        <p:spPr bwMode="auto">
          <a:xfrm>
            <a:off x="780585" y="4065852"/>
            <a:ext cx="1831611" cy="338554"/>
          </a:xfrm>
          <a:prstGeom prst="rect">
            <a:avLst/>
          </a:prstGeom>
          <a:noFill/>
          <a:ln w="9525">
            <a:noFill/>
            <a:miter lim="800000"/>
            <a:headEnd/>
            <a:tailEnd/>
          </a:ln>
        </p:spPr>
        <p:txBody>
          <a:bodyPr wrap="square" rtlCol="0">
            <a:spAutoFit/>
          </a:bodyPr>
          <a:lstStyle/>
          <a:p>
            <a:pPr>
              <a:spcBef>
                <a:spcPct val="50000"/>
              </a:spcBef>
            </a:pPr>
            <a:r>
              <a:rPr kumimoji="1" lang="en-US" altLang="zh-TW" sz="1600" dirty="0">
                <a:solidFill>
                  <a:srgbClr val="0000FF"/>
                </a:solidFill>
              </a:rPr>
              <a:t>It is expected</a:t>
            </a:r>
            <a:endParaRPr kumimoji="1" lang="zh-TW" altLang="en-US" sz="1600" dirty="0">
              <a:solidFill>
                <a:srgbClr val="0000FF"/>
              </a:solidFill>
            </a:endParaRPr>
          </a:p>
        </p:txBody>
      </p:sp>
    </p:spTree>
    <p:extLst>
      <p:ext uri="{BB962C8B-B14F-4D97-AF65-F5344CB8AC3E}">
        <p14:creationId xmlns:p14="http://schemas.microsoft.com/office/powerpoint/2010/main" val="220032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defTabSz="685800">
              <a:spcBef>
                <a:spcPct val="0"/>
              </a:spcBef>
              <a:buNone/>
            </a:pPr>
            <a:fld id="{7016006A-E58E-439D-B53A-463618694C21}" type="slidenum">
              <a:rPr lang="en-US" altLang="zh-TW" sz="1050">
                <a:solidFill>
                  <a:prstClr val="black"/>
                </a:solidFill>
              </a:rPr>
              <a:pPr defTabSz="685800">
                <a:spcBef>
                  <a:spcPct val="0"/>
                </a:spcBef>
                <a:buNone/>
              </a:pPr>
              <a:t>4</a:t>
            </a:fld>
            <a:endParaRPr lang="en-US" altLang="zh-TW" sz="1050">
              <a:solidFill>
                <a:prstClr val="black"/>
              </a:solidFill>
            </a:endParaRPr>
          </a:p>
        </p:txBody>
      </p:sp>
      <p:pic>
        <p:nvPicPr>
          <p:cNvPr id="12292" name="Picture 4" descr="q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766763"/>
            <a:ext cx="57340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q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500" y="1236969"/>
            <a:ext cx="57340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q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657" y="1065610"/>
            <a:ext cx="435054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8"/>
          <p:cNvSpPr txBox="1">
            <a:spLocks noChangeArrowheads="1"/>
          </p:cNvSpPr>
          <p:nvPr/>
        </p:nvSpPr>
        <p:spPr bwMode="auto">
          <a:xfrm>
            <a:off x="1321983" y="516732"/>
            <a:ext cx="68912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500" dirty="0">
                <a:solidFill>
                  <a:srgbClr val="0000FF"/>
                </a:solidFill>
              </a:rPr>
              <a:t>All two-body hadronic decays of heavy mesons can be expressed in</a:t>
            </a:r>
          </a:p>
          <a:p>
            <a:pPr defTabSz="685800" eaLnBrk="1" hangingPunct="1">
              <a:spcBef>
                <a:spcPct val="0"/>
              </a:spcBef>
              <a:buNone/>
            </a:pPr>
            <a:r>
              <a:rPr lang="en-US" altLang="zh-TW" sz="1500" dirty="0">
                <a:solidFill>
                  <a:srgbClr val="0000FF"/>
                </a:solidFill>
              </a:rPr>
              <a:t>terms of six distinct topological diagrams     </a:t>
            </a:r>
            <a:r>
              <a:rPr lang="en-US" altLang="zh-TW" sz="1125" dirty="0">
                <a:solidFill>
                  <a:srgbClr val="0000FF"/>
                </a:solidFill>
              </a:rPr>
              <a:t>[Chau (’80,’83); Chau, HYC (’86)]</a:t>
            </a:r>
          </a:p>
        </p:txBody>
      </p:sp>
      <p:sp>
        <p:nvSpPr>
          <p:cNvPr id="8" name="Text Box 9"/>
          <p:cNvSpPr txBox="1">
            <a:spLocks noChangeArrowheads="1"/>
          </p:cNvSpPr>
          <p:nvPr/>
        </p:nvSpPr>
        <p:spPr bwMode="auto">
          <a:xfrm>
            <a:off x="1483692" y="3769916"/>
            <a:ext cx="65228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500" dirty="0">
                <a:solidFill>
                  <a:srgbClr val="FF0000"/>
                </a:solidFill>
              </a:rPr>
              <a:t>All quark graphs are topological, classified according to topologies of weak interactions and meant to have all strong interactions at all orders encoded and hence they are not Feynman graphs.  That is, final-state interactions are included.</a:t>
            </a:r>
          </a:p>
        </p:txBody>
      </p:sp>
      <p:sp>
        <p:nvSpPr>
          <p:cNvPr id="12298" name="Text Box 12"/>
          <p:cNvSpPr txBox="1">
            <a:spLocks noChangeArrowheads="1"/>
          </p:cNvSpPr>
          <p:nvPr/>
        </p:nvSpPr>
        <p:spPr bwMode="auto">
          <a:xfrm>
            <a:off x="2079426" y="88345"/>
            <a:ext cx="483036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650" dirty="0">
                <a:solidFill>
                  <a:srgbClr val="FF33CC"/>
                </a:solidFill>
              </a:rPr>
              <a:t>        Topological Diagrammatic Approach</a:t>
            </a:r>
          </a:p>
        </p:txBody>
      </p:sp>
      <p:sp>
        <p:nvSpPr>
          <p:cNvPr id="12300" name="Text Box 15"/>
          <p:cNvSpPr txBox="1">
            <a:spLocks noChangeArrowheads="1"/>
          </p:cNvSpPr>
          <p:nvPr/>
        </p:nvSpPr>
        <p:spPr bwMode="auto">
          <a:xfrm>
            <a:off x="3021807" y="2013347"/>
            <a:ext cx="4500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900">
                <a:solidFill>
                  <a:prstClr val="black"/>
                </a:solidFill>
              </a:rPr>
              <a:t>(tree)</a:t>
            </a:r>
          </a:p>
        </p:txBody>
      </p:sp>
      <p:sp>
        <p:nvSpPr>
          <p:cNvPr id="12301" name="Text Box 16"/>
          <p:cNvSpPr txBox="1">
            <a:spLocks noChangeArrowheads="1"/>
          </p:cNvSpPr>
          <p:nvPr/>
        </p:nvSpPr>
        <p:spPr bwMode="auto">
          <a:xfrm>
            <a:off x="4255294" y="1989650"/>
            <a:ext cx="13501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900">
                <a:solidFill>
                  <a:prstClr val="black"/>
                </a:solidFill>
              </a:rPr>
              <a:t>(color-suppressed)</a:t>
            </a:r>
          </a:p>
        </p:txBody>
      </p:sp>
      <p:sp>
        <p:nvSpPr>
          <p:cNvPr id="12302" name="Text Box 17"/>
          <p:cNvSpPr txBox="1">
            <a:spLocks noChangeArrowheads="1"/>
          </p:cNvSpPr>
          <p:nvPr/>
        </p:nvSpPr>
        <p:spPr bwMode="auto">
          <a:xfrm>
            <a:off x="5799536" y="2013347"/>
            <a:ext cx="9001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900" dirty="0">
                <a:solidFill>
                  <a:prstClr val="black"/>
                </a:solidFill>
              </a:rPr>
              <a:t>(exchange)</a:t>
            </a:r>
          </a:p>
        </p:txBody>
      </p:sp>
      <p:sp>
        <p:nvSpPr>
          <p:cNvPr id="12303" name="Text Box 18"/>
          <p:cNvSpPr txBox="1">
            <a:spLocks noChangeArrowheads="1"/>
          </p:cNvSpPr>
          <p:nvPr/>
        </p:nvSpPr>
        <p:spPr bwMode="auto">
          <a:xfrm>
            <a:off x="2830117" y="3124200"/>
            <a:ext cx="9536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900">
                <a:solidFill>
                  <a:prstClr val="black"/>
                </a:solidFill>
              </a:rPr>
              <a:t>(annihilation)</a:t>
            </a:r>
          </a:p>
        </p:txBody>
      </p:sp>
      <p:sp>
        <p:nvSpPr>
          <p:cNvPr id="12304" name="文字方塊 2"/>
          <p:cNvSpPr txBox="1">
            <a:spLocks noChangeArrowheads="1"/>
          </p:cNvSpPr>
          <p:nvPr/>
        </p:nvSpPr>
        <p:spPr bwMode="auto">
          <a:xfrm>
            <a:off x="3794522" y="3143250"/>
            <a:ext cx="140017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a:spcBef>
                <a:spcPct val="50000"/>
              </a:spcBef>
              <a:buNone/>
            </a:pPr>
            <a:r>
              <a:rPr lang="en-US" altLang="zh-TW" sz="1500">
                <a:solidFill>
                  <a:prstClr val="black"/>
                </a:solidFill>
                <a:latin typeface="Rage Italic" panose="03070502040507070304" pitchFamily="66" charset="0"/>
              </a:rPr>
              <a:t>H</a:t>
            </a:r>
            <a:r>
              <a:rPr lang="en-US" altLang="zh-TW" sz="1500">
                <a:solidFill>
                  <a:prstClr val="black"/>
                </a:solidFill>
              </a:rPr>
              <a:t> </a:t>
            </a:r>
            <a:r>
              <a:rPr lang="en-US" altLang="zh-TW" sz="900">
                <a:solidFill>
                  <a:prstClr val="black"/>
                </a:solidFill>
              </a:rPr>
              <a:t>(horizontal W-loop)</a:t>
            </a:r>
            <a:endParaRPr lang="zh-TW" altLang="en-US" sz="900">
              <a:solidFill>
                <a:prstClr val="black"/>
              </a:solidFill>
            </a:endParaRPr>
          </a:p>
        </p:txBody>
      </p:sp>
      <p:sp>
        <p:nvSpPr>
          <p:cNvPr id="12305" name="文字方塊 3"/>
          <p:cNvSpPr txBox="1">
            <a:spLocks noChangeArrowheads="1"/>
          </p:cNvSpPr>
          <p:nvPr/>
        </p:nvSpPr>
        <p:spPr bwMode="auto">
          <a:xfrm>
            <a:off x="5860852" y="3089522"/>
            <a:ext cx="1343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a:spcBef>
                <a:spcPct val="50000"/>
              </a:spcBef>
              <a:buNone/>
            </a:pPr>
            <a:r>
              <a:rPr lang="en-US" altLang="zh-TW" sz="975" dirty="0">
                <a:solidFill>
                  <a:prstClr val="black"/>
                </a:solidFill>
              </a:rPr>
              <a:t>(vertical W-loop)</a:t>
            </a:r>
            <a:endParaRPr lang="zh-TW" altLang="en-US" sz="975" dirty="0">
              <a:solidFill>
                <a:prstClr val="black"/>
              </a:solidFill>
            </a:endParaRPr>
          </a:p>
        </p:txBody>
      </p:sp>
      <p:pic>
        <p:nvPicPr>
          <p:cNvPr id="12306"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741" y="2313385"/>
            <a:ext cx="12906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5"/>
          <p:cNvSpPr>
            <a:spLocks noChangeShapeType="1"/>
          </p:cNvSpPr>
          <p:nvPr/>
        </p:nvSpPr>
        <p:spPr bwMode="auto">
          <a:xfrm>
            <a:off x="1470421" y="49172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spTree>
    <p:extLst>
      <p:ext uri="{BB962C8B-B14F-4D97-AF65-F5344CB8AC3E}">
        <p14:creationId xmlns:p14="http://schemas.microsoft.com/office/powerpoint/2010/main" val="426636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ox(in)">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ECE20CA-B5E3-4408-A3E9-FA63B05C1B77}" type="slidenum">
              <a:rPr lang="en-US" altLang="zh-TW" sz="1050"/>
              <a:pPr>
                <a:spcBef>
                  <a:spcPct val="0"/>
                </a:spcBef>
                <a:buFontTx/>
                <a:buNone/>
              </a:pPr>
              <a:t>5</a:t>
            </a:fld>
            <a:endParaRPr lang="en-US" altLang="zh-TW" sz="1050"/>
          </a:p>
        </p:txBody>
      </p:sp>
      <p:pic>
        <p:nvPicPr>
          <p:cNvPr id="24579" name="圖片 2" descr="LingLi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335" y="817960"/>
            <a:ext cx="2819400" cy="401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矩形 1"/>
          <p:cNvSpPr>
            <a:spLocks noChangeArrowheads="1"/>
          </p:cNvSpPr>
          <p:nvPr/>
        </p:nvSpPr>
        <p:spPr bwMode="auto">
          <a:xfrm>
            <a:off x="4900451" y="1157825"/>
            <a:ext cx="3159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1800" dirty="0">
                <a:solidFill>
                  <a:srgbClr val="0000FF"/>
                </a:solidFill>
              </a:rPr>
              <a:t>with Ling-Lie Chau (</a:t>
            </a:r>
            <a:r>
              <a:rPr lang="zh-TW" altLang="en-US" sz="1800" dirty="0">
                <a:solidFill>
                  <a:srgbClr val="0000FF"/>
                </a:solidFill>
              </a:rPr>
              <a:t>喬玲麗</a:t>
            </a:r>
            <a:r>
              <a:rPr lang="en-US" altLang="zh-TW" sz="1800" dirty="0">
                <a:solidFill>
                  <a:srgbClr val="0000FF"/>
                </a:solidFill>
              </a:rPr>
              <a:t>)</a:t>
            </a:r>
            <a:endParaRPr lang="zh-TW" altLang="en-US" sz="1800" dirty="0">
              <a:solidFill>
                <a:srgbClr val="0000FF"/>
              </a:solidFill>
            </a:endParaRPr>
          </a:p>
        </p:txBody>
      </p:sp>
      <p:sp>
        <p:nvSpPr>
          <p:cNvPr id="2" name="文字方塊 1"/>
          <p:cNvSpPr txBox="1"/>
          <p:nvPr/>
        </p:nvSpPr>
        <p:spPr bwMode="auto">
          <a:xfrm>
            <a:off x="4932096" y="1671005"/>
            <a:ext cx="3754704" cy="1477328"/>
          </a:xfrm>
          <a:prstGeom prst="rect">
            <a:avLst/>
          </a:prstGeom>
          <a:noFill/>
          <a:ln w="9525">
            <a:noFill/>
            <a:miter lim="800000"/>
            <a:headEnd/>
            <a:tailEnd/>
          </a:ln>
        </p:spPr>
        <p:txBody>
          <a:bodyPr wrap="square" rtlCol="0">
            <a:spAutoFit/>
          </a:bodyPr>
          <a:lstStyle/>
          <a:p>
            <a:pPr>
              <a:spcBef>
                <a:spcPct val="50000"/>
              </a:spcBef>
            </a:pPr>
            <a:r>
              <a:rPr lang="en-US" altLang="zh-TW" sz="1800" dirty="0">
                <a:solidFill>
                  <a:srgbClr val="0000FF"/>
                </a:solidFill>
              </a:rPr>
              <a:t>photo taken at Tsing-Hua University, Hsinchu at the occasion of a symposium of celebrating Prof. C.N. Yang’s    70 birthday</a:t>
            </a:r>
            <a:endParaRPr lang="zh-TW" altLang="en-US" sz="1800" dirty="0">
              <a:solidFill>
                <a:srgbClr val="0000FF"/>
              </a:solidFill>
            </a:endParaRPr>
          </a:p>
        </p:txBody>
      </p:sp>
    </p:spTree>
    <p:extLst>
      <p:ext uri="{BB962C8B-B14F-4D97-AF65-F5344CB8AC3E}">
        <p14:creationId xmlns:p14="http://schemas.microsoft.com/office/powerpoint/2010/main" val="365813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631325" y="838110"/>
            <a:ext cx="5935266"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None/>
            </a:pPr>
            <a:r>
              <a:rPr lang="en-US" altLang="zh-TW" sz="1500" dirty="0">
                <a:solidFill>
                  <a:srgbClr val="0000FF"/>
                </a:solidFill>
              </a:rPr>
              <a:t>T</a:t>
            </a:r>
            <a:r>
              <a:rPr lang="en-US" altLang="zh-TW" sz="1500" dirty="0">
                <a:solidFill>
                  <a:srgbClr val="0000FF"/>
                </a:solidFill>
                <a:latin typeface="cmsy10" pitchFamily="34" charset="0"/>
              </a:rPr>
              <a:t> </a:t>
            </a:r>
            <a:r>
              <a:rPr lang="en-US" altLang="zh-TW" sz="1500" b="0" dirty="0">
                <a:solidFill>
                  <a:srgbClr val="0000FF"/>
                </a:solidFill>
              </a:rPr>
              <a:t>= 3.134 </a:t>
            </a:r>
            <a:r>
              <a:rPr lang="en-US" altLang="zh-TW" sz="1500" b="0" dirty="0">
                <a:solidFill>
                  <a:srgbClr val="0000FF"/>
                </a:solidFill>
                <a:cs typeface="Arial" panose="020B0604020202020204" pitchFamily="34" charset="0"/>
              </a:rPr>
              <a:t>± 0.010  (taken to be real)    </a:t>
            </a:r>
            <a:r>
              <a:rPr lang="en-US" altLang="zh-TW" sz="1500" b="0" dirty="0">
                <a:solidFill>
                  <a:srgbClr val="0000FF"/>
                </a:solidFill>
                <a:latin typeface="Arial"/>
                <a:ea typeface="Arial Unicode MS" pitchFamily="34" charset="-120"/>
              </a:rPr>
              <a:t>(in units of 10</a:t>
            </a:r>
            <a:r>
              <a:rPr lang="en-US" altLang="zh-TW" sz="1500" b="0" baseline="55000" dirty="0">
                <a:solidFill>
                  <a:srgbClr val="0000FF"/>
                </a:solidFill>
                <a:latin typeface="Arial"/>
                <a:ea typeface="Arial Unicode MS" pitchFamily="34" charset="-120"/>
              </a:rPr>
              <a:t>-6</a:t>
            </a:r>
            <a:r>
              <a:rPr lang="en-US" altLang="zh-TW" sz="1500" b="0" dirty="0">
                <a:solidFill>
                  <a:srgbClr val="0000FF"/>
                </a:solidFill>
                <a:latin typeface="Arial"/>
                <a:ea typeface="Arial Unicode MS" pitchFamily="34" charset="-120"/>
              </a:rPr>
              <a:t> GeV)</a:t>
            </a:r>
            <a:endParaRPr lang="en-US" altLang="zh-TW" sz="1500" b="0" dirty="0">
              <a:solidFill>
                <a:srgbClr val="0000FF"/>
              </a:solidFill>
              <a:cs typeface="Arial" panose="020B0604020202020204" pitchFamily="34" charset="0"/>
            </a:endParaRPr>
          </a:p>
          <a:p>
            <a:pPr defTabSz="685800" eaLnBrk="1" hangingPunct="1">
              <a:spcBef>
                <a:spcPct val="50000"/>
              </a:spcBef>
              <a:buNone/>
            </a:pPr>
            <a:r>
              <a:rPr lang="en-US" altLang="zh-TW" sz="1500" dirty="0">
                <a:solidFill>
                  <a:srgbClr val="0000FF"/>
                </a:solidFill>
                <a:cs typeface="Arial" panose="020B0604020202020204" pitchFamily="34" charset="0"/>
              </a:rPr>
              <a:t>C</a:t>
            </a:r>
            <a:r>
              <a:rPr lang="en-US" altLang="zh-TW" sz="1500" b="0" dirty="0">
                <a:solidFill>
                  <a:srgbClr val="0000FF"/>
                </a:solidFill>
                <a:cs typeface="Arial" panose="020B0604020202020204" pitchFamily="34" charset="0"/>
              </a:rPr>
              <a:t> = (2.584 ± 0.014) exp[</a:t>
            </a:r>
            <a:r>
              <a:rPr lang="en-US" altLang="zh-TW" sz="1500" b="0" dirty="0" err="1">
                <a:solidFill>
                  <a:srgbClr val="0000FF"/>
                </a:solidFill>
                <a:cs typeface="Arial" panose="020B0604020202020204" pitchFamily="34" charset="0"/>
              </a:rPr>
              <a:t>i</a:t>
            </a:r>
            <a:r>
              <a:rPr lang="en-US" altLang="zh-TW" sz="1500" b="0" dirty="0">
                <a:solidFill>
                  <a:srgbClr val="0000FF"/>
                </a:solidFill>
                <a:cs typeface="Arial" panose="020B0604020202020204" pitchFamily="34" charset="0"/>
              </a:rPr>
              <a:t> (-151.9±0.3)</a:t>
            </a:r>
            <a:r>
              <a:rPr lang="en-US" altLang="zh-TW" sz="1500" b="0" baseline="30000" dirty="0">
                <a:solidFill>
                  <a:srgbClr val="0000FF"/>
                </a:solidFill>
                <a:cs typeface="Arial" panose="020B0604020202020204" pitchFamily="34" charset="0"/>
              </a:rPr>
              <a:t>o</a:t>
            </a:r>
            <a:r>
              <a:rPr lang="en-US" altLang="zh-TW" sz="1500" b="0" dirty="0">
                <a:solidFill>
                  <a:srgbClr val="0000FF"/>
                </a:solidFill>
                <a:cs typeface="Arial" panose="020B0604020202020204" pitchFamily="34" charset="0"/>
              </a:rPr>
              <a:t>]</a:t>
            </a:r>
          </a:p>
          <a:p>
            <a:pPr defTabSz="685800" eaLnBrk="1" hangingPunct="1">
              <a:spcBef>
                <a:spcPct val="50000"/>
              </a:spcBef>
              <a:buNone/>
            </a:pPr>
            <a:r>
              <a:rPr lang="en-US" altLang="zh-TW" sz="1500" dirty="0">
                <a:solidFill>
                  <a:srgbClr val="0000FF"/>
                </a:solidFill>
                <a:cs typeface="Arial" panose="020B0604020202020204" pitchFamily="34" charset="0"/>
              </a:rPr>
              <a:t>E</a:t>
            </a:r>
            <a:r>
              <a:rPr lang="en-US" altLang="zh-TW" sz="1500" dirty="0">
                <a:solidFill>
                  <a:srgbClr val="0000FF"/>
                </a:solidFill>
                <a:latin typeface="cmsy10" pitchFamily="34" charset="0"/>
                <a:cs typeface="Arial" panose="020B0604020202020204" pitchFamily="34" charset="0"/>
              </a:rPr>
              <a:t> </a:t>
            </a:r>
            <a:r>
              <a:rPr lang="en-US" altLang="zh-TW" sz="1500" b="0" dirty="0">
                <a:solidFill>
                  <a:srgbClr val="0000FF"/>
                </a:solidFill>
                <a:cs typeface="Arial" panose="020B0604020202020204" pitchFamily="34" charset="0"/>
              </a:rPr>
              <a:t>= (1.472 ± 0.024) exp[</a:t>
            </a:r>
            <a:r>
              <a:rPr lang="en-US" altLang="zh-TW" sz="1500" b="0" dirty="0" err="1">
                <a:solidFill>
                  <a:srgbClr val="0000FF"/>
                </a:solidFill>
                <a:cs typeface="Arial" panose="020B0604020202020204" pitchFamily="34" charset="0"/>
              </a:rPr>
              <a:t>i</a:t>
            </a:r>
            <a:r>
              <a:rPr lang="en-US" altLang="zh-TW" sz="1500" b="0" dirty="0">
                <a:solidFill>
                  <a:srgbClr val="0000FF"/>
                </a:solidFill>
                <a:cs typeface="Arial" panose="020B0604020202020204" pitchFamily="34" charset="0"/>
              </a:rPr>
              <a:t> (121.7±0.4)</a:t>
            </a:r>
            <a:r>
              <a:rPr lang="en-US" altLang="zh-TW" sz="1500" b="0" baseline="30000" dirty="0">
                <a:solidFill>
                  <a:srgbClr val="0000FF"/>
                </a:solidFill>
                <a:cs typeface="Arial" panose="020B0604020202020204" pitchFamily="34" charset="0"/>
              </a:rPr>
              <a:t>o</a:t>
            </a:r>
            <a:r>
              <a:rPr lang="en-US" altLang="zh-TW" sz="1500" b="0" dirty="0">
                <a:solidFill>
                  <a:srgbClr val="0000FF"/>
                </a:solidFill>
                <a:cs typeface="Arial" panose="020B0604020202020204" pitchFamily="34" charset="0"/>
              </a:rPr>
              <a:t>]</a:t>
            </a:r>
          </a:p>
          <a:p>
            <a:pPr defTabSz="685800" eaLnBrk="1" hangingPunct="1">
              <a:spcBef>
                <a:spcPct val="50000"/>
              </a:spcBef>
              <a:buNone/>
            </a:pPr>
            <a:r>
              <a:rPr lang="en-US" altLang="zh-TW" sz="1500" dirty="0">
                <a:solidFill>
                  <a:srgbClr val="0000FF"/>
                </a:solidFill>
                <a:cs typeface="Arial" panose="020B0604020202020204" pitchFamily="34" charset="0"/>
              </a:rPr>
              <a:t>A </a:t>
            </a:r>
            <a:r>
              <a:rPr lang="en-US" altLang="zh-TW" sz="1500" b="0" dirty="0">
                <a:solidFill>
                  <a:srgbClr val="0000FF"/>
                </a:solidFill>
                <a:cs typeface="Arial" panose="020B0604020202020204" pitchFamily="34" charset="0"/>
              </a:rPr>
              <a:t>= (0.394 ± 0.020) exp[</a:t>
            </a:r>
            <a:r>
              <a:rPr lang="en-US" altLang="zh-TW" sz="1500" b="0" dirty="0" err="1">
                <a:solidFill>
                  <a:srgbClr val="0000FF"/>
                </a:solidFill>
                <a:cs typeface="Arial" panose="020B0604020202020204" pitchFamily="34" charset="0"/>
              </a:rPr>
              <a:t>i</a:t>
            </a:r>
            <a:r>
              <a:rPr lang="en-US" altLang="zh-TW" sz="1500" b="0" dirty="0">
                <a:solidFill>
                  <a:srgbClr val="0000FF"/>
                </a:solidFill>
                <a:cs typeface="Arial" panose="020B0604020202020204" pitchFamily="34" charset="0"/>
              </a:rPr>
              <a:t> (14.1</a:t>
            </a:r>
            <a:r>
              <a:rPr lang="en-US" altLang="zh-TW" sz="1500" b="0" baseline="30000" dirty="0">
                <a:solidFill>
                  <a:srgbClr val="0000FF"/>
                </a:solidFill>
                <a:cs typeface="Arial" panose="020B0604020202020204" pitchFamily="34" charset="0"/>
              </a:rPr>
              <a:t>+11.0</a:t>
            </a:r>
            <a:r>
              <a:rPr lang="en-US" altLang="zh-TW" sz="1500" b="0" baseline="-5000" dirty="0">
                <a:solidFill>
                  <a:srgbClr val="0000FF"/>
                </a:solidFill>
                <a:cs typeface="Arial" panose="020B0604020202020204" pitchFamily="34" charset="0"/>
              </a:rPr>
              <a:t>-8.5</a:t>
            </a:r>
            <a:r>
              <a:rPr lang="en-US" altLang="zh-TW" sz="1500" b="0" dirty="0">
                <a:solidFill>
                  <a:srgbClr val="0000FF"/>
                </a:solidFill>
                <a:cs typeface="Arial" panose="020B0604020202020204" pitchFamily="34" charset="0"/>
              </a:rPr>
              <a:t>)</a:t>
            </a:r>
            <a:r>
              <a:rPr lang="en-US" altLang="zh-TW" sz="1500" b="0" baseline="30000" dirty="0">
                <a:solidFill>
                  <a:srgbClr val="0000FF"/>
                </a:solidFill>
                <a:cs typeface="Arial" panose="020B0604020202020204" pitchFamily="34" charset="0"/>
              </a:rPr>
              <a:t>o</a:t>
            </a:r>
            <a:r>
              <a:rPr lang="en-US" altLang="zh-TW" sz="1500" b="0" dirty="0">
                <a:solidFill>
                  <a:srgbClr val="0000FF"/>
                </a:solidFill>
                <a:cs typeface="Arial" panose="020B0604020202020204" pitchFamily="34" charset="0"/>
              </a:rPr>
              <a:t>]</a:t>
            </a:r>
          </a:p>
        </p:txBody>
      </p:sp>
      <p:sp>
        <p:nvSpPr>
          <p:cNvPr id="25603" name="Text Box 6"/>
          <p:cNvSpPr txBox="1">
            <a:spLocks noChangeArrowheads="1"/>
          </p:cNvSpPr>
          <p:nvPr/>
        </p:nvSpPr>
        <p:spPr bwMode="auto">
          <a:xfrm>
            <a:off x="5532353" y="1210818"/>
            <a:ext cx="2810033"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None/>
            </a:pPr>
            <a:r>
              <a:rPr lang="en-US" altLang="zh-TW" sz="1050" b="0" dirty="0" err="1">
                <a:solidFill>
                  <a:prstClr val="black"/>
                </a:solidFill>
              </a:rPr>
              <a:t>Rosner</a:t>
            </a:r>
            <a:r>
              <a:rPr lang="en-US" altLang="zh-TW" sz="1050" b="0" dirty="0">
                <a:solidFill>
                  <a:prstClr val="black"/>
                </a:solidFill>
              </a:rPr>
              <a:t> (’99)</a:t>
            </a:r>
          </a:p>
          <a:p>
            <a:pPr defTabSz="685800" eaLnBrk="1" hangingPunct="1">
              <a:spcBef>
                <a:spcPct val="50000"/>
              </a:spcBef>
              <a:buNone/>
            </a:pPr>
            <a:r>
              <a:rPr lang="en-US" altLang="zh-TW" sz="1050" b="0" dirty="0">
                <a:solidFill>
                  <a:prstClr val="black"/>
                </a:solidFill>
              </a:rPr>
              <a:t>Wu, </a:t>
            </a:r>
            <a:r>
              <a:rPr lang="en-US" altLang="zh-TW" sz="1050" b="0" dirty="0" err="1">
                <a:solidFill>
                  <a:prstClr val="black"/>
                </a:solidFill>
              </a:rPr>
              <a:t>Zhong</a:t>
            </a:r>
            <a:r>
              <a:rPr lang="en-US" altLang="zh-TW" sz="1050" b="0" dirty="0">
                <a:solidFill>
                  <a:prstClr val="black"/>
                </a:solidFill>
              </a:rPr>
              <a:t>, Zhou (’04)</a:t>
            </a:r>
          </a:p>
          <a:p>
            <a:pPr defTabSz="685800" eaLnBrk="1" hangingPunct="1">
              <a:spcBef>
                <a:spcPct val="50000"/>
              </a:spcBef>
              <a:buNone/>
            </a:pPr>
            <a:r>
              <a:rPr lang="en-US" altLang="zh-TW" sz="1050" b="0" dirty="0">
                <a:solidFill>
                  <a:prstClr val="black"/>
                </a:solidFill>
              </a:rPr>
              <a:t>Bhattacharya, </a:t>
            </a:r>
            <a:r>
              <a:rPr lang="en-US" altLang="zh-TW" sz="1050" b="0" dirty="0" err="1">
                <a:solidFill>
                  <a:prstClr val="black"/>
                </a:solidFill>
              </a:rPr>
              <a:t>Rosner</a:t>
            </a:r>
            <a:r>
              <a:rPr lang="en-US" altLang="zh-TW" sz="1050" b="0" dirty="0">
                <a:solidFill>
                  <a:prstClr val="black"/>
                </a:solidFill>
              </a:rPr>
              <a:t> (’08,’10)</a:t>
            </a:r>
          </a:p>
          <a:p>
            <a:pPr defTabSz="685800" eaLnBrk="1" hangingPunct="1">
              <a:spcBef>
                <a:spcPct val="50000"/>
              </a:spcBef>
              <a:buNone/>
            </a:pPr>
            <a:r>
              <a:rPr lang="en-US" altLang="zh-TW" sz="1050" b="0" dirty="0">
                <a:solidFill>
                  <a:prstClr val="black"/>
                </a:solidFill>
              </a:rPr>
              <a:t>HYC, Chiang (’10, ’19, ‘23)</a:t>
            </a:r>
          </a:p>
        </p:txBody>
      </p:sp>
      <p:sp>
        <p:nvSpPr>
          <p:cNvPr id="25604" name="Line 12"/>
          <p:cNvSpPr>
            <a:spLocks noChangeShapeType="1"/>
          </p:cNvSpPr>
          <p:nvPr/>
        </p:nvSpPr>
        <p:spPr bwMode="auto">
          <a:xfrm>
            <a:off x="7121590" y="3311024"/>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a typeface="PMingLiU" panose="02020500000000000000" pitchFamily="18" charset="-120"/>
            </a:endParaRPr>
          </a:p>
        </p:txBody>
      </p:sp>
      <p:sp>
        <p:nvSpPr>
          <p:cNvPr id="25605" name="Line 13"/>
          <p:cNvSpPr>
            <a:spLocks noChangeShapeType="1"/>
          </p:cNvSpPr>
          <p:nvPr/>
        </p:nvSpPr>
        <p:spPr bwMode="auto">
          <a:xfrm flipH="1">
            <a:off x="7122780" y="2989556"/>
            <a:ext cx="320279" cy="1119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a typeface="PMingLiU" panose="02020500000000000000" pitchFamily="18" charset="-120"/>
            </a:endParaRPr>
          </a:p>
        </p:txBody>
      </p:sp>
      <p:sp>
        <p:nvSpPr>
          <p:cNvPr id="25606" name="Line 14"/>
          <p:cNvSpPr>
            <a:spLocks noChangeShapeType="1"/>
          </p:cNvSpPr>
          <p:nvPr/>
        </p:nvSpPr>
        <p:spPr bwMode="auto">
          <a:xfrm flipV="1">
            <a:off x="6768767" y="3254735"/>
            <a:ext cx="141088" cy="65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a typeface="PMingLiU" panose="02020500000000000000" pitchFamily="18" charset="-120"/>
            </a:endParaRPr>
          </a:p>
        </p:txBody>
      </p:sp>
      <p:sp>
        <p:nvSpPr>
          <p:cNvPr id="25607" name="Line 15"/>
          <p:cNvSpPr>
            <a:spLocks noChangeShapeType="1"/>
          </p:cNvSpPr>
          <p:nvPr/>
        </p:nvSpPr>
        <p:spPr bwMode="auto">
          <a:xfrm flipH="1" flipV="1">
            <a:off x="6317918" y="2938358"/>
            <a:ext cx="129779" cy="2250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a typeface="PMingLiU" panose="02020500000000000000" pitchFamily="18" charset="-120"/>
            </a:endParaRPr>
          </a:p>
        </p:txBody>
      </p:sp>
      <p:sp>
        <p:nvSpPr>
          <p:cNvPr id="25608" name="Text Box 16"/>
          <p:cNvSpPr txBox="1">
            <a:spLocks noChangeArrowheads="1"/>
          </p:cNvSpPr>
          <p:nvPr/>
        </p:nvSpPr>
        <p:spPr bwMode="auto">
          <a:xfrm>
            <a:off x="7528784" y="3383652"/>
            <a:ext cx="47744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None/>
            </a:pPr>
            <a:r>
              <a:rPr lang="en-US" altLang="zh-TW" sz="1650">
                <a:solidFill>
                  <a:prstClr val="black"/>
                </a:solidFill>
                <a:latin typeface="cmsy10" pitchFamily="34" charset="0"/>
              </a:rPr>
              <a:t>T</a:t>
            </a:r>
          </a:p>
        </p:txBody>
      </p:sp>
      <p:sp>
        <p:nvSpPr>
          <p:cNvPr id="25609" name="Text Box 17"/>
          <p:cNvSpPr txBox="1">
            <a:spLocks noChangeArrowheads="1"/>
          </p:cNvSpPr>
          <p:nvPr/>
        </p:nvSpPr>
        <p:spPr bwMode="auto">
          <a:xfrm>
            <a:off x="7400197" y="2609746"/>
            <a:ext cx="47744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None/>
            </a:pPr>
            <a:r>
              <a:rPr lang="en-US" altLang="zh-TW" sz="1650">
                <a:solidFill>
                  <a:prstClr val="black"/>
                </a:solidFill>
                <a:latin typeface="cmsy10" pitchFamily="34" charset="0"/>
              </a:rPr>
              <a:t>C</a:t>
            </a:r>
          </a:p>
        </p:txBody>
      </p:sp>
      <p:sp>
        <p:nvSpPr>
          <p:cNvPr id="25610" name="Text Box 18"/>
          <p:cNvSpPr txBox="1">
            <a:spLocks noChangeArrowheads="1"/>
          </p:cNvSpPr>
          <p:nvPr/>
        </p:nvSpPr>
        <p:spPr bwMode="auto">
          <a:xfrm>
            <a:off x="6748655" y="3254735"/>
            <a:ext cx="37742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None/>
            </a:pPr>
            <a:r>
              <a:rPr lang="en-US" altLang="zh-TW" sz="1650" dirty="0">
                <a:solidFill>
                  <a:prstClr val="black"/>
                </a:solidFill>
                <a:latin typeface="cmsy10" pitchFamily="34" charset="0"/>
              </a:rPr>
              <a:t>A</a:t>
            </a:r>
          </a:p>
        </p:txBody>
      </p:sp>
      <p:sp>
        <p:nvSpPr>
          <p:cNvPr id="25611" name="Text Box 19"/>
          <p:cNvSpPr txBox="1">
            <a:spLocks noChangeArrowheads="1"/>
          </p:cNvSpPr>
          <p:nvPr/>
        </p:nvSpPr>
        <p:spPr bwMode="auto">
          <a:xfrm>
            <a:off x="6065506" y="2345427"/>
            <a:ext cx="26908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None/>
            </a:pPr>
            <a:r>
              <a:rPr lang="en-US" altLang="zh-TW" sz="1650">
                <a:solidFill>
                  <a:prstClr val="black"/>
                </a:solidFill>
                <a:latin typeface="cmsy10" pitchFamily="34" charset="0"/>
              </a:rPr>
              <a:t>E</a:t>
            </a:r>
          </a:p>
        </p:txBody>
      </p:sp>
      <p:sp>
        <p:nvSpPr>
          <p:cNvPr id="25612" name="投影片編號版面配置區 3"/>
          <p:cNvSpPr txBox="1">
            <a:spLocks noGrp="1"/>
          </p:cNvSpPr>
          <p:nvPr/>
        </p:nvSpPr>
        <p:spPr bwMode="auto">
          <a:xfrm>
            <a:off x="7566591" y="4907949"/>
            <a:ext cx="1600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algn="r" defTabSz="685800" eaLnBrk="1" hangingPunct="1">
              <a:spcBef>
                <a:spcPct val="0"/>
              </a:spcBef>
              <a:buNone/>
            </a:pPr>
            <a:fld id="{0C4CFF34-B69E-48E6-BD02-C0876538F5FF}" type="slidenum">
              <a:rPr lang="en-US" altLang="zh-TW" sz="1050" b="0">
                <a:solidFill>
                  <a:prstClr val="black"/>
                </a:solidFill>
              </a:rPr>
              <a:pPr algn="r" defTabSz="685800" eaLnBrk="1" hangingPunct="1">
                <a:spcBef>
                  <a:spcPct val="0"/>
                </a:spcBef>
                <a:buNone/>
              </a:pPr>
              <a:t>6</a:t>
            </a:fld>
            <a:endParaRPr lang="en-US" altLang="zh-TW" sz="1050" b="0" dirty="0">
              <a:solidFill>
                <a:prstClr val="black"/>
              </a:solidFill>
            </a:endParaRPr>
          </a:p>
        </p:txBody>
      </p:sp>
      <p:cxnSp>
        <p:nvCxnSpPr>
          <p:cNvPr id="25613" name="直線接點 20"/>
          <p:cNvCxnSpPr>
            <a:cxnSpLocks noChangeShapeType="1"/>
          </p:cNvCxnSpPr>
          <p:nvPr/>
        </p:nvCxnSpPr>
        <p:spPr bwMode="auto">
          <a:xfrm>
            <a:off x="6503655" y="3309833"/>
            <a:ext cx="162520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5614" name="直線接點 22"/>
          <p:cNvCxnSpPr>
            <a:cxnSpLocks noChangeShapeType="1"/>
          </p:cNvCxnSpPr>
          <p:nvPr/>
        </p:nvCxnSpPr>
        <p:spPr bwMode="auto">
          <a:xfrm flipV="1">
            <a:off x="6520325" y="2882399"/>
            <a:ext cx="1231106" cy="42743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5615" name="直線接點 24"/>
          <p:cNvCxnSpPr>
            <a:cxnSpLocks noChangeShapeType="1"/>
          </p:cNvCxnSpPr>
          <p:nvPr/>
        </p:nvCxnSpPr>
        <p:spPr bwMode="auto">
          <a:xfrm flipV="1">
            <a:off x="6558564" y="3272443"/>
            <a:ext cx="263194" cy="2157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5616" name="直線接點 26"/>
          <p:cNvCxnSpPr>
            <a:cxnSpLocks noChangeShapeType="1"/>
          </p:cNvCxnSpPr>
          <p:nvPr/>
        </p:nvCxnSpPr>
        <p:spPr bwMode="auto">
          <a:xfrm rot="16200000" flipV="1">
            <a:off x="6051218" y="2840727"/>
            <a:ext cx="607219" cy="33099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5617" name="文字方塊 19"/>
          <p:cNvSpPr txBox="1">
            <a:spLocks noChangeArrowheads="1"/>
          </p:cNvSpPr>
          <p:nvPr/>
        </p:nvSpPr>
        <p:spPr bwMode="auto">
          <a:xfrm>
            <a:off x="1497806" y="2323847"/>
            <a:ext cx="433433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Font typeface="Wingdings" panose="05000000000000000000" pitchFamily="2" charset="2"/>
              <a:buChar char="Ø"/>
            </a:pPr>
            <a:r>
              <a:rPr lang="en-US" altLang="zh-TW" sz="1500" b="0" dirty="0">
                <a:solidFill>
                  <a:srgbClr val="FF0000"/>
                </a:solidFill>
              </a:rPr>
              <a:t> Phase between </a:t>
            </a:r>
            <a:r>
              <a:rPr lang="en-US" altLang="zh-TW" sz="1500" dirty="0">
                <a:solidFill>
                  <a:srgbClr val="FF0000"/>
                </a:solidFill>
              </a:rPr>
              <a:t>C</a:t>
            </a:r>
            <a:r>
              <a:rPr lang="en-US" altLang="zh-TW" sz="1500" b="0" dirty="0">
                <a:solidFill>
                  <a:srgbClr val="FF0000"/>
                </a:solidFill>
              </a:rPr>
              <a:t> &amp; </a:t>
            </a:r>
            <a:r>
              <a:rPr lang="en-US" altLang="zh-TW" sz="1500" dirty="0">
                <a:solidFill>
                  <a:srgbClr val="FF0000"/>
                </a:solidFill>
              </a:rPr>
              <a:t>T</a:t>
            </a:r>
            <a:r>
              <a:rPr lang="en-US" altLang="zh-TW" sz="1500" b="0" dirty="0">
                <a:solidFill>
                  <a:srgbClr val="FF0000"/>
                </a:solidFill>
              </a:rPr>
              <a:t>  ~ 152</a:t>
            </a:r>
            <a:r>
              <a:rPr lang="en-US" altLang="zh-TW" sz="1500" b="0" baseline="30000" dirty="0">
                <a:solidFill>
                  <a:srgbClr val="FF0000"/>
                </a:solidFill>
              </a:rPr>
              <a:t>o</a:t>
            </a:r>
            <a:r>
              <a:rPr lang="en-US" altLang="zh-TW" sz="1500" b="0" dirty="0">
                <a:solidFill>
                  <a:srgbClr val="FF0000"/>
                </a:solidFill>
              </a:rPr>
              <a:t> </a:t>
            </a:r>
          </a:p>
          <a:p>
            <a:pPr defTabSz="685800" eaLnBrk="1" hangingPunct="1">
              <a:spcBef>
                <a:spcPct val="50000"/>
              </a:spcBef>
              <a:buFont typeface="Wingdings" panose="05000000000000000000" pitchFamily="2" charset="2"/>
              <a:buChar char="Ø"/>
            </a:pPr>
            <a:r>
              <a:rPr lang="en-US" altLang="zh-TW" sz="1500" b="0" dirty="0">
                <a:solidFill>
                  <a:srgbClr val="FF0000"/>
                </a:solidFill>
              </a:rPr>
              <a:t> W-exchange </a:t>
            </a:r>
            <a:r>
              <a:rPr lang="en-US" altLang="zh-TW" sz="1500" dirty="0">
                <a:solidFill>
                  <a:srgbClr val="FF0000"/>
                </a:solidFill>
              </a:rPr>
              <a:t>E</a:t>
            </a:r>
            <a:r>
              <a:rPr lang="en-US" altLang="zh-TW" sz="1500" b="0" dirty="0">
                <a:solidFill>
                  <a:srgbClr val="FF0000"/>
                </a:solidFill>
                <a:latin typeface="cmsy10" pitchFamily="34" charset="0"/>
              </a:rPr>
              <a:t> </a:t>
            </a:r>
            <a:r>
              <a:rPr lang="en-US" altLang="zh-TW" sz="1500" b="0" dirty="0">
                <a:solidFill>
                  <a:srgbClr val="FF0000"/>
                </a:solidFill>
              </a:rPr>
              <a:t>is sizable with a large phase    </a:t>
            </a:r>
            <a:r>
              <a:rPr lang="en-US" altLang="zh-TW" sz="1500" b="0" dirty="0">
                <a:solidFill>
                  <a:srgbClr val="FF0000"/>
                </a:solidFill>
                <a:sym typeface="Symbol" panose="05050102010706020507" pitchFamily="18" charset="2"/>
              </a:rPr>
              <a:t> importance of 1/m</a:t>
            </a:r>
            <a:r>
              <a:rPr lang="en-US" altLang="zh-TW" sz="1500" b="0" baseline="-25000" dirty="0">
                <a:solidFill>
                  <a:srgbClr val="FF0000"/>
                </a:solidFill>
                <a:sym typeface="Symbol" panose="05050102010706020507" pitchFamily="18" charset="2"/>
              </a:rPr>
              <a:t>c</a:t>
            </a:r>
            <a:r>
              <a:rPr lang="en-US" altLang="zh-TW" sz="1500" b="0" dirty="0">
                <a:solidFill>
                  <a:srgbClr val="FF0000"/>
                </a:solidFill>
                <a:sym typeface="Symbol" panose="05050102010706020507" pitchFamily="18" charset="2"/>
              </a:rPr>
              <a:t> </a:t>
            </a:r>
            <a:r>
              <a:rPr lang="en-US" altLang="zh-TW" sz="1500" b="0" dirty="0">
                <a:solidFill>
                  <a:srgbClr val="FF0000"/>
                </a:solidFill>
              </a:rPr>
              <a:t>power corrections </a:t>
            </a:r>
            <a:r>
              <a:rPr lang="en-US" altLang="zh-TW" sz="1500" b="0" dirty="0">
                <a:solidFill>
                  <a:srgbClr val="FF0000"/>
                </a:solidFill>
                <a:sym typeface="Symbol" panose="05050102010706020507" pitchFamily="18" charset="2"/>
              </a:rPr>
              <a:t> </a:t>
            </a:r>
            <a:endParaRPr lang="en-US" altLang="zh-TW" sz="1500" b="0" dirty="0">
              <a:solidFill>
                <a:srgbClr val="FF0000"/>
              </a:solidFill>
            </a:endParaRPr>
          </a:p>
          <a:p>
            <a:pPr defTabSz="685800" eaLnBrk="1" hangingPunct="1">
              <a:spcBef>
                <a:spcPct val="50000"/>
              </a:spcBef>
              <a:buFont typeface="Wingdings" panose="05000000000000000000" pitchFamily="2" charset="2"/>
              <a:buChar char="Ø"/>
            </a:pPr>
            <a:r>
              <a:rPr lang="en-US" altLang="zh-TW" sz="1500" b="0" dirty="0">
                <a:solidFill>
                  <a:srgbClr val="FF0000"/>
                </a:solidFill>
              </a:rPr>
              <a:t> W-annihilation </a:t>
            </a:r>
            <a:r>
              <a:rPr lang="en-US" altLang="zh-TW" sz="1500" dirty="0">
                <a:solidFill>
                  <a:srgbClr val="FF0000"/>
                </a:solidFill>
              </a:rPr>
              <a:t>A</a:t>
            </a:r>
            <a:r>
              <a:rPr lang="en-US" altLang="zh-TW" sz="1500" b="0" dirty="0">
                <a:solidFill>
                  <a:srgbClr val="FF0000"/>
                </a:solidFill>
              </a:rPr>
              <a:t> is smaller than </a:t>
            </a:r>
            <a:r>
              <a:rPr lang="en-US" altLang="zh-TW" sz="1500" dirty="0">
                <a:solidFill>
                  <a:srgbClr val="FF0000"/>
                </a:solidFill>
              </a:rPr>
              <a:t>E</a:t>
            </a:r>
            <a:r>
              <a:rPr lang="en-US" altLang="zh-TW" sz="1500" dirty="0">
                <a:solidFill>
                  <a:srgbClr val="FF0000"/>
                </a:solidFill>
                <a:latin typeface="cmsy10" pitchFamily="34" charset="0"/>
              </a:rPr>
              <a:t> </a:t>
            </a:r>
            <a:r>
              <a:rPr lang="en-US" altLang="zh-TW" sz="1500" b="0" dirty="0">
                <a:solidFill>
                  <a:srgbClr val="FF0000"/>
                </a:solidFill>
              </a:rPr>
              <a:t>and nearly perpendicular to </a:t>
            </a:r>
            <a:r>
              <a:rPr lang="en-US" altLang="zh-TW" sz="1500" dirty="0">
                <a:solidFill>
                  <a:srgbClr val="FF0000"/>
                </a:solidFill>
              </a:rPr>
              <a:t>E</a:t>
            </a:r>
            <a:endParaRPr lang="zh-TW" altLang="en-US" sz="1500" dirty="0">
              <a:solidFill>
                <a:srgbClr val="FF0000"/>
              </a:solidFill>
            </a:endParaRPr>
          </a:p>
        </p:txBody>
      </p:sp>
      <p:sp>
        <p:nvSpPr>
          <p:cNvPr id="25618" name="Text Box 12"/>
          <p:cNvSpPr txBox="1">
            <a:spLocks noChangeArrowheads="1"/>
          </p:cNvSpPr>
          <p:nvPr/>
        </p:nvSpPr>
        <p:spPr bwMode="auto">
          <a:xfrm>
            <a:off x="2066924" y="-6712"/>
            <a:ext cx="505466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defTabSz="685800" eaLnBrk="1" hangingPunct="1">
              <a:spcBef>
                <a:spcPct val="50000"/>
              </a:spcBef>
              <a:buNone/>
            </a:pPr>
            <a:r>
              <a:rPr lang="en-US" altLang="zh-TW" sz="1650" dirty="0">
                <a:solidFill>
                  <a:srgbClr val="FF33CC"/>
                </a:solidFill>
              </a:rPr>
              <a:t> Topological tree amplitudes in D </a:t>
            </a:r>
            <a:r>
              <a:rPr lang="en-US" altLang="zh-TW" sz="1650" dirty="0">
                <a:solidFill>
                  <a:srgbClr val="FF33CC"/>
                </a:solidFill>
                <a:sym typeface="Symbol" panose="05050102010706020507" pitchFamily="18" charset="2"/>
              </a:rPr>
              <a:t> PP decays</a:t>
            </a:r>
            <a:endParaRPr lang="en-US" altLang="zh-TW" sz="1650" dirty="0">
              <a:solidFill>
                <a:srgbClr val="FF33CC"/>
              </a:solidFill>
            </a:endParaRPr>
          </a:p>
        </p:txBody>
      </p:sp>
      <p:sp>
        <p:nvSpPr>
          <p:cNvPr id="25619" name="文字方塊 20"/>
          <p:cNvSpPr txBox="1">
            <a:spLocks noChangeArrowheads="1"/>
          </p:cNvSpPr>
          <p:nvPr/>
        </p:nvSpPr>
        <p:spPr bwMode="auto">
          <a:xfrm>
            <a:off x="807839" y="3869724"/>
            <a:ext cx="76898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PMingLiU"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PMingLiU"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PMingLiU"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PMingLiU" panose="02020500000000000000" pitchFamily="18" charset="-120"/>
              </a:defRPr>
            </a:lvl9pPr>
          </a:lstStyle>
          <a:p>
            <a:pPr marL="285750" indent="-285750" defTabSz="685800" eaLnBrk="1" hangingPunct="1">
              <a:spcBef>
                <a:spcPct val="50000"/>
              </a:spcBef>
              <a:buFont typeface="Wingdings" panose="05000000000000000000" pitchFamily="2" charset="2"/>
              <a:buChar char="n"/>
            </a:pPr>
            <a:r>
              <a:rPr lang="en-US" altLang="zh-TW" sz="1500" dirty="0">
                <a:solidFill>
                  <a:srgbClr val="0000FF"/>
                </a:solidFill>
              </a:rPr>
              <a:t>The great merit &amp; strong point of this approach </a:t>
            </a:r>
            <a:r>
              <a:rPr lang="en-US" altLang="zh-TW" sz="1500" dirty="0">
                <a:solidFill>
                  <a:srgbClr val="0000FF"/>
                </a:solidFill>
                <a:sym typeface="Symbol" panose="05050102010706020507" pitchFamily="18" charset="2"/>
              </a:rPr>
              <a:t> magnitude and strong phase of each topological tree amplitude are determined</a:t>
            </a:r>
            <a:endParaRPr lang="zh-TW" altLang="en-US" sz="1500" dirty="0">
              <a:solidFill>
                <a:srgbClr val="0000FF"/>
              </a:solidFill>
            </a:endParaRPr>
          </a:p>
        </p:txBody>
      </p:sp>
      <p:sp>
        <p:nvSpPr>
          <p:cNvPr id="25621" name="Line 5"/>
          <p:cNvSpPr>
            <a:spLocks noChangeShapeType="1"/>
          </p:cNvSpPr>
          <p:nvPr/>
        </p:nvSpPr>
        <p:spPr bwMode="auto">
          <a:xfrm>
            <a:off x="1497806" y="394192"/>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a typeface="PMingLiU" panose="02020500000000000000" pitchFamily="18" charset="-120"/>
            </a:endParaRPr>
          </a:p>
        </p:txBody>
      </p:sp>
      <mc:AlternateContent xmlns:mc="http://schemas.openxmlformats.org/markup-compatibility/2006" xmlns:a14="http://schemas.microsoft.com/office/drawing/2010/main">
        <mc:Choice Requires="a14">
          <p:sp>
            <p:nvSpPr>
              <p:cNvPr id="2" name="文字方塊 1"/>
              <p:cNvSpPr txBox="1"/>
              <p:nvPr/>
            </p:nvSpPr>
            <p:spPr bwMode="auto">
              <a:xfrm>
                <a:off x="620996" y="4427045"/>
                <a:ext cx="7800264" cy="338554"/>
              </a:xfrm>
              <a:prstGeom prst="rect">
                <a:avLst/>
              </a:prstGeom>
              <a:noFill/>
              <a:ln w="9525">
                <a:noFill/>
                <a:miter lim="800000"/>
                <a:headEnd/>
                <a:tailEnd/>
              </a:ln>
            </p:spPr>
            <p:txBody>
              <a:bodyPr wrap="square" rtlCol="0">
                <a:spAutoFit/>
              </a:bodyPr>
              <a:lstStyle/>
              <a:p>
                <a:pPr>
                  <a:spcBef>
                    <a:spcPct val="50000"/>
                  </a:spcBef>
                </a:pPr>
                <a:r>
                  <a:rPr lang="zh-TW" altLang="en-US" sz="1600" dirty="0">
                    <a:solidFill>
                      <a:srgbClr val="FF0000"/>
                    </a:solidFill>
                    <a:sym typeface="Symbol" panose="05050102010706020507" pitchFamily="18" charset="2"/>
                  </a:rPr>
                  <a:t>  </a:t>
                </a:r>
                <a:r>
                  <a:rPr lang="en-US" altLang="zh-TW" sz="1600" dirty="0">
                    <a:solidFill>
                      <a:srgbClr val="FF0000"/>
                    </a:solidFill>
                    <a:sym typeface="Symbol" panose="05050102010706020507" pitchFamily="18" charset="2"/>
                  </a:rPr>
                  <a:t>Direct CPV at tree level can be reliably estimated, e.g. </a:t>
                </a:r>
                <a14:m>
                  <m:oMath xmlns:m="http://schemas.openxmlformats.org/officeDocument/2006/math">
                    <m:sSubSup>
                      <m:sSubSupPr>
                        <m:ctrlPr>
                          <a:rPr lang="en-US" altLang="zh-TW" sz="1600" b="1" i="1" smtClean="0">
                            <a:solidFill>
                              <a:srgbClr val="FF0000"/>
                            </a:solidFill>
                            <a:latin typeface="Cambria Math" panose="02040503050406030204" pitchFamily="18" charset="0"/>
                            <a:sym typeface="Symbol" panose="05050102010706020507" pitchFamily="18" charset="2"/>
                          </a:rPr>
                        </m:ctrlPr>
                      </m:sSubSupPr>
                      <m:e>
                        <m:r>
                          <a:rPr lang="en-US" altLang="zh-TW" sz="1600" b="1" i="1" smtClean="0">
                            <a:solidFill>
                              <a:srgbClr val="FF0000"/>
                            </a:solidFill>
                            <a:latin typeface="Cambria Math" panose="02040503050406030204" pitchFamily="18" charset="0"/>
                            <a:sym typeface="Symbol" panose="05050102010706020507" pitchFamily="18" charset="2"/>
                          </a:rPr>
                          <m:t>𝑫</m:t>
                        </m:r>
                      </m:e>
                      <m:sub>
                        <m:r>
                          <a:rPr lang="en-US" altLang="zh-TW" sz="1600" b="1" i="1" smtClean="0">
                            <a:solidFill>
                              <a:srgbClr val="FF0000"/>
                            </a:solidFill>
                            <a:latin typeface="Cambria Math" panose="02040503050406030204" pitchFamily="18" charset="0"/>
                            <a:sym typeface="Symbol" panose="05050102010706020507" pitchFamily="18" charset="2"/>
                          </a:rPr>
                          <m:t>𝒔</m:t>
                        </m:r>
                      </m:sub>
                      <m:sup>
                        <m:r>
                          <a:rPr lang="en-US" altLang="zh-TW" sz="1600" b="1" i="1" smtClean="0">
                            <a:solidFill>
                              <a:srgbClr val="FF0000"/>
                            </a:solidFill>
                            <a:latin typeface="Cambria Math" panose="02040503050406030204" pitchFamily="18" charset="0"/>
                            <a:sym typeface="Symbol" panose="05050102010706020507" pitchFamily="18" charset="2"/>
                          </a:rPr>
                          <m:t>+</m:t>
                        </m:r>
                      </m:sup>
                    </m:sSubSup>
                    <m:r>
                      <a:rPr lang="en-US" altLang="zh-TW" sz="1600" b="1" i="1" smtClean="0">
                        <a:solidFill>
                          <a:srgbClr val="FF0000"/>
                        </a:solidFill>
                        <a:latin typeface="Cambria Math" panose="02040503050406030204" pitchFamily="18" charset="0"/>
                        <a:sym typeface="Symbol" panose="05050102010706020507" pitchFamily="18" charset="2"/>
                      </a:rPr>
                      <m:t>→</m:t>
                    </m:r>
                    <m:sSup>
                      <m:sSupPr>
                        <m:ctrlPr>
                          <a:rPr lang="en-US" altLang="zh-TW" sz="1600" b="1" i="1" smtClean="0">
                            <a:solidFill>
                              <a:srgbClr val="FF0000"/>
                            </a:solidFill>
                            <a:latin typeface="Cambria Math" panose="02040503050406030204" pitchFamily="18" charset="0"/>
                            <a:sym typeface="Symbol" panose="05050102010706020507" pitchFamily="18" charset="2"/>
                          </a:rPr>
                        </m:ctrlPr>
                      </m:sSupPr>
                      <m:e>
                        <m:r>
                          <a:rPr lang="en-US" altLang="zh-TW" sz="1600" b="1" i="1" smtClean="0">
                            <a:solidFill>
                              <a:srgbClr val="FF0000"/>
                            </a:solidFill>
                            <a:latin typeface="Cambria Math" panose="02040503050406030204" pitchFamily="18" charset="0"/>
                            <a:sym typeface="Symbol" panose="05050102010706020507" pitchFamily="18" charset="2"/>
                          </a:rPr>
                          <m:t>𝑲</m:t>
                        </m:r>
                      </m:e>
                      <m:sup>
                        <m:r>
                          <a:rPr lang="en-US" altLang="zh-TW" sz="1600" b="1" i="1" smtClean="0">
                            <a:solidFill>
                              <a:srgbClr val="FF0000"/>
                            </a:solidFill>
                            <a:latin typeface="Cambria Math" panose="02040503050406030204" pitchFamily="18" charset="0"/>
                            <a:sym typeface="Symbol" panose="05050102010706020507" pitchFamily="18" charset="2"/>
                          </a:rPr>
                          <m:t>+</m:t>
                        </m:r>
                      </m:sup>
                    </m:sSup>
                    <m:r>
                      <a:rPr lang="en-US" altLang="zh-TW" sz="1600" b="1" i="1" smtClean="0">
                        <a:solidFill>
                          <a:srgbClr val="FF0000"/>
                        </a:solidFill>
                        <a:latin typeface="Cambria Math" panose="02040503050406030204" pitchFamily="18" charset="0"/>
                        <a:sym typeface="Symbol" panose="05050102010706020507" pitchFamily="18" charset="2"/>
                      </a:rPr>
                      <m:t>𝜼</m:t>
                    </m:r>
                  </m:oMath>
                </a14:m>
                <a:endParaRPr lang="zh-TW" altLang="en-US" sz="1600" dirty="0">
                  <a:solidFill>
                    <a:srgbClr val="FF0000"/>
                  </a:solidFill>
                </a:endParaRPr>
              </a:p>
            </p:txBody>
          </p:sp>
        </mc:Choice>
        <mc:Fallback xmlns="">
          <p:sp>
            <p:nvSpPr>
              <p:cNvPr id="2" name="文字方塊 1"/>
              <p:cNvSpPr txBox="1">
                <a:spLocks noRot="1" noChangeAspect="1" noMove="1" noResize="1" noEditPoints="1" noAdjustHandles="1" noChangeArrowheads="1" noChangeShapeType="1" noTextEdit="1"/>
              </p:cNvSpPr>
              <p:nvPr/>
            </p:nvSpPr>
            <p:spPr bwMode="auto">
              <a:xfrm>
                <a:off x="620996" y="4427045"/>
                <a:ext cx="7800264" cy="338554"/>
              </a:xfrm>
              <a:prstGeom prst="rect">
                <a:avLst/>
              </a:prstGeom>
              <a:blipFill>
                <a:blip r:embed="rId2"/>
                <a:stretch>
                  <a:fillRect l="-325" t="-3571" b="-25000"/>
                </a:stretch>
              </a:blipFill>
              <a:ln w="9525">
                <a:noFill/>
                <a:miter lim="800000"/>
                <a:headEnd/>
                <a:tailEnd/>
              </a:ln>
            </p:spPr>
            <p:txBody>
              <a:bodyPr/>
              <a:lstStyle/>
              <a:p>
                <a:r>
                  <a:rPr lang="zh-TW" altLang="en-US">
                    <a:noFill/>
                  </a:rPr>
                  <a:t> </a:t>
                </a:r>
              </a:p>
            </p:txBody>
          </p:sp>
        </mc:Fallback>
      </mc:AlternateContent>
      <p:sp>
        <p:nvSpPr>
          <p:cNvPr id="3" name="文字方塊 2"/>
          <p:cNvSpPr txBox="1"/>
          <p:nvPr/>
        </p:nvSpPr>
        <p:spPr bwMode="auto">
          <a:xfrm>
            <a:off x="935208" y="432681"/>
            <a:ext cx="7562503" cy="323165"/>
          </a:xfrm>
          <a:prstGeom prst="rect">
            <a:avLst/>
          </a:prstGeom>
          <a:noFill/>
          <a:ln w="9525">
            <a:noFill/>
            <a:miter lim="800000"/>
            <a:headEnd/>
            <a:tailEnd/>
          </a:ln>
        </p:spPr>
        <p:txBody>
          <a:bodyPr wrap="square" rtlCol="0">
            <a:spAutoFit/>
          </a:bodyPr>
          <a:lstStyle/>
          <a:p>
            <a:pPr>
              <a:spcBef>
                <a:spcPct val="50000"/>
              </a:spcBef>
            </a:pPr>
            <a:r>
              <a:rPr lang="en-US" altLang="zh-TW" sz="1500" dirty="0">
                <a:solidFill>
                  <a:srgbClr val="0000FF"/>
                </a:solidFill>
              </a:rPr>
              <a:t>Data of D</a:t>
            </a:r>
            <a:r>
              <a:rPr lang="en-US" altLang="zh-TW" sz="1500" dirty="0">
                <a:solidFill>
                  <a:srgbClr val="0000FF"/>
                </a:solidFill>
                <a:sym typeface="Symbol" panose="05050102010706020507" pitchFamily="18" charset="2"/>
              </a:rPr>
              <a:t>PP decays dominated by CLEO with many being improved by BESIII</a:t>
            </a:r>
            <a:endParaRPr lang="zh-TW" altLang="en-US" sz="1500" dirty="0">
              <a:solidFill>
                <a:srgbClr val="0000FF"/>
              </a:solidFill>
            </a:endParaRPr>
          </a:p>
        </p:txBody>
      </p:sp>
      <p:sp>
        <p:nvSpPr>
          <p:cNvPr id="23" name="矩形 10"/>
          <p:cNvSpPr>
            <a:spLocks noChangeArrowheads="1"/>
          </p:cNvSpPr>
          <p:nvPr/>
        </p:nvSpPr>
        <p:spPr bwMode="auto">
          <a:xfrm>
            <a:off x="1067653" y="1352065"/>
            <a:ext cx="463154" cy="329803"/>
          </a:xfrm>
          <a:prstGeom prst="rect">
            <a:avLst/>
          </a:prstGeom>
          <a:solidFill>
            <a:srgbClr val="0000FF"/>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650">
                <a:solidFill>
                  <a:srgbClr val="FFFFFF"/>
                </a:solidFill>
              </a:rPr>
              <a:t>CF</a:t>
            </a:r>
            <a:endParaRPr lang="zh-TW" altLang="en-US" sz="1650" dirty="0">
              <a:solidFill>
                <a:srgbClr val="FFFFFF"/>
              </a:solidFill>
            </a:endParaRPr>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DD43A84B-3FF3-397F-C6FF-EE24BC1332B1}"/>
                  </a:ext>
                </a:extLst>
              </p:cNvPr>
              <p:cNvSpPr txBox="1"/>
              <p:nvPr/>
            </p:nvSpPr>
            <p:spPr bwMode="auto">
              <a:xfrm>
                <a:off x="615909" y="4759980"/>
                <a:ext cx="7800264" cy="344133"/>
              </a:xfrm>
              <a:prstGeom prst="rect">
                <a:avLst/>
              </a:prstGeom>
              <a:noFill/>
              <a:ln w="9525">
                <a:noFill/>
                <a:miter lim="800000"/>
                <a:headEnd/>
                <a:tailEnd/>
              </a:ln>
            </p:spPr>
            <p:txBody>
              <a:bodyPr wrap="square" rtlCol="0">
                <a:spAutoFit/>
              </a:bodyPr>
              <a:lstStyle/>
              <a:p>
                <a:pPr>
                  <a:spcBef>
                    <a:spcPct val="50000"/>
                  </a:spcBef>
                </a:pPr>
                <a:r>
                  <a:rPr lang="en-US" altLang="zh-TW" sz="1600" dirty="0">
                    <a:solidFill>
                      <a:srgbClr val="FF0000"/>
                    </a:solidFill>
                    <a:sym typeface="Symbol" panose="05050102010706020507" pitchFamily="18" charset="2"/>
                  </a:rPr>
                  <a:t> DCPV induced by penguin e.g. </a:t>
                </a:r>
                <a14:m>
                  <m:oMath xmlns:m="http://schemas.openxmlformats.org/officeDocument/2006/math">
                    <m:sSubSup>
                      <m:sSubSupPr>
                        <m:ctrlPr>
                          <a:rPr lang="en-US" altLang="zh-TW" sz="1600" b="1" i="1" smtClean="0">
                            <a:solidFill>
                              <a:srgbClr val="FF0000"/>
                            </a:solidFill>
                            <a:latin typeface="Cambria Math" panose="02040503050406030204" pitchFamily="18" charset="0"/>
                            <a:sym typeface="Symbol" panose="05050102010706020507" pitchFamily="18" charset="2"/>
                          </a:rPr>
                        </m:ctrlPr>
                      </m:sSubSupPr>
                      <m:e>
                        <m:r>
                          <a:rPr lang="en-US" altLang="zh-TW" sz="1600" b="1" i="1" smtClean="0">
                            <a:solidFill>
                              <a:srgbClr val="FF0000"/>
                            </a:solidFill>
                            <a:latin typeface="Cambria Math" panose="02040503050406030204" pitchFamily="18" charset="0"/>
                            <a:sym typeface="Symbol" panose="05050102010706020507" pitchFamily="18" charset="2"/>
                          </a:rPr>
                          <m:t>𝑫</m:t>
                        </m:r>
                      </m:e>
                      <m:sub>
                        <m:r>
                          <a:rPr lang="en-US" altLang="zh-TW" sz="1600" b="1" i="1" smtClean="0">
                            <a:solidFill>
                              <a:srgbClr val="FF0000"/>
                            </a:solidFill>
                            <a:latin typeface="Cambria Math" panose="02040503050406030204" pitchFamily="18" charset="0"/>
                            <a:sym typeface="Symbol" panose="05050102010706020507" pitchFamily="18" charset="2"/>
                          </a:rPr>
                          <m:t> </m:t>
                        </m:r>
                      </m:sub>
                      <m:sup>
                        <m:r>
                          <a:rPr lang="en-US" altLang="zh-TW" sz="1600" b="1" i="1" smtClean="0">
                            <a:solidFill>
                              <a:srgbClr val="FF0000"/>
                            </a:solidFill>
                            <a:latin typeface="Cambria Math" panose="02040503050406030204" pitchFamily="18" charset="0"/>
                            <a:sym typeface="Symbol" panose="05050102010706020507" pitchFamily="18" charset="2"/>
                          </a:rPr>
                          <m:t>𝟎</m:t>
                        </m:r>
                      </m:sup>
                    </m:sSubSup>
                    <m:r>
                      <a:rPr lang="en-US" altLang="zh-TW" sz="1600" b="1" i="1" smtClean="0">
                        <a:solidFill>
                          <a:srgbClr val="FF0000"/>
                        </a:solidFill>
                        <a:latin typeface="Cambria Math" panose="02040503050406030204" pitchFamily="18" charset="0"/>
                        <a:sym typeface="Symbol" panose="05050102010706020507" pitchFamily="18" charset="2"/>
                      </a:rPr>
                      <m:t>→</m:t>
                    </m:r>
                    <m:sSup>
                      <m:sSupPr>
                        <m:ctrlPr>
                          <a:rPr lang="en-US" altLang="zh-TW" sz="1600" b="1" i="1" smtClean="0">
                            <a:solidFill>
                              <a:srgbClr val="FF0000"/>
                            </a:solidFill>
                            <a:latin typeface="Cambria Math" panose="02040503050406030204" pitchFamily="18" charset="0"/>
                            <a:sym typeface="Symbol" panose="05050102010706020507" pitchFamily="18" charset="2"/>
                          </a:rPr>
                        </m:ctrlPr>
                      </m:sSupPr>
                      <m:e>
                        <m:r>
                          <a:rPr lang="en-US" altLang="zh-TW" sz="1600" b="1" i="1" smtClean="0">
                            <a:solidFill>
                              <a:srgbClr val="FF0000"/>
                            </a:solidFill>
                            <a:latin typeface="Cambria Math" panose="02040503050406030204" pitchFamily="18" charset="0"/>
                            <a:sym typeface="Symbol" panose="05050102010706020507" pitchFamily="18" charset="2"/>
                          </a:rPr>
                          <m:t>𝝅</m:t>
                        </m:r>
                      </m:e>
                      <m:sup>
                        <m:r>
                          <a:rPr lang="en-US" altLang="zh-TW" sz="1600" b="1" i="1" smtClean="0">
                            <a:solidFill>
                              <a:srgbClr val="FF0000"/>
                            </a:solidFill>
                            <a:latin typeface="Cambria Math" panose="02040503050406030204" pitchFamily="18" charset="0"/>
                            <a:sym typeface="Symbol" panose="05050102010706020507" pitchFamily="18" charset="2"/>
                          </a:rPr>
                          <m:t>+</m:t>
                        </m:r>
                      </m:sup>
                    </m:sSup>
                    <m:sSup>
                      <m:sSupPr>
                        <m:ctrlPr>
                          <a:rPr lang="en-US" altLang="zh-TW" sz="1600" b="1" i="1" smtClean="0">
                            <a:solidFill>
                              <a:srgbClr val="FF0000"/>
                            </a:solidFill>
                            <a:latin typeface="Cambria Math" panose="02040503050406030204" pitchFamily="18" charset="0"/>
                            <a:sym typeface="Symbol" panose="05050102010706020507" pitchFamily="18" charset="2"/>
                          </a:rPr>
                        </m:ctrlPr>
                      </m:sSupPr>
                      <m:e>
                        <m:r>
                          <a:rPr lang="en-US" altLang="zh-TW" sz="1600" b="1" i="1" smtClean="0">
                            <a:solidFill>
                              <a:srgbClr val="FF0000"/>
                            </a:solidFill>
                            <a:latin typeface="Cambria Math" panose="02040503050406030204" pitchFamily="18" charset="0"/>
                            <a:sym typeface="Symbol" panose="05050102010706020507" pitchFamily="18" charset="2"/>
                          </a:rPr>
                          <m:t>𝝅</m:t>
                        </m:r>
                      </m:e>
                      <m:sup>
                        <m:r>
                          <a:rPr lang="en-US" altLang="zh-TW" sz="1600" b="1" i="1" smtClean="0">
                            <a:solidFill>
                              <a:srgbClr val="FF0000"/>
                            </a:solidFill>
                            <a:latin typeface="Cambria Math" panose="02040503050406030204" pitchFamily="18" charset="0"/>
                            <a:sym typeface="Symbol" panose="05050102010706020507" pitchFamily="18" charset="2"/>
                          </a:rPr>
                          <m:t>−</m:t>
                        </m:r>
                      </m:sup>
                    </m:sSup>
                    <m:r>
                      <a:rPr lang="en-US" altLang="zh-TW" sz="1600" b="1" i="1" smtClean="0">
                        <a:solidFill>
                          <a:srgbClr val="FF0000"/>
                        </a:solidFill>
                        <a:latin typeface="Cambria Math" panose="02040503050406030204" pitchFamily="18" charset="0"/>
                        <a:sym typeface="Symbol" panose="05050102010706020507" pitchFamily="18" charset="2"/>
                      </a:rPr>
                      <m:t>,</m:t>
                    </m:r>
                    <m:sSup>
                      <m:sSupPr>
                        <m:ctrlPr>
                          <a:rPr lang="en-US" altLang="zh-TW" sz="1600" i="1">
                            <a:solidFill>
                              <a:srgbClr val="FF0000"/>
                            </a:solidFill>
                            <a:latin typeface="Cambria Math" panose="02040503050406030204" pitchFamily="18" charset="0"/>
                            <a:sym typeface="Symbol" panose="05050102010706020507" pitchFamily="18" charset="2"/>
                          </a:rPr>
                        </m:ctrlPr>
                      </m:sSupPr>
                      <m:e>
                        <m:r>
                          <a:rPr lang="en-US" altLang="zh-TW" sz="1600" b="1" i="1" smtClean="0">
                            <a:solidFill>
                              <a:srgbClr val="FF0000"/>
                            </a:solidFill>
                            <a:latin typeface="Cambria Math" panose="02040503050406030204" pitchFamily="18" charset="0"/>
                            <a:sym typeface="Symbol" panose="05050102010706020507" pitchFamily="18" charset="2"/>
                          </a:rPr>
                          <m:t>𝑲</m:t>
                        </m:r>
                      </m:e>
                      <m:sup>
                        <m:r>
                          <a:rPr lang="en-US" altLang="zh-TW" sz="1600" i="1">
                            <a:solidFill>
                              <a:srgbClr val="FF0000"/>
                            </a:solidFill>
                            <a:latin typeface="Cambria Math" panose="02040503050406030204" pitchFamily="18" charset="0"/>
                            <a:sym typeface="Symbol" panose="05050102010706020507" pitchFamily="18" charset="2"/>
                          </a:rPr>
                          <m:t>+</m:t>
                        </m:r>
                      </m:sup>
                    </m:sSup>
                    <m:sSup>
                      <m:sSupPr>
                        <m:ctrlPr>
                          <a:rPr lang="en-US" altLang="zh-TW" sz="1600" i="1">
                            <a:solidFill>
                              <a:srgbClr val="FF0000"/>
                            </a:solidFill>
                            <a:latin typeface="Cambria Math" panose="02040503050406030204" pitchFamily="18" charset="0"/>
                            <a:sym typeface="Symbol" panose="05050102010706020507" pitchFamily="18" charset="2"/>
                          </a:rPr>
                        </m:ctrlPr>
                      </m:sSupPr>
                      <m:e>
                        <m:r>
                          <a:rPr lang="en-US" altLang="zh-TW" sz="1600" b="1" i="1" smtClean="0">
                            <a:solidFill>
                              <a:srgbClr val="FF0000"/>
                            </a:solidFill>
                            <a:latin typeface="Cambria Math" panose="02040503050406030204" pitchFamily="18" charset="0"/>
                            <a:sym typeface="Symbol" panose="05050102010706020507" pitchFamily="18" charset="2"/>
                          </a:rPr>
                          <m:t>𝑲</m:t>
                        </m:r>
                      </m:e>
                      <m:sup>
                        <m:r>
                          <a:rPr lang="en-US" altLang="zh-TW" sz="1600" i="1">
                            <a:solidFill>
                              <a:srgbClr val="FF0000"/>
                            </a:solidFill>
                            <a:latin typeface="Cambria Math" panose="02040503050406030204" pitchFamily="18" charset="0"/>
                            <a:sym typeface="Symbol" panose="05050102010706020507" pitchFamily="18" charset="2"/>
                          </a:rPr>
                          <m:t>−</m:t>
                        </m:r>
                      </m:sup>
                    </m:sSup>
                  </m:oMath>
                </a14:m>
                <a:r>
                  <a:rPr lang="en-US" altLang="zh-TW" sz="1600" dirty="0">
                    <a:solidFill>
                      <a:srgbClr val="FF0000"/>
                    </a:solidFill>
                  </a:rPr>
                  <a:t> can be estimated via </a:t>
                </a:r>
                <a14:m>
                  <m:oMath xmlns:m="http://schemas.openxmlformats.org/officeDocument/2006/math">
                    <m:sSup>
                      <m:sSupPr>
                        <m:ctrlPr>
                          <a:rPr lang="en-US" altLang="zh-TW" sz="1600" i="1" smtClean="0">
                            <a:solidFill>
                              <a:srgbClr val="FF0000"/>
                            </a:solidFill>
                            <a:latin typeface="Cambria Math" panose="02040503050406030204" pitchFamily="18" charset="0"/>
                          </a:rPr>
                        </m:ctrlPr>
                      </m:sSupPr>
                      <m:e>
                        <m:r>
                          <a:rPr lang="en-US" altLang="zh-TW" sz="1600" b="1" i="1" smtClean="0">
                            <a:solidFill>
                              <a:srgbClr val="FF0000"/>
                            </a:solidFill>
                            <a:latin typeface="Cambria Math" panose="02040503050406030204" pitchFamily="18" charset="0"/>
                          </a:rPr>
                          <m:t>𝑷</m:t>
                        </m:r>
                      </m:e>
                      <m:sup>
                        <m:r>
                          <a:rPr lang="en-US" altLang="zh-TW" sz="1600" b="1" i="1" smtClean="0">
                            <a:solidFill>
                              <a:srgbClr val="FF0000"/>
                            </a:solidFill>
                            <a:latin typeface="Cambria Math" panose="02040503050406030204" pitchFamily="18" charset="0"/>
                          </a:rPr>
                          <m:t>𝑳𝑫</m:t>
                        </m:r>
                      </m:sup>
                    </m:sSup>
                    <m:r>
                      <a:rPr lang="en-US" altLang="zh-TW" sz="1600" b="1" i="1" smtClean="0">
                        <a:solidFill>
                          <a:srgbClr val="FF0000"/>
                        </a:solidFill>
                        <a:latin typeface="Cambria Math" panose="02040503050406030204" pitchFamily="18" charset="0"/>
                      </a:rPr>
                      <m:t>=</m:t>
                    </m:r>
                    <m:r>
                      <a:rPr lang="en-US" altLang="zh-TW" sz="1600" b="1" i="1" smtClean="0">
                        <a:solidFill>
                          <a:srgbClr val="FF0000"/>
                        </a:solidFill>
                        <a:latin typeface="Cambria Math" panose="02040503050406030204" pitchFamily="18" charset="0"/>
                      </a:rPr>
                      <m:t>𝑬</m:t>
                    </m:r>
                  </m:oMath>
                </a14:m>
                <a:r>
                  <a:rPr lang="en-US" altLang="zh-TW" sz="1600" dirty="0">
                    <a:solidFill>
                      <a:srgbClr val="FF0000"/>
                    </a:solidFill>
                  </a:rPr>
                  <a:t> </a:t>
                </a:r>
                <a:endParaRPr lang="zh-TW" altLang="en-US" sz="1600" dirty="0">
                  <a:solidFill>
                    <a:srgbClr val="FF0000"/>
                  </a:solidFill>
                </a:endParaRPr>
              </a:p>
            </p:txBody>
          </p:sp>
        </mc:Choice>
        <mc:Fallback xmlns="">
          <p:sp>
            <p:nvSpPr>
              <p:cNvPr id="4" name="文字方塊 3">
                <a:extLst>
                  <a:ext uri="{FF2B5EF4-FFF2-40B4-BE49-F238E27FC236}">
                    <a16:creationId xmlns:a16="http://schemas.microsoft.com/office/drawing/2014/main" id="{DD43A84B-3FF3-397F-C6FF-EE24BC1332B1}"/>
                  </a:ext>
                </a:extLst>
              </p:cNvPr>
              <p:cNvSpPr txBox="1">
                <a:spLocks noRot="1" noChangeAspect="1" noMove="1" noResize="1" noEditPoints="1" noAdjustHandles="1" noChangeArrowheads="1" noChangeShapeType="1" noTextEdit="1"/>
              </p:cNvSpPr>
              <p:nvPr/>
            </p:nvSpPr>
            <p:spPr bwMode="auto">
              <a:xfrm>
                <a:off x="615909" y="4759980"/>
                <a:ext cx="7800264" cy="344133"/>
              </a:xfrm>
              <a:prstGeom prst="rect">
                <a:avLst/>
              </a:prstGeom>
              <a:blipFill>
                <a:blip r:embed="rId3"/>
                <a:stretch>
                  <a:fillRect t="-3571" b="-25000"/>
                </a:stretch>
              </a:blipFill>
              <a:ln w="9525">
                <a:noFill/>
                <a:miter lim="800000"/>
                <a:headEnd/>
                <a:tailEnd/>
              </a:ln>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C350A510-D0B7-7893-2AC5-39AA56D8FF35}"/>
              </a:ext>
            </a:extLst>
          </p:cNvPr>
          <p:cNvSpPr txBox="1"/>
          <p:nvPr/>
        </p:nvSpPr>
        <p:spPr bwMode="auto">
          <a:xfrm>
            <a:off x="8128859" y="4603133"/>
            <a:ext cx="1110137" cy="230832"/>
          </a:xfrm>
          <a:prstGeom prst="rect">
            <a:avLst/>
          </a:prstGeom>
          <a:noFill/>
          <a:ln w="9525">
            <a:noFill/>
            <a:miter lim="800000"/>
            <a:headEnd/>
            <a:tailEnd/>
          </a:ln>
        </p:spPr>
        <p:txBody>
          <a:bodyPr wrap="square" rtlCol="0">
            <a:spAutoFit/>
          </a:bodyPr>
          <a:lstStyle/>
          <a:p>
            <a:pPr>
              <a:spcBef>
                <a:spcPct val="50000"/>
              </a:spcBef>
            </a:pPr>
            <a:r>
              <a:rPr kumimoji="1" lang="en-US" altLang="zh-TW" sz="900" dirty="0"/>
              <a:t>D. Wang (’22) </a:t>
            </a:r>
            <a:endParaRPr kumimoji="1" lang="zh-TW" altLang="en-US" sz="900" dirty="0"/>
          </a:p>
        </p:txBody>
      </p:sp>
    </p:spTree>
    <p:extLst>
      <p:ext uri="{BB962C8B-B14F-4D97-AF65-F5344CB8AC3E}">
        <p14:creationId xmlns:p14="http://schemas.microsoft.com/office/powerpoint/2010/main" val="3796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defTabSz="685800">
              <a:spcBef>
                <a:spcPct val="0"/>
              </a:spcBef>
              <a:buNone/>
            </a:pPr>
            <a:fld id="{0E8CB3BB-39C0-412C-B47C-B1229E1BB06E}" type="slidenum">
              <a:rPr lang="en-US" altLang="zh-TW" sz="1050">
                <a:solidFill>
                  <a:prstClr val="black"/>
                </a:solidFill>
              </a:rPr>
              <a:pPr defTabSz="685800">
                <a:spcBef>
                  <a:spcPct val="0"/>
                </a:spcBef>
                <a:buNone/>
              </a:pPr>
              <a:t>7</a:t>
            </a:fld>
            <a:endParaRPr lang="en-US" altLang="zh-TW" sz="1050">
              <a:solidFill>
                <a:prstClr val="black"/>
              </a:solidFill>
            </a:endParaRPr>
          </a:p>
        </p:txBody>
      </p:sp>
      <p:sp>
        <p:nvSpPr>
          <p:cNvPr id="17411" name="Text Box 12"/>
          <p:cNvSpPr txBox="1">
            <a:spLocks noChangeArrowheads="1"/>
          </p:cNvSpPr>
          <p:nvPr/>
        </p:nvSpPr>
        <p:spPr bwMode="auto">
          <a:xfrm>
            <a:off x="2066925" y="78448"/>
            <a:ext cx="483036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650" dirty="0">
                <a:solidFill>
                  <a:srgbClr val="FF33CC"/>
                </a:solidFill>
              </a:rPr>
              <a:t>                          Naïve factorization</a:t>
            </a:r>
          </a:p>
        </p:txBody>
      </p:sp>
      <p:sp>
        <p:nvSpPr>
          <p:cNvPr id="17412" name="Line 5"/>
          <p:cNvSpPr>
            <a:spLocks noChangeShapeType="1"/>
          </p:cNvSpPr>
          <p:nvPr/>
        </p:nvSpPr>
        <p:spPr bwMode="auto">
          <a:xfrm>
            <a:off x="1497806" y="49172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sp>
        <p:nvSpPr>
          <p:cNvPr id="5" name="文字方塊 4"/>
          <p:cNvSpPr txBox="1">
            <a:spLocks noChangeArrowheads="1"/>
          </p:cNvSpPr>
          <p:nvPr/>
        </p:nvSpPr>
        <p:spPr bwMode="auto">
          <a:xfrm>
            <a:off x="1497806" y="3095031"/>
            <a:ext cx="699373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650" dirty="0">
                <a:solidFill>
                  <a:srgbClr val="FF0000"/>
                </a:solidFill>
                <a:sym typeface="Symbol" panose="05050102010706020507" pitchFamily="18" charset="2"/>
              </a:rPr>
              <a:t>Under naïve factorization, all the predicted topological amplitudes except T are too small compared to the values extracted from the data, implying that topological amplitudes C, E and A are dominated by </a:t>
            </a:r>
            <a:r>
              <a:rPr lang="en-US" altLang="zh-TW" sz="1650" dirty="0" err="1">
                <a:solidFill>
                  <a:srgbClr val="FF0000"/>
                </a:solidFill>
                <a:sym typeface="Symbol" panose="05050102010706020507" pitchFamily="18" charset="2"/>
              </a:rPr>
              <a:t>nonfactorizable</a:t>
            </a:r>
            <a:r>
              <a:rPr lang="en-US" altLang="zh-TW" sz="1650" dirty="0">
                <a:solidFill>
                  <a:srgbClr val="FF0000"/>
                </a:solidFill>
                <a:sym typeface="Symbol" panose="05050102010706020507" pitchFamily="18" charset="2"/>
              </a:rPr>
              <a:t> long-distance effects.</a:t>
            </a:r>
            <a:endParaRPr lang="zh-TW" altLang="en-US" sz="1650" dirty="0">
              <a:solidFill>
                <a:srgbClr val="FF0000"/>
              </a:solidFill>
            </a:endParaRPr>
          </a:p>
        </p:txBody>
      </p:sp>
      <p:sp>
        <p:nvSpPr>
          <p:cNvPr id="2" name="文字方塊 1"/>
          <p:cNvSpPr txBox="1">
            <a:spLocks noRot="1" noChangeAspect="1" noMove="1" noResize="1" noEditPoints="1" noAdjustHandles="1" noChangeArrowheads="1" noChangeShapeType="1" noTextEdit="1"/>
          </p:cNvSpPr>
          <p:nvPr/>
        </p:nvSpPr>
        <p:spPr bwMode="auto">
          <a:xfrm>
            <a:off x="2366654" y="754003"/>
            <a:ext cx="4278532" cy="427425"/>
          </a:xfrm>
          <a:prstGeom prst="rect">
            <a:avLst/>
          </a:prstGeom>
          <a:blipFill>
            <a:blip r:embed="rId2"/>
            <a:stretch>
              <a:fillRect l="-1176" b="-2151"/>
            </a:stretch>
          </a:blipFill>
          <a:ln w="9525">
            <a:noFill/>
            <a:miter lim="800000"/>
            <a:headEnd/>
            <a:tailEnd/>
          </a:ln>
        </p:spPr>
        <p:txBody>
          <a:bodyPr/>
          <a:lstStyle/>
          <a:p>
            <a:pPr defTabSz="685800">
              <a:defRPr/>
            </a:pPr>
            <a:r>
              <a:rPr lang="zh-TW" altLang="en-US">
                <a:noFill/>
              </a:rPr>
              <a:t> </a:t>
            </a:r>
          </a:p>
        </p:txBody>
      </p:sp>
      <mc:AlternateContent xmlns:mc="http://schemas.openxmlformats.org/markup-compatibility/2006" xmlns:a14="http://schemas.microsoft.com/office/drawing/2010/main">
        <mc:Choice Requires="a14">
          <p:sp>
            <p:nvSpPr>
              <p:cNvPr id="10" name="文字方塊 9"/>
              <p:cNvSpPr txBox="1">
                <a:spLocks noRot="1" noChangeAspect="1" noMove="1" noResize="1" noEditPoints="1" noAdjustHandles="1" noChangeArrowheads="1" noChangeShapeType="1" noTextEdit="1"/>
              </p:cNvSpPr>
              <p:nvPr/>
            </p:nvSpPr>
            <p:spPr bwMode="auto">
              <a:xfrm>
                <a:off x="2366653" y="1876981"/>
                <a:ext cx="5291447" cy="427425"/>
              </a:xfrm>
              <a:prstGeom prst="rect">
                <a:avLst/>
              </a:prstGeom>
              <a:blipFill>
                <a:blip r:embed="rId3"/>
                <a:stretch>
                  <a:fillRect l="-951" b="-2151"/>
                </a:stretch>
              </a:blipFill>
              <a:ln w="9525">
                <a:noFill/>
                <a:miter lim="800000"/>
                <a:headEnd/>
                <a:tailEnd/>
              </a:ln>
            </p:spPr>
            <p:txBody>
              <a:bodyPr/>
              <a:lstStyle/>
              <a:p>
                <a:pPr defTabSz="685800">
                  <a:defRPr/>
                </a:pPr>
                <a14:m>
                  <m:oMath xmlns:m="http://schemas.openxmlformats.org/officeDocument/2006/math">
                    <a:fld id="{825F15A7-03F4-43D7-82C5-3E23DA2F108C}" type="mathplaceholder">
                      <a:rPr lang="zh-TW" altLang="en-US" i="1" smtClean="0">
                        <a:noFill/>
                        <a:latin typeface="Cambria Math" panose="02040503050406030204" pitchFamily="18" charset="0"/>
                      </a:rPr>
                      <a:t>在這裡鍵入方程式。</a:t>
                    </a:fld>
                  </m:oMath>
                </a14:m>
                <a:r>
                  <a:rPr lang="zh-TW" altLang="en-US" dirty="0">
                    <a:noFill/>
                  </a:rPr>
                  <a:t> </a:t>
                </a:r>
              </a:p>
            </p:txBody>
          </p:sp>
        </mc:Choice>
        <mc:Fallback xmlns="">
          <p:sp>
            <p:nvSpPr>
              <p:cNvPr id="10" name="文字方塊 9"/>
              <p:cNvSpPr txBox="1">
                <a:spLocks noRot="1" noChangeAspect="1" noMove="1" noResize="1" noEditPoints="1" noAdjustHandles="1" noChangeArrowheads="1" noChangeShapeType="1" noTextEdit="1"/>
              </p:cNvSpPr>
              <p:nvPr/>
            </p:nvSpPr>
            <p:spPr bwMode="auto">
              <a:xfrm>
                <a:off x="2366653" y="1876981"/>
                <a:ext cx="5291447" cy="427425"/>
              </a:xfrm>
              <a:prstGeom prst="rect">
                <a:avLst/>
              </a:prstGeom>
              <a:blipFill>
                <a:blip r:embed="rId4"/>
                <a:stretch>
                  <a:fillRect/>
                </a:stretch>
              </a:blipFill>
              <a:ln w="9525">
                <a:noFill/>
                <a:miter lim="800000"/>
                <a:headEnd/>
                <a:tailEnd/>
              </a:ln>
            </p:spPr>
            <p:txBody>
              <a:bodyPr/>
              <a:lstStyle/>
              <a:p>
                <a:r>
                  <a:rPr lang="zh-TW" altLang="en-US">
                    <a:noFill/>
                  </a:rPr>
                  <a:t> </a:t>
                </a:r>
              </a:p>
            </p:txBody>
          </p:sp>
        </mc:Fallback>
      </mc:AlternateContent>
      <p:sp>
        <p:nvSpPr>
          <p:cNvPr id="11" name="文字方塊 10"/>
          <p:cNvSpPr txBox="1">
            <a:spLocks noRot="1" noChangeAspect="1" noMove="1" noResize="1" noEditPoints="1" noAdjustHandles="1" noChangeArrowheads="1" noChangeShapeType="1" noTextEdit="1"/>
          </p:cNvSpPr>
          <p:nvPr/>
        </p:nvSpPr>
        <p:spPr bwMode="auto">
          <a:xfrm>
            <a:off x="2366653" y="1315492"/>
            <a:ext cx="4278532" cy="427425"/>
          </a:xfrm>
          <a:prstGeom prst="rect">
            <a:avLst/>
          </a:prstGeom>
          <a:blipFill>
            <a:blip r:embed="rId5"/>
            <a:stretch>
              <a:fillRect l="-1176" b="-2151"/>
            </a:stretch>
          </a:blipFill>
          <a:ln w="9525">
            <a:noFill/>
            <a:miter lim="800000"/>
            <a:headEnd/>
            <a:tailEnd/>
          </a:ln>
        </p:spPr>
        <p:txBody>
          <a:bodyPr/>
          <a:lstStyle/>
          <a:p>
            <a:pPr defTabSz="685800">
              <a:defRPr/>
            </a:pPr>
            <a:r>
              <a:rPr lang="zh-TW" altLang="en-US">
                <a:noFill/>
              </a:rPr>
              <a:t> </a:t>
            </a:r>
          </a:p>
        </p:txBody>
      </p:sp>
      <p:sp>
        <p:nvSpPr>
          <p:cNvPr id="12" name="文字方塊 11"/>
          <p:cNvSpPr txBox="1">
            <a:spLocks noRot="1" noChangeAspect="1" noMove="1" noResize="1" noEditPoints="1" noAdjustHandles="1" noChangeArrowheads="1" noChangeShapeType="1" noTextEdit="1"/>
          </p:cNvSpPr>
          <p:nvPr/>
        </p:nvSpPr>
        <p:spPr bwMode="auto">
          <a:xfrm>
            <a:off x="2366653" y="2499648"/>
            <a:ext cx="5291447" cy="427425"/>
          </a:xfrm>
          <a:prstGeom prst="rect">
            <a:avLst/>
          </a:prstGeom>
          <a:blipFill>
            <a:blip r:embed="rId6"/>
            <a:stretch>
              <a:fillRect l="-951" b="-2151"/>
            </a:stretch>
          </a:blipFill>
          <a:ln w="9525">
            <a:noFill/>
            <a:miter lim="800000"/>
            <a:headEnd/>
            <a:tailEnd/>
          </a:ln>
        </p:spPr>
        <p:txBody>
          <a:bodyPr/>
          <a:lstStyle/>
          <a:p>
            <a:pPr defTabSz="685800">
              <a:defRPr/>
            </a:pPr>
            <a:r>
              <a:rPr lang="zh-TW" altLang="en-US">
                <a:noFill/>
              </a:rPr>
              <a:t> </a:t>
            </a:r>
          </a:p>
        </p:txBody>
      </p:sp>
      <p:sp>
        <p:nvSpPr>
          <p:cNvPr id="3" name="文字方塊 2"/>
          <p:cNvSpPr txBox="1"/>
          <p:nvPr/>
        </p:nvSpPr>
        <p:spPr bwMode="auto">
          <a:xfrm>
            <a:off x="7154779" y="1894196"/>
            <a:ext cx="356936" cy="338554"/>
          </a:xfrm>
          <a:prstGeom prst="rect">
            <a:avLst/>
          </a:prstGeom>
          <a:noFill/>
          <a:ln w="9525">
            <a:noFill/>
            <a:miter lim="800000"/>
            <a:headEnd/>
            <a:tailEnd/>
          </a:ln>
        </p:spPr>
        <p:txBody>
          <a:bodyPr wrap="square" rtlCol="0">
            <a:spAutoFit/>
          </a:bodyPr>
          <a:lstStyle/>
          <a:p>
            <a:pPr>
              <a:spcBef>
                <a:spcPct val="50000"/>
              </a:spcBef>
            </a:pPr>
            <a:r>
              <a:rPr lang="zh-TW" altLang="en-US" sz="1600" dirty="0">
                <a:solidFill>
                  <a:srgbClr val="0000FF"/>
                </a:solidFill>
                <a:sym typeface="Symbol" panose="05050102010706020507" pitchFamily="18" charset="2"/>
              </a:rPr>
              <a:t></a:t>
            </a:r>
            <a:endParaRPr lang="zh-TW" altLang="en-US" sz="1600" dirty="0">
              <a:solidFill>
                <a:srgbClr val="0000FF"/>
              </a:solidFill>
            </a:endParaRPr>
          </a:p>
        </p:txBody>
      </p:sp>
      <p:sp>
        <p:nvSpPr>
          <p:cNvPr id="13" name="文字方塊 12"/>
          <p:cNvSpPr txBox="1"/>
          <p:nvPr/>
        </p:nvSpPr>
        <p:spPr bwMode="auto">
          <a:xfrm>
            <a:off x="7154779" y="2528776"/>
            <a:ext cx="356936" cy="338554"/>
          </a:xfrm>
          <a:prstGeom prst="rect">
            <a:avLst/>
          </a:prstGeom>
          <a:noFill/>
          <a:ln w="9525">
            <a:noFill/>
            <a:miter lim="800000"/>
            <a:headEnd/>
            <a:tailEnd/>
          </a:ln>
        </p:spPr>
        <p:txBody>
          <a:bodyPr wrap="square" rtlCol="0">
            <a:spAutoFit/>
          </a:bodyPr>
          <a:lstStyle/>
          <a:p>
            <a:pPr>
              <a:spcBef>
                <a:spcPct val="50000"/>
              </a:spcBef>
            </a:pPr>
            <a:r>
              <a:rPr lang="zh-TW" altLang="en-US" sz="1600" dirty="0">
                <a:solidFill>
                  <a:srgbClr val="0000FF"/>
                </a:solidFill>
                <a:sym typeface="Symbol" panose="05050102010706020507" pitchFamily="18" charset="2"/>
              </a:rPr>
              <a:t></a:t>
            </a:r>
            <a:endParaRPr lang="zh-TW" altLang="en-US" sz="1600" dirty="0">
              <a:solidFill>
                <a:srgbClr val="0000FF"/>
              </a:solidFill>
            </a:endParaRPr>
          </a:p>
        </p:txBody>
      </p:sp>
    </p:spTree>
    <p:extLst>
      <p:ext uri="{BB962C8B-B14F-4D97-AF65-F5344CB8AC3E}">
        <p14:creationId xmlns:p14="http://schemas.microsoft.com/office/powerpoint/2010/main" val="167108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defTabSz="685800">
              <a:spcBef>
                <a:spcPct val="0"/>
              </a:spcBef>
              <a:buNone/>
            </a:pPr>
            <a:fld id="{6371FAB7-F7D4-4474-AC39-A6D9EE8F36F0}" type="slidenum">
              <a:rPr lang="en-US" altLang="zh-TW" sz="1050">
                <a:solidFill>
                  <a:prstClr val="black"/>
                </a:solidFill>
              </a:rPr>
              <a:pPr defTabSz="685800">
                <a:spcBef>
                  <a:spcPct val="0"/>
                </a:spcBef>
                <a:buNone/>
              </a:pPr>
              <a:t>8</a:t>
            </a:fld>
            <a:endParaRPr lang="en-US" altLang="zh-TW" sz="1050">
              <a:solidFill>
                <a:prstClr val="black"/>
              </a:solidFill>
            </a:endParaRPr>
          </a:p>
        </p:txBody>
      </p:sp>
      <p:sp>
        <p:nvSpPr>
          <p:cNvPr id="19459" name="Text Box 12"/>
          <p:cNvSpPr txBox="1">
            <a:spLocks noChangeArrowheads="1"/>
          </p:cNvSpPr>
          <p:nvPr/>
        </p:nvSpPr>
        <p:spPr bwMode="auto">
          <a:xfrm>
            <a:off x="2102876" y="89685"/>
            <a:ext cx="483036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650" dirty="0">
                <a:solidFill>
                  <a:srgbClr val="FF33CC"/>
                </a:solidFill>
              </a:rPr>
              <a:t>                      Final-state </a:t>
            </a:r>
            <a:r>
              <a:rPr lang="en-US" altLang="zh-TW" sz="1650" dirty="0" err="1">
                <a:solidFill>
                  <a:srgbClr val="FF33CC"/>
                </a:solidFill>
              </a:rPr>
              <a:t>rescattering</a:t>
            </a:r>
            <a:endParaRPr lang="en-US" altLang="zh-TW" sz="1650" dirty="0">
              <a:solidFill>
                <a:srgbClr val="FF33CC"/>
              </a:solidFill>
            </a:endParaRPr>
          </a:p>
        </p:txBody>
      </p:sp>
      <p:sp>
        <p:nvSpPr>
          <p:cNvPr id="19460" name="Line 5"/>
          <p:cNvSpPr>
            <a:spLocks noChangeShapeType="1"/>
          </p:cNvSpPr>
          <p:nvPr/>
        </p:nvSpPr>
        <p:spPr bwMode="auto">
          <a:xfrm>
            <a:off x="1497806" y="491729"/>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pic>
        <p:nvPicPr>
          <p:cNvPr id="19461" name="Picture 8" descr="TE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2036575"/>
            <a:ext cx="3125391"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圖片 5" descr="temp.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435" y="3416599"/>
            <a:ext cx="2116931" cy="11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圖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541" y="2036576"/>
            <a:ext cx="2124075" cy="127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文字方塊 16"/>
          <p:cNvSpPr txBox="1">
            <a:spLocks noChangeArrowheads="1"/>
          </p:cNvSpPr>
          <p:nvPr/>
        </p:nvSpPr>
        <p:spPr bwMode="auto">
          <a:xfrm>
            <a:off x="1658541" y="4717942"/>
            <a:ext cx="6082903" cy="3231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a:spcBef>
                <a:spcPct val="50000"/>
              </a:spcBef>
              <a:buNone/>
            </a:pPr>
            <a:r>
              <a:rPr lang="en-US" altLang="zh-TW" sz="1500" dirty="0">
                <a:solidFill>
                  <a:srgbClr val="FF0000"/>
                </a:solidFill>
                <a:latin typeface="cmsy10"/>
              </a:rPr>
              <a:t>E</a:t>
            </a:r>
            <a:r>
              <a:rPr lang="en-US" altLang="zh-TW" sz="1500" dirty="0">
                <a:solidFill>
                  <a:srgbClr val="FF0000"/>
                </a:solidFill>
              </a:rPr>
              <a:t> and </a:t>
            </a:r>
            <a:r>
              <a:rPr lang="en-US" altLang="zh-TW" sz="1500" dirty="0">
                <a:solidFill>
                  <a:srgbClr val="FF0000"/>
                </a:solidFill>
                <a:latin typeface="cmsy10"/>
              </a:rPr>
              <a:t>A</a:t>
            </a:r>
            <a:r>
              <a:rPr lang="en-US" altLang="zh-TW" sz="1500" dirty="0">
                <a:solidFill>
                  <a:srgbClr val="FF0000"/>
                </a:solidFill>
              </a:rPr>
              <a:t> receive major contributions from final-state </a:t>
            </a:r>
            <a:r>
              <a:rPr lang="en-US" altLang="zh-TW" sz="1500" dirty="0" err="1">
                <a:solidFill>
                  <a:srgbClr val="FF0000"/>
                </a:solidFill>
              </a:rPr>
              <a:t>rescattering</a:t>
            </a:r>
            <a:endParaRPr lang="zh-TW" altLang="en-US" sz="1500" dirty="0">
              <a:solidFill>
                <a:srgbClr val="FF0000"/>
              </a:solidFill>
            </a:endParaRPr>
          </a:p>
        </p:txBody>
      </p:sp>
      <p:pic>
        <p:nvPicPr>
          <p:cNvPr id="19465" name="圖片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523" y="3479701"/>
            <a:ext cx="1953815" cy="97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TEMP">
            <a:extLst>
              <a:ext uri="{FF2B5EF4-FFF2-40B4-BE49-F238E27FC236}">
                <a16:creationId xmlns:a16="http://schemas.microsoft.com/office/drawing/2014/main" id="{6BC9EADE-1BDC-32E1-0A7C-C9FA1AA24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829183"/>
            <a:ext cx="2770159" cy="99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6">
            <a:extLst>
              <a:ext uri="{FF2B5EF4-FFF2-40B4-BE49-F238E27FC236}">
                <a16:creationId xmlns:a16="http://schemas.microsoft.com/office/drawing/2014/main" id="{4F8DDDAA-4D57-F660-DAE6-8DC2D0900FA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58541" y="828992"/>
            <a:ext cx="2283784" cy="107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a:extLst>
              <a:ext uri="{FF2B5EF4-FFF2-40B4-BE49-F238E27FC236}">
                <a16:creationId xmlns:a16="http://schemas.microsoft.com/office/drawing/2014/main" id="{801B51EB-AC83-CE85-121B-67CF1B2E1E53}"/>
              </a:ext>
            </a:extLst>
          </p:cNvPr>
          <p:cNvSpPr txBox="1"/>
          <p:nvPr/>
        </p:nvSpPr>
        <p:spPr bwMode="auto">
          <a:xfrm>
            <a:off x="691376" y="1159727"/>
            <a:ext cx="702526" cy="400110"/>
          </a:xfrm>
          <a:prstGeom prst="rect">
            <a:avLst/>
          </a:prstGeom>
          <a:noFill/>
          <a:ln w="9525">
            <a:noFill/>
            <a:miter lim="800000"/>
            <a:headEnd/>
            <a:tailEnd/>
          </a:ln>
        </p:spPr>
        <p:txBody>
          <a:bodyPr wrap="square" rtlCol="0">
            <a:spAutoFit/>
          </a:bodyPr>
          <a:lstStyle/>
          <a:p>
            <a:pPr>
              <a:spcBef>
                <a:spcPct val="50000"/>
              </a:spcBef>
            </a:pPr>
            <a:r>
              <a:rPr kumimoji="1" lang="en-US" altLang="zh-TW" sz="2000" dirty="0">
                <a:solidFill>
                  <a:srgbClr val="0000FF"/>
                </a:solidFill>
              </a:rPr>
              <a:t>C</a:t>
            </a:r>
            <a:endParaRPr kumimoji="1" lang="zh-TW" altLang="en-US" sz="2000" dirty="0">
              <a:solidFill>
                <a:srgbClr val="0000FF"/>
              </a:solidFill>
            </a:endParaRPr>
          </a:p>
        </p:txBody>
      </p:sp>
      <p:sp>
        <p:nvSpPr>
          <p:cNvPr id="5" name="文字方塊 4">
            <a:extLst>
              <a:ext uri="{FF2B5EF4-FFF2-40B4-BE49-F238E27FC236}">
                <a16:creationId xmlns:a16="http://schemas.microsoft.com/office/drawing/2014/main" id="{359A0DA9-D5F0-9023-A8C0-FCD2A2690948}"/>
              </a:ext>
            </a:extLst>
          </p:cNvPr>
          <p:cNvSpPr txBox="1"/>
          <p:nvPr/>
        </p:nvSpPr>
        <p:spPr bwMode="auto">
          <a:xfrm>
            <a:off x="691376" y="2371695"/>
            <a:ext cx="702526" cy="400110"/>
          </a:xfrm>
          <a:prstGeom prst="rect">
            <a:avLst/>
          </a:prstGeom>
          <a:noFill/>
          <a:ln w="9525">
            <a:noFill/>
            <a:miter lim="800000"/>
            <a:headEnd/>
            <a:tailEnd/>
          </a:ln>
        </p:spPr>
        <p:txBody>
          <a:bodyPr wrap="square" rtlCol="0">
            <a:spAutoFit/>
          </a:bodyPr>
          <a:lstStyle/>
          <a:p>
            <a:pPr>
              <a:spcBef>
                <a:spcPct val="50000"/>
              </a:spcBef>
            </a:pPr>
            <a:r>
              <a:rPr lang="en-US" altLang="zh-TW" sz="2000" dirty="0">
                <a:solidFill>
                  <a:srgbClr val="0000FF"/>
                </a:solidFill>
              </a:rPr>
              <a:t>E</a:t>
            </a:r>
            <a:endParaRPr kumimoji="1" lang="zh-TW" altLang="en-US" sz="2000" dirty="0">
              <a:solidFill>
                <a:srgbClr val="0000FF"/>
              </a:solidFill>
            </a:endParaRPr>
          </a:p>
        </p:txBody>
      </p:sp>
      <p:sp>
        <p:nvSpPr>
          <p:cNvPr id="6" name="文字方塊 5">
            <a:extLst>
              <a:ext uri="{FF2B5EF4-FFF2-40B4-BE49-F238E27FC236}">
                <a16:creationId xmlns:a16="http://schemas.microsoft.com/office/drawing/2014/main" id="{3CD7FA40-739D-4E81-E689-19A5746F710E}"/>
              </a:ext>
            </a:extLst>
          </p:cNvPr>
          <p:cNvSpPr txBox="1"/>
          <p:nvPr/>
        </p:nvSpPr>
        <p:spPr bwMode="auto">
          <a:xfrm>
            <a:off x="691376" y="3768398"/>
            <a:ext cx="702526" cy="400110"/>
          </a:xfrm>
          <a:prstGeom prst="rect">
            <a:avLst/>
          </a:prstGeom>
          <a:noFill/>
          <a:ln w="9525">
            <a:noFill/>
            <a:miter lim="800000"/>
            <a:headEnd/>
            <a:tailEnd/>
          </a:ln>
        </p:spPr>
        <p:txBody>
          <a:bodyPr wrap="square" rtlCol="0">
            <a:spAutoFit/>
          </a:bodyPr>
          <a:lstStyle/>
          <a:p>
            <a:pPr>
              <a:spcBef>
                <a:spcPct val="50000"/>
              </a:spcBef>
            </a:pPr>
            <a:r>
              <a:rPr kumimoji="1" lang="en-US" altLang="zh-TW" sz="2000" dirty="0">
                <a:solidFill>
                  <a:srgbClr val="0000FF"/>
                </a:solidFill>
              </a:rPr>
              <a:t>A</a:t>
            </a:r>
            <a:endParaRPr kumimoji="1" lang="zh-TW" altLang="en-US" sz="2000" dirty="0">
              <a:solidFill>
                <a:srgbClr val="0000FF"/>
              </a:solidFill>
            </a:endParaRPr>
          </a:p>
        </p:txBody>
      </p:sp>
    </p:spTree>
    <p:extLst>
      <p:ext uri="{BB962C8B-B14F-4D97-AF65-F5344CB8AC3E}">
        <p14:creationId xmlns:p14="http://schemas.microsoft.com/office/powerpoint/2010/main" val="360823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defTabSz="685800">
              <a:defRPr/>
            </a:pPr>
            <a:fld id="{5CC9552A-F573-4662-82F8-161A2F44A3D8}" type="slidenum">
              <a:rPr lang="en-US" altLang="zh-TW">
                <a:solidFill>
                  <a:prstClr val="black"/>
                </a:solidFill>
                <a:ea typeface="PMingLiU" panose="02020500000000000000" pitchFamily="18" charset="-120"/>
              </a:rPr>
              <a:pPr defTabSz="685800">
                <a:defRPr/>
              </a:pPr>
              <a:t>9</a:t>
            </a:fld>
            <a:endParaRPr lang="en-US" altLang="zh-TW">
              <a:solidFill>
                <a:prstClr val="black"/>
              </a:solidFill>
              <a:ea typeface="PMingLiU" panose="02020500000000000000" pitchFamily="18" charset="-120"/>
            </a:endParaRPr>
          </a:p>
        </p:txBody>
      </p:sp>
      <p:sp>
        <p:nvSpPr>
          <p:cNvPr id="5" name="Text Box 6"/>
          <p:cNvSpPr txBox="1">
            <a:spLocks noChangeArrowheads="1"/>
          </p:cNvSpPr>
          <p:nvPr/>
        </p:nvSpPr>
        <p:spPr bwMode="auto">
          <a:xfrm>
            <a:off x="1782366" y="-4720"/>
            <a:ext cx="53042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50000"/>
              </a:spcBef>
              <a:buNone/>
            </a:pPr>
            <a:r>
              <a:rPr lang="en-US" altLang="zh-TW" sz="1800" dirty="0">
                <a:solidFill>
                  <a:srgbClr val="FF33CC"/>
                </a:solidFill>
              </a:rPr>
              <a:t>                              D</a:t>
            </a:r>
            <a:r>
              <a:rPr lang="en-US" altLang="zh-TW" sz="1800" dirty="0">
                <a:solidFill>
                  <a:srgbClr val="FF33CC"/>
                </a:solidFill>
                <a:latin typeface="Symbol" panose="05050102010706020507" pitchFamily="18" charset="2"/>
                <a:sym typeface="Symbol" panose="05050102010706020507" pitchFamily="18" charset="2"/>
              </a:rPr>
              <a:t></a:t>
            </a:r>
            <a:r>
              <a:rPr lang="en-US" altLang="zh-TW" sz="1800" dirty="0">
                <a:solidFill>
                  <a:srgbClr val="FF33CC"/>
                </a:solidFill>
              </a:rPr>
              <a:t> VP decays </a:t>
            </a:r>
          </a:p>
        </p:txBody>
      </p:sp>
      <p:sp>
        <p:nvSpPr>
          <p:cNvPr id="6" name="文字方塊 6"/>
          <p:cNvSpPr txBox="1">
            <a:spLocks noChangeArrowheads="1"/>
          </p:cNvSpPr>
          <p:nvPr/>
        </p:nvSpPr>
        <p:spPr bwMode="auto">
          <a:xfrm>
            <a:off x="4941094" y="3096816"/>
            <a:ext cx="3676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500" b="0">
                <a:solidFill>
                  <a:srgbClr val="0000FF"/>
                </a:solidFill>
              </a:rPr>
              <a:t>T</a:t>
            </a:r>
            <a:r>
              <a:rPr lang="en-US" altLang="zh-TW" sz="1500" b="0" baseline="-25000">
                <a:solidFill>
                  <a:srgbClr val="0000FF"/>
                </a:solidFill>
              </a:rPr>
              <a:t>P</a:t>
            </a:r>
            <a:r>
              <a:rPr lang="en-US" altLang="zh-TW" sz="1500" b="0">
                <a:solidFill>
                  <a:srgbClr val="0000FF"/>
                </a:solidFill>
              </a:rPr>
              <a:t>, C</a:t>
            </a:r>
            <a:r>
              <a:rPr lang="en-US" altLang="zh-TW" sz="1500" b="0" baseline="-25000">
                <a:solidFill>
                  <a:srgbClr val="0000FF"/>
                </a:solidFill>
              </a:rPr>
              <a:t>P</a:t>
            </a:r>
            <a:r>
              <a:rPr lang="en-US" altLang="zh-TW" sz="1500" b="0">
                <a:solidFill>
                  <a:srgbClr val="0000FF"/>
                </a:solidFill>
              </a:rPr>
              <a:t>: P contains </a:t>
            </a:r>
            <a:r>
              <a:rPr lang="en-US" altLang="zh-TW" sz="1500" b="0" u="sng">
                <a:solidFill>
                  <a:srgbClr val="0000FF"/>
                </a:solidFill>
              </a:rPr>
              <a:t>q</a:t>
            </a:r>
            <a:r>
              <a:rPr lang="en-US" altLang="zh-TW" sz="1500" b="0">
                <a:solidFill>
                  <a:srgbClr val="0000FF"/>
                </a:solidFill>
              </a:rPr>
              <a:t> of D meson</a:t>
            </a:r>
          </a:p>
          <a:p>
            <a:pPr defTabSz="685800" eaLnBrk="1" hangingPunct="1">
              <a:spcBef>
                <a:spcPct val="0"/>
              </a:spcBef>
              <a:buNone/>
            </a:pPr>
            <a:r>
              <a:rPr lang="en-US" altLang="zh-TW" sz="1500" b="0">
                <a:solidFill>
                  <a:srgbClr val="0000FF"/>
                </a:solidFill>
              </a:rPr>
              <a:t>T</a:t>
            </a:r>
            <a:r>
              <a:rPr lang="en-US" altLang="zh-TW" sz="1500" b="0" baseline="-25000">
                <a:solidFill>
                  <a:srgbClr val="0000FF"/>
                </a:solidFill>
              </a:rPr>
              <a:t>V</a:t>
            </a:r>
            <a:r>
              <a:rPr lang="en-US" altLang="zh-TW" sz="1500" b="0">
                <a:solidFill>
                  <a:srgbClr val="0000FF"/>
                </a:solidFill>
              </a:rPr>
              <a:t>, C</a:t>
            </a:r>
            <a:r>
              <a:rPr lang="en-US" altLang="zh-TW" sz="1500" b="0" baseline="-25000">
                <a:solidFill>
                  <a:srgbClr val="0000FF"/>
                </a:solidFill>
              </a:rPr>
              <a:t>V</a:t>
            </a:r>
            <a:r>
              <a:rPr lang="en-US" altLang="zh-TW" sz="1500" b="0">
                <a:solidFill>
                  <a:srgbClr val="0000FF"/>
                </a:solidFill>
              </a:rPr>
              <a:t>: V contains </a:t>
            </a:r>
            <a:r>
              <a:rPr lang="en-US" altLang="zh-TW" sz="1500" b="0" u="sng">
                <a:solidFill>
                  <a:srgbClr val="0000FF"/>
                </a:solidFill>
              </a:rPr>
              <a:t>q</a:t>
            </a:r>
            <a:r>
              <a:rPr lang="en-US" altLang="zh-TW" sz="1500" b="0">
                <a:solidFill>
                  <a:srgbClr val="0000FF"/>
                </a:solidFill>
              </a:rPr>
              <a:t> of D meson</a:t>
            </a:r>
          </a:p>
        </p:txBody>
      </p:sp>
      <p:sp>
        <p:nvSpPr>
          <p:cNvPr id="7" name="文字方塊 6"/>
          <p:cNvSpPr txBox="1">
            <a:spLocks noChangeArrowheads="1"/>
          </p:cNvSpPr>
          <p:nvPr/>
        </p:nvSpPr>
        <p:spPr bwMode="auto">
          <a:xfrm>
            <a:off x="4941094" y="3759994"/>
            <a:ext cx="38195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500" b="0">
                <a:solidFill>
                  <a:srgbClr val="0000FF"/>
                </a:solidFill>
              </a:rPr>
              <a:t>E</a:t>
            </a:r>
            <a:r>
              <a:rPr lang="en-US" altLang="zh-TW" sz="1500" b="0" baseline="-25000">
                <a:solidFill>
                  <a:srgbClr val="0000FF"/>
                </a:solidFill>
              </a:rPr>
              <a:t>P</a:t>
            </a:r>
            <a:r>
              <a:rPr lang="en-US" altLang="zh-TW" sz="1500" b="0">
                <a:solidFill>
                  <a:srgbClr val="0000FF"/>
                </a:solidFill>
              </a:rPr>
              <a:t>, A</a:t>
            </a:r>
            <a:r>
              <a:rPr lang="en-US" altLang="zh-TW" sz="1500" b="0" baseline="-25000">
                <a:solidFill>
                  <a:srgbClr val="0000FF"/>
                </a:solidFill>
              </a:rPr>
              <a:t>P</a:t>
            </a:r>
            <a:r>
              <a:rPr lang="en-US" altLang="zh-TW" sz="1500" b="0">
                <a:solidFill>
                  <a:srgbClr val="0000FF"/>
                </a:solidFill>
              </a:rPr>
              <a:t>: P contains </a:t>
            </a:r>
            <a:r>
              <a:rPr lang="en-US" altLang="zh-TW" sz="1500" b="0" u="sng">
                <a:solidFill>
                  <a:srgbClr val="0000FF"/>
                </a:solidFill>
              </a:rPr>
              <a:t>q</a:t>
            </a:r>
            <a:r>
              <a:rPr lang="en-US" altLang="zh-TW" sz="1500" b="0" baseline="-25000">
                <a:solidFill>
                  <a:srgbClr val="0000FF"/>
                </a:solidFill>
              </a:rPr>
              <a:t>2</a:t>
            </a:r>
            <a:r>
              <a:rPr lang="en-US" altLang="zh-TW" sz="1500" b="0">
                <a:solidFill>
                  <a:srgbClr val="0000FF"/>
                </a:solidFill>
              </a:rPr>
              <a:t> of q</a:t>
            </a:r>
            <a:r>
              <a:rPr lang="en-US" altLang="zh-TW" sz="1500" b="0" baseline="-25000">
                <a:solidFill>
                  <a:srgbClr val="0000FF"/>
                </a:solidFill>
              </a:rPr>
              <a:t>1</a:t>
            </a:r>
            <a:r>
              <a:rPr lang="en-US" altLang="zh-TW" sz="1500" b="0" u="sng">
                <a:solidFill>
                  <a:srgbClr val="0000FF"/>
                </a:solidFill>
              </a:rPr>
              <a:t>q</a:t>
            </a:r>
            <a:r>
              <a:rPr lang="en-US" altLang="zh-TW" sz="1500" b="0" baseline="-25000">
                <a:solidFill>
                  <a:srgbClr val="0000FF"/>
                </a:solidFill>
              </a:rPr>
              <a:t>2</a:t>
            </a:r>
            <a:r>
              <a:rPr lang="en-US" altLang="zh-TW" sz="1500" b="0">
                <a:solidFill>
                  <a:srgbClr val="0000FF"/>
                </a:solidFill>
              </a:rPr>
              <a:t> </a:t>
            </a:r>
          </a:p>
          <a:p>
            <a:pPr defTabSz="685800" eaLnBrk="1" hangingPunct="1">
              <a:spcBef>
                <a:spcPct val="0"/>
              </a:spcBef>
              <a:buNone/>
            </a:pPr>
            <a:r>
              <a:rPr lang="en-US" altLang="zh-TW" sz="1500" b="0">
                <a:solidFill>
                  <a:srgbClr val="0000FF"/>
                </a:solidFill>
              </a:rPr>
              <a:t>            configuration</a:t>
            </a:r>
            <a:endParaRPr lang="zh-TW" altLang="en-US" sz="1500" b="0">
              <a:solidFill>
                <a:srgbClr val="0000FF"/>
              </a:solidFill>
            </a:endParaRPr>
          </a:p>
          <a:p>
            <a:pPr defTabSz="685800" eaLnBrk="1" hangingPunct="1">
              <a:spcBef>
                <a:spcPct val="0"/>
              </a:spcBef>
              <a:buNone/>
            </a:pPr>
            <a:r>
              <a:rPr lang="en-US" altLang="zh-TW" sz="1500" b="0">
                <a:solidFill>
                  <a:srgbClr val="0000FF"/>
                </a:solidFill>
              </a:rPr>
              <a:t>E</a:t>
            </a:r>
            <a:r>
              <a:rPr lang="en-US" altLang="zh-TW" sz="1500" b="0" baseline="-25000">
                <a:solidFill>
                  <a:srgbClr val="0000FF"/>
                </a:solidFill>
              </a:rPr>
              <a:t>V</a:t>
            </a:r>
            <a:r>
              <a:rPr lang="en-US" altLang="zh-TW" sz="1500" b="0">
                <a:solidFill>
                  <a:srgbClr val="0000FF"/>
                </a:solidFill>
              </a:rPr>
              <a:t>, A</a:t>
            </a:r>
            <a:r>
              <a:rPr lang="en-US" altLang="zh-TW" sz="1500" b="0" baseline="-25000">
                <a:solidFill>
                  <a:srgbClr val="0000FF"/>
                </a:solidFill>
              </a:rPr>
              <a:t>V</a:t>
            </a:r>
            <a:r>
              <a:rPr lang="en-US" altLang="zh-TW" sz="1500" b="0">
                <a:solidFill>
                  <a:srgbClr val="0000FF"/>
                </a:solidFill>
              </a:rPr>
              <a:t>:  V contains </a:t>
            </a:r>
            <a:r>
              <a:rPr lang="en-US" altLang="zh-TW" sz="1500" b="0" u="sng">
                <a:solidFill>
                  <a:srgbClr val="0000FF"/>
                </a:solidFill>
              </a:rPr>
              <a:t>q</a:t>
            </a:r>
            <a:r>
              <a:rPr lang="en-US" altLang="zh-TW" sz="1500" b="0" baseline="-25000">
                <a:solidFill>
                  <a:srgbClr val="0000FF"/>
                </a:solidFill>
              </a:rPr>
              <a:t>2</a:t>
            </a:r>
            <a:r>
              <a:rPr lang="en-US" altLang="zh-TW" sz="1500" b="0">
                <a:solidFill>
                  <a:srgbClr val="0000FF"/>
                </a:solidFill>
              </a:rPr>
              <a:t> of q</a:t>
            </a:r>
            <a:r>
              <a:rPr lang="en-US" altLang="zh-TW" sz="1500" b="0" baseline="-25000">
                <a:solidFill>
                  <a:srgbClr val="0000FF"/>
                </a:solidFill>
              </a:rPr>
              <a:t>1</a:t>
            </a:r>
            <a:r>
              <a:rPr lang="en-US" altLang="zh-TW" sz="1500" b="0" u="sng">
                <a:solidFill>
                  <a:srgbClr val="0000FF"/>
                </a:solidFill>
              </a:rPr>
              <a:t>q</a:t>
            </a:r>
            <a:r>
              <a:rPr lang="en-US" altLang="zh-TW" sz="1500" b="0" baseline="-25000">
                <a:solidFill>
                  <a:srgbClr val="0000FF"/>
                </a:solidFill>
              </a:rPr>
              <a:t>2</a:t>
            </a:r>
            <a:endParaRPr lang="zh-TW" altLang="en-US" sz="1500" b="0">
              <a:solidFill>
                <a:srgbClr val="0000FF"/>
              </a:solidFill>
            </a:endParaRPr>
          </a:p>
        </p:txBody>
      </p:sp>
      <p:pic>
        <p:nvPicPr>
          <p:cNvPr id="8" name="圖片 8" descr="screen.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679" y="503635"/>
            <a:ext cx="3218259" cy="423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0"/>
          <p:cNvSpPr>
            <a:spLocks noChangeArrowheads="1"/>
          </p:cNvSpPr>
          <p:nvPr/>
        </p:nvSpPr>
        <p:spPr bwMode="auto">
          <a:xfrm>
            <a:off x="477441" y="2377679"/>
            <a:ext cx="463154" cy="329803"/>
          </a:xfrm>
          <a:prstGeom prst="rect">
            <a:avLst/>
          </a:prstGeom>
          <a:solidFill>
            <a:srgbClr val="0000FF"/>
          </a:solidFill>
          <a:ln w="9525">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685800" eaLnBrk="1" hangingPunct="1">
              <a:spcBef>
                <a:spcPct val="0"/>
              </a:spcBef>
              <a:buNone/>
            </a:pPr>
            <a:r>
              <a:rPr lang="en-US" altLang="zh-TW" sz="1650" dirty="0">
                <a:solidFill>
                  <a:srgbClr val="FFFFFF"/>
                </a:solidFill>
              </a:rPr>
              <a:t>CF</a:t>
            </a:r>
            <a:endParaRPr lang="zh-TW" altLang="en-US" sz="1650" dirty="0">
              <a:solidFill>
                <a:srgbClr val="FFFFFF"/>
              </a:solidFill>
            </a:endParaRPr>
          </a:p>
        </p:txBody>
      </p:sp>
      <p:pic>
        <p:nvPicPr>
          <p:cNvPr id="10"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0176" y="1864519"/>
            <a:ext cx="236577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8028" y="797719"/>
            <a:ext cx="2289572" cy="76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5"/>
          <p:cNvSpPr>
            <a:spLocks noChangeShapeType="1"/>
          </p:cNvSpPr>
          <p:nvPr/>
        </p:nvSpPr>
        <p:spPr bwMode="auto">
          <a:xfrm>
            <a:off x="1468136" y="397323"/>
            <a:ext cx="596860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pPr defTabSz="685800"/>
            <a:endParaRPr lang="zh-TW" altLang="en-US">
              <a:solidFill>
                <a:prstClr val="black"/>
              </a:solidFill>
            </a:endParaRPr>
          </a:p>
        </p:txBody>
      </p:sp>
    </p:spTree>
    <p:extLst>
      <p:ext uri="{BB962C8B-B14F-4D97-AF65-F5344CB8AC3E}">
        <p14:creationId xmlns:p14="http://schemas.microsoft.com/office/powerpoint/2010/main" val="300564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2PSBATCH" val="latex --interaction=nonstopmode $(base).tex; dvips -D $(res) -E -o $(base).ps $(base).dvi"/>
  <p:tag name="USEAMSFONTS" val="False"/>
  <p:tag name="USEBOLDAMS" val="False"/>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364"/>
  <p:tag name="FIRSTPHCHENG@8KFGPITW1D8ACMFP" val="2494"/>
  <p:tag name="PREAMBLE" val="\documentclass{article}&#10;\pagestyle{empty}&#10;\usepackage{xspace,amssymb,amsfonts,amsmath}&#10;\usepackage{color}&#10;\usepackage{TeX4PPT}&#10;"/>
  <p:tag name="MAGPC" val="200"/>
  <p:tag name="FONTSIZE" val="10"/>
  <p:tag name="DEFAULTDISPLAYSOURCE" val="\documentclass{slides}\pagestyle{empty}&#10;\begin{document}&#10;&#10;\end{document}&#10;"/>
  <p:tag name="EMBEDFONTS" val="0"/>
  <p:tag name="FIRSTPHCHENG@PCFYIIGQOSGQY5H8" val="4160"/>
  <p:tag name="FIRSTPHCHENG@PCFZWY04OWLOY5H8" val="4511"/>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PMingLiU"/>
        <a:cs typeface=""/>
      </a:majorFont>
      <a:minorFont>
        <a:latin typeface="Aria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PMingLiU"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PMingLiU"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龍騰四海">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預設簡報設計">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lnDef>
    <a:txDef>
      <a:spPr bwMode="auto">
        <a:noFill/>
        <a:ln w="9525">
          <a:noFill/>
          <a:miter lim="800000"/>
          <a:headEnd/>
          <a:tailEnd/>
        </a:ln>
      </a:spPr>
      <a:bodyPr>
        <a:spAutoFit/>
      </a:bodyPr>
      <a:lstStyle>
        <a:defPPr>
          <a:spcBef>
            <a:spcPct val="50000"/>
          </a:spcBef>
          <a:defRPr sz="2000">
            <a:solidFill>
              <a:srgbClr val="FF0000"/>
            </a:solidFill>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預設簡報設計">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lnDef>
    <a:txDef>
      <a:spPr bwMode="auto">
        <a:noFill/>
        <a:ln w="9525">
          <a:noFill/>
          <a:miter lim="800000"/>
          <a:headEnd/>
          <a:tailEnd/>
        </a:ln>
      </a:spPr>
      <a:bodyPr>
        <a:spAutoFit/>
      </a:bodyPr>
      <a:lstStyle>
        <a:defPPr>
          <a:spcBef>
            <a:spcPct val="50000"/>
          </a:spcBef>
          <a:defRPr sz="2000">
            <a:solidFill>
              <a:srgbClr val="FF0000"/>
            </a:solidFill>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預設簡報設計">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lnDef>
    <a:txDef>
      <a:spPr bwMode="auto">
        <a:noFill/>
        <a:ln w="9525">
          <a:noFill/>
          <a:miter lim="800000"/>
          <a:headEnd/>
          <a:tailEnd/>
        </a:ln>
      </a:spPr>
      <a:bodyPr>
        <a:spAutoFit/>
      </a:bodyPr>
      <a:lstStyle>
        <a:defPPr>
          <a:spcBef>
            <a:spcPct val="50000"/>
          </a:spcBef>
          <a:defRPr sz="2000">
            <a:solidFill>
              <a:srgbClr val="FF0000"/>
            </a:solidFill>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預設簡報設計">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lnDef>
    <a:txDef>
      <a:spPr bwMode="auto">
        <a:noFill/>
        <a:ln w="9525">
          <a:noFill/>
          <a:miter lim="800000"/>
          <a:headEnd/>
          <a:tailEnd/>
        </a:ln>
      </a:spPr>
      <a:bodyPr>
        <a:spAutoFit/>
      </a:bodyPr>
      <a:lstStyle>
        <a:defPPr>
          <a:spcBef>
            <a:spcPct val="50000"/>
          </a:spcBef>
          <a:defRPr sz="2000">
            <a:solidFill>
              <a:srgbClr val="FF0000"/>
            </a:solidFill>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預設簡報設計">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lnDef>
    <a:txDef>
      <a:spPr bwMode="auto">
        <a:noFill/>
        <a:ln w="9525">
          <a:noFill/>
          <a:miter lim="800000"/>
          <a:headEnd/>
          <a:tailEnd/>
        </a:ln>
      </a:spPr>
      <a:bodyPr>
        <a:spAutoFit/>
      </a:bodyPr>
      <a:lstStyle>
        <a:defPPr>
          <a:spcBef>
            <a:spcPct val="50000"/>
          </a:spcBef>
          <a:defRPr sz="2000">
            <a:solidFill>
              <a:srgbClr val="FF0000"/>
            </a:solidFill>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預設簡報設計">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200" b="1" i="0" u="none" strike="noStrike" cap="none" normalizeH="0" baseline="0" smtClean="0">
            <a:ln>
              <a:noFill/>
            </a:ln>
            <a:solidFill>
              <a:schemeClr val="tx1"/>
            </a:solidFill>
            <a:effectLst/>
            <a:latin typeface="Arial" pitchFamily="34" charset="0"/>
            <a:ea typeface="新細明體" pitchFamily="18" charset="-120"/>
          </a:defRPr>
        </a:defPPr>
      </a:lstStyle>
    </a:lnDef>
    <a:txDef>
      <a:spPr bwMode="auto">
        <a:noFill/>
        <a:ln w="9525">
          <a:noFill/>
          <a:miter lim="800000"/>
          <a:headEnd/>
          <a:tailEnd/>
        </a:ln>
      </a:spPr>
      <a:bodyPr>
        <a:spAutoFit/>
      </a:bodyPr>
      <a:lstStyle>
        <a:defPPr>
          <a:spcBef>
            <a:spcPct val="50000"/>
          </a:spcBef>
          <a:defRPr sz="2000">
            <a:solidFill>
              <a:srgbClr val="FF0000"/>
            </a:solidFill>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160425</TotalTime>
  <Words>2321</Words>
  <Application>Microsoft Macintosh PowerPoint</Application>
  <PresentationFormat>如螢幕大小 (16:9)</PresentationFormat>
  <Paragraphs>236</Paragraphs>
  <Slides>30</Slides>
  <Notes>3</Notes>
  <HiddenSlides>0</HiddenSlides>
  <MMClips>0</MMClips>
  <ScaleCrop>false</ScaleCrop>
  <HeadingPairs>
    <vt:vector size="8" baseType="variant">
      <vt:variant>
        <vt:lpstr>使用字型</vt:lpstr>
      </vt:variant>
      <vt:variant>
        <vt:i4>14</vt:i4>
      </vt:variant>
      <vt:variant>
        <vt:lpstr>佈景主題</vt:lpstr>
      </vt:variant>
      <vt:variant>
        <vt:i4>8</vt:i4>
      </vt:variant>
      <vt:variant>
        <vt:lpstr>內嵌 OLE 伺服程式</vt:lpstr>
      </vt:variant>
      <vt:variant>
        <vt:i4>1</vt:i4>
      </vt:variant>
      <vt:variant>
        <vt:lpstr>投影片標題</vt:lpstr>
      </vt:variant>
      <vt:variant>
        <vt:i4>30</vt:i4>
      </vt:variant>
    </vt:vector>
  </HeadingPairs>
  <TitlesOfParts>
    <vt:vector size="53" baseType="lpstr">
      <vt:lpstr>Arial Unicode MS</vt:lpstr>
      <vt:lpstr>cmsy10</vt:lpstr>
      <vt:lpstr>Arial</vt:lpstr>
      <vt:lpstr>Arial Rounded MT Bold</vt:lpstr>
      <vt:lpstr>Cambria</vt:lpstr>
      <vt:lpstr>Cambria Math</vt:lpstr>
      <vt:lpstr>Maiandra GD</vt:lpstr>
      <vt:lpstr>Monotype Corsiva</vt:lpstr>
      <vt:lpstr>Rage Italic</vt:lpstr>
      <vt:lpstr>Symbol</vt:lpstr>
      <vt:lpstr>Tahoma</vt:lpstr>
      <vt:lpstr>Times New Roman</vt:lpstr>
      <vt:lpstr>Wingdings</vt:lpstr>
      <vt:lpstr>Wingdings 2</vt:lpstr>
      <vt:lpstr>預設簡報設計</vt:lpstr>
      <vt:lpstr>龍騰四海</vt:lpstr>
      <vt:lpstr>1_預設簡報設計</vt:lpstr>
      <vt:lpstr>3_預設簡報設計</vt:lpstr>
      <vt:lpstr>4_預設簡報設計</vt:lpstr>
      <vt:lpstr>5_預設簡報設計</vt:lpstr>
      <vt:lpstr>6_預設簡報設計</vt:lpstr>
      <vt:lpstr>2_預設簡報設計</vt:lpstr>
      <vt:lpstr>方程式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Academia Sinica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Svetlana</dc:creator>
  <cp:lastModifiedBy>Microsoft Office User</cp:lastModifiedBy>
  <cp:revision>2415</cp:revision>
  <cp:lastPrinted>2024-04-30T08:41:12Z</cp:lastPrinted>
  <dcterms:created xsi:type="dcterms:W3CDTF">2003-12-08T15:21:47Z</dcterms:created>
  <dcterms:modified xsi:type="dcterms:W3CDTF">2024-05-10T09:00:24Z</dcterms:modified>
</cp:coreProperties>
</file>