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66" r:id="rId2"/>
    <p:sldId id="4569" r:id="rId3"/>
    <p:sldId id="4571" r:id="rId4"/>
    <p:sldId id="4561" r:id="rId5"/>
    <p:sldId id="4570" r:id="rId6"/>
    <p:sldId id="4563" r:id="rId7"/>
    <p:sldId id="4562" r:id="rId8"/>
    <p:sldId id="4559" r:id="rId9"/>
    <p:sldId id="4560" r:id="rId10"/>
    <p:sldId id="4533" r:id="rId11"/>
    <p:sldId id="4534" r:id="rId12"/>
    <p:sldId id="871" r:id="rId13"/>
    <p:sldId id="891" r:id="rId14"/>
    <p:sldId id="892" r:id="rId15"/>
    <p:sldId id="4564" r:id="rId16"/>
    <p:sldId id="4572" r:id="rId17"/>
    <p:sldId id="4574" r:id="rId18"/>
    <p:sldId id="4573" r:id="rId19"/>
    <p:sldId id="4567" r:id="rId20"/>
    <p:sldId id="4566" r:id="rId21"/>
    <p:sldId id="4557" r:id="rId22"/>
    <p:sldId id="4552" r:id="rId23"/>
    <p:sldId id="880" r:id="rId24"/>
    <p:sldId id="453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438A685-69DD-9342-96B4-502ADDB2B53F}">
          <p14:sldIdLst>
            <p14:sldId id="266"/>
          </p14:sldIdLst>
        </p14:section>
        <p14:section name="封面" id="{C684DC81-D2C3-44A6-8941-05B53D2E0557}">
          <p14:sldIdLst/>
        </p14:section>
        <p14:section name="目录与章节过渡" id="{847108E3-22F3-4CD9-A82A-834291DC17F4}">
          <p14:sldIdLst/>
        </p14:section>
        <p14:section name="内容页" id="{EB11151C-0E14-47B0-8218-1431BF894351}">
          <p14:sldIdLst>
            <p14:sldId id="4569"/>
            <p14:sldId id="4571"/>
            <p14:sldId id="4561"/>
            <p14:sldId id="4570"/>
            <p14:sldId id="4563"/>
            <p14:sldId id="4562"/>
            <p14:sldId id="4559"/>
            <p14:sldId id="4560"/>
            <p14:sldId id="4533"/>
            <p14:sldId id="4534"/>
            <p14:sldId id="871"/>
            <p14:sldId id="891"/>
            <p14:sldId id="892"/>
            <p14:sldId id="4564"/>
            <p14:sldId id="4572"/>
            <p14:sldId id="4574"/>
            <p14:sldId id="4573"/>
            <p14:sldId id="4567"/>
            <p14:sldId id="4566"/>
            <p14:sldId id="4557"/>
            <p14:sldId id="4552"/>
          </p14:sldIdLst>
        </p14:section>
        <p14:section name="封底" id="{843E591D-6EE2-4691-951C-C0C689F22170}">
          <p14:sldIdLst>
            <p14:sldId id="880"/>
            <p14:sldId id="4532"/>
          </p14:sldIdLst>
        </p14:section>
        <p14:section name="配色与字体" id="{3D97B63B-D70E-4F27-8A27-3FF98FBB7258}">
          <p14:sldIdLst/>
        </p14:section>
        <p14:section name="图标" id="{256EF24B-5FA9-4838-AFAB-30B46CBE188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D736"/>
    <a:srgbClr val="FFFF8B"/>
    <a:srgbClr val="FF9966"/>
    <a:srgbClr val="122030"/>
    <a:srgbClr val="254061"/>
    <a:srgbClr val="1B50A5"/>
    <a:srgbClr val="125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16"/>
    <p:restoredTop sz="94140"/>
  </p:normalViewPr>
  <p:slideViewPr>
    <p:cSldViewPr snapToGrid="0">
      <p:cViewPr>
        <p:scale>
          <a:sx n="79" d="100"/>
          <a:sy n="79" d="100"/>
        </p:scale>
        <p:origin x="35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4281A-270A-9B4C-B6FF-3D054FB230CC}" type="datetimeFigureOut">
              <a:rPr kumimoji="1" lang="zh-CN" altLang="en-US" smtClean="0"/>
              <a:t>2024/5/9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A4DCC-7920-3A40-BD25-140DCE734E7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357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4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056054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6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255209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7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241589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12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4089784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8AA00C26-A625-534A-AB94-964F823B5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F69AFDE-13CC-9845-9350-2D4A0BD0E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endParaRPr kumimoji="0" lang="zh-CN" altLang="en-US" sz="2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C7D3BA-33E5-AB4E-BD60-2A6E64F63D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19CEB1A-A237-854E-BF1E-F40C32D03DF4}" type="slidenum">
              <a:rPr lang="zh-CN" altLang="en-US" sz="1200"/>
              <a:pPr algn="r" eaLnBrk="1" hangingPunct="1">
                <a:buFont typeface="Arial" panose="020B0604020202020204" pitchFamily="34" charset="0"/>
                <a:buNone/>
              </a:pPr>
              <a:t>23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870243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14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51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71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6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19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98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35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06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8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95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E4C7-4539-4438-BB44-79A9FA895CAC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60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22030">
                <a:alpha val="98824"/>
              </a:srgbClr>
            </a:gs>
            <a:gs pos="29000">
              <a:srgbClr val="254061"/>
            </a:gs>
            <a:gs pos="69000">
              <a:srgbClr val="254061"/>
            </a:gs>
            <a:gs pos="97000">
              <a:srgbClr val="25406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4E4C7-4539-4438-BB44-79A9FA895CAC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95046-BCE6-46BA-8793-A4F3467B1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8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96E961A-1E16-95EB-D1CD-5E26466B4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9" y="2151804"/>
            <a:ext cx="119487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" altLang="zh-CN" sz="3600" b="1" kern="100" dirty="0">
                <a:solidFill>
                  <a:srgbClr val="FAD73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Challenges and Opportunities in Charm from Lattice QCD</a:t>
            </a:r>
            <a:r>
              <a:rPr lang="en-US" altLang="zh-CN" sz="3600" b="1" kern="100" dirty="0">
                <a:solidFill>
                  <a:srgbClr val="FAD73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546570C-5F9F-99DC-5D77-0CFA3FD01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576" y="4121421"/>
            <a:ext cx="3268844" cy="21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sz="2800" b="1" dirty="0">
                <a:solidFill>
                  <a:srgbClr val="FAD7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王伟</a:t>
            </a:r>
            <a:endParaRPr kumimoji="0" lang="en-US" altLang="zh-CN" sz="2800" b="1" dirty="0">
              <a:solidFill>
                <a:srgbClr val="FAD7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sz="2800" b="1" dirty="0">
                <a:solidFill>
                  <a:srgbClr val="FAD7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上海交通大学</a:t>
            </a:r>
            <a:endParaRPr kumimoji="0" lang="en-US" altLang="zh-CN" sz="2800" b="1" dirty="0">
              <a:solidFill>
                <a:srgbClr val="FAD7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sz="2800" b="1" dirty="0">
                <a:solidFill>
                  <a:srgbClr val="FAD7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粲强子物理研讨会</a:t>
            </a:r>
            <a:endParaRPr kumimoji="0" lang="en-US" altLang="zh-CN" sz="2800" b="1" dirty="0">
              <a:solidFill>
                <a:srgbClr val="FAD7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sz="2800" b="1" dirty="0">
                <a:solidFill>
                  <a:srgbClr val="FAD7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dirty="0">
                <a:solidFill>
                  <a:srgbClr val="FAD7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kumimoji="0" lang="zh-CN" altLang="en-US" sz="2800" b="1" dirty="0">
                <a:solidFill>
                  <a:srgbClr val="FAD7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kumimoji="0" lang="en-US" altLang="zh-CN" sz="2800" b="1" dirty="0">
                <a:solidFill>
                  <a:srgbClr val="FAD7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zh-CN" altLang="en-US" sz="2800" b="1" dirty="0">
                <a:solidFill>
                  <a:srgbClr val="FAD7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kumimoji="0" lang="en-US" altLang="zh-CN" sz="2800" b="1" dirty="0">
                <a:solidFill>
                  <a:srgbClr val="FAD7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zh-CN" altLang="en-US" sz="2800" b="1" dirty="0">
                <a:solidFill>
                  <a:srgbClr val="FAD7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kumimoji="0" lang="en-US" altLang="zh-CN" sz="2800" b="1" dirty="0">
                <a:solidFill>
                  <a:srgbClr val="FAD7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en-US" sz="2800" b="1" dirty="0">
                <a:solidFill>
                  <a:srgbClr val="FAD7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郑州</a:t>
            </a:r>
            <a:endParaRPr kumimoji="0" lang="en-US" altLang="zh-CN" sz="2800" b="1" dirty="0">
              <a:solidFill>
                <a:srgbClr val="FAD7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5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28076797-D738-982F-1591-6C59C40DD9E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灯片编号占位符 4">
            <a:extLst>
              <a:ext uri="{FF2B5EF4-FFF2-40B4-BE49-F238E27FC236}">
                <a16:creationId xmlns:a16="http://schemas.microsoft.com/office/drawing/2014/main" id="{25AEE59D-EEB1-8FFF-8AFC-0FD0EE9F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EEE076F-C601-5539-4936-FD3ACB9CEF69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48B1830-028B-C289-B7A6-0C7D3F605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64" y="1558883"/>
            <a:ext cx="3580063" cy="14035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A1C31F1-30F4-2933-B2C2-BCAA8934BF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7"/>
          <a:stretch/>
        </p:blipFill>
        <p:spPr>
          <a:xfrm>
            <a:off x="3122482" y="3633311"/>
            <a:ext cx="8590288" cy="233246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F013BB5-DF40-F6D3-6D10-4785CE9B9AD3}"/>
              </a:ext>
            </a:extLst>
          </p:cNvPr>
          <p:cNvSpPr/>
          <p:nvPr/>
        </p:nvSpPr>
        <p:spPr>
          <a:xfrm>
            <a:off x="648929" y="4451682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PDG2021</a:t>
            </a:r>
            <a:endParaRPr lang="en" altLang="zh-CN" sz="320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65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0C0D94F-9C04-11E9-7589-0E5186D77867}"/>
              </a:ext>
            </a:extLst>
          </p:cNvPr>
          <p:cNvSpPr/>
          <p:nvPr/>
        </p:nvSpPr>
        <p:spPr>
          <a:xfrm>
            <a:off x="3159601" y="117753"/>
            <a:ext cx="6516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Sitka Display Semibold" pitchFamily="2" charset="0"/>
              </a:rPr>
              <a:t>QED corrections in leptonic D decays </a:t>
            </a:r>
            <a:endParaRPr lang="zh-CN" altLang="en-US" sz="2800" dirty="0">
              <a:solidFill>
                <a:schemeClr val="bg1"/>
              </a:solidFill>
              <a:latin typeface="Sitka Display Semibold" pitchFamily="2" charset="0"/>
            </a:endParaRP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55C10516-167C-FC93-2991-D2126FDE22B7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灯片编号占位符 4">
            <a:extLst>
              <a:ext uri="{FF2B5EF4-FFF2-40B4-BE49-F238E27FC236}">
                <a16:creationId xmlns:a16="http://schemas.microsoft.com/office/drawing/2014/main" id="{EA5483C5-4ABA-A19B-586F-54B8DDDA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25BAAE2-1AEA-E5CC-B19A-33CB726BC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49" y="2565140"/>
            <a:ext cx="4010210" cy="157213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181D24E-DC2B-9AF6-AAA6-12455AF40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10" y="2011423"/>
            <a:ext cx="4381708" cy="334481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067F666-0B4E-BA83-F18A-32B06BECF70E}"/>
              </a:ext>
            </a:extLst>
          </p:cNvPr>
          <p:cNvSpPr txBox="1"/>
          <p:nvPr/>
        </p:nvSpPr>
        <p:spPr>
          <a:xfrm>
            <a:off x="6843009" y="5726664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et.al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Sci.Bull. 68 (2023) 1880-1885</a:t>
            </a:r>
          </a:p>
        </p:txBody>
      </p:sp>
    </p:spTree>
    <p:extLst>
      <p:ext uri="{BB962C8B-B14F-4D97-AF65-F5344CB8AC3E}">
        <p14:creationId xmlns:p14="http://schemas.microsoft.com/office/powerpoint/2010/main" val="180277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6207A25-3232-3B4D-AE15-AD560088B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20" y="1087026"/>
            <a:ext cx="74815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Recent Form factors on Lattice QCD</a:t>
            </a:r>
            <a:endParaRPr kumimoji="0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表格 9">
                <a:extLst>
                  <a:ext uri="{FF2B5EF4-FFF2-40B4-BE49-F238E27FC236}">
                    <a16:creationId xmlns:a16="http://schemas.microsoft.com/office/drawing/2014/main" id="{95B6D9E7-726E-B7C6-E2C2-D3E3C68B5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7089503"/>
                  </p:ext>
                </p:extLst>
              </p:nvPr>
            </p:nvGraphicFramePr>
            <p:xfrm>
              <a:off x="426720" y="2058383"/>
              <a:ext cx="11338560" cy="359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4639">
                      <a:extLst>
                        <a:ext uri="{9D8B030D-6E8A-4147-A177-3AD203B41FA5}">
                          <a16:colId xmlns:a16="http://schemas.microsoft.com/office/drawing/2014/main" val="447121456"/>
                        </a:ext>
                      </a:extLst>
                    </a:gridCol>
                    <a:gridCol w="2115669">
                      <a:extLst>
                        <a:ext uri="{9D8B030D-6E8A-4147-A177-3AD203B41FA5}">
                          <a16:colId xmlns:a16="http://schemas.microsoft.com/office/drawing/2014/main" val="1609986543"/>
                        </a:ext>
                      </a:extLst>
                    </a:gridCol>
                    <a:gridCol w="2310738">
                      <a:extLst>
                        <a:ext uri="{9D8B030D-6E8A-4147-A177-3AD203B41FA5}">
                          <a16:colId xmlns:a16="http://schemas.microsoft.com/office/drawing/2014/main" val="2165378384"/>
                        </a:ext>
                      </a:extLst>
                    </a:gridCol>
                    <a:gridCol w="4077514">
                      <a:extLst>
                        <a:ext uri="{9D8B030D-6E8A-4147-A177-3AD203B41FA5}">
                          <a16:colId xmlns:a16="http://schemas.microsoft.com/office/drawing/2014/main" val="16126114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Process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𝐟𝐦</m:t>
                                </m:r>
                                <m:r>
                                  <a:rPr lang="en-US" altLang="zh-CN" sz="2000" b="1" i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 dirty="0"/>
                            <a:t>[MeV]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Reference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11302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zh-CN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→</m:t>
                                </m:r>
                                <m:r>
                                  <a:rPr kumimoji="1" lang="en-US" altLang="zh-CN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𝚲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0.08</a:t>
                          </a:r>
                          <a:r>
                            <a:rPr lang="zh-CN" altLang="en-US" sz="2000" dirty="0"/>
                            <a:t>，</a:t>
                          </a:r>
                          <a:r>
                            <a:rPr lang="en-US" altLang="zh-CN" sz="2000" dirty="0"/>
                            <a:t>0.11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140-360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 err="1"/>
                            <a:t>S.Meinel</a:t>
                          </a:r>
                          <a:r>
                            <a:rPr lang="en" altLang="zh-CN" sz="2000" dirty="0"/>
                            <a:t>, 1611.09696/PRL 2017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7084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kumimoji="1" lang="en-US" altLang="zh-CN" sz="2000" b="1" i="1" dirty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zh-CN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→</m:t>
                                </m:r>
                                <m:r>
                                  <a:rPr kumimoji="1" lang="en-US" altLang="zh-CN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𝚲</m:t>
                                </m:r>
                                <m:r>
                                  <a:rPr kumimoji="1" lang="en-US" altLang="zh-CN" sz="2000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(</m:t>
                                </m:r>
                                <m:r>
                                  <a:rPr kumimoji="1" lang="en-US" altLang="zh-CN" sz="2000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𝟏𝟓𝟐𝟎</m:t>
                                </m:r>
                                <m:r>
                                  <a:rPr kumimoji="1" lang="en-US" altLang="zh-CN" sz="2000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0.08</a:t>
                          </a:r>
                          <a:r>
                            <a:rPr lang="zh-CN" altLang="en-US" sz="2000" dirty="0"/>
                            <a:t>，</a:t>
                          </a:r>
                          <a:r>
                            <a:rPr lang="en-US" altLang="zh-CN" sz="2000" dirty="0"/>
                            <a:t>0.11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300-430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 err="1"/>
                            <a:t>S.Meinel</a:t>
                          </a:r>
                          <a:r>
                            <a:rPr lang="en" altLang="zh-CN" sz="2000" dirty="0"/>
                            <a:t>, G. Rendon</a:t>
                          </a:r>
                        </a:p>
                        <a:p>
                          <a:pPr algn="ctr"/>
                          <a:r>
                            <a:rPr lang="en" altLang="zh-CN" sz="2000" dirty="0"/>
                            <a:t>2107.13140/PRD 2022; 2107.13084/PRD 2022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6575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zh-CN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→</m:t>
                                </m:r>
                                <m:r>
                                  <a:rPr kumimoji="1" lang="en-US" altLang="zh-CN" sz="20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0.08</a:t>
                          </a:r>
                          <a:r>
                            <a:rPr lang="zh-CN" altLang="en-US" sz="2000" dirty="0"/>
                            <a:t>，</a:t>
                          </a:r>
                          <a:r>
                            <a:rPr lang="en-US" altLang="zh-CN" sz="2000" dirty="0"/>
                            <a:t>0.11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230-360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/>
                            <a:t>S. </a:t>
                          </a:r>
                          <a:r>
                            <a:rPr lang="en" altLang="zh-CN" sz="2000" dirty="0" err="1"/>
                            <a:t>Meinel</a:t>
                          </a:r>
                          <a:r>
                            <a:rPr lang="en" altLang="zh-CN" sz="2000" dirty="0"/>
                            <a:t>, 1712.05783/PRD 2018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733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" altLang="zh-CN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𝜩</m:t>
                                  </m:r>
                                </m:e>
                                <m:sub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zh-CN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CN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" altLang="zh-CN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𝜩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0.08</a:t>
                          </a:r>
                          <a:r>
                            <a:rPr lang="zh-CN" altLang="en-US" sz="2000" dirty="0"/>
                            <a:t>，</a:t>
                          </a:r>
                          <a:r>
                            <a:rPr lang="en-US" altLang="zh-CN" sz="2000" dirty="0"/>
                            <a:t>0.108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290, 300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/>
                            <a:t>Q.A. Zhang, </a:t>
                          </a:r>
                          <a:r>
                            <a:rPr lang="en" altLang="zh-CN" sz="2000" dirty="0" err="1"/>
                            <a:t>et.al</a:t>
                          </a:r>
                          <a:r>
                            <a:rPr lang="en" altLang="zh-CN" sz="2000" dirty="0"/>
                            <a:t>, </a:t>
                          </a:r>
                        </a:p>
                        <a:p>
                          <a:pPr algn="ctr"/>
                          <a:r>
                            <a:rPr lang="en" altLang="zh-CN" sz="2000" dirty="0"/>
                            <a:t>2103.07064/CPC 2022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1087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kumimoji="1" lang="en-US" altLang="zh-CN" sz="2000" b="1" i="1" dirty="0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Times New Roman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kumimoji="1" lang="en-US" altLang="zh-CN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→</m:t>
                                </m:r>
                                <m:r>
                                  <a:rPr kumimoji="1" lang="en-US" altLang="zh-CN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𝚲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0.1555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550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/>
                            <a:t>H. </a:t>
                          </a:r>
                          <a:r>
                            <a:rPr lang="en" altLang="zh-CN" sz="2000" dirty="0" err="1"/>
                            <a:t>Bahtiyar</a:t>
                          </a:r>
                          <a:endParaRPr lang="en" altLang="zh-CN" sz="2000" dirty="0"/>
                        </a:p>
                        <a:p>
                          <a:pPr algn="ctr"/>
                          <a:r>
                            <a:rPr lang="en" altLang="zh-CN" sz="2000" dirty="0"/>
                            <a:t>2107.13909/</a:t>
                          </a:r>
                          <a:r>
                            <a:rPr lang="en" altLang="zh-CN" sz="2000" dirty="0" err="1"/>
                            <a:t>Turk.J.Phys</a:t>
                          </a:r>
                          <a:r>
                            <a:rPr lang="en" altLang="zh-CN" sz="2000" dirty="0"/>
                            <a:t>. 2021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891228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表格 9">
                <a:extLst>
                  <a:ext uri="{FF2B5EF4-FFF2-40B4-BE49-F238E27FC236}">
                    <a16:creationId xmlns:a16="http://schemas.microsoft.com/office/drawing/2014/main" id="{95B6D9E7-726E-B7C6-E2C2-D3E3C68B5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7089503"/>
                  </p:ext>
                </p:extLst>
              </p:nvPr>
            </p:nvGraphicFramePr>
            <p:xfrm>
              <a:off x="426720" y="2058383"/>
              <a:ext cx="11338560" cy="359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4639">
                      <a:extLst>
                        <a:ext uri="{9D8B030D-6E8A-4147-A177-3AD203B41FA5}">
                          <a16:colId xmlns:a16="http://schemas.microsoft.com/office/drawing/2014/main" val="447121456"/>
                        </a:ext>
                      </a:extLst>
                    </a:gridCol>
                    <a:gridCol w="2115669">
                      <a:extLst>
                        <a:ext uri="{9D8B030D-6E8A-4147-A177-3AD203B41FA5}">
                          <a16:colId xmlns:a16="http://schemas.microsoft.com/office/drawing/2014/main" val="1609986543"/>
                        </a:ext>
                      </a:extLst>
                    </a:gridCol>
                    <a:gridCol w="2310738">
                      <a:extLst>
                        <a:ext uri="{9D8B030D-6E8A-4147-A177-3AD203B41FA5}">
                          <a16:colId xmlns:a16="http://schemas.microsoft.com/office/drawing/2014/main" val="2165378384"/>
                        </a:ext>
                      </a:extLst>
                    </a:gridCol>
                    <a:gridCol w="4077514">
                      <a:extLst>
                        <a:ext uri="{9D8B030D-6E8A-4147-A177-3AD203B41FA5}">
                          <a16:colId xmlns:a16="http://schemas.microsoft.com/office/drawing/2014/main" val="161261143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Process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4132" t="-9677" r="-302994" b="-8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13661" t="-9677" r="-176503" b="-8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Reference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113028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8" t="-106250" r="-301794" b="-7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0.08</a:t>
                          </a:r>
                          <a:r>
                            <a:rPr lang="zh-CN" altLang="en-US" sz="2000" dirty="0"/>
                            <a:t>，</a:t>
                          </a:r>
                          <a:r>
                            <a:rPr lang="en-US" altLang="zh-CN" sz="2000" dirty="0"/>
                            <a:t>0.11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140-360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 err="1"/>
                            <a:t>S.Meinel</a:t>
                          </a:r>
                          <a:r>
                            <a:rPr lang="en" altLang="zh-CN" sz="2000" dirty="0"/>
                            <a:t>, 1611.09696/PRL 2017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708421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8" t="-83544" r="-301794" b="-1911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0.08</a:t>
                          </a:r>
                          <a:r>
                            <a:rPr lang="zh-CN" altLang="en-US" sz="2000" dirty="0"/>
                            <a:t>，</a:t>
                          </a:r>
                          <a:r>
                            <a:rPr lang="en-US" altLang="zh-CN" sz="2000" dirty="0"/>
                            <a:t>0.11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300-430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 err="1"/>
                            <a:t>S.Meinel</a:t>
                          </a:r>
                          <a:r>
                            <a:rPr lang="en" altLang="zh-CN" sz="2000" dirty="0"/>
                            <a:t>, G. Rendon</a:t>
                          </a:r>
                        </a:p>
                        <a:p>
                          <a:pPr algn="ctr"/>
                          <a:r>
                            <a:rPr lang="en" altLang="zh-CN" sz="2000" dirty="0"/>
                            <a:t>2107.13140/PRD 2022; 2107.13084/PRD 2022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65752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8" t="-467742" r="-301794" b="-38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0.08</a:t>
                          </a:r>
                          <a:r>
                            <a:rPr lang="zh-CN" altLang="en-US" sz="2000" dirty="0"/>
                            <a:t>，</a:t>
                          </a:r>
                          <a:r>
                            <a:rPr lang="en-US" altLang="zh-CN" sz="2000" dirty="0"/>
                            <a:t>0.11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230-360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/>
                            <a:t>S. </a:t>
                          </a:r>
                          <a:r>
                            <a:rPr lang="en" altLang="zh-CN" sz="2000" dirty="0" err="1"/>
                            <a:t>Meinel</a:t>
                          </a:r>
                          <a:r>
                            <a:rPr lang="en" altLang="zh-CN" sz="2000" dirty="0"/>
                            <a:t>, 1712.05783/PRD 2018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7332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8" t="-314286" r="-301794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0.08</a:t>
                          </a:r>
                          <a:r>
                            <a:rPr lang="zh-CN" altLang="en-US" sz="2000" dirty="0"/>
                            <a:t>，</a:t>
                          </a:r>
                          <a:r>
                            <a:rPr lang="en-US" altLang="zh-CN" sz="2000" dirty="0"/>
                            <a:t>0.108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290, 300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/>
                            <a:t>Q.A. Zhang, </a:t>
                          </a:r>
                          <a:r>
                            <a:rPr lang="en" altLang="zh-CN" sz="2000" dirty="0" err="1"/>
                            <a:t>et.al</a:t>
                          </a:r>
                          <a:r>
                            <a:rPr lang="en" altLang="zh-CN" sz="2000" dirty="0"/>
                            <a:t>, </a:t>
                          </a:r>
                        </a:p>
                        <a:p>
                          <a:pPr algn="ctr"/>
                          <a:r>
                            <a:rPr lang="en" altLang="zh-CN" sz="2000" dirty="0"/>
                            <a:t>2103.07064/CPC 2022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108784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48" t="-421818" r="-301794" b="-1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/>
                            <a:t>0.1555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550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2000" dirty="0"/>
                            <a:t>H. </a:t>
                          </a:r>
                          <a:r>
                            <a:rPr lang="en" altLang="zh-CN" sz="2000" dirty="0" err="1"/>
                            <a:t>Bahtiyar</a:t>
                          </a:r>
                          <a:endParaRPr lang="en" altLang="zh-CN" sz="2000" dirty="0"/>
                        </a:p>
                        <a:p>
                          <a:pPr algn="ctr"/>
                          <a:r>
                            <a:rPr lang="en" altLang="zh-CN" sz="2000" dirty="0"/>
                            <a:t>2107.13909/</a:t>
                          </a:r>
                          <a:r>
                            <a:rPr lang="en" altLang="zh-CN" sz="2000" dirty="0" err="1"/>
                            <a:t>Turk.J.Phys</a:t>
                          </a:r>
                          <a:r>
                            <a:rPr lang="en" altLang="zh-CN" sz="2000" dirty="0"/>
                            <a:t>. 2021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89122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796C938A-9AB1-94A6-1506-A80C1DAB25CE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27162"/>
      </p:ext>
    </p:extLst>
  </p:cSld>
  <p:clrMapOvr>
    <a:masterClrMapping/>
  </p:clrMapOvr>
  <p:transition advTm="309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CEBE038-33BA-7445-F66D-645CBE734B1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30C3942-0DFC-8FDE-9BA5-5DD84B811497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9FC0EE7-7AED-FB39-F855-0FA1ECFBF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40" y="881306"/>
            <a:ext cx="5980263" cy="37921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5742F1F-C713-2A54-4E4E-C91DC249D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9" y="1395076"/>
            <a:ext cx="5148404" cy="32674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B71482D-7FA2-1A2F-B717-A18542031E4F}"/>
              </a:ext>
            </a:extLst>
          </p:cNvPr>
          <p:cNvSpPr txBox="1"/>
          <p:nvPr/>
        </p:nvSpPr>
        <p:spPr>
          <a:xfrm>
            <a:off x="230740" y="5295593"/>
            <a:ext cx="63014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" altLang="zh-C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kumimoji="1" lang="en-US" altLang="zh-C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1" lang="en" altLang="zh-C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2207.14149</a:t>
            </a:r>
          </a:p>
          <a:p>
            <a:r>
              <a:rPr kumimoji="1" lang="en" altLang="zh-C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LQCD</a:t>
            </a:r>
            <a:r>
              <a:rPr kumimoji="1" lang="en-US" altLang="zh-C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S. </a:t>
            </a:r>
            <a:r>
              <a:rPr kumimoji="1" lang="en-US" altLang="zh-CN" sz="2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Meinel</a:t>
            </a:r>
            <a:r>
              <a:rPr kumimoji="1" lang="en-US" altLang="zh-CN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PRL118, 082001 (2017)</a:t>
            </a:r>
            <a:endParaRPr lang="zh-CN" altLang="en-US" sz="20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91B14D1-8B27-F97C-FE11-DC97037BF8EA}"/>
              </a:ext>
            </a:extLst>
          </p:cNvPr>
          <p:cNvSpPr txBox="1"/>
          <p:nvPr/>
        </p:nvSpPr>
        <p:spPr>
          <a:xfrm>
            <a:off x="5082400" y="4966430"/>
            <a:ext cx="68788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clear difference is observed within uncertainties for the resulting differential decay rate</a:t>
            </a:r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dependences of measured FFs show 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kinematic behavior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to those predicted from LQCD calculations. </a:t>
            </a:r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占位符 4">
                <a:extLst>
                  <a:ext uri="{FF2B5EF4-FFF2-40B4-BE49-F238E27FC236}">
                    <a16:creationId xmlns:a16="http://schemas.microsoft.com/office/drawing/2014/main" id="{34059B50-F4A9-0FBE-0412-38A34257B8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056" y="766710"/>
                <a:ext cx="11568144" cy="476579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l-GR" altLang="zh-CN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endParaRPr kumimoji="1" lang="en-US" altLang="zh-CN" sz="32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占位符 4">
                <a:extLst>
                  <a:ext uri="{FF2B5EF4-FFF2-40B4-BE49-F238E27FC236}">
                    <a16:creationId xmlns:a16="http://schemas.microsoft.com/office/drawing/2014/main" id="{34059B50-F4A9-0FBE-0412-38A34257B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56" y="766710"/>
                <a:ext cx="11568144" cy="4765791"/>
              </a:xfrm>
              <a:prstGeom prst="rect">
                <a:avLst/>
              </a:prstGeom>
              <a:blipFill>
                <a:blip r:embed="rId4"/>
                <a:stretch>
                  <a:fillRect l="-1205" t="-2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83C38852-01A2-2B75-E0B3-64DE8DF0F8A4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6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CEBE038-33BA-7445-F66D-645CBE734B1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30C3942-0DFC-8FDE-9BA5-5DD84B811497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altLang="zh-C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4">
                <a:extLst>
                  <a:ext uri="{FF2B5EF4-FFF2-40B4-BE49-F238E27FC236}">
                    <a16:creationId xmlns:a16="http://schemas.microsoft.com/office/drawing/2014/main" id="{2F24D71E-9A8B-8536-FB81-AE4AC5C357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056" y="766711"/>
                <a:ext cx="11568144" cy="98741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>
                    <a:solidFill>
                      <a:schemeClr val="bg1"/>
                    </a:solidFill>
                  </a:rPr>
                  <a:t>Large SU(3) breaking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en-US" altLang="zh-CN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→</m:t>
                    </m:r>
                  </m:oMath>
                </a14:m>
                <a:r>
                  <a:rPr lang="en" altLang="zh-CN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" altLang="zh-CN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𝜩</m:t>
                    </m:r>
                  </m:oMath>
                </a14:m>
                <a:endParaRPr kumimoji="1" lang="en-US" altLang="zh-CN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C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文本占位符 4">
                <a:extLst>
                  <a:ext uri="{FF2B5EF4-FFF2-40B4-BE49-F238E27FC236}">
                    <a16:creationId xmlns:a16="http://schemas.microsoft.com/office/drawing/2014/main" id="{2F24D71E-9A8B-8536-FB81-AE4AC5C35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56" y="766711"/>
                <a:ext cx="11568144" cy="987418"/>
              </a:xfrm>
              <a:prstGeom prst="rect">
                <a:avLst/>
              </a:prstGeom>
              <a:blipFill>
                <a:blip r:embed="rId2"/>
                <a:stretch>
                  <a:fillRect l="-876" t="-10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AFF9AA1-999E-5B44-74CE-DE89BDF2A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2209800"/>
            <a:ext cx="7454900" cy="24384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0DF3925-E5ED-4938-B8DB-AB9717374D87}"/>
              </a:ext>
            </a:extLst>
          </p:cNvPr>
          <p:cNvSpPr txBox="1"/>
          <p:nvPr/>
        </p:nvSpPr>
        <p:spPr>
          <a:xfrm>
            <a:off x="8229739" y="2793882"/>
            <a:ext cx="61007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PDG/</a:t>
            </a:r>
            <a:r>
              <a:rPr lang="en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PTEP 083C01 2020 </a:t>
            </a:r>
          </a:p>
          <a:p>
            <a:r>
              <a:rPr lang="en-US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Belle, 2103.06496/PRL 2021</a:t>
            </a:r>
            <a:endParaRPr lang="zh-CN" alt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ALICE, 2105.05187/PRL 2021</a:t>
            </a:r>
          </a:p>
          <a:p>
            <a:r>
              <a:rPr lang="en-US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Meinel, 1611.09696/PRL 2017</a:t>
            </a:r>
            <a:endParaRPr lang="en-US" altLang="zh-CN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zh-CN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Q.A.Zhang</a:t>
            </a:r>
            <a:r>
              <a:rPr lang="en-US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et.al</a:t>
            </a:r>
            <a:r>
              <a:rPr lang="en-US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" altLang="zh-CN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2103.07064/CPC 2022</a:t>
            </a:r>
            <a:endParaRPr lang="zh-CN" alt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9B517E-5098-3855-B6BD-7C0AD97F52D6}"/>
              </a:ext>
            </a:extLst>
          </p:cNvPr>
          <p:cNvSpPr txBox="1"/>
          <p:nvPr/>
        </p:nvSpPr>
        <p:spPr>
          <a:xfrm>
            <a:off x="4046506" y="4677848"/>
            <a:ext cx="4183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00B050"/>
                </a:solidFill>
              </a:rPr>
              <a:t>F. Huang, </a:t>
            </a:r>
            <a:r>
              <a:rPr lang="en-US" altLang="zh-CN" i="1" dirty="0" err="1">
                <a:solidFill>
                  <a:srgbClr val="00B050"/>
                </a:solidFill>
              </a:rPr>
              <a:t>et.al</a:t>
            </a:r>
            <a:r>
              <a:rPr lang="en-US" altLang="zh-CN" i="1" dirty="0">
                <a:solidFill>
                  <a:srgbClr val="00B050"/>
                </a:solidFill>
              </a:rPr>
              <a:t>, 2110.04179</a:t>
            </a:r>
            <a:r>
              <a:rPr lang="en" altLang="zh-CN" i="1" dirty="0">
                <a:solidFill>
                  <a:srgbClr val="00B050"/>
                </a:solidFill>
              </a:rPr>
              <a:t>/PLB 2021</a:t>
            </a:r>
            <a:endParaRPr lang="zh-CN" altLang="en-US" i="1" dirty="0">
              <a:solidFill>
                <a:srgbClr val="00B05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1152485-657E-302B-0B36-F25A7E5A4A4C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20AEF3-B003-1E18-217E-4462062BD55A}"/>
              </a:ext>
            </a:extLst>
          </p:cNvPr>
          <p:cNvSpPr txBox="1"/>
          <p:nvPr/>
        </p:nvSpPr>
        <p:spPr>
          <a:xfrm>
            <a:off x="1520304" y="5860457"/>
            <a:ext cx="10037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SU(3) breaking, but difficult to understand from LQCD</a:t>
            </a:r>
            <a:endParaRPr lang="zh-CN" alt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0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2CEBE038-33BA-7445-F66D-645CBE734B15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30C3942-0DFC-8FDE-9BA5-5DD84B811497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02FB01C-24A7-39F2-A309-F7745264C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75" y="1510821"/>
            <a:ext cx="3035852" cy="31344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C716C75-DD52-98C1-1366-4DA01144A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36" y="2134124"/>
            <a:ext cx="2060713" cy="208072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B85EC10-09FF-CD03-1FEF-0B95A6633C2E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BB546BB-B22C-97B8-BE02-B3454AFFAC59}"/>
              </a:ext>
            </a:extLst>
          </p:cNvPr>
          <p:cNvSpPr txBox="1"/>
          <p:nvPr/>
        </p:nvSpPr>
        <p:spPr>
          <a:xfrm>
            <a:off x="2395333" y="5865167"/>
            <a:ext cx="9165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number of decay form factors are yet to be explored!</a:t>
            </a:r>
            <a:endParaRPr lang="zh-CN" alt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9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4image1040861200">
            <a:extLst>
              <a:ext uri="{FF2B5EF4-FFF2-40B4-BE49-F238E27FC236}">
                <a16:creationId xmlns:a16="http://schemas.microsoft.com/office/drawing/2014/main" id="{0E62163F-DA15-8895-6D33-3E16E2260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71" y="2382176"/>
            <a:ext cx="7358743" cy="33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4image1040860592">
            <a:extLst>
              <a:ext uri="{FF2B5EF4-FFF2-40B4-BE49-F238E27FC236}">
                <a16:creationId xmlns:a16="http://schemas.microsoft.com/office/drawing/2014/main" id="{37C395CD-7F16-CF6B-3D79-83FC2DEF2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43" y="1180160"/>
            <a:ext cx="7489371" cy="99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28431AD7-FE3B-4C45-989B-65B4513ABE62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灯片编号占位符 4">
            <a:extLst>
              <a:ext uri="{FF2B5EF4-FFF2-40B4-BE49-F238E27FC236}">
                <a16:creationId xmlns:a16="http://schemas.microsoft.com/office/drawing/2014/main" id="{EFEC0DDA-58B6-B324-74AA-BFF25BC2E58C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BE4A410-B737-DB9E-FEFE-7F0EE3E7EEDA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D338B2D-7C29-BF1B-0E23-9A5AEB0B119E}"/>
              </a:ext>
            </a:extLst>
          </p:cNvPr>
          <p:cNvSpPr txBox="1"/>
          <p:nvPr/>
        </p:nvSpPr>
        <p:spPr>
          <a:xfrm>
            <a:off x="1656734" y="6211190"/>
            <a:ext cx="8878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Lifetime of charmed hadrons are described by OPE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ge13image1011665328">
            <a:extLst>
              <a:ext uri="{FF2B5EF4-FFF2-40B4-BE49-F238E27FC236}">
                <a16:creationId xmlns:a16="http://schemas.microsoft.com/office/drawing/2014/main" id="{EF892824-77B5-2209-9E7C-E52839F36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97" y="1670727"/>
            <a:ext cx="5972063" cy="351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CFB81743-D702-9203-CE26-7C8CEDC7234B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灯片编号占位符 4">
            <a:extLst>
              <a:ext uri="{FF2B5EF4-FFF2-40B4-BE49-F238E27FC236}">
                <a16:creationId xmlns:a16="http://schemas.microsoft.com/office/drawing/2014/main" id="{80CCE28B-94A7-D4F5-0AAD-FC41A1008B79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36A963-4CD4-4AD9-6A90-98EF61C5E24D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E1F2E36-E98C-886D-06B1-F795E1DC21E1}"/>
              </a:ext>
            </a:extLst>
          </p:cNvPr>
          <p:cNvSpPr txBox="1"/>
          <p:nvPr/>
        </p:nvSpPr>
        <p:spPr>
          <a:xfrm>
            <a:off x="3891435" y="5726668"/>
            <a:ext cx="3747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Gratrex,Melić,</a:t>
            </a:r>
            <a:r>
              <a:rPr lang="en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Nišandžic</a:t>
            </a:r>
            <a:r>
              <a:rPr lang="en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́,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2204.11935</a:t>
            </a:r>
          </a:p>
        </p:txBody>
      </p:sp>
    </p:spTree>
    <p:extLst>
      <p:ext uri="{BB962C8B-B14F-4D97-AF65-F5344CB8AC3E}">
        <p14:creationId xmlns:p14="http://schemas.microsoft.com/office/powerpoint/2010/main" val="3376513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A5C89F-8D85-FA78-0D7C-9E79E9C33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1" y="824984"/>
            <a:ext cx="9049657" cy="5208032"/>
          </a:xfrm>
          <a:prstGeom prst="rect">
            <a:avLst/>
          </a:prstGeom>
        </p:spPr>
      </p:pic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63E58C98-E911-C35D-0800-9D23A8486A27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B3D228-F8FA-7643-030D-68E9552D6CC2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F8ECB58-A28A-7AE1-132D-1E928C3F6094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4D9A1A-8243-876B-FC3E-621947B85475}"/>
              </a:ext>
            </a:extLst>
          </p:cNvPr>
          <p:cNvSpPr txBox="1"/>
          <p:nvPr/>
        </p:nvSpPr>
        <p:spPr>
          <a:xfrm>
            <a:off x="2731008" y="62222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 Alexander Lenz</a:t>
            </a:r>
            <a:endParaRPr lang="zh-CN" alt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1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963108DD-B1BE-F0C7-DB6C-D6C232EB5EAD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灯片编号占位符 4">
            <a:extLst>
              <a:ext uri="{FF2B5EF4-FFF2-40B4-BE49-F238E27FC236}">
                <a16:creationId xmlns:a16="http://schemas.microsoft.com/office/drawing/2014/main" id="{711026D6-7BCE-D39D-8AE8-8EDA0F906F7D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E84E723-2B5D-1481-D553-3BABFDEAFFB0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62F198-1CBB-8B85-B2DA-75F265859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73" y="2423493"/>
            <a:ext cx="5226328" cy="24717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B5CC06D-2F65-F41B-6E7E-393DDEC5C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15" y="2271555"/>
            <a:ext cx="4551763" cy="25103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EA1AAEB-27F7-D997-3B9B-77709605AB49}"/>
              </a:ext>
            </a:extLst>
          </p:cNvPr>
          <p:cNvSpPr txBox="1"/>
          <p:nvPr/>
        </p:nvSpPr>
        <p:spPr>
          <a:xfrm>
            <a:off x="921894" y="5725751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et.al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(LPC) PRL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192001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(2020)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4CB96A-752C-0B56-9E07-8F25F537F653}"/>
              </a:ext>
            </a:extLst>
          </p:cNvPr>
          <p:cNvSpPr txBox="1"/>
          <p:nvPr/>
        </p:nvSpPr>
        <p:spPr>
          <a:xfrm>
            <a:off x="6798930" y="5725751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Detmonld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Meinel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2404.16191v1</a:t>
            </a:r>
          </a:p>
        </p:txBody>
      </p:sp>
    </p:spTree>
    <p:extLst>
      <p:ext uri="{BB962C8B-B14F-4D97-AF65-F5344CB8AC3E}">
        <p14:creationId xmlns:p14="http://schemas.microsoft.com/office/powerpoint/2010/main" val="158273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35E393D-1C0A-4853-8605-6A9DFB8F97F4}"/>
                  </a:ext>
                </a:extLst>
              </p:cNvPr>
              <p:cNvSpPr txBox="1"/>
              <p:nvPr/>
            </p:nvSpPr>
            <p:spPr>
              <a:xfrm>
                <a:off x="420122" y="1090599"/>
                <a:ext cx="7734528" cy="4457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zh-CN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strong coupling is strong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altLang="zh-CN" sz="28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~0.3</m:t>
                      </m:r>
                    </m:oMath>
                  </m:oMathPara>
                </a14:m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The charm quark is not really heavy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altLang="zh-CN" sz="28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~1.3 </m:t>
                      </m:r>
                      <m:r>
                        <m:rPr>
                          <m:sty m:val="p"/>
                        </m:rPr>
                        <a:rPr lang="en-US" altLang="zh-CN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</m:oMath>
                  </m:oMathPara>
                </a14:m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There is almost no CPV in charm </a:t>
                </a:r>
                <a:endParaRPr lang="en-US" altLang="zh-C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l-GR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=A(K</a:t>
                </a:r>
                <a:r>
                  <a:rPr lang="en-US" altLang="zh-CN" sz="24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4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)−A(𝜋</a:t>
                </a:r>
                <a:r>
                  <a:rPr lang="en-US" altLang="zh-CN" sz="24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𝜋</a:t>
                </a:r>
                <a:r>
                  <a:rPr lang="en-US" altLang="zh-CN" sz="24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)=(−1.54±0.29)×10</a:t>
                </a:r>
                <a:r>
                  <a:rPr lang="en-US" altLang="zh-CN" sz="24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−3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PRL 122, 211803 (2019)</a:t>
                </a:r>
                <a:endParaRPr lang="en-US" altLang="zh-C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35E393D-1C0A-4853-8605-6A9DFB8F9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22" y="1090599"/>
                <a:ext cx="7734528" cy="4457952"/>
              </a:xfrm>
              <a:prstGeom prst="rect">
                <a:avLst/>
              </a:prstGeom>
              <a:blipFill>
                <a:blip r:embed="rId2"/>
                <a:stretch>
                  <a:fillRect l="-1639" b="-2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DF47345B-2754-EC3F-EE42-BBDE720CD7CB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DEA85A-7A8E-874A-C46B-E360CDAF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8CC9EDB-5736-571D-86BD-F3AF34838A30}"/>
              </a:ext>
            </a:extLst>
          </p:cNvPr>
          <p:cNvSpPr/>
          <p:nvPr/>
        </p:nvSpPr>
        <p:spPr>
          <a:xfrm>
            <a:off x="5281681" y="92812"/>
            <a:ext cx="1895204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Charm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97B0BC6-34C9-F00F-5BCD-67002B9FD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118" y="1612184"/>
            <a:ext cx="2594497" cy="31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0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E1102079-2BD2-CBC2-C1FE-32E49C7939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4733865"/>
                  </p:ext>
                </p:extLst>
              </p:nvPr>
            </p:nvGraphicFramePr>
            <p:xfrm>
              <a:off x="1244232" y="1125689"/>
              <a:ext cx="7788168" cy="3384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7633">
                      <a:extLst>
                        <a:ext uri="{9D8B030D-6E8A-4147-A177-3AD203B41FA5}">
                          <a16:colId xmlns:a16="http://schemas.microsoft.com/office/drawing/2014/main" val="277905080"/>
                        </a:ext>
                      </a:extLst>
                    </a:gridCol>
                    <a:gridCol w="1388146">
                      <a:extLst>
                        <a:ext uri="{9D8B030D-6E8A-4147-A177-3AD203B41FA5}">
                          <a16:colId xmlns:a16="http://schemas.microsoft.com/office/drawing/2014/main" val="848164766"/>
                        </a:ext>
                      </a:extLst>
                    </a:gridCol>
                    <a:gridCol w="1642140">
                      <a:extLst>
                        <a:ext uri="{9D8B030D-6E8A-4147-A177-3AD203B41FA5}">
                          <a16:colId xmlns:a16="http://schemas.microsoft.com/office/drawing/2014/main" val="1150704828"/>
                        </a:ext>
                      </a:extLst>
                    </a:gridCol>
                    <a:gridCol w="1642616">
                      <a:extLst>
                        <a:ext uri="{9D8B030D-6E8A-4147-A177-3AD203B41FA5}">
                          <a16:colId xmlns:a16="http://schemas.microsoft.com/office/drawing/2014/main" val="3351113218"/>
                        </a:ext>
                      </a:extLst>
                    </a:gridCol>
                    <a:gridCol w="1557633">
                      <a:extLst>
                        <a:ext uri="{9D8B030D-6E8A-4147-A177-3AD203B41FA5}">
                          <a16:colId xmlns:a16="http://schemas.microsoft.com/office/drawing/2014/main" val="3942319870"/>
                        </a:ext>
                      </a:extLst>
                    </a:gridCol>
                  </a:tblGrid>
                  <a:tr h="372069"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600" b="1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𝚵</m:t>
                                    </m:r>
                                  </m:e>
                                  <m:sub>
                                    <m: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600" b="1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600" b="1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𝚵</m:t>
                                    </m:r>
                                  </m:e>
                                  <m:sub>
                                    <m: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600" b="1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lang="en-US" altLang="zh-TW" sz="16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r>
                                  <a:rPr lang="en-US" altLang="zh-TW" sz="16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409882"/>
                      </a:ext>
                    </a:extLst>
                  </a:tr>
                  <a:tr h="403597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</a:t>
                          </a:r>
                          <a:r>
                            <a:rPr lang="en-US" altLang="zh-TW" sz="1600" baseline="0" dirty="0"/>
                            <a:t> (’04 ~ ’18)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442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 200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</a:t>
                          </a:r>
                          <a:r>
                            <a:rPr lang="en-US" altLang="zh-TW" sz="160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 b="0" i="1" baseline="0" smtClean="0">
                                      <a:latin typeface="Cambria Math" panose="02040503050406030204" pitchFamily="18" charset="0"/>
                                    </a:rPr>
                                    <m:t>112</m:t>
                                  </m:r>
                                </m:e>
                                <m:sub>
                                  <m:r>
                                    <a:rPr lang="en-US" altLang="zh-TW" sz="1600" b="0" i="1" baseline="0" smtClean="0"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b>
                                <m:sup>
                                  <m:r>
                                    <a:rPr lang="en-US" altLang="zh-TW" sz="1600" b="0" i="1" baseline="0" smtClean="0">
                                      <a:latin typeface="Cambria Math" panose="02040503050406030204" pitchFamily="18" charset="0"/>
                                    </a:rPr>
                                    <m:t>+13</m:t>
                                  </m:r>
                                </m:sup>
                              </m:sSubSup>
                            </m:oMath>
                          </a14:m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69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12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02491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(’18)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3298937"/>
                      </a:ext>
                    </a:extLst>
                  </a:tr>
                  <a:tr h="42251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(’19)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457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203.5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2.2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154.5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9470806"/>
                      </a:ext>
                    </a:extLst>
                  </a:tr>
                  <a:tr h="396241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 (’20)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456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202.4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3.1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153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9258109"/>
                      </a:ext>
                    </a:extLst>
                  </a:tr>
                  <a:tr h="3617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(’21)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148.0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3.2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276.5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  14.1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5828958"/>
                      </a:ext>
                    </a:extLst>
                  </a:tr>
                  <a:tr h="378372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 (’22,’23)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201.5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2.7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151.9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2.4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907491"/>
                      </a:ext>
                    </a:extLst>
                  </a:tr>
                  <a:tr h="357128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Belle II (’22)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203.20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1.18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243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49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8555540"/>
                      </a:ext>
                    </a:extLst>
                  </a:tr>
                  <a:tr h="357128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World Ave (’23)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202.9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1.1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150.5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1.9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272.6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12.0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29215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E1102079-2BD2-CBC2-C1FE-32E49C7939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4733865"/>
                  </p:ext>
                </p:extLst>
              </p:nvPr>
            </p:nvGraphicFramePr>
            <p:xfrm>
              <a:off x="1244232" y="1125689"/>
              <a:ext cx="7788168" cy="3384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7633">
                      <a:extLst>
                        <a:ext uri="{9D8B030D-6E8A-4147-A177-3AD203B41FA5}">
                          <a16:colId xmlns:a16="http://schemas.microsoft.com/office/drawing/2014/main" val="277905080"/>
                        </a:ext>
                      </a:extLst>
                    </a:gridCol>
                    <a:gridCol w="1388146">
                      <a:extLst>
                        <a:ext uri="{9D8B030D-6E8A-4147-A177-3AD203B41FA5}">
                          <a16:colId xmlns:a16="http://schemas.microsoft.com/office/drawing/2014/main" val="848164766"/>
                        </a:ext>
                      </a:extLst>
                    </a:gridCol>
                    <a:gridCol w="1642140">
                      <a:extLst>
                        <a:ext uri="{9D8B030D-6E8A-4147-A177-3AD203B41FA5}">
                          <a16:colId xmlns:a16="http://schemas.microsoft.com/office/drawing/2014/main" val="1150704828"/>
                        </a:ext>
                      </a:extLst>
                    </a:gridCol>
                    <a:gridCol w="1642616">
                      <a:extLst>
                        <a:ext uri="{9D8B030D-6E8A-4147-A177-3AD203B41FA5}">
                          <a16:colId xmlns:a16="http://schemas.microsoft.com/office/drawing/2014/main" val="3351113218"/>
                        </a:ext>
                      </a:extLst>
                    </a:gridCol>
                    <a:gridCol w="1557633">
                      <a:extLst>
                        <a:ext uri="{9D8B030D-6E8A-4147-A177-3AD203B41FA5}">
                          <a16:colId xmlns:a16="http://schemas.microsoft.com/office/drawing/2014/main" val="3942319870"/>
                        </a:ext>
                      </a:extLst>
                    </a:gridCol>
                  </a:tblGrid>
                  <a:tr h="372069"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1818" t="-3448" r="-349091" b="-8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80620" t="-3448" r="-197674" b="-8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8462" t="-3448" r="-96154" b="-8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3448" r="-1626" b="-8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0409882"/>
                      </a:ext>
                    </a:extLst>
                  </a:tr>
                  <a:tr h="403597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</a:t>
                          </a:r>
                          <a:r>
                            <a:rPr lang="en-US" altLang="zh-TW" sz="1600" baseline="0" dirty="0"/>
                            <a:t> (’04 ~ ’18)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442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 200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78462" t="-93750" r="-96154" b="-65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69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12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02491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(’18)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3298937"/>
                      </a:ext>
                    </a:extLst>
                  </a:tr>
                  <a:tr h="42251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(’19)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457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203.5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2.2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154.5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9470806"/>
                      </a:ext>
                    </a:extLst>
                  </a:tr>
                  <a:tr h="396241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 (’20)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456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202.4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3.1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153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9258109"/>
                      </a:ext>
                    </a:extLst>
                  </a:tr>
                  <a:tr h="3617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(’21)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148.0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3.2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276.5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  14.1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5828958"/>
                      </a:ext>
                    </a:extLst>
                  </a:tr>
                  <a:tr h="378372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 (’22,’23)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201.5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2.7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151.9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2.4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907491"/>
                      </a:ext>
                    </a:extLst>
                  </a:tr>
                  <a:tr h="357128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Belle II (’22)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203.20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1.18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243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49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8555540"/>
                      </a:ext>
                    </a:extLst>
                  </a:tr>
                  <a:tr h="357128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World Ave (’23)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202.9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1.1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150.5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1.9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272.6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12.0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29215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37431607-66CE-D52C-59A8-822BB10B23FD}"/>
                  </a:ext>
                </a:extLst>
              </p:cNvPr>
              <p:cNvSpPr txBox="1"/>
              <p:nvPr/>
            </p:nvSpPr>
            <p:spPr>
              <a:xfrm>
                <a:off x="1027676" y="4738679"/>
                <a:ext cx="10574462" cy="7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kumimoji="1" lang="en-US" altLang="zh-TW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kumimoji="1" lang="en-US" altLang="zh-TW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kumimoji="1" lang="en-US" altLang="zh-TW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TW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</a:t>
                </a:r>
                <a:r>
                  <a:rPr kumimoji="1" lang="en-US" altLang="zh-TW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obtained by </a:t>
                </a:r>
                <a:r>
                  <a:rPr kumimoji="1" lang="en-US" altLang="zh-TW" sz="2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LHCb</a:t>
                </a:r>
                <a:r>
                  <a:rPr kumimoji="1" lang="en-US" altLang="zh-TW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(’18) from</a:t>
                </a:r>
                <a:r>
                  <a:rPr kumimoji="1" lang="zh-TW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</a:t>
                </a:r>
                <a:r>
                  <a:rPr kumimoji="1" lang="en-US" altLang="zh-TW" sz="2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semileptonic</a:t>
                </a:r>
                <a:r>
                  <a:rPr kumimoji="1" lang="en-US" altLang="zh-TW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kumimoji="1" lang="en-US" altLang="zh-TW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decays is nearly four times larger.  It </a:t>
                </a:r>
                <a:r>
                  <a:rPr lang="en-US" altLang="zh-TW" sz="2000" dirty="0">
                    <a:solidFill>
                      <a:schemeClr val="bg1"/>
                    </a:solidFill>
                  </a:rPr>
                  <a:t>has been</a:t>
                </a:r>
                <a:r>
                  <a:rPr kumimoji="1" lang="en-US" altLang="zh-TW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confirmed by </a:t>
                </a:r>
                <a:r>
                  <a:rPr kumimoji="1" lang="en-US" altLang="zh-TW" sz="2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LHCb</a:t>
                </a:r>
                <a:r>
                  <a:rPr kumimoji="1" lang="en-US" altLang="zh-TW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(’21) using promptly produced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2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TW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kumimoji="1" lang="zh-TW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</a:t>
                </a:r>
                <a:r>
                  <a:rPr kumimoji="1" lang="en-US" altLang="zh-TW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baryons</a:t>
                </a:r>
                <a:endParaRPr kumimoji="1" lang="zh-TW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37431607-66CE-D52C-59A8-822BB10B2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76" y="4738679"/>
                <a:ext cx="10574462" cy="721864"/>
              </a:xfrm>
              <a:prstGeom prst="rect">
                <a:avLst/>
              </a:prstGeom>
              <a:blipFill>
                <a:blip r:embed="rId3"/>
                <a:stretch>
                  <a:fillRect l="-600" t="-1695" b="-118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3">
                <a:extLst>
                  <a:ext uri="{FF2B5EF4-FFF2-40B4-BE49-F238E27FC236}">
                    <a16:creationId xmlns:a16="http://schemas.microsoft.com/office/drawing/2014/main" id="{1DD46857-4909-EE95-BF5A-78E847E2FD6F}"/>
                  </a:ext>
                </a:extLst>
              </p:cNvPr>
              <p:cNvSpPr txBox="1"/>
              <p:nvPr/>
            </p:nvSpPr>
            <p:spPr>
              <a:xfrm>
                <a:off x="6453225" y="799080"/>
                <a:ext cx="3709966" cy="363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kumimoji="1" lang="en-US" altLang="zh-TW" sz="17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in units of fs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7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7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TW" sz="1700" dirty="0">
                    <a:solidFill>
                      <a:schemeClr val="bg1"/>
                    </a:solidFill>
                  </a:rPr>
                  <a:t> s) </a:t>
                </a:r>
                <a:endParaRPr lang="zh-TW" altLang="en-US" sz="17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文字方塊 3">
                <a:extLst>
                  <a:ext uri="{FF2B5EF4-FFF2-40B4-BE49-F238E27FC236}">
                    <a16:creationId xmlns:a16="http://schemas.microsoft.com/office/drawing/2014/main" id="{1DD46857-4909-EE95-BF5A-78E847E2F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225" y="799080"/>
                <a:ext cx="3709966" cy="363689"/>
              </a:xfrm>
              <a:prstGeom prst="rect">
                <a:avLst/>
              </a:prstGeom>
              <a:blipFill>
                <a:blip r:embed="rId4"/>
                <a:stretch>
                  <a:fillRect t="-333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0B48148-B5CE-B215-50A6-7B024F74EC0C}"/>
                  </a:ext>
                </a:extLst>
              </p:cNvPr>
              <p:cNvSpPr txBox="1"/>
              <p:nvPr/>
            </p:nvSpPr>
            <p:spPr>
              <a:xfrm>
                <a:off x="1027676" y="6344667"/>
                <a:ext cx="9973901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TW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TW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dirty="0">
                    <a:solidFill>
                      <a:schemeClr val="bg1"/>
                    </a:solidFill>
                  </a:rPr>
                  <a:t> becomes 3.3</a:t>
                </a:r>
                <a:r>
                  <a:rPr lang="en-US" altLang="zh-TW" sz="20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 larger </a:t>
                </a:r>
                <a:r>
                  <a:rPr lang="en-US" altLang="zh-TW" sz="2000" dirty="0">
                    <a:solidFill>
                      <a:schemeClr val="bg1"/>
                    </a:solidFill>
                  </a:rPr>
                  <a:t>due to new measurements from </a:t>
                </a:r>
                <a:r>
                  <a:rPr lang="en-US" altLang="zh-TW" sz="2000" dirty="0" err="1">
                    <a:solidFill>
                      <a:schemeClr val="bg1"/>
                    </a:solidFill>
                  </a:rPr>
                  <a:t>LHCb</a:t>
                </a:r>
                <a:r>
                  <a:rPr lang="en-US" altLang="zh-TW" sz="2000" dirty="0">
                    <a:solidFill>
                      <a:schemeClr val="bg1"/>
                    </a:solidFill>
                  </a:rPr>
                  <a:t> (’19, ’21)</a:t>
                </a:r>
                <a:endParaRPr lang="zh-TW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0B48148-B5CE-B215-50A6-7B024F74E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76" y="6344667"/>
                <a:ext cx="9973901" cy="407099"/>
              </a:xfrm>
              <a:prstGeom prst="rect">
                <a:avLst/>
              </a:prstGeom>
              <a:blipFill>
                <a:blip r:embed="rId5"/>
                <a:stretch>
                  <a:fillRect l="-636" t="-1212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1278FEC2-D1C3-7DAA-2FAB-6A3371821DFD}"/>
              </a:ext>
            </a:extLst>
          </p:cNvPr>
          <p:cNvSpPr txBox="1"/>
          <p:nvPr/>
        </p:nvSpPr>
        <p:spPr>
          <a:xfrm>
            <a:off x="9369125" y="2537984"/>
            <a:ext cx="1903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>
                <a:solidFill>
                  <a:schemeClr val="bg1"/>
                </a:solidFill>
              </a:rPr>
              <a:t>LHCb</a:t>
            </a:r>
            <a:r>
              <a:rPr lang="en-US" altLang="zh-TW" sz="1600" dirty="0">
                <a:solidFill>
                  <a:schemeClr val="bg1"/>
                </a:solidFill>
              </a:rPr>
              <a:t> (’21) &amp; Belle (’22) data were not taken into account by PDG (’23)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9">
                <a:extLst>
                  <a:ext uri="{FF2B5EF4-FFF2-40B4-BE49-F238E27FC236}">
                    <a16:creationId xmlns:a16="http://schemas.microsoft.com/office/drawing/2014/main" id="{5BFFDA3F-194B-3751-A165-CB49902F81B0}"/>
                  </a:ext>
                </a:extLst>
              </p:cNvPr>
              <p:cNvSpPr txBox="1"/>
              <p:nvPr/>
            </p:nvSpPr>
            <p:spPr>
              <a:xfrm>
                <a:off x="3861562" y="5390142"/>
                <a:ext cx="7159647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chemeClr val="bg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r>
                      <a:rPr lang="en-US" altLang="zh-TW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dirty="0">
                    <a:solidFill>
                      <a:schemeClr val="bg1"/>
                    </a:solidFill>
                  </a:rPr>
                  <a:t>       </a:t>
                </a:r>
                <a:r>
                  <a:rPr lang="en-US" altLang="zh-TW" b="0" dirty="0">
                    <a:solidFill>
                      <a:schemeClr val="bg1"/>
                    </a:solidFill>
                  </a:rPr>
                  <a:t>before 2018</a:t>
                </a:r>
              </a:p>
            </p:txBody>
          </p:sp>
        </mc:Choice>
        <mc:Fallback>
          <p:sp>
            <p:nvSpPr>
              <p:cNvPr id="8" name="文字方塊 9">
                <a:extLst>
                  <a:ext uri="{FF2B5EF4-FFF2-40B4-BE49-F238E27FC236}">
                    <a16:creationId xmlns:a16="http://schemas.microsoft.com/office/drawing/2014/main" id="{5BFFDA3F-194B-3751-A165-CB49902F8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562" y="5390142"/>
                <a:ext cx="7159647" cy="404983"/>
              </a:xfrm>
              <a:prstGeom prst="rect">
                <a:avLst/>
              </a:prstGeom>
              <a:blipFill>
                <a:blip r:embed="rId6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10">
                <a:extLst>
                  <a:ext uri="{FF2B5EF4-FFF2-40B4-BE49-F238E27FC236}">
                    <a16:creationId xmlns:a16="http://schemas.microsoft.com/office/drawing/2014/main" id="{C46D4238-76CF-E060-9A3A-1DE18508EEC2}"/>
                  </a:ext>
                </a:extLst>
              </p:cNvPr>
              <p:cNvSpPr txBox="1"/>
              <p:nvPr/>
            </p:nvSpPr>
            <p:spPr>
              <a:xfrm>
                <a:off x="3861562" y="5902605"/>
                <a:ext cx="6982146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   </a:t>
                </a:r>
                <a:r>
                  <a:rPr lang="en-US" altLang="zh-TW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r>
                      <a:rPr lang="en-US" altLang="zh-TW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</m:oMath>
                </a14:m>
                <a:r>
                  <a:rPr lang="zh-TW" altLang="en-US" dirty="0">
                    <a:solidFill>
                      <a:schemeClr val="bg1"/>
                    </a:solidFill>
                  </a:rPr>
                  <a:t>       </a:t>
                </a:r>
                <a:r>
                  <a:rPr lang="en-US" altLang="zh-TW" b="0" dirty="0">
                    <a:solidFill>
                      <a:schemeClr val="bg1"/>
                    </a:solidFill>
                  </a:rPr>
                  <a:t>after 2018</a:t>
                </a:r>
                <a:endParaRPr lang="zh-TW" altLang="en-US" b="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文字方塊 10">
                <a:extLst>
                  <a:ext uri="{FF2B5EF4-FFF2-40B4-BE49-F238E27FC236}">
                    <a16:creationId xmlns:a16="http://schemas.microsoft.com/office/drawing/2014/main" id="{C46D4238-76CF-E060-9A3A-1DE18508E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562" y="5902605"/>
                <a:ext cx="6982146" cy="404983"/>
              </a:xfrm>
              <a:prstGeom prst="rect">
                <a:avLst/>
              </a:prstGeom>
              <a:blipFill>
                <a:blip r:embed="rId7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弧形向右箭號 7">
            <a:extLst>
              <a:ext uri="{FF2B5EF4-FFF2-40B4-BE49-F238E27FC236}">
                <a16:creationId xmlns:a16="http://schemas.microsoft.com/office/drawing/2014/main" id="{57EC7246-9558-F342-1E4B-11E77D5CA4A7}"/>
              </a:ext>
            </a:extLst>
          </p:cNvPr>
          <p:cNvSpPr/>
          <p:nvPr/>
        </p:nvSpPr>
        <p:spPr bwMode="auto">
          <a:xfrm>
            <a:off x="3627645" y="5493578"/>
            <a:ext cx="467833" cy="81805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D09425C9-E631-A76C-E911-0C1C1496C2B6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灯片编号占位符 4">
            <a:extLst>
              <a:ext uri="{FF2B5EF4-FFF2-40B4-BE49-F238E27FC236}">
                <a16:creationId xmlns:a16="http://schemas.microsoft.com/office/drawing/2014/main" id="{BEDB0A34-5764-510D-9C5E-3FF2C74293A4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6AFDE80-DE95-81EC-E98C-137415D5519E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ABBC42F-BC4D-6F1B-F57A-7957832250A8}"/>
              </a:ext>
            </a:extLst>
          </p:cNvPr>
          <p:cNvSpPr txBox="1"/>
          <p:nvPr/>
        </p:nvSpPr>
        <p:spPr>
          <a:xfrm>
            <a:off x="9174313" y="1660259"/>
            <a:ext cx="3776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800" b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From</a:t>
            </a:r>
            <a:r>
              <a:rPr kumimoji="1"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Hai-Yang Cheng</a:t>
            </a:r>
            <a:endParaRPr kumimoji="1" lang="zh-TW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42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BD8B866-9EF3-9289-33BF-77173E25FD07}"/>
              </a:ext>
            </a:extLst>
          </p:cNvPr>
          <p:cNvSpPr txBox="1"/>
          <p:nvPr/>
        </p:nvSpPr>
        <p:spPr>
          <a:xfrm>
            <a:off x="3963622" y="174701"/>
            <a:ext cx="4681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Lattice QCD configurations </a:t>
            </a:r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8DDB2EF7-062A-DE5B-9499-A8FEC0915D68}"/>
              </a:ext>
            </a:extLst>
          </p:cNvPr>
          <p:cNvSpPr txBox="1">
            <a:spLocks/>
          </p:cNvSpPr>
          <p:nvPr/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D32DDACE-7741-3526-7FF3-3247F2A2AE2F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C13A6440-E582-DEBB-A040-3ECC8D156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32" y="1090281"/>
            <a:ext cx="6403340" cy="516699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C3E5DBF-5254-01D3-1768-1A635D79D903}"/>
              </a:ext>
            </a:extLst>
          </p:cNvPr>
          <p:cNvSpPr txBox="1"/>
          <p:nvPr/>
        </p:nvSpPr>
        <p:spPr>
          <a:xfrm>
            <a:off x="1647365" y="6382911"/>
            <a:ext cx="5225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Hu,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et.al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PRD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109, 054507 (2024)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CD01127-0C69-31B3-3DDB-3DB8EF96D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21" y="4061860"/>
            <a:ext cx="3262913" cy="21954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142FED-6B2A-3602-C7F8-03144F6A28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48136" r="48128" b="19701"/>
          <a:stretch/>
        </p:blipFill>
        <p:spPr>
          <a:xfrm>
            <a:off x="9032400" y="1428284"/>
            <a:ext cx="2451434" cy="240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47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35CDA63-5136-9E2A-34D7-165511A830C1}"/>
              </a:ext>
            </a:extLst>
          </p:cNvPr>
          <p:cNvSpPr/>
          <p:nvPr/>
        </p:nvSpPr>
        <p:spPr>
          <a:xfrm>
            <a:off x="4940650" y="30645"/>
            <a:ext cx="1782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Summary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44948B-9682-BA6C-6D05-C2DC7185E160}"/>
              </a:ext>
            </a:extLst>
          </p:cNvPr>
          <p:cNvSpPr txBox="1"/>
          <p:nvPr/>
        </p:nvSpPr>
        <p:spPr>
          <a:xfrm>
            <a:off x="460479" y="1014139"/>
            <a:ext cx="1035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Charm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 the Lattice are full of challenges and </a:t>
            </a:r>
            <a:r>
              <a:rPr lang="en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27CD47E-25F1-2956-474D-97FB9905DA20}"/>
                  </a:ext>
                </a:extLst>
              </p:cNvPr>
              <p:cNvSpPr txBox="1"/>
              <p:nvPr/>
            </p:nvSpPr>
            <p:spPr>
              <a:xfrm>
                <a:off x="460479" y="1875617"/>
                <a:ext cx="103599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QED corrections to decay constant and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27CD47E-25F1-2956-474D-97FB9905D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79" y="1875617"/>
                <a:ext cx="10359922" cy="523220"/>
              </a:xfrm>
              <a:prstGeom prst="rect">
                <a:avLst/>
              </a:prstGeom>
              <a:blipFill>
                <a:blip r:embed="rId2"/>
                <a:stretch>
                  <a:fillRect l="-612" t="-11628" b="-30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5AD8B7-B71C-DC2C-FD54-48F44D4E847B}"/>
                  </a:ext>
                </a:extLst>
              </p:cNvPr>
              <p:cNvSpPr txBox="1"/>
              <p:nvPr/>
            </p:nvSpPr>
            <p:spPr>
              <a:xfrm>
                <a:off x="460479" y="4182510"/>
                <a:ext cx="1035992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Lifetime of charmed hadrons:</a:t>
                </a:r>
              </a:p>
              <a:p>
                <a:pPr marL="914400" lvl="1" indent="-45720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  <a:cs typeface="Times New Roman" panose="02020603050405020304" pitchFamily="18" charset="0"/>
                  </a:rPr>
                  <a:t>Charmed Baryons</a:t>
                </a:r>
                <a:endPara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隶书" panose="020105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5AD8B7-B71C-DC2C-FD54-48F44D4E8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79" y="4182510"/>
                <a:ext cx="10359922" cy="1384995"/>
              </a:xfrm>
              <a:prstGeom prst="rect">
                <a:avLst/>
              </a:prstGeom>
              <a:blipFill>
                <a:blip r:embed="rId3"/>
                <a:stretch>
                  <a:fillRect l="-612" t="-4545" b="-1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18917E5-DFBD-0D87-A765-477A1E3D3398}"/>
                  </a:ext>
                </a:extLst>
              </p:cNvPr>
              <p:cNvSpPr txBox="1"/>
              <p:nvPr/>
            </p:nvSpPr>
            <p:spPr>
              <a:xfrm>
                <a:off x="460479" y="2598176"/>
                <a:ext cx="1035992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Transition Form factors:</a:t>
                </a:r>
              </a:p>
              <a:p>
                <a:pPr marL="914400" lvl="1" indent="-45720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l-GR" altLang="zh-C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kumimoji="1" lang="zh-CN" altLang="en-US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、</m:t>
                    </m:r>
                    <m:sSub>
                      <m:sSubPr>
                        <m:ctrlPr>
                          <a:rPr lang="en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𝜩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→</m:t>
                    </m:r>
                  </m:oMath>
                </a14:m>
                <a:r>
                  <a:rPr lang="en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𝜩</m:t>
                    </m:r>
                    <m:r>
                      <a:rPr lang="zh-CN" alt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、</m:t>
                    </m:r>
                    <m:sSub>
                      <m:sSubPr>
                        <m:ctrlPr>
                          <a:rPr lang="en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kumimoji="1"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→</m:t>
                    </m:r>
                    <m:r>
                      <a:rPr lang="en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kumimoji="1"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914400" lvl="1" indent="-45720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  <m:r>
                      <a:rPr kumimoji="1" lang="en-US" altLang="zh-C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kumimoji="1" lang="en-US" altLang="zh-CN" sz="28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18917E5-DFBD-0D87-A765-477A1E3D3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79" y="2598176"/>
                <a:ext cx="10359922" cy="1384995"/>
              </a:xfrm>
              <a:prstGeom prst="rect">
                <a:avLst/>
              </a:prstGeom>
              <a:blipFill>
                <a:blip r:embed="rId4"/>
                <a:stretch>
                  <a:fillRect l="-612" t="-4545" b="-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91B94AFA-8A21-A470-E7E0-287888458E0A}"/>
              </a:ext>
            </a:extLst>
          </p:cNvPr>
          <p:cNvSpPr txBox="1"/>
          <p:nvPr/>
        </p:nvSpPr>
        <p:spPr>
          <a:xfrm>
            <a:off x="3228975" y="5852490"/>
            <a:ext cx="6098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Thank you for your attention.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2410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7D3BA75-DB00-E80C-1D77-F145EA4D109E}"/>
              </a:ext>
            </a:extLst>
          </p:cNvPr>
          <p:cNvSpPr/>
          <p:nvPr/>
        </p:nvSpPr>
        <p:spPr>
          <a:xfrm>
            <a:off x="464631" y="4400583"/>
            <a:ext cx="6636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Study on CP violation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5ACA830-87D6-8B30-6398-1BB5E1EB2B21}"/>
              </a:ext>
            </a:extLst>
          </p:cNvPr>
          <p:cNvSpPr/>
          <p:nvPr/>
        </p:nvSpPr>
        <p:spPr>
          <a:xfrm>
            <a:off x="464631" y="1054704"/>
            <a:ext cx="4463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Precisely testing standard model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B89E228-5618-3DB6-E392-94BC900A7A72}"/>
              </a:ext>
            </a:extLst>
          </p:cNvPr>
          <p:cNvSpPr/>
          <p:nvPr/>
        </p:nvSpPr>
        <p:spPr>
          <a:xfrm>
            <a:off x="464632" y="5874954"/>
            <a:ext cx="7236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Indirect search for new physics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8293D2F-EBF6-1061-9ED4-5D280E348D7A}"/>
              </a:ext>
            </a:extLst>
          </p:cNvPr>
          <p:cNvSpPr/>
          <p:nvPr/>
        </p:nvSpPr>
        <p:spPr>
          <a:xfrm>
            <a:off x="4317358" y="4287110"/>
            <a:ext cx="80603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Time-dependent CP violation in B meson decays, [Babar&amp; Belle 2001]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Direct CP violation in B meson decays, [Babar&amp; Belle 2004]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Direct CP violation in D meson decays, [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LHCb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2019]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087C06C-F0A6-767E-B5D4-7BA26F8746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31" y="1093562"/>
            <a:ext cx="3444085" cy="295774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A9861B8-1F82-5980-DC24-4526084CF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888" y="1080817"/>
            <a:ext cx="3155824" cy="295774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686523-8A57-4D1C-FC6B-9A298FCF0A3F}"/>
              </a:ext>
            </a:extLst>
          </p:cNvPr>
          <p:cNvSpPr/>
          <p:nvPr/>
        </p:nvSpPr>
        <p:spPr>
          <a:xfrm>
            <a:off x="5281681" y="92812"/>
            <a:ext cx="1895204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Charm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2882"/>
      </p:ext>
    </p:extLst>
  </p:cSld>
  <p:clrMapOvr>
    <a:masterClrMapping/>
  </p:clrMapOvr>
  <p:transition advTm="3094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F436249-CC92-1A4B-1400-CEDC264A942D}"/>
                  </a:ext>
                </a:extLst>
              </p:cNvPr>
              <p:cNvSpPr/>
              <p:nvPr/>
            </p:nvSpPr>
            <p:spPr>
              <a:xfrm>
                <a:off x="1112123" y="1613118"/>
                <a:ext cx="9411497" cy="195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Leptonic/Radiative Decays: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endParaRPr lang="en-US" altLang="zh-CN" sz="2800" b="0" dirty="0">
                  <a:solidFill>
                    <a:schemeClr val="bg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Semileptonic decay form factors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Lifetime of charmed hadrons</a:t>
                </a: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F436249-CC92-1A4B-1400-CEDC264A9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23" y="1613118"/>
                <a:ext cx="9411497" cy="1953868"/>
              </a:xfrm>
              <a:prstGeom prst="rect">
                <a:avLst/>
              </a:prstGeom>
              <a:blipFill>
                <a:blip r:embed="rId2"/>
                <a:stretch>
                  <a:fillRect l="-1078" b="-8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126EF2BC-8833-4137-C41C-4D920FC2A429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2366AE84-B32D-1D54-E848-396407E843EA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35E393D-1C0A-4853-8605-6A9DFB8F97F4}"/>
              </a:ext>
            </a:extLst>
          </p:cNvPr>
          <p:cNvSpPr txBox="1"/>
          <p:nvPr/>
        </p:nvSpPr>
        <p:spPr>
          <a:xfrm>
            <a:off x="420121" y="1090600"/>
            <a:ext cx="9314429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GIM cancellations in charm sector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DF47345B-2754-EC3F-EE42-BBDE720CD7CB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DEA85A-7A8E-874A-C46B-E360CDAF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8CC9EDB-5736-571D-86BD-F3AF34838A30}"/>
              </a:ext>
            </a:extLst>
          </p:cNvPr>
          <p:cNvSpPr/>
          <p:nvPr/>
        </p:nvSpPr>
        <p:spPr>
          <a:xfrm>
            <a:off x="5281681" y="92812"/>
            <a:ext cx="1895204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Charm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12D5DE6-45D1-7603-050E-ACECFD6FD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4" y="2365388"/>
            <a:ext cx="5964291" cy="31636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823E7C-AB55-CE4C-8497-62AC25CEF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28" y="3416490"/>
            <a:ext cx="3712074" cy="153815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7E60E97-A582-6507-8C7D-88FC35E2F1C6}"/>
              </a:ext>
            </a:extLst>
          </p:cNvPr>
          <p:cNvSpPr txBox="1"/>
          <p:nvPr/>
        </p:nvSpPr>
        <p:spPr>
          <a:xfrm>
            <a:off x="3842899" y="6103468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chemeClr val="bg1"/>
                </a:solidFill>
              </a:rPr>
              <a:t>Lenz, Wilkinson, </a:t>
            </a:r>
            <a:r>
              <a:rPr lang="en" altLang="zh-CN" dirty="0" err="1">
                <a:solidFill>
                  <a:schemeClr val="bg1"/>
                </a:solidFill>
              </a:rPr>
              <a:t>Ann.Rev.Nucl.Part.Sci</a:t>
            </a:r>
            <a:r>
              <a:rPr lang="en" altLang="zh-CN" dirty="0">
                <a:solidFill>
                  <a:schemeClr val="bg1"/>
                </a:solidFill>
              </a:rPr>
              <a:t>. 71 (2021) 59-85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6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7D3BA75-DB00-E80C-1D77-F145EA4D109E}"/>
              </a:ext>
            </a:extLst>
          </p:cNvPr>
          <p:cNvSpPr/>
          <p:nvPr/>
        </p:nvSpPr>
        <p:spPr>
          <a:xfrm>
            <a:off x="582819" y="1366908"/>
            <a:ext cx="6636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HQE/Factorization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5ACA830-87D6-8B30-6398-1BB5E1EB2B21}"/>
              </a:ext>
            </a:extLst>
          </p:cNvPr>
          <p:cNvSpPr/>
          <p:nvPr/>
        </p:nvSpPr>
        <p:spPr>
          <a:xfrm>
            <a:off x="6555465" y="1192147"/>
            <a:ext cx="4463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Flavor SU(3) symmetry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B89E228-5618-3DB6-E392-94BC900A7A72}"/>
              </a:ext>
            </a:extLst>
          </p:cNvPr>
          <p:cNvSpPr/>
          <p:nvPr/>
        </p:nvSpPr>
        <p:spPr>
          <a:xfrm>
            <a:off x="582819" y="2145513"/>
            <a:ext cx="7236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Models: Quark  model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5686523-8A57-4D1C-FC6B-9A298FCF0A3F}"/>
              </a:ext>
            </a:extLst>
          </p:cNvPr>
          <p:cNvSpPr/>
          <p:nvPr/>
        </p:nvSpPr>
        <p:spPr>
          <a:xfrm>
            <a:off x="4048396" y="111915"/>
            <a:ext cx="533808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Theoretical Tools for Charm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8888CA2-AD0C-CE27-C04F-3CAC2F313B4A}"/>
              </a:ext>
            </a:extLst>
          </p:cNvPr>
          <p:cNvSpPr/>
          <p:nvPr/>
        </p:nvSpPr>
        <p:spPr>
          <a:xfrm>
            <a:off x="582819" y="2878473"/>
            <a:ext cx="7236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QCD sum rules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5BE94ED-7954-C2DB-F2F9-8A46F02D948A}"/>
              </a:ext>
            </a:extLst>
          </p:cNvPr>
          <p:cNvSpPr/>
          <p:nvPr/>
        </p:nvSpPr>
        <p:spPr>
          <a:xfrm>
            <a:off x="582819" y="4331195"/>
            <a:ext cx="7236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Lattice QCD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608B264-29B8-D863-792E-EA7BE9D762FE}"/>
              </a:ext>
            </a:extLst>
          </p:cNvPr>
          <p:cNvSpPr/>
          <p:nvPr/>
        </p:nvSpPr>
        <p:spPr>
          <a:xfrm>
            <a:off x="582819" y="3611433"/>
            <a:ext cx="7236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Rescattering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5A7262-38C1-459E-77DC-284AEB5D27FE}"/>
              </a:ext>
            </a:extLst>
          </p:cNvPr>
          <p:cNvSpPr/>
          <p:nvPr/>
        </p:nvSpPr>
        <p:spPr>
          <a:xfrm>
            <a:off x="582819" y="4948962"/>
            <a:ext cx="7236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8ABFCE3-C003-E4F7-C1DB-3128B630C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33" y="2987256"/>
            <a:ext cx="5039934" cy="31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7775"/>
      </p:ext>
    </p:extLst>
  </p:cSld>
  <p:clrMapOvr>
    <a:masterClrMapping/>
  </p:clrMapOvr>
  <p:transition advTm="309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9D919F-D74A-B2D0-44F7-0C0569C41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40" y="528637"/>
            <a:ext cx="10410719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5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5686523-8A57-4D1C-FC6B-9A298FCF0A3F}"/>
              </a:ext>
            </a:extLst>
          </p:cNvPr>
          <p:cNvSpPr/>
          <p:nvPr/>
        </p:nvSpPr>
        <p:spPr>
          <a:xfrm>
            <a:off x="4410346" y="75651"/>
            <a:ext cx="533808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Lattice QCD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62152C74-8920-E9B3-9FBC-B67B34EEE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66" y="1204352"/>
            <a:ext cx="7174703" cy="17718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AADF3D8F-B7B8-C26A-82CD-AED245895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03" y="3881807"/>
            <a:ext cx="9083850" cy="243045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094145"/>
      </p:ext>
    </p:extLst>
  </p:cSld>
  <p:clrMapOvr>
    <a:masterClrMapping/>
  </p:clrMapOvr>
  <p:transition advTm="309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E3FE959E-3735-A445-B207-D0AF98ABF063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ABDA69-ACFB-9242-ADEA-102759D2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5686523-8A57-4D1C-FC6B-9A298FCF0A3F}"/>
              </a:ext>
            </a:extLst>
          </p:cNvPr>
          <p:cNvSpPr/>
          <p:nvPr/>
        </p:nvSpPr>
        <p:spPr>
          <a:xfrm>
            <a:off x="4410346" y="75651"/>
            <a:ext cx="533808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Lattice QCD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568AA0C-71AB-4ABA-1AFE-2185ACEC3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33" y="1025553"/>
            <a:ext cx="8906678" cy="54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1584"/>
      </p:ext>
    </p:extLst>
  </p:cSld>
  <p:clrMapOvr>
    <a:masterClrMapping/>
  </p:clrMapOvr>
  <p:transition advTm="309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6FFC750-19FA-3742-ABB0-7F374D0D725A}"/>
              </a:ext>
            </a:extLst>
          </p:cNvPr>
          <p:cNvSpPr/>
          <p:nvPr/>
        </p:nvSpPr>
        <p:spPr>
          <a:xfrm>
            <a:off x="320040" y="1076461"/>
            <a:ext cx="5900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Difficult to study on lattice QCD: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3449815-D740-ABEB-A0D7-AD2062DEF7F8}"/>
              </a:ext>
            </a:extLst>
          </p:cNvPr>
          <p:cNvSpPr txBox="1"/>
          <p:nvPr/>
        </p:nvSpPr>
        <p:spPr>
          <a:xfrm>
            <a:off x="816106" y="1975697"/>
            <a:ext cx="9168901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Nonleptonic decays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Semi-leptonic decays into a scalar meson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Dbar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759A46E-F3F9-9D2D-0FBE-C3DCD559DB7A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灯片编号占位符 4">
            <a:extLst>
              <a:ext uri="{FF2B5EF4-FFF2-40B4-BE49-F238E27FC236}">
                <a16:creationId xmlns:a16="http://schemas.microsoft.com/office/drawing/2014/main" id="{7CA07A7B-67C2-E118-6BEE-946832CA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32400" y="3852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B1FEEBC1-82E8-5D41-9FEE-969E72AB400E}" type="slidenum">
              <a:rPr lang="zh-CN" alt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68D891A-385C-C84E-FBB1-010768846635}"/>
              </a:ext>
            </a:extLst>
          </p:cNvPr>
          <p:cNvSpPr/>
          <p:nvPr/>
        </p:nvSpPr>
        <p:spPr>
          <a:xfrm>
            <a:off x="2786212" y="90613"/>
            <a:ext cx="6272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8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C03F59-0757-F67C-9294-3E5A3FDB922C}"/>
              </a:ext>
            </a:extLst>
          </p:cNvPr>
          <p:cNvSpPr/>
          <p:nvPr/>
        </p:nvSpPr>
        <p:spPr>
          <a:xfrm>
            <a:off x="1207127" y="1368999"/>
            <a:ext cx="8082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Mass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Decay Constant and Radiative/Leptonic decay rate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Form factors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Lifetime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LCDAs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Inclusive decay rates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CFA0528E-8786-3466-5B1B-5C21920AF8C0}"/>
              </a:ext>
            </a:extLst>
          </p:cNvPr>
          <p:cNvCxnSpPr>
            <a:cxnSpLocks/>
          </p:cNvCxnSpPr>
          <p:nvPr/>
        </p:nvCxnSpPr>
        <p:spPr bwMode="auto">
          <a:xfrm>
            <a:off x="320040" y="762000"/>
            <a:ext cx="11551920" cy="0"/>
          </a:xfrm>
          <a:prstGeom prst="line">
            <a:avLst/>
          </a:prstGeom>
          <a:solidFill>
            <a:srgbClr val="FFCC99">
              <a:alpha val="50000"/>
            </a:srgbClr>
          </a:solidFill>
          <a:ln w="38100">
            <a:gradFill>
              <a:gsLst>
                <a:gs pos="0">
                  <a:srgbClr val="0432FF"/>
                </a:gs>
                <a:gs pos="34000">
                  <a:srgbClr val="00B050"/>
                </a:gs>
                <a:gs pos="66000">
                  <a:srgbClr val="FFFF00"/>
                </a:gs>
                <a:gs pos="100000">
                  <a:srgbClr val="FF0000"/>
                </a:gs>
              </a:gsLst>
              <a:lin ang="4800000" scaled="0"/>
            </a:gra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4241807-8474-A2DF-7B8E-BC21C69357D2}"/>
              </a:ext>
            </a:extLst>
          </p:cNvPr>
          <p:cNvSpPr/>
          <p:nvPr/>
        </p:nvSpPr>
        <p:spPr>
          <a:xfrm>
            <a:off x="648929" y="90613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Opportunities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34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{774D76F6-5DEF-E44A-81BE-C3A421F1A7CF}tf16401378</Template>
  <TotalTime>7099</TotalTime>
  <Words>969</Words>
  <Application>Microsoft Macintosh PowerPoint</Application>
  <PresentationFormat>宽屏</PresentationFormat>
  <Paragraphs>190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等线</vt:lpstr>
      <vt:lpstr>STLiti</vt:lpstr>
      <vt:lpstr>Arial</vt:lpstr>
      <vt:lpstr>Calibri</vt:lpstr>
      <vt:lpstr>Calibri Light</vt:lpstr>
      <vt:lpstr>Cambria Math</vt:lpstr>
      <vt:lpstr>Sitka Display Semibold</vt:lpstr>
      <vt:lpstr>Symbol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家璐</dc:creator>
  <cp:lastModifiedBy>Microsoft Office User</cp:lastModifiedBy>
  <cp:revision>891</cp:revision>
  <cp:lastPrinted>2023-10-17T03:36:18Z</cp:lastPrinted>
  <dcterms:created xsi:type="dcterms:W3CDTF">2023-07-23T01:35:15Z</dcterms:created>
  <dcterms:modified xsi:type="dcterms:W3CDTF">2024-05-10T23:48:59Z</dcterms:modified>
</cp:coreProperties>
</file>