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847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8" r:id="rId3"/>
    <p:sldId id="381" r:id="rId4"/>
    <p:sldId id="402" r:id="rId5"/>
    <p:sldId id="403" r:id="rId6"/>
    <p:sldId id="376" r:id="rId7"/>
    <p:sldId id="374" r:id="rId8"/>
    <p:sldId id="375" r:id="rId9"/>
    <p:sldId id="401" r:id="rId10"/>
    <p:sldId id="404" r:id="rId11"/>
    <p:sldId id="405" r:id="rId12"/>
    <p:sldId id="409" r:id="rId13"/>
    <p:sldId id="406" r:id="rId14"/>
    <p:sldId id="407" r:id="rId15"/>
    <p:sldId id="408" r:id="rId16"/>
    <p:sldId id="334" r:id="rId17"/>
    <p:sldId id="26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76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16"/>
    <p:restoredTop sz="94531"/>
  </p:normalViewPr>
  <p:slideViewPr>
    <p:cSldViewPr snapToGrid="0" snapToObjects="1">
      <p:cViewPr varScale="1">
        <p:scale>
          <a:sx n="91" d="100"/>
          <a:sy n="91" d="100"/>
        </p:scale>
        <p:origin x="224" y="4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F324A-781F-264E-A5ED-478809CEDB92}" type="datetimeFigureOut">
              <a:rPr lang="en-US" smtClean="0"/>
              <a:t>5/11/24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FE9A0-AB18-2E4B-9D1A-8CA3E817CB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350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C09BE-9AAA-7542-88DB-67692C98B8EB}" type="datetimeFigureOut">
              <a:rPr kumimoji="1" lang="zh-CN" altLang="en-US" smtClean="0"/>
              <a:t>2024/5/11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AEB51-9F21-3844-B645-3805080A3638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8921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0202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408425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AEB51-9F21-3844-B645-3805080A3638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0930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A977F-2504-E741-85B4-8F01994E1F25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45464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2219529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88016767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7903743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25343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51759200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110966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  <a:prstGeom prst="rect">
            <a:avLst/>
          </a:prstGeom>
        </p:spPr>
        <p:txBody>
          <a:bodyPr vert="eaVert" anchor="ctr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7745503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94845" y="6532610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8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9A02F-357D-AF42-B110-A7740AFDCA1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89962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5708235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2765327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9619545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893919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715087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  <a:prstGeom prst="rect">
            <a:avLst/>
          </a:prstGeo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6837119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0F0535-B3D9-CD4E-B536-CFD44BC8607E}" type="slidenum">
              <a:rPr lang="en-US" smtClean="0"/>
              <a:pPr/>
              <a:t>‹#›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43269638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t>5/11/24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-300861" y="6506106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B050"/>
                </a:solidFill>
              </a:defRPr>
            </a:lvl1pPr>
          </a:lstStyle>
          <a:p>
            <a:fld id="{490F0535-B3D9-CD4E-B536-CFD44BC8607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2035AEF-1469-67C8-E8FA-73E8DEF7CE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02" y="26742"/>
            <a:ext cx="735434" cy="71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93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jpeg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361146" y="654987"/>
            <a:ext cx="9469708" cy="234745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ctr"/>
            <a: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</a:t>
            </a:r>
            <a:r>
              <a:rPr lang="zh-CN" altLang="en-US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粲强子物理研讨会</a:t>
            </a:r>
            <a:br>
              <a:rPr lang="en-US" altLang="zh-CN" sz="4400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de-DE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 the f_0 and a_0 states in the Ds decays</a:t>
            </a:r>
            <a:b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40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829663" y="3002439"/>
            <a:ext cx="9469708" cy="23474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肖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楮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文（</a:t>
            </a:r>
            <a:r>
              <a:rPr lang="en-US" altLang="zh-Han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Chu-Wen Xiao</a:t>
            </a:r>
            <a:r>
              <a: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Hans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Hans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广西师范大学（ 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Guangxi Normal University 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合作者：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Xiaonu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Xiong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,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Zhi</a:t>
            </a: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-Feng Sun, Wen-Chen Luo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4065C54-B5AB-AC19-32C3-39C552372A9A}"/>
              </a:ext>
            </a:extLst>
          </p:cNvPr>
          <p:cNvSpPr txBox="1"/>
          <p:nvPr/>
        </p:nvSpPr>
        <p:spPr>
          <a:xfrm>
            <a:off x="2531967" y="5349891"/>
            <a:ext cx="843452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Zhong-Yu Wang, Jing-Yu Yi, Wei Liang, Yu-Wen Peng 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EB2BC8C-79AD-13BD-5187-D2C981B6B10B}"/>
              </a:ext>
            </a:extLst>
          </p:cNvPr>
          <p:cNvSpPr/>
          <p:nvPr/>
        </p:nvSpPr>
        <p:spPr>
          <a:xfrm>
            <a:off x="10362337" y="6281752"/>
            <a:ext cx="1880643" cy="5762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2024.5.</a:t>
            </a:r>
            <a:r>
              <a:rPr lang="zh-CN" altLang="en-US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郑州</a:t>
            </a:r>
            <a:endParaRPr lang="en-US" altLang="zh-CN" sz="24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5BE57AB-40F2-5522-D623-B23D15FA4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71" y="16329"/>
            <a:ext cx="996043" cy="9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6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7A4BC899-A0F4-1635-CE95-BB118C52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9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260D50-F078-C4FB-016E-E4937C7B5E2F}"/>
              </a:ext>
            </a:extLst>
          </p:cNvPr>
          <p:cNvSpPr txBox="1">
            <a:spLocks/>
          </p:cNvSpPr>
          <p:nvPr/>
        </p:nvSpPr>
        <p:spPr>
          <a:xfrm>
            <a:off x="1829125" y="3262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</a:t>
            </a:r>
            <a:r>
              <a:rPr lang="en-US" altLang="zh-CN" sz="3200" dirty="0"/>
              <a:t>3</a:t>
            </a:r>
            <a:r>
              <a:rPr lang="en-US" sz="3200" dirty="0"/>
              <a:t>. Results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30DA74C6-7F8D-5862-0B41-B18124526191}"/>
              </a:ext>
            </a:extLst>
          </p:cNvPr>
          <p:cNvGrpSpPr/>
          <p:nvPr/>
        </p:nvGrpSpPr>
        <p:grpSpPr>
          <a:xfrm>
            <a:off x="426278" y="828814"/>
            <a:ext cx="11339444" cy="2600186"/>
            <a:chOff x="288235" y="738551"/>
            <a:chExt cx="11339444" cy="2600186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7D5451FE-7D96-3128-D14B-519885D34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8235" y="738551"/>
              <a:ext cx="7772400" cy="2600186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C557B3BF-FA52-FBEC-267B-344BF83F3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60635" y="787448"/>
              <a:ext cx="3567044" cy="2502391"/>
            </a:xfrm>
            <a:prstGeom prst="rect">
              <a:avLst/>
            </a:prstGeom>
          </p:spPr>
        </p:pic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1F200580-78D8-39CA-4D9B-41822F2B1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791" y="3568160"/>
            <a:ext cx="9878417" cy="1268883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B5CCD650-0BB1-ECCE-3854-1C9D95701ECD}"/>
              </a:ext>
            </a:extLst>
          </p:cNvPr>
          <p:cNvGrpSpPr/>
          <p:nvPr/>
        </p:nvGrpSpPr>
        <p:grpSpPr>
          <a:xfrm>
            <a:off x="1235488" y="5025101"/>
            <a:ext cx="9721021" cy="358913"/>
            <a:chOff x="958574" y="5328478"/>
            <a:chExt cx="9721021" cy="358913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9EBAE7F-36E4-96C4-277A-89B2AC396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58574" y="5331791"/>
              <a:ext cx="5689600" cy="3556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4A5CFEA1-2B11-BAA8-5D00-8DAB60E07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85495" y="5328478"/>
              <a:ext cx="3594100" cy="355600"/>
            </a:xfrm>
            <a:prstGeom prst="rect">
              <a:avLst/>
            </a:prstGeom>
          </p:spPr>
        </p:pic>
      </p:grp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F8AEA36-FF37-89A8-7256-179894D2BD4C}"/>
              </a:ext>
            </a:extLst>
          </p:cNvPr>
          <p:cNvCxnSpPr>
            <a:cxnSpLocks/>
          </p:cNvCxnSpPr>
          <p:nvPr/>
        </p:nvCxnSpPr>
        <p:spPr>
          <a:xfrm flipH="1">
            <a:off x="2120347" y="4213408"/>
            <a:ext cx="545370" cy="822500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551CE55C-31DA-5D25-B621-927698F41A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8883" y="5642395"/>
            <a:ext cx="10194234" cy="1255340"/>
          </a:xfrm>
          <a:prstGeom prst="rect">
            <a:avLst/>
          </a:prstGeom>
        </p:spPr>
      </p:pic>
      <p:sp>
        <p:nvSpPr>
          <p:cNvPr id="14" name="同心圆 13">
            <a:extLst>
              <a:ext uri="{FF2B5EF4-FFF2-40B4-BE49-F238E27FC236}">
                <a16:creationId xmlns:a16="http://schemas.microsoft.com/office/drawing/2014/main" id="{35E3D1B8-FB77-5671-4256-EEF6B82ECD28}"/>
              </a:ext>
            </a:extLst>
          </p:cNvPr>
          <p:cNvSpPr/>
          <p:nvPr/>
        </p:nvSpPr>
        <p:spPr>
          <a:xfrm>
            <a:off x="1815873" y="6492853"/>
            <a:ext cx="1710860" cy="365125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5" name="同心圆 14">
            <a:extLst>
              <a:ext uri="{FF2B5EF4-FFF2-40B4-BE49-F238E27FC236}">
                <a16:creationId xmlns:a16="http://schemas.microsoft.com/office/drawing/2014/main" id="{F32A138F-53BD-F847-1A11-4C2BC37F1657}"/>
              </a:ext>
            </a:extLst>
          </p:cNvPr>
          <p:cNvSpPr/>
          <p:nvPr/>
        </p:nvSpPr>
        <p:spPr>
          <a:xfrm>
            <a:off x="3341618" y="939861"/>
            <a:ext cx="857109" cy="1502498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6" name="同心圆 15">
            <a:extLst>
              <a:ext uri="{FF2B5EF4-FFF2-40B4-BE49-F238E27FC236}">
                <a16:creationId xmlns:a16="http://schemas.microsoft.com/office/drawing/2014/main" id="{BDD32049-FBFD-F7A7-B9AF-B9E76CE7A1A0}"/>
              </a:ext>
            </a:extLst>
          </p:cNvPr>
          <p:cNvSpPr/>
          <p:nvPr/>
        </p:nvSpPr>
        <p:spPr>
          <a:xfrm>
            <a:off x="648895" y="2571731"/>
            <a:ext cx="938512" cy="461665"/>
          </a:xfrm>
          <a:prstGeom prst="donut">
            <a:avLst>
              <a:gd name="adj" fmla="val 295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9F5E3122-945B-35E4-D64D-9AA460A079C5}"/>
              </a:ext>
            </a:extLst>
          </p:cNvPr>
          <p:cNvSpPr>
            <a:spLocks noChangeArrowheads="1"/>
          </p:cNvSpPr>
          <p:nvPr/>
        </p:nvSpPr>
        <p:spPr bwMode="auto">
          <a:xfrm rot="5873417">
            <a:off x="1919320" y="2086273"/>
            <a:ext cx="811771" cy="301130"/>
          </a:xfrm>
          <a:custGeom>
            <a:avLst/>
            <a:gdLst>
              <a:gd name="G0" fmla="+- 13200 0 0"/>
              <a:gd name="G1" fmla="+- 6400 0 0"/>
              <a:gd name="G2" fmla="+- 21600 0 6400"/>
              <a:gd name="G3" fmla="+- 21600 0 13200"/>
              <a:gd name="G4" fmla="*/ G3 6400 1"/>
              <a:gd name="G5" fmla="*/ G4 1 10800"/>
              <a:gd name="G6" fmla="+- 13200 G5 0"/>
              <a:gd name="T0" fmla="*/ 0 w 21600"/>
              <a:gd name="T1" fmla="*/ 10800 h 21600"/>
              <a:gd name="T2" fmla="*/ 21600 w 21600"/>
              <a:gd name="T3" fmla="*/ 10800 h 21600"/>
              <a:gd name="T4" fmla="*/ 13200 w 21600"/>
              <a:gd name="T5" fmla="*/ 0 h 21600"/>
              <a:gd name="T6" fmla="*/ 13200 w 21600"/>
              <a:gd name="T7" fmla="*/ 21600 h 21600"/>
              <a:gd name="T8" fmla="*/ 4000 w 21600"/>
              <a:gd name="T9" fmla="*/ G1 h 21600"/>
              <a:gd name="T10" fmla="*/ G6 w 21600"/>
              <a:gd name="T11" fmla="*/ G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4720">
            <a:solidFill>
              <a:schemeClr val="accent6">
                <a:lumMod val="60000"/>
                <a:lumOff val="40000"/>
              </a:schemeClr>
            </a:solidFill>
            <a:round/>
            <a:headEnd/>
            <a:tailEnd/>
          </a:ln>
          <a:effectLst/>
          <a:scene3d>
            <a:camera prst="orthographicFront">
              <a:rot lat="0" lon="0" rev="19200000"/>
            </a:camera>
            <a:lightRig rig="threePt" dir="t"/>
          </a:scene3d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E387DD43-E404-55F1-FF71-9C44500D9D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0572" y="404991"/>
            <a:ext cx="1219200" cy="36830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53457C85-6305-35F0-0E39-E059842F002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42" y="3261458"/>
            <a:ext cx="1054100" cy="355600"/>
          </a:xfrm>
          <a:prstGeom prst="rect">
            <a:avLst/>
          </a:prstGeom>
          <a:ln w="25400">
            <a:solidFill>
              <a:srgbClr val="00B050"/>
            </a:solidFill>
          </a:ln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BBB1415-3FE7-748A-76B0-B19BDA363F1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831" y="277991"/>
            <a:ext cx="23368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C7847CF-EA60-2462-1BC2-EB241F309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10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6F1BD64-48B9-B85D-9B1B-C5CD0529E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762" y="743502"/>
            <a:ext cx="6578600" cy="1130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174CC85-3373-29D2-E389-4B623915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762" y="2134981"/>
            <a:ext cx="6629400" cy="11303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D8339753-14FB-EFED-F897-3B1B932FB038}"/>
              </a:ext>
            </a:extLst>
          </p:cNvPr>
          <p:cNvSpPr/>
          <p:nvPr/>
        </p:nvSpPr>
        <p:spPr>
          <a:xfrm>
            <a:off x="195038" y="158955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Partial decay widths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5B5EDCC-4E2F-C02E-0F11-1B1F33B9E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6900" y="1103519"/>
            <a:ext cx="5245100" cy="18415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17247592-A186-C534-9B6A-6974642D2CE9}"/>
              </a:ext>
            </a:extLst>
          </p:cNvPr>
          <p:cNvGrpSpPr/>
          <p:nvPr/>
        </p:nvGrpSpPr>
        <p:grpSpPr>
          <a:xfrm>
            <a:off x="270762" y="3897826"/>
            <a:ext cx="11828474" cy="2172745"/>
            <a:chOff x="270761" y="3777481"/>
            <a:chExt cx="11696550" cy="1907701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443F8FB-FCAA-7EB7-0B7F-E6376A56B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0761" y="3777481"/>
              <a:ext cx="6024319" cy="1907701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903901B-599F-CEEA-7516-346857105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295080" y="3777481"/>
              <a:ext cx="5672231" cy="1907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5443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9DD5CC46-6CDB-C920-81AE-DC9717F2E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11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5080BD3-DAC3-9080-2116-A177E38FE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265"/>
            <a:ext cx="7772400" cy="212174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AEF80D7-3319-D00D-39F2-73F295850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4800" y="2346734"/>
            <a:ext cx="5537200" cy="33909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920653E-7620-FB4A-34ED-277DE09AD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2" y="2266235"/>
            <a:ext cx="5842000" cy="45085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C63DB29B-F23E-7971-5858-08F9D58D0236}"/>
              </a:ext>
            </a:extLst>
          </p:cNvPr>
          <p:cNvSpPr txBox="1"/>
          <p:nvPr/>
        </p:nvSpPr>
        <p:spPr>
          <a:xfrm>
            <a:off x="8712648" y="5570457"/>
            <a:ext cx="23164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Regge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trajectory </a:t>
            </a:r>
          </a:p>
        </p:txBody>
      </p:sp>
      <p:cxnSp>
        <p:nvCxnSpPr>
          <p:cNvPr id="9" name="直线箭头连接符 8">
            <a:extLst>
              <a:ext uri="{FF2B5EF4-FFF2-40B4-BE49-F238E27FC236}">
                <a16:creationId xmlns:a16="http://schemas.microsoft.com/office/drawing/2014/main" id="{D0C34CE6-5227-5FF6-AA9A-DD200976CEC3}"/>
              </a:ext>
            </a:extLst>
          </p:cNvPr>
          <p:cNvCxnSpPr/>
          <p:nvPr/>
        </p:nvCxnSpPr>
        <p:spPr>
          <a:xfrm>
            <a:off x="8712649" y="3708634"/>
            <a:ext cx="2316421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4">
            <a:extLst>
              <a:ext uri="{FF2B5EF4-FFF2-40B4-BE49-F238E27FC236}">
                <a16:creationId xmlns:a16="http://schemas.microsoft.com/office/drawing/2014/main" id="{5F811E49-3A32-B17C-6FE3-50A88FAEB7F1}"/>
              </a:ext>
            </a:extLst>
          </p:cNvPr>
          <p:cNvSpPr txBox="1"/>
          <p:nvPr/>
        </p:nvSpPr>
        <p:spPr>
          <a:xfrm>
            <a:off x="8132767" y="6147889"/>
            <a:ext cx="4059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Oset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L. R. Dai and L. S.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Sci. Bull. 68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243-246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4451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D4B9AA50-4067-412B-D5E3-74FEEB80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12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090A856-1038-AE4F-F3F0-A39318FF8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086" y="620620"/>
            <a:ext cx="6142107" cy="227571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2795EF0F-63DC-FD08-D872-BD6F4F3285FD}"/>
              </a:ext>
            </a:extLst>
          </p:cNvPr>
          <p:cNvSpPr/>
          <p:nvPr/>
        </p:nvSpPr>
        <p:spPr>
          <a:xfrm>
            <a:off x="195038" y="89359"/>
            <a:ext cx="33650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Partial decay widths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ACCD310-4DCD-E9D6-2F13-67ABD271C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550" y="3698573"/>
            <a:ext cx="7772400" cy="127163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9C1822F-4ACE-CEB5-9121-F1BB6A3F1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7550" y="5529938"/>
            <a:ext cx="7772400" cy="11852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A1793B5A-0C1C-8FA4-4166-DB055BB03FF9}"/>
              </a:ext>
            </a:extLst>
          </p:cNvPr>
          <p:cNvSpPr/>
          <p:nvPr/>
        </p:nvSpPr>
        <p:spPr>
          <a:xfrm>
            <a:off x="584922" y="5039800"/>
            <a:ext cx="2892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BESIII measurements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C54A7DC-3B46-6FC3-565E-B87D04AD5447}"/>
              </a:ext>
            </a:extLst>
          </p:cNvPr>
          <p:cNvSpPr/>
          <p:nvPr/>
        </p:nvSpPr>
        <p:spPr>
          <a:xfrm>
            <a:off x="584922" y="3167312"/>
            <a:ext cx="21066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predictions</a:t>
            </a:r>
          </a:p>
        </p:txBody>
      </p:sp>
      <p:sp>
        <p:nvSpPr>
          <p:cNvPr id="10" name="左弧形箭头 9">
            <a:extLst>
              <a:ext uri="{FF2B5EF4-FFF2-40B4-BE49-F238E27FC236}">
                <a16:creationId xmlns:a16="http://schemas.microsoft.com/office/drawing/2014/main" id="{54EE1F1A-00A6-A648-9942-FC318F03AA96}"/>
              </a:ext>
            </a:extLst>
          </p:cNvPr>
          <p:cNvSpPr/>
          <p:nvPr/>
        </p:nvSpPr>
        <p:spPr>
          <a:xfrm rot="19774010">
            <a:off x="9214644" y="1769272"/>
            <a:ext cx="1256538" cy="2739134"/>
          </a:xfrm>
          <a:prstGeom prst="curvedLeftArrow">
            <a:avLst/>
          </a:prstGeom>
          <a:solidFill>
            <a:srgbClr val="1768E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1"/>
              </a:solidFill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998C8CC-0005-53A6-0E85-10307C0BB1F5}"/>
              </a:ext>
            </a:extLst>
          </p:cNvPr>
          <p:cNvGrpSpPr/>
          <p:nvPr/>
        </p:nvGrpSpPr>
        <p:grpSpPr>
          <a:xfrm>
            <a:off x="3477060" y="3123979"/>
            <a:ext cx="8714940" cy="406160"/>
            <a:chOff x="3477060" y="3123979"/>
            <a:chExt cx="8714940" cy="40616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F23819E-795C-7778-5102-41A488EC0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7060" y="3123979"/>
              <a:ext cx="5524500" cy="381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EEFCF5F-1374-ED67-9EB0-016BCF8FE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4300" y="3149139"/>
              <a:ext cx="3187700" cy="381000"/>
            </a:xfrm>
            <a:prstGeom prst="rect">
              <a:avLst/>
            </a:prstGeom>
          </p:spPr>
        </p:pic>
      </p:grp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F1C566C1-FA1D-C062-F56D-7DF9329B07FC}"/>
              </a:ext>
            </a:extLst>
          </p:cNvPr>
          <p:cNvCxnSpPr/>
          <p:nvPr/>
        </p:nvCxnSpPr>
        <p:spPr>
          <a:xfrm>
            <a:off x="6904383" y="4068417"/>
            <a:ext cx="27455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线连接符 15">
            <a:extLst>
              <a:ext uri="{FF2B5EF4-FFF2-40B4-BE49-F238E27FC236}">
                <a16:creationId xmlns:a16="http://schemas.microsoft.com/office/drawing/2014/main" id="{4C57FCF9-1BA8-1F3D-E37C-D383C5E286D1}"/>
              </a:ext>
            </a:extLst>
          </p:cNvPr>
          <p:cNvCxnSpPr>
            <a:cxnSpLocks/>
          </p:cNvCxnSpPr>
          <p:nvPr/>
        </p:nvCxnSpPr>
        <p:spPr>
          <a:xfrm>
            <a:off x="6841298" y="5903843"/>
            <a:ext cx="280865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框架 17">
            <a:extLst>
              <a:ext uri="{FF2B5EF4-FFF2-40B4-BE49-F238E27FC236}">
                <a16:creationId xmlns:a16="http://schemas.microsoft.com/office/drawing/2014/main" id="{79336C4C-CE23-A763-BE51-3E4AEBB5A3B1}"/>
              </a:ext>
            </a:extLst>
          </p:cNvPr>
          <p:cNvSpPr/>
          <p:nvPr/>
        </p:nvSpPr>
        <p:spPr>
          <a:xfrm>
            <a:off x="6841299" y="4108174"/>
            <a:ext cx="2808652" cy="847004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框架 18">
            <a:extLst>
              <a:ext uri="{FF2B5EF4-FFF2-40B4-BE49-F238E27FC236}">
                <a16:creationId xmlns:a16="http://schemas.microsoft.com/office/drawing/2014/main" id="{384C9DEC-030C-3B79-0257-E9A751A913DE}"/>
              </a:ext>
            </a:extLst>
          </p:cNvPr>
          <p:cNvSpPr/>
          <p:nvPr/>
        </p:nvSpPr>
        <p:spPr>
          <a:xfrm>
            <a:off x="6675646" y="5949089"/>
            <a:ext cx="2987555" cy="847002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5DCF519F-3102-9308-A9BF-A09FA28D8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13</a:t>
            </a:fld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1C9D8DB-91B9-D697-260F-A9FAAAD2A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52" y="193260"/>
            <a:ext cx="2362200" cy="50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A7ED6C-8F6B-4CB3-AF86-605382DB1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35" y="721019"/>
            <a:ext cx="7772400" cy="271238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0005E30-ED54-9D13-5D5F-A5A7ED20BC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2" y="3469496"/>
            <a:ext cx="9693604" cy="199475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58DE04AB-02F6-D0D6-4BB0-73A233D7EDBC}"/>
              </a:ext>
            </a:extLst>
          </p:cNvPr>
          <p:cNvSpPr txBox="1"/>
          <p:nvPr/>
        </p:nvSpPr>
        <p:spPr>
          <a:xfrm>
            <a:off x="9324781" y="831291"/>
            <a:ext cx="22126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eleven coupled channels 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CE7416C-6751-9C91-F400-258BF69820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152" y="5500337"/>
            <a:ext cx="7809129" cy="7956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EF18AB5F-9FC6-7312-8FD0-FDB004EFB5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70235" y="5466170"/>
            <a:ext cx="3446446" cy="1237186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3562CB64-7399-53C1-D0E0-970001A42A46}"/>
              </a:ext>
            </a:extLst>
          </p:cNvPr>
          <p:cNvSpPr txBox="1"/>
          <p:nvPr/>
        </p:nvSpPr>
        <p:spPr>
          <a:xfrm>
            <a:off x="6928833" y="88741"/>
            <a:ext cx="24728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zh-CN" sz="24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Liang Wei’s</a:t>
            </a:r>
            <a:r>
              <a:rPr lang="zh-CN" altLang="en-US" sz="24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1768E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talk</a:t>
            </a:r>
            <a:endParaRPr lang="en" altLang="zh-CN" sz="2400" dirty="0">
              <a:solidFill>
                <a:srgbClr val="1768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7552E89-6500-490F-3E28-311D963975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1860816"/>
            <a:ext cx="5638800" cy="4064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19C0DB-E55C-2920-B598-97AD3CBE23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01033" y="2548101"/>
            <a:ext cx="697445" cy="415499"/>
          </a:xfrm>
          <a:prstGeom prst="rect">
            <a:avLst/>
          </a:prstGeom>
        </p:spPr>
      </p:pic>
      <p:cxnSp>
        <p:nvCxnSpPr>
          <p:cNvPr id="12" name="直线连接符 11">
            <a:extLst>
              <a:ext uri="{FF2B5EF4-FFF2-40B4-BE49-F238E27FC236}">
                <a16:creationId xmlns:a16="http://schemas.microsoft.com/office/drawing/2014/main" id="{9DA2D15A-EF59-390E-B87C-4ECD2F5A130B}"/>
              </a:ext>
            </a:extLst>
          </p:cNvPr>
          <p:cNvCxnSpPr/>
          <p:nvPr/>
        </p:nvCxnSpPr>
        <p:spPr>
          <a:xfrm>
            <a:off x="5354398" y="6271347"/>
            <a:ext cx="27455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CF89BC86-1332-4F80-1055-7F97BEEADA9B}"/>
              </a:ext>
            </a:extLst>
          </p:cNvPr>
          <p:cNvCxnSpPr/>
          <p:nvPr/>
        </p:nvCxnSpPr>
        <p:spPr>
          <a:xfrm>
            <a:off x="9025694" y="6722567"/>
            <a:ext cx="2745567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4">
            <a:extLst>
              <a:ext uri="{FF2B5EF4-FFF2-40B4-BE49-F238E27FC236}">
                <a16:creationId xmlns:a16="http://schemas.microsoft.com/office/drawing/2014/main" id="{C9BBE1D4-8BC1-A646-5D49-5FF1B0376D46}"/>
              </a:ext>
            </a:extLst>
          </p:cNvPr>
          <p:cNvSpPr txBox="1"/>
          <p:nvPr/>
        </p:nvSpPr>
        <p:spPr>
          <a:xfrm>
            <a:off x="768840" y="6439821"/>
            <a:ext cx="6983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Y. W. Peng, W. Liang, X. </a:t>
            </a:r>
            <a:r>
              <a:rPr lang="en-US" sz="2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Xiong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arXiv2402.02539.</a:t>
            </a:r>
          </a:p>
        </p:txBody>
      </p:sp>
      <p:sp>
        <p:nvSpPr>
          <p:cNvPr id="15" name="框架 14">
            <a:extLst>
              <a:ext uri="{FF2B5EF4-FFF2-40B4-BE49-F238E27FC236}">
                <a16:creationId xmlns:a16="http://schemas.microsoft.com/office/drawing/2014/main" id="{3C96AD2D-B9A7-BEC9-CA13-E4D9544A5D54}"/>
              </a:ext>
            </a:extLst>
          </p:cNvPr>
          <p:cNvSpPr/>
          <p:nvPr/>
        </p:nvSpPr>
        <p:spPr>
          <a:xfrm>
            <a:off x="1424763" y="4708164"/>
            <a:ext cx="1701209" cy="648289"/>
          </a:xfrm>
          <a:prstGeom prst="frame">
            <a:avLst>
              <a:gd name="adj1" fmla="val 295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49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574517-5005-5664-BFED-352C189F1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14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9CA554-A9D7-17EC-F7F2-137D228A92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14" y="197755"/>
            <a:ext cx="2654302" cy="56877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399A95DE-A3CF-BD87-7B4A-6056F5673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14" y="899886"/>
            <a:ext cx="5248350" cy="2491922"/>
          </a:xfrm>
          <a:prstGeom prst="rect">
            <a:avLst/>
          </a:prstGeom>
        </p:spPr>
      </p:pic>
      <p:grpSp>
        <p:nvGrpSpPr>
          <p:cNvPr id="12" name="组合 11">
            <a:extLst>
              <a:ext uri="{FF2B5EF4-FFF2-40B4-BE49-F238E27FC236}">
                <a16:creationId xmlns:a16="http://schemas.microsoft.com/office/drawing/2014/main" id="{EFFF31B1-129C-17FA-9FF8-48441CA2FF68}"/>
              </a:ext>
            </a:extLst>
          </p:cNvPr>
          <p:cNvGrpSpPr/>
          <p:nvPr/>
        </p:nvGrpSpPr>
        <p:grpSpPr>
          <a:xfrm>
            <a:off x="6096000" y="538844"/>
            <a:ext cx="5022006" cy="1574556"/>
            <a:chOff x="5911850" y="430246"/>
            <a:chExt cx="5022006" cy="1574556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5E99DBA-D4A2-D504-D726-A727C5BBD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1850" y="430246"/>
              <a:ext cx="5022006" cy="778991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C0620453-94F4-398B-64CA-A8FEFB657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3286" y="1209237"/>
              <a:ext cx="4980570" cy="795565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2A23A618-16BE-A265-9341-467A40FB4D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3996" y="2276477"/>
            <a:ext cx="6665699" cy="10382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3D11037-4204-FBF1-0F3D-0349325B81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514" y="3833269"/>
            <a:ext cx="5844451" cy="225728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F54D4A9-AC62-84DA-B60E-A5BDDF1458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55885" y="3833269"/>
            <a:ext cx="5636115" cy="2153501"/>
          </a:xfrm>
          <a:prstGeom prst="rect">
            <a:avLst/>
          </a:prstGeom>
        </p:spPr>
      </p:pic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7CF3F138-1050-343F-4443-05DC4790FCAC}"/>
              </a:ext>
            </a:extLst>
          </p:cNvPr>
          <p:cNvCxnSpPr>
            <a:cxnSpLocks/>
          </p:cNvCxnSpPr>
          <p:nvPr/>
        </p:nvCxnSpPr>
        <p:spPr>
          <a:xfrm>
            <a:off x="766071" y="4932410"/>
            <a:ext cx="4099843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BDC6AA1F-7ACB-A5E3-8585-A838A61FE1E2}"/>
              </a:ext>
            </a:extLst>
          </p:cNvPr>
          <p:cNvCxnSpPr>
            <a:cxnSpLocks/>
          </p:cNvCxnSpPr>
          <p:nvPr/>
        </p:nvCxnSpPr>
        <p:spPr>
          <a:xfrm>
            <a:off x="7139657" y="4922706"/>
            <a:ext cx="4518943" cy="970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4">
            <a:extLst>
              <a:ext uri="{FF2B5EF4-FFF2-40B4-BE49-F238E27FC236}">
                <a16:creationId xmlns:a16="http://schemas.microsoft.com/office/drawing/2014/main" id="{DE9DD98B-2EBC-A227-06CA-8ECABEBA705F}"/>
              </a:ext>
            </a:extLst>
          </p:cNvPr>
          <p:cNvSpPr txBox="1"/>
          <p:nvPr/>
        </p:nvSpPr>
        <p:spPr>
          <a:xfrm>
            <a:off x="1425935" y="6358878"/>
            <a:ext cx="1034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Wang, J. Y. Yi, Z. F. Sun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(2022)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016025.</a:t>
            </a:r>
          </a:p>
        </p:txBody>
      </p:sp>
    </p:spTree>
    <p:extLst>
      <p:ext uri="{BB962C8B-B14F-4D97-AF65-F5344CB8AC3E}">
        <p14:creationId xmlns:p14="http://schemas.microsoft.com/office/powerpoint/2010/main" val="28393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F8F3EEA9-DC6A-7D49-ACAB-3B6A081B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59323" y="1423855"/>
            <a:ext cx="9673350" cy="3125465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use the final state interaction formalism to investigate the Ds three-body weak decays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final state interaction,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(1710) and/or 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a</a:t>
            </a:r>
            <a:r>
              <a:rPr lang="en-US" altLang="zh-CN" sz="2400" i="1" baseline="-25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(980) generated (molecular nature)</a:t>
            </a: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 branching ratios are evaluated, some of which are consistent with the experiments.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376C22E-B65B-4A48-B18E-48A2F10465DA}"/>
              </a:ext>
            </a:extLst>
          </p:cNvPr>
          <p:cNvSpPr txBox="1"/>
          <p:nvPr/>
        </p:nvSpPr>
        <p:spPr>
          <a:xfrm>
            <a:off x="2067587" y="5434145"/>
            <a:ext cx="80568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400" b="1" dirty="0">
                <a:solidFill>
                  <a:srgbClr val="1768E4"/>
                </a:solidFill>
              </a:rPr>
              <a:t>     Hope future experiments and theories bring more clarifications on these issues…….</a:t>
            </a:r>
            <a:endParaRPr kumimoji="1" lang="zh-CN" altLang="en-US" sz="2400" b="1" dirty="0">
              <a:solidFill>
                <a:srgbClr val="1768E4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E315295-5E19-CA49-887C-D784F357ACF6}"/>
              </a:ext>
            </a:extLst>
          </p:cNvPr>
          <p:cNvSpPr txBox="1">
            <a:spLocks/>
          </p:cNvSpPr>
          <p:nvPr/>
        </p:nvSpPr>
        <p:spPr>
          <a:xfrm>
            <a:off x="2666288" y="251024"/>
            <a:ext cx="6859421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§4. Summary</a:t>
            </a:r>
          </a:p>
        </p:txBody>
      </p:sp>
    </p:spTree>
    <p:extLst>
      <p:ext uri="{BB962C8B-B14F-4D97-AF65-F5344CB8AC3E}">
        <p14:creationId xmlns:p14="http://schemas.microsoft.com/office/powerpoint/2010/main" val="6022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8552B8-1EE1-7545-9399-B8B6AEDA5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16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74862" y="1192005"/>
            <a:ext cx="8042275" cy="362585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br>
              <a:rPr lang="en-US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Thanks for your attention!</a:t>
            </a:r>
            <a:br>
              <a:rPr lang="en-US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br>
              <a:rPr lang="en-US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r>
              <a:rPr lang="en-US" b="1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感谢大家的聆听</a:t>
            </a:r>
            <a:r>
              <a:rPr lang="zh-CN" altLang="en-US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！</a:t>
            </a:r>
            <a:br>
              <a:rPr lang="en-US" b="1" i="1" dirty="0">
                <a:ln/>
                <a:solidFill>
                  <a:srgbClr val="00B05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</a:br>
            <a:endParaRPr lang="en-US" b="1" i="1" dirty="0">
              <a:ln/>
              <a:solidFill>
                <a:srgbClr val="00B05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D603E8-8095-0F4F-BADE-1E045EF7A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1</a:t>
            </a:fld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3C56E34-296D-194F-B151-8FF4844E87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004208" y="228447"/>
            <a:ext cx="5949950" cy="839787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Hans" dirty="0"/>
              <a:t>Outline</a:t>
            </a:r>
            <a:endParaRPr kumimoji="1" lang="zh-CN" altLang="en-US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77CC1282-271F-EA4C-9797-1237DE88FD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52971" y="1393873"/>
            <a:ext cx="7146216" cy="513873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/>
              <a:t>Introduction</a:t>
            </a:r>
          </a:p>
          <a:p>
            <a:pPr marL="457200" indent="-457200">
              <a:buFont typeface="Wingdings 2" pitchFamily="18" charset="2"/>
              <a:buAutoNum type="arabicPeriod"/>
            </a:pPr>
            <a:r>
              <a:rPr lang="en-US" altLang="zh-CN" sz="3200" dirty="0" err="1"/>
              <a:t>Formlism</a:t>
            </a:r>
            <a:endParaRPr lang="en-US" altLang="zh-CN" sz="3200" dirty="0"/>
          </a:p>
          <a:p>
            <a:pPr marL="457200" indent="-457200">
              <a:lnSpc>
                <a:spcPct val="150000"/>
              </a:lnSpc>
              <a:buFont typeface="Wingdings 2" pitchFamily="18" charset="2"/>
              <a:buAutoNum type="arabicPeriod"/>
            </a:pPr>
            <a:r>
              <a:rPr lang="en-US" altLang="zh-CN" sz="3200" dirty="0"/>
              <a:t>Results</a:t>
            </a:r>
          </a:p>
          <a:p>
            <a:pPr marL="457200" indent="-457200">
              <a:buAutoNum type="arabicPeriod"/>
            </a:pPr>
            <a:r>
              <a:rPr lang="en-US" altLang="zh-CN" sz="3200" dirty="0"/>
              <a:t>Summary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5866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D5192F7-E4EC-AFF6-E6ED-72262EC93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2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CC075A2-8B9A-FEF9-28D8-497AE6089118}"/>
              </a:ext>
            </a:extLst>
          </p:cNvPr>
          <p:cNvSpPr txBox="1">
            <a:spLocks/>
          </p:cNvSpPr>
          <p:nvPr/>
        </p:nvSpPr>
        <p:spPr>
          <a:xfrm>
            <a:off x="2227261" y="63499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§1. Introduction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C8BACE6A-79EC-5FDD-CFEC-547941E39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42" y="864828"/>
            <a:ext cx="5308600" cy="32385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F8C175C5-0E61-489A-719F-017FB9D341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235" y="858325"/>
            <a:ext cx="6155765" cy="2826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9950939-F751-7F2F-9755-CC93F188A774}"/>
              </a:ext>
            </a:extLst>
          </p:cNvPr>
          <p:cNvSpPr/>
          <p:nvPr/>
        </p:nvSpPr>
        <p:spPr>
          <a:xfrm>
            <a:off x="5311284" y="4198733"/>
            <a:ext cx="1874231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Exotic  States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8" descr="meson_baryon.eps">
            <a:extLst>
              <a:ext uri="{FF2B5EF4-FFF2-40B4-BE49-F238E27FC236}">
                <a16:creationId xmlns:a16="http://schemas.microsoft.com/office/drawing/2014/main" id="{A3E21CD2-9602-C2E9-0154-6834EB94F7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2" y="4838201"/>
            <a:ext cx="5507202" cy="1661162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C4BE22BF-8CFB-9DA8-B1C8-800AE8E38E81}"/>
              </a:ext>
            </a:extLst>
          </p:cNvPr>
          <p:cNvSpPr/>
          <p:nvPr/>
        </p:nvSpPr>
        <p:spPr>
          <a:xfrm>
            <a:off x="1902232" y="4205034"/>
            <a:ext cx="179889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altLang="zh-CN" sz="2400" kern="100" dirty="0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</a:rPr>
              <a:t>Quark model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72DD7C-B76A-A8EA-2EEB-E080621A64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61" y="3719955"/>
            <a:ext cx="4821178" cy="299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线连接符 10">
            <a:extLst>
              <a:ext uri="{FF2B5EF4-FFF2-40B4-BE49-F238E27FC236}">
                <a16:creationId xmlns:a16="http://schemas.microsoft.com/office/drawing/2014/main" id="{70CB387B-0AAE-2C65-17F3-147715179772}"/>
              </a:ext>
            </a:extLst>
          </p:cNvPr>
          <p:cNvCxnSpPr>
            <a:cxnSpLocks/>
          </p:cNvCxnSpPr>
          <p:nvPr/>
        </p:nvCxnSpPr>
        <p:spPr>
          <a:xfrm>
            <a:off x="7537269" y="3681351"/>
            <a:ext cx="1136468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连接符 12">
            <a:extLst>
              <a:ext uri="{FF2B5EF4-FFF2-40B4-BE49-F238E27FC236}">
                <a16:creationId xmlns:a16="http://schemas.microsoft.com/office/drawing/2014/main" id="{B21B8CDA-1D5D-6E58-7C87-A458A2EE8191}"/>
              </a:ext>
            </a:extLst>
          </p:cNvPr>
          <p:cNvCxnSpPr>
            <a:cxnSpLocks/>
          </p:cNvCxnSpPr>
          <p:nvPr/>
        </p:nvCxnSpPr>
        <p:spPr>
          <a:xfrm>
            <a:off x="3548744" y="3925191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AB38F9D9-5244-6554-44C1-87DE82BD67E8}"/>
              </a:ext>
            </a:extLst>
          </p:cNvPr>
          <p:cNvCxnSpPr>
            <a:cxnSpLocks/>
          </p:cNvCxnSpPr>
          <p:nvPr/>
        </p:nvCxnSpPr>
        <p:spPr>
          <a:xfrm>
            <a:off x="2583725" y="3409950"/>
            <a:ext cx="579119" cy="0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同心圆 15">
            <a:extLst>
              <a:ext uri="{FF2B5EF4-FFF2-40B4-BE49-F238E27FC236}">
                <a16:creationId xmlns:a16="http://schemas.microsoft.com/office/drawing/2014/main" id="{0F2091C9-6DE7-B953-194C-761FE607C3DF}"/>
              </a:ext>
            </a:extLst>
          </p:cNvPr>
          <p:cNvSpPr/>
          <p:nvPr/>
        </p:nvSpPr>
        <p:spPr>
          <a:xfrm>
            <a:off x="1212373" y="2571750"/>
            <a:ext cx="945202" cy="711352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8" name="同心圆 17">
            <a:extLst>
              <a:ext uri="{FF2B5EF4-FFF2-40B4-BE49-F238E27FC236}">
                <a16:creationId xmlns:a16="http://schemas.microsoft.com/office/drawing/2014/main" id="{F9C71624-DA18-34DE-36F5-18B2E4EB48A7}"/>
              </a:ext>
            </a:extLst>
          </p:cNvPr>
          <p:cNvSpPr/>
          <p:nvPr/>
        </p:nvSpPr>
        <p:spPr>
          <a:xfrm>
            <a:off x="9067877" y="2465762"/>
            <a:ext cx="1523923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同心圆 18">
            <a:extLst>
              <a:ext uri="{FF2B5EF4-FFF2-40B4-BE49-F238E27FC236}">
                <a16:creationId xmlns:a16="http://schemas.microsoft.com/office/drawing/2014/main" id="{4836FEEA-8C2D-747D-0652-8FACF3B5F26F}"/>
              </a:ext>
            </a:extLst>
          </p:cNvPr>
          <p:cNvSpPr/>
          <p:nvPr/>
        </p:nvSpPr>
        <p:spPr>
          <a:xfrm>
            <a:off x="11445133" y="2696594"/>
            <a:ext cx="640050" cy="461664"/>
          </a:xfrm>
          <a:prstGeom prst="donut">
            <a:avLst>
              <a:gd name="adj" fmla="val 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3" name="同心圆 2">
            <a:extLst>
              <a:ext uri="{FF2B5EF4-FFF2-40B4-BE49-F238E27FC236}">
                <a16:creationId xmlns:a16="http://schemas.microsoft.com/office/drawing/2014/main" id="{34D1CE11-702E-6034-0B7A-844EDE982936}"/>
              </a:ext>
            </a:extLst>
          </p:cNvPr>
          <p:cNvSpPr/>
          <p:nvPr/>
        </p:nvSpPr>
        <p:spPr>
          <a:xfrm>
            <a:off x="7031794" y="5470324"/>
            <a:ext cx="2036083" cy="1324177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2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6" grpId="0" animBg="1"/>
      <p:bldP spid="18" grpId="0" animBg="1"/>
      <p:bldP spid="19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7B46A93-1D51-7079-77FC-30E3EA6B5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3</a:t>
            </a:fld>
            <a:endParaRPr 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407309-03B1-0115-22CF-519C43E1E8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76" y="670697"/>
            <a:ext cx="5435600" cy="11176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F574C9B2-A419-67ED-4F51-288A4E615937}"/>
              </a:ext>
            </a:extLst>
          </p:cNvPr>
          <p:cNvSpPr/>
          <p:nvPr/>
        </p:nvSpPr>
        <p:spPr>
          <a:xfrm>
            <a:off x="830577" y="95366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Molecular nature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C789FA5-B339-B599-0517-D8162E34DD3A}"/>
              </a:ext>
            </a:extLst>
          </p:cNvPr>
          <p:cNvSpPr txBox="1"/>
          <p:nvPr/>
        </p:nvSpPr>
        <p:spPr>
          <a:xfrm>
            <a:off x="6756400" y="795977"/>
            <a:ext cx="543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F.-K. Guo, C.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Hanhart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U.-G. </a:t>
            </a:r>
            <a:r>
              <a:rPr lang="en-US" altLang="zh-CN" sz="1800" dirty="0" err="1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Meißner</a:t>
            </a:r>
            <a:r>
              <a:rPr lang="en-US" altLang="zh-CN" sz="1800" dirty="0">
                <a:solidFill>
                  <a:srgbClr val="00B05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Q. Wang, Q. Zhao and B.-S. Zou, Rev. Mod. Phys. 90, 015004 (2018)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541E735-ABB5-FCE6-D9AE-BD6277382D5E}"/>
              </a:ext>
            </a:extLst>
          </p:cNvPr>
          <p:cNvSpPr/>
          <p:nvPr/>
        </p:nvSpPr>
        <p:spPr>
          <a:xfrm>
            <a:off x="1165689" y="2053128"/>
            <a:ext cx="63595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discovered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years ago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UcPeriod"/>
            </a:pPr>
            <a:r>
              <a:rPr lang="en-US" altLang="zh-CN" sz="2400" i="1" dirty="0" err="1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Etkin</a:t>
            </a:r>
            <a:r>
              <a:rPr lang="en-US" altLang="zh-CN" sz="2400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 al., Phys. Rev. D 25, 1786 (1982) </a:t>
            </a:r>
          </a:p>
          <a:p>
            <a:endParaRPr lang="en-US" altLang="zh-CN" sz="2400" i="1" dirty="0">
              <a:solidFill>
                <a:srgbClr val="253AE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Edwards, et al., Phys. Rev. Lett. 48, 458 (1982)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E4411F6-538F-E1EB-E6AF-0E0F5B609DCB}"/>
              </a:ext>
            </a:extLst>
          </p:cNvPr>
          <p:cNvSpPr txBox="1"/>
          <p:nvPr/>
        </p:nvSpPr>
        <p:spPr>
          <a:xfrm>
            <a:off x="1943344" y="6134305"/>
            <a:ext cx="96261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But, its </a:t>
            </a:r>
            <a:r>
              <a:rPr lang="en-US" altLang="zh-CN" sz="2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isovector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partner </a:t>
            </a:r>
            <a:r>
              <a:rPr lang="en-US" altLang="zh-CN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zh-CN" sz="2400" i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710</a:t>
            </a:r>
            <a:r>
              <a:rPr lang="el-GR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were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sz="2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found for a long time……..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/>
              <p:nvPr/>
            </p:nvSpPr>
            <p:spPr>
              <a:xfrm>
                <a:off x="1165689" y="4547450"/>
                <a:ext cx="8383029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𝑲</m:t>
                            </m:r>
                          </m:e>
                        </m:acc>
                      </m:e>
                      <m:sup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molecular state: </a:t>
                </a:r>
                <a:r>
                  <a:rPr lang="en-US" altLang="zh-CN" sz="24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Coupled channel approach</a:t>
                </a:r>
              </a:p>
              <a:p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L. S.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Geng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E. </a:t>
                </a:r>
                <a:r>
                  <a:rPr lang="en" altLang="zh-CN" sz="2400" dirty="0" err="1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Oset</a:t>
                </a:r>
                <a:r>
                  <a:rPr lang="en" altLang="zh-CN" sz="2400" dirty="0">
                    <a:solidFill>
                      <a:srgbClr val="1768E4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Phys. Rev. D 79, 074009 (2009) </a:t>
                </a: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41A75046-6E7F-62D2-7562-348700AE2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689" y="4547450"/>
                <a:ext cx="8383029" cy="1200329"/>
              </a:xfrm>
              <a:prstGeom prst="rect">
                <a:avLst/>
              </a:prstGeom>
              <a:blipFill>
                <a:blip r:embed="rId3"/>
                <a:stretch>
                  <a:fillRect l="-1059" t="-4211" b="-1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/>
              <p:nvPr/>
            </p:nvSpPr>
            <p:spPr>
              <a:xfrm>
                <a:off x="8946292" y="4468575"/>
                <a:ext cx="336069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𝑲</m:t>
                    </m:r>
                    <m:acc>
                      <m:accPr>
                        <m:chr m:val="̅"/>
                        <m:ctrlP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𝑲</m:t>
                        </m:r>
                      </m:e>
                    </m:acc>
                  </m:oMath>
                </a14:m>
                <a:r>
                  <a:rPr lang="en-US" altLang="zh-CN" sz="2400" b="1" dirty="0">
                    <a:solidFill>
                      <a:srgbClr val="FF0000"/>
                    </a:solidFill>
                  </a:rPr>
                  <a:t> molecular state</a:t>
                </a:r>
                <a:endParaRPr lang="en-US" altLang="zh-CN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AB7D8A0-E473-782E-BE89-1444ABB34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6292" y="4468575"/>
                <a:ext cx="3360694" cy="461665"/>
              </a:xfrm>
              <a:prstGeom prst="rect">
                <a:avLst/>
              </a:prstGeom>
              <a:blipFill>
                <a:blip r:embed="rId4"/>
                <a:stretch>
                  <a:fillRect l="-376" t="-10526" b="-263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图片 15">
            <a:extLst>
              <a:ext uri="{FF2B5EF4-FFF2-40B4-BE49-F238E27FC236}">
                <a16:creationId xmlns:a16="http://schemas.microsoft.com/office/drawing/2014/main" id="{32CBA521-1312-3B9A-F498-861981C82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3764" y="2312208"/>
            <a:ext cx="4638236" cy="1938992"/>
          </a:xfrm>
          <a:prstGeom prst="rect">
            <a:avLst/>
          </a:prstGeom>
        </p:spPr>
      </p:pic>
      <p:sp>
        <p:nvSpPr>
          <p:cNvPr id="18" name="右弧形箭头 17">
            <a:extLst>
              <a:ext uri="{FF2B5EF4-FFF2-40B4-BE49-F238E27FC236}">
                <a16:creationId xmlns:a16="http://schemas.microsoft.com/office/drawing/2014/main" id="{8AF9FFB2-9157-8BE7-3170-FF5A48F3B7A6}"/>
              </a:ext>
            </a:extLst>
          </p:cNvPr>
          <p:cNvSpPr/>
          <p:nvPr/>
        </p:nvSpPr>
        <p:spPr>
          <a:xfrm>
            <a:off x="621211" y="3435178"/>
            <a:ext cx="530228" cy="1501240"/>
          </a:xfrm>
          <a:prstGeom prst="curved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9" name="下箭头 18">
            <a:extLst>
              <a:ext uri="{FF2B5EF4-FFF2-40B4-BE49-F238E27FC236}">
                <a16:creationId xmlns:a16="http://schemas.microsoft.com/office/drawing/2014/main" id="{63A885C5-3B7D-6002-09FD-6FF9493BCD6B}"/>
              </a:ext>
            </a:extLst>
          </p:cNvPr>
          <p:cNvSpPr/>
          <p:nvPr/>
        </p:nvSpPr>
        <p:spPr>
          <a:xfrm rot="19112438" flipH="1">
            <a:off x="4878762" y="5634308"/>
            <a:ext cx="275164" cy="718185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0" name="左箭头 19">
            <a:extLst>
              <a:ext uri="{FF2B5EF4-FFF2-40B4-BE49-F238E27FC236}">
                <a16:creationId xmlns:a16="http://schemas.microsoft.com/office/drawing/2014/main" id="{5585E1A0-28DE-1435-CBFB-25433679DAA3}"/>
              </a:ext>
            </a:extLst>
          </p:cNvPr>
          <p:cNvSpPr/>
          <p:nvPr/>
        </p:nvSpPr>
        <p:spPr>
          <a:xfrm>
            <a:off x="7846540" y="4583990"/>
            <a:ext cx="877330" cy="23083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0429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5" grpId="0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E900661E-F061-4AE7-7E7F-3D8BF5B06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4</a:t>
            </a:fld>
            <a:endParaRPr 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4F97C39-3EC6-A0AF-1944-9054027D9F7F}"/>
              </a:ext>
            </a:extLst>
          </p:cNvPr>
          <p:cNvSpPr/>
          <p:nvPr/>
        </p:nvSpPr>
        <p:spPr>
          <a:xfrm>
            <a:off x="871526" y="125652"/>
            <a:ext cx="41248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Recent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Findings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from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BESIII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BDAA5F3-E7A5-FC72-4814-D1BC680B1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852910"/>
            <a:ext cx="7391400" cy="22225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861F1EE-CFAD-8573-DDCB-BE9006240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6800" y="3754390"/>
            <a:ext cx="4385200" cy="31036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E2CAC8-C4CD-2900-2006-78412D2A8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55" y="917665"/>
            <a:ext cx="7842356" cy="175139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1B67963-ABC5-9403-1A9F-2F02F36ED4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23" y="778131"/>
            <a:ext cx="4050440" cy="29433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38E2DE1-3B91-978D-96F7-221858D164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42" y="2999407"/>
            <a:ext cx="5768814" cy="352166"/>
          </a:xfrm>
          <a:prstGeom prst="rect">
            <a:avLst/>
          </a:prstGeom>
        </p:spPr>
      </p:pic>
      <p:sp>
        <p:nvSpPr>
          <p:cNvPr id="10" name="同心圆 9">
            <a:extLst>
              <a:ext uri="{FF2B5EF4-FFF2-40B4-BE49-F238E27FC236}">
                <a16:creationId xmlns:a16="http://schemas.microsoft.com/office/drawing/2014/main" id="{335D7CC7-BE1D-1EDF-1B02-D586459B755C}"/>
              </a:ext>
            </a:extLst>
          </p:cNvPr>
          <p:cNvSpPr/>
          <p:nvPr/>
        </p:nvSpPr>
        <p:spPr>
          <a:xfrm>
            <a:off x="11103136" y="957977"/>
            <a:ext cx="857109" cy="1751393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同心圆 10">
            <a:extLst>
              <a:ext uri="{FF2B5EF4-FFF2-40B4-BE49-F238E27FC236}">
                <a16:creationId xmlns:a16="http://schemas.microsoft.com/office/drawing/2014/main" id="{997F7F1B-19BA-B036-27B5-B2C0494C59AA}"/>
              </a:ext>
            </a:extLst>
          </p:cNvPr>
          <p:cNvSpPr/>
          <p:nvPr/>
        </p:nvSpPr>
        <p:spPr>
          <a:xfrm>
            <a:off x="11235554" y="3883296"/>
            <a:ext cx="857109" cy="1794489"/>
          </a:xfrm>
          <a:prstGeom prst="donut">
            <a:avLst>
              <a:gd name="adj" fmla="val 295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A4FE9568-5EE1-CB2F-0CBE-B98E10B93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5</a:t>
            </a:fld>
            <a:endParaRPr 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9327E845-05C5-2436-25BF-D2826A0759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450" y="3711051"/>
            <a:ext cx="3338835" cy="70592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9C107AF-A4A3-BD81-8AB8-6E36A4153A56}"/>
              </a:ext>
            </a:extLst>
          </p:cNvPr>
          <p:cNvSpPr txBox="1">
            <a:spLocks/>
          </p:cNvSpPr>
          <p:nvPr/>
        </p:nvSpPr>
        <p:spPr>
          <a:xfrm>
            <a:off x="1829125" y="32626"/>
            <a:ext cx="8042276" cy="7059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§2. Formalism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BB942F9-FB3C-3818-BE6F-7C86A5A71189}"/>
              </a:ext>
            </a:extLst>
          </p:cNvPr>
          <p:cNvSpPr/>
          <p:nvPr/>
        </p:nvSpPr>
        <p:spPr>
          <a:xfrm>
            <a:off x="195038" y="1379492"/>
            <a:ext cx="3357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Final state interaction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7FC63F6A-E1CF-A9E1-2129-19C308BF7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50" y="738551"/>
            <a:ext cx="4914900" cy="2247900"/>
          </a:xfrm>
          <a:prstGeom prst="rect">
            <a:avLst/>
          </a:prstGeom>
        </p:spPr>
      </p:pic>
      <p:sp>
        <p:nvSpPr>
          <p:cNvPr id="8" name="同心圆 7">
            <a:extLst>
              <a:ext uri="{FF2B5EF4-FFF2-40B4-BE49-F238E27FC236}">
                <a16:creationId xmlns:a16="http://schemas.microsoft.com/office/drawing/2014/main" id="{976A51FE-A421-C21F-5C36-64CFE272DA1C}"/>
              </a:ext>
            </a:extLst>
          </p:cNvPr>
          <p:cNvSpPr/>
          <p:nvPr/>
        </p:nvSpPr>
        <p:spPr>
          <a:xfrm>
            <a:off x="4885045" y="1841157"/>
            <a:ext cx="593120" cy="569018"/>
          </a:xfrm>
          <a:prstGeom prst="donut">
            <a:avLst>
              <a:gd name="adj" fmla="val 419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9" name="同心圆 8">
            <a:extLst>
              <a:ext uri="{FF2B5EF4-FFF2-40B4-BE49-F238E27FC236}">
                <a16:creationId xmlns:a16="http://schemas.microsoft.com/office/drawing/2014/main" id="{DE2FD261-EAD9-09D7-F8FC-C60B106512A6}"/>
              </a:ext>
            </a:extLst>
          </p:cNvPr>
          <p:cNvSpPr/>
          <p:nvPr/>
        </p:nvSpPr>
        <p:spPr>
          <a:xfrm>
            <a:off x="6729087" y="1841157"/>
            <a:ext cx="593120" cy="569018"/>
          </a:xfrm>
          <a:prstGeom prst="donut">
            <a:avLst>
              <a:gd name="adj" fmla="val 419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E861C7D-B736-5F18-BBD4-6606E49EEF82}"/>
              </a:ext>
            </a:extLst>
          </p:cNvPr>
          <p:cNvCxnSpPr>
            <a:cxnSpLocks/>
            <a:stCxn id="9" idx="4"/>
          </p:cNvCxnSpPr>
          <p:nvPr/>
        </p:nvCxnSpPr>
        <p:spPr>
          <a:xfrm>
            <a:off x="7025647" y="2410175"/>
            <a:ext cx="1431697" cy="1300876"/>
          </a:xfrm>
          <a:prstGeom prst="straightConnector1">
            <a:avLst/>
          </a:prstGeom>
          <a:ln w="44450" cmpd="sng">
            <a:solidFill>
              <a:srgbClr val="00B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图片 16">
            <a:extLst>
              <a:ext uri="{FF2B5EF4-FFF2-40B4-BE49-F238E27FC236}">
                <a16:creationId xmlns:a16="http://schemas.microsoft.com/office/drawing/2014/main" id="{ACABFFE2-D776-980D-DA98-666BB6ACA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50" y="3438551"/>
            <a:ext cx="7341016" cy="1664790"/>
          </a:xfrm>
          <a:prstGeom prst="rect">
            <a:avLst/>
          </a:prstGeom>
        </p:spPr>
      </p:pic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180AB235-BFD5-D57A-CCF5-1D74E590CB95}"/>
              </a:ext>
            </a:extLst>
          </p:cNvPr>
          <p:cNvCxnSpPr>
            <a:cxnSpLocks/>
          </p:cNvCxnSpPr>
          <p:nvPr/>
        </p:nvCxnSpPr>
        <p:spPr>
          <a:xfrm flipH="1">
            <a:off x="4328985" y="2453886"/>
            <a:ext cx="653044" cy="1108729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329AF8FE-DBC0-3B3C-8DF6-502DF8E902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311" y="5141576"/>
            <a:ext cx="7341017" cy="1716424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2763EB79-9F8E-F2F8-2603-CC2C3FA33E96}"/>
              </a:ext>
            </a:extLst>
          </p:cNvPr>
          <p:cNvSpPr txBox="1"/>
          <p:nvPr/>
        </p:nvSpPr>
        <p:spPr>
          <a:xfrm>
            <a:off x="9451796" y="2755618"/>
            <a:ext cx="12982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S-wave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0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83439" y="738551"/>
            <a:ext cx="10631617" cy="4853004"/>
          </a:xfrm>
          <a:prstGeom prst="rect">
            <a:avLst/>
          </a:prstGeom>
        </p:spPr>
        <p:txBody>
          <a:bodyPr/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Unitary Approach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solving Bethe-Salpeter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equations,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on-shell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approximation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loops.</a:t>
            </a:r>
            <a:endParaRPr lang="de-DE" altLang="zh-CN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de-DE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where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matrix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(potentials)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evaluated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zh-CN" alt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Lagrangians</a:t>
            </a:r>
            <a:r>
              <a:rPr lang="en-US" altLang="zh-CN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348" y="2006524"/>
            <a:ext cx="6451830" cy="467524"/>
          </a:xfrm>
          <a:prstGeom prst="rect">
            <a:avLst/>
          </a:prstGeom>
        </p:spPr>
      </p:pic>
      <p:pic>
        <p:nvPicPr>
          <p:cNvPr id="10" name="Picture 9" descr="BSeq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63" y="2731201"/>
            <a:ext cx="4851400" cy="21082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739591F-7102-BB42-998E-077B7AF658F4}"/>
              </a:ext>
            </a:extLst>
          </p:cNvPr>
          <p:cNvSpPr/>
          <p:nvPr/>
        </p:nvSpPr>
        <p:spPr>
          <a:xfrm>
            <a:off x="1285202" y="5789648"/>
            <a:ext cx="74451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, 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620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(1997</a:t>
            </a:r>
            <a:r>
              <a:rPr lang="en-US" altLang="zh-Hans" sz="2000" i="1" dirty="0">
                <a:solidFill>
                  <a:srgbClr val="253AE5"/>
                </a:solidFill>
              </a:rPr>
              <a:t>)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438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E. </a:t>
            </a:r>
            <a:r>
              <a:rPr lang="de-DE" altLang="zh-CN" sz="2000" i="1" dirty="0" err="1">
                <a:solidFill>
                  <a:srgbClr val="253AE5"/>
                </a:solidFill>
              </a:rPr>
              <a:t>Oset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A. Ramos,  </a:t>
            </a:r>
            <a:r>
              <a:rPr lang="de-DE" altLang="zh-CN" sz="2000" i="1" dirty="0" err="1">
                <a:solidFill>
                  <a:srgbClr val="253AE5"/>
                </a:solidFill>
              </a:rPr>
              <a:t>Nucl</a:t>
            </a:r>
            <a:r>
              <a:rPr lang="de-DE" altLang="zh-CN" sz="2000" i="1" dirty="0">
                <a:solidFill>
                  <a:srgbClr val="253AE5"/>
                </a:solidFill>
              </a:rPr>
              <a:t>. Phys. A 635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(1998) 99</a:t>
            </a:r>
          </a:p>
          <a:p>
            <a:r>
              <a:rPr lang="de-DE" altLang="zh-CN" sz="2000" i="1" dirty="0">
                <a:solidFill>
                  <a:srgbClr val="253AE5"/>
                </a:solidFill>
              </a:rPr>
              <a:t>J. A. </a:t>
            </a:r>
            <a:r>
              <a:rPr lang="de-DE" altLang="zh-CN" sz="2000" i="1" dirty="0" err="1">
                <a:solidFill>
                  <a:srgbClr val="253AE5"/>
                </a:solidFill>
              </a:rPr>
              <a:t>Oller</a:t>
            </a:r>
            <a:r>
              <a:rPr lang="de-DE" altLang="zh-CN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 err="1">
                <a:solidFill>
                  <a:srgbClr val="253AE5"/>
                </a:solidFill>
              </a:rPr>
              <a:t>and</a:t>
            </a:r>
            <a:r>
              <a:rPr lang="de-DE" altLang="zh-CN" sz="2000" i="1" dirty="0">
                <a:solidFill>
                  <a:srgbClr val="253AE5"/>
                </a:solidFill>
              </a:rPr>
              <a:t> U. G. Meißner,  Phys. </a:t>
            </a:r>
            <a:r>
              <a:rPr lang="de-DE" altLang="zh-CN" sz="2000" i="1" dirty="0" err="1">
                <a:solidFill>
                  <a:srgbClr val="253AE5"/>
                </a:solidFill>
              </a:rPr>
              <a:t>Lett</a:t>
            </a:r>
            <a:r>
              <a:rPr lang="de-DE" altLang="zh-CN" sz="2000" i="1" dirty="0">
                <a:solidFill>
                  <a:srgbClr val="253AE5"/>
                </a:solidFill>
              </a:rPr>
              <a:t>. B 500</a:t>
            </a:r>
            <a:r>
              <a:rPr lang="zh-Hans" altLang="en-US" sz="2000" i="1" dirty="0">
                <a:solidFill>
                  <a:srgbClr val="253AE5"/>
                </a:solidFill>
              </a:rPr>
              <a:t> </a:t>
            </a:r>
            <a:r>
              <a:rPr lang="de-DE" altLang="zh-CN" sz="2000" i="1" dirty="0">
                <a:solidFill>
                  <a:srgbClr val="253AE5"/>
                </a:solidFill>
              </a:rPr>
              <a:t>(2001) 263</a:t>
            </a:r>
            <a:endParaRPr lang="zh-CN" altLang="en-US" sz="2000" i="1" dirty="0">
              <a:solidFill>
                <a:srgbClr val="253AE5"/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EA5FFD6-1136-214D-A33C-105032BA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6</a:t>
            </a:fld>
            <a:endParaRPr 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443A60F-3CBC-FD4C-889D-8EB8959208A1}"/>
              </a:ext>
            </a:extLst>
          </p:cNvPr>
          <p:cNvSpPr txBox="1"/>
          <p:nvPr/>
        </p:nvSpPr>
        <p:spPr>
          <a:xfrm>
            <a:off x="8270522" y="3919638"/>
            <a:ext cx="39214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1768E4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D. L. Yao, L. Y. Dai, H. Q. Zheng and Z. Y. Zhou, Rept. Prog. Phys. 84, 076201 (2021)</a:t>
            </a:r>
            <a:endParaRPr lang="zh-CN" altLang="en-US" sz="2400" dirty="0">
              <a:solidFill>
                <a:srgbClr val="1768E4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74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36085" y="257358"/>
            <a:ext cx="10772886" cy="555628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altLang="zh-Hans" sz="24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Han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diagonal matrix with the loop functions of each channels:</a:t>
            </a:r>
          </a:p>
          <a:p>
            <a:pPr marL="0" indent="0">
              <a:buNone/>
            </a:pPr>
            <a:endParaRPr lang="en-US" sz="24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coupled channel scattering amplitudes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 matrix satisfy the unitary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search the poles of the resonances, we should extrapolate the scattering amplitudes to the second Riemann sheets: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3133390"/>
            <a:ext cx="3619030" cy="45379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1293531"/>
            <a:ext cx="6454702" cy="62529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3853387"/>
            <a:ext cx="8014433" cy="597568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898" y="5878035"/>
            <a:ext cx="4045036" cy="542886"/>
          </a:xfrm>
          <a:prstGeom prst="rect">
            <a:avLst/>
          </a:prstGeom>
        </p:spPr>
      </p:pic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14D17350-2483-A345-880B-3D211D02E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7</a:t>
            </a:fld>
            <a:endParaRPr 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CFE0BEEE-D7E6-A84B-BDDB-9178D359CD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8341" y="1275087"/>
            <a:ext cx="493241" cy="28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C0049698-A21D-A201-023A-00ECAB3C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F0535-B3D9-CD4E-B536-CFD44BC8607E}" type="slidenum">
              <a:rPr lang="en-US" smtClean="0"/>
              <a:t>8</a:t>
            </a:fld>
            <a:endParaRPr lang="en-US"/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146D21F5-C7DF-F2F1-06DD-83A517C668CC}"/>
              </a:ext>
            </a:extLst>
          </p:cNvPr>
          <p:cNvSpPr txBox="1"/>
          <p:nvPr/>
        </p:nvSpPr>
        <p:spPr>
          <a:xfrm>
            <a:off x="1425935" y="6391536"/>
            <a:ext cx="103419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Z. Y. Wang, Y. W. Peng, J. Y. Yi, W. C. Luo and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solidFill>
                  <a:srgbClr val="253AE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CWX</a:t>
            </a:r>
            <a:r>
              <a:rPr 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107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(2023)</a:t>
            </a:r>
            <a:r>
              <a:rPr lang="zh-CN" altLang="en-US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116018.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5D3838-369A-F5B5-B247-DC90D4928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91" y="35577"/>
            <a:ext cx="5333818" cy="13896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A1B7872-FF7A-123D-F505-AD7E11C97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21" y="2292349"/>
            <a:ext cx="5147735" cy="2531441"/>
          </a:xfrm>
          <a:prstGeom prst="rect">
            <a:avLst/>
          </a:prstGeom>
        </p:spPr>
      </p:pic>
      <p:cxnSp>
        <p:nvCxnSpPr>
          <p:cNvPr id="10" name="直线箭头连接符 9">
            <a:extLst>
              <a:ext uri="{FF2B5EF4-FFF2-40B4-BE49-F238E27FC236}">
                <a16:creationId xmlns:a16="http://schemas.microsoft.com/office/drawing/2014/main" id="{66234AB3-6B40-5ACC-D774-346F2ECF7DE9}"/>
              </a:ext>
            </a:extLst>
          </p:cNvPr>
          <p:cNvCxnSpPr>
            <a:cxnSpLocks/>
          </p:cNvCxnSpPr>
          <p:nvPr/>
        </p:nvCxnSpPr>
        <p:spPr>
          <a:xfrm flipH="1">
            <a:off x="3551583" y="1425177"/>
            <a:ext cx="4375247" cy="1821606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A6D475DB-0F38-9095-CFFC-C634DC060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346" y="3691491"/>
            <a:ext cx="5754705" cy="2531441"/>
          </a:xfrm>
          <a:prstGeom prst="rect">
            <a:avLst/>
          </a:prstGeom>
        </p:spPr>
      </p:pic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D8BA53CD-1EE1-7142-6441-0BD12419D5F6}"/>
              </a:ext>
            </a:extLst>
          </p:cNvPr>
          <p:cNvCxnSpPr>
            <a:cxnSpLocks/>
          </p:cNvCxnSpPr>
          <p:nvPr/>
        </p:nvCxnSpPr>
        <p:spPr>
          <a:xfrm flipH="1">
            <a:off x="7712766" y="1425177"/>
            <a:ext cx="214064" cy="2172789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828372CE-E7A8-48F1-C1D6-CB2C02F2D1C5}"/>
              </a:ext>
            </a:extLst>
          </p:cNvPr>
          <p:cNvSpPr/>
          <p:nvPr/>
        </p:nvSpPr>
        <p:spPr>
          <a:xfrm>
            <a:off x="195038" y="268712"/>
            <a:ext cx="3130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</a:rPr>
              <a:t>P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wave</a:t>
            </a:r>
            <a:r>
              <a:rPr lang="zh-CN" altLang="en-US" sz="2400" b="1" dirty="0">
                <a:solidFill>
                  <a:srgbClr val="FF0000"/>
                </a:solidFill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</a:rPr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353138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61187</TotalTime>
  <Words>646</Words>
  <Application>Microsoft Macintosh PowerPoint</Application>
  <PresentationFormat>宽屏</PresentationFormat>
  <Paragraphs>91</Paragraphs>
  <Slides>17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6" baseType="lpstr">
      <vt:lpstr>DengXian</vt:lpstr>
      <vt:lpstr>Arial</vt:lpstr>
      <vt:lpstr>Calibri</vt:lpstr>
      <vt:lpstr>Cambria Math</vt:lpstr>
      <vt:lpstr>Century Gothic</vt:lpstr>
      <vt:lpstr>Times New Roman</vt:lpstr>
      <vt:lpstr>Wingdings 2</vt:lpstr>
      <vt:lpstr>Wingdings 3</vt:lpstr>
      <vt:lpstr>丝状</vt:lpstr>
      <vt:lpstr>2024年BESIII粲强子物理研讨会  Study of the f_0 and a_0 states in the Ds decays  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Thanks for your attention!  感谢大家的聆听！ </vt:lpstr>
    </vt:vector>
  </TitlesOfParts>
  <Company>Forschungsyentrum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手征幺正法在两体、三体强子物理中的应用</dc:title>
  <dc:creator>Chu Wen Xiao</dc:creator>
  <cp:lastModifiedBy>xiaochuwen</cp:lastModifiedBy>
  <cp:revision>473</cp:revision>
  <cp:lastPrinted>2021-03-05T07:24:26Z</cp:lastPrinted>
  <dcterms:created xsi:type="dcterms:W3CDTF">2017-03-13T15:28:27Z</dcterms:created>
  <dcterms:modified xsi:type="dcterms:W3CDTF">2024-05-11T16:31:59Z</dcterms:modified>
</cp:coreProperties>
</file>