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22"/>
  </p:notesMasterIdLst>
  <p:handoutMasterIdLst>
    <p:handoutMasterId r:id="rId23"/>
  </p:handoutMasterIdLst>
  <p:sldIdLst>
    <p:sldId id="356" r:id="rId5"/>
    <p:sldId id="495" r:id="rId6"/>
    <p:sldId id="517" r:id="rId7"/>
    <p:sldId id="496" r:id="rId8"/>
    <p:sldId id="528" r:id="rId9"/>
    <p:sldId id="524" r:id="rId10"/>
    <p:sldId id="525" r:id="rId11"/>
    <p:sldId id="527" r:id="rId12"/>
    <p:sldId id="498" r:id="rId13"/>
    <p:sldId id="520" r:id="rId14"/>
    <p:sldId id="503" r:id="rId15"/>
    <p:sldId id="522" r:id="rId16"/>
    <p:sldId id="523" r:id="rId17"/>
    <p:sldId id="529" r:id="rId18"/>
    <p:sldId id="530" r:id="rId19"/>
    <p:sldId id="531" r:id="rId20"/>
    <p:sldId id="532" r:id="rId21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1/30/2024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4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30/01/2024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Electronics Plan for CEPC Ref-TDR 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2024-01-30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B5825828-F652-4875-BC63-347F21650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30650"/>
            <a:ext cx="8229600" cy="2450678"/>
          </a:xfrm>
        </p:spPr>
        <p:txBody>
          <a:bodyPr/>
          <a:lstStyle/>
          <a:p>
            <a:r>
              <a:rPr lang="en-US" altLang="zh-CN" sz="1600" dirty="0"/>
              <a:t>Q: high speed serial link needed inside FE chips?</a:t>
            </a:r>
          </a:p>
          <a:p>
            <a:pPr lvl="1"/>
            <a:r>
              <a:rPr lang="en-US" altLang="zh-CN" sz="1400" dirty="0"/>
              <a:t>maybe yes for vertex &amp; tracker, especially for triggerless mode</a:t>
            </a:r>
          </a:p>
          <a:p>
            <a:r>
              <a:rPr lang="en-US" altLang="zh-CN" sz="1600" dirty="0"/>
              <a:t>Q: data aggregation chip needed at the module/structure level?</a:t>
            </a:r>
          </a:p>
          <a:p>
            <a:pPr lvl="1"/>
            <a:r>
              <a:rPr lang="en-US" altLang="zh-CN" sz="1400" dirty="0"/>
              <a:t>maybe yes for vertex &amp; tracker</a:t>
            </a:r>
          </a:p>
          <a:p>
            <a:r>
              <a:rPr lang="en-US" altLang="zh-CN" sz="1600" dirty="0"/>
              <a:t>Q: possible to follow a common protocol &amp; interface for data link?</a:t>
            </a:r>
          </a:p>
          <a:p>
            <a:pPr lvl="1"/>
            <a:r>
              <a:rPr lang="en-US" altLang="zh-CN" sz="1400" dirty="0"/>
              <a:t>Interface designs may vary due to the CMOS process, protocol can be unified </a:t>
            </a:r>
          </a:p>
          <a:p>
            <a:pPr lvl="1"/>
            <a:r>
              <a:rPr lang="en-US" altLang="zh-CN" sz="1400" dirty="0"/>
              <a:t>Cabling? Optical? Or even wireless?</a:t>
            </a:r>
          </a:p>
          <a:p>
            <a:pPr lvl="1"/>
            <a:r>
              <a:rPr lang="en-US" altLang="zh-CN" sz="1400" dirty="0"/>
              <a:t>Has to be rad-</a:t>
            </a:r>
            <a:r>
              <a:rPr lang="en-US" altLang="zh-CN" sz="1400" dirty="0" err="1"/>
              <a:t>tol</a:t>
            </a:r>
            <a:endParaRPr lang="zh-CN" altLang="en-US" sz="14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BD2B274-891C-4EF1-B3B3-F86A7C77E5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10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694455-FF75-4DB0-B893-9888DB06D6C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24/10/2023</a:t>
            </a:r>
            <a:r>
              <a:rPr lang="zh-CN" altLang="en-US"/>
              <a:t>，</a:t>
            </a:r>
            <a:r>
              <a:rPr lang="en-US" altLang="zh-CN"/>
              <a:t>CEPC Workshop, Nanjing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311FC4D8-E888-4347-886C-CF4BF128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link from FEE to backend</a:t>
            </a:r>
            <a:endParaRPr lang="zh-CN" altLang="en-US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E1E82780-E673-4B74-9DA3-F6C77C45732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51520" y="908050"/>
          <a:ext cx="8712968" cy="3022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9121">
                  <a:extLst>
                    <a:ext uri="{9D8B030D-6E8A-4147-A177-3AD203B41FA5}">
                      <a16:colId xmlns:a16="http://schemas.microsoft.com/office/drawing/2014/main" val="1874904170"/>
                    </a:ext>
                  </a:extLst>
                </a:gridCol>
                <a:gridCol w="1227297">
                  <a:extLst>
                    <a:ext uri="{9D8B030D-6E8A-4147-A177-3AD203B41FA5}">
                      <a16:colId xmlns:a16="http://schemas.microsoft.com/office/drawing/2014/main" val="1293577722"/>
                    </a:ext>
                  </a:extLst>
                </a:gridCol>
                <a:gridCol w="1115677">
                  <a:extLst>
                    <a:ext uri="{9D8B030D-6E8A-4147-A177-3AD203B41FA5}">
                      <a16:colId xmlns:a16="http://schemas.microsoft.com/office/drawing/2014/main" val="4111496430"/>
                    </a:ext>
                  </a:extLst>
                </a:gridCol>
                <a:gridCol w="1104409">
                  <a:extLst>
                    <a:ext uri="{9D8B030D-6E8A-4147-A177-3AD203B41FA5}">
                      <a16:colId xmlns:a16="http://schemas.microsoft.com/office/drawing/2014/main" val="2479611089"/>
                    </a:ext>
                  </a:extLst>
                </a:gridCol>
                <a:gridCol w="978189">
                  <a:extLst>
                    <a:ext uri="{9D8B030D-6E8A-4147-A177-3AD203B41FA5}">
                      <a16:colId xmlns:a16="http://schemas.microsoft.com/office/drawing/2014/main" val="3539874611"/>
                    </a:ext>
                  </a:extLst>
                </a:gridCol>
                <a:gridCol w="1115677">
                  <a:extLst>
                    <a:ext uri="{9D8B030D-6E8A-4147-A177-3AD203B41FA5}">
                      <a16:colId xmlns:a16="http://schemas.microsoft.com/office/drawing/2014/main" val="2917434216"/>
                    </a:ext>
                  </a:extLst>
                </a:gridCol>
                <a:gridCol w="1041299">
                  <a:extLst>
                    <a:ext uri="{9D8B030D-6E8A-4147-A177-3AD203B41FA5}">
                      <a16:colId xmlns:a16="http://schemas.microsoft.com/office/drawing/2014/main" val="966082813"/>
                    </a:ext>
                  </a:extLst>
                </a:gridCol>
                <a:gridCol w="1041299">
                  <a:extLst>
                    <a:ext uri="{9D8B030D-6E8A-4147-A177-3AD203B41FA5}">
                      <a16:colId xmlns:a16="http://schemas.microsoft.com/office/drawing/2014/main" val="272805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Vertex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Tracker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TPC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CAL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TOF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LumiCal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88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Data rate per chip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160Mbps @trigger /</a:t>
                      </a:r>
                    </a:p>
                    <a:p>
                      <a:r>
                        <a:rPr lang="en-US" altLang="zh-CN" sz="1200" dirty="0"/>
                        <a:t>4Gbps</a:t>
                      </a:r>
                    </a:p>
                    <a:p>
                      <a:r>
                        <a:rPr lang="en-US" altLang="zh-CN" sz="1200" dirty="0"/>
                        <a:t>@triggerless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1.28Gbps@triggerless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6.4* 10</a:t>
                      </a:r>
                      <a:r>
                        <a:rPr lang="en-US" altLang="zh-CN" sz="1200" baseline="30000" dirty="0"/>
                        <a:t>-3</a:t>
                      </a:r>
                      <a:r>
                        <a:rPr lang="en-US" altLang="zh-CN" sz="1200" dirty="0"/>
                        <a:t> bit/event/chip</a:t>
                      </a:r>
                      <a:endParaRPr lang="zh-CN" altLang="en-US" sz="1200" dirty="0"/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70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Data rate per module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3.2Gbps@Trigger / 80Gbps@Triggerless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O(Gbps)@ module</a:t>
                      </a:r>
                    </a:p>
                    <a:p>
                      <a:r>
                        <a:rPr lang="en-US" altLang="zh-CN" sz="1200" dirty="0"/>
                        <a:t>O(10Gbps)@</a:t>
                      </a:r>
                    </a:p>
                    <a:p>
                      <a:r>
                        <a:rPr lang="en-US" altLang="zh-CN" sz="1200" dirty="0"/>
                        <a:t>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2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Overall data rate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205Gbps@Trigger / 5.12Tbps@Triggerless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~40Tbps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110Gbps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800Gbps@Trigger /</a:t>
                      </a:r>
                    </a:p>
                    <a:p>
                      <a:r>
                        <a:rPr lang="en-US" altLang="zh-CN" sz="1200" dirty="0"/>
                        <a:t>6.4Tbps @triggerless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93Gbps + 72Gbps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33.6Gbps 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83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046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CDEFDDD-CBFF-4C34-AE37-8E18B1C34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Dedicated algorithm in FPGA may have to vary from detectors</a:t>
            </a:r>
          </a:p>
          <a:p>
            <a:pPr lvl="1"/>
            <a:r>
              <a:rPr lang="en-US" altLang="zh-CN" dirty="0"/>
              <a:t>Related to triggering, data compression, machine learning</a:t>
            </a:r>
          </a:p>
          <a:p>
            <a:pPr lvl="1"/>
            <a:r>
              <a:rPr lang="en-US" altLang="zh-CN" dirty="0"/>
              <a:t>Data aggregation for different AFE, if it is done in FPGA</a:t>
            </a:r>
          </a:p>
          <a:p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Rest are possible to be designed in a unified style</a:t>
            </a:r>
          </a:p>
          <a:p>
            <a:pPr lvl="1"/>
            <a:r>
              <a:rPr lang="en-US" altLang="zh-CN" dirty="0"/>
              <a:t>Clock synchronization &amp; distribution</a:t>
            </a:r>
          </a:p>
          <a:p>
            <a:pPr lvl="1"/>
            <a:r>
              <a:rPr lang="en-US" altLang="zh-CN" dirty="0"/>
              <a:t>Data buffering </a:t>
            </a:r>
          </a:p>
          <a:p>
            <a:pPr lvl="1"/>
            <a:r>
              <a:rPr lang="en-US" altLang="zh-CN" dirty="0"/>
              <a:t>Data packaging and transmission to DAQ</a:t>
            </a:r>
          </a:p>
          <a:p>
            <a:pPr lvl="1"/>
            <a:r>
              <a:rPr lang="en-US" altLang="zh-CN" dirty="0"/>
              <a:t>Powering </a:t>
            </a:r>
          </a:p>
          <a:p>
            <a:pPr lvl="1"/>
            <a:r>
              <a:rPr lang="en-US" altLang="zh-CN" dirty="0"/>
              <a:t>Slow control</a:t>
            </a:r>
          </a:p>
          <a:p>
            <a:pPr lvl="1"/>
            <a:r>
              <a:rPr lang="en-US" altLang="zh-CN" dirty="0"/>
              <a:t>Issue: most has an interface with other system (TRG, DAQ, Mechanics …), not well defined yet</a:t>
            </a:r>
          </a:p>
          <a:p>
            <a:r>
              <a:rPr lang="en-US" altLang="zh-CN" dirty="0"/>
              <a:t>Q: major challenges exist with huge data rate, especially triggerless</a:t>
            </a:r>
          </a:p>
          <a:p>
            <a:pPr lvl="1"/>
            <a:r>
              <a:rPr lang="en-US" altLang="zh-CN" dirty="0"/>
              <a:t>Very likely,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new methodology has to be involved, yet no R&amp;D</a:t>
            </a:r>
          </a:p>
          <a:p>
            <a:r>
              <a:rPr lang="en-US" altLang="zh-CN" dirty="0"/>
              <a:t>Q: do we need special algorithm for new physics approach, like PFA?</a:t>
            </a:r>
          </a:p>
          <a:p>
            <a:pPr lvl="1"/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Needs input from physics simulation</a:t>
            </a:r>
          </a:p>
          <a:p>
            <a:r>
              <a:rPr lang="en-US" altLang="zh-CN" dirty="0"/>
              <a:t>Issue: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yet not a dedicated BEE system R&amp;D for CEPC </a:t>
            </a:r>
            <a:endParaRPr lang="zh-CN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3D5F94A-BC7E-4576-B1D5-D04A63A043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11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EE8AB9-9F26-4541-85DA-EB5184A9723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24/10/2023</a:t>
            </a:r>
            <a:r>
              <a:rPr lang="zh-CN" altLang="en-US"/>
              <a:t>，</a:t>
            </a:r>
            <a:r>
              <a:rPr lang="en-US" altLang="zh-CN"/>
              <a:t>CEPC Workshop, Nanjing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983ABA8-BDEA-4265-8117-2D1E26129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From FEE to BEE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746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65981A2-BD90-4D32-AEE5-AFA012720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Common Question: Trigger or Triggerless?</a:t>
            </a:r>
          </a:p>
          <a:p>
            <a:pPr lvl="1"/>
            <a:r>
              <a:rPr lang="en-US" altLang="zh-CN" dirty="0"/>
              <a:t>For some sub-detector, data volume really an issue for triggerless </a:t>
            </a:r>
          </a:p>
          <a:p>
            <a:pPr lvl="1"/>
            <a:r>
              <a:rPr lang="en-US" altLang="zh-CN" dirty="0"/>
              <a:t>Part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detectors</a:t>
            </a:r>
            <a:r>
              <a:rPr lang="zh-CN" altLang="en-US" dirty="0"/>
              <a:t> </a:t>
            </a:r>
            <a:r>
              <a:rPr lang="en-US" altLang="zh-CN" dirty="0"/>
              <a:t>on trigger, rest triggerless?</a:t>
            </a:r>
          </a:p>
          <a:p>
            <a:pPr lvl="2"/>
            <a:r>
              <a:rPr lang="en-US" altLang="zh-CN" dirty="0"/>
              <a:t>Smart &amp; local track/cluster finding to compress data? While R&amp;D required</a:t>
            </a:r>
          </a:p>
          <a:p>
            <a:r>
              <a:rPr lang="en-US" altLang="zh-CN" dirty="0"/>
              <a:t>Q: who needs TRG input? Who contributes to TRG?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Q: where in electronics,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AFE or BEE, to communicate with TRG?</a:t>
            </a:r>
          </a:p>
          <a:p>
            <a:pPr lvl="1"/>
            <a:r>
              <a:rPr lang="en-US" altLang="zh-CN" dirty="0"/>
              <a:t>If in ASIC AFE, trigger interface has to be defined asap before finalization</a:t>
            </a:r>
          </a:p>
          <a:p>
            <a:pPr lvl="2"/>
            <a:r>
              <a:rPr lang="en-US" altLang="zh-CN" dirty="0"/>
              <a:t>The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latency and data buffering </a:t>
            </a:r>
            <a:r>
              <a:rPr lang="en-US" altLang="zh-CN" dirty="0"/>
              <a:t>is also a critical issue for the chip design</a:t>
            </a:r>
          </a:p>
          <a:p>
            <a:pPr lvl="1"/>
            <a:r>
              <a:rPr lang="en-US" altLang="zh-CN" dirty="0"/>
              <a:t>Issue: </a:t>
            </a:r>
            <a:r>
              <a:rPr lang="en-US" altLang="zh-CN" dirty="0">
                <a:solidFill>
                  <a:schemeClr val="accent1">
                    <a:lumMod val="50000"/>
                  </a:schemeClr>
                </a:solidFill>
              </a:rPr>
              <a:t>need a overall consideration on TRG strategy</a:t>
            </a:r>
            <a:r>
              <a:rPr lang="en-US" altLang="zh-CN" dirty="0"/>
              <a:t>, not only on calculation of the data volume 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AB81C1C-2DD1-45AE-A8B2-8E7C66B6C6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266987-21EE-4064-9DBC-43245FC71C8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24/10/2023</a:t>
            </a:r>
            <a:r>
              <a:rPr lang="zh-CN" altLang="en-US"/>
              <a:t>，</a:t>
            </a:r>
            <a:r>
              <a:rPr lang="en-US" altLang="zh-CN"/>
              <a:t>CEPC Workshop, Nanjing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421AC4C-CC8E-4988-80FC-8ACBCCDA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Interface between (</a:t>
            </a:r>
            <a:r>
              <a:rPr lang="en-US" altLang="zh-CN" dirty="0" err="1"/>
              <a:t>Lvl</a:t>
            </a:r>
            <a:r>
              <a:rPr lang="en-US" altLang="zh-CN" dirty="0"/>
              <a:t> 1) Trigger and Electronics </a:t>
            </a:r>
            <a:endParaRPr lang="zh-CN" altLang="en-US" dirty="0"/>
          </a:p>
        </p:txBody>
      </p:sp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id="{9DEB96F5-403B-4924-8D9C-B53C46DD811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2780928"/>
          <a:ext cx="8712968" cy="18389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9121">
                  <a:extLst>
                    <a:ext uri="{9D8B030D-6E8A-4147-A177-3AD203B41FA5}">
                      <a16:colId xmlns:a16="http://schemas.microsoft.com/office/drawing/2014/main" val="1874904170"/>
                    </a:ext>
                  </a:extLst>
                </a:gridCol>
                <a:gridCol w="1227297">
                  <a:extLst>
                    <a:ext uri="{9D8B030D-6E8A-4147-A177-3AD203B41FA5}">
                      <a16:colId xmlns:a16="http://schemas.microsoft.com/office/drawing/2014/main" val="1293577722"/>
                    </a:ext>
                  </a:extLst>
                </a:gridCol>
                <a:gridCol w="1115677">
                  <a:extLst>
                    <a:ext uri="{9D8B030D-6E8A-4147-A177-3AD203B41FA5}">
                      <a16:colId xmlns:a16="http://schemas.microsoft.com/office/drawing/2014/main" val="4111496430"/>
                    </a:ext>
                  </a:extLst>
                </a:gridCol>
                <a:gridCol w="1104409">
                  <a:extLst>
                    <a:ext uri="{9D8B030D-6E8A-4147-A177-3AD203B41FA5}">
                      <a16:colId xmlns:a16="http://schemas.microsoft.com/office/drawing/2014/main" val="2479611089"/>
                    </a:ext>
                  </a:extLst>
                </a:gridCol>
                <a:gridCol w="978189">
                  <a:extLst>
                    <a:ext uri="{9D8B030D-6E8A-4147-A177-3AD203B41FA5}">
                      <a16:colId xmlns:a16="http://schemas.microsoft.com/office/drawing/2014/main" val="3539874611"/>
                    </a:ext>
                  </a:extLst>
                </a:gridCol>
                <a:gridCol w="1115677">
                  <a:extLst>
                    <a:ext uri="{9D8B030D-6E8A-4147-A177-3AD203B41FA5}">
                      <a16:colId xmlns:a16="http://schemas.microsoft.com/office/drawing/2014/main" val="2917434216"/>
                    </a:ext>
                  </a:extLst>
                </a:gridCol>
                <a:gridCol w="1041299">
                  <a:extLst>
                    <a:ext uri="{9D8B030D-6E8A-4147-A177-3AD203B41FA5}">
                      <a16:colId xmlns:a16="http://schemas.microsoft.com/office/drawing/2014/main" val="966082813"/>
                    </a:ext>
                  </a:extLst>
                </a:gridCol>
                <a:gridCol w="1041299">
                  <a:extLst>
                    <a:ext uri="{9D8B030D-6E8A-4147-A177-3AD203B41FA5}">
                      <a16:colId xmlns:a16="http://schemas.microsoft.com/office/drawing/2014/main" val="2728058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Vertex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Tracker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TPC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CAL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TOF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LumiCal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886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get TRG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70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Generate TRG info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52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Data volume an issue for triggerless?</a:t>
                      </a:r>
                      <a:endParaRPr lang="zh-CN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Maybe 5.12Tbps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Maybe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40Tbps</a:t>
                      </a:r>
                      <a:endParaRPr lang="zh-CN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endParaRPr lang="zh-CN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zh-CN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Maybe</a:t>
                      </a:r>
                    </a:p>
                    <a:p>
                      <a:r>
                        <a:rPr lang="en-US" altLang="zh-CN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6.4Tbps</a:t>
                      </a:r>
                      <a:endParaRPr lang="zh-CN" alt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-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831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93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6CDC685A-97BE-4057-991D-FA70177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/>
              <a:t>Clocking</a:t>
            </a:r>
          </a:p>
          <a:p>
            <a:pPr lvl="1"/>
            <a:r>
              <a:rPr lang="en-US" altLang="zh-CN" sz="1400" dirty="0"/>
              <a:t>How to synchronize with BX clock?</a:t>
            </a:r>
          </a:p>
          <a:p>
            <a:pPr lvl="2"/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</a:rPr>
              <a:t>Multiple bunch spacings</a:t>
            </a:r>
            <a:r>
              <a:rPr lang="en-US" altLang="zh-CN" sz="1200" dirty="0"/>
              <a:t>: </a:t>
            </a:r>
            <a:r>
              <a:rPr lang="pl-PL" altLang="zh-CN" sz="1200" dirty="0"/>
              <a:t>Higgs: 680ns; W: 210ns; Z: 25ns</a:t>
            </a:r>
            <a:endParaRPr lang="en-US" altLang="zh-CN" sz="1200" dirty="0"/>
          </a:p>
          <a:p>
            <a:pPr lvl="1"/>
            <a:r>
              <a:rPr lang="en-US" altLang="zh-CN" sz="1400" dirty="0"/>
              <a:t>What clock needed for different detector?</a:t>
            </a:r>
          </a:p>
          <a:p>
            <a:r>
              <a:rPr lang="en-US" altLang="zh-CN" sz="1600" dirty="0"/>
              <a:t>Power management </a:t>
            </a:r>
          </a:p>
          <a:p>
            <a:pPr lvl="1"/>
            <a:r>
              <a:rPr lang="en-US" altLang="zh-CN" sz="1400" dirty="0"/>
              <a:t>Overall powering design maybe too early for CEPC</a:t>
            </a:r>
          </a:p>
          <a:p>
            <a:pPr lvl="1"/>
            <a:r>
              <a:rPr lang="en-US" altLang="zh-CN" sz="1400" dirty="0"/>
              <a:t>Consideration on AFE powering has to start</a:t>
            </a:r>
          </a:p>
          <a:p>
            <a:pPr lvl="2"/>
            <a:r>
              <a:rPr lang="en-US" altLang="zh-CN" sz="1200" dirty="0"/>
              <a:t>Serial powering? Rad-</a:t>
            </a:r>
            <a:r>
              <a:rPr lang="en-US" altLang="zh-CN" sz="1200" dirty="0" err="1"/>
              <a:t>tol</a:t>
            </a:r>
            <a:r>
              <a:rPr lang="en-US" altLang="zh-CN" sz="1200" dirty="0"/>
              <a:t> powering blocks?</a:t>
            </a:r>
          </a:p>
          <a:p>
            <a:r>
              <a:rPr lang="en-US" altLang="zh-CN" sz="1600" dirty="0"/>
              <a:t>Cooling </a:t>
            </a:r>
          </a:p>
          <a:p>
            <a:pPr lvl="1"/>
            <a:r>
              <a:rPr lang="en-US" altLang="zh-CN" sz="1400" dirty="0">
                <a:solidFill>
                  <a:schemeClr val="accent1">
                    <a:lumMod val="50000"/>
                  </a:schemeClr>
                </a:solidFill>
              </a:rPr>
              <a:t>Has to be integrated closely with electronics system </a:t>
            </a:r>
          </a:p>
          <a:p>
            <a:pPr lvl="1"/>
            <a:r>
              <a:rPr lang="en-US" altLang="zh-CN" sz="1400" dirty="0"/>
              <a:t>Designs greatly depend on the cooling strategy, especially for AFEs</a:t>
            </a:r>
          </a:p>
          <a:p>
            <a:pPr lvl="2"/>
            <a:r>
              <a:rPr lang="en-US" altLang="zh-CN" sz="1200" dirty="0"/>
              <a:t>Air cooling or liquid cooling? Or Mixed?</a:t>
            </a:r>
          </a:p>
          <a:p>
            <a:r>
              <a:rPr lang="en-US" altLang="zh-CN" sz="1600" dirty="0"/>
              <a:t>Mechanics </a:t>
            </a:r>
          </a:p>
          <a:p>
            <a:pPr lvl="1"/>
            <a:r>
              <a:rPr lang="en-US" altLang="zh-CN" sz="1400" dirty="0"/>
              <a:t>Special mechanic scheme has to be generally defined for the design of AFE</a:t>
            </a:r>
          </a:p>
          <a:p>
            <a:pPr lvl="2"/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</a:rPr>
              <a:t>e.g. Vertex on long Flex, ECAL module organization for HG</a:t>
            </a:r>
            <a:r>
              <a:rPr lang="en-US" altLang="zh-CN" sz="1200" dirty="0"/>
              <a:t>…</a:t>
            </a:r>
          </a:p>
          <a:p>
            <a:pPr lvl="1"/>
            <a:r>
              <a:rPr lang="en-US" altLang="zh-CN" sz="1400" dirty="0"/>
              <a:t>Technology vender for low material still an issue </a:t>
            </a:r>
          </a:p>
          <a:p>
            <a:pPr lvl="2"/>
            <a:r>
              <a:rPr lang="en-US" altLang="zh-CN" sz="1200" dirty="0">
                <a:solidFill>
                  <a:schemeClr val="accent1">
                    <a:lumMod val="50000"/>
                  </a:schemeClr>
                </a:solidFill>
              </a:rPr>
              <a:t>e.g. Aluminum Flex Cable for Vertex not available</a:t>
            </a:r>
          </a:p>
          <a:p>
            <a:r>
              <a:rPr lang="en-US" altLang="zh-CN" sz="1600" dirty="0"/>
              <a:t>Needs input if any special requirements to electronics exist </a:t>
            </a:r>
            <a:endParaRPr lang="zh-CN" altLang="en-US" sz="1600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8A81081-90D0-4BBB-AE23-486A278178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A356B2-6649-4713-903D-565E4886E62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24/10/2023</a:t>
            </a:r>
            <a:r>
              <a:rPr lang="zh-CN" altLang="en-US"/>
              <a:t>，</a:t>
            </a:r>
            <a:r>
              <a:rPr lang="en-US" altLang="zh-CN"/>
              <a:t>CEPC Workshop, Nanjing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EE66D058-3433-49C8-9961-5945B8C99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Interface with other systems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8580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5C13F32-DB11-40A9-AAD4-70E62360CC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14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29AA44-F8ED-45AA-B762-9FB1F87C0E1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DA216F3D-CFE0-43EB-A150-31455566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DD48E44C-A8DF-4135-826E-300081FA0A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5800" cy="6858000"/>
          </a:xfrm>
        </p:spPr>
      </p:pic>
    </p:spTree>
    <p:extLst>
      <p:ext uri="{BB962C8B-B14F-4D97-AF65-F5344CB8AC3E}">
        <p14:creationId xmlns:p14="http://schemas.microsoft.com/office/powerpoint/2010/main" val="306739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7241942-9368-4E0B-BFA1-BD3DB133F3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15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670035-3D30-410E-B8EB-386F5B8D77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841D66B-301C-4978-AEC0-F31EF8F1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25DFC851-3BF9-451C-AFA8-B10E982D6A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" y="0"/>
            <a:ext cx="9168848" cy="6858000"/>
          </a:xfrm>
        </p:spPr>
      </p:pic>
    </p:spTree>
    <p:extLst>
      <p:ext uri="{BB962C8B-B14F-4D97-AF65-F5344CB8AC3E}">
        <p14:creationId xmlns:p14="http://schemas.microsoft.com/office/powerpoint/2010/main" val="87899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45CD4E9-69A9-4D18-8FA5-12C0C333DF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16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F9BAF1-B15C-4852-973A-8013F57BD2C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4F4A9193-75BA-4C35-9F6B-46EF1778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6230CC78-A086-4E9F-B2FE-BD21E88619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3786" cy="6858000"/>
          </a:xfrm>
        </p:spPr>
      </p:pic>
    </p:spTree>
    <p:extLst>
      <p:ext uri="{BB962C8B-B14F-4D97-AF65-F5344CB8AC3E}">
        <p14:creationId xmlns:p14="http://schemas.microsoft.com/office/powerpoint/2010/main" val="286394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CD5BA61-A222-4E17-97E9-CD62AF4748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17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33B882-B183-4EBC-AF73-342EDD58F53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4FE5FAE8-5A69-4CB0-8945-13830D5B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BF9AA26F-97F5-4C9E-998E-B7C13FB10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86"/>
            <a:ext cx="9095861" cy="6824214"/>
          </a:xfrm>
        </p:spPr>
      </p:pic>
    </p:spTree>
    <p:extLst>
      <p:ext uri="{BB962C8B-B14F-4D97-AF65-F5344CB8AC3E}">
        <p14:creationId xmlns:p14="http://schemas.microsoft.com/office/powerpoint/2010/main" val="171029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1EC866D-8A58-4F37-A94B-1CB68B3A6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Organization &amp; architecture of electronics </a:t>
            </a:r>
          </a:p>
          <a:p>
            <a:r>
              <a:rPr lang="en-US" altLang="zh-CN" dirty="0"/>
              <a:t>Questions to answer</a:t>
            </a:r>
          </a:p>
          <a:p>
            <a:r>
              <a:rPr lang="en-US" altLang="zh-CN" dirty="0"/>
              <a:t>Manpower requirement vs. scenario </a:t>
            </a:r>
          </a:p>
          <a:p>
            <a:r>
              <a:rPr lang="en-US" altLang="zh-CN" dirty="0"/>
              <a:t>Preliminary organization of the group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C9AEACD-AE14-4C1A-A81D-DAAC2E533F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C03DDAD6-DE43-43F5-91DD-56A45FBF0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319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AB4CE01C-5296-4A9E-AD21-650E683D9F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636" y="836712"/>
            <a:ext cx="6552728" cy="4442259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A62770AE-4CF1-4281-A076-FCC23C3145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80D9201C-7CDD-47B7-AE47-06543FF7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Consideration of the CEPC electronics system </a:t>
            </a:r>
            <a:endParaRPr lang="zh-CN" altLang="en-US" dirty="0"/>
          </a:p>
        </p:txBody>
      </p:sp>
      <p:sp>
        <p:nvSpPr>
          <p:cNvPr id="10" name="内容占位符 1">
            <a:extLst>
              <a:ext uri="{FF2B5EF4-FFF2-40B4-BE49-F238E27FC236}">
                <a16:creationId xmlns:a16="http://schemas.microsoft.com/office/drawing/2014/main" id="{A459866F-0AE7-4F6F-BEE6-7B3F9A27B863}"/>
              </a:ext>
            </a:extLst>
          </p:cNvPr>
          <p:cNvSpPr txBox="1">
            <a:spLocks/>
          </p:cNvSpPr>
          <p:nvPr/>
        </p:nvSpPr>
        <p:spPr bwMode="auto">
          <a:xfrm>
            <a:off x="467544" y="5278970"/>
            <a:ext cx="8219256" cy="110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742950" indent="-28575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0000"/>
              <a:buFont typeface="Wingdings" pitchFamily="2" charset="2"/>
              <a:buChar char="q"/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è"/>
              <a:defRPr sz="1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altLang="zh-CN" sz="1600" kern="0" dirty="0"/>
              <a:t>Q</a:t>
            </a:r>
            <a:r>
              <a:rPr lang="en-US" altLang="zh-CN" sz="1600" kern="0" dirty="0">
                <a:sym typeface="Wingdings" panose="05000000000000000000" pitchFamily="2" charset="2"/>
              </a:rPr>
              <a:t>:</a:t>
            </a:r>
            <a:r>
              <a:rPr lang="zh-CN" altLang="en-US" sz="1600" kern="0" dirty="0">
                <a:sym typeface="Wingdings" panose="05000000000000000000" pitchFamily="2" charset="2"/>
              </a:rPr>
              <a:t> </a:t>
            </a:r>
            <a:r>
              <a:rPr lang="en-US" altLang="zh-CN" sz="1600" kern="0" dirty="0">
                <a:sym typeface="Wingdings" panose="05000000000000000000" pitchFamily="2" charset="2"/>
              </a:rPr>
              <a:t>(except Front ASIC) c</a:t>
            </a:r>
            <a:r>
              <a:rPr lang="en-US" altLang="zh-CN" sz="1600" dirty="0"/>
              <a:t>an</a:t>
            </a:r>
            <a:r>
              <a:rPr lang="zh-CN" altLang="en-US" sz="1600" dirty="0"/>
              <a:t> </a:t>
            </a:r>
            <a:r>
              <a:rPr lang="en-US" altLang="zh-CN" sz="1600" dirty="0"/>
              <a:t>we make the electronics system in a unified style?</a:t>
            </a:r>
          </a:p>
          <a:p>
            <a:r>
              <a:rPr lang="en-US" altLang="zh-CN" sz="1600" dirty="0"/>
              <a:t>Q: what is the border between detector/FEE, FEE/data interface, frontend/backend, electronics/trigger, …?</a:t>
            </a:r>
            <a:endParaRPr lang="zh-CN" altLang="en-US" sz="1600" dirty="0"/>
          </a:p>
          <a:p>
            <a:endParaRPr lang="en-US" altLang="zh-CN" sz="1600" kern="0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BA790D-DAF2-42F6-82F7-A87B94C1FDA6}"/>
              </a:ext>
            </a:extLst>
          </p:cNvPr>
          <p:cNvSpPr/>
          <p:nvPr/>
        </p:nvSpPr>
        <p:spPr>
          <a:xfrm>
            <a:off x="1835696" y="1308299"/>
            <a:ext cx="5256584" cy="3488853"/>
          </a:xfrm>
          <a:prstGeom prst="rect">
            <a:avLst/>
          </a:pr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0457183-CB7E-4F49-AD96-9B16569E8DBF}"/>
              </a:ext>
            </a:extLst>
          </p:cNvPr>
          <p:cNvSpPr txBox="1"/>
          <p:nvPr/>
        </p:nvSpPr>
        <p:spPr>
          <a:xfrm>
            <a:off x="6140252" y="1000972"/>
            <a:ext cx="22481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rgbClr val="C00000"/>
                </a:solidFill>
              </a:rPr>
              <a:t>electronics system 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4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7EB97CC-03F6-49EB-AA5C-57435AF12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/>
          <a:lstStyle/>
          <a:p>
            <a:r>
              <a:rPr lang="en-US" altLang="zh-CN" dirty="0"/>
              <a:t>Sub-detector requirements</a:t>
            </a:r>
          </a:p>
          <a:p>
            <a:pPr lvl="1"/>
            <a:r>
              <a:rPr lang="en-US" altLang="zh-CN" dirty="0"/>
              <a:t>physics requirement (measurement target &amp; parameters)</a:t>
            </a:r>
          </a:p>
          <a:p>
            <a:pPr lvl="1"/>
            <a:r>
              <a:rPr lang="en-US" altLang="zh-CN" dirty="0"/>
              <a:t>signal processing (channels, event rate, signal characteristics…)</a:t>
            </a:r>
          </a:p>
          <a:p>
            <a:pPr lvl="1"/>
            <a:r>
              <a:rPr lang="en-US" altLang="zh-CN" dirty="0"/>
              <a:t>overall system (interface, power, cooling, clocking, budget…)</a:t>
            </a:r>
          </a:p>
          <a:p>
            <a:r>
              <a:rPr lang="en-US" altLang="zh-CN" dirty="0"/>
              <a:t>Overall scheme of electronics</a:t>
            </a:r>
          </a:p>
          <a:p>
            <a:pPr lvl="1"/>
            <a:r>
              <a:rPr lang="en-US" altLang="zh-CN" dirty="0"/>
              <a:t>FEE readout to BEE for sub-det</a:t>
            </a:r>
          </a:p>
          <a:p>
            <a:pPr lvl="2"/>
            <a:r>
              <a:rPr lang="en-US" altLang="zh-CN" dirty="0"/>
              <a:t>Data link, cabling</a:t>
            </a:r>
          </a:p>
          <a:p>
            <a:pPr lvl="1"/>
            <a:r>
              <a:rPr lang="en-US" altLang="zh-CN" dirty="0"/>
              <a:t>Global consideration of BEE</a:t>
            </a:r>
          </a:p>
          <a:p>
            <a:pPr lvl="2"/>
            <a:r>
              <a:rPr lang="en-US" altLang="zh-CN" dirty="0"/>
              <a:t>On data : buffering, clocking, transmission …</a:t>
            </a:r>
          </a:p>
          <a:p>
            <a:pPr lvl="2"/>
            <a:r>
              <a:rPr lang="en-US" altLang="zh-CN" dirty="0"/>
              <a:t>Algorithm for data compression, frontend trigger, machine learning…</a:t>
            </a:r>
          </a:p>
          <a:p>
            <a:pPr lvl="1"/>
            <a:r>
              <a:rPr lang="en-US" altLang="zh-CN" dirty="0"/>
              <a:t>Interface with other systems</a:t>
            </a:r>
          </a:p>
          <a:p>
            <a:pPr lvl="2"/>
            <a:r>
              <a:rPr lang="en-US" altLang="zh-CN" dirty="0"/>
              <a:t>To Trigger: data rate, link, trigger/</a:t>
            </a:r>
            <a:r>
              <a:rPr lang="en-US" altLang="zh-CN" dirty="0" err="1"/>
              <a:t>triggerless</a:t>
            </a:r>
            <a:endParaRPr lang="en-US" altLang="zh-CN" dirty="0"/>
          </a:p>
          <a:p>
            <a:pPr lvl="2"/>
            <a:r>
              <a:rPr lang="en-US" altLang="zh-CN" dirty="0"/>
              <a:t>Slow control</a:t>
            </a:r>
          </a:p>
          <a:p>
            <a:pPr lvl="2"/>
            <a:r>
              <a:rPr lang="en-US" altLang="zh-CN" dirty="0"/>
              <a:t>Powering &amp; cooling</a:t>
            </a:r>
          </a:p>
          <a:p>
            <a:pPr lvl="2"/>
            <a:r>
              <a:rPr lang="en-US" altLang="zh-CN" dirty="0"/>
              <a:t>Mechanics &amp; material budget </a:t>
            </a:r>
          </a:p>
          <a:p>
            <a:r>
              <a:rPr lang="en-US" altLang="zh-CN" dirty="0"/>
              <a:t>See backup slides for more details </a:t>
            </a:r>
          </a:p>
          <a:p>
            <a:pPr lvl="1"/>
            <a:r>
              <a:rPr lang="en-US" altLang="zh-CN" dirty="0"/>
              <a:t>CEPC requirement on electronics (@CEPC Workshop, Nanjing)</a:t>
            </a:r>
          </a:p>
          <a:p>
            <a:pPr lvl="2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2453D706-96E2-4555-9319-EB065834B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4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F189525A-7060-448F-BE6E-8AD6D103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 to be answered for TDR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10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5EEDB648-4221-460C-A177-9EFD85054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371" y="808008"/>
            <a:ext cx="6137061" cy="4593422"/>
          </a:xfrm>
        </p:spPr>
      </p:pic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10EF938-C72E-4BF2-A3CC-6D9E63DB9B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5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E8B53B-A1FA-42EA-A2B4-4CF8658ABEA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30/01/2024</a:t>
            </a:r>
            <a:r>
              <a:rPr lang="zh-CN" altLang="en-US"/>
              <a:t>，</a:t>
            </a:r>
            <a:r>
              <a:rPr lang="en-US" altLang="zh-CN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D8693984-CD0C-42C7-AAC7-D250D6C0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 target: from R&amp;D goals to engineering goals</a:t>
            </a:r>
            <a:endParaRPr lang="zh-CN" altLang="en-US" dirty="0"/>
          </a:p>
        </p:txBody>
      </p:sp>
      <p:sp>
        <p:nvSpPr>
          <p:cNvPr id="8" name="内容占位符 1">
            <a:extLst>
              <a:ext uri="{FF2B5EF4-FFF2-40B4-BE49-F238E27FC236}">
                <a16:creationId xmlns:a16="http://schemas.microsoft.com/office/drawing/2014/main" id="{A168E986-5913-431A-9E87-B1936FE00582}"/>
              </a:ext>
            </a:extLst>
          </p:cNvPr>
          <p:cNvSpPr txBox="1">
            <a:spLocks/>
          </p:cNvSpPr>
          <p:nvPr/>
        </p:nvSpPr>
        <p:spPr bwMode="auto">
          <a:xfrm>
            <a:off x="457200" y="5401430"/>
            <a:ext cx="8229600" cy="83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75000"/>
              <a:buFont typeface="Wingdings" pitchFamily="2" charset="2"/>
              <a:buChar char="n"/>
              <a:defRPr sz="1800" b="1">
                <a:solidFill>
                  <a:schemeClr val="tx1"/>
                </a:solidFill>
                <a:latin typeface="+mn-lt"/>
                <a:ea typeface="+mn-ea"/>
                <a:cs typeface="Times New Roman" pitchFamily="18" charset="0"/>
              </a:defRPr>
            </a:lvl1pPr>
            <a:lvl2pPr marL="742950" indent="-28575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5000"/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 algn="l" rt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6633"/>
              </a:buClr>
              <a:buSzPct val="70000"/>
              <a:buFont typeface="Wingdings" pitchFamily="2" charset="2"/>
              <a:buChar char="q"/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Font typeface="Wingdings" pitchFamily="2" charset="2"/>
              <a:buChar char="è"/>
              <a:defRPr sz="11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è"/>
              <a:defRPr sz="1600" b="1">
                <a:solidFill>
                  <a:schemeClr val="bg2"/>
                </a:solidFill>
                <a:latin typeface="+mn-lt"/>
              </a:defRPr>
            </a:lvl9pPr>
          </a:lstStyle>
          <a:p>
            <a:r>
              <a:rPr lang="en-US" altLang="zh-CN" sz="1600" kern="0" dirty="0"/>
              <a:t>There might be a significant change to the design according to TDR’s parameter </a:t>
            </a:r>
          </a:p>
          <a:p>
            <a:r>
              <a:rPr lang="en-US" altLang="zh-CN" sz="1600" kern="0" dirty="0"/>
              <a:t>Some R&amp;D parameter in small scale may not be realistic for large detector </a:t>
            </a:r>
          </a:p>
          <a:p>
            <a:pPr lvl="1"/>
            <a:endParaRPr lang="en-US" altLang="zh-CN" sz="1400" kern="0" dirty="0"/>
          </a:p>
          <a:p>
            <a:pPr lvl="1"/>
            <a:endParaRPr lang="zh-CN" altLang="en-US" sz="1400" kern="0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2DC04FE3-A887-4CC5-83E0-0557984633FF}"/>
              </a:ext>
            </a:extLst>
          </p:cNvPr>
          <p:cNvSpPr/>
          <p:nvPr/>
        </p:nvSpPr>
        <p:spPr>
          <a:xfrm>
            <a:off x="76801" y="2564904"/>
            <a:ext cx="1331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kern="0" dirty="0"/>
              <a:t>Vertex detector CDR vs. TDR</a:t>
            </a:r>
          </a:p>
          <a:p>
            <a:r>
              <a:rPr lang="en-US" altLang="zh-CN" sz="1600" kern="0" dirty="0"/>
              <a:t>@</a:t>
            </a:r>
            <a:r>
              <a:rPr lang="en-US" altLang="zh-CN" sz="1600" kern="0" dirty="0" err="1"/>
              <a:t>TaichuPix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12151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5B011DED-5D81-4D3C-9B19-E2F81A58A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47260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zh-CN" sz="1200" dirty="0"/>
              <a:t>Scn1</a:t>
            </a:r>
            <a:r>
              <a:rPr lang="zh-CN" altLang="en-US" sz="1200" dirty="0"/>
              <a:t>：</a:t>
            </a:r>
            <a:r>
              <a:rPr lang="en-US" altLang="zh-CN" sz="1200" dirty="0"/>
              <a:t>General overall electronics scheme + sub-det electronics </a:t>
            </a:r>
            <a:r>
              <a:rPr lang="en-US" altLang="zh-CN" sz="1200" dirty="0">
                <a:solidFill>
                  <a:srgbClr val="0070C0"/>
                </a:solidFill>
              </a:rPr>
              <a:t>to the spec </a:t>
            </a:r>
            <a:r>
              <a:rPr lang="en-US" altLang="zh-CN" sz="1200" dirty="0"/>
              <a:t>+ </a:t>
            </a:r>
            <a:r>
              <a:rPr lang="en-US" altLang="zh-CN" sz="1200" dirty="0">
                <a:solidFill>
                  <a:srgbClr val="0070C0"/>
                </a:solidFill>
              </a:rPr>
              <a:t>limited key R&amp;D in 2024 ( 7 staff + 7 stud)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Global electronics scheme with reasonable feasibility (1.5 Staff 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General system interface: powering, clocking, data link with reasonable feasibility (1 Staff +1 stud)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Sub-det electronics with specification and general readout scheme: 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Staff 4.5 : Vertex 1 + Tracker 2.5 (silicon 1 + DC 1 + TPC 0.5@thu) +Cal 1 </a:t>
            </a:r>
          </a:p>
          <a:p>
            <a:pPr lvl="3">
              <a:lnSpc>
                <a:spcPct val="85000"/>
              </a:lnSpc>
            </a:pPr>
            <a:r>
              <a:rPr lang="en-US" altLang="zh-CN" dirty="0"/>
              <a:t>Mainly on scheme design and feasibility consideration  </a:t>
            </a:r>
          </a:p>
          <a:p>
            <a:pPr lvl="3">
              <a:lnSpc>
                <a:spcPct val="85000"/>
              </a:lnSpc>
            </a:pPr>
            <a:r>
              <a:rPr lang="en-US" altLang="zh-CN" dirty="0"/>
              <a:t>Other sub-dets </a:t>
            </a:r>
            <a:r>
              <a:rPr lang="en-US" altLang="zh-CN" dirty="0" err="1"/>
              <a:t>elec</a:t>
            </a:r>
            <a:r>
              <a:rPr lang="en-US" altLang="zh-CN" dirty="0"/>
              <a:t> (</a:t>
            </a:r>
            <a:r>
              <a:rPr lang="en-US" altLang="zh-CN" dirty="0" err="1"/>
              <a:t>Muon+Lumi</a:t>
            </a:r>
            <a:r>
              <a:rPr lang="en-US" altLang="zh-CN" dirty="0"/>
              <a:t>) are supposed to be fully covered by other </a:t>
            </a:r>
            <a:r>
              <a:rPr lang="en-US" altLang="zh-CN" dirty="0" err="1"/>
              <a:t>univertisities</a:t>
            </a:r>
            <a:r>
              <a:rPr lang="en-US" altLang="zh-CN" dirty="0"/>
              <a:t>.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Postdoc + stud 4: system evaluation for the main detectors (2) + ASIC test &amp; performance evaluation (2)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Key R&amp;D (2 stud):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Wireless communication &amp; clocking (1)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Advanced algorithm on data compression &amp; on-detector L1 trigger (1) </a:t>
            </a:r>
          </a:p>
          <a:p>
            <a:pPr>
              <a:lnSpc>
                <a:spcPct val="85000"/>
              </a:lnSpc>
            </a:pPr>
            <a:r>
              <a:rPr lang="en-US" altLang="zh-CN" sz="1200" dirty="0"/>
              <a:t>Scn2: General overall electronics scheme + sub-det electronics </a:t>
            </a:r>
            <a:r>
              <a:rPr lang="en-US" altLang="zh-CN" sz="1200" dirty="0">
                <a:solidFill>
                  <a:srgbClr val="0070C0"/>
                </a:solidFill>
              </a:rPr>
              <a:t>to the detailed design </a:t>
            </a:r>
            <a:r>
              <a:rPr lang="en-US" altLang="zh-CN" sz="1200" dirty="0"/>
              <a:t>+ </a:t>
            </a:r>
            <a:r>
              <a:rPr lang="en-US" altLang="zh-CN" sz="1200" dirty="0">
                <a:solidFill>
                  <a:srgbClr val="0070C0"/>
                </a:solidFill>
              </a:rPr>
              <a:t>general R&amp;D in 3~5 years ( 16 staff + 40 stud)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Global electronics scheme with preliminary proved feasibility (3 Staff + 2 stud)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General system interface: powering, clocking, data link with proved feasibility &amp; evaluation (3 Staff +2 stud)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Sub-det electronics with detailed electronics design : 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Staff 10 : Vertex 2 + Tracker 6 (silicon 2.5 + DC 2 + TPC 1.5@thu) +Cal 2</a:t>
            </a:r>
          </a:p>
          <a:p>
            <a:pPr lvl="3">
              <a:lnSpc>
                <a:spcPct val="85000"/>
              </a:lnSpc>
            </a:pPr>
            <a:r>
              <a:rPr lang="en-US" altLang="zh-CN" dirty="0"/>
              <a:t>Other sub-dets </a:t>
            </a:r>
            <a:r>
              <a:rPr lang="en-US" altLang="zh-CN" dirty="0" err="1"/>
              <a:t>elec</a:t>
            </a:r>
            <a:r>
              <a:rPr lang="en-US" altLang="zh-CN" dirty="0"/>
              <a:t> (</a:t>
            </a:r>
            <a:r>
              <a:rPr lang="en-US" altLang="zh-CN" dirty="0" err="1"/>
              <a:t>Muon+Lumi</a:t>
            </a:r>
            <a:r>
              <a:rPr lang="en-US" altLang="zh-CN" dirty="0"/>
              <a:t>) are supposed to be fully covered by other </a:t>
            </a:r>
            <a:r>
              <a:rPr lang="en-US" altLang="zh-CN" dirty="0" err="1"/>
              <a:t>univertisities</a:t>
            </a:r>
            <a:r>
              <a:rPr lang="en-US" altLang="zh-CN" dirty="0"/>
              <a:t>.</a:t>
            </a:r>
          </a:p>
          <a:p>
            <a:pPr lvl="3">
              <a:lnSpc>
                <a:spcPct val="85000"/>
              </a:lnSpc>
            </a:pPr>
            <a:r>
              <a:rPr lang="en-US" altLang="zh-CN" dirty="0"/>
              <a:t>Including ASIC R&amp;D + backend readout electronics R&amp;D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Postdoc + stud 8: system evaluation for the main dets (2) + ASIC design, test &amp; performance evaluation (3) + backend electronics design (3)</a:t>
            </a:r>
          </a:p>
          <a:p>
            <a:pPr lvl="1">
              <a:lnSpc>
                <a:spcPct val="85000"/>
              </a:lnSpc>
            </a:pPr>
            <a:r>
              <a:rPr lang="en-US" altLang="zh-CN" sz="1200" dirty="0"/>
              <a:t>Main R&amp;D (12 postdoc + stud):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Wireless communication &amp; clocking (2)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Advanced algorithm on data compression &amp; on-detector L1 trigger (4) 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Radiation effect test &amp; study(2)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Advanced powering &amp; cooling (2)</a:t>
            </a:r>
          </a:p>
          <a:p>
            <a:pPr lvl="2">
              <a:lnSpc>
                <a:spcPct val="85000"/>
              </a:lnSpc>
            </a:pPr>
            <a:r>
              <a:rPr lang="en-US" altLang="zh-CN" sz="1200" dirty="0"/>
              <a:t>Generic backend electronics hardware development (2)</a:t>
            </a:r>
          </a:p>
          <a:p>
            <a:pPr>
              <a:lnSpc>
                <a:spcPct val="85000"/>
              </a:lnSpc>
            </a:pPr>
            <a:r>
              <a:rPr lang="en-US" altLang="zh-CN" sz="1200" dirty="0"/>
              <a:t>Current available: 5.5 staff  + 1.5 stud + 0 postdoc</a:t>
            </a:r>
          </a:p>
          <a:p>
            <a:pPr>
              <a:lnSpc>
                <a:spcPct val="85000"/>
              </a:lnSpc>
            </a:pP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AC59848-8750-4010-969D-B57C9E43A2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6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84C9093-A676-4A09-A009-80604BA5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Manpower requirement vs. scenario 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96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A4FAFA3F-C194-4364-9EBF-54D3BA6F0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008" y="908720"/>
            <a:ext cx="4042792" cy="5472608"/>
          </a:xfrm>
        </p:spPr>
        <p:txBody>
          <a:bodyPr/>
          <a:lstStyle/>
          <a:p>
            <a:r>
              <a:rPr lang="en-US" altLang="zh-CN" dirty="0"/>
              <a:t>A dedicated colleague for each sub-det</a:t>
            </a:r>
          </a:p>
          <a:p>
            <a:r>
              <a:rPr lang="en-US" altLang="zh-CN" dirty="0"/>
              <a:t>For some parallel schemes, also followed by a dedicated colleague for each scheme </a:t>
            </a:r>
          </a:p>
          <a:p>
            <a:pPr lvl="1"/>
            <a:r>
              <a:rPr lang="en-US" altLang="zh-CN" dirty="0"/>
              <a:t>Expected a convergence of detector plans in a limited time</a:t>
            </a:r>
          </a:p>
          <a:p>
            <a:pPr lvl="1"/>
            <a:r>
              <a:rPr lang="en-US" altLang="zh-CN" dirty="0"/>
              <a:t>Especially for the Tracker &amp; CAL</a:t>
            </a:r>
          </a:p>
          <a:p>
            <a:r>
              <a:rPr lang="en-US" altLang="zh-CN" dirty="0"/>
              <a:t>Needs help from external collaborators</a:t>
            </a:r>
          </a:p>
          <a:p>
            <a:pPr lvl="1"/>
            <a:r>
              <a:rPr lang="en-US" altLang="zh-CN" dirty="0"/>
              <a:t>Thanks Z. Deng @THU for TPC</a:t>
            </a:r>
          </a:p>
          <a:p>
            <a:pPr lvl="1"/>
            <a:r>
              <a:rPr lang="en-US" altLang="zh-CN" dirty="0"/>
              <a:t>Muon &amp; </a:t>
            </a:r>
            <a:r>
              <a:rPr lang="en-US" altLang="zh-CN" dirty="0" err="1"/>
              <a:t>Lumi</a:t>
            </a:r>
            <a:r>
              <a:rPr lang="en-US" altLang="zh-CN" dirty="0"/>
              <a:t> are expected to be covered by the external collaborators</a:t>
            </a:r>
          </a:p>
          <a:p>
            <a:r>
              <a:rPr lang="en-US" altLang="zh-CN" dirty="0"/>
              <a:t>Will organize regular meetings after the plenary TDR meeting </a:t>
            </a:r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5B4164D-8C39-46ED-B060-1779C25996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7</a:t>
            </a:fld>
            <a:endParaRPr lang="fr-BE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AD2887FA-FF54-4CC7-B9E4-011DD8A47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Preliminary organization of the Elec-TDR group</a:t>
            </a:r>
            <a:br>
              <a:rPr lang="zh-CN" altLang="en-US" dirty="0"/>
            </a:br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8039755-2BE8-4383-A559-3973FED3F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1" y="920802"/>
            <a:ext cx="4464731" cy="456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84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4200" dirty="0">
                <a:latin typeface="+mj-lt"/>
                <a:ea typeface="宋体" panose="02010600030101010101" pitchFamily="2" charset="-122"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59069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855FFF6-0328-422B-947D-BD93791DC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Collect requirements from related detectors on electronics </a:t>
            </a:r>
          </a:p>
          <a:p>
            <a:pPr lvl="1"/>
            <a:r>
              <a:rPr lang="en-US" altLang="zh-CN" dirty="0"/>
              <a:t>Vertex, Tracker, TPC, Drift Chamber, CAL, LGADTOF, </a:t>
            </a:r>
            <a:r>
              <a:rPr lang="en-US" altLang="zh-CN" dirty="0" err="1"/>
              <a:t>LumiCal</a:t>
            </a:r>
            <a:r>
              <a:rPr lang="en-US" altLang="zh-CN" dirty="0"/>
              <a:t>…</a:t>
            </a:r>
          </a:p>
          <a:p>
            <a:r>
              <a:rPr lang="en-US" altLang="zh-CN" dirty="0"/>
              <a:t>Common question template on requirement </a:t>
            </a:r>
          </a:p>
          <a:p>
            <a:pPr lvl="1"/>
            <a:r>
              <a:rPr lang="en-US" altLang="zh-CN" dirty="0"/>
              <a:t>On physics requirement </a:t>
            </a:r>
          </a:p>
          <a:p>
            <a:pPr lvl="2"/>
            <a:r>
              <a:rPr lang="en-US" altLang="zh-CN" dirty="0"/>
              <a:t>Detector target </a:t>
            </a:r>
          </a:p>
          <a:p>
            <a:pPr lvl="2"/>
            <a:r>
              <a:rPr lang="en-US" altLang="zh-CN" dirty="0"/>
              <a:t>Parameters that measures (T, E, </a:t>
            </a:r>
            <a:r>
              <a:rPr lang="en-US" altLang="zh-CN" dirty="0" err="1"/>
              <a:t>dE</a:t>
            </a:r>
            <a:r>
              <a:rPr lang="en-US" altLang="zh-CN" dirty="0"/>
              <a:t>/dx,</a:t>
            </a:r>
            <a:r>
              <a:rPr lang="zh-CN" altLang="en-US" dirty="0"/>
              <a:t> </a:t>
            </a:r>
            <a:r>
              <a:rPr lang="en-US" altLang="zh-CN" dirty="0" err="1"/>
              <a:t>dN</a:t>
            </a:r>
            <a:r>
              <a:rPr lang="en-US" altLang="zh-CN" dirty="0"/>
              <a:t>/dx, …)</a:t>
            </a:r>
          </a:p>
          <a:p>
            <a:pPr lvl="1"/>
            <a:r>
              <a:rPr lang="en-US" altLang="zh-CN" dirty="0"/>
              <a:t>On signal processing </a:t>
            </a:r>
          </a:p>
          <a:p>
            <a:pPr lvl="2"/>
            <a:r>
              <a:rPr lang="en-US" altLang="zh-CN" dirty="0"/>
              <a:t>Detector channels for electronics </a:t>
            </a:r>
          </a:p>
          <a:p>
            <a:pPr lvl="2"/>
            <a:r>
              <a:rPr lang="en-US" altLang="zh-CN" dirty="0"/>
              <a:t>Counting rate</a:t>
            </a:r>
          </a:p>
          <a:p>
            <a:pPr lvl="2"/>
            <a:r>
              <a:rPr lang="en-US" altLang="zh-CN" dirty="0"/>
              <a:t>Signal characteristics (Q, I, V, rising/falling edge, width…)</a:t>
            </a:r>
          </a:p>
          <a:p>
            <a:pPr lvl="2"/>
            <a:r>
              <a:rPr lang="en-US" altLang="zh-CN" dirty="0"/>
              <a:t>Dynamic rage</a:t>
            </a:r>
          </a:p>
          <a:p>
            <a:pPr lvl="2"/>
            <a:r>
              <a:rPr lang="en-US" altLang="zh-CN" dirty="0"/>
              <a:t>Requirement on measurement (linearity, accuracy…)</a:t>
            </a:r>
          </a:p>
          <a:p>
            <a:pPr lvl="1"/>
            <a:r>
              <a:rPr lang="en-US" altLang="zh-CN" dirty="0"/>
              <a:t>On overall system </a:t>
            </a:r>
          </a:p>
          <a:p>
            <a:pPr lvl="2"/>
            <a:r>
              <a:rPr lang="en-US" altLang="zh-CN" dirty="0"/>
              <a:t>Detector interface (cabling, socket, detector impedance …)</a:t>
            </a:r>
          </a:p>
          <a:p>
            <a:pPr lvl="2"/>
            <a:r>
              <a:rPr lang="en-US" altLang="zh-CN" dirty="0"/>
              <a:t>Power budget &amp; material budget</a:t>
            </a:r>
          </a:p>
          <a:p>
            <a:pPr lvl="2"/>
            <a:r>
              <a:rPr lang="en-US" altLang="zh-CN" dirty="0"/>
              <a:t>Working conditions (temperature, cooling, special mechanics…)</a:t>
            </a:r>
          </a:p>
          <a:p>
            <a:pPr lvl="1"/>
            <a:r>
              <a:rPr lang="en-US" altLang="zh-CN" dirty="0"/>
              <a:t>…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17CBFE1-E0FD-4B60-A4C4-6F6E461243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9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00599F-C9CC-40C8-BBF9-B71C5CA66B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24/10/2023</a:t>
            </a:r>
            <a:r>
              <a:rPr lang="zh-CN" altLang="en-US" dirty="0"/>
              <a:t>，</a:t>
            </a:r>
            <a:r>
              <a:rPr lang="en-US" altLang="zh-CN" dirty="0"/>
              <a:t>CEPC Workshop, Nanjing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424A7DFB-009C-499F-BC2E-3267F2B72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main goal of this discussion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15428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68184</TotalTime>
  <Words>1524</Words>
  <Application>Microsoft Office PowerPoint</Application>
  <PresentationFormat>全屏显示(4:3)</PresentationFormat>
  <Paragraphs>251</Paragraphs>
  <Slides>17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Electronics Plan for CEPC Ref-TDR </vt:lpstr>
      <vt:lpstr>Outline </vt:lpstr>
      <vt:lpstr>Consideration of the CEPC electronics system </vt:lpstr>
      <vt:lpstr>Questions to be answered for TDR</vt:lpstr>
      <vt:lpstr>key target: from R&amp;D goals to engineering goals</vt:lpstr>
      <vt:lpstr>Manpower requirement vs. scenario  </vt:lpstr>
      <vt:lpstr>Preliminary organization of the Elec-TDR group </vt:lpstr>
      <vt:lpstr>BACKUP</vt:lpstr>
      <vt:lpstr>The main goal of this discussion </vt:lpstr>
      <vt:lpstr>Data link from FEE to backend</vt:lpstr>
      <vt:lpstr>From FEE to BEE</vt:lpstr>
      <vt:lpstr>Interface between (Lvl 1) Trigger and Electronics </vt:lpstr>
      <vt:lpstr>Interface with other systems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3461</cp:revision>
  <cp:lastPrinted>2011-09-05T15:51:56Z</cp:lastPrinted>
  <dcterms:created xsi:type="dcterms:W3CDTF">2011-06-15T13:48:12Z</dcterms:created>
  <dcterms:modified xsi:type="dcterms:W3CDTF">2024-01-30T00:54:02Z</dcterms:modified>
</cp:coreProperties>
</file>