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717" r:id="rId2"/>
    <p:sldId id="771" r:id="rId3"/>
    <p:sldId id="788" r:id="rId4"/>
    <p:sldId id="770" r:id="rId5"/>
    <p:sldId id="786" r:id="rId6"/>
    <p:sldId id="772" r:id="rId7"/>
    <p:sldId id="777" r:id="rId8"/>
    <p:sldId id="778" r:id="rId9"/>
    <p:sldId id="787" r:id="rId10"/>
    <p:sldId id="782" r:id="rId1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80"/>
    <p:restoredTop sz="94304"/>
  </p:normalViewPr>
  <p:slideViewPr>
    <p:cSldViewPr snapToGrid="0" snapToObjects="1">
      <p:cViewPr>
        <p:scale>
          <a:sx n="55" d="100"/>
          <a:sy n="55" d="100"/>
        </p:scale>
        <p:origin x="824" y="-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5641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roppedImage.tiff" descr="droppedImage.tiff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 rot="10800000">
            <a:off x="3048000" y="1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Fermilab Users Meeting  -- June 2013 --  Joao Guimaraes"/>
          <p:cNvSpPr txBox="1"/>
          <p:nvPr/>
        </p:nvSpPr>
        <p:spPr>
          <a:xfrm rot="5400000">
            <a:off x="15226729" y="7034402"/>
            <a:ext cx="11608595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2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04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1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  <p:sldLayoutId id="2147483703" r:id="rId54"/>
    <p:sldLayoutId id="2147483704" r:id="rId55"/>
    <p:sldLayoutId id="2147483705" r:id="rId56"/>
    <p:sldLayoutId id="2147483707" r:id="rId57"/>
    <p:sldLayoutId id="2147483708" r:id="rId58"/>
    <p:sldLayoutId id="2147483709" r:id="rId59"/>
    <p:sldLayoutId id="2147483710" r:id="rId60"/>
    <p:sldLayoutId id="2147483711" r:id="rId61"/>
    <p:sldLayoutId id="2147483713" r:id="rId62"/>
    <p:sldLayoutId id="2147483714" r:id="rId63"/>
    <p:sldLayoutId id="2147483716" r:id="rId64"/>
    <p:sldLayoutId id="2147483717" r:id="rId65"/>
    <p:sldLayoutId id="2147483718" r:id="rId66"/>
    <p:sldLayoutId id="2147483719" r:id="rId67"/>
    <p:sldLayoutId id="2147483720" r:id="rId68"/>
    <p:sldLayoutId id="2147483721" r:id="rId69"/>
    <p:sldLayoutId id="2147483722" r:id="rId70"/>
    <p:sldLayoutId id="2147483723" r:id="rId71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4504077"/>
            <a:ext cx="24384001" cy="115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lang="en-US" sz="6600" dirty="0"/>
              <a:t>Vertex detector toward TDR </a:t>
            </a:r>
            <a:endParaRPr lang="en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2957717" y="9278400"/>
            <a:ext cx="18468564" cy="2575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ctr"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</a:t>
            </a:r>
            <a:r>
              <a:rPr lang="en-US" altLang="zh-CN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 (IHEP)</a:t>
            </a:r>
          </a:p>
          <a:p>
            <a:pPr algn="ctr"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zh-CN" altLang="en-US" sz="5400" dirty="0">
                <a:effectLst>
                  <a:outerShdw blurRad="88900" rotWithShape="0">
                    <a:srgbClr val="011993"/>
                  </a:outerShdw>
                </a:effectLst>
                <a:sym typeface="Damascus Bold"/>
              </a:rPr>
              <a:t>梁志均 （中国科学院高能物理研究所）</a:t>
            </a:r>
            <a:endParaRPr lang="en-US" altLang="zh-CN" sz="5400" dirty="0">
              <a:effectLst>
                <a:outerShdw blurRad="88900" rotWithShape="0">
                  <a:srgbClr val="011993"/>
                </a:outerShdw>
              </a:effectLst>
              <a:sym typeface="Damascus Bold"/>
            </a:endParaRPr>
          </a:p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021BD5-2380-0AE3-C8D0-7669F8B8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Summary</a:t>
            </a:r>
            <a:r>
              <a:rPr kumimoji="1" lang="zh-CN" altLang="en-US" dirty="0"/>
              <a:t>： </a:t>
            </a:r>
            <a:r>
              <a:rPr kumimoji="1" lang="en-US" altLang="zh-CN" dirty="0"/>
              <a:t>Action item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7B8193-4117-A297-F54D-43FBDF91D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36964" y="1631279"/>
            <a:ext cx="25203151" cy="11412142"/>
          </a:xfrm>
        </p:spPr>
        <p:txBody>
          <a:bodyPr/>
          <a:lstStyle/>
          <a:p>
            <a:r>
              <a:rPr kumimoji="1" lang="en-US" altLang="zh-CN" dirty="0"/>
              <a:t>Based on initial input of  background, compare advantage and disadvantage of different layout </a:t>
            </a:r>
          </a:p>
          <a:p>
            <a:pPr lvl="1"/>
            <a:r>
              <a:rPr kumimoji="1" lang="en-US" altLang="zh-CN" dirty="0"/>
              <a:t>First layer radius </a:t>
            </a:r>
            <a:r>
              <a:rPr kumimoji="1" lang="en-US" altLang="zh-CN" dirty="0">
                <a:solidFill>
                  <a:srgbClr val="FFFF00"/>
                </a:solidFill>
              </a:rPr>
              <a:t>12mm </a:t>
            </a:r>
            <a:r>
              <a:rPr kumimoji="1" lang="en-US" altLang="zh-CN" dirty="0"/>
              <a:t>Vs </a:t>
            </a:r>
            <a:r>
              <a:rPr kumimoji="1" lang="en-US" altLang="zh-CN" dirty="0">
                <a:solidFill>
                  <a:srgbClr val="FFFF00"/>
                </a:solidFill>
              </a:rPr>
              <a:t>16mm </a:t>
            </a:r>
          </a:p>
          <a:p>
            <a:pPr lvl="1"/>
            <a:r>
              <a:rPr kumimoji="1" lang="en-US" altLang="zh-CN" dirty="0"/>
              <a:t>Still waiting for final input of background from MDI group (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</a:t>
            </a:r>
          </a:p>
          <a:p>
            <a:pPr marL="0" indent="0">
              <a:buNone/>
            </a:pPr>
            <a:endParaRPr kumimoji="1" lang="en-US" altLang="zh-CN" dirty="0"/>
          </a:p>
          <a:p>
            <a:r>
              <a:rPr kumimoji="1" lang="en-US" altLang="zh-CN" dirty="0"/>
              <a:t>Revisit vertex time resolution and occupancy, spatial resolution requirement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Roadmap for R &amp; D (</a:t>
            </a:r>
            <a:r>
              <a:rPr kumimoji="1" lang="en-US" altLang="zh-CN" dirty="0" err="1">
                <a:solidFill>
                  <a:srgbClr val="FFFF00"/>
                </a:solidFill>
              </a:rPr>
              <a:t>Taichu</a:t>
            </a:r>
            <a:r>
              <a:rPr kumimoji="1" lang="en-US" altLang="zh-CN" dirty="0">
                <a:solidFill>
                  <a:srgbClr val="FFFF00"/>
                </a:solidFill>
              </a:rPr>
              <a:t> –like/ </a:t>
            </a:r>
            <a:r>
              <a:rPr kumimoji="1" lang="en-US" altLang="zh-CN" dirty="0" err="1">
                <a:solidFill>
                  <a:srgbClr val="FFFF00"/>
                </a:solidFill>
              </a:rPr>
              <a:t>Jadepix</a:t>
            </a:r>
            <a:r>
              <a:rPr kumimoji="1" lang="en-US" altLang="zh-CN" dirty="0">
                <a:solidFill>
                  <a:srgbClr val="FFFF00"/>
                </a:solidFill>
              </a:rPr>
              <a:t> –like architecture)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Finalize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the readout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architecture design ( need to consider trigger design)</a:t>
            </a:r>
          </a:p>
          <a:p>
            <a:endParaRPr kumimoji="1" lang="en-US" altLang="zh-CN" dirty="0"/>
          </a:p>
          <a:p>
            <a:r>
              <a:rPr kumimoji="1" lang="en-US" altLang="zh-CN" dirty="0">
                <a:sym typeface="Wingdings" pitchFamily="2" charset="2"/>
              </a:rPr>
              <a:t>Integration vertex design with beam pipe in MDI region</a:t>
            </a:r>
          </a:p>
          <a:p>
            <a:pPr lvl="1"/>
            <a:r>
              <a:rPr kumimoji="1" lang="en-US" altLang="zh-CN" dirty="0"/>
              <a:t>For Cooling design and support structure, Cabling, and frontend boards location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A45087-7927-16DC-56B1-951CDDEC5C6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C0040EB-20F4-BE1E-5FA8-ABC1E6583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62531"/>
            <a:ext cx="17393485" cy="22808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AB4E3EA-301C-7138-5F3D-4EFCF1D4F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5609" y="9656286"/>
            <a:ext cx="6244223" cy="375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7291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B3A5E5-D964-1B00-95E3-7B8C714CB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Vertex detector Towards TDR study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BD44D4-BEA2-662A-7000-13132073C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343783"/>
            <a:ext cx="24384001" cy="12138387"/>
          </a:xfrm>
        </p:spPr>
        <p:txBody>
          <a:bodyPr/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Major change from CDR to TDR 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 diameter: </a:t>
            </a:r>
            <a:r>
              <a:rPr kumimoji="1" lang="en-US" altLang="zh-CN" dirty="0">
                <a:solidFill>
                  <a:srgbClr val="FFFF00"/>
                </a:solidFill>
              </a:rPr>
              <a:t>28mm</a:t>
            </a:r>
            <a:r>
              <a:rPr kumimoji="1" lang="en-US" altLang="zh-CN" dirty="0"/>
              <a:t> (CDR) </a:t>
            </a:r>
            <a:r>
              <a:rPr kumimoji="1" lang="en-US" altLang="zh-CN" dirty="0">
                <a:sym typeface="Wingdings" pitchFamily="2" charset="2"/>
              </a:rPr>
              <a:t>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20mm</a:t>
            </a:r>
            <a:r>
              <a:rPr kumimoji="1" lang="en-US" altLang="zh-CN" dirty="0">
                <a:sym typeface="Wingdings" pitchFamily="2" charset="2"/>
              </a:rPr>
              <a:t> (TDR)            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(reduce 30%)</a:t>
            </a:r>
          </a:p>
          <a:p>
            <a:pPr lvl="1"/>
            <a:r>
              <a:rPr kumimoji="1" lang="en-US" altLang="zh-CN" dirty="0">
                <a:sym typeface="Wingdings" pitchFamily="2" charset="2"/>
              </a:rPr>
              <a:t>Instant Luminosity per IP: </a:t>
            </a:r>
          </a:p>
          <a:p>
            <a:pPr lvl="2"/>
            <a:r>
              <a:rPr kumimoji="1" lang="en-US" altLang="zh-CN" dirty="0">
                <a:sym typeface="Wingdings" pitchFamily="2" charset="2"/>
              </a:rPr>
              <a:t>Z pole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: 32</a:t>
            </a:r>
            <a:r>
              <a:rPr kumimoji="1" lang="en-US" altLang="zh-CN" sz="4200" dirty="0">
                <a:solidFill>
                  <a:srgbClr val="FFFF00"/>
                </a:solidFill>
              </a:rPr>
              <a:t>×</a:t>
            </a:r>
            <a:r>
              <a:rPr kumimoji="1" lang="en-US" altLang="zh-CN" sz="4200" dirty="0">
                <a:solidFill>
                  <a:srgbClr val="FFFF00"/>
                </a:solidFill>
                <a:sym typeface="Wingdings" pitchFamily="2" charset="2"/>
              </a:rPr>
              <a:t>10</a:t>
            </a:r>
            <a:r>
              <a:rPr kumimoji="1" lang="en-US" altLang="zh-CN" sz="4200" baseline="30000" dirty="0">
                <a:solidFill>
                  <a:srgbClr val="FFFF00"/>
                </a:solidFill>
                <a:sym typeface="Wingdings" pitchFamily="2" charset="2"/>
              </a:rPr>
              <a:t>34</a:t>
            </a:r>
            <a:r>
              <a:rPr kumimoji="1" lang="en-US" altLang="zh-CN" sz="420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cm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-2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s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-1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r>
              <a:rPr kumimoji="1" lang="en-US" altLang="zh-CN" dirty="0"/>
              <a:t>(CDR)  </a:t>
            </a:r>
            <a:r>
              <a:rPr kumimoji="1" lang="en-US" altLang="zh-CN" dirty="0">
                <a:sym typeface="Wingdings" pitchFamily="2" charset="2"/>
              </a:rPr>
              <a:t>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192 </a:t>
            </a:r>
            <a:r>
              <a:rPr kumimoji="1" lang="en-US" altLang="zh-CN" sz="3600" dirty="0">
                <a:solidFill>
                  <a:srgbClr val="FFFF00"/>
                </a:solidFill>
              </a:rPr>
              <a:t>×</a:t>
            </a:r>
            <a:r>
              <a:rPr kumimoji="1" lang="en-US" altLang="zh-CN" sz="3600" dirty="0">
                <a:solidFill>
                  <a:srgbClr val="FFFF00"/>
                </a:solidFill>
                <a:sym typeface="Wingdings" pitchFamily="2" charset="2"/>
              </a:rPr>
              <a:t>10</a:t>
            </a:r>
            <a:r>
              <a:rPr kumimoji="1" lang="en-US" altLang="zh-CN" sz="3600" baseline="30000" dirty="0">
                <a:solidFill>
                  <a:srgbClr val="FFFF00"/>
                </a:solidFill>
                <a:sym typeface="Wingdings" pitchFamily="2" charset="2"/>
              </a:rPr>
              <a:t>34</a:t>
            </a:r>
            <a:r>
              <a:rPr kumimoji="1" lang="en-US" altLang="zh-CN" sz="360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cm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-2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s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-1</a:t>
            </a:r>
            <a:r>
              <a:rPr kumimoji="1" lang="en-US" altLang="zh-CN" dirty="0"/>
              <a:t> (TDR, 50MW)        </a:t>
            </a:r>
            <a:r>
              <a:rPr kumimoji="1" lang="en-US" altLang="zh-CN" dirty="0">
                <a:solidFill>
                  <a:srgbClr val="FFFF00"/>
                </a:solidFill>
              </a:rPr>
              <a:t>(6 times increase)</a:t>
            </a:r>
          </a:p>
          <a:p>
            <a:pPr lvl="2"/>
            <a:r>
              <a:rPr kumimoji="1" lang="en-US" altLang="zh-CN" dirty="0">
                <a:sym typeface="Wingdings" pitchFamily="2" charset="2"/>
              </a:rPr>
              <a:t>ZH: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 5.6</a:t>
            </a:r>
            <a:r>
              <a:rPr kumimoji="1" lang="en-US" altLang="zh-CN" dirty="0">
                <a:solidFill>
                  <a:srgbClr val="FFFF00"/>
                </a:solidFill>
              </a:rPr>
              <a:t>×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10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34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 cm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-2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s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-1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r>
              <a:rPr kumimoji="1" lang="en-US" altLang="zh-CN" dirty="0"/>
              <a:t>(CDR) </a:t>
            </a:r>
            <a:r>
              <a:rPr kumimoji="1" lang="en-US" altLang="zh-CN" dirty="0">
                <a:sym typeface="Wingdings" pitchFamily="2" charset="2"/>
              </a:rPr>
              <a:t>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8.3 </a:t>
            </a:r>
            <a:r>
              <a:rPr kumimoji="1" lang="en-US" altLang="zh-CN" sz="2800" dirty="0">
                <a:solidFill>
                  <a:srgbClr val="FFFF00"/>
                </a:solidFill>
              </a:rPr>
              <a:t>×</a:t>
            </a:r>
            <a:r>
              <a:rPr kumimoji="1" lang="en-US" altLang="zh-CN" sz="2800" dirty="0">
                <a:solidFill>
                  <a:srgbClr val="FFFF00"/>
                </a:solidFill>
                <a:sym typeface="Wingdings" pitchFamily="2" charset="2"/>
              </a:rPr>
              <a:t>10</a:t>
            </a:r>
            <a:r>
              <a:rPr kumimoji="1" lang="en-US" altLang="zh-CN" sz="2800" baseline="30000" dirty="0">
                <a:solidFill>
                  <a:srgbClr val="FFFF00"/>
                </a:solidFill>
                <a:sym typeface="Wingdings" pitchFamily="2" charset="2"/>
              </a:rPr>
              <a:t>34</a:t>
            </a:r>
            <a:r>
              <a:rPr kumimoji="1" lang="en-US" altLang="zh-CN" sz="2800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cm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-2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s</a:t>
            </a:r>
            <a:r>
              <a:rPr kumimoji="1" lang="en-US" altLang="zh-CN" baseline="30000" dirty="0">
                <a:solidFill>
                  <a:srgbClr val="FFFF00"/>
                </a:solidFill>
                <a:sym typeface="Wingdings" pitchFamily="2" charset="2"/>
              </a:rPr>
              <a:t>-1</a:t>
            </a:r>
            <a:r>
              <a:rPr kumimoji="1" lang="en-US" altLang="zh-CN" dirty="0"/>
              <a:t> (TDR)                 </a:t>
            </a:r>
            <a:r>
              <a:rPr kumimoji="1" lang="en-US" altLang="zh-CN" dirty="0">
                <a:solidFill>
                  <a:srgbClr val="FFFF00"/>
                </a:solidFill>
              </a:rPr>
              <a:t>(</a:t>
            </a:r>
            <a:r>
              <a:rPr kumimoji="1" lang="en-US" altLang="zh-CN" sz="4000" dirty="0">
                <a:solidFill>
                  <a:srgbClr val="FFFF00"/>
                </a:solidFill>
              </a:rPr>
              <a:t>~1.5</a:t>
            </a:r>
            <a:r>
              <a:rPr kumimoji="1" lang="en-US" altLang="zh-CN" dirty="0">
                <a:solidFill>
                  <a:srgbClr val="FFFF00"/>
                </a:solidFill>
              </a:rPr>
              <a:t> times increase)</a:t>
            </a:r>
            <a:endParaRPr kumimoji="1" lang="en-US" altLang="zh-CN" dirty="0"/>
          </a:p>
          <a:p>
            <a:endParaRPr kumimoji="1" lang="en-US" altLang="zh-CN" dirty="0">
              <a:solidFill>
                <a:schemeClr val="tx1"/>
              </a:solidFill>
            </a:endParaRPr>
          </a:p>
          <a:p>
            <a:r>
              <a:rPr kumimoji="1" lang="en-US" altLang="zh-CN" dirty="0">
                <a:solidFill>
                  <a:schemeClr val="tx1"/>
                </a:solidFill>
              </a:rPr>
              <a:t>Action item </a:t>
            </a:r>
          </a:p>
          <a:p>
            <a:pPr lvl="1"/>
            <a:r>
              <a:rPr kumimoji="1" lang="en-US" altLang="zh-CN" sz="4200" dirty="0">
                <a:solidFill>
                  <a:srgbClr val="FFFF00"/>
                </a:solidFill>
              </a:rPr>
              <a:t>Need to consider Higgs/Z pole/ WW/ (ttbar ) run</a:t>
            </a:r>
          </a:p>
          <a:p>
            <a:pPr lvl="2"/>
            <a:r>
              <a:rPr kumimoji="1" lang="en-US" altLang="zh-CN" dirty="0">
                <a:solidFill>
                  <a:srgbClr val="FFFF00"/>
                </a:solidFill>
              </a:rPr>
              <a:t>Accelerator can switch operation mode in a short time scale</a:t>
            </a:r>
          </a:p>
          <a:p>
            <a:pPr lvl="1"/>
            <a:r>
              <a:rPr kumimoji="1" lang="en-US" altLang="zh-CN" sz="4200" dirty="0">
                <a:solidFill>
                  <a:srgbClr val="FFFF00"/>
                </a:solidFill>
              </a:rPr>
              <a:t>Connection to Physics</a:t>
            </a:r>
            <a:r>
              <a:rPr kumimoji="1" lang="en-US" altLang="zh-CN" sz="4200" dirty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kumimoji="1" lang="en-US" altLang="zh-CN" dirty="0"/>
              <a:t>Optimize the geometry, physics case</a:t>
            </a:r>
          </a:p>
          <a:p>
            <a:pPr lvl="3"/>
            <a:r>
              <a:rPr kumimoji="1" lang="en-US" altLang="zh-CN" dirty="0">
                <a:solidFill>
                  <a:schemeClr val="tx1"/>
                </a:solidFill>
              </a:rPr>
              <a:t>First vertex layer: Radius=12mm (TDR candidate) or Radius =16mm (CDR design) ? </a:t>
            </a:r>
          </a:p>
          <a:p>
            <a:pPr lvl="1"/>
            <a:r>
              <a:rPr kumimoji="1" lang="en-US" altLang="zh-CN" sz="4200" dirty="0">
                <a:solidFill>
                  <a:srgbClr val="FFFF00"/>
                </a:solidFill>
              </a:rPr>
              <a:t>Connection to MDI </a:t>
            </a:r>
            <a:r>
              <a:rPr kumimoji="1" lang="en-US" altLang="zh-CN" sz="4200" dirty="0">
                <a:solidFill>
                  <a:srgbClr val="FFFF00"/>
                </a:solidFill>
                <a:sym typeface="Wingdings" pitchFamily="2" charset="2"/>
              </a:rPr>
              <a:t> </a:t>
            </a:r>
          </a:p>
          <a:p>
            <a:pPr lvl="2"/>
            <a:r>
              <a:rPr kumimoji="1" lang="en-US" altLang="zh-CN" dirty="0"/>
              <a:t>Estimate the hit rate from background, Fluence and total ionization dose estimation </a:t>
            </a:r>
          </a:p>
          <a:p>
            <a:pPr lvl="2"/>
            <a:r>
              <a:rPr kumimoji="1" lang="en-US" altLang="zh-CN" dirty="0"/>
              <a:t>Mechanical and cooling solution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Connection to DAQ and electronics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kumimoji="1" lang="en-US" altLang="zh-CN" dirty="0"/>
              <a:t>Data Rate in Higgs/Z pole/ WW/ ttbar </a:t>
            </a:r>
          </a:p>
          <a:p>
            <a:pPr lvl="1"/>
            <a:r>
              <a:rPr kumimoji="1" lang="en-US" altLang="zh-CN" dirty="0"/>
              <a:t>Work together to select Technology based on all aspects  </a:t>
            </a:r>
          </a:p>
          <a:p>
            <a:endParaRPr kumimoji="1" lang="en-US" altLang="zh-CN" dirty="0"/>
          </a:p>
          <a:p>
            <a:pPr lvl="2"/>
            <a:endParaRPr kumimoji="1" lang="en-US" altLang="zh-CN" dirty="0">
              <a:sym typeface="Wingdings" pitchFamily="2" charset="2"/>
            </a:endParaRPr>
          </a:p>
          <a:p>
            <a:pPr marL="444500" lvl="1" indent="0">
              <a:buNone/>
            </a:pPr>
            <a:endParaRPr kumimoji="1" lang="en-US" altLang="zh-CN" dirty="0">
              <a:sym typeface="Wingdings" pitchFamily="2" charset="2"/>
            </a:endParaRPr>
          </a:p>
          <a:p>
            <a:pPr lvl="1"/>
            <a:endParaRPr kumimoji="1" lang="en-US" altLang="zh-CN" dirty="0">
              <a:sym typeface="Wingdings" pitchFamily="2" charset="2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BD7C00-9E24-A060-CA8A-091C2B12EE5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53433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7E2A0-3A3B-CBDE-EC69-E0A39A7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CN" dirty="0"/>
              <a:t>ackup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0FCF7-6898-97F2-F09F-49EC8AFBFC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5A7A8B-BEA9-F6D6-D7A2-9155ACCE93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8944293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5F289A-18F9-672C-16E7-2E8A2F41C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Hit rate and radiation from background (input for vertex)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EFC30A-4C34-B053-32BD-BFCBE34DA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72190" y="1756166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Waiting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 the update on background estimation (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</a:t>
            </a:r>
          </a:p>
          <a:p>
            <a:r>
              <a:rPr kumimoji="1" lang="en-US" altLang="zh-CN" dirty="0"/>
              <a:t>First guess of background based on input (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</a:t>
            </a:r>
          </a:p>
          <a:p>
            <a:pPr lvl="1"/>
            <a:r>
              <a:rPr kumimoji="1" lang="en-US" altLang="zh-CN" dirty="0">
                <a:sym typeface="Wingdings" pitchFamily="2" charset="2"/>
              </a:rPr>
              <a:t>Instant Luminosity increase 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radiation hardness requirement increased, tiny impact on hit density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 diameter: </a:t>
            </a:r>
            <a:r>
              <a:rPr kumimoji="1" lang="en-US" altLang="zh-CN" dirty="0">
                <a:solidFill>
                  <a:srgbClr val="FFFF00"/>
                </a:solidFill>
              </a:rPr>
              <a:t>28mm</a:t>
            </a:r>
            <a:r>
              <a:rPr kumimoji="1" lang="en-US" altLang="zh-CN" dirty="0"/>
              <a:t> </a:t>
            </a:r>
            <a:r>
              <a:rPr kumimoji="1" lang="en-US" altLang="zh-CN" dirty="0">
                <a:sym typeface="Wingdings" pitchFamily="2" charset="2"/>
              </a:rPr>
              <a:t>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20mm</a:t>
            </a:r>
            <a:r>
              <a:rPr kumimoji="1" lang="en-US" altLang="zh-CN" dirty="0"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: Expect</a:t>
            </a:r>
            <a:r>
              <a:rPr kumimoji="1"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3-5</a:t>
            </a:r>
            <a:r>
              <a:rPr kumimoji="1"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times larger hit density and radiation </a:t>
            </a:r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FD0792-5D2B-E9F6-FA65-D84A19304B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E893661-70FB-8B1A-8459-62E021663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028" y="6059882"/>
            <a:ext cx="7594087" cy="7346661"/>
          </a:xfrm>
          <a:prstGeom prst="rect">
            <a:avLst/>
          </a:prstGeom>
        </p:spPr>
      </p:pic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098580E5-1469-183A-8B43-E9732A893D34}"/>
              </a:ext>
            </a:extLst>
          </p:cNvPr>
          <p:cNvCxnSpPr>
            <a:cxnSpLocks/>
          </p:cNvCxnSpPr>
          <p:nvPr/>
        </p:nvCxnSpPr>
        <p:spPr>
          <a:xfrm>
            <a:off x="1610139" y="7295322"/>
            <a:ext cx="5088835" cy="3399182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7144F067-8255-2BE6-618C-9BC50BC1A50D}"/>
              </a:ext>
            </a:extLst>
          </p:cNvPr>
          <p:cNvSpPr txBox="1"/>
          <p:nvPr/>
        </p:nvSpPr>
        <p:spPr>
          <a:xfrm>
            <a:off x="488028" y="5016605"/>
            <a:ext cx="8917229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Hit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density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per crossing (CDR)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8B80734-242B-F59A-264E-D3A7B98E1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2333" y="5922963"/>
            <a:ext cx="7815473" cy="756083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6564A6E-9356-5765-FB35-07CFB7378242}"/>
              </a:ext>
            </a:extLst>
          </p:cNvPr>
          <p:cNvSpPr txBox="1"/>
          <p:nvPr/>
        </p:nvSpPr>
        <p:spPr>
          <a:xfrm>
            <a:off x="9405257" y="5153522"/>
            <a:ext cx="1249135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Total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ionization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dose (CDR)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7398EB4-1DA6-11D8-D705-4787BC851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8024" y="6196800"/>
            <a:ext cx="7206300" cy="6971508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FA9F27C-9213-35E4-A754-C5C120981F29}"/>
              </a:ext>
            </a:extLst>
          </p:cNvPr>
          <p:cNvSpPr txBox="1"/>
          <p:nvPr/>
        </p:nvSpPr>
        <p:spPr>
          <a:xfrm>
            <a:off x="17933933" y="5189124"/>
            <a:ext cx="1249135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Fluence (CDR)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4128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EB1FBC-B4E8-DDCD-E6DD-BF07AB83E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Radiation hardness (Total ionization dose)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92139E-8CC3-FC61-E422-65511607F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23088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First guess on Radiation requirement (need final input from 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):</a:t>
            </a:r>
          </a:p>
          <a:p>
            <a:r>
              <a:rPr kumimoji="1" lang="en-US" altLang="zh-CN" dirty="0"/>
              <a:t>Taichupix2 was irradiated in-situ tested up to </a:t>
            </a:r>
            <a:r>
              <a:rPr kumimoji="1" lang="en-US" altLang="zh-CN" dirty="0">
                <a:solidFill>
                  <a:srgbClr val="FFFF00"/>
                </a:solidFill>
              </a:rPr>
              <a:t>30 </a:t>
            </a:r>
            <a:r>
              <a:rPr kumimoji="1" lang="en-US" altLang="zh-CN" dirty="0" err="1">
                <a:solidFill>
                  <a:srgbClr val="FFFF00"/>
                </a:solidFill>
              </a:rPr>
              <a:t>Mrad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/>
              <a:t>Based on LHC experience, chip have potential to survive serval hundred </a:t>
            </a:r>
            <a:r>
              <a:rPr kumimoji="1" lang="en-US" altLang="zh-CN" dirty="0" err="1"/>
              <a:t>Mrad</a:t>
            </a:r>
            <a:r>
              <a:rPr kumimoji="1" lang="en-US" altLang="zh-CN" dirty="0"/>
              <a:t> 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lvl="1"/>
            <a:endParaRPr kumimoji="1" lang="en-US" altLang="zh-CN" dirty="0"/>
          </a:p>
          <a:p>
            <a:pPr marL="444500" lvl="1" indent="0">
              <a:buNone/>
            </a:pP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D148B4-54D5-9BAC-10F8-7CE3F1DA04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8" name="图片 7" descr="图表, 折线图&#10;&#10;描述已自动生成">
            <a:extLst>
              <a:ext uri="{FF2B5EF4-FFF2-40B4-BE49-F238E27FC236}">
                <a16:creationId xmlns:a16="http://schemas.microsoft.com/office/drawing/2014/main" id="{03CE5494-7C30-0445-0004-C89EC31E6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713" y="7781639"/>
            <a:ext cx="7711700" cy="578377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E5ADFD8-A1B7-6B79-F045-A2CEBF879093}"/>
              </a:ext>
            </a:extLst>
          </p:cNvPr>
          <p:cNvSpPr txBox="1"/>
          <p:nvPr/>
        </p:nvSpPr>
        <p:spPr>
          <a:xfrm>
            <a:off x="15235263" y="6391313"/>
            <a:ext cx="1249231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FFFF00"/>
                </a:solidFill>
                <a:latin typeface="+mn-ea"/>
                <a:ea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  <a:ea typeface="+mn-ea"/>
              </a:rPr>
              <a:t>Taichupix3 irradiation test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FFFF00"/>
                </a:solidFill>
                <a:latin typeface="+mn-ea"/>
                <a:ea typeface="+mn-ea"/>
              </a:rPr>
              <a:t>Pixel threshold vs. TID</a:t>
            </a:r>
            <a:endParaRPr lang="zh-CN" altLang="en-US" sz="4400" b="1" dirty="0">
              <a:solidFill>
                <a:srgbClr val="FFFF00"/>
              </a:solidFill>
              <a:latin typeface="+mn-ea"/>
              <a:ea typeface="+mn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801306-D16C-2AB2-FA03-32FF0F11E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588" y="7436430"/>
            <a:ext cx="10716282" cy="61842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EE29FDC-C396-63AA-E460-EC6EBE77E5A9}"/>
              </a:ext>
            </a:extLst>
          </p:cNvPr>
          <p:cNvSpPr txBox="1"/>
          <p:nvPr/>
        </p:nvSpPr>
        <p:spPr>
          <a:xfrm>
            <a:off x="2606680" y="6584687"/>
            <a:ext cx="1250576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FFFF00"/>
                </a:solidFill>
                <a:latin typeface="+mn-ea"/>
                <a:ea typeface="+mn-ea"/>
              </a:rPr>
              <a:t>Taichupix2 irradiation test </a:t>
            </a:r>
          </a:p>
        </p:txBody>
      </p:sp>
      <p:graphicFrame>
        <p:nvGraphicFramePr>
          <p:cNvPr id="7" name="表格 8">
            <a:extLst>
              <a:ext uri="{FF2B5EF4-FFF2-40B4-BE49-F238E27FC236}">
                <a16:creationId xmlns:a16="http://schemas.microsoft.com/office/drawing/2014/main" id="{4106CE79-1AB0-12FE-C7BD-11333686CB4F}"/>
              </a:ext>
            </a:extLst>
          </p:cNvPr>
          <p:cNvGraphicFramePr>
            <a:graphicFrameLocks noGrp="1"/>
          </p:cNvGraphicFramePr>
          <p:nvPr/>
        </p:nvGraphicFramePr>
        <p:xfrm>
          <a:off x="110394" y="3810690"/>
          <a:ext cx="21135960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45320">
                  <a:extLst>
                    <a:ext uri="{9D8B030D-6E8A-4147-A177-3AD203B41FA5}">
                      <a16:colId xmlns:a16="http://schemas.microsoft.com/office/drawing/2014/main" val="1555293576"/>
                    </a:ext>
                  </a:extLst>
                </a:gridCol>
                <a:gridCol w="7045320">
                  <a:extLst>
                    <a:ext uri="{9D8B030D-6E8A-4147-A177-3AD203B41FA5}">
                      <a16:colId xmlns:a16="http://schemas.microsoft.com/office/drawing/2014/main" val="1321978307"/>
                    </a:ext>
                  </a:extLst>
                </a:gridCol>
                <a:gridCol w="7045320">
                  <a:extLst>
                    <a:ext uri="{9D8B030D-6E8A-4147-A177-3AD203B41FA5}">
                      <a16:colId xmlns:a16="http://schemas.microsoft.com/office/drawing/2014/main" val="632757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Initial input  on TID</a:t>
                      </a:r>
                    </a:p>
                    <a:p>
                      <a:pPr algn="ctr"/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First layer radius=16mm 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(CDR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vertex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design)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First layer radius=12mm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(TDR design candidate)  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332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ZH (240GeV)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8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year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~1 </a:t>
                      </a:r>
                      <a:r>
                        <a:rPr lang="en-US" altLang="zh-CN" sz="3600" dirty="0" err="1"/>
                        <a:t>Mrad</a:t>
                      </a:r>
                      <a:r>
                        <a:rPr lang="en-US" altLang="zh-CN" sz="3600" dirty="0"/>
                        <a:t>/year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3-5 </a:t>
                      </a:r>
                      <a:r>
                        <a:rPr lang="en-US" altLang="zh-CN" sz="3600" dirty="0" err="1"/>
                        <a:t>Mrad</a:t>
                      </a:r>
                      <a:r>
                        <a:rPr lang="en-US" altLang="zh-CN" sz="3600" dirty="0"/>
                        <a:t>/year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042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Z pole  (91GeV)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2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year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~60 </a:t>
                      </a:r>
                      <a:r>
                        <a:rPr lang="en-US" altLang="zh-CN" sz="3600" dirty="0" err="1"/>
                        <a:t>Mrad</a:t>
                      </a:r>
                      <a:r>
                        <a:rPr lang="en-US" altLang="zh-CN" sz="3600" dirty="0"/>
                        <a:t>/year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200-300 </a:t>
                      </a:r>
                      <a:r>
                        <a:rPr lang="en-US" altLang="zh-CN" sz="3600" dirty="0" err="1"/>
                        <a:t>Mrad</a:t>
                      </a:r>
                      <a:r>
                        <a:rPr lang="en-US" altLang="zh-CN" sz="3600" dirty="0"/>
                        <a:t>/year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494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273013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CED0D8-2C84-D956-782C-5BB4D74AA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Hit rate and radiation from background (input for vertex)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C1F5AFF-9E1B-9B56-C6FC-8DDB81FC1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Waiting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 the update on background estimation (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</a:t>
            </a:r>
          </a:p>
          <a:p>
            <a:r>
              <a:rPr kumimoji="1" lang="en-US" altLang="zh-CN" dirty="0"/>
              <a:t>First guess of background based on input (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</a:t>
            </a:r>
          </a:p>
          <a:p>
            <a:pPr lvl="1"/>
            <a:r>
              <a:rPr kumimoji="1" lang="en-US" altLang="zh-CN" dirty="0">
                <a:sym typeface="Wingdings" pitchFamily="2" charset="2"/>
              </a:rPr>
              <a:t>Instant Luminosity increase 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radiation hardness requirement increased, tiny impact on hit density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pipe diameter: </a:t>
            </a:r>
            <a:r>
              <a:rPr kumimoji="1" lang="en-US" altLang="zh-CN" dirty="0">
                <a:solidFill>
                  <a:srgbClr val="FFFF00"/>
                </a:solidFill>
              </a:rPr>
              <a:t>28mm</a:t>
            </a:r>
            <a:r>
              <a:rPr kumimoji="1" lang="en-US" altLang="zh-CN" dirty="0"/>
              <a:t> </a:t>
            </a:r>
            <a:r>
              <a:rPr kumimoji="1" lang="en-US" altLang="zh-CN" dirty="0">
                <a:sym typeface="Wingdings" pitchFamily="2" charset="2"/>
              </a:rPr>
              <a:t>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20mm</a:t>
            </a:r>
            <a:r>
              <a:rPr kumimoji="1" lang="en-US" altLang="zh-CN" dirty="0"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: Expect</a:t>
            </a:r>
            <a:r>
              <a:rPr kumimoji="1"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3-5</a:t>
            </a:r>
            <a:r>
              <a:rPr kumimoji="1" lang="zh-CN" altLang="en-US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  <a:sym typeface="Wingdings" pitchFamily="2" charset="2"/>
              </a:rPr>
              <a:t>times larger hit density and radiation </a:t>
            </a: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8D0E3A-AB19-8132-FE7C-94D5768ED15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287AE30-8240-5477-971B-1D83735A0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50" y="7021195"/>
            <a:ext cx="21974899" cy="537429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4E3E761-48D5-2FDC-8FBE-21300C35EA50}"/>
              </a:ext>
            </a:extLst>
          </p:cNvPr>
          <p:cNvSpPr txBox="1"/>
          <p:nvPr/>
        </p:nvSpPr>
        <p:spPr>
          <a:xfrm>
            <a:off x="5389676" y="6046704"/>
            <a:ext cx="20105947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Hit rate and radiation from Background (CDR study, from </a:t>
            </a:r>
            <a:r>
              <a:rPr kumimoji="1" lang="en-US" altLang="zh-CN" dirty="0" err="1">
                <a:solidFill>
                  <a:srgbClr val="FFFF00"/>
                </a:solidFill>
              </a:rPr>
              <a:t>Haoyu</a:t>
            </a:r>
            <a:r>
              <a:rPr kumimoji="1" lang="en-US" altLang="zh-CN" dirty="0">
                <a:solidFill>
                  <a:srgbClr val="FFFF00"/>
                </a:solidFill>
              </a:rPr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367607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EB1FBC-B4E8-DDCD-E6DD-BF07AB83E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Radiation hardness (Total ionization dose)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92139E-8CC3-FC61-E422-65511607F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23088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First guess on Radiation requirement (need final input from 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):</a:t>
            </a:r>
          </a:p>
          <a:p>
            <a:r>
              <a:rPr kumimoji="1" lang="en-US" altLang="zh-CN" dirty="0"/>
              <a:t>Taichupix2 was irradiated in-situ tested up to </a:t>
            </a:r>
            <a:r>
              <a:rPr kumimoji="1" lang="en-US" altLang="zh-CN" dirty="0">
                <a:solidFill>
                  <a:srgbClr val="FFFF00"/>
                </a:solidFill>
              </a:rPr>
              <a:t>30 </a:t>
            </a:r>
            <a:r>
              <a:rPr kumimoji="1" lang="en-US" altLang="zh-CN" dirty="0" err="1">
                <a:solidFill>
                  <a:srgbClr val="FFFF00"/>
                </a:solidFill>
              </a:rPr>
              <a:t>Mrad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r>
              <a:rPr kumimoji="1" lang="en-US" altLang="zh-CN" dirty="0"/>
              <a:t>Based on LHC experience, chip have potential to survive serval hundred </a:t>
            </a:r>
            <a:r>
              <a:rPr kumimoji="1" lang="en-US" altLang="zh-CN" dirty="0" err="1"/>
              <a:t>Mrad</a:t>
            </a:r>
            <a:r>
              <a:rPr kumimoji="1" lang="en-US" altLang="zh-CN" dirty="0"/>
              <a:t> 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lvl="1"/>
            <a:endParaRPr kumimoji="1" lang="en-US" altLang="zh-CN" dirty="0"/>
          </a:p>
          <a:p>
            <a:pPr marL="444500" lvl="1" indent="0">
              <a:buNone/>
            </a:pP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D148B4-54D5-9BAC-10F8-7CE3F1DA04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pic>
        <p:nvPicPr>
          <p:cNvPr id="8" name="图片 7" descr="图表, 折线图&#10;&#10;描述已自动生成">
            <a:extLst>
              <a:ext uri="{FF2B5EF4-FFF2-40B4-BE49-F238E27FC236}">
                <a16:creationId xmlns:a16="http://schemas.microsoft.com/office/drawing/2014/main" id="{03CE5494-7C30-0445-0004-C89EC31E6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9713" y="7781639"/>
            <a:ext cx="7711700" cy="5783772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E5ADFD8-A1B7-6B79-F045-A2CEBF879093}"/>
              </a:ext>
            </a:extLst>
          </p:cNvPr>
          <p:cNvSpPr txBox="1"/>
          <p:nvPr/>
        </p:nvSpPr>
        <p:spPr>
          <a:xfrm>
            <a:off x="15235263" y="6391313"/>
            <a:ext cx="1249231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FFFF00"/>
                </a:solidFill>
                <a:latin typeface="+mn-ea"/>
                <a:ea typeface="+mn-ea"/>
              </a:rPr>
              <a:t> </a:t>
            </a:r>
            <a:r>
              <a:rPr lang="en-US" altLang="zh-CN" dirty="0">
                <a:solidFill>
                  <a:srgbClr val="FFFF00"/>
                </a:solidFill>
                <a:latin typeface="+mn-ea"/>
                <a:ea typeface="+mn-ea"/>
              </a:rPr>
              <a:t>Taichupix3 irradiation test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b="1" dirty="0">
                <a:solidFill>
                  <a:srgbClr val="FFFF00"/>
                </a:solidFill>
                <a:latin typeface="+mn-ea"/>
                <a:ea typeface="+mn-ea"/>
              </a:rPr>
              <a:t>Pixel threshold vs. TID</a:t>
            </a:r>
            <a:endParaRPr lang="zh-CN" altLang="en-US" sz="4400" b="1" dirty="0">
              <a:solidFill>
                <a:srgbClr val="FFFF00"/>
              </a:solidFill>
              <a:latin typeface="+mn-ea"/>
              <a:ea typeface="+mn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801306-D16C-2AB2-FA03-32FF0F11E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588" y="7436430"/>
            <a:ext cx="10716282" cy="618428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EE29FDC-C396-63AA-E460-EC6EBE77E5A9}"/>
              </a:ext>
            </a:extLst>
          </p:cNvPr>
          <p:cNvSpPr txBox="1"/>
          <p:nvPr/>
        </p:nvSpPr>
        <p:spPr>
          <a:xfrm>
            <a:off x="2606680" y="6584687"/>
            <a:ext cx="1250576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srgbClr val="FFFF00"/>
                </a:solidFill>
                <a:latin typeface="+mn-ea"/>
                <a:ea typeface="+mn-ea"/>
              </a:rPr>
              <a:t>Taichupix2 irradiation test </a:t>
            </a:r>
          </a:p>
        </p:txBody>
      </p:sp>
      <p:graphicFrame>
        <p:nvGraphicFramePr>
          <p:cNvPr id="7" name="表格 8">
            <a:extLst>
              <a:ext uri="{FF2B5EF4-FFF2-40B4-BE49-F238E27FC236}">
                <a16:creationId xmlns:a16="http://schemas.microsoft.com/office/drawing/2014/main" id="{4106CE79-1AB0-12FE-C7BD-11333686C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842497"/>
              </p:ext>
            </p:extLst>
          </p:nvPr>
        </p:nvGraphicFramePr>
        <p:xfrm>
          <a:off x="110394" y="3810690"/>
          <a:ext cx="21135960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45320">
                  <a:extLst>
                    <a:ext uri="{9D8B030D-6E8A-4147-A177-3AD203B41FA5}">
                      <a16:colId xmlns:a16="http://schemas.microsoft.com/office/drawing/2014/main" val="1555293576"/>
                    </a:ext>
                  </a:extLst>
                </a:gridCol>
                <a:gridCol w="7045320">
                  <a:extLst>
                    <a:ext uri="{9D8B030D-6E8A-4147-A177-3AD203B41FA5}">
                      <a16:colId xmlns:a16="http://schemas.microsoft.com/office/drawing/2014/main" val="1321978307"/>
                    </a:ext>
                  </a:extLst>
                </a:gridCol>
                <a:gridCol w="7045320">
                  <a:extLst>
                    <a:ext uri="{9D8B030D-6E8A-4147-A177-3AD203B41FA5}">
                      <a16:colId xmlns:a16="http://schemas.microsoft.com/office/drawing/2014/main" val="6327573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Initial input  on TID</a:t>
                      </a:r>
                    </a:p>
                    <a:p>
                      <a:pPr algn="ctr"/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First layer radius=16mm 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(CDR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vertex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design)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First layer radius=12mm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(TDR design candidate)  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332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ZH (240GeV)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8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year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~1 </a:t>
                      </a:r>
                      <a:r>
                        <a:rPr lang="en-US" altLang="zh-CN" sz="3600" dirty="0" err="1"/>
                        <a:t>Mrad</a:t>
                      </a:r>
                      <a:r>
                        <a:rPr lang="en-US" altLang="zh-CN" sz="3600" dirty="0"/>
                        <a:t>/year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3-5 </a:t>
                      </a:r>
                      <a:r>
                        <a:rPr lang="en-US" altLang="zh-CN" sz="3600" dirty="0" err="1"/>
                        <a:t>Mrad</a:t>
                      </a:r>
                      <a:r>
                        <a:rPr lang="en-US" altLang="zh-CN" sz="3600" dirty="0"/>
                        <a:t>/year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042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Z pole  (91GeV)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2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year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~60 </a:t>
                      </a:r>
                      <a:r>
                        <a:rPr lang="en-US" altLang="zh-CN" sz="3600" dirty="0" err="1"/>
                        <a:t>Mrad</a:t>
                      </a:r>
                      <a:r>
                        <a:rPr lang="en-US" altLang="zh-CN" sz="3600" dirty="0"/>
                        <a:t>/year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200-300 </a:t>
                      </a:r>
                      <a:r>
                        <a:rPr lang="en-US" altLang="zh-CN" sz="3600" dirty="0" err="1"/>
                        <a:t>Mrad</a:t>
                      </a:r>
                      <a:r>
                        <a:rPr lang="en-US" altLang="zh-CN" sz="3600" dirty="0"/>
                        <a:t>/year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494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03899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EB1FBC-B4E8-DDCD-E6DD-BF07AB83E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277" y="-18654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Radiation hardness (neutron Fluence)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092139E-8CC3-FC61-E422-65511607F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230884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First guess on Radiation requirement (need final input from 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):</a:t>
            </a:r>
          </a:p>
          <a:p>
            <a:r>
              <a:rPr kumimoji="1" lang="en-US" altLang="zh-CN" dirty="0"/>
              <a:t>CDR requirement: </a:t>
            </a:r>
            <a:r>
              <a:rPr kumimoji="1" lang="en-US" altLang="zh-CN" dirty="0">
                <a:solidFill>
                  <a:srgbClr val="FFFF00"/>
                </a:solidFill>
              </a:rPr>
              <a:t>~2*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𝟏𝟎</a:t>
            </a:r>
            <a:r>
              <a:rPr lang="zh-CN" altLang="en-US" sz="48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</a:t>
            </a:r>
            <a:r>
              <a:rPr lang="en-US" altLang="zh-CN" sz="48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3</a:t>
            </a:r>
            <a:r>
              <a:rPr lang="zh-CN" altLang="en-US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𝒏</a:t>
            </a:r>
            <a:r>
              <a:rPr lang="zh-CN" altLang="en-US" sz="4800" b="0" i="0" u="none" strike="noStrike" cap="none" spc="0" baseline="-25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𝒆𝒒</a:t>
            </a:r>
            <a:r>
              <a:rPr lang="zh-CN" altLang="en-US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⋅ 𝒄𝒎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-𝟐 </a:t>
            </a:r>
            <a:r>
              <a:rPr lang="zh-CN" altLang="en-US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⋅ 𝒚𝒓</a:t>
            </a:r>
            <a:endParaRPr lang="en-US" altLang="zh-CN" sz="4800" b="0" i="0" u="none" strike="noStrike" cap="none" spc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r>
              <a:rPr lang="en-US" altLang="zh-CN" sz="48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TDR </a:t>
            </a:r>
            <a:r>
              <a:rPr kumimoji="1" lang="en-US" altLang="zh-CN" sz="4800" dirty="0"/>
              <a:t>requirement: </a:t>
            </a:r>
            <a:r>
              <a:rPr kumimoji="1" lang="en-US" altLang="zh-CN" sz="4800" dirty="0">
                <a:solidFill>
                  <a:srgbClr val="FFFF00"/>
                </a:solidFill>
              </a:rPr>
              <a:t>1-6 *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𝟏𝟎</a:t>
            </a:r>
            <a:r>
              <a:rPr lang="zh-CN" altLang="en-US" sz="48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</a:t>
            </a:r>
            <a:r>
              <a:rPr lang="en-US" altLang="zh-CN" sz="4800" baseline="300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4</a:t>
            </a:r>
            <a:r>
              <a:rPr lang="zh-CN" altLang="en-US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𝒏</a:t>
            </a:r>
            <a:r>
              <a:rPr lang="zh-CN" altLang="en-US" sz="4800" b="0" i="0" u="none" strike="noStrike" cap="none" spc="0" baseline="-25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𝒆𝒒</a:t>
            </a:r>
            <a:r>
              <a:rPr lang="zh-CN" altLang="en-US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⋅ 𝒄𝒎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-𝟐 </a:t>
            </a:r>
            <a:r>
              <a:rPr lang="zh-CN" altLang="en-US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⋅ 𝒚𝒓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(depending on radius)</a:t>
            </a:r>
          </a:p>
          <a:p>
            <a:pPr lvl="1"/>
            <a:r>
              <a:rPr lang="en-US" altLang="zh-CN" sz="4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Whether CEPC MAPS sensor can survive </a:t>
            </a:r>
            <a:r>
              <a:rPr lang="en-US" altLang="zh-CN" sz="44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𝟏𝟎</a:t>
            </a:r>
            <a:r>
              <a:rPr lang="zh-CN" altLang="en-US" sz="44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</a:t>
            </a:r>
            <a:r>
              <a:rPr lang="en-US" altLang="zh-CN" sz="4400" baseline="300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4</a:t>
            </a:r>
            <a:r>
              <a:rPr lang="zh-CN" altLang="en-US" sz="44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𝒏</a:t>
            </a:r>
            <a:r>
              <a:rPr lang="zh-CN" altLang="en-US" sz="4400" b="0" i="0" u="none" strike="noStrike" cap="none" spc="0" baseline="-25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𝒆𝒒</a:t>
            </a:r>
            <a:r>
              <a:rPr lang="zh-CN" altLang="en-US" sz="44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⋅ 𝒄𝒎</a:t>
            </a:r>
            <a:r>
              <a:rPr lang="en-US" altLang="zh-CN" sz="44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-𝟐  ?</a:t>
            </a:r>
            <a:endParaRPr lang="en-US" altLang="zh-CN" sz="4400" b="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0" indent="0">
              <a:buNone/>
            </a:pPr>
            <a:endParaRPr lang="en-US" altLang="zh-CN" sz="4800" b="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444500" lvl="1" indent="0">
              <a:buNone/>
            </a:pPr>
            <a:r>
              <a:rPr lang="en-US" altLang="zh-CN" sz="4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endParaRPr lang="en-US" altLang="zh-CN" sz="4400" b="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endParaRPr lang="en-US" altLang="zh-CN" sz="4800" b="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endParaRPr lang="en-US" altLang="zh-CN" sz="4800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lvl="1"/>
            <a:endParaRPr kumimoji="1" lang="en-US" altLang="zh-CN" dirty="0"/>
          </a:p>
          <a:p>
            <a:pPr marL="444500" lvl="1" indent="0">
              <a:buNone/>
            </a:pP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pPr lvl="1"/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D148B4-54D5-9BAC-10F8-7CE3F1DA041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graphicFrame>
        <p:nvGraphicFramePr>
          <p:cNvPr id="7" name="表格 8">
            <a:extLst>
              <a:ext uri="{FF2B5EF4-FFF2-40B4-BE49-F238E27FC236}">
                <a16:creationId xmlns:a16="http://schemas.microsoft.com/office/drawing/2014/main" id="{4106CE79-1AB0-12FE-C7BD-11333686C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417938"/>
              </p:ext>
            </p:extLst>
          </p:nvPr>
        </p:nvGraphicFramePr>
        <p:xfrm>
          <a:off x="345461" y="4778972"/>
          <a:ext cx="21135960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45320">
                  <a:extLst>
                    <a:ext uri="{9D8B030D-6E8A-4147-A177-3AD203B41FA5}">
                      <a16:colId xmlns:a16="http://schemas.microsoft.com/office/drawing/2014/main" val="1555293576"/>
                    </a:ext>
                  </a:extLst>
                </a:gridCol>
                <a:gridCol w="7045320">
                  <a:extLst>
                    <a:ext uri="{9D8B030D-6E8A-4147-A177-3AD203B41FA5}">
                      <a16:colId xmlns:a16="http://schemas.microsoft.com/office/drawing/2014/main" val="1321978307"/>
                    </a:ext>
                  </a:extLst>
                </a:gridCol>
                <a:gridCol w="7045320">
                  <a:extLst>
                    <a:ext uri="{9D8B030D-6E8A-4147-A177-3AD203B41FA5}">
                      <a16:colId xmlns:a16="http://schemas.microsoft.com/office/drawing/2014/main" val="6327573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/>
                        <a:t>neutron</a:t>
                      </a:r>
                      <a:r>
                        <a:rPr lang="zh-CN" altLang="en-US" sz="3600" dirty="0"/>
                        <a:t> </a:t>
                      </a:r>
                      <a:r>
                        <a:rPr lang="en-US" altLang="zh-CN" sz="3600" dirty="0"/>
                        <a:t>fluence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𝒏</a:t>
                      </a:r>
                      <a:r>
                        <a:rPr lang="zh-CN" altLang="en-US" sz="3600" b="0" i="0" u="none" strike="noStrike" cap="none" spc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𝒆𝒒</a:t>
                      </a:r>
                      <a:r>
                        <a:rPr lang="en-US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 𝟏𝟎</a:t>
                      </a:r>
                      <a:r>
                        <a:rPr lang="zh-CN" altLang="en-US" sz="3600" b="0" i="0" u="none" strike="noStrike" cap="none" spc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𝟏𝟐 </a:t>
                      </a:r>
                      <a:r>
                        <a:rPr lang="zh-CN" altLang="en-US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⋅ 𝒄𝒎</a:t>
                      </a:r>
                      <a:r>
                        <a:rPr lang="en-US" altLang="zh-CN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-𝟐 </a:t>
                      </a:r>
                      <a:r>
                        <a:rPr lang="zh-CN" altLang="en-US" sz="36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⋅ 𝒚𝒓</a:t>
                      </a:r>
                      <a:endParaRPr lang="en-US" altLang="zh-C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chemeClr val="tx1"/>
                          </a:solidFill>
                        </a:rPr>
                        <a:t>First layer radius=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16mm</a:t>
                      </a:r>
                      <a:r>
                        <a:rPr lang="en-US" altLang="zh-CN" sz="36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(CDR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vertex</a:t>
                      </a:r>
                      <a:r>
                        <a:rPr lang="zh-CN" altLang="en-US" sz="3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design)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chemeClr val="tx1"/>
                          </a:solidFill>
                        </a:rPr>
                        <a:t>First layer radius=</a:t>
                      </a: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12mm</a:t>
                      </a:r>
                    </a:p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(TDR design candidate)  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332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ZH (240GeV)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>
                          <a:effectLst/>
                        </a:rPr>
                        <a:t>3</a:t>
                      </a:r>
                      <a:endParaRPr lang="zh-CN" altLang="en-US" sz="360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9-15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042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solidFill>
                            <a:srgbClr val="FFFF00"/>
                          </a:solidFill>
                        </a:rPr>
                        <a:t>Z pole  (91GeV)</a:t>
                      </a:r>
                      <a:endParaRPr lang="zh-CN" altLang="en-US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120</a:t>
                      </a:r>
                      <a:endParaRPr lang="zh-CN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8288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dirty="0"/>
                        <a:t>360-600</a:t>
                      </a:r>
                      <a:endParaRPr lang="zh-CN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494077"/>
                  </a:ext>
                </a:extLst>
              </a:tr>
            </a:tbl>
          </a:graphicData>
        </a:graphic>
      </p:graphicFrame>
      <p:pic>
        <p:nvPicPr>
          <p:cNvPr id="5" name="图片 7">
            <a:extLst>
              <a:ext uri="{FF2B5EF4-FFF2-40B4-BE49-F238E27FC236}">
                <a16:creationId xmlns:a16="http://schemas.microsoft.com/office/drawing/2014/main" id="{D2CABC76-A1A2-A23F-C139-DD981E2C7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7454097"/>
            <a:ext cx="8056496" cy="5463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E5BA71-C674-DA2A-7020-FF9CE401F4F7}"/>
              </a:ext>
            </a:extLst>
          </p:cNvPr>
          <p:cNvSpPr txBox="1"/>
          <p:nvPr/>
        </p:nvSpPr>
        <p:spPr>
          <a:xfrm>
            <a:off x="10210799" y="8665276"/>
            <a:ext cx="13740211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/>
            <a:r>
              <a:rPr kumimoji="1" lang="en-US" altLang="zh-CN" sz="3600" dirty="0"/>
              <a:t>Radiation of </a:t>
            </a:r>
            <a:r>
              <a:rPr kumimoji="1" lang="en-US" altLang="zh-CN" sz="3600" dirty="0" err="1"/>
              <a:t>Taichu</a:t>
            </a:r>
            <a:r>
              <a:rPr kumimoji="1" lang="en-US" altLang="zh-CN" sz="3600" dirty="0"/>
              <a:t> @ CSNS ( up to </a:t>
            </a:r>
            <a:r>
              <a:rPr kumimoji="1" lang="en-US" altLang="zh-CN" sz="3600" dirty="0">
                <a:solidFill>
                  <a:srgbClr val="FFFF00"/>
                </a:solidFill>
              </a:rPr>
              <a:t>1.5*</a:t>
            </a:r>
            <a:r>
              <a:rPr lang="en-US" altLang="zh-CN" sz="36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𝟏𝟎</a:t>
            </a:r>
            <a:r>
              <a:rPr lang="zh-CN" altLang="en-US" sz="36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</a:t>
            </a:r>
            <a:r>
              <a:rPr lang="en-US" altLang="zh-CN" sz="3600" baseline="300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4</a:t>
            </a:r>
            <a:r>
              <a:rPr lang="zh-CN" altLang="en-US" sz="36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𝒏</a:t>
            </a:r>
            <a:r>
              <a:rPr lang="zh-CN" altLang="en-US" sz="3600" b="0" i="0" u="none" strike="noStrike" cap="none" spc="0" baseline="-25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𝒆𝒒</a:t>
            </a:r>
            <a:r>
              <a:rPr kumimoji="1" lang="en-US" altLang="zh-CN" sz="3600" dirty="0"/>
              <a:t> )</a:t>
            </a:r>
          </a:p>
          <a:p>
            <a:pPr lvl="1"/>
            <a:r>
              <a:rPr kumimoji="1" lang="en-US" altLang="zh-CN" sz="3600" dirty="0"/>
              <a:t>DUT is irradiated </a:t>
            </a:r>
            <a:r>
              <a:rPr kumimoji="1" lang="en-US" altLang="zh-CN" sz="3600" dirty="0" err="1"/>
              <a:t>TaichuPix</a:t>
            </a:r>
            <a:r>
              <a:rPr kumimoji="1" lang="en-US" altLang="zh-CN" sz="3600" dirty="0"/>
              <a:t> with modified process</a:t>
            </a:r>
          </a:p>
          <a:p>
            <a:pPr lvl="1"/>
            <a:r>
              <a:rPr kumimoji="1" lang="en-US" altLang="zh-CN" sz="3600" dirty="0"/>
              <a:t>Preliminary result (by </a:t>
            </a:r>
            <a:r>
              <a:rPr kumimoji="1" lang="en-US" altLang="zh-CN" sz="3600" dirty="0" err="1"/>
              <a:t>Yiming</a:t>
            </a:r>
            <a:r>
              <a:rPr kumimoji="1" lang="en-US" altLang="zh-CN" sz="3600" dirty="0"/>
              <a:t>)</a:t>
            </a:r>
          </a:p>
          <a:p>
            <a:pPr lvl="2"/>
            <a:r>
              <a:rPr kumimoji="1" lang="en-US" altLang="zh-CN" sz="3600" dirty="0"/>
              <a:t>Efficiency </a:t>
            </a:r>
            <a:r>
              <a:rPr kumimoji="1" lang="en-US" altLang="zh-CN" sz="3600" dirty="0">
                <a:solidFill>
                  <a:srgbClr val="FFFF00"/>
                </a:solidFill>
              </a:rPr>
              <a:t>&gt;99%</a:t>
            </a:r>
            <a:r>
              <a:rPr kumimoji="1" lang="en-US" altLang="zh-CN" sz="3600" dirty="0"/>
              <a:t> @ </a:t>
            </a:r>
            <a:r>
              <a:rPr lang="en-US" altLang="zh-CN" sz="36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𝟏𝟎</a:t>
            </a:r>
            <a:r>
              <a:rPr lang="zh-CN" altLang="en-US" sz="36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</a:t>
            </a:r>
            <a:r>
              <a:rPr lang="en-US" altLang="zh-CN" sz="36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3</a:t>
            </a:r>
            <a:r>
              <a:rPr lang="zh-CN" altLang="en-US" sz="36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𝒏</a:t>
            </a:r>
            <a:r>
              <a:rPr lang="zh-CN" altLang="en-US" sz="3600" b="0" i="0" u="none" strike="noStrike" cap="none" spc="0" baseline="-25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𝒆𝒒</a:t>
            </a:r>
            <a:r>
              <a:rPr kumimoji="1" lang="en-US" altLang="zh-CN" sz="3600" dirty="0"/>
              <a:t> </a:t>
            </a:r>
          </a:p>
          <a:p>
            <a:pPr lvl="2"/>
            <a:r>
              <a:rPr kumimoji="1" lang="en-US" altLang="zh-CN" sz="3600" dirty="0"/>
              <a:t>Efficiency </a:t>
            </a:r>
            <a:r>
              <a:rPr kumimoji="1" lang="en-US" altLang="zh-CN" sz="3600" dirty="0">
                <a:solidFill>
                  <a:srgbClr val="FFFF00"/>
                </a:solidFill>
              </a:rPr>
              <a:t>&gt;95% @ 1.5* </a:t>
            </a:r>
            <a:r>
              <a:rPr lang="en-US" altLang="zh-CN" sz="36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𝟏𝟎</a:t>
            </a:r>
            <a:r>
              <a:rPr lang="zh-CN" altLang="en-US" sz="3600" b="0" i="0" u="none" strike="noStrike" cap="none" spc="0" baseline="30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𝟏</a:t>
            </a:r>
            <a:r>
              <a:rPr lang="en-US" altLang="zh-CN" sz="3600" baseline="300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4</a:t>
            </a:r>
            <a:r>
              <a:rPr lang="zh-CN" altLang="en-US" sz="3600" b="0" i="0" u="none" strike="noStrike" cap="none" spc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𝒏</a:t>
            </a:r>
            <a:r>
              <a:rPr lang="zh-CN" altLang="en-US" sz="3600" b="0" i="0" u="none" strike="noStrike" cap="none" spc="0" baseline="-2500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𝒆𝒒</a:t>
            </a:r>
            <a:r>
              <a:rPr kumimoji="1" lang="en-US" altLang="zh-CN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112774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B4F16-1301-8414-CC59-251024F91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Hit</a:t>
            </a:r>
            <a:r>
              <a:rPr kumimoji="1" lang="zh-CN" altLang="en-US" dirty="0"/>
              <a:t> </a:t>
            </a:r>
            <a:r>
              <a:rPr kumimoji="1" lang="en-US" altLang="zh-CN" dirty="0"/>
              <a:t>density</a:t>
            </a:r>
            <a:endParaRPr lang="en-C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D5F07-1B74-DF9C-A578-D4A98BF4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First guess on Radiation requirement (need final input from </a:t>
            </a:r>
            <a:r>
              <a:rPr kumimoji="1" lang="en-US" altLang="zh-CN" dirty="0" err="1"/>
              <a:t>Haoyu</a:t>
            </a:r>
            <a:r>
              <a:rPr kumimoji="1" lang="en-US" altLang="zh-CN" dirty="0"/>
              <a:t>):</a:t>
            </a:r>
          </a:p>
          <a:p>
            <a:r>
              <a:rPr kumimoji="1" lang="en-US" altLang="zh-CN" dirty="0"/>
              <a:t>CDR </a:t>
            </a:r>
            <a:r>
              <a:rPr kumimoji="1" lang="en-US" altLang="zh-CN" dirty="0">
                <a:solidFill>
                  <a:srgbClr val="FFFF00"/>
                </a:solidFill>
              </a:rPr>
              <a:t>: ~2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hits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cm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-2</a:t>
            </a:r>
            <a:r>
              <a:rPr kumimoji="1" lang="zh-CN" altLang="en-US" dirty="0">
                <a:solidFill>
                  <a:srgbClr val="FFFF00"/>
                </a:solidFill>
              </a:rPr>
              <a:t>  </a:t>
            </a:r>
            <a:r>
              <a:rPr kumimoji="1" lang="en-US" altLang="zh-CN" dirty="0">
                <a:solidFill>
                  <a:srgbClr val="FFFF00"/>
                </a:solidFill>
              </a:rPr>
              <a:t>BX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-1</a:t>
            </a:r>
            <a:endParaRPr kumimoji="1" lang="en-US" altLang="zh-CN" baseline="30000" dirty="0">
              <a:solidFill>
                <a:srgbClr val="FFFF00"/>
              </a:solidFill>
              <a:sym typeface="Calibri"/>
            </a:endParaRPr>
          </a:p>
          <a:p>
            <a:r>
              <a:rPr lang="en-US" altLang="zh-CN" sz="48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TDR </a:t>
            </a:r>
            <a:r>
              <a:rPr kumimoji="1" lang="en-US" altLang="zh-CN" sz="4800" dirty="0"/>
              <a:t>requirement: </a:t>
            </a:r>
            <a:r>
              <a:rPr kumimoji="1" lang="en-US" altLang="zh-CN" sz="4800" dirty="0">
                <a:solidFill>
                  <a:srgbClr val="FFFF00"/>
                </a:solidFill>
              </a:rPr>
              <a:t>2~10 hits</a:t>
            </a:r>
            <a:r>
              <a:rPr kumimoji="1" lang="zh-CN" altLang="en-US" sz="4800" dirty="0">
                <a:solidFill>
                  <a:srgbClr val="FFFF00"/>
                </a:solidFill>
              </a:rPr>
              <a:t> </a:t>
            </a:r>
            <a:r>
              <a:rPr kumimoji="1" lang="en-US" altLang="zh-CN" sz="4800" dirty="0">
                <a:solidFill>
                  <a:srgbClr val="FFFF00"/>
                </a:solidFill>
              </a:rPr>
              <a:t>cm</a:t>
            </a:r>
            <a:r>
              <a:rPr kumimoji="1" lang="en-US" altLang="zh-CN" sz="4800" baseline="30000" dirty="0">
                <a:solidFill>
                  <a:srgbClr val="FFFF00"/>
                </a:solidFill>
              </a:rPr>
              <a:t>-2</a:t>
            </a:r>
            <a:r>
              <a:rPr kumimoji="1" lang="zh-CN" altLang="en-US" sz="4800" dirty="0">
                <a:solidFill>
                  <a:srgbClr val="FFFF00"/>
                </a:solidFill>
              </a:rPr>
              <a:t>  </a:t>
            </a:r>
            <a:r>
              <a:rPr kumimoji="1" lang="en-US" altLang="zh-CN" sz="4800" dirty="0">
                <a:solidFill>
                  <a:srgbClr val="FFFF00"/>
                </a:solidFill>
              </a:rPr>
              <a:t>BX</a:t>
            </a:r>
            <a:r>
              <a:rPr kumimoji="1" lang="zh-CN" altLang="en-US" sz="4800" dirty="0">
                <a:solidFill>
                  <a:srgbClr val="FFFF00"/>
                </a:solidFill>
              </a:rPr>
              <a:t> </a:t>
            </a:r>
            <a:r>
              <a:rPr kumimoji="1" lang="en-US" altLang="zh-CN" sz="4800" baseline="30000" dirty="0">
                <a:solidFill>
                  <a:srgbClr val="FFFF00"/>
                </a:solidFill>
              </a:rPr>
              <a:t>-1</a:t>
            </a:r>
            <a:r>
              <a:rPr lang="en-US" altLang="zh-CN" sz="4800" b="0" i="0" u="none" strike="noStrike" cap="none" spc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(depending on radius)</a:t>
            </a:r>
          </a:p>
          <a:p>
            <a:pPr marL="0" indent="0">
              <a:buNone/>
            </a:pPr>
            <a:endParaRPr lang="en-US" altLang="zh-CN" sz="4800" b="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pPr marL="444500" lvl="1" indent="0">
              <a:buNone/>
            </a:pPr>
            <a:r>
              <a:rPr lang="en-US" altLang="zh-CN" sz="44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Calibri"/>
              </a:rPr>
              <a:t> </a:t>
            </a:r>
            <a:endParaRPr lang="en-US" altLang="zh-CN" sz="4400" b="0" i="0" u="none" strike="noStrike" cap="none" spc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  <a:p>
            <a:endParaRPr lang="en-C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A4DAA-1ED8-E8F4-026B-6CD9CDF8F41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CN" smtClean="0"/>
              <a:t>9</a:t>
            </a:fld>
            <a:endParaRPr lang="en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5FBDD1-98C8-E114-7357-AE25700D7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359" y="3666830"/>
            <a:ext cx="16429805" cy="952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8191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7633</TotalTime>
  <Words>879</Words>
  <Application>Microsoft Macintosh PowerPoint</Application>
  <PresentationFormat>Custom</PresentationFormat>
  <Paragraphs>146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Presentation</vt:lpstr>
      <vt:lpstr> Vertex detector Towards TDR study</vt:lpstr>
      <vt:lpstr>Backup </vt:lpstr>
      <vt:lpstr> Hit rate and radiation from background (input for vertex)</vt:lpstr>
      <vt:lpstr> Radiation hardness (Total ionization dose)</vt:lpstr>
      <vt:lpstr> Hit rate and radiation from background (input for vertex)</vt:lpstr>
      <vt:lpstr> Radiation hardness (Total ionization dose)</vt:lpstr>
      <vt:lpstr>Radiation hardness (neutron Fluence) </vt:lpstr>
      <vt:lpstr> Hit density</vt:lpstr>
      <vt:lpstr> Summary： Action item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Microsoft Office User</cp:lastModifiedBy>
  <cp:revision>462</cp:revision>
  <dcterms:modified xsi:type="dcterms:W3CDTF">2024-01-30T02:47:28Z</dcterms:modified>
</cp:coreProperties>
</file>