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28" r:id="rId3"/>
    <p:sldId id="262" r:id="rId4"/>
    <p:sldId id="263" r:id="rId5"/>
    <p:sldId id="52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34137-C4E1-4972-85DC-BE63BD5AA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ABB2D-1660-49D1-AA1D-7A2B9DDC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77686A-59C4-48E3-BDD0-59F78762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54CA41-DE21-4381-A9DD-F787B5EE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F831AA-0997-4344-BE47-2B688017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9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89C5B-3392-47D2-B727-A70B4934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596BBF-3A52-445B-9956-7F539089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B76933-8B91-453D-85E4-0BFF45AB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8F34A4-74B8-4446-B381-BF9B42EA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1047D4-54DF-427B-A5BA-FF555987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7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D3FE4B-50F2-4E89-8F7E-A739C2FD9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2605C5-761E-4310-851D-015F3099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7F1DF-79C1-4DB6-8188-87358A46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B903E5-AC53-4954-9711-EFAF6CE8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15764-F1B5-4305-B2E8-834587BB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9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9A833-D125-45A7-B47A-18C57238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0E1DD-2BB4-4CCD-91D8-F8D393FD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B6ECC2-A9A9-4BCD-BFDC-7228166D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2D1E8-2AB6-47D2-B8CA-0EABD2FD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1E6FD0-E6E8-47AA-8809-195DFE41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3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6272-2226-426F-9F2A-D813EA1D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9C2D25-ECA8-4115-9E23-83B147B92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AF786-9338-4A1A-90C8-44007518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63EB53-CDAA-45C7-B04A-3D03EDDC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829B0B-9B5E-44AB-AC0B-A027AF31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7D18A-2A06-4293-9219-2C54AB00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83949B-4DF4-4C8B-AD4C-A8E51F812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85B1FB-FCE9-40AB-A563-E935D136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41D69-F059-4CD6-9A96-A43787C8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C10A61-7170-4996-90F2-9136987F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5FC7E1-1E1B-4BBD-A624-53A3979E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DB858E-D49B-49C7-B4C4-3AA903EF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118960-B21B-48A4-89BE-352DEE3D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A79A96-F023-4089-82FD-494A4D62B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5AA3BD-853C-4422-9B85-0C547993A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F13D53-DD55-4BC7-B60E-EDDA9F38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EFE5FF-204C-4143-8657-4767EDA8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9026A8-D416-4C61-B60C-0AA2B5A6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FB1600-972F-4C3F-8748-280B0518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49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462B7-EB85-41F7-83F6-A02DC45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0F6700-341C-4D7E-B95C-0323162D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CB793E-B216-49D6-A530-3456C9A1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624101-3BDC-4968-B069-07346052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9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7CF7CA-8B62-4BD6-9580-D4895B13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FDB13-0A93-41C2-A45E-28868E13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55062A-8F47-45DA-8D35-C38DEF4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8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3255A-B1FE-4A4D-97AB-737E277A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569F5-799E-4B37-8C17-07BE6105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3E45DC-428C-40D6-8DE0-C2A0A047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5BBF5-0E15-499E-95A9-3EAC9190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857769-B622-48A1-A68E-E9203705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9AE7F1-0690-434E-84A3-6BEDB94C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1C76FF-5605-49FA-9BB7-BD64C9C4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466A8D-0897-4982-B0D1-F52AB13FC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B32578-7946-42C8-AE5B-BF9EF8066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DA3F2E-F9CB-41D3-9412-FD9F645D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D5A7F4-38ED-4482-953A-D79C6468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B44AE7-A088-4F51-AA25-F7BA3642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35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3A5D90-6A8C-4D59-8162-35B26CEB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C6251-6E29-4E57-B9C4-49204A8D1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51B0B1-566D-424E-B7DF-9DC3D802F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391C-82B3-4018-BC5B-35CBDE2B54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F9248-14F1-49BE-BACF-E9190AFB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27FD8A-E14B-4C81-94EF-D7D2721BB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C8173-42E4-466A-8249-D925F34D89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7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jpeg"/><Relationship Id="rId9" Type="http://schemas.openxmlformats.org/officeDocument/2006/relationships/hyperlink" Target="https://chinaxiv.org/abs/202305.001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34059A7F-8215-43DE-A0DD-B9CF9E167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20596"/>
          <a:stretch/>
        </p:blipFill>
        <p:spPr>
          <a:xfrm>
            <a:off x="169914" y="3186458"/>
            <a:ext cx="3005711" cy="135081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F52E1AA-6FA1-4DDF-9907-7FE7DD22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63599"/>
            <a:ext cx="10515600" cy="880217"/>
          </a:xfrm>
        </p:spPr>
        <p:txBody>
          <a:bodyPr/>
          <a:lstStyle/>
          <a:p>
            <a:r>
              <a:rPr lang="en-US" altLang="zh-CN" dirty="0"/>
              <a:t>R&amp;D for muon detector: Regular design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3D7583-E6F5-455B-81F4-A1A431CE1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739" y="786406"/>
                <a:ext cx="10515600" cy="73349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GNKD scintillator + Kuraray WLS </a:t>
                </a:r>
                <a:r>
                  <a:rPr lang="en-US" altLang="zh-CN" dirty="0" err="1"/>
                  <a:t>fibre</a:t>
                </a:r>
                <a:r>
                  <a:rPr lang="en-US" altLang="zh-CN" dirty="0"/>
                  <a:t> + </a:t>
                </a:r>
                <a:r>
                  <a:rPr lang="en-US" altLang="zh-CN" dirty="0" err="1"/>
                  <a:t>NDL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SiPM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Similar to Belle II KLM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3D7583-E6F5-455B-81F4-A1A431CE1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739" y="786406"/>
                <a:ext cx="10515600" cy="733495"/>
              </a:xfrm>
              <a:blipFill>
                <a:blip r:embed="rId3"/>
                <a:stretch>
                  <a:fillRect l="-696" t="-166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8AE2BEE-618F-4441-9F13-E11F9C3EA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0" y="1669151"/>
            <a:ext cx="4056898" cy="27045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16B69E-115E-4270-9DAA-7352658E92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15046" r="22826" b="14830"/>
          <a:stretch/>
        </p:blipFill>
        <p:spPr>
          <a:xfrm>
            <a:off x="265043" y="1634713"/>
            <a:ext cx="2479950" cy="156260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AC19C-8550-4C90-B203-DD082C34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7D9E-F8B6-4ABD-93FD-0BA37C96A2BF}" type="slidenum">
              <a:rPr lang="zh-CN" altLang="en-US" smtClean="0"/>
              <a:t>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AC1D86-DE33-4CC4-A08D-C567E4DF36A2}"/>
                  </a:ext>
                </a:extLst>
              </p:cNvPr>
              <p:cNvSpPr txBox="1"/>
              <p:nvPr/>
            </p:nvSpPr>
            <p:spPr>
              <a:xfrm>
                <a:off x="5956852" y="1647054"/>
                <a:ext cx="1378226" cy="6399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×150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AC1D86-DE33-4CC4-A08D-C567E4DF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852" y="1647054"/>
                <a:ext cx="1378226" cy="639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下 18">
            <a:extLst>
              <a:ext uri="{FF2B5EF4-FFF2-40B4-BE49-F238E27FC236}">
                <a16:creationId xmlns:a16="http://schemas.microsoft.com/office/drawing/2014/main" id="{E5CD4FBE-A8EF-422C-9D20-84BCB18F47F5}"/>
              </a:ext>
            </a:extLst>
          </p:cNvPr>
          <p:cNvSpPr/>
          <p:nvPr/>
        </p:nvSpPr>
        <p:spPr>
          <a:xfrm rot="248550">
            <a:off x="6321044" y="2247133"/>
            <a:ext cx="141564" cy="5270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5F8DB9F-6FCD-42C6-A822-DFE3E2B07AA0}"/>
              </a:ext>
            </a:extLst>
          </p:cNvPr>
          <p:cNvSpPr txBox="1"/>
          <p:nvPr/>
        </p:nvSpPr>
        <p:spPr>
          <a:xfrm>
            <a:off x="3921657" y="4732435"/>
            <a:ext cx="164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Preamplifers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3B3BA2A-77C4-4002-8F5E-E786D996D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45" y="5308520"/>
            <a:ext cx="2678542" cy="13426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9690EC-BD1F-49AB-AC01-9C66B559E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866" y="766811"/>
            <a:ext cx="3344091" cy="144562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3BDF78A-DD08-415A-A38E-4815045FE631}"/>
              </a:ext>
            </a:extLst>
          </p:cNvPr>
          <p:cNvSpPr/>
          <p:nvPr/>
        </p:nvSpPr>
        <p:spPr>
          <a:xfrm>
            <a:off x="8578456" y="2106371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hlinkClick r:id="rId9"/>
              </a:rPr>
              <a:t>https://</a:t>
            </a:r>
            <a:r>
              <a:rPr lang="en-US" altLang="zh-CN" sz="1400" dirty="0" err="1">
                <a:hlinkClick r:id="rId9"/>
              </a:rPr>
              <a:t>chinaxiv.org</a:t>
            </a:r>
            <a:r>
              <a:rPr lang="en-US" altLang="zh-CN" sz="1400" dirty="0">
                <a:hlinkClick r:id="rId9"/>
              </a:rPr>
              <a:t>/abs/202305.00148</a:t>
            </a:r>
            <a:endParaRPr lang="en-US" altLang="zh-CN" sz="1400" dirty="0"/>
          </a:p>
          <a:p>
            <a:r>
              <a:rPr lang="en-US" altLang="zh-CN" sz="1400" dirty="0"/>
              <a:t>To be published in </a:t>
            </a:r>
            <a:r>
              <a:rPr lang="en-US" altLang="zh-CN" sz="1400" dirty="0" err="1"/>
              <a:t>NST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646AE40-7514-4780-91F6-0B2D82DE8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1158" y="2651650"/>
            <a:ext cx="3437519" cy="15143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D5D7152-32EB-4608-A258-3236C75F78F7}"/>
              </a:ext>
            </a:extLst>
          </p:cNvPr>
          <p:cNvSpPr txBox="1"/>
          <p:nvPr/>
        </p:nvSpPr>
        <p:spPr>
          <a:xfrm>
            <a:off x="8491825" y="4065972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To be submitted soon.</a:t>
            </a:r>
            <a:endParaRPr lang="zh-CN" altLang="en-US" sz="14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056E2D3-3AE0-4A30-8FF5-475F42AA5E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4701" y="4826966"/>
            <a:ext cx="2432727" cy="192220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7698368-3E9E-4B5B-BFE7-0481B69AE0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2461" y="4834241"/>
            <a:ext cx="2416367" cy="188723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5513DA0-5ACC-432E-81C2-2F97DC8DDB03}"/>
              </a:ext>
            </a:extLst>
          </p:cNvPr>
          <p:cNvSpPr txBox="1"/>
          <p:nvPr/>
        </p:nvSpPr>
        <p:spPr>
          <a:xfrm>
            <a:off x="6854017" y="4395846"/>
            <a:ext cx="489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Good efficiency at far end, 98% at 7 </a:t>
            </a:r>
            <a:r>
              <a:rPr lang="en-US" altLang="zh-CN" sz="2000" b="1" dirty="0" err="1"/>
              <a:t>p.e.</a:t>
            </a:r>
            <a:endParaRPr lang="zh-CN" altLang="en-US" sz="2000" b="1" dirty="0"/>
          </a:p>
        </p:txBody>
      </p:sp>
      <p:pic>
        <p:nvPicPr>
          <p:cNvPr id="20" name="Picture 18" descr="整体1_0000._0000">
            <a:extLst>
              <a:ext uri="{FF2B5EF4-FFF2-40B4-BE49-F238E27FC236}">
                <a16:creationId xmlns:a16="http://schemas.microsoft.com/office/drawing/2014/main" id="{9EECCAB5-82CB-4A10-A140-AA396F26D7C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572" t="5562" r="10555" b="6414"/>
          <a:stretch/>
        </p:blipFill>
        <p:spPr>
          <a:xfrm>
            <a:off x="238441" y="4558691"/>
            <a:ext cx="2982297" cy="21627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97EEC86-98D6-41D5-BD25-F5B62B5D1A63}"/>
              </a:ext>
            </a:extLst>
          </p:cNvPr>
          <p:cNvSpPr txBox="1"/>
          <p:nvPr/>
        </p:nvSpPr>
        <p:spPr>
          <a:xfrm>
            <a:off x="1451113" y="6089022"/>
            <a:ext cx="159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Detector simulation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36AC7-B3FD-4B69-8AC0-0DF7A60F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133212"/>
            <a:ext cx="10515600" cy="840823"/>
          </a:xfrm>
        </p:spPr>
        <p:txBody>
          <a:bodyPr/>
          <a:lstStyle/>
          <a:p>
            <a:r>
              <a:rPr lang="en-US" altLang="zh-CN" dirty="0"/>
              <a:t>Plan of R&amp;D in the near future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9F6968-B7A3-41B0-ADA1-0A06C79A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1103381"/>
            <a:ext cx="10515600" cy="4351338"/>
          </a:xfrm>
        </p:spPr>
        <p:txBody>
          <a:bodyPr/>
          <a:lstStyle/>
          <a:p>
            <a:r>
              <a:rPr lang="en-US" altLang="zh-CN" sz="2400" dirty="0"/>
              <a:t>Build layers of prototype modules, like Belle II KLM, and carry out CR tests.</a:t>
            </a:r>
          </a:p>
          <a:p>
            <a:r>
              <a:rPr lang="en-US" altLang="zh-CN" sz="2400" dirty="0"/>
              <a:t>R&amp;D on the readout motherboard: </a:t>
            </a:r>
            <a:r>
              <a:rPr lang="en-US" altLang="zh-CN" sz="2400" dirty="0" err="1"/>
              <a:t>USST+Fudan</a:t>
            </a:r>
            <a:r>
              <a:rPr lang="en-US" altLang="zh-CN" sz="2400" dirty="0"/>
              <a:t>, ongoing</a:t>
            </a:r>
          </a:p>
          <a:p>
            <a:r>
              <a:rPr lang="en-US" altLang="zh-CN" sz="2400" dirty="0"/>
              <a:t>R&amp;D on new </a:t>
            </a:r>
            <a:r>
              <a:rPr lang="en-US" altLang="zh-CN" sz="2400" dirty="0" err="1"/>
              <a:t>SiPM</a:t>
            </a:r>
            <a:r>
              <a:rPr lang="en-US" altLang="zh-CN" sz="2400" dirty="0"/>
              <a:t> based on </a:t>
            </a:r>
            <a:r>
              <a:rPr lang="en-US" altLang="zh-CN" sz="2400" dirty="0" err="1"/>
              <a:t>LGAD</a:t>
            </a:r>
            <a:r>
              <a:rPr lang="en-US" altLang="zh-CN" sz="2400" dirty="0"/>
              <a:t>: </a:t>
            </a:r>
            <a:r>
              <a:rPr lang="en-US" altLang="zh-CN" sz="2400" dirty="0" err="1"/>
              <a:t>IHEP+Fudan</a:t>
            </a:r>
            <a:r>
              <a:rPr lang="en-US" altLang="zh-CN" sz="2400" dirty="0"/>
              <a:t>, ongoing</a:t>
            </a:r>
          </a:p>
          <a:p>
            <a:r>
              <a:rPr lang="en-US" altLang="zh-CN" sz="2400" dirty="0"/>
              <a:t>Improve the design of scintillator strip: </a:t>
            </a:r>
            <a:r>
              <a:rPr lang="en-US" altLang="zh-CN" sz="2400" dirty="0" err="1"/>
              <a:t>GNKD+Fudan</a:t>
            </a:r>
            <a:r>
              <a:rPr lang="en-US" altLang="zh-CN" sz="2400" dirty="0"/>
              <a:t>, good status</a:t>
            </a:r>
          </a:p>
          <a:p>
            <a:r>
              <a:rPr lang="en-US" altLang="zh-CN" sz="2400" dirty="0"/>
              <a:t>R&amp;D on new WLS fiber: </a:t>
            </a:r>
            <a:r>
              <a:rPr lang="en-US" altLang="zh-CN" sz="2400" dirty="0" err="1"/>
              <a:t>GNKD+Fudan</a:t>
            </a:r>
            <a:r>
              <a:rPr lang="en-US" altLang="zh-CN" sz="2400" dirty="0"/>
              <a:t>? Will do.</a:t>
            </a:r>
          </a:p>
          <a:p>
            <a:r>
              <a:rPr lang="en-US" altLang="zh-CN" sz="2400" dirty="0"/>
              <a:t>Improve the </a:t>
            </a:r>
            <a:r>
              <a:rPr lang="en-US" altLang="zh-CN" sz="2400" dirty="0" err="1"/>
              <a:t>G4</a:t>
            </a:r>
            <a:r>
              <a:rPr lang="en-US" altLang="zh-CN" sz="2400" dirty="0"/>
              <a:t> simulation.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206FB9-1FDA-46B6-978A-9102A45F2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3" b="14976"/>
          <a:stretch/>
        </p:blipFill>
        <p:spPr>
          <a:xfrm>
            <a:off x="546652" y="3869635"/>
            <a:ext cx="4996070" cy="26537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AB0E4AF-8909-4D2F-A5B3-4F74C78F28B6}"/>
              </a:ext>
            </a:extLst>
          </p:cNvPr>
          <p:cNvSpPr txBox="1"/>
          <p:nvPr/>
        </p:nvSpPr>
        <p:spPr>
          <a:xfrm>
            <a:off x="1182757" y="4101548"/>
            <a:ext cx="23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KLM spare module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26B36F-3012-4D57-A7C9-758A03CBBE61}"/>
              </a:ext>
            </a:extLst>
          </p:cNvPr>
          <p:cNvSpPr txBox="1"/>
          <p:nvPr/>
        </p:nvSpPr>
        <p:spPr>
          <a:xfrm>
            <a:off x="3554895" y="5342700"/>
            <a:ext cx="19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Readout motherboard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1654EFC-B0BD-43A4-B5C4-C9CDB86D1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5" y="611352"/>
            <a:ext cx="1510436" cy="201391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328A497-261B-4854-B6C6-9B6F285ED346}"/>
              </a:ext>
            </a:extLst>
          </p:cNvPr>
          <p:cNvSpPr txBox="1"/>
          <p:nvPr/>
        </p:nvSpPr>
        <p:spPr>
          <a:xfrm>
            <a:off x="10150737" y="2605582"/>
            <a:ext cx="213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Kuraray WLS fiber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3BD4D1-285D-40F0-9442-97058565B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16036" y="3461266"/>
            <a:ext cx="4165781" cy="3124336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7011A9A-5778-4F93-BA8F-CF1FD236A4AE}"/>
              </a:ext>
            </a:extLst>
          </p:cNvPr>
          <p:cNvSpPr/>
          <p:nvPr/>
        </p:nvSpPr>
        <p:spPr>
          <a:xfrm>
            <a:off x="3279913" y="5062330"/>
            <a:ext cx="2365513" cy="10005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4B59EDE4-AF19-470E-87EB-9BE7C00DC064}"/>
              </a:ext>
            </a:extLst>
          </p:cNvPr>
          <p:cNvSpPr/>
          <p:nvPr/>
        </p:nvSpPr>
        <p:spPr>
          <a:xfrm>
            <a:off x="5675965" y="5342700"/>
            <a:ext cx="840071" cy="11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1E717A-F0A3-463C-8D79-BBF9FD9D115E}"/>
              </a:ext>
            </a:extLst>
          </p:cNvPr>
          <p:cNvSpPr txBox="1"/>
          <p:nvPr/>
        </p:nvSpPr>
        <p:spPr>
          <a:xfrm>
            <a:off x="7020339" y="5877014"/>
            <a:ext cx="19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KLM Readout</a:t>
            </a:r>
          </a:p>
          <a:p>
            <a:r>
              <a:rPr lang="en-US" altLang="zh-CN" b="1" dirty="0">
                <a:solidFill>
                  <a:srgbClr val="FFFF00"/>
                </a:solidFill>
              </a:rPr>
              <a:t>10 </a:t>
            </a:r>
            <a:r>
              <a:rPr lang="en-US" altLang="zh-CN" b="1" dirty="0" err="1">
                <a:solidFill>
                  <a:srgbClr val="FFFF00"/>
                </a:solidFill>
              </a:rPr>
              <a:t>TargetX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7C0A571-012D-4683-A803-7EF92FB4DFB7}"/>
              </a:ext>
            </a:extLst>
          </p:cNvPr>
          <p:cNvSpPr txBox="1"/>
          <p:nvPr/>
        </p:nvSpPr>
        <p:spPr>
          <a:xfrm>
            <a:off x="7167769" y="3732216"/>
            <a:ext cx="81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FPGA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994" y="0"/>
            <a:ext cx="8773078" cy="1073391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核脉冲信号能量测量与时间测量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451" y="952781"/>
            <a:ext cx="807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  <a:cs typeface="+mj-ea"/>
              </a:rPr>
              <a:t>1. </a:t>
            </a:r>
            <a:r>
              <a:rPr lang="en-US" altLang="zh-CN" sz="2000" b="1" dirty="0" err="1">
                <a:latin typeface="+mj-ea"/>
                <a:ea typeface="+mj-ea"/>
                <a:cs typeface="+mj-ea"/>
              </a:rPr>
              <a:t>研制10-100MS</a:t>
            </a:r>
            <a:r>
              <a:rPr lang="en-US" altLang="zh-CN" sz="2000" b="1" dirty="0">
                <a:latin typeface="+mj-ea"/>
                <a:ea typeface="+mj-ea"/>
                <a:cs typeface="+mj-ea"/>
              </a:rPr>
              <a:t>/s、</a:t>
            </a:r>
            <a:r>
              <a:rPr lang="zh-CN" altLang="en-US" sz="2000" b="1" dirty="0">
                <a:latin typeface="+mj-ea"/>
                <a:ea typeface="+mj-ea"/>
                <a:cs typeface="+mj-ea"/>
              </a:rPr>
              <a:t>多通道、</a:t>
            </a:r>
            <a:r>
              <a:rPr lang="en-US" altLang="zh-CN" sz="2000" b="1" dirty="0" err="1">
                <a:latin typeface="+mj-ea"/>
                <a:ea typeface="+mj-ea"/>
                <a:cs typeface="+mj-ea"/>
              </a:rPr>
              <a:t>高精度ADC采集卡</a:t>
            </a:r>
            <a:endParaRPr lang="en-US" altLang="zh-CN" sz="2000" b="1" dirty="0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6159" y="4320374"/>
            <a:ext cx="6901815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·</a:t>
            </a:r>
            <a:r>
              <a:rPr lang="zh-CN" altLang="en-US" dirty="0">
                <a:latin typeface="+mj-ea"/>
                <a:ea typeface="+mj-ea"/>
              </a:rPr>
              <a:t>使用相对低采样率的</a:t>
            </a:r>
            <a:r>
              <a:rPr lang="en-US" altLang="zh-CN" dirty="0">
                <a:latin typeface="+mj-ea"/>
                <a:ea typeface="+mj-ea"/>
              </a:rPr>
              <a:t>ADC</a:t>
            </a:r>
            <a:r>
              <a:rPr lang="zh-CN" altLang="en-US" dirty="0">
                <a:latin typeface="+mj-ea"/>
                <a:ea typeface="+mj-ea"/>
              </a:rPr>
              <a:t>实现高精度能量测量和时间测量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·ADC</a:t>
            </a:r>
            <a:r>
              <a:rPr lang="zh-CN" altLang="en-US" dirty="0">
                <a:latin typeface="+mj-ea"/>
                <a:ea typeface="+mj-ea"/>
              </a:rPr>
              <a:t>的采样率可调，</a:t>
            </a:r>
            <a:r>
              <a:rPr lang="en-US" altLang="zh-CN" dirty="0">
                <a:latin typeface="+mj-ea"/>
                <a:ea typeface="+mj-ea"/>
              </a:rPr>
              <a:t>10-100 MS/s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" name="图片 3" descr="fig1"/>
          <p:cNvPicPr>
            <a:picLocks noChangeAspect="1"/>
          </p:cNvPicPr>
          <p:nvPr/>
        </p:nvPicPr>
        <p:blipFill>
          <a:blip r:embed="rId2"/>
          <a:srcRect t="44560"/>
          <a:stretch>
            <a:fillRect/>
          </a:stretch>
        </p:blipFill>
        <p:spPr>
          <a:xfrm>
            <a:off x="2234318" y="1717563"/>
            <a:ext cx="6359717" cy="2273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75861" y="1059610"/>
            <a:ext cx="807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ea"/>
                <a:ea typeface="+mj-ea"/>
                <a:cs typeface="+mj-ea"/>
                <a:sym typeface="+mn-ea"/>
              </a:rPr>
              <a:t>2.  </a:t>
            </a:r>
            <a:r>
              <a:rPr lang="en-US" sz="2000" dirty="0" err="1">
                <a:latin typeface="+mj-ea"/>
                <a:ea typeface="+mj-ea"/>
                <a:cs typeface="+mj-ea"/>
                <a:sym typeface="+mn-ea"/>
              </a:rPr>
              <a:t>研究FPGA的硬件算法，实现高精度能量测量与时间测量</a:t>
            </a:r>
            <a:endParaRPr lang="en-US" altLang="zh-CN" sz="2000" dirty="0">
              <a:latin typeface="+mj-ea"/>
              <a:ea typeface="+mj-ea"/>
              <a:cs typeface="+mj-ea"/>
            </a:endParaRPr>
          </a:p>
        </p:txBody>
      </p:sp>
      <p:pic>
        <p:nvPicPr>
          <p:cNvPr id="12" name="图片 11" descr="matl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76" y="1445938"/>
            <a:ext cx="3868692" cy="29007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4243" y="4482024"/>
            <a:ext cx="92235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·</a:t>
            </a:r>
            <a:r>
              <a:rPr lang="zh-CN" altLang="en-US" dirty="0">
                <a:latin typeface="+mj-ea"/>
                <a:ea typeface="+mj-ea"/>
              </a:rPr>
              <a:t>使用</a:t>
            </a:r>
            <a:r>
              <a:rPr lang="en-US" altLang="zh-CN" dirty="0" err="1">
                <a:latin typeface="+mj-ea"/>
                <a:ea typeface="+mj-ea"/>
              </a:rPr>
              <a:t>matlab</a:t>
            </a:r>
            <a:r>
              <a:rPr lang="zh-CN" altLang="en-US" dirty="0">
                <a:latin typeface="+mj-ea"/>
                <a:ea typeface="+mj-ea"/>
              </a:rPr>
              <a:t>进行仿真，两个核脉冲脉宽为</a:t>
            </a:r>
            <a:r>
              <a:rPr lang="en-US" altLang="zh-CN" dirty="0" err="1">
                <a:latin typeface="+mj-ea"/>
                <a:ea typeface="+mj-ea"/>
              </a:rPr>
              <a:t>1us</a:t>
            </a:r>
            <a:r>
              <a:rPr lang="zh-CN" altLang="en-US" dirty="0">
                <a:latin typeface="+mj-ea"/>
                <a:ea typeface="+mj-ea"/>
              </a:rPr>
              <a:t>，信噪比</a:t>
            </a:r>
            <a:r>
              <a:rPr lang="en-US" altLang="zh-CN" dirty="0" err="1">
                <a:latin typeface="+mj-ea"/>
                <a:ea typeface="+mj-ea"/>
              </a:rPr>
              <a:t>100dB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·</a:t>
            </a:r>
            <a:r>
              <a:rPr lang="zh-CN" altLang="en-US" dirty="0">
                <a:latin typeface="+mj-ea"/>
                <a:ea typeface="+mj-ea"/>
              </a:rPr>
              <a:t>以</a:t>
            </a:r>
            <a:r>
              <a:rPr lang="en-US" altLang="zh-CN" dirty="0" err="1">
                <a:latin typeface="+mj-ea"/>
                <a:ea typeface="+mj-ea"/>
              </a:rPr>
              <a:t>40MHz</a:t>
            </a:r>
            <a:r>
              <a:rPr lang="zh-CN" altLang="en-US" dirty="0">
                <a:latin typeface="+mj-ea"/>
                <a:ea typeface="+mj-ea"/>
              </a:rPr>
              <a:t>采样率的</a:t>
            </a:r>
            <a:r>
              <a:rPr lang="en-US" altLang="zh-CN" dirty="0">
                <a:latin typeface="+mj-ea"/>
                <a:ea typeface="+mj-ea"/>
              </a:rPr>
              <a:t>ADC</a:t>
            </a:r>
            <a:r>
              <a:rPr lang="zh-CN" altLang="en-US" dirty="0">
                <a:latin typeface="+mj-ea"/>
                <a:ea typeface="+mj-ea"/>
              </a:rPr>
              <a:t>为例，进行</a:t>
            </a:r>
            <a:r>
              <a:rPr lang="en-US" altLang="zh-CN" dirty="0">
                <a:latin typeface="+mj-ea"/>
                <a:ea typeface="+mj-ea"/>
              </a:rPr>
              <a:t>1000</a:t>
            </a:r>
            <a:r>
              <a:rPr lang="zh-CN" altLang="en-US" dirty="0">
                <a:latin typeface="+mj-ea"/>
                <a:ea typeface="+mj-ea"/>
              </a:rPr>
              <a:t>次实验，得到时间间隔高斯分布图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</a:rPr>
              <a:t>·1000</a:t>
            </a:r>
            <a:r>
              <a:rPr lang="zh-CN" altLang="en-US" dirty="0">
                <a:latin typeface="+mj-ea"/>
                <a:ea typeface="+mj-ea"/>
              </a:rPr>
              <a:t>次实验所得时间间隔</a:t>
            </a:r>
            <a:r>
              <a:rPr lang="en-US" altLang="zh-CN" dirty="0">
                <a:latin typeface="+mj-ea"/>
                <a:ea typeface="+mj-ea"/>
              </a:rPr>
              <a:t>std</a:t>
            </a:r>
            <a:r>
              <a:rPr lang="zh-CN" altLang="en-US" dirty="0">
                <a:latin typeface="+mj-ea"/>
                <a:ea typeface="+mj-ea"/>
              </a:rPr>
              <a:t>为</a:t>
            </a:r>
            <a:r>
              <a:rPr lang="en-US" altLang="zh-CN" dirty="0" err="1">
                <a:latin typeface="+mj-ea"/>
                <a:ea typeface="+mj-ea"/>
              </a:rPr>
              <a:t>3.0196ps</a:t>
            </a: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ea"/>
                <a:ea typeface="+mj-ea"/>
                <a:sym typeface="+mn-ea"/>
              </a:rPr>
              <a:t>·ADC</a:t>
            </a:r>
            <a:r>
              <a:rPr lang="zh-CN" altLang="en-US" dirty="0">
                <a:latin typeface="+mj-ea"/>
                <a:ea typeface="+mj-ea"/>
                <a:sym typeface="+mn-ea"/>
              </a:rPr>
              <a:t>采集的数据进行积分可得能量信息</a:t>
            </a:r>
            <a:endParaRPr lang="zh-CN" altLang="en-US" dirty="0">
              <a:latin typeface="+mj-ea"/>
              <a:ea typeface="+mj-ea"/>
            </a:endParaRPr>
          </a:p>
          <a:p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4A836BD-8574-4222-BAB1-78E81C6C3F44}"/>
              </a:ext>
            </a:extLst>
          </p:cNvPr>
          <p:cNvSpPr txBox="1">
            <a:spLocks/>
          </p:cNvSpPr>
          <p:nvPr/>
        </p:nvSpPr>
        <p:spPr>
          <a:xfrm>
            <a:off x="236994" y="0"/>
            <a:ext cx="8773078" cy="107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核脉冲信号能量测量与时间测量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82DB2-9CEA-41AE-80AC-33CE3E80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3" y="250686"/>
            <a:ext cx="10515600" cy="847449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国产塑闪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B4FC954-E839-4A2B-9D3F-E37D212D2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7" y="1098135"/>
            <a:ext cx="3984650" cy="531079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843650-5AEA-4EAC-BD3B-39D895E41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47" y="2368826"/>
            <a:ext cx="4570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296</Words>
  <Application>Microsoft Office PowerPoint</Application>
  <PresentationFormat>宽屏</PresentationFormat>
  <Paragraphs>35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黑体</vt:lpstr>
      <vt:lpstr>Arial</vt:lpstr>
      <vt:lpstr>Cambria Math</vt:lpstr>
      <vt:lpstr>Office 主题​​</vt:lpstr>
      <vt:lpstr>R&amp;D for muon detector: Regular design</vt:lpstr>
      <vt:lpstr>Plan of R&amp;D in the near future</vt:lpstr>
      <vt:lpstr>核脉冲信号能量测量与时间测量</vt:lpstr>
      <vt:lpstr>PowerPoint 演示文稿</vt:lpstr>
      <vt:lpstr>国产塑闪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R&amp;D: Regular design</dc:title>
  <dc:creator>Xiaolong Wang</dc:creator>
  <cp:lastModifiedBy>王曦阳</cp:lastModifiedBy>
  <cp:revision>30</cp:revision>
  <dcterms:created xsi:type="dcterms:W3CDTF">2023-06-29T01:47:48Z</dcterms:created>
  <dcterms:modified xsi:type="dcterms:W3CDTF">2024-02-03T07:32:08Z</dcterms:modified>
</cp:coreProperties>
</file>