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717" r:id="rId2"/>
    <p:sldId id="771" r:id="rId3"/>
    <p:sldId id="789" r:id="rId4"/>
    <p:sldId id="790" r:id="rId5"/>
    <p:sldId id="788" r:id="rId6"/>
    <p:sldId id="770" r:id="rId7"/>
    <p:sldId id="786" r:id="rId8"/>
    <p:sldId id="772" r:id="rId9"/>
    <p:sldId id="777" r:id="rId10"/>
    <p:sldId id="778" r:id="rId11"/>
    <p:sldId id="787" r:id="rId12"/>
    <p:sldId id="782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5"/>
    <p:restoredTop sz="94383"/>
  </p:normalViewPr>
  <p:slideViewPr>
    <p:cSldViewPr snapToGrid="0" snapToObjects="1">
      <p:cViewPr>
        <p:scale>
          <a:sx n="58" d="100"/>
          <a:sy n="58" d="100"/>
        </p:scale>
        <p:origin x="616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564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3" r:id="rId62"/>
    <p:sldLayoutId id="2147483714" r:id="rId63"/>
    <p:sldLayoutId id="2147483716" r:id="rId64"/>
    <p:sldLayoutId id="2147483717" r:id="rId65"/>
    <p:sldLayoutId id="2147483718" r:id="rId66"/>
    <p:sldLayoutId id="2147483719" r:id="rId67"/>
    <p:sldLayoutId id="2147483720" r:id="rId68"/>
    <p:sldLayoutId id="2147483721" r:id="rId69"/>
    <p:sldLayoutId id="2147483722" r:id="rId70"/>
    <p:sldLayoutId id="2147483723" r:id="rId71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4504077"/>
            <a:ext cx="24384001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-US" sz="6600" dirty="0"/>
              <a:t>Vertex detector toward TDR </a:t>
            </a:r>
            <a:endParaRPr lang="en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2957717" y="9278400"/>
            <a:ext cx="18468564" cy="257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</a:t>
            </a:r>
            <a:r>
              <a:rPr lang="en-US" altLang="zh-CN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 (IHEP)</a:t>
            </a:r>
          </a:p>
          <a:p>
            <a:pPr algn="ctr"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梁志均 （中国科学院高能物理研究所）</a:t>
            </a:r>
            <a:endParaRPr lang="en-US" altLang="zh-CN" sz="5400" dirty="0">
              <a:effectLst>
                <a:outerShdw blurRad="88900" rotWithShape="0">
                  <a:srgbClr val="011993"/>
                </a:outerShdw>
              </a:effectLst>
              <a:sym typeface="Damascus Bold"/>
            </a:endParaRP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7" y="-18654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Radiation hardness (neutron Fluence)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CDR requirement: </a:t>
            </a:r>
            <a:r>
              <a:rPr kumimoji="1" lang="en-US" altLang="zh-CN" dirty="0">
                <a:solidFill>
                  <a:srgbClr val="FFFF00"/>
                </a:solidFill>
              </a:rPr>
              <a:t>~2*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8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𝒚𝒓</a:t>
            </a:r>
            <a:endParaRPr lang="en-US" altLang="zh-CN" sz="4800" b="0" i="0" u="none" strike="noStrike" cap="none" spc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altLang="zh-CN" sz="4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TDR </a:t>
            </a:r>
            <a:r>
              <a:rPr kumimoji="1" lang="en-US" altLang="zh-CN" sz="4800" dirty="0"/>
              <a:t>requirement: </a:t>
            </a:r>
            <a:r>
              <a:rPr kumimoji="1" lang="en-US" altLang="zh-CN" sz="4800" dirty="0">
                <a:solidFill>
                  <a:srgbClr val="FFFF00"/>
                </a:solidFill>
              </a:rPr>
              <a:t>1-6 *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8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8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𝒚𝒓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(depending on radius)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Whether CEPC MAPS sensor can survive </a:t>
            </a:r>
            <a:r>
              <a:rPr lang="en-US" altLang="zh-CN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4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4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4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 ?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indent="0">
              <a:buNone/>
            </a:pPr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44500" lvl="1" indent="0">
              <a:buNone/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17938"/>
              </p:ext>
            </p:extLst>
          </p:nvPr>
        </p:nvGraphicFramePr>
        <p:xfrm>
          <a:off x="345461" y="4778972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neutron</a:t>
                      </a:r>
                      <a:r>
                        <a:rPr lang="zh-CN" altLang="en-US" sz="3600" dirty="0"/>
                        <a:t> </a:t>
                      </a:r>
                      <a:r>
                        <a:rPr lang="en-US" altLang="zh-CN" sz="3600" dirty="0"/>
                        <a:t>fluence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𝒏</a:t>
                      </a:r>
                      <a:r>
                        <a:rPr lang="zh-CN" altLang="en-US" sz="3600" b="0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𝒆𝒒</a:t>
                      </a: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𝟏𝟎</a:t>
                      </a:r>
                      <a:r>
                        <a:rPr lang="zh-CN" altLang="en-US" sz="3600" b="0" i="0" u="none" strike="noStrike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𝟏𝟐 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⋅ 𝒄𝒎</a:t>
                      </a: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-𝟐 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⋅ 𝒚𝒓</a:t>
                      </a:r>
                      <a:endParaRPr lang="en-US" altLang="zh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16mm</a:t>
                      </a: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effectLst/>
                        </a:rPr>
                        <a:t>3</a:t>
                      </a:r>
                      <a:endParaRPr lang="zh-CN" altLang="en-US" sz="3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9-15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120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360-600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  <p:pic>
        <p:nvPicPr>
          <p:cNvPr id="5" name="图片 7">
            <a:extLst>
              <a:ext uri="{FF2B5EF4-FFF2-40B4-BE49-F238E27FC236}">
                <a16:creationId xmlns:a16="http://schemas.microsoft.com/office/drawing/2014/main" id="{D2CABC76-A1A2-A23F-C139-DD981E2C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454097"/>
            <a:ext cx="8056496" cy="546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5BA71-C674-DA2A-7020-FF9CE401F4F7}"/>
              </a:ext>
            </a:extLst>
          </p:cNvPr>
          <p:cNvSpPr txBox="1"/>
          <p:nvPr/>
        </p:nvSpPr>
        <p:spPr>
          <a:xfrm>
            <a:off x="10210799" y="8665276"/>
            <a:ext cx="13740211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kumimoji="1" lang="en-US" altLang="zh-CN" sz="3600" dirty="0"/>
              <a:t>Radiation of </a:t>
            </a:r>
            <a:r>
              <a:rPr kumimoji="1" lang="en-US" altLang="zh-CN" sz="3600" dirty="0" err="1"/>
              <a:t>Taichu</a:t>
            </a:r>
            <a:r>
              <a:rPr kumimoji="1" lang="en-US" altLang="zh-CN" sz="3600" dirty="0"/>
              <a:t> @ CSNS ( up to </a:t>
            </a:r>
            <a:r>
              <a:rPr kumimoji="1" lang="en-US" altLang="zh-CN" sz="3600" dirty="0">
                <a:solidFill>
                  <a:srgbClr val="FFFF00"/>
                </a:solidFill>
              </a:rPr>
              <a:t>1.5*</a:t>
            </a:r>
            <a:r>
              <a:rPr lang="en-US" altLang="zh-CN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36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36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sz="3600" dirty="0"/>
              <a:t> )</a:t>
            </a:r>
          </a:p>
          <a:p>
            <a:pPr lvl="1"/>
            <a:r>
              <a:rPr kumimoji="1" lang="en-US" altLang="zh-CN" sz="3600" dirty="0"/>
              <a:t>DUT is irradiated </a:t>
            </a:r>
            <a:r>
              <a:rPr kumimoji="1" lang="en-US" altLang="zh-CN" sz="3600" dirty="0" err="1"/>
              <a:t>TaichuPix</a:t>
            </a:r>
            <a:r>
              <a:rPr kumimoji="1" lang="en-US" altLang="zh-CN" sz="3600" dirty="0"/>
              <a:t> with modified process</a:t>
            </a:r>
          </a:p>
          <a:p>
            <a:pPr lvl="1"/>
            <a:r>
              <a:rPr kumimoji="1" lang="en-US" altLang="zh-CN" sz="3600" dirty="0"/>
              <a:t>Preliminary result (by </a:t>
            </a:r>
            <a:r>
              <a:rPr kumimoji="1" lang="en-US" altLang="zh-CN" sz="3600" dirty="0" err="1"/>
              <a:t>Yiming</a:t>
            </a:r>
            <a:r>
              <a:rPr kumimoji="1" lang="en-US" altLang="zh-CN" sz="3600" dirty="0"/>
              <a:t>)</a:t>
            </a:r>
          </a:p>
          <a:p>
            <a:pPr lvl="2"/>
            <a:r>
              <a:rPr kumimoji="1" lang="en-US" altLang="zh-CN" sz="3600" dirty="0"/>
              <a:t>Efficiency </a:t>
            </a:r>
            <a:r>
              <a:rPr kumimoji="1" lang="en-US" altLang="zh-CN" sz="3600" dirty="0">
                <a:solidFill>
                  <a:srgbClr val="FFFF00"/>
                </a:solidFill>
              </a:rPr>
              <a:t>&gt;99%</a:t>
            </a:r>
            <a:r>
              <a:rPr kumimoji="1" lang="en-US" altLang="zh-CN" sz="3600" dirty="0"/>
              <a:t> @ </a:t>
            </a:r>
            <a:r>
              <a:rPr lang="en-US" altLang="zh-CN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lang="zh-CN" altLang="en-US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36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sz="3600" dirty="0"/>
              <a:t> </a:t>
            </a:r>
          </a:p>
          <a:p>
            <a:pPr lvl="2"/>
            <a:r>
              <a:rPr kumimoji="1" lang="en-US" altLang="zh-CN" sz="3600" dirty="0"/>
              <a:t>Efficiency </a:t>
            </a:r>
            <a:r>
              <a:rPr kumimoji="1" lang="en-US" altLang="zh-CN" sz="3600" dirty="0">
                <a:solidFill>
                  <a:srgbClr val="FFFF00"/>
                </a:solidFill>
              </a:rPr>
              <a:t>&gt;95% @ 1.5* </a:t>
            </a:r>
            <a:r>
              <a:rPr lang="en-US" altLang="zh-CN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36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36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1277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4F16-1301-8414-CC59-251024F9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Hit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density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D5F07-1B74-DF9C-A578-D4A98BF4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CDR </a:t>
            </a:r>
            <a:r>
              <a:rPr kumimoji="1" lang="en-US" altLang="zh-CN" dirty="0">
                <a:solidFill>
                  <a:srgbClr val="FFFF00"/>
                </a:solidFill>
              </a:rPr>
              <a:t>: ~2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hits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-2</a:t>
            </a:r>
            <a:r>
              <a:rPr kumimoji="1" lang="zh-CN" altLang="en-US" dirty="0">
                <a:solidFill>
                  <a:srgbClr val="FFFF00"/>
                </a:solidFill>
              </a:rPr>
              <a:t>  </a:t>
            </a:r>
            <a:r>
              <a:rPr kumimoji="1" lang="en-US" altLang="zh-CN" dirty="0">
                <a:solidFill>
                  <a:srgbClr val="FFFF00"/>
                </a:solidFill>
              </a:rPr>
              <a:t>BX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-1</a:t>
            </a:r>
            <a:endParaRPr kumimoji="1" lang="en-US" altLang="zh-CN" baseline="30000" dirty="0">
              <a:solidFill>
                <a:srgbClr val="FFFF00"/>
              </a:solidFill>
              <a:sym typeface="Calibri"/>
            </a:endParaRPr>
          </a:p>
          <a:p>
            <a:r>
              <a:rPr lang="en-US" altLang="zh-CN" sz="4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TDR </a:t>
            </a:r>
            <a:r>
              <a:rPr kumimoji="1" lang="en-US" altLang="zh-CN" sz="4800" dirty="0"/>
              <a:t>requirement: </a:t>
            </a:r>
            <a:r>
              <a:rPr kumimoji="1" lang="en-US" altLang="zh-CN" sz="4800" dirty="0">
                <a:solidFill>
                  <a:srgbClr val="FFFF00"/>
                </a:solidFill>
              </a:rPr>
              <a:t>2~10 hits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cm</a:t>
            </a:r>
            <a:r>
              <a:rPr kumimoji="1" lang="en-US" altLang="zh-CN" sz="4800" baseline="30000" dirty="0">
                <a:solidFill>
                  <a:srgbClr val="FFFF00"/>
                </a:solidFill>
              </a:rPr>
              <a:t>-2</a:t>
            </a:r>
            <a:r>
              <a:rPr kumimoji="1" lang="zh-CN" altLang="en-US" sz="4800" dirty="0">
                <a:solidFill>
                  <a:srgbClr val="FFFF00"/>
                </a:solidFill>
              </a:rPr>
              <a:t>  </a:t>
            </a:r>
            <a:r>
              <a:rPr kumimoji="1" lang="en-US" altLang="zh-CN" sz="4800" dirty="0">
                <a:solidFill>
                  <a:srgbClr val="FFFF00"/>
                </a:solidFill>
              </a:rPr>
              <a:t>BX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baseline="30000" dirty="0">
                <a:solidFill>
                  <a:srgbClr val="FFFF00"/>
                </a:solidFill>
              </a:rPr>
              <a:t>-1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(depending on radius)</a:t>
            </a:r>
          </a:p>
          <a:p>
            <a:pPr marL="0" indent="0">
              <a:buNone/>
            </a:pPr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44500" lvl="1" indent="0">
              <a:buNone/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A4DAA-1ED8-E8F4-026B-6CD9CDF8F4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11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FBDD1-98C8-E114-7357-AE25700D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59" y="3666830"/>
            <a:ext cx="16429805" cy="95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19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021BD5-2380-0AE3-C8D0-7669F8B8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Summary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Action item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7B8193-4117-A297-F54D-43FBDF91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6964" y="1631279"/>
            <a:ext cx="25203151" cy="11412142"/>
          </a:xfrm>
        </p:spPr>
        <p:txBody>
          <a:bodyPr/>
          <a:lstStyle/>
          <a:p>
            <a:r>
              <a:rPr kumimoji="1" lang="en-US" altLang="zh-CN" dirty="0"/>
              <a:t>Based on initial input of  background, compare advantage and disadvantage of different layout </a:t>
            </a:r>
          </a:p>
          <a:p>
            <a:pPr lvl="1"/>
            <a:r>
              <a:rPr kumimoji="1" lang="en-US" altLang="zh-CN" dirty="0"/>
              <a:t>First layer radius </a:t>
            </a:r>
            <a:r>
              <a:rPr kumimoji="1" lang="en-US" altLang="zh-CN" dirty="0">
                <a:solidFill>
                  <a:srgbClr val="FFFF00"/>
                </a:solidFill>
              </a:rPr>
              <a:t>12mm </a:t>
            </a:r>
            <a:r>
              <a:rPr kumimoji="1" lang="en-US" altLang="zh-CN" dirty="0"/>
              <a:t>Vs </a:t>
            </a:r>
            <a:r>
              <a:rPr kumimoji="1" lang="en-US" altLang="zh-CN" dirty="0">
                <a:solidFill>
                  <a:srgbClr val="FFFF00"/>
                </a:solidFill>
              </a:rPr>
              <a:t>16mm </a:t>
            </a:r>
          </a:p>
          <a:p>
            <a:pPr lvl="1"/>
            <a:r>
              <a:rPr kumimoji="1" lang="en-US" altLang="zh-CN" dirty="0"/>
              <a:t>Still waiting for final input of background from MDI group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Revisit vertex time resolution and occupancy, spatial resolution requirement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Roadmap for R &amp; D (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–like/ </a:t>
            </a:r>
            <a:r>
              <a:rPr kumimoji="1" lang="en-US" altLang="zh-CN" dirty="0" err="1">
                <a:solidFill>
                  <a:srgbClr val="FFFF00"/>
                </a:solidFill>
              </a:rPr>
              <a:t>Jadepix</a:t>
            </a:r>
            <a:r>
              <a:rPr kumimoji="1" lang="en-US" altLang="zh-CN" dirty="0">
                <a:solidFill>
                  <a:srgbClr val="FFFF00"/>
                </a:solidFill>
              </a:rPr>
              <a:t> –like architecture)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Finalize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the readout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architecture design ( need to consider trigger design)</a:t>
            </a:r>
          </a:p>
          <a:p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Integration vertex design with beam pipe in MDI region</a:t>
            </a:r>
          </a:p>
          <a:p>
            <a:pPr lvl="1"/>
            <a:r>
              <a:rPr kumimoji="1" lang="en-US" altLang="zh-CN" dirty="0"/>
              <a:t>For Cooling design and support structure, Cabling, and frontend boards location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A45087-7927-16DC-56B1-951CDDEC5C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0040EB-20F4-BE1E-5FA8-ABC1E658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2531"/>
            <a:ext cx="17393485" cy="22808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B4E3EA-301C-7138-5F3D-4EFCF1D4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609" y="9656286"/>
            <a:ext cx="6244223" cy="37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729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B3A5E5-D964-1B00-95E3-7B8C714C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Vertex detector Towards TDR study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BD44D4-BEA2-662A-7000-13132073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3783"/>
            <a:ext cx="24384001" cy="12138387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Major change from CDR to TDR 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(CDR)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(TDR)            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(reduce 30%)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per IP: </a:t>
            </a:r>
          </a:p>
          <a:p>
            <a:pPr lvl="2"/>
            <a:r>
              <a:rPr kumimoji="1" lang="en-US" altLang="zh-CN" dirty="0">
                <a:sym typeface="Wingdings" pitchFamily="2" charset="2"/>
              </a:rPr>
              <a:t>Z pole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32</a:t>
            </a:r>
            <a:r>
              <a:rPr kumimoji="1" lang="en-US" altLang="zh-CN" sz="4200" dirty="0">
                <a:solidFill>
                  <a:srgbClr val="FFFF00"/>
                </a:solidFill>
              </a:rPr>
              <a:t>×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42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(CDR) 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192 </a:t>
            </a:r>
            <a:r>
              <a:rPr kumimoji="1" lang="en-US" altLang="zh-CN" sz="3600" dirty="0">
                <a:solidFill>
                  <a:srgbClr val="FFFF00"/>
                </a:solidFill>
              </a:rPr>
              <a:t>×</a:t>
            </a:r>
            <a:r>
              <a:rPr kumimoji="1" lang="en-US" altLang="zh-CN" sz="36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36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36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/>
              <a:t> (TDR, 50MW)        </a:t>
            </a:r>
            <a:r>
              <a:rPr kumimoji="1" lang="en-US" altLang="zh-CN" dirty="0">
                <a:solidFill>
                  <a:srgbClr val="FFFF00"/>
                </a:solidFill>
              </a:rPr>
              <a:t>(6 times increase)</a:t>
            </a:r>
          </a:p>
          <a:p>
            <a:pPr lvl="2"/>
            <a:r>
              <a:rPr kumimoji="1" lang="en-US" altLang="zh-CN" dirty="0">
                <a:sym typeface="Wingdings" pitchFamily="2" charset="2"/>
              </a:rPr>
              <a:t>ZH: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5.6</a:t>
            </a:r>
            <a:r>
              <a:rPr kumimoji="1" lang="en-US" altLang="zh-CN" dirty="0">
                <a:solidFill>
                  <a:srgbClr val="FFFF00"/>
                </a:solidFill>
              </a:rPr>
              <a:t>×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(CDR)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8.3 </a:t>
            </a:r>
            <a:r>
              <a:rPr kumimoji="1" lang="en-US" altLang="zh-CN" sz="2800" dirty="0">
                <a:solidFill>
                  <a:srgbClr val="FFFF00"/>
                </a:solidFill>
              </a:rPr>
              <a:t>×</a:t>
            </a:r>
            <a:r>
              <a:rPr kumimoji="1" lang="en-US" altLang="zh-CN" sz="28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28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28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/>
              <a:t> (TDR)                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kumimoji="1" lang="en-US" altLang="zh-CN" sz="4000" dirty="0">
                <a:solidFill>
                  <a:srgbClr val="FFFF00"/>
                </a:solidFill>
              </a:rPr>
              <a:t>~1.5</a:t>
            </a:r>
            <a:r>
              <a:rPr kumimoji="1" lang="en-US" altLang="zh-CN" dirty="0">
                <a:solidFill>
                  <a:srgbClr val="FFFF00"/>
                </a:solidFill>
              </a:rPr>
              <a:t> times increase)</a:t>
            </a:r>
            <a:endParaRPr kumimoji="1" lang="en-US" altLang="zh-CN" dirty="0"/>
          </a:p>
          <a:p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>
                <a:solidFill>
                  <a:schemeClr val="tx1"/>
                </a:solidFill>
              </a:rPr>
              <a:t>Action item </a:t>
            </a:r>
          </a:p>
          <a:p>
            <a:pPr lvl="1"/>
            <a:r>
              <a:rPr kumimoji="1" lang="en-US" altLang="zh-CN" sz="4200" dirty="0">
                <a:solidFill>
                  <a:srgbClr val="FFFF00"/>
                </a:solidFill>
              </a:rPr>
              <a:t>Need to consider Higgs/Z pole/ WW/ ttbar  run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Accelerator can switch operation mode in a short time scale</a:t>
            </a:r>
          </a:p>
          <a:p>
            <a:pPr lvl="1"/>
            <a:r>
              <a:rPr kumimoji="1" lang="en-US" altLang="zh-CN" sz="4200" dirty="0">
                <a:solidFill>
                  <a:srgbClr val="FFFF00"/>
                </a:solidFill>
              </a:rPr>
              <a:t>Connection to Physics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kumimoji="1" lang="en-US" altLang="zh-CN" dirty="0"/>
              <a:t>Optimize the geometry, physics case</a:t>
            </a:r>
          </a:p>
          <a:p>
            <a:pPr lvl="3"/>
            <a:r>
              <a:rPr kumimoji="1" lang="en-US" altLang="zh-CN" dirty="0">
                <a:solidFill>
                  <a:schemeClr val="tx1"/>
                </a:solidFill>
              </a:rPr>
              <a:t>First vertex layer: Radius=12mm (TDR candidate) or Radius =16mm (CDR design) ? </a:t>
            </a:r>
          </a:p>
          <a:p>
            <a:pPr lvl="1"/>
            <a:r>
              <a:rPr kumimoji="1" lang="en-US" altLang="zh-CN" sz="4200" dirty="0">
                <a:solidFill>
                  <a:srgbClr val="FFFF00"/>
                </a:solidFill>
              </a:rPr>
              <a:t>Connection to MDI 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 </a:t>
            </a:r>
          </a:p>
          <a:p>
            <a:pPr lvl="2"/>
            <a:r>
              <a:rPr kumimoji="1" lang="en-US" altLang="zh-CN" dirty="0"/>
              <a:t>Estimate the hit rate from background, Fluence and total ionization dose estimation </a:t>
            </a:r>
          </a:p>
          <a:p>
            <a:pPr lvl="2"/>
            <a:r>
              <a:rPr kumimoji="1" lang="en-US" altLang="zh-CN" dirty="0"/>
              <a:t>Mechanical and cooling solution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Connection to DAQ and electronics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kumimoji="1" lang="en-US" altLang="zh-CN" dirty="0"/>
              <a:t>Data Rate in Higgs/Z pole/ WW/ ttbar </a:t>
            </a:r>
          </a:p>
          <a:p>
            <a:pPr lvl="1"/>
            <a:r>
              <a:rPr kumimoji="1" lang="en-US" altLang="zh-CN" dirty="0"/>
              <a:t>Work together to select Technology based on all aspects  </a:t>
            </a:r>
          </a:p>
          <a:p>
            <a:endParaRPr kumimoji="1" lang="en-US" altLang="zh-CN" dirty="0"/>
          </a:p>
          <a:p>
            <a:pPr lvl="2"/>
            <a:endParaRPr kumimoji="1" lang="en-US" altLang="zh-CN" dirty="0">
              <a:sym typeface="Wingdings" pitchFamily="2" charset="2"/>
            </a:endParaRPr>
          </a:p>
          <a:p>
            <a:pPr marL="444500" lvl="1" indent="0">
              <a:buNone/>
            </a:pPr>
            <a:endParaRPr kumimoji="1" lang="en-US" altLang="zh-CN" dirty="0">
              <a:sym typeface="Wingdings" pitchFamily="2" charset="2"/>
            </a:endParaRPr>
          </a:p>
          <a:p>
            <a:pPr lvl="1"/>
            <a:endParaRPr kumimoji="1" lang="en-US" altLang="zh-CN" dirty="0">
              <a:sym typeface="Wingdings" pitchFamily="2" charset="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BD7C00-9E24-A060-CA8A-091C2B12EE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343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E80A-B58C-9D4E-4638-8264B5CBC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List of key parameter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C8B39-36B5-96D6-DC48-EDD11AE56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80229"/>
            <a:ext cx="24384001" cy="11412142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CN" dirty="0"/>
              <a:t>aterial budget</a:t>
            </a:r>
          </a:p>
          <a:p>
            <a:r>
              <a:rPr lang="en-US" dirty="0"/>
              <a:t>D</a:t>
            </a:r>
            <a:r>
              <a:rPr lang="en-CN" dirty="0"/>
              <a:t>ata rate </a:t>
            </a:r>
          </a:p>
          <a:p>
            <a:r>
              <a:rPr lang="en-CN" dirty="0"/>
              <a:t>Cost </a:t>
            </a:r>
          </a:p>
          <a:p>
            <a:r>
              <a:rPr lang="en-CN" dirty="0"/>
              <a:t>技术成熟度</a:t>
            </a:r>
          </a:p>
          <a:p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resolution(</a:t>
            </a:r>
            <a:r>
              <a:rPr lang="zh-CN" altLang="en-US" dirty="0"/>
              <a:t>现在，预期</a:t>
            </a:r>
            <a:r>
              <a:rPr lang="en-US" altLang="zh-CN" dirty="0"/>
              <a:t>5-7</a:t>
            </a:r>
            <a:r>
              <a:rPr lang="zh-CN" altLang="en-US" dirty="0"/>
              <a:t>年后）</a:t>
            </a:r>
            <a:endParaRPr lang="en-US" altLang="zh-CN" dirty="0"/>
          </a:p>
          <a:p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stamp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offline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,physics,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DAQ</a:t>
            </a:r>
            <a:endParaRPr lang="en-US" altLang="zh-CN" dirty="0"/>
          </a:p>
          <a:p>
            <a:r>
              <a:rPr lang="zh-CN" altLang="en-US" dirty="0"/>
              <a:t>功耗 </a:t>
            </a:r>
            <a:r>
              <a:rPr lang="en-US" altLang="zh-CN" dirty="0"/>
              <a:t>(</a:t>
            </a:r>
            <a:r>
              <a:rPr lang="zh-CN" altLang="en-US" dirty="0"/>
              <a:t>现在，预期</a:t>
            </a:r>
            <a:r>
              <a:rPr lang="en-US" altLang="zh-CN" dirty="0"/>
              <a:t>5</a:t>
            </a:r>
            <a:r>
              <a:rPr lang="zh-CN" altLang="en-US" dirty="0"/>
              <a:t>年后）</a:t>
            </a:r>
            <a:endParaRPr lang="en-US" altLang="zh-CN" dirty="0"/>
          </a:p>
          <a:p>
            <a:r>
              <a:rPr lang="en-US" altLang="zh-CN" dirty="0"/>
              <a:t>Radiation</a:t>
            </a:r>
            <a:r>
              <a:rPr lang="zh-CN" altLang="en-US" dirty="0"/>
              <a:t> （补充实验）</a:t>
            </a:r>
            <a:endParaRPr lang="en-US" altLang="zh-CN" dirty="0"/>
          </a:p>
          <a:p>
            <a:r>
              <a:rPr lang="zh-CN" altLang="en-US" dirty="0"/>
              <a:t>工艺稳定性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availability</a:t>
            </a:r>
            <a:r>
              <a:rPr lang="zh-CN" altLang="en-US" dirty="0"/>
              <a:t> 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</a:p>
          <a:p>
            <a:endParaRPr lang="en-US" altLang="zh-CN" dirty="0"/>
          </a:p>
          <a:p>
            <a:r>
              <a:rPr lang="zh-CN" altLang="en-US" dirty="0"/>
              <a:t>外单位合作</a:t>
            </a:r>
            <a:endParaRPr lang="en-US" altLang="zh-CN" dirty="0"/>
          </a:p>
          <a:p>
            <a:endParaRPr lang="en-US" altLang="zh-CN" dirty="0"/>
          </a:p>
          <a:p>
            <a:endParaRPr lang="en-CN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FD318-3E07-816E-D2D1-1296FCFDF0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50908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3C20-2A60-45F3-5EAD-9F6576E8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Timeline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AB08F-8058-5CB1-1386-E063F8EE1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631279"/>
            <a:ext cx="24384001" cy="11412142"/>
          </a:xfrm>
        </p:spPr>
        <p:txBody>
          <a:bodyPr/>
          <a:lstStyle/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月底，技术方案定型 </a:t>
            </a:r>
            <a:endParaRPr lang="en-US" altLang="zh-CN" dirty="0"/>
          </a:p>
          <a:p>
            <a:pPr lvl="1"/>
            <a:r>
              <a:rPr lang="en-US" altLang="zh-CN" dirty="0">
                <a:sym typeface="Wingdings" pitchFamily="2" charset="2"/>
              </a:rPr>
              <a:t>software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zh-CN" altLang="en-US" dirty="0"/>
              <a:t>数字化模型</a:t>
            </a:r>
            <a:r>
              <a:rPr lang="en-US" altLang="zh-CN" dirty="0"/>
              <a:t>:cluster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，</a:t>
            </a:r>
            <a:r>
              <a:rPr lang="en-US" altLang="zh-CN" dirty="0"/>
              <a:t>efficiency,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stamp</a:t>
            </a:r>
            <a:r>
              <a:rPr lang="zh-CN" altLang="en-US" dirty="0"/>
              <a:t>，</a:t>
            </a:r>
            <a:r>
              <a:rPr lang="en-US" dirty="0"/>
              <a:t>M</a:t>
            </a:r>
            <a:r>
              <a:rPr lang="en-CN" dirty="0"/>
              <a:t>aterial budget</a:t>
            </a:r>
            <a:endParaRPr lang="en-US" altLang="zh-CN" dirty="0"/>
          </a:p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月底， </a:t>
            </a:r>
            <a:r>
              <a:rPr lang="en-US" altLang="zh-CN" dirty="0"/>
              <a:t>MDI</a:t>
            </a:r>
            <a:r>
              <a:rPr lang="zh-CN" altLang="en-US" dirty="0"/>
              <a:t> 最终</a:t>
            </a:r>
            <a:r>
              <a:rPr lang="en-US" altLang="zh-CN" dirty="0"/>
              <a:t>background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</a:p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月底，几何结构定型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8DEC3-C3E4-D200-2765-3B660CE3AC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458746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E2A0-3A3B-CBDE-EC69-E0A39A7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CN" dirty="0"/>
              <a:t>ackup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0FCF7-6898-97F2-F09F-49EC8AFBF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A7A8B-BEA9-F6D6-D7A2-9155ACCE93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44293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F289A-18F9-672C-16E7-2E8A2F41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Hit rate and radiation from background (input for vertex)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EFC30A-4C34-B053-32BD-BFCBE34DA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2190" y="1756166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Waiting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 the update on background estimation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First guess of background based on input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increase 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radiation hardness requirement increased, tiny impact on hit density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Expect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3-5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times larger hit density and radiation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FD0792-5D2B-E9F6-FA65-D84A19304B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893661-70FB-8B1A-8459-62E021663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28" y="6059882"/>
            <a:ext cx="7594087" cy="7346661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098580E5-1469-183A-8B43-E9732A893D34}"/>
              </a:ext>
            </a:extLst>
          </p:cNvPr>
          <p:cNvCxnSpPr>
            <a:cxnSpLocks/>
          </p:cNvCxnSpPr>
          <p:nvPr/>
        </p:nvCxnSpPr>
        <p:spPr>
          <a:xfrm>
            <a:off x="1610139" y="7295322"/>
            <a:ext cx="5088835" cy="339918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144F067-8255-2BE6-618C-9BC50BC1A50D}"/>
              </a:ext>
            </a:extLst>
          </p:cNvPr>
          <p:cNvSpPr txBox="1"/>
          <p:nvPr/>
        </p:nvSpPr>
        <p:spPr>
          <a:xfrm>
            <a:off x="488028" y="5016605"/>
            <a:ext cx="891722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Hit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density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per crossing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B80734-242B-F59A-264E-D3A7B98E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33" y="5922963"/>
            <a:ext cx="7815473" cy="7560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6564A6E-9356-5765-FB35-07CFB7378242}"/>
              </a:ext>
            </a:extLst>
          </p:cNvPr>
          <p:cNvSpPr txBox="1"/>
          <p:nvPr/>
        </p:nvSpPr>
        <p:spPr>
          <a:xfrm>
            <a:off x="9405257" y="5153522"/>
            <a:ext cx="1249135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Total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ionization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dose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398EB4-1DA6-11D8-D705-4787BC85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24" y="6196800"/>
            <a:ext cx="7206300" cy="69715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FA9F27C-9213-35E4-A754-C5C120981F29}"/>
              </a:ext>
            </a:extLst>
          </p:cNvPr>
          <p:cNvSpPr txBox="1"/>
          <p:nvPr/>
        </p:nvSpPr>
        <p:spPr>
          <a:xfrm>
            <a:off x="17933933" y="5189124"/>
            <a:ext cx="1249135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Fluence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412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Radiation hardness (Total ionization dose)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Taichupix2 was irradiated in-situ tested up to </a:t>
            </a:r>
            <a:r>
              <a:rPr kumimoji="1" lang="en-US" altLang="zh-CN" dirty="0">
                <a:solidFill>
                  <a:srgbClr val="FFFF00"/>
                </a:solidFill>
              </a:rPr>
              <a:t>30 </a:t>
            </a:r>
            <a:r>
              <a:rPr kumimoji="1" lang="en-US" altLang="zh-CN" dirty="0" err="1">
                <a:solidFill>
                  <a:srgbClr val="FFFF00"/>
                </a:solidFill>
              </a:rPr>
              <a:t>Mrad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Based on LHC experience, chip have potential to survive serval hundred </a:t>
            </a:r>
            <a:r>
              <a:rPr kumimoji="1" lang="en-US" altLang="zh-CN" dirty="0" err="1"/>
              <a:t>Mrad</a:t>
            </a:r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03CE5494-7C30-0445-0004-C89EC31E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13" y="7781639"/>
            <a:ext cx="7711700" cy="57837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5ADFD8-A1B7-6B79-F045-A2CEBF879093}"/>
              </a:ext>
            </a:extLst>
          </p:cNvPr>
          <p:cNvSpPr txBox="1"/>
          <p:nvPr/>
        </p:nvSpPr>
        <p:spPr>
          <a:xfrm>
            <a:off x="15235263" y="6391313"/>
            <a:ext cx="1249231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Taichupix3 irradiation test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Pixel threshold vs. TID</a:t>
            </a:r>
            <a:endParaRPr lang="zh-CN" altLang="en-US" sz="4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801306-D16C-2AB2-FA03-32FF0F11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7436430"/>
            <a:ext cx="10716282" cy="61842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E29FDC-C396-63AA-E460-EC6EBE77E5A9}"/>
              </a:ext>
            </a:extLst>
          </p:cNvPr>
          <p:cNvSpPr txBox="1"/>
          <p:nvPr/>
        </p:nvSpPr>
        <p:spPr>
          <a:xfrm>
            <a:off x="2606680" y="6584687"/>
            <a:ext cx="1250576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Taichupix2 irradiation test </a:t>
            </a: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/>
        </p:nvGraphicFramePr>
        <p:xfrm>
          <a:off x="110394" y="3810690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Initial input  on TID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radius=16mm 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8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~1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3-5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~60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200-300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7301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CED0D8-2C84-D956-782C-5BB4D74A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Hit rate and radiation from background (input for vertex)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1F5AFF-9E1B-9B56-C6FC-8DDB81FC1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Waiting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 the update on background estimation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First guess of background based on input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increase 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radiation hardness requirement increased, tiny impact on hit density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Expect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3-5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times larger hit density and radiation 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8D0E3A-AB19-8132-FE7C-94D5768ED1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87AE30-8240-5477-971B-1D83735A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0" y="7021195"/>
            <a:ext cx="21974899" cy="53742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4E3E761-48D5-2FDC-8FBE-21300C35EA50}"/>
              </a:ext>
            </a:extLst>
          </p:cNvPr>
          <p:cNvSpPr txBox="1"/>
          <p:nvPr/>
        </p:nvSpPr>
        <p:spPr>
          <a:xfrm>
            <a:off x="5389676" y="6046704"/>
            <a:ext cx="20105947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Hit rate and radiation from Background (CDR study, from </a:t>
            </a:r>
            <a:r>
              <a:rPr kumimoji="1" lang="en-US" altLang="zh-CN" dirty="0" err="1">
                <a:solidFill>
                  <a:srgbClr val="FFFF00"/>
                </a:solidFill>
              </a:rPr>
              <a:t>Haoyu</a:t>
            </a:r>
            <a:r>
              <a:rPr kumimoji="1" lang="en-US" altLang="zh-CN" dirty="0">
                <a:solidFill>
                  <a:srgbClr val="FFFF00"/>
                </a:solidFill>
              </a:rPr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36760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Radiation hardness (Total ionization dose)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Taichupix2 was irradiated in-situ tested up to </a:t>
            </a:r>
            <a:r>
              <a:rPr kumimoji="1" lang="en-US" altLang="zh-CN" dirty="0">
                <a:solidFill>
                  <a:srgbClr val="FFFF00"/>
                </a:solidFill>
              </a:rPr>
              <a:t>30 </a:t>
            </a:r>
            <a:r>
              <a:rPr kumimoji="1" lang="en-US" altLang="zh-CN" dirty="0" err="1">
                <a:solidFill>
                  <a:srgbClr val="FFFF00"/>
                </a:solidFill>
              </a:rPr>
              <a:t>Mrad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Based on LHC experience, chip have potential to survive serval hundred </a:t>
            </a:r>
            <a:r>
              <a:rPr kumimoji="1" lang="en-US" altLang="zh-CN" dirty="0" err="1"/>
              <a:t>Mrad</a:t>
            </a:r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03CE5494-7C30-0445-0004-C89EC31E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13" y="7781639"/>
            <a:ext cx="7711700" cy="57837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5ADFD8-A1B7-6B79-F045-A2CEBF879093}"/>
              </a:ext>
            </a:extLst>
          </p:cNvPr>
          <p:cNvSpPr txBox="1"/>
          <p:nvPr/>
        </p:nvSpPr>
        <p:spPr>
          <a:xfrm>
            <a:off x="15235263" y="6391313"/>
            <a:ext cx="1249231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Taichupix3 irradiation test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Pixel threshold vs. TID</a:t>
            </a:r>
            <a:endParaRPr lang="zh-CN" altLang="en-US" sz="4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801306-D16C-2AB2-FA03-32FF0F11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7436430"/>
            <a:ext cx="10716282" cy="61842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E29FDC-C396-63AA-E460-EC6EBE77E5A9}"/>
              </a:ext>
            </a:extLst>
          </p:cNvPr>
          <p:cNvSpPr txBox="1"/>
          <p:nvPr/>
        </p:nvSpPr>
        <p:spPr>
          <a:xfrm>
            <a:off x="2606680" y="6584687"/>
            <a:ext cx="1250576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Taichupix2 irradiation test </a:t>
            </a: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42497"/>
              </p:ext>
            </p:extLst>
          </p:nvPr>
        </p:nvGraphicFramePr>
        <p:xfrm>
          <a:off x="110394" y="3810690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Initial input  on TID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radius=16mm 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8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~1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3-5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~60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200-300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3899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20240201CEPCday-silicon-v3" id="{6111B6B6-5B47-774F-998C-D99833FD24F4}" vid="{A95244BE-0CA3-B840-98F3-17E880ECA050}"/>
    </a:ext>
  </a:extLst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7778</TotalTime>
  <Words>975</Words>
  <Application>Microsoft Macintosh PowerPoint</Application>
  <PresentationFormat>Custom</PresentationFormat>
  <Paragraphs>167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Presentation</vt:lpstr>
      <vt:lpstr> Vertex detector Towards TDR study</vt:lpstr>
      <vt:lpstr>List of key parameter</vt:lpstr>
      <vt:lpstr>Timeline </vt:lpstr>
      <vt:lpstr>Backup </vt:lpstr>
      <vt:lpstr> Hit rate and radiation from background (input for vertex)</vt:lpstr>
      <vt:lpstr> Radiation hardness (Total ionization dose)</vt:lpstr>
      <vt:lpstr> Hit rate and radiation from background (input for vertex)</vt:lpstr>
      <vt:lpstr> Radiation hardness (Total ionization dose)</vt:lpstr>
      <vt:lpstr>Radiation hardness (neutron Fluence) </vt:lpstr>
      <vt:lpstr> Hit density</vt:lpstr>
      <vt:lpstr> Summary： Action item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483</cp:revision>
  <dcterms:modified xsi:type="dcterms:W3CDTF">2024-02-01T08:30:28Z</dcterms:modified>
</cp:coreProperties>
</file>