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20" r:id="rId2"/>
    <p:sldMasterId id="2147483733" r:id="rId3"/>
    <p:sldMasterId id="2147483746" r:id="rId4"/>
  </p:sldMasterIdLst>
  <p:notesMasterIdLst>
    <p:notesMasterId r:id="rId28"/>
  </p:notesMasterIdLst>
  <p:handoutMasterIdLst>
    <p:handoutMasterId r:id="rId29"/>
  </p:handoutMasterIdLst>
  <p:sldIdLst>
    <p:sldId id="356" r:id="rId5"/>
    <p:sldId id="533" r:id="rId6"/>
    <p:sldId id="537" r:id="rId7"/>
    <p:sldId id="535" r:id="rId8"/>
    <p:sldId id="534" r:id="rId9"/>
    <p:sldId id="536" r:id="rId10"/>
    <p:sldId id="538" r:id="rId11"/>
    <p:sldId id="495" r:id="rId12"/>
    <p:sldId id="517" r:id="rId13"/>
    <p:sldId id="496" r:id="rId14"/>
    <p:sldId id="528" r:id="rId15"/>
    <p:sldId id="524" r:id="rId16"/>
    <p:sldId id="525" r:id="rId17"/>
    <p:sldId id="527" r:id="rId18"/>
    <p:sldId id="498" r:id="rId19"/>
    <p:sldId id="520" r:id="rId20"/>
    <p:sldId id="503" r:id="rId21"/>
    <p:sldId id="522" r:id="rId22"/>
    <p:sldId id="523" r:id="rId23"/>
    <p:sldId id="529" r:id="rId24"/>
    <p:sldId id="530" r:id="rId25"/>
    <p:sldId id="531" r:id="rId26"/>
    <p:sldId id="532" r:id="rId2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CC99"/>
    <a:srgbClr val="33CCCC"/>
    <a:srgbClr val="CC0099"/>
    <a:srgbClr val="006633"/>
    <a:srgbClr val="FFFFCC"/>
    <a:srgbClr val="FFCCCC"/>
    <a:srgbClr val="777777"/>
    <a:srgbClr val="FF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5244" autoAdjust="0"/>
  </p:normalViewPr>
  <p:slideViewPr>
    <p:cSldViewPr>
      <p:cViewPr varScale="1">
        <p:scale>
          <a:sx n="86" d="100"/>
          <a:sy n="86" d="100"/>
        </p:scale>
        <p:origin x="156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45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50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D3B2D2-EB54-4DB4-86CA-44B2C5EC994F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70613A5-CF5A-471A-A00E-C70A2B20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7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50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93E35E6-4823-423C-9A77-97541517AD0D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0750393-E56E-4EC0-A630-7481E025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1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0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4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992888" cy="2209800"/>
          </a:xfrm>
          <a:prstGeom prst="rect">
            <a:avLst/>
          </a:prstGeom>
          <a:noFill/>
        </p:spPr>
        <p:txBody>
          <a:bodyPr/>
          <a:lstStyle>
            <a:lvl1pPr algn="l">
              <a:defRPr sz="2800">
                <a:solidFill>
                  <a:srgbClr val="006633"/>
                </a:solidFill>
                <a:latin typeface="Comic Sans MS" pitchFamily="66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fr-FR" dirty="0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81EA-2ABF-40F3-8ABB-B45228A2DF0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6594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6594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32994-BFD4-4E84-9815-31D3787F3AD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7921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085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085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394A-8DF0-49E7-9776-29202ACFE3D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7921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08513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9C70-F4DE-44F6-80FF-4947D2FAA00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E355-4760-4E4D-8611-1C8075FED0F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4E7D-620D-4AA7-B397-DE3FCFC9901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54006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buClr>
                <a:srgbClr val="CC99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53151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6633"/>
                </a:solidFill>
                <a:latin typeface="Comic Sans MS" pitchFamily="66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6B38D0-E50B-47EC-B2D3-4AE0B27AD52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527800"/>
            <a:ext cx="3384550" cy="2619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521075" y="6457950"/>
            <a:ext cx="2563813" cy="331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6231-FA3F-475A-96A0-F73E72A3D4E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3276600" y="6524625"/>
            <a:ext cx="3167063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defRPr sz="1200" kern="1200">
                <a:solidFill>
                  <a:srgbClr val="00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>
              <a:lnSpc>
                <a:spcPct val="120000"/>
              </a:lnSpc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buClr>
                <a:srgbClr val="CC9900"/>
              </a:buCl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503988"/>
            <a:ext cx="946150" cy="28892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E8AFDBC6-8636-43D0-8C2D-AEEF18B55193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395288" y="6453336"/>
            <a:ext cx="3888680" cy="258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663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/>
              <a:t>30/01/2024</a:t>
            </a:r>
            <a:r>
              <a:rPr lang="zh-CN" altLang="en-US" dirty="0"/>
              <a:t>，</a:t>
            </a:r>
            <a:r>
              <a:rPr lang="en-US" altLang="zh-CN" dirty="0"/>
              <a:t>CEPC TDR meeting</a:t>
            </a:r>
            <a:endParaRPr lang="fr-BE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4715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6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5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24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1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8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56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10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78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63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682C-5E2B-4034-A45B-361F3364CAB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8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9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4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36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0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8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37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07F9-308E-44DE-896A-C5F5486FF59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5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82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1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0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6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47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0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2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6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2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8911-1167-4E04-8CBE-31CC4704724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0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9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5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7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31DB-9929-42CA-B090-663F3A0BCBA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045C-B1E0-49FF-87BB-31A9B8F120A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9EA8-6503-4CCB-973C-6820EEF8BE2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47345-8BDA-4AC4-85A1-9EBAA1195F6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Cliquez pour modifier les styles du texte du masque </a:t>
            </a:r>
          </a:p>
          <a:p>
            <a:pPr lvl="1"/>
            <a:r>
              <a:rPr lang="en-US" altLang="zh-CN"/>
              <a:t>Deuxième niveau</a:t>
            </a:r>
          </a:p>
          <a:p>
            <a:pPr lvl="2"/>
            <a:r>
              <a:rPr lang="en-US" altLang="zh-CN"/>
              <a:t>Troisième niveau</a:t>
            </a:r>
          </a:p>
          <a:p>
            <a:pPr lvl="3"/>
            <a:r>
              <a:rPr lang="en-US" altLang="zh-CN"/>
              <a:t>Quatrième niveau</a:t>
            </a:r>
          </a:p>
          <a:p>
            <a:pPr lvl="4"/>
            <a:r>
              <a:rPr lang="en-US" altLang="zh-CN"/>
              <a:t>Cinquième niveau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03988"/>
            <a:ext cx="946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6633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F841C1A-65D0-45B7-9EA2-2E07EBD6A5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381000" y="228600"/>
            <a:ext cx="7215188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3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6525" y="90488"/>
            <a:ext cx="4054475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+mn-lt"/>
              <a:ea typeface="+mn-ea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6525" y="90488"/>
            <a:ext cx="4054475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840001" y="54670"/>
            <a:ext cx="1296292" cy="75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6" r:id="rId14"/>
    <p:sldLayoutId id="2147483717" r:id="rId15"/>
    <p:sldLayoutId id="2147483718" r:id="rId16"/>
    <p:sldLayoutId id="2147483719" r:id="rId17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2" charset="2"/>
        <a:buChar char="n"/>
        <a:defRPr sz="2800">
          <a:solidFill>
            <a:srgbClr val="006633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33"/>
        </a:buClr>
        <a:buSzPct val="75000"/>
        <a:buFont typeface="Wingdings" pitchFamily="2" charset="2"/>
        <a:buChar char="Ä"/>
        <a:defRPr sz="2400">
          <a:solidFill>
            <a:schemeClr val="tx1"/>
          </a:solidFill>
          <a:latin typeface="Comic Sans MS" pitchFamily="66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Ø"/>
        <a:defRPr sz="2000">
          <a:solidFill>
            <a:schemeClr val="tx1"/>
          </a:solidFill>
          <a:latin typeface="Comic Sans MS" pitchFamily="66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633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Comic Sans MS" pitchFamily="66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2889" y="2132583"/>
            <a:ext cx="9141111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latin typeface="+mj-lt"/>
                <a:ea typeface="宋体" panose="02010600030101010101" pitchFamily="2" charset="-122"/>
              </a:rPr>
              <a:t>Electronics Plan for CEPC Ref-TDR </a:t>
            </a:r>
          </a:p>
        </p:txBody>
      </p:sp>
      <p:sp>
        <p:nvSpPr>
          <p:cNvPr id="21506" name="Sous-titre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667625" cy="1224458"/>
          </a:xfrm>
        </p:spPr>
        <p:txBody>
          <a:bodyPr/>
          <a:lstStyle/>
          <a:p>
            <a:pPr algn="ctr"/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Wei </a:t>
            </a:r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Wei</a:t>
            </a:r>
            <a:endParaRPr lang="en-US" altLang="zh-CN" sz="2400" b="1" dirty="0">
              <a:latin typeface="+mj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lvl="0" algn="ctr"/>
            <a:r>
              <a:rPr lang="en-US" altLang="zh-CN" dirty="0">
                <a:solidFill>
                  <a:srgbClr val="000000"/>
                </a:solidFill>
                <a:latin typeface="Arial"/>
                <a:ea typeface="宋体" charset="-122"/>
                <a:cs typeface="Times New Roman" pitchFamily="18" charset="0"/>
              </a:rPr>
              <a:t>2024-02-01</a:t>
            </a:r>
          </a:p>
          <a:p>
            <a:pPr algn="ctr"/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900" dirty="0">
              <a:latin typeface="+mj-lt"/>
              <a:ea typeface="宋体" charset="-122"/>
              <a:cs typeface="Times New Roman" pitchFamily="18" charset="0"/>
            </a:endParaRPr>
          </a:p>
        </p:txBody>
      </p:sp>
      <p:pic>
        <p:nvPicPr>
          <p:cNvPr id="5" name="Picture 3" descr="C:\Users\Administrator\Downloads\iheplogo\log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16632"/>
            <a:ext cx="2293791" cy="43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ihep.cas.cn/images/cepc_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93" r="42466" b="-593"/>
          <a:stretch/>
        </p:blipFill>
        <p:spPr bwMode="auto">
          <a:xfrm>
            <a:off x="6645" y="0"/>
            <a:ext cx="4565355" cy="1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1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7EB97CC-03F6-49EB-AA5C-57435AF12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en-US" altLang="zh-CN" dirty="0"/>
              <a:t>Sub-detector requirements</a:t>
            </a:r>
          </a:p>
          <a:p>
            <a:pPr lvl="1"/>
            <a:r>
              <a:rPr lang="en-US" altLang="zh-CN" dirty="0"/>
              <a:t>physics requirement (measurement target &amp; parameters)</a:t>
            </a:r>
          </a:p>
          <a:p>
            <a:pPr lvl="1"/>
            <a:r>
              <a:rPr lang="en-US" altLang="zh-CN" dirty="0"/>
              <a:t>signal processing (channels, event rate, signal characteristics…)</a:t>
            </a:r>
          </a:p>
          <a:p>
            <a:pPr lvl="1"/>
            <a:r>
              <a:rPr lang="en-US" altLang="zh-CN" dirty="0"/>
              <a:t>overall system (interface, power, cooling, clocking, budget…)</a:t>
            </a:r>
          </a:p>
          <a:p>
            <a:r>
              <a:rPr lang="en-US" altLang="zh-CN" dirty="0"/>
              <a:t>Overall scheme of electronics</a:t>
            </a:r>
          </a:p>
          <a:p>
            <a:pPr lvl="1"/>
            <a:r>
              <a:rPr lang="en-US" altLang="zh-CN" dirty="0"/>
              <a:t>FEE readout to BEE for sub-det</a:t>
            </a:r>
          </a:p>
          <a:p>
            <a:pPr lvl="2"/>
            <a:r>
              <a:rPr lang="en-US" altLang="zh-CN" dirty="0"/>
              <a:t>Data link, cabling</a:t>
            </a:r>
          </a:p>
          <a:p>
            <a:pPr lvl="1"/>
            <a:r>
              <a:rPr lang="en-US" altLang="zh-CN" dirty="0"/>
              <a:t>Global consideration of BEE</a:t>
            </a:r>
          </a:p>
          <a:p>
            <a:pPr lvl="2"/>
            <a:r>
              <a:rPr lang="en-US" altLang="zh-CN" dirty="0"/>
              <a:t>On data : buffering, clocking, transmission …</a:t>
            </a:r>
          </a:p>
          <a:p>
            <a:pPr lvl="2"/>
            <a:r>
              <a:rPr lang="en-US" altLang="zh-CN" dirty="0"/>
              <a:t>Algorithm for data compression, frontend trigger, machine learning…</a:t>
            </a:r>
          </a:p>
          <a:p>
            <a:pPr lvl="1"/>
            <a:r>
              <a:rPr lang="en-US" altLang="zh-CN" dirty="0"/>
              <a:t>Interface with other systems</a:t>
            </a:r>
          </a:p>
          <a:p>
            <a:pPr lvl="2"/>
            <a:r>
              <a:rPr lang="en-US" altLang="zh-CN" dirty="0"/>
              <a:t>To Trigger: data rate, link, trigger/</a:t>
            </a:r>
            <a:r>
              <a:rPr lang="en-US" altLang="zh-CN" dirty="0" err="1"/>
              <a:t>triggerless</a:t>
            </a:r>
            <a:endParaRPr lang="en-US" altLang="zh-CN" dirty="0"/>
          </a:p>
          <a:p>
            <a:pPr lvl="2"/>
            <a:r>
              <a:rPr lang="en-US" altLang="zh-CN" dirty="0"/>
              <a:t>Slow control</a:t>
            </a:r>
          </a:p>
          <a:p>
            <a:pPr lvl="2"/>
            <a:r>
              <a:rPr lang="en-US" altLang="zh-CN" dirty="0"/>
              <a:t>Powering &amp; cooling</a:t>
            </a:r>
          </a:p>
          <a:p>
            <a:pPr lvl="2"/>
            <a:r>
              <a:rPr lang="en-US" altLang="zh-CN" dirty="0"/>
              <a:t>Mechanics &amp; material budget </a:t>
            </a:r>
          </a:p>
          <a:p>
            <a:r>
              <a:rPr lang="en-US" altLang="zh-CN" dirty="0"/>
              <a:t>See backup slides for more details </a:t>
            </a:r>
          </a:p>
          <a:p>
            <a:pPr lvl="1"/>
            <a:r>
              <a:rPr lang="en-US" altLang="zh-CN" dirty="0"/>
              <a:t>CEPC requirement on electronics (@CEPC Workshop, Nanjing)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53D706-96E2-4555-9319-EB065834B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189525A-7060-448F-BE6E-8AD6D103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 to be answered for TDR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EEDB648-4221-460C-A177-9EFD85054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71" y="808008"/>
            <a:ext cx="6137061" cy="4593422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10EF938-C72E-4BF2-A3CC-6D9E63DB9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E8B53B-A1FA-42EA-A2B4-4CF8658ABE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8693984-CD0C-42C7-AAC7-D250D6C0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target: from R&amp;D goals to engineering goals</a:t>
            </a:r>
            <a:endParaRPr lang="zh-CN" altLang="en-US" dirty="0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A168E986-5913-431A-9E87-B1936FE00582}"/>
              </a:ext>
            </a:extLst>
          </p:cNvPr>
          <p:cNvSpPr txBox="1">
            <a:spLocks/>
          </p:cNvSpPr>
          <p:nvPr/>
        </p:nvSpPr>
        <p:spPr bwMode="auto">
          <a:xfrm>
            <a:off x="457200" y="5401430"/>
            <a:ext cx="8229600" cy="8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33"/>
              </a:buClr>
              <a:buSzPct val="75000"/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33"/>
              </a:buClr>
              <a:buSzPct val="70000"/>
              <a:buFont typeface="Wingdings" pitchFamily="2" charset="2"/>
              <a:buChar char="q"/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è"/>
              <a:defRPr sz="1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altLang="zh-CN" sz="1600" kern="0" dirty="0"/>
              <a:t>There might be a significant change to the design according to TDR’s parameter </a:t>
            </a:r>
          </a:p>
          <a:p>
            <a:r>
              <a:rPr lang="en-US" altLang="zh-CN" sz="1600" kern="0" dirty="0"/>
              <a:t>Some R&amp;D parameter in small scale may not be realistic for large detector </a:t>
            </a:r>
          </a:p>
          <a:p>
            <a:pPr lvl="1"/>
            <a:endParaRPr lang="en-US" altLang="zh-CN" sz="1400" kern="0" dirty="0"/>
          </a:p>
          <a:p>
            <a:pPr lvl="1"/>
            <a:endParaRPr lang="zh-CN" altLang="en-US" sz="1400" kern="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C04FE3-A887-4CC5-83E0-0557984633FF}"/>
              </a:ext>
            </a:extLst>
          </p:cNvPr>
          <p:cNvSpPr/>
          <p:nvPr/>
        </p:nvSpPr>
        <p:spPr>
          <a:xfrm>
            <a:off x="76801" y="2564904"/>
            <a:ext cx="1331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0" dirty="0"/>
              <a:t>Vertex detector CDR vs. TDR</a:t>
            </a:r>
          </a:p>
          <a:p>
            <a:r>
              <a:rPr lang="en-US" altLang="zh-CN" sz="1600" kern="0" dirty="0"/>
              <a:t>@</a:t>
            </a:r>
            <a:r>
              <a:rPr lang="en-US" altLang="zh-CN" sz="1600" kern="0" dirty="0" err="1"/>
              <a:t>TaichuPix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2151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011DED-5D81-4D3C-9B19-E2F81A58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47260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zh-CN" sz="1200" dirty="0"/>
              <a:t>Scn1</a:t>
            </a:r>
            <a:r>
              <a:rPr lang="zh-CN" altLang="en-US" sz="1200" dirty="0"/>
              <a:t>：</a:t>
            </a:r>
            <a:r>
              <a:rPr lang="en-US" altLang="zh-CN" sz="1200" dirty="0"/>
              <a:t>General overall electronics scheme + sub-det electronics </a:t>
            </a:r>
            <a:r>
              <a:rPr lang="en-US" altLang="zh-CN" sz="1200" dirty="0">
                <a:solidFill>
                  <a:srgbClr val="0070C0"/>
                </a:solidFill>
              </a:rPr>
              <a:t>to the spec </a:t>
            </a:r>
            <a:r>
              <a:rPr lang="en-US" altLang="zh-CN" sz="1200" dirty="0"/>
              <a:t>+ </a:t>
            </a:r>
            <a:r>
              <a:rPr lang="en-US" altLang="zh-CN" sz="1200" dirty="0">
                <a:solidFill>
                  <a:srgbClr val="0070C0"/>
                </a:solidFill>
              </a:rPr>
              <a:t>limited key R&amp;D in 2024 ( 7 staff + 7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Global electronics scheme with reasonable feasibility (1.5 Staff 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General system interface: powering, clocking, data link with reasonable feasibility (1 Staff +1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Sub-det electronics with specification and general readout scheme: 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Staff 4.5 : Vertex 1 + Tracker 2.5 (silicon 1 + DC 1 + TPC 0.5@thu) +Cal 1 </a:t>
            </a:r>
          </a:p>
          <a:p>
            <a:pPr lvl="3">
              <a:lnSpc>
                <a:spcPct val="85000"/>
              </a:lnSpc>
            </a:pPr>
            <a:r>
              <a:rPr lang="en-US" altLang="zh-CN" dirty="0"/>
              <a:t>Mainly on scheme design and feasibility consideration  </a:t>
            </a:r>
          </a:p>
          <a:p>
            <a:pPr lvl="3">
              <a:lnSpc>
                <a:spcPct val="85000"/>
              </a:lnSpc>
            </a:pPr>
            <a:r>
              <a:rPr lang="en-US" altLang="zh-CN" dirty="0"/>
              <a:t>Other sub-dets </a:t>
            </a:r>
            <a:r>
              <a:rPr lang="en-US" altLang="zh-CN" dirty="0" err="1"/>
              <a:t>elec</a:t>
            </a:r>
            <a:r>
              <a:rPr lang="en-US" altLang="zh-CN" dirty="0"/>
              <a:t> (</a:t>
            </a:r>
            <a:r>
              <a:rPr lang="en-US" altLang="zh-CN" dirty="0" err="1"/>
              <a:t>Muon+Lumi</a:t>
            </a:r>
            <a:r>
              <a:rPr lang="en-US" altLang="zh-CN" dirty="0"/>
              <a:t>) are supposed to be fully covered by other </a:t>
            </a:r>
            <a:r>
              <a:rPr lang="en-US" altLang="zh-CN" dirty="0" err="1"/>
              <a:t>univertisities</a:t>
            </a:r>
            <a:r>
              <a:rPr lang="en-US" altLang="zh-CN" dirty="0"/>
              <a:t>.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Postdoc + stud 4: system evaluation for the main detectors (2) + ASIC test &amp; performance evaluation (2)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Key R&amp;D (2 stud):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Wireless communication &amp; clocking (1)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Advanced algorithm on data compression &amp; on-detector L1 trigger (1) </a:t>
            </a:r>
          </a:p>
          <a:p>
            <a:pPr>
              <a:lnSpc>
                <a:spcPct val="85000"/>
              </a:lnSpc>
            </a:pPr>
            <a:r>
              <a:rPr lang="en-US" altLang="zh-CN" sz="1200" dirty="0"/>
              <a:t>Scn2: General overall electronics scheme + sub-det electronics </a:t>
            </a:r>
            <a:r>
              <a:rPr lang="en-US" altLang="zh-CN" sz="1200" dirty="0">
                <a:solidFill>
                  <a:srgbClr val="0070C0"/>
                </a:solidFill>
              </a:rPr>
              <a:t>to the detailed design </a:t>
            </a:r>
            <a:r>
              <a:rPr lang="en-US" altLang="zh-CN" sz="1200" dirty="0"/>
              <a:t>+ </a:t>
            </a:r>
            <a:r>
              <a:rPr lang="en-US" altLang="zh-CN" sz="1200" dirty="0">
                <a:solidFill>
                  <a:srgbClr val="0070C0"/>
                </a:solidFill>
              </a:rPr>
              <a:t>general R&amp;D in 3~5 years ( 16 staff + 40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Global electronics scheme with preliminary proved feasibility (3 Staff + 2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General system interface: powering, clocking, data link with proved feasibility &amp; evaluation (3 Staff +2 stud)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Sub-det electronics with detailed electronics design : 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Staff 10 : Vertex 2 + Tracker 6 (silicon 2.5 + DC 2 + TPC 1.5@thu) +Cal 2</a:t>
            </a:r>
          </a:p>
          <a:p>
            <a:pPr lvl="3">
              <a:lnSpc>
                <a:spcPct val="85000"/>
              </a:lnSpc>
            </a:pPr>
            <a:r>
              <a:rPr lang="en-US" altLang="zh-CN" dirty="0"/>
              <a:t>Other sub-dets </a:t>
            </a:r>
            <a:r>
              <a:rPr lang="en-US" altLang="zh-CN" dirty="0" err="1"/>
              <a:t>elec</a:t>
            </a:r>
            <a:r>
              <a:rPr lang="en-US" altLang="zh-CN" dirty="0"/>
              <a:t> (</a:t>
            </a:r>
            <a:r>
              <a:rPr lang="en-US" altLang="zh-CN" dirty="0" err="1"/>
              <a:t>Muon+Lumi</a:t>
            </a:r>
            <a:r>
              <a:rPr lang="en-US" altLang="zh-CN" dirty="0"/>
              <a:t>) are supposed to be fully covered by other </a:t>
            </a:r>
            <a:r>
              <a:rPr lang="en-US" altLang="zh-CN" dirty="0" err="1"/>
              <a:t>univertisities</a:t>
            </a:r>
            <a:r>
              <a:rPr lang="en-US" altLang="zh-CN" dirty="0"/>
              <a:t>.</a:t>
            </a:r>
          </a:p>
          <a:p>
            <a:pPr lvl="3">
              <a:lnSpc>
                <a:spcPct val="85000"/>
              </a:lnSpc>
            </a:pPr>
            <a:r>
              <a:rPr lang="en-US" altLang="zh-CN" dirty="0"/>
              <a:t>Including ASIC R&amp;D + backend readout electronics R&amp;D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Postdoc + stud 8: system evaluation for the main dets (2) + ASIC design, test &amp; performance evaluation (3) + backend electronics design (3)</a:t>
            </a:r>
          </a:p>
          <a:p>
            <a:pPr lvl="1">
              <a:lnSpc>
                <a:spcPct val="85000"/>
              </a:lnSpc>
            </a:pPr>
            <a:r>
              <a:rPr lang="en-US" altLang="zh-CN" sz="1200" dirty="0"/>
              <a:t>Main R&amp;D (12 postdoc + stud):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Wireless communication &amp; clocking (2)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Advanced algorithm on data compression &amp; on-detector L1 trigger (4) 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Radiation effect test &amp; study(2)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Advanced powering &amp; cooling (2)</a:t>
            </a:r>
          </a:p>
          <a:p>
            <a:pPr lvl="2">
              <a:lnSpc>
                <a:spcPct val="85000"/>
              </a:lnSpc>
            </a:pPr>
            <a:r>
              <a:rPr lang="en-US" altLang="zh-CN" sz="1200" dirty="0"/>
              <a:t>Generic backend electronics hardware development (2)</a:t>
            </a:r>
          </a:p>
          <a:p>
            <a:pPr>
              <a:lnSpc>
                <a:spcPct val="85000"/>
              </a:lnSpc>
            </a:pPr>
            <a:r>
              <a:rPr lang="en-US" altLang="zh-CN" sz="1200" dirty="0"/>
              <a:t>Current available: 5.5 staff  + 1.5 stud + 0 postdoc</a:t>
            </a:r>
          </a:p>
          <a:p>
            <a:pPr>
              <a:lnSpc>
                <a:spcPct val="85000"/>
              </a:lnSpc>
            </a:pP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C59848-8750-4010-969D-B57C9E43A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84C9093-A676-4A09-A009-80604BA5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Manpower requirement vs. scenario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96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4FAFA3F-C194-4364-9EBF-54D3BA6F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908720"/>
            <a:ext cx="4042792" cy="5472608"/>
          </a:xfrm>
        </p:spPr>
        <p:txBody>
          <a:bodyPr/>
          <a:lstStyle/>
          <a:p>
            <a:r>
              <a:rPr lang="en-US" altLang="zh-CN" dirty="0"/>
              <a:t>A dedicated colleague for each sub-det</a:t>
            </a:r>
          </a:p>
          <a:p>
            <a:r>
              <a:rPr lang="en-US" altLang="zh-CN" dirty="0"/>
              <a:t>For some parallel schemes, also followed by a dedicated colleague for each scheme </a:t>
            </a:r>
          </a:p>
          <a:p>
            <a:pPr lvl="1"/>
            <a:r>
              <a:rPr lang="en-US" altLang="zh-CN" dirty="0"/>
              <a:t>Expected a convergence of detector plans in a limited time</a:t>
            </a:r>
          </a:p>
          <a:p>
            <a:pPr lvl="1"/>
            <a:r>
              <a:rPr lang="en-US" altLang="zh-CN" dirty="0"/>
              <a:t>Especially for the Tracker &amp; CAL</a:t>
            </a:r>
          </a:p>
          <a:p>
            <a:r>
              <a:rPr lang="en-US" altLang="zh-CN" dirty="0"/>
              <a:t>Needs help from external collaborators</a:t>
            </a:r>
          </a:p>
          <a:p>
            <a:pPr lvl="1"/>
            <a:r>
              <a:rPr lang="en-US" altLang="zh-CN" dirty="0"/>
              <a:t>Thanks Z. Deng @THU for TPC</a:t>
            </a:r>
          </a:p>
          <a:p>
            <a:pPr lvl="1"/>
            <a:r>
              <a:rPr lang="en-US" altLang="zh-CN" dirty="0"/>
              <a:t>Muon &amp; </a:t>
            </a:r>
            <a:r>
              <a:rPr lang="en-US" altLang="zh-CN" dirty="0" err="1"/>
              <a:t>Lumi</a:t>
            </a:r>
            <a:r>
              <a:rPr lang="en-US" altLang="zh-CN" dirty="0"/>
              <a:t> are expected to be covered by the external collaborators</a:t>
            </a:r>
          </a:p>
          <a:p>
            <a:r>
              <a:rPr lang="en-US" altLang="zh-CN" dirty="0"/>
              <a:t>Will organize regular meetings after the plenary TDR meeting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B4164D-8C39-46ED-B060-1779C2599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D2887FA-FF54-4CC7-B9E4-011DD8A4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organization of the Elec-TDR group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039755-2BE8-4383-A559-3973FED3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" y="920802"/>
            <a:ext cx="4464731" cy="45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4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2889" y="2132583"/>
            <a:ext cx="9141111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4200" dirty="0">
                <a:latin typeface="+mj-lt"/>
                <a:ea typeface="宋体" panose="02010600030101010101" pitchFamily="2" charset="-122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59069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855FFF6-0328-422B-947D-BD93791D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Collect requirements from related detectors on electronics </a:t>
            </a:r>
          </a:p>
          <a:p>
            <a:pPr lvl="1"/>
            <a:r>
              <a:rPr lang="en-US" altLang="zh-CN" dirty="0"/>
              <a:t>Vertex, Tracker, TPC, Drift Chamber, CAL, LGADTOF, </a:t>
            </a:r>
            <a:r>
              <a:rPr lang="en-US" altLang="zh-CN" dirty="0" err="1"/>
              <a:t>LumiCal</a:t>
            </a:r>
            <a:r>
              <a:rPr lang="en-US" altLang="zh-CN" dirty="0"/>
              <a:t>…</a:t>
            </a:r>
          </a:p>
          <a:p>
            <a:r>
              <a:rPr lang="en-US" altLang="zh-CN" dirty="0"/>
              <a:t>Common question template on requirement </a:t>
            </a:r>
          </a:p>
          <a:p>
            <a:pPr lvl="1"/>
            <a:r>
              <a:rPr lang="en-US" altLang="zh-CN" dirty="0"/>
              <a:t>On physics requirement </a:t>
            </a:r>
          </a:p>
          <a:p>
            <a:pPr lvl="2"/>
            <a:r>
              <a:rPr lang="en-US" altLang="zh-CN" dirty="0"/>
              <a:t>Detector target </a:t>
            </a:r>
          </a:p>
          <a:p>
            <a:pPr lvl="2"/>
            <a:r>
              <a:rPr lang="en-US" altLang="zh-CN" dirty="0"/>
              <a:t>Parameters that measures (T, E, </a:t>
            </a:r>
            <a:r>
              <a:rPr lang="en-US" altLang="zh-CN" dirty="0" err="1"/>
              <a:t>dE</a:t>
            </a:r>
            <a:r>
              <a:rPr lang="en-US" altLang="zh-CN" dirty="0"/>
              <a:t>/dx,</a:t>
            </a:r>
            <a:r>
              <a:rPr lang="zh-CN" altLang="en-US" dirty="0"/>
              <a:t> </a:t>
            </a:r>
            <a:r>
              <a:rPr lang="en-US" altLang="zh-CN" dirty="0" err="1"/>
              <a:t>dN</a:t>
            </a:r>
            <a:r>
              <a:rPr lang="en-US" altLang="zh-CN" dirty="0"/>
              <a:t>/dx, …)</a:t>
            </a:r>
          </a:p>
          <a:p>
            <a:pPr lvl="1"/>
            <a:r>
              <a:rPr lang="en-US" altLang="zh-CN" dirty="0"/>
              <a:t>On signal processing </a:t>
            </a:r>
          </a:p>
          <a:p>
            <a:pPr lvl="2"/>
            <a:r>
              <a:rPr lang="en-US" altLang="zh-CN" dirty="0"/>
              <a:t>Detector channels for electronics </a:t>
            </a:r>
          </a:p>
          <a:p>
            <a:pPr lvl="2"/>
            <a:r>
              <a:rPr lang="en-US" altLang="zh-CN" dirty="0"/>
              <a:t>Counting rate</a:t>
            </a:r>
          </a:p>
          <a:p>
            <a:pPr lvl="2"/>
            <a:r>
              <a:rPr lang="en-US" altLang="zh-CN" dirty="0"/>
              <a:t>Signal characteristics (Q, I, V, rising/falling edge, width…)</a:t>
            </a:r>
          </a:p>
          <a:p>
            <a:pPr lvl="2"/>
            <a:r>
              <a:rPr lang="en-US" altLang="zh-CN" dirty="0"/>
              <a:t>Dynamic rage</a:t>
            </a:r>
          </a:p>
          <a:p>
            <a:pPr lvl="2"/>
            <a:r>
              <a:rPr lang="en-US" altLang="zh-CN" dirty="0"/>
              <a:t>Requirement on measurement (linearity, accuracy…)</a:t>
            </a:r>
          </a:p>
          <a:p>
            <a:pPr lvl="1"/>
            <a:r>
              <a:rPr lang="en-US" altLang="zh-CN" dirty="0"/>
              <a:t>On overall system </a:t>
            </a:r>
          </a:p>
          <a:p>
            <a:pPr lvl="2"/>
            <a:r>
              <a:rPr lang="en-US" altLang="zh-CN" dirty="0"/>
              <a:t>Detector interface (cabling, socket, detector impedance …)</a:t>
            </a:r>
          </a:p>
          <a:p>
            <a:pPr lvl="2"/>
            <a:r>
              <a:rPr lang="en-US" altLang="zh-CN" dirty="0"/>
              <a:t>Power budget &amp; material budget</a:t>
            </a:r>
          </a:p>
          <a:p>
            <a:pPr lvl="2"/>
            <a:r>
              <a:rPr lang="en-US" altLang="zh-CN" dirty="0"/>
              <a:t>Working conditions (temperature, cooling, special mechanics…)</a:t>
            </a:r>
          </a:p>
          <a:p>
            <a:pPr lvl="1"/>
            <a:r>
              <a:rPr lang="en-US" altLang="zh-CN" dirty="0"/>
              <a:t>…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7CBFE1-E0FD-4B60-A4C4-6F6E46124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00599F-C9CC-40C8-BBF9-B71C5CA66B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24/10/2023</a:t>
            </a:r>
            <a:r>
              <a:rPr lang="zh-CN" altLang="en-US" dirty="0"/>
              <a:t>，</a:t>
            </a:r>
            <a:r>
              <a:rPr lang="en-US" altLang="zh-CN" dirty="0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24A7DFB-009C-499F-BC2E-3267F2B7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main goal of this discussion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4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5825828-F652-4875-BC63-347F2165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30650"/>
            <a:ext cx="8229600" cy="2450678"/>
          </a:xfrm>
        </p:spPr>
        <p:txBody>
          <a:bodyPr/>
          <a:lstStyle/>
          <a:p>
            <a:r>
              <a:rPr lang="en-US" altLang="zh-CN" sz="1600" dirty="0"/>
              <a:t>Q: high speed serial link needed inside FE chips?</a:t>
            </a:r>
          </a:p>
          <a:p>
            <a:pPr lvl="1"/>
            <a:r>
              <a:rPr lang="en-US" altLang="zh-CN" sz="1400" dirty="0"/>
              <a:t>maybe yes for vertex &amp; tracker, especially for triggerless mode</a:t>
            </a:r>
          </a:p>
          <a:p>
            <a:r>
              <a:rPr lang="en-US" altLang="zh-CN" sz="1600" dirty="0"/>
              <a:t>Q: data aggregation chip needed at the module/structure level?</a:t>
            </a:r>
          </a:p>
          <a:p>
            <a:pPr lvl="1"/>
            <a:r>
              <a:rPr lang="en-US" altLang="zh-CN" sz="1400" dirty="0"/>
              <a:t>maybe yes for vertex &amp; tracker</a:t>
            </a:r>
          </a:p>
          <a:p>
            <a:r>
              <a:rPr lang="en-US" altLang="zh-CN" sz="1600" dirty="0"/>
              <a:t>Q: possible to follow a common protocol &amp; interface for data link?</a:t>
            </a:r>
          </a:p>
          <a:p>
            <a:pPr lvl="1"/>
            <a:r>
              <a:rPr lang="en-US" altLang="zh-CN" sz="1400" dirty="0"/>
              <a:t>Interface designs may vary due to the CMOS process, protocol can be unified </a:t>
            </a:r>
          </a:p>
          <a:p>
            <a:pPr lvl="1"/>
            <a:r>
              <a:rPr lang="en-US" altLang="zh-CN" sz="1400" dirty="0"/>
              <a:t>Cabling? Optical? Or even wireless?</a:t>
            </a:r>
          </a:p>
          <a:p>
            <a:pPr lvl="1"/>
            <a:r>
              <a:rPr lang="en-US" altLang="zh-CN" sz="1400" dirty="0"/>
              <a:t>Has to be rad-</a:t>
            </a:r>
            <a:r>
              <a:rPr lang="en-US" altLang="zh-CN" sz="1400" dirty="0" err="1"/>
              <a:t>tol</a:t>
            </a:r>
            <a:endParaRPr lang="zh-CN" altLang="en-US" sz="1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BD2B274-891C-4EF1-B3B3-F86A7C77E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694455-FF75-4DB0-B893-9888DB06D6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11FC4D8-E888-4347-886C-CF4BF128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link from FEE to backend</a:t>
            </a:r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E1E82780-E673-4B74-9DA3-F6C77C4573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520" y="908050"/>
          <a:ext cx="8712968" cy="302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9121">
                  <a:extLst>
                    <a:ext uri="{9D8B030D-6E8A-4147-A177-3AD203B41FA5}">
                      <a16:colId xmlns:a16="http://schemas.microsoft.com/office/drawing/2014/main" val="1874904170"/>
                    </a:ext>
                  </a:extLst>
                </a:gridCol>
                <a:gridCol w="1227297">
                  <a:extLst>
                    <a:ext uri="{9D8B030D-6E8A-4147-A177-3AD203B41FA5}">
                      <a16:colId xmlns:a16="http://schemas.microsoft.com/office/drawing/2014/main" val="1293577722"/>
                    </a:ext>
                  </a:extLst>
                </a:gridCol>
                <a:gridCol w="1115677">
                  <a:extLst>
                    <a:ext uri="{9D8B030D-6E8A-4147-A177-3AD203B41FA5}">
                      <a16:colId xmlns:a16="http://schemas.microsoft.com/office/drawing/2014/main" val="4111496430"/>
                    </a:ext>
                  </a:extLst>
                </a:gridCol>
                <a:gridCol w="1104409">
                  <a:extLst>
                    <a:ext uri="{9D8B030D-6E8A-4147-A177-3AD203B41FA5}">
                      <a16:colId xmlns:a16="http://schemas.microsoft.com/office/drawing/2014/main" val="2479611089"/>
                    </a:ext>
                  </a:extLst>
                </a:gridCol>
                <a:gridCol w="978189">
                  <a:extLst>
                    <a:ext uri="{9D8B030D-6E8A-4147-A177-3AD203B41FA5}">
                      <a16:colId xmlns:a16="http://schemas.microsoft.com/office/drawing/2014/main" val="3539874611"/>
                    </a:ext>
                  </a:extLst>
                </a:gridCol>
                <a:gridCol w="1115677">
                  <a:extLst>
                    <a:ext uri="{9D8B030D-6E8A-4147-A177-3AD203B41FA5}">
                      <a16:colId xmlns:a16="http://schemas.microsoft.com/office/drawing/2014/main" val="2917434216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966082813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272805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Vertex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Tracker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TPC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TOF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LumiCal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8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Data rate per chip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160Mbps @trigger /</a:t>
                      </a:r>
                    </a:p>
                    <a:p>
                      <a:r>
                        <a:rPr lang="en-US" altLang="zh-CN" sz="1200" dirty="0"/>
                        <a:t>4Gbps</a:t>
                      </a:r>
                    </a:p>
                    <a:p>
                      <a:r>
                        <a:rPr lang="en-US" altLang="zh-CN" sz="1200" dirty="0"/>
                        <a:t>@triggerless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1.28Gbps@triggerless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6.4* 10</a:t>
                      </a:r>
                      <a:r>
                        <a:rPr lang="en-US" altLang="zh-CN" sz="1200" baseline="30000" dirty="0"/>
                        <a:t>-3</a:t>
                      </a:r>
                      <a:r>
                        <a:rPr lang="en-US" altLang="zh-CN" sz="1200" dirty="0"/>
                        <a:t> bit/event/chip</a:t>
                      </a:r>
                      <a:endParaRPr lang="zh-CN" altLang="en-US" sz="1200" dirty="0"/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0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Data rate per module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3.2Gbps@Trigger / 80Gbps@Triggerless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O(Gbps)@ module</a:t>
                      </a:r>
                    </a:p>
                    <a:p>
                      <a:r>
                        <a:rPr lang="en-US" altLang="zh-CN" sz="1200" dirty="0"/>
                        <a:t>O(10Gbps)@</a:t>
                      </a:r>
                    </a:p>
                    <a:p>
                      <a:r>
                        <a:rPr lang="en-US" altLang="zh-CN" sz="1200" dirty="0"/>
                        <a:t>structure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2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Overall data rate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205Gbps@Trigger / 5.12Tbps@Triggerless</a:t>
                      </a:r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~40Tbps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110Gbps</a:t>
                      </a:r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800Gbps@Trigger /</a:t>
                      </a:r>
                    </a:p>
                    <a:p>
                      <a:r>
                        <a:rPr lang="en-US" altLang="zh-CN" sz="1200" dirty="0"/>
                        <a:t>6.4Tbps @triggerless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93Gbps + 72Gbps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33.6Gbps 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3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46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CDEFDDD-CBFF-4C34-AE37-8E18B1C3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Dedicated algorithm in FPGA may have to vary from detectors</a:t>
            </a:r>
          </a:p>
          <a:p>
            <a:pPr lvl="1"/>
            <a:r>
              <a:rPr lang="en-US" altLang="zh-CN" dirty="0"/>
              <a:t>Related to triggering, data compression, machine learning</a:t>
            </a:r>
          </a:p>
          <a:p>
            <a:pPr lvl="1"/>
            <a:r>
              <a:rPr lang="en-US" altLang="zh-CN" dirty="0"/>
              <a:t>Data aggregation for different AFE, if it is done in FPGA</a:t>
            </a:r>
          </a:p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Rest are possible to be designed in a unified style</a:t>
            </a:r>
          </a:p>
          <a:p>
            <a:pPr lvl="1"/>
            <a:r>
              <a:rPr lang="en-US" altLang="zh-CN" dirty="0"/>
              <a:t>Clock synchronization &amp; distribution</a:t>
            </a:r>
          </a:p>
          <a:p>
            <a:pPr lvl="1"/>
            <a:r>
              <a:rPr lang="en-US" altLang="zh-CN" dirty="0"/>
              <a:t>Data buffering </a:t>
            </a:r>
          </a:p>
          <a:p>
            <a:pPr lvl="1"/>
            <a:r>
              <a:rPr lang="en-US" altLang="zh-CN" dirty="0"/>
              <a:t>Data packaging and transmission to DAQ</a:t>
            </a:r>
          </a:p>
          <a:p>
            <a:pPr lvl="1"/>
            <a:r>
              <a:rPr lang="en-US" altLang="zh-CN" dirty="0"/>
              <a:t>Powering </a:t>
            </a:r>
          </a:p>
          <a:p>
            <a:pPr lvl="1"/>
            <a:r>
              <a:rPr lang="en-US" altLang="zh-CN" dirty="0"/>
              <a:t>Slow control</a:t>
            </a:r>
          </a:p>
          <a:p>
            <a:pPr lvl="1"/>
            <a:r>
              <a:rPr lang="en-US" altLang="zh-CN" dirty="0"/>
              <a:t>Issue: most has an interface with other system (TRG, DAQ, Mechanics …), not well defined yet</a:t>
            </a:r>
          </a:p>
          <a:p>
            <a:r>
              <a:rPr lang="en-US" altLang="zh-CN" dirty="0"/>
              <a:t>Q: major challenges exist with huge data rate, especially triggerless</a:t>
            </a:r>
          </a:p>
          <a:p>
            <a:pPr lvl="1"/>
            <a:r>
              <a:rPr lang="en-US" altLang="zh-CN" dirty="0"/>
              <a:t>Very likely,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new methodology has to be involved, yet no R&amp;D</a:t>
            </a:r>
          </a:p>
          <a:p>
            <a:r>
              <a:rPr lang="en-US" altLang="zh-CN" dirty="0"/>
              <a:t>Q: do we need special algorithm for new physics approach, like PFA?</a:t>
            </a:r>
          </a:p>
          <a:p>
            <a:pPr lvl="1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Needs input from physics simulation</a:t>
            </a:r>
          </a:p>
          <a:p>
            <a:r>
              <a:rPr lang="en-US" altLang="zh-CN" dirty="0"/>
              <a:t>Issue: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yet not a dedicated BEE system R&amp;D for CEPC 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D5F94A-BC7E-4576-B1D5-D04A63A043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EE8AB9-9F26-4541-85DA-EB5184A972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983ABA8-BDEA-4265-8117-2D1E2612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 FEE to BEE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46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65981A2-BD90-4D32-AEE5-AFA012720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Common Question: Trigger or Triggerless?</a:t>
            </a:r>
          </a:p>
          <a:p>
            <a:pPr lvl="1"/>
            <a:r>
              <a:rPr lang="en-US" altLang="zh-CN" dirty="0"/>
              <a:t>For some sub-detector, data volume really an issue for triggerless </a:t>
            </a:r>
          </a:p>
          <a:p>
            <a:pPr lvl="1"/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detectors</a:t>
            </a:r>
            <a:r>
              <a:rPr lang="zh-CN" altLang="en-US" dirty="0"/>
              <a:t> </a:t>
            </a:r>
            <a:r>
              <a:rPr lang="en-US" altLang="zh-CN" dirty="0"/>
              <a:t>on trigger, rest triggerless?</a:t>
            </a:r>
          </a:p>
          <a:p>
            <a:pPr lvl="2"/>
            <a:r>
              <a:rPr lang="en-US" altLang="zh-CN" dirty="0"/>
              <a:t>Smart &amp; local track/cluster finding to compress data? While R&amp;D required</a:t>
            </a:r>
          </a:p>
          <a:p>
            <a:r>
              <a:rPr lang="en-US" altLang="zh-CN" dirty="0"/>
              <a:t>Q: who needs TRG input? Who contributes to TRG?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Q: where in electronics,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AFE or BEE, to communicate with TRG?</a:t>
            </a:r>
          </a:p>
          <a:p>
            <a:pPr lvl="1"/>
            <a:r>
              <a:rPr lang="en-US" altLang="zh-CN" dirty="0"/>
              <a:t>If in ASIC AFE, trigger interface has to be defined asap before finalization</a:t>
            </a:r>
          </a:p>
          <a:p>
            <a:pPr lvl="2"/>
            <a:r>
              <a:rPr lang="en-US" altLang="zh-CN" dirty="0"/>
              <a:t>The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latency and data buffering </a:t>
            </a:r>
            <a:r>
              <a:rPr lang="en-US" altLang="zh-CN" dirty="0"/>
              <a:t>is also a critical issue for the chip design</a:t>
            </a:r>
          </a:p>
          <a:p>
            <a:pPr lvl="1"/>
            <a:r>
              <a:rPr lang="en-US" altLang="zh-CN" dirty="0"/>
              <a:t>Issue: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need a overall consideration on TRG strategy</a:t>
            </a:r>
            <a:r>
              <a:rPr lang="en-US" altLang="zh-CN" dirty="0"/>
              <a:t>, not only on calculation of the data volume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AB81C1C-2DD1-45AE-A8B2-8E7C66B6C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266987-21EE-4064-9DBC-43245FC71C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421AC4C-CC8E-4988-80FC-8ACBCCDA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Interface between (</a:t>
            </a:r>
            <a:r>
              <a:rPr lang="en-US" altLang="zh-CN" dirty="0" err="1"/>
              <a:t>Lvl</a:t>
            </a:r>
            <a:r>
              <a:rPr lang="en-US" altLang="zh-CN" dirty="0"/>
              <a:t> 1) Trigger and Electronics </a:t>
            </a:r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9DEB96F5-403B-4924-8D9C-B53C46DD81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512" y="2780928"/>
          <a:ext cx="8712968" cy="183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9121">
                  <a:extLst>
                    <a:ext uri="{9D8B030D-6E8A-4147-A177-3AD203B41FA5}">
                      <a16:colId xmlns:a16="http://schemas.microsoft.com/office/drawing/2014/main" val="1874904170"/>
                    </a:ext>
                  </a:extLst>
                </a:gridCol>
                <a:gridCol w="1227297">
                  <a:extLst>
                    <a:ext uri="{9D8B030D-6E8A-4147-A177-3AD203B41FA5}">
                      <a16:colId xmlns:a16="http://schemas.microsoft.com/office/drawing/2014/main" val="1293577722"/>
                    </a:ext>
                  </a:extLst>
                </a:gridCol>
                <a:gridCol w="1115677">
                  <a:extLst>
                    <a:ext uri="{9D8B030D-6E8A-4147-A177-3AD203B41FA5}">
                      <a16:colId xmlns:a16="http://schemas.microsoft.com/office/drawing/2014/main" val="4111496430"/>
                    </a:ext>
                  </a:extLst>
                </a:gridCol>
                <a:gridCol w="1104409">
                  <a:extLst>
                    <a:ext uri="{9D8B030D-6E8A-4147-A177-3AD203B41FA5}">
                      <a16:colId xmlns:a16="http://schemas.microsoft.com/office/drawing/2014/main" val="2479611089"/>
                    </a:ext>
                  </a:extLst>
                </a:gridCol>
                <a:gridCol w="978189">
                  <a:extLst>
                    <a:ext uri="{9D8B030D-6E8A-4147-A177-3AD203B41FA5}">
                      <a16:colId xmlns:a16="http://schemas.microsoft.com/office/drawing/2014/main" val="3539874611"/>
                    </a:ext>
                  </a:extLst>
                </a:gridCol>
                <a:gridCol w="1115677">
                  <a:extLst>
                    <a:ext uri="{9D8B030D-6E8A-4147-A177-3AD203B41FA5}">
                      <a16:colId xmlns:a16="http://schemas.microsoft.com/office/drawing/2014/main" val="2917434216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966082813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272805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Vertex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Tracker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TPC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TOF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LumiCal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8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get TRG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0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Generate TRG info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2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Data volume an issue for triggerless?</a:t>
                      </a:r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Maybe 5.12Tbps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Maybe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40Tbps</a:t>
                      </a:r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Maybe</a:t>
                      </a:r>
                    </a:p>
                    <a:p>
                      <a:r>
                        <a:rPr lang="en-US" altLang="zh-CN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6.4Tbps</a:t>
                      </a:r>
                      <a:endParaRPr lang="zh-CN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3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93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CDC685A-97BE-4057-991D-FA70177D9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/>
              <a:t>Clocking</a:t>
            </a:r>
          </a:p>
          <a:p>
            <a:pPr lvl="1"/>
            <a:r>
              <a:rPr lang="en-US" altLang="zh-CN" sz="1400" dirty="0"/>
              <a:t>How to synchronize with BX clock?</a:t>
            </a:r>
          </a:p>
          <a:p>
            <a:pPr lvl="2"/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</a:rPr>
              <a:t>Multiple bunch spacings</a:t>
            </a:r>
            <a:r>
              <a:rPr lang="en-US" altLang="zh-CN" sz="1200" dirty="0"/>
              <a:t>: </a:t>
            </a:r>
            <a:r>
              <a:rPr lang="pl-PL" altLang="zh-CN" sz="1200" dirty="0"/>
              <a:t>Higgs: 680ns; W: 210ns; Z: 25ns</a:t>
            </a:r>
            <a:endParaRPr lang="en-US" altLang="zh-CN" sz="1200" dirty="0"/>
          </a:p>
          <a:p>
            <a:pPr lvl="1"/>
            <a:r>
              <a:rPr lang="en-US" altLang="zh-CN" sz="1400" dirty="0"/>
              <a:t>What clock needed for different detector?</a:t>
            </a:r>
          </a:p>
          <a:p>
            <a:r>
              <a:rPr lang="en-US" altLang="zh-CN" sz="1600" dirty="0"/>
              <a:t>Power management </a:t>
            </a:r>
          </a:p>
          <a:p>
            <a:pPr lvl="1"/>
            <a:r>
              <a:rPr lang="en-US" altLang="zh-CN" sz="1400" dirty="0"/>
              <a:t>Overall powering design maybe too early for CEPC</a:t>
            </a:r>
          </a:p>
          <a:p>
            <a:pPr lvl="1"/>
            <a:r>
              <a:rPr lang="en-US" altLang="zh-CN" sz="1400" dirty="0"/>
              <a:t>Consideration on AFE powering has to start</a:t>
            </a:r>
          </a:p>
          <a:p>
            <a:pPr lvl="2"/>
            <a:r>
              <a:rPr lang="en-US" altLang="zh-CN" sz="1200" dirty="0"/>
              <a:t>Serial powering? Rad-</a:t>
            </a:r>
            <a:r>
              <a:rPr lang="en-US" altLang="zh-CN" sz="1200" dirty="0" err="1"/>
              <a:t>tol</a:t>
            </a:r>
            <a:r>
              <a:rPr lang="en-US" altLang="zh-CN" sz="1200" dirty="0"/>
              <a:t> powering blocks?</a:t>
            </a:r>
          </a:p>
          <a:p>
            <a:r>
              <a:rPr lang="en-US" altLang="zh-CN" sz="1600" dirty="0"/>
              <a:t>Cooling </a:t>
            </a:r>
          </a:p>
          <a:p>
            <a:pPr lvl="1"/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</a:rPr>
              <a:t>Has to be integrated closely with electronics system </a:t>
            </a:r>
          </a:p>
          <a:p>
            <a:pPr lvl="1"/>
            <a:r>
              <a:rPr lang="en-US" altLang="zh-CN" sz="1400" dirty="0"/>
              <a:t>Designs greatly depend on the cooling strategy, especially for AFEs</a:t>
            </a:r>
          </a:p>
          <a:p>
            <a:pPr lvl="2"/>
            <a:r>
              <a:rPr lang="en-US" altLang="zh-CN" sz="1200" dirty="0"/>
              <a:t>Air cooling or liquid cooling? Or Mixed?</a:t>
            </a:r>
          </a:p>
          <a:p>
            <a:r>
              <a:rPr lang="en-US" altLang="zh-CN" sz="1600" dirty="0"/>
              <a:t>Mechanics </a:t>
            </a:r>
          </a:p>
          <a:p>
            <a:pPr lvl="1"/>
            <a:r>
              <a:rPr lang="en-US" altLang="zh-CN" sz="1400" dirty="0"/>
              <a:t>Special mechanic scheme has to be generally defined for the design of AFE</a:t>
            </a:r>
          </a:p>
          <a:p>
            <a:pPr lvl="2"/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</a:rPr>
              <a:t>e.g. Vertex on long Flex, ECAL module organization for HG</a:t>
            </a:r>
            <a:r>
              <a:rPr lang="en-US" altLang="zh-CN" sz="1200" dirty="0"/>
              <a:t>…</a:t>
            </a:r>
          </a:p>
          <a:p>
            <a:pPr lvl="1"/>
            <a:r>
              <a:rPr lang="en-US" altLang="zh-CN" sz="1400" dirty="0"/>
              <a:t>Technology vender for low material still an issue </a:t>
            </a:r>
          </a:p>
          <a:p>
            <a:pPr lvl="2"/>
            <a:r>
              <a:rPr lang="en-US" altLang="zh-CN" sz="1200" dirty="0">
                <a:solidFill>
                  <a:schemeClr val="accent1">
                    <a:lumMod val="50000"/>
                  </a:schemeClr>
                </a:solidFill>
              </a:rPr>
              <a:t>e.g. Aluminum Flex Cable for Vertex not available</a:t>
            </a:r>
          </a:p>
          <a:p>
            <a:r>
              <a:rPr lang="en-US" altLang="zh-CN" sz="1600" dirty="0"/>
              <a:t>Needs input if any special requirements to electronics exist </a:t>
            </a:r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A81081-90D0-4BBB-AE23-486A27817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A356B2-6649-4713-903D-565E4886E6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E66D058-3433-49C8-9961-5945B8C9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Interface with other systems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858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01FF94-B888-464B-AD41-6D66EEF8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CEPC TDR</a:t>
            </a:r>
            <a:r>
              <a:rPr lang="zh-CN" altLang="en-US" dirty="0"/>
              <a:t>整体情况</a:t>
            </a:r>
            <a:endParaRPr lang="en-US" altLang="zh-CN" dirty="0"/>
          </a:p>
          <a:p>
            <a:r>
              <a:rPr lang="zh-CN" altLang="en-US" dirty="0"/>
              <a:t>各子系统现状概述</a:t>
            </a:r>
            <a:endParaRPr lang="en-US" altLang="zh-CN" dirty="0"/>
          </a:p>
          <a:p>
            <a:pPr lvl="1"/>
            <a:r>
              <a:rPr lang="zh-CN" altLang="en-US" b="1" dirty="0"/>
              <a:t>电子学</a:t>
            </a:r>
            <a:endParaRPr lang="en-US" altLang="zh-CN" b="1" dirty="0"/>
          </a:p>
          <a:p>
            <a:pPr lvl="2"/>
            <a:r>
              <a:rPr lang="zh-CN" altLang="en-US" b="1" dirty="0"/>
              <a:t>顶点探测器</a:t>
            </a:r>
            <a:endParaRPr lang="en-US" altLang="zh-CN" b="1" dirty="0"/>
          </a:p>
          <a:p>
            <a:pPr lvl="3"/>
            <a:r>
              <a:rPr lang="en-US" altLang="zh-CN" b="1" dirty="0"/>
              <a:t>Pixel(</a:t>
            </a:r>
            <a:r>
              <a:rPr lang="en-US" altLang="zh-CN" b="1" dirty="0" err="1"/>
              <a:t>Jadepix</a:t>
            </a:r>
            <a:r>
              <a:rPr lang="en-US" altLang="zh-CN" b="1" dirty="0"/>
              <a:t>/</a:t>
            </a:r>
            <a:r>
              <a:rPr lang="en-US" altLang="zh-CN" b="1" dirty="0" err="1"/>
              <a:t>Taichu</a:t>
            </a:r>
            <a:r>
              <a:rPr lang="en-US" altLang="zh-CN" b="1" dirty="0"/>
              <a:t>)</a:t>
            </a:r>
            <a:r>
              <a:rPr lang="zh-CN" altLang="en-US" b="1" dirty="0"/>
              <a:t>，</a:t>
            </a:r>
            <a:r>
              <a:rPr lang="en-US" altLang="zh-CN" b="1" dirty="0"/>
              <a:t>SOI</a:t>
            </a:r>
            <a:r>
              <a:rPr lang="zh-CN" altLang="en-US" b="1" dirty="0"/>
              <a:t>，</a:t>
            </a:r>
            <a:r>
              <a:rPr lang="en-US" altLang="zh-CN" b="1" dirty="0"/>
              <a:t>Stitching</a:t>
            </a:r>
          </a:p>
          <a:p>
            <a:pPr lvl="2"/>
            <a:r>
              <a:rPr lang="en-US" altLang="zh-CN" b="1" dirty="0"/>
              <a:t>Tracker</a:t>
            </a:r>
          </a:p>
          <a:p>
            <a:pPr lvl="3"/>
            <a:r>
              <a:rPr lang="en-US" altLang="zh-CN" b="1" dirty="0"/>
              <a:t>Silicon(HVCMOS),</a:t>
            </a:r>
            <a:r>
              <a:rPr lang="zh-CN" altLang="en-US" b="1" dirty="0"/>
              <a:t> </a:t>
            </a:r>
            <a:r>
              <a:rPr lang="en-US" altLang="zh-CN" b="1" dirty="0"/>
              <a:t>LGAD TOF, TPC, Drift Chamber</a:t>
            </a:r>
          </a:p>
          <a:p>
            <a:pPr lvl="2"/>
            <a:r>
              <a:rPr lang="en-US" altLang="zh-CN" b="1" dirty="0"/>
              <a:t>Cal</a:t>
            </a:r>
          </a:p>
          <a:p>
            <a:pPr lvl="2"/>
            <a:r>
              <a:rPr lang="en-US" altLang="zh-CN" b="1" dirty="0"/>
              <a:t>Muon</a:t>
            </a:r>
          </a:p>
          <a:p>
            <a:pPr lvl="2"/>
            <a:r>
              <a:rPr lang="en-US" altLang="zh-CN" b="1" dirty="0" err="1"/>
              <a:t>LumiCal</a:t>
            </a:r>
            <a:endParaRPr lang="en-US" altLang="zh-CN" b="1" dirty="0"/>
          </a:p>
          <a:p>
            <a:pPr lvl="2"/>
            <a:r>
              <a:rPr lang="zh-CN" altLang="en-US" b="1" dirty="0"/>
              <a:t>通用模块（</a:t>
            </a:r>
            <a:r>
              <a:rPr lang="en-US" altLang="zh-CN" b="1" dirty="0"/>
              <a:t>data link</a:t>
            </a:r>
            <a:r>
              <a:rPr lang="zh-CN" altLang="en-US" b="1" dirty="0"/>
              <a:t>，</a:t>
            </a:r>
            <a:r>
              <a:rPr lang="en-US" altLang="zh-CN" b="1" dirty="0"/>
              <a:t>power</a:t>
            </a:r>
            <a:r>
              <a:rPr lang="zh-CN" altLang="en-US" b="1" dirty="0"/>
              <a:t>，</a:t>
            </a:r>
            <a:r>
              <a:rPr lang="en-US" altLang="zh-CN" b="1" dirty="0"/>
              <a:t>clock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2"/>
            <a:r>
              <a:rPr lang="zh-CN" altLang="en-US" b="1" dirty="0"/>
              <a:t>整体架构</a:t>
            </a:r>
            <a:endParaRPr lang="en-US" altLang="zh-CN" b="1" dirty="0"/>
          </a:p>
          <a:p>
            <a:pPr lvl="1"/>
            <a:r>
              <a:rPr lang="en-US" altLang="zh-CN" b="1" dirty="0"/>
              <a:t>TDAQ</a:t>
            </a:r>
          </a:p>
          <a:p>
            <a:r>
              <a:rPr lang="zh-CN" altLang="en-US" dirty="0"/>
              <a:t>近期工作</a:t>
            </a:r>
            <a:endParaRPr lang="en-US" altLang="zh-CN" dirty="0"/>
          </a:p>
          <a:p>
            <a:r>
              <a:rPr lang="zh-CN" altLang="en-US" dirty="0"/>
              <a:t>例会形式、组织方式</a:t>
            </a:r>
            <a:endParaRPr lang="en-US" altLang="zh-CN" dirty="0"/>
          </a:p>
          <a:p>
            <a:r>
              <a:rPr lang="zh-CN" altLang="en-US" dirty="0"/>
              <a:t>讨论</a:t>
            </a:r>
            <a:endParaRPr lang="en-US" altLang="zh-CN" dirty="0"/>
          </a:p>
          <a:p>
            <a:pPr lvl="1"/>
            <a:r>
              <a:rPr lang="zh-CN" altLang="en-US" b="1" dirty="0"/>
              <a:t>汇总</a:t>
            </a:r>
            <a:r>
              <a:rPr lang="en-US" altLang="zh-CN" b="1" dirty="0"/>
              <a:t>urgent</a:t>
            </a:r>
            <a:r>
              <a:rPr lang="zh-CN" altLang="en-US" b="1" dirty="0"/>
              <a:t>问题和接口需求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247C7B-3045-4E9D-8041-A21AB9B98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0FEAC0-DD63-4C24-9F3B-49C60B3B98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B0F1189-CA1B-4103-80B6-395C4BFB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238103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5C13F32-DB11-40A9-AAD4-70E62360C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29AA44-F8ED-45AA-B762-9FB1F87C0E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A216F3D-CFE0-43EB-A150-31455566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D48E44C-A8DF-4135-826E-300081FA0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800" cy="6858000"/>
          </a:xfrm>
        </p:spPr>
      </p:pic>
    </p:spTree>
    <p:extLst>
      <p:ext uri="{BB962C8B-B14F-4D97-AF65-F5344CB8AC3E}">
        <p14:creationId xmlns:p14="http://schemas.microsoft.com/office/powerpoint/2010/main" val="306739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7241942-9368-4E0B-BFA1-BD3DB133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670035-3D30-410E-B8EB-386F5B8D77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841D66B-301C-4978-AEC0-F31EF8F1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5DFC851-3BF9-451C-AFA8-B10E982D6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9168848" cy="6858000"/>
          </a:xfrm>
        </p:spPr>
      </p:pic>
    </p:spTree>
    <p:extLst>
      <p:ext uri="{BB962C8B-B14F-4D97-AF65-F5344CB8AC3E}">
        <p14:creationId xmlns:p14="http://schemas.microsoft.com/office/powerpoint/2010/main" val="87899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5CD4E9-69A9-4D18-8FA5-12C0C333D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22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F9BAF1-B15C-4852-973A-8013F57BD2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F4A9193-75BA-4C35-9F6B-46EF1778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230CC78-A086-4E9F-B2FE-BD21E8861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3786" cy="6858000"/>
          </a:xfrm>
        </p:spPr>
      </p:pic>
    </p:spTree>
    <p:extLst>
      <p:ext uri="{BB962C8B-B14F-4D97-AF65-F5344CB8AC3E}">
        <p14:creationId xmlns:p14="http://schemas.microsoft.com/office/powerpoint/2010/main" val="2863942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D5BA61-A222-4E17-97E9-CD62AF474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33B882-B183-4EBC-AF73-342EDD58F5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FE5FAE8-5A69-4CB0-8945-13830D5B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F9AA26F-97F5-4C9E-998E-B7C13FB10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6"/>
            <a:ext cx="9095861" cy="6824214"/>
          </a:xfrm>
        </p:spPr>
      </p:pic>
    </p:spTree>
    <p:extLst>
      <p:ext uri="{BB962C8B-B14F-4D97-AF65-F5344CB8AC3E}">
        <p14:creationId xmlns:p14="http://schemas.microsoft.com/office/powerpoint/2010/main" val="171029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01BDC3-658C-4C73-9B7A-2F86FD193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8C502-82F0-47D3-BF1D-3B618A17C4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5B73069-D2DF-4632-9ED3-5B68FB12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人员结构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484EE372-956E-4268-8406-B06EE0979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" y="860016"/>
            <a:ext cx="8884631" cy="5137968"/>
          </a:xfrm>
        </p:spPr>
      </p:pic>
    </p:spTree>
    <p:extLst>
      <p:ext uri="{BB962C8B-B14F-4D97-AF65-F5344CB8AC3E}">
        <p14:creationId xmlns:p14="http://schemas.microsoft.com/office/powerpoint/2010/main" val="421406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A6040C-C599-4FA6-AC23-3C278518D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A5F596-3727-4228-9F91-E6012C659A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8B8C6A6-3702-4E20-BA0E-18B64DE1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Ref-TDR</a:t>
            </a:r>
            <a:r>
              <a:rPr lang="zh-CN" altLang="en-US" dirty="0"/>
              <a:t>初步任务（暂定内容）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99993B-2CF7-416B-9062-5C512147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06" y="723955"/>
            <a:ext cx="5285714" cy="5648914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B5B7006-CEC2-46DC-8D6B-65E335BE89E4}"/>
              </a:ext>
            </a:extLst>
          </p:cNvPr>
          <p:cNvCxnSpPr/>
          <p:nvPr/>
        </p:nvCxnSpPr>
        <p:spPr>
          <a:xfrm>
            <a:off x="2267744" y="501317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76258F6-5D59-4148-B447-DA38D0ACC576}"/>
              </a:ext>
            </a:extLst>
          </p:cNvPr>
          <p:cNvCxnSpPr/>
          <p:nvPr/>
        </p:nvCxnSpPr>
        <p:spPr>
          <a:xfrm>
            <a:off x="2267744" y="602128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0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B407F17-B45E-4BD2-8434-D92F3C0DD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r>
              <a:rPr lang="zh-CN" altLang="en-US" sz="1600" dirty="0"/>
              <a:t>我们的</a:t>
            </a:r>
            <a:r>
              <a:rPr lang="en-US" altLang="zh-CN" sz="1600" dirty="0"/>
              <a:t>TDR</a:t>
            </a:r>
            <a:r>
              <a:rPr lang="zh-CN" altLang="en-US" sz="1600" dirty="0"/>
              <a:t>整体任务</a:t>
            </a:r>
            <a:endParaRPr lang="en-US" altLang="zh-CN" sz="1600" dirty="0"/>
          </a:p>
          <a:p>
            <a:pPr lvl="1"/>
            <a:r>
              <a:rPr lang="zh-CN" altLang="en-US" sz="1400" b="1" dirty="0"/>
              <a:t>确定各子系统可行性方案（有</a:t>
            </a:r>
            <a:r>
              <a:rPr lang="en-US" altLang="zh-CN" sz="1400" b="1" dirty="0"/>
              <a:t>R&amp;D</a:t>
            </a:r>
            <a:r>
              <a:rPr lang="zh-CN" altLang="en-US" sz="1400" b="1" dirty="0"/>
              <a:t>结果更佳）</a:t>
            </a:r>
            <a:endParaRPr lang="en-US" altLang="zh-CN" sz="1400" b="1" dirty="0"/>
          </a:p>
          <a:p>
            <a:pPr lvl="1"/>
            <a:r>
              <a:rPr lang="zh-CN" altLang="en-US" sz="1400" b="1" dirty="0"/>
              <a:t>部分需基于关键</a:t>
            </a:r>
            <a:r>
              <a:rPr lang="en-US" altLang="zh-CN" sz="1400" b="1" dirty="0"/>
              <a:t>R&amp;D</a:t>
            </a:r>
            <a:r>
              <a:rPr lang="zh-CN" altLang="en-US" sz="1400" b="1" dirty="0"/>
              <a:t>结果的结论，尽快开展（如是否采用无线传输、机器学习</a:t>
            </a:r>
            <a:r>
              <a:rPr lang="en-US" altLang="zh-CN" sz="1400" b="1" dirty="0"/>
              <a:t>……</a:t>
            </a:r>
            <a:r>
              <a:rPr lang="zh-CN" altLang="en-US" sz="1400" b="1" dirty="0"/>
              <a:t>）</a:t>
            </a:r>
            <a:endParaRPr lang="en-US" altLang="zh-CN" sz="1400" b="1" dirty="0"/>
          </a:p>
          <a:p>
            <a:r>
              <a:rPr lang="zh-CN" altLang="en-US" sz="1600" dirty="0"/>
              <a:t>第一步，明确各子系统接口，优先明确以下：</a:t>
            </a:r>
            <a:endParaRPr lang="en-US" altLang="zh-CN" sz="1600" dirty="0"/>
          </a:p>
          <a:p>
            <a:pPr lvl="1"/>
            <a:r>
              <a:rPr lang="zh-CN" altLang="en-US" sz="1400" b="1" dirty="0"/>
              <a:t>数据量和物理目标、本底</a:t>
            </a:r>
            <a:r>
              <a:rPr lang="en-US" altLang="zh-CN" sz="1400" b="1" dirty="0"/>
              <a:t>vs</a:t>
            </a:r>
            <a:r>
              <a:rPr lang="zh-CN" altLang="en-US" sz="1400" b="1" dirty="0"/>
              <a:t>事例，理顺数据链和系统结构，使</a:t>
            </a:r>
            <a:r>
              <a:rPr lang="en-US" altLang="zh-CN" sz="1400" b="1" dirty="0"/>
              <a:t>TDAQ</a:t>
            </a:r>
            <a:r>
              <a:rPr lang="zh-CN" altLang="en-US" sz="1400" b="1" dirty="0"/>
              <a:t>可以开展工作：</a:t>
            </a:r>
            <a:endParaRPr lang="en-US" altLang="zh-CN" sz="1400" b="1" dirty="0"/>
          </a:p>
          <a:p>
            <a:pPr lvl="2"/>
            <a:r>
              <a:rPr lang="zh-CN" altLang="en-US" sz="1200" b="1" dirty="0"/>
              <a:t>数据链条：探测器→前端→后端→</a:t>
            </a:r>
            <a:r>
              <a:rPr lang="en-US" altLang="zh-CN" sz="1200" b="1" dirty="0"/>
              <a:t>TDAQ</a:t>
            </a:r>
          </a:p>
          <a:p>
            <a:pPr lvl="1"/>
            <a:r>
              <a:rPr lang="zh-CN" altLang="en-US" sz="1400" b="1" dirty="0"/>
              <a:t>对前端信号处理的要求，开始考虑前端、后端方案</a:t>
            </a:r>
            <a:endParaRPr lang="en-US" altLang="zh-CN" sz="1400" b="1" dirty="0"/>
          </a:p>
          <a:p>
            <a:pPr lvl="2"/>
            <a:r>
              <a:rPr lang="zh-CN" altLang="en-US" sz="1200" b="1" dirty="0"/>
              <a:t>信号链条：探测器→前端→后端</a:t>
            </a:r>
            <a:endParaRPr lang="en-US" altLang="zh-CN" sz="1200" b="1" dirty="0"/>
          </a:p>
          <a:p>
            <a:pPr lvl="1"/>
            <a:r>
              <a:rPr lang="zh-CN" altLang="en-US" sz="1400" b="1" dirty="0">
                <a:solidFill>
                  <a:srgbClr val="FF0000"/>
                </a:solidFill>
              </a:rPr>
              <a:t>近期需尽快同各对应子探测器系统开展相关讨论，避免独立设计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lvl="2"/>
            <a:r>
              <a:rPr lang="zh-CN" altLang="en-US" sz="1200" b="1" dirty="0">
                <a:solidFill>
                  <a:srgbClr val="FF0000"/>
                </a:solidFill>
              </a:rPr>
              <a:t>已有</a:t>
            </a:r>
            <a:r>
              <a:rPr lang="en-US" altLang="zh-CN" sz="1200" b="1" dirty="0">
                <a:solidFill>
                  <a:srgbClr val="FF0000"/>
                </a:solidFill>
              </a:rPr>
              <a:t>R&amp;D</a:t>
            </a:r>
            <a:r>
              <a:rPr lang="zh-CN" altLang="en-US" sz="1200" b="1" dirty="0">
                <a:solidFill>
                  <a:srgbClr val="FF0000"/>
                </a:solidFill>
              </a:rPr>
              <a:t>工作，需结合加速器更新后的</a:t>
            </a:r>
            <a:r>
              <a:rPr lang="en-US" altLang="zh-CN" sz="1200" b="1" dirty="0">
                <a:solidFill>
                  <a:srgbClr val="FF0000"/>
                </a:solidFill>
              </a:rPr>
              <a:t>TDR</a:t>
            </a:r>
            <a:r>
              <a:rPr lang="zh-CN" altLang="en-US" sz="1200" b="1" dirty="0">
                <a:solidFill>
                  <a:srgbClr val="FF0000"/>
                </a:solidFill>
              </a:rPr>
              <a:t>指标重新审视方案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r>
              <a:rPr lang="zh-CN" altLang="en-US" sz="1600" b="1" dirty="0"/>
              <a:t>开始整体方案的考虑和调研</a:t>
            </a:r>
            <a:endParaRPr lang="en-US" altLang="zh-CN" sz="1600" b="1" dirty="0"/>
          </a:p>
          <a:p>
            <a:pPr lvl="1"/>
            <a:r>
              <a:rPr lang="zh-CN" altLang="en-US" sz="1400" b="1" dirty="0"/>
              <a:t>统一风格的数据传输方案可行性</a:t>
            </a:r>
            <a:endParaRPr lang="en-US" altLang="zh-CN" sz="1400" b="1" dirty="0"/>
          </a:p>
          <a:p>
            <a:pPr lvl="2"/>
            <a:r>
              <a:rPr lang="zh-CN" altLang="en-US" sz="1200" b="1" dirty="0"/>
              <a:t>前端芯片传输协议</a:t>
            </a:r>
            <a:endParaRPr lang="en-US" altLang="zh-CN" sz="1200" b="1" dirty="0"/>
          </a:p>
          <a:p>
            <a:pPr lvl="2"/>
            <a:r>
              <a:rPr lang="zh-CN" altLang="en-US" sz="1200" b="1" dirty="0"/>
              <a:t>后端</a:t>
            </a:r>
            <a:r>
              <a:rPr lang="en-US" altLang="zh-CN" sz="1200" b="1" dirty="0"/>
              <a:t>-TDAQ</a:t>
            </a:r>
            <a:r>
              <a:rPr lang="zh-CN" altLang="en-US" sz="1200" b="1" dirty="0"/>
              <a:t>传输方案</a:t>
            </a:r>
            <a:endParaRPr lang="en-US" altLang="zh-CN" sz="1200" b="1" dirty="0"/>
          </a:p>
          <a:p>
            <a:pPr lvl="3"/>
            <a:r>
              <a:rPr lang="zh-CN" altLang="en-US" sz="1100" b="1" dirty="0">
                <a:solidFill>
                  <a:srgbClr val="FF0000"/>
                </a:solidFill>
              </a:rPr>
              <a:t>王所特别布置：应该考虑无线传输方案，可仅部分采用</a:t>
            </a:r>
            <a:endParaRPr lang="en-US" altLang="zh-CN" sz="1100" b="1" dirty="0">
              <a:solidFill>
                <a:srgbClr val="FF0000"/>
              </a:solidFill>
            </a:endParaRPr>
          </a:p>
          <a:p>
            <a:pPr lvl="1"/>
            <a:r>
              <a:rPr lang="zh-CN" altLang="en-US" sz="1400" b="1" dirty="0"/>
              <a:t>统一风格的电源方案可行性</a:t>
            </a:r>
            <a:endParaRPr lang="en-US" altLang="zh-CN" sz="1400" b="1" dirty="0"/>
          </a:p>
          <a:p>
            <a:pPr lvl="2"/>
            <a:r>
              <a:rPr lang="zh-CN" altLang="en-US" sz="1200" b="1" dirty="0"/>
              <a:t>前端抗辐照电源供电、后端电源方案</a:t>
            </a:r>
            <a:endParaRPr lang="en-US" altLang="zh-CN" sz="1200" b="1" dirty="0"/>
          </a:p>
          <a:p>
            <a:pPr lvl="2"/>
            <a:r>
              <a:rPr lang="zh-CN" altLang="en-US" sz="1200" b="1" dirty="0"/>
              <a:t>探测器整体地网络需求</a:t>
            </a:r>
            <a:endParaRPr lang="en-US" altLang="zh-CN" sz="1200" b="1" dirty="0"/>
          </a:p>
          <a:p>
            <a:pPr lvl="2"/>
            <a:r>
              <a:rPr lang="zh-CN" altLang="en-US" sz="1200" b="1" dirty="0"/>
              <a:t>功耗、散热及冷却需求</a:t>
            </a:r>
            <a:endParaRPr lang="en-US" altLang="zh-CN" sz="1200" b="1" dirty="0"/>
          </a:p>
          <a:p>
            <a:pPr lvl="1"/>
            <a:r>
              <a:rPr lang="zh-CN" altLang="en-US" sz="1400" b="1" dirty="0"/>
              <a:t>时钟与同步</a:t>
            </a:r>
            <a:endParaRPr lang="en-US" altLang="zh-CN" sz="1400" b="1" dirty="0"/>
          </a:p>
          <a:p>
            <a:pPr lvl="1"/>
            <a:endParaRPr lang="en-US" altLang="zh-CN" sz="1400" b="1" dirty="0"/>
          </a:p>
          <a:p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7D981E-CC7F-4223-B65E-2D340C821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77ECD-53B0-400E-AC90-EF47B05DC1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01E7C52-EC36-4054-9A9D-C791DE1A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近期工作</a:t>
            </a:r>
            <a:r>
              <a:rPr lang="en-US" altLang="zh-CN" dirty="0"/>
              <a:t>Proposal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44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1E7DA88-A075-460B-A4AF-18F84C44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第二步，在对各子探测器需求有一定了解的基础上，初步明确触发方案及电子学接口</a:t>
            </a:r>
            <a:endParaRPr lang="en-US" altLang="zh-CN" dirty="0"/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初步的</a:t>
            </a:r>
            <a:r>
              <a:rPr lang="en-US" altLang="zh-CN" b="1" dirty="0">
                <a:solidFill>
                  <a:srgbClr val="FF0000"/>
                </a:solidFill>
              </a:rPr>
              <a:t>message</a:t>
            </a:r>
            <a:r>
              <a:rPr lang="zh-CN" altLang="en-US" b="1" dirty="0">
                <a:solidFill>
                  <a:srgbClr val="FF0000"/>
                </a:solidFill>
              </a:rPr>
              <a:t>：仅讨论如何触发，在哪里触发，不再采用任何</a:t>
            </a:r>
            <a:r>
              <a:rPr lang="en-US" altLang="zh-CN" b="1" dirty="0" err="1">
                <a:solidFill>
                  <a:srgbClr val="FF0000"/>
                </a:solidFill>
              </a:rPr>
              <a:t>triggerless</a:t>
            </a:r>
            <a:r>
              <a:rPr lang="zh-CN" altLang="en-US" b="1" dirty="0">
                <a:solidFill>
                  <a:srgbClr val="FF0000"/>
                </a:solidFill>
              </a:rPr>
              <a:t>的误导性说法</a:t>
            </a:r>
          </a:p>
          <a:p>
            <a:pPr lvl="1"/>
            <a:r>
              <a:rPr lang="zh-CN" altLang="en-US" b="1" dirty="0"/>
              <a:t>各探测器系统触发的实现方案</a:t>
            </a:r>
            <a:endParaRPr lang="en-US" altLang="zh-CN" b="1" dirty="0"/>
          </a:p>
          <a:p>
            <a:pPr lvl="2"/>
            <a:r>
              <a:rPr lang="zh-CN" altLang="en-US" b="1" dirty="0"/>
              <a:t>前端芯片缓存</a:t>
            </a:r>
            <a:r>
              <a:rPr lang="en-US" altLang="zh-CN" b="1" dirty="0"/>
              <a:t>+</a:t>
            </a:r>
            <a:r>
              <a:rPr lang="zh-CN" altLang="en-US" b="1" dirty="0"/>
              <a:t>触发 </a:t>
            </a:r>
            <a:r>
              <a:rPr lang="en-US" altLang="zh-CN" b="1" dirty="0"/>
              <a:t>vs </a:t>
            </a:r>
            <a:r>
              <a:rPr lang="zh-CN" altLang="en-US" b="1" dirty="0"/>
              <a:t>后端</a:t>
            </a:r>
            <a:r>
              <a:rPr lang="en-US" altLang="zh-CN" b="1" dirty="0"/>
              <a:t>FPGA+</a:t>
            </a:r>
            <a:r>
              <a:rPr lang="zh-CN" altLang="en-US" b="1" dirty="0"/>
              <a:t>板载</a:t>
            </a:r>
            <a:r>
              <a:rPr lang="en-US" altLang="zh-CN" b="1" dirty="0"/>
              <a:t>RAM+</a:t>
            </a:r>
            <a:r>
              <a:rPr lang="zh-CN" altLang="en-US" b="1" dirty="0"/>
              <a:t>触发 </a:t>
            </a:r>
            <a:r>
              <a:rPr lang="en-US" altLang="zh-CN" b="1" dirty="0"/>
              <a:t>vs TDAQ</a:t>
            </a:r>
            <a:r>
              <a:rPr lang="zh-CN" altLang="en-US" b="1" dirty="0"/>
              <a:t>缓存</a:t>
            </a:r>
            <a:r>
              <a:rPr lang="en-US" altLang="zh-CN" b="1" dirty="0"/>
              <a:t>+</a:t>
            </a:r>
            <a:r>
              <a:rPr lang="zh-CN" altLang="en-US" b="1" dirty="0"/>
              <a:t>触发</a:t>
            </a:r>
            <a:r>
              <a:rPr lang="en-US" altLang="zh-CN" b="1" dirty="0"/>
              <a:t>……</a:t>
            </a:r>
          </a:p>
          <a:p>
            <a:pPr lvl="2"/>
            <a:r>
              <a:rPr lang="zh-CN" altLang="en-US" b="1" dirty="0"/>
              <a:t>判断依据：各方案触发性能</a:t>
            </a:r>
            <a:r>
              <a:rPr lang="en-US" altLang="zh-CN" b="1" dirty="0"/>
              <a:t>+</a:t>
            </a:r>
            <a:r>
              <a:rPr lang="zh-CN" altLang="en-US" b="1" dirty="0"/>
              <a:t>成本</a:t>
            </a:r>
            <a:r>
              <a:rPr lang="en-US" altLang="zh-CN" b="1" dirty="0"/>
              <a:t>+</a:t>
            </a:r>
            <a:r>
              <a:rPr lang="zh-CN" altLang="en-US" b="1" dirty="0"/>
              <a:t>元器件可行性</a:t>
            </a:r>
            <a:endParaRPr lang="en-US" altLang="zh-CN" b="1" dirty="0"/>
          </a:p>
          <a:p>
            <a:pPr lvl="2"/>
            <a:r>
              <a:rPr lang="en-US" altLang="zh-CN" b="1" dirty="0"/>
              <a:t>FPGA+</a:t>
            </a:r>
            <a:r>
              <a:rPr lang="zh-CN" altLang="en-US" b="1" dirty="0"/>
              <a:t>机器学习方案可行性</a:t>
            </a:r>
            <a:endParaRPr lang="en-US" altLang="zh-CN" b="1" dirty="0"/>
          </a:p>
          <a:p>
            <a:pPr lvl="1"/>
            <a:r>
              <a:rPr lang="zh-CN" altLang="en-US" b="1" dirty="0"/>
              <a:t>触发系统探测器数据汇总后的全局触发方案</a:t>
            </a:r>
            <a:endParaRPr lang="en-US" altLang="zh-CN" b="1" dirty="0"/>
          </a:p>
          <a:p>
            <a:pPr lvl="2"/>
            <a:r>
              <a:rPr lang="zh-CN" altLang="en-US" b="1" dirty="0"/>
              <a:t>需要结合各探测器物理模拟结果</a:t>
            </a:r>
            <a:endParaRPr lang="en-US" altLang="zh-CN" b="1" dirty="0"/>
          </a:p>
          <a:p>
            <a:pPr lvl="3"/>
            <a:r>
              <a:rPr lang="zh-CN" altLang="en-US" b="1" dirty="0"/>
              <a:t>王所部署：部分触发工作可能需要借助电子学力量实现</a:t>
            </a:r>
            <a:endParaRPr lang="en-US" altLang="zh-CN" b="1" dirty="0"/>
          </a:p>
          <a:p>
            <a:r>
              <a:rPr lang="zh-CN" altLang="en-US" dirty="0"/>
              <a:t>第二步（并行），结合电子学、触发的可行性，在短期内协助完成探测器多并行方案的</a:t>
            </a:r>
            <a:r>
              <a:rPr lang="en-US" altLang="zh-CN" dirty="0"/>
              <a:t>down select</a:t>
            </a: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预计时间：</a:t>
            </a:r>
            <a:r>
              <a:rPr lang="en-US" altLang="zh-CN" b="1" dirty="0">
                <a:solidFill>
                  <a:srgbClr val="FF0000"/>
                </a:solidFill>
              </a:rPr>
              <a:t>3~4</a:t>
            </a:r>
            <a:r>
              <a:rPr lang="zh-CN" altLang="en-US" b="1" dirty="0">
                <a:solidFill>
                  <a:srgbClr val="FF0000"/>
                </a:solidFill>
              </a:rPr>
              <a:t>月前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</a:rPr>
              <a:t>我们的第一个关键时间节点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dirty="0"/>
              <a:t>接下来：以收敛后的探测器系统，开始细化电子学、触发方案</a:t>
            </a:r>
            <a:endParaRPr lang="en-US" altLang="zh-CN" dirty="0"/>
          </a:p>
          <a:p>
            <a:pPr lvl="1"/>
            <a:r>
              <a:rPr lang="zh-CN" altLang="en-US" b="1" dirty="0"/>
              <a:t>后续再讨论</a:t>
            </a:r>
            <a:endParaRPr lang="en-US" altLang="zh-CN" b="1" dirty="0"/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逐渐汇总通用模块需求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D111F5C-20B4-4EC0-99C8-E9ECAC87D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728D5E-A161-4531-A642-057E0B2E26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30/01/2024</a:t>
            </a:r>
            <a:r>
              <a:rPr lang="zh-CN" altLang="en-US"/>
              <a:t>，</a:t>
            </a:r>
            <a:r>
              <a:rPr lang="en-US" altLang="zh-CN"/>
              <a:t>CEPC TDR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7C76778-6CA6-4587-8FB6-1ECE2209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近期工作</a:t>
            </a:r>
            <a:r>
              <a:rPr lang="en-US" altLang="zh-CN" dirty="0"/>
              <a:t>Proposal-</a:t>
            </a:r>
            <a:r>
              <a:rPr lang="zh-CN" altLang="en-US" dirty="0"/>
              <a:t>续</a:t>
            </a:r>
          </a:p>
        </p:txBody>
      </p:sp>
    </p:spTree>
    <p:extLst>
      <p:ext uri="{BB962C8B-B14F-4D97-AF65-F5344CB8AC3E}">
        <p14:creationId xmlns:p14="http://schemas.microsoft.com/office/powerpoint/2010/main" val="414162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A391FE-9C0C-4104-AC17-7A05A4D0E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b="1" smtClean="0"/>
              <a:pPr>
                <a:defRPr/>
              </a:pPr>
              <a:t>7</a:t>
            </a:fld>
            <a:endParaRPr lang="fr-BE" b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5E202E-989B-4F17-8F41-EEF525ACE2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/>
              <a:t>30/01/2024</a:t>
            </a:r>
            <a:r>
              <a:rPr lang="zh-CN" altLang="en-US" b="1"/>
              <a:t>，</a:t>
            </a:r>
            <a:r>
              <a:rPr lang="en-US" altLang="zh-CN" b="1"/>
              <a:t>CEPC TDR meeting</a:t>
            </a:r>
            <a:endParaRPr lang="fr-BE" altLang="zh-CN" b="1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244D231-BE8E-4B4C-B5C4-5AFFB445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任务流图（待凝练成</a:t>
            </a:r>
            <a:r>
              <a:rPr lang="en-US" altLang="zh-CN" dirty="0"/>
              <a:t>CPM</a:t>
            </a:r>
            <a:r>
              <a:rPr lang="zh-CN" altLang="en-US" dirty="0"/>
              <a:t>计划）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06B975-0452-4722-B191-B1E03C53D4B8}"/>
              </a:ext>
            </a:extLst>
          </p:cNvPr>
          <p:cNvSpPr txBox="1"/>
          <p:nvPr/>
        </p:nvSpPr>
        <p:spPr>
          <a:xfrm>
            <a:off x="323528" y="110325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顶点探测器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CDC5EC-02C6-46CC-B83B-F291AD4A20B2}"/>
              </a:ext>
            </a:extLst>
          </p:cNvPr>
          <p:cNvSpPr txBox="1"/>
          <p:nvPr/>
        </p:nvSpPr>
        <p:spPr>
          <a:xfrm>
            <a:off x="323528" y="144181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Tracker</a:t>
            </a:r>
            <a:endParaRPr lang="zh-CN" altLang="en-US" sz="1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3A11CD-784E-414A-BD3E-0BE4ABFEE8C9}"/>
              </a:ext>
            </a:extLst>
          </p:cNvPr>
          <p:cNvSpPr txBox="1"/>
          <p:nvPr/>
        </p:nvSpPr>
        <p:spPr>
          <a:xfrm>
            <a:off x="343246" y="178036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CAL</a:t>
            </a:r>
            <a:endParaRPr lang="zh-CN" altLang="en-US" sz="16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A4AEF8-5693-4056-866D-DD232EAA7813}"/>
              </a:ext>
            </a:extLst>
          </p:cNvPr>
          <p:cNvSpPr txBox="1"/>
          <p:nvPr/>
        </p:nvSpPr>
        <p:spPr>
          <a:xfrm>
            <a:off x="350140" y="21189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Muon</a:t>
            </a:r>
            <a:endParaRPr lang="zh-CN" altLang="en-US" sz="1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9DCC3B-6E93-4B8E-97D8-79FDE5C86875}"/>
              </a:ext>
            </a:extLst>
          </p:cNvPr>
          <p:cNvSpPr txBox="1"/>
          <p:nvPr/>
        </p:nvSpPr>
        <p:spPr>
          <a:xfrm>
            <a:off x="340286" y="245747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/>
              <a:t>LumiCal</a:t>
            </a:r>
            <a:endParaRPr lang="zh-CN" altLang="en-US" sz="16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C83918-A36D-45A3-BDB9-C98C9E769BB7}"/>
              </a:ext>
            </a:extLst>
          </p:cNvPr>
          <p:cNvSpPr txBox="1"/>
          <p:nvPr/>
        </p:nvSpPr>
        <p:spPr>
          <a:xfrm>
            <a:off x="1855877" y="1380256"/>
            <a:ext cx="1467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明确电子学</a:t>
            </a:r>
            <a:r>
              <a:rPr lang="en-US" altLang="zh-CN" sz="1600" b="1" dirty="0"/>
              <a:t>+TDAQ</a:t>
            </a:r>
            <a:r>
              <a:rPr lang="zh-CN" altLang="en-US" sz="1600" b="1" dirty="0"/>
              <a:t>整体需求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70BF295-5DD8-4404-A144-EE42BC91118D}"/>
              </a:ext>
            </a:extLst>
          </p:cNvPr>
          <p:cNvCxnSpPr/>
          <p:nvPr/>
        </p:nvCxnSpPr>
        <p:spPr>
          <a:xfrm>
            <a:off x="1475656" y="1272535"/>
            <a:ext cx="504056" cy="50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1B77AB3-4F72-4B7C-8488-ACEAA805A78B}"/>
              </a:ext>
            </a:extLst>
          </p:cNvPr>
          <p:cNvCxnSpPr/>
          <p:nvPr/>
        </p:nvCxnSpPr>
        <p:spPr>
          <a:xfrm flipV="1">
            <a:off x="1475656" y="2288197"/>
            <a:ext cx="504056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09D38D0-DF33-4897-94DE-4FF3800498FB}"/>
              </a:ext>
            </a:extLst>
          </p:cNvPr>
          <p:cNvCxnSpPr/>
          <p:nvPr/>
        </p:nvCxnSpPr>
        <p:spPr>
          <a:xfrm flipV="1">
            <a:off x="3203848" y="1319282"/>
            <a:ext cx="432048" cy="461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0D5AEBE-1A3D-4D3A-AC33-BC6928020707}"/>
              </a:ext>
            </a:extLst>
          </p:cNvPr>
          <p:cNvSpPr txBox="1"/>
          <p:nvPr/>
        </p:nvSpPr>
        <p:spPr>
          <a:xfrm>
            <a:off x="3635896" y="98072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顶点</a:t>
            </a:r>
            <a:r>
              <a:rPr lang="en-US" altLang="zh-CN" sz="1600" b="1" dirty="0"/>
              <a:t>R&amp;D1</a:t>
            </a:r>
            <a:endParaRPr lang="zh-CN" altLang="en-US" sz="16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0538672-524A-443F-B555-AAD579B91903}"/>
              </a:ext>
            </a:extLst>
          </p:cNvPr>
          <p:cNvSpPr txBox="1"/>
          <p:nvPr/>
        </p:nvSpPr>
        <p:spPr>
          <a:xfrm>
            <a:off x="3635896" y="127253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顶点</a:t>
            </a:r>
            <a:r>
              <a:rPr lang="en-US" altLang="zh-CN" sz="1600" b="1" dirty="0"/>
              <a:t>R&amp;D2</a:t>
            </a:r>
            <a:endParaRPr lang="zh-CN" altLang="en-US" sz="16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923E23-E5B9-4776-9A7B-86010B90430B}"/>
              </a:ext>
            </a:extLst>
          </p:cNvPr>
          <p:cNvSpPr txBox="1"/>
          <p:nvPr/>
        </p:nvSpPr>
        <p:spPr>
          <a:xfrm>
            <a:off x="3635896" y="153414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TrackerR&amp;D1</a:t>
            </a:r>
            <a:endParaRPr lang="zh-CN" altLang="en-US" sz="16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AE13A1E-E31F-45B0-AD5A-3F82C1AB4F2F}"/>
              </a:ext>
            </a:extLst>
          </p:cNvPr>
          <p:cNvSpPr txBox="1"/>
          <p:nvPr/>
        </p:nvSpPr>
        <p:spPr>
          <a:xfrm>
            <a:off x="3635896" y="182595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TrackerR&amp;D2</a:t>
            </a:r>
            <a:endParaRPr lang="zh-CN" altLang="en-US" sz="16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334D66E-9CCC-4E28-B6CE-30EB2CA49334}"/>
              </a:ext>
            </a:extLst>
          </p:cNvPr>
          <p:cNvSpPr txBox="1"/>
          <p:nvPr/>
        </p:nvSpPr>
        <p:spPr>
          <a:xfrm>
            <a:off x="3760149" y="2122405"/>
            <a:ext cx="461665" cy="868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……</a:t>
            </a:r>
            <a:endParaRPr lang="zh-CN" altLang="en-US" b="1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F05E2F6-FFBC-49E5-B389-1372952792FD}"/>
              </a:ext>
            </a:extLst>
          </p:cNvPr>
          <p:cNvCxnSpPr>
            <a:cxnSpLocks/>
          </p:cNvCxnSpPr>
          <p:nvPr/>
        </p:nvCxnSpPr>
        <p:spPr>
          <a:xfrm>
            <a:off x="3256092" y="2272808"/>
            <a:ext cx="32797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C704004-EDF6-49C3-9208-5313CA18177C}"/>
              </a:ext>
            </a:extLst>
          </p:cNvPr>
          <p:cNvCxnSpPr/>
          <p:nvPr/>
        </p:nvCxnSpPr>
        <p:spPr>
          <a:xfrm>
            <a:off x="4572000" y="1150005"/>
            <a:ext cx="720080" cy="461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244655E-FDE8-484A-94F0-6B0711A5BBCE}"/>
              </a:ext>
            </a:extLst>
          </p:cNvPr>
          <p:cNvCxnSpPr/>
          <p:nvPr/>
        </p:nvCxnSpPr>
        <p:spPr>
          <a:xfrm flipV="1">
            <a:off x="4482902" y="1995228"/>
            <a:ext cx="809178" cy="5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C78271C-6135-4DF7-B8F2-530C706339D8}"/>
              </a:ext>
            </a:extLst>
          </p:cNvPr>
          <p:cNvSpPr txBox="1"/>
          <p:nvPr/>
        </p:nvSpPr>
        <p:spPr>
          <a:xfrm>
            <a:off x="5292079" y="1103258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协助各子系统方案收敛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明确电子学</a:t>
            </a:r>
            <a:r>
              <a:rPr lang="en-US" altLang="zh-CN" sz="1600" b="1" dirty="0"/>
              <a:t>TDAQ</a:t>
            </a:r>
            <a:r>
              <a:rPr lang="zh-CN" altLang="en-US" sz="1600" b="1" dirty="0"/>
              <a:t>具体设计参数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D74AD80-2C09-4B76-AEA1-19BE9E6DFB9E}"/>
              </a:ext>
            </a:extLst>
          </p:cNvPr>
          <p:cNvCxnSpPr/>
          <p:nvPr/>
        </p:nvCxnSpPr>
        <p:spPr>
          <a:xfrm flipV="1">
            <a:off x="6804248" y="1272535"/>
            <a:ext cx="576064" cy="55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FE45ED6D-359C-4BD1-A0B7-6E3280F808AD}"/>
              </a:ext>
            </a:extLst>
          </p:cNvPr>
          <p:cNvCxnSpPr/>
          <p:nvPr/>
        </p:nvCxnSpPr>
        <p:spPr>
          <a:xfrm>
            <a:off x="6732240" y="2164505"/>
            <a:ext cx="576064" cy="46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885BC25F-6649-4F14-9092-CD0F8A82B8C7}"/>
              </a:ext>
            </a:extLst>
          </p:cNvPr>
          <p:cNvSpPr txBox="1"/>
          <p:nvPr/>
        </p:nvSpPr>
        <p:spPr>
          <a:xfrm>
            <a:off x="7452320" y="1099060"/>
            <a:ext cx="1584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电子学前端接口明确，开展前端方案制定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TDAQ</a:t>
            </a:r>
            <a:r>
              <a:rPr lang="zh-CN" altLang="en-US" sz="1600" b="1" dirty="0"/>
              <a:t>形成整体触发策略和方案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E5CC2C3-AF44-430A-AD47-949A00EE9373}"/>
              </a:ext>
            </a:extLst>
          </p:cNvPr>
          <p:cNvSpPr txBox="1"/>
          <p:nvPr/>
        </p:nvSpPr>
        <p:spPr>
          <a:xfrm>
            <a:off x="854196" y="3274531"/>
            <a:ext cx="19176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明确电子学、</a:t>
            </a:r>
            <a:r>
              <a:rPr lang="en-US" altLang="zh-CN" sz="1600" b="1" dirty="0"/>
              <a:t>TDAQ</a:t>
            </a:r>
            <a:r>
              <a:rPr lang="zh-CN" altLang="en-US" sz="1600" b="1" dirty="0"/>
              <a:t>的全部接口参数</a:t>
            </a:r>
            <a:endParaRPr lang="en-US" altLang="zh-CN" sz="1600" b="1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b="1" dirty="0"/>
              <a:t>各子探测器触发方案、缓存方案</a:t>
            </a:r>
            <a:endParaRPr lang="en-US" altLang="zh-CN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600" b="1" dirty="0"/>
              <a:t>Elec-TDAQ</a:t>
            </a:r>
            <a:r>
              <a:rPr lang="zh-CN" altLang="en-US" sz="1600" b="1" dirty="0"/>
              <a:t>传输方案</a:t>
            </a:r>
            <a:endParaRPr lang="en-US" altLang="zh-CN" sz="1600" b="1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b="1" dirty="0"/>
              <a:t>时钟方案</a:t>
            </a:r>
            <a:endParaRPr lang="en-US" altLang="zh-CN" sz="1600" b="1" dirty="0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6516074-7932-417F-9C8C-199EDF24AE60}"/>
              </a:ext>
            </a:extLst>
          </p:cNvPr>
          <p:cNvCxnSpPr/>
          <p:nvPr/>
        </p:nvCxnSpPr>
        <p:spPr>
          <a:xfrm>
            <a:off x="287524" y="434880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90E6F213-6B2A-4D90-A1DE-CC0E5BEB8E7F}"/>
              </a:ext>
            </a:extLst>
          </p:cNvPr>
          <p:cNvSpPr txBox="1"/>
          <p:nvPr/>
        </p:nvSpPr>
        <p:spPr>
          <a:xfrm>
            <a:off x="3635896" y="3427837"/>
            <a:ext cx="19176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电子学形成各子探测器完整初步方案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电子学初步形成整体架构设计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明确通用模块需求，部署后续关键</a:t>
            </a:r>
            <a:r>
              <a:rPr lang="en-US" altLang="zh-CN" sz="1600" b="1" dirty="0"/>
              <a:t>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TDAQ</a:t>
            </a:r>
            <a:r>
              <a:rPr lang="zh-CN" altLang="en-US" sz="1600" b="1" dirty="0"/>
              <a:t>形成完整初步方案</a:t>
            </a:r>
            <a:endParaRPr lang="en-US" altLang="zh-CN" sz="1600" b="1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47B8106-BA39-46F7-BD05-0C04CB9739FC}"/>
              </a:ext>
            </a:extLst>
          </p:cNvPr>
          <p:cNvSpPr txBox="1"/>
          <p:nvPr/>
        </p:nvSpPr>
        <p:spPr>
          <a:xfrm>
            <a:off x="6417596" y="3369699"/>
            <a:ext cx="1917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阶段</a:t>
            </a:r>
            <a:r>
              <a:rPr lang="en-US" altLang="zh-CN" sz="1600" b="1" dirty="0">
                <a:solidFill>
                  <a:srgbClr val="FF0000"/>
                </a:solidFill>
              </a:rPr>
              <a:t>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经物理仿真、迭代，确认方案可行性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形成</a:t>
            </a:r>
            <a:r>
              <a:rPr lang="en-US" altLang="zh-CN" sz="1600" b="1" dirty="0"/>
              <a:t>TDR</a:t>
            </a:r>
            <a:r>
              <a:rPr lang="zh-CN" altLang="en-US" sz="1600" b="1" dirty="0"/>
              <a:t>文字初稿</a:t>
            </a:r>
            <a:endParaRPr lang="en-US" altLang="zh-CN" sz="16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137FE46-BC0B-4C08-A474-E8F975C27C6A}"/>
              </a:ext>
            </a:extLst>
          </p:cNvPr>
          <p:cNvSpPr txBox="1"/>
          <p:nvPr/>
        </p:nvSpPr>
        <p:spPr>
          <a:xfrm>
            <a:off x="5292078" y="2701370"/>
            <a:ext cx="1584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2024.03~04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8A20C44-FE23-46D6-B840-2D4988A4343B}"/>
              </a:ext>
            </a:extLst>
          </p:cNvPr>
          <p:cNvSpPr txBox="1"/>
          <p:nvPr/>
        </p:nvSpPr>
        <p:spPr>
          <a:xfrm>
            <a:off x="6516216" y="4970559"/>
            <a:ext cx="197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TDR</a:t>
            </a:r>
            <a:r>
              <a:rPr lang="zh-CN" altLang="en-US" sz="1600" b="1" dirty="0">
                <a:solidFill>
                  <a:srgbClr val="FF0000"/>
                </a:solidFill>
              </a:rPr>
              <a:t>初稿：</a:t>
            </a:r>
            <a:r>
              <a:rPr lang="en-US" altLang="zh-CN" sz="1600" b="1" dirty="0">
                <a:solidFill>
                  <a:srgbClr val="FF0000"/>
                </a:solidFill>
              </a:rPr>
              <a:t>2024.12</a:t>
            </a:r>
          </a:p>
          <a:p>
            <a:r>
              <a:rPr lang="en-US" altLang="zh-CN" sz="1600" b="1" dirty="0">
                <a:solidFill>
                  <a:srgbClr val="FF0000"/>
                </a:solidFill>
              </a:rPr>
              <a:t>TDR</a:t>
            </a:r>
            <a:r>
              <a:rPr lang="zh-CN" altLang="en-US" sz="1600" b="1" dirty="0">
                <a:solidFill>
                  <a:srgbClr val="FF0000"/>
                </a:solidFill>
              </a:rPr>
              <a:t>发布：</a:t>
            </a:r>
            <a:r>
              <a:rPr lang="en-US" altLang="zh-CN" sz="1600" b="1" dirty="0">
                <a:solidFill>
                  <a:srgbClr val="FF0000"/>
                </a:solidFill>
              </a:rPr>
              <a:t>2025.06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1452B05-3E33-4567-97EA-3E7C749F00ED}"/>
              </a:ext>
            </a:extLst>
          </p:cNvPr>
          <p:cNvSpPr txBox="1"/>
          <p:nvPr/>
        </p:nvSpPr>
        <p:spPr>
          <a:xfrm>
            <a:off x="1738804" y="2735197"/>
            <a:ext cx="1584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2024.02~03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578F0B76-B5FD-46D8-BBBC-1963254E9D78}"/>
              </a:ext>
            </a:extLst>
          </p:cNvPr>
          <p:cNvCxnSpPr/>
          <p:nvPr/>
        </p:nvCxnSpPr>
        <p:spPr>
          <a:xfrm>
            <a:off x="2771800" y="4343618"/>
            <a:ext cx="812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97EB8ED8-0606-441E-B811-7BC701CEE6B0}"/>
              </a:ext>
            </a:extLst>
          </p:cNvPr>
          <p:cNvCxnSpPr/>
          <p:nvPr/>
        </p:nvCxnSpPr>
        <p:spPr>
          <a:xfrm>
            <a:off x="5652120" y="427161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4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1EC866D-8A58-4F37-A94B-1CB68B3A6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Organization &amp; architecture of electronics </a:t>
            </a:r>
          </a:p>
          <a:p>
            <a:r>
              <a:rPr lang="en-US" altLang="zh-CN" dirty="0"/>
              <a:t>Questions to answer</a:t>
            </a:r>
          </a:p>
          <a:p>
            <a:r>
              <a:rPr lang="en-US" altLang="zh-CN" dirty="0"/>
              <a:t>Manpower requirement vs. scenario </a:t>
            </a:r>
          </a:p>
          <a:p>
            <a:r>
              <a:rPr lang="en-US" altLang="zh-CN" dirty="0"/>
              <a:t>Preliminary organization of the group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C9AEACD-AE14-4C1A-A81D-DAAC2E533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03DDAD6-DE43-43F5-91DD-56A45FBF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319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B4CE01C-5296-4A9E-AD21-650E683D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836712"/>
            <a:ext cx="6552728" cy="4442259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62770AE-4CF1-4281-A076-FCC23C314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0D9201C-7CDD-47B7-AE47-06543FF7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Consideration of the CEPC electronics system </a:t>
            </a:r>
            <a:endParaRPr lang="zh-CN" altLang="en-US" dirty="0"/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A459866F-0AE7-4F6F-BEE6-7B3F9A27B863}"/>
              </a:ext>
            </a:extLst>
          </p:cNvPr>
          <p:cNvSpPr txBox="1">
            <a:spLocks/>
          </p:cNvSpPr>
          <p:nvPr/>
        </p:nvSpPr>
        <p:spPr bwMode="auto">
          <a:xfrm>
            <a:off x="467544" y="5278970"/>
            <a:ext cx="8219256" cy="11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2" charset="2"/>
              <a:buChar char="n"/>
              <a:defRPr sz="1800" b="1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33"/>
              </a:buClr>
              <a:buSzPct val="75000"/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33"/>
              </a:buClr>
              <a:buSzPct val="70000"/>
              <a:buFont typeface="Wingdings" pitchFamily="2" charset="2"/>
              <a:buChar char="q"/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è"/>
              <a:defRPr sz="1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è"/>
              <a:defRPr sz="1600" b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altLang="zh-CN" sz="1600" kern="0" dirty="0"/>
              <a:t>Q</a:t>
            </a:r>
            <a:r>
              <a:rPr lang="en-US" altLang="zh-CN" sz="1600" kern="0" dirty="0">
                <a:sym typeface="Wingdings" panose="05000000000000000000" pitchFamily="2" charset="2"/>
              </a:rPr>
              <a:t>:</a:t>
            </a:r>
            <a:r>
              <a:rPr lang="zh-CN" altLang="en-US" sz="1600" kern="0" dirty="0">
                <a:sym typeface="Wingdings" panose="05000000000000000000" pitchFamily="2" charset="2"/>
              </a:rPr>
              <a:t> </a:t>
            </a:r>
            <a:r>
              <a:rPr lang="en-US" altLang="zh-CN" sz="1600" kern="0" dirty="0">
                <a:sym typeface="Wingdings" panose="05000000000000000000" pitchFamily="2" charset="2"/>
              </a:rPr>
              <a:t>(except Front ASIC) c</a:t>
            </a:r>
            <a:r>
              <a:rPr lang="en-US" altLang="zh-CN" sz="1600" dirty="0"/>
              <a:t>an</a:t>
            </a:r>
            <a:r>
              <a:rPr lang="zh-CN" altLang="en-US" sz="1600" dirty="0"/>
              <a:t> </a:t>
            </a:r>
            <a:r>
              <a:rPr lang="en-US" altLang="zh-CN" sz="1600" dirty="0"/>
              <a:t>we make the electronics system in a unified style?</a:t>
            </a:r>
          </a:p>
          <a:p>
            <a:r>
              <a:rPr lang="en-US" altLang="zh-CN" sz="1600" dirty="0"/>
              <a:t>Q: what is the border between detector/FEE, FEE/data interface, frontend/backend, electronics/trigger, …?</a:t>
            </a:r>
            <a:endParaRPr lang="zh-CN" altLang="en-US" sz="1600" dirty="0"/>
          </a:p>
          <a:p>
            <a:endParaRPr lang="en-US" altLang="zh-CN" sz="1600" kern="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BA790D-DAF2-42F6-82F7-A87B94C1FDA6}"/>
              </a:ext>
            </a:extLst>
          </p:cNvPr>
          <p:cNvSpPr/>
          <p:nvPr/>
        </p:nvSpPr>
        <p:spPr>
          <a:xfrm>
            <a:off x="1835696" y="1308299"/>
            <a:ext cx="5256584" cy="3488853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457183-CB7E-4F49-AD96-9B16569E8DBF}"/>
              </a:ext>
            </a:extLst>
          </p:cNvPr>
          <p:cNvSpPr txBox="1"/>
          <p:nvPr/>
        </p:nvSpPr>
        <p:spPr>
          <a:xfrm>
            <a:off x="6140252" y="1000972"/>
            <a:ext cx="2248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electronics system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49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wan">
  <a:themeElements>
    <a:clrScheme name="IReS_LEPSI_NEW_bleu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Thème2909</Template>
  <TotalTime>68620</TotalTime>
  <Words>2174</Words>
  <Application>Microsoft Office PowerPoint</Application>
  <PresentationFormat>全屏显示(4:3)</PresentationFormat>
  <Paragraphs>355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黑体</vt:lpstr>
      <vt:lpstr>宋体</vt:lpstr>
      <vt:lpstr>Arial</vt:lpstr>
      <vt:lpstr>Calibri</vt:lpstr>
      <vt:lpstr>Comic Sans MS</vt:lpstr>
      <vt:lpstr>Times New Roman</vt:lpstr>
      <vt:lpstr>Wingdings</vt:lpstr>
      <vt:lpstr>Thèmewan</vt:lpstr>
      <vt:lpstr>内容</vt:lpstr>
      <vt:lpstr>1_内容</vt:lpstr>
      <vt:lpstr>2_内容</vt:lpstr>
      <vt:lpstr>Electronics Plan for CEPC Ref-TDR </vt:lpstr>
      <vt:lpstr>内容</vt:lpstr>
      <vt:lpstr>人员结构</vt:lpstr>
      <vt:lpstr>Ref-TDR初步任务（暂定内容）</vt:lpstr>
      <vt:lpstr>近期工作Proposal</vt:lpstr>
      <vt:lpstr>近期工作Proposal-续</vt:lpstr>
      <vt:lpstr>TDR任务流图（待凝练成CPM计划）</vt:lpstr>
      <vt:lpstr>Outline </vt:lpstr>
      <vt:lpstr>Consideration of the CEPC electronics system </vt:lpstr>
      <vt:lpstr>Questions to be answered for TDR</vt:lpstr>
      <vt:lpstr>key target: from R&amp;D goals to engineering goals</vt:lpstr>
      <vt:lpstr>Manpower requirement vs. scenario  </vt:lpstr>
      <vt:lpstr>Preliminary organization of the Elec-TDR group </vt:lpstr>
      <vt:lpstr>BACKUP</vt:lpstr>
      <vt:lpstr>The main goal of this discussion </vt:lpstr>
      <vt:lpstr>Data link from FEE to backend</vt:lpstr>
      <vt:lpstr>From FEE to BEE</vt:lpstr>
      <vt:lpstr>Interface between (Lvl 1) Trigger and Electronics </vt:lpstr>
      <vt:lpstr>Interface with other systems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Interaction with Matter</dc:title>
  <dc:creator>Zhang</dc:creator>
  <cp:lastModifiedBy>asus</cp:lastModifiedBy>
  <cp:revision>3543</cp:revision>
  <cp:lastPrinted>2011-09-05T15:51:56Z</cp:lastPrinted>
  <dcterms:created xsi:type="dcterms:W3CDTF">2011-06-15T13:48:12Z</dcterms:created>
  <dcterms:modified xsi:type="dcterms:W3CDTF">2024-02-01T04:19:04Z</dcterms:modified>
</cp:coreProperties>
</file>