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6" y="8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724A56-978E-8D22-D897-832D204C8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2AD8E38-6561-2E5A-F42B-5D9BC7C03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624B07-F0D6-A20D-3787-E4E503E03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8A641-5E24-41BC-A7E8-17653F91FAD0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5AD061-CBD4-DF77-3928-4E5D4DB5A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E14281-8277-1505-5B87-8AB54BBB4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3FA0-9C33-4EC4-A07F-8DA6FC81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3400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A1F811-13B3-21A4-2C4A-3033D1EA9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4289702-0F13-52E1-0EF2-994EF373B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6EE1D0-79FF-25AC-E54C-564058297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8A641-5E24-41BC-A7E8-17653F91FAD0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5AD88A-90EE-D233-14E6-6BC3A2CF5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8B661D-28A5-7FC2-576F-01602D072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3FA0-9C33-4EC4-A07F-8DA6FC81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7408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B3DF8B3-F1AE-7254-E3A6-45DC153C9E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01B9F25-593F-E81B-1980-128FFD5CB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99890B-22E5-935B-4910-667A88F27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8A641-5E24-41BC-A7E8-17653F91FAD0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8A44A3-571B-5C43-C1E5-136433A87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714E6B-AB87-D9C4-7847-9984F6627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3FA0-9C33-4EC4-A07F-8DA6FC81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886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BD8407-224E-0B5A-5C8E-BE1CF013B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87939A-C12F-C0DF-14E4-49B21CCD6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3E690F-C547-7C37-9D94-AF1B02C02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8A641-5E24-41BC-A7E8-17653F91FAD0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509DC0-AEC1-C342-1464-129E21301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DCF8E6-6522-C4E1-8B81-6F9CE1543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3FA0-9C33-4EC4-A07F-8DA6FC81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2851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F2476C-EB07-E137-FD84-F9D4D6618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AFF03A5-3914-C954-D52C-0B1C92717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52A320-E79F-9497-3348-0B0D2DAE1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8A641-5E24-41BC-A7E8-17653F91FAD0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A44DD9-A04A-B1A8-827D-BF1BCDD5B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EDCE6E-E302-CA8C-77A8-ED15C8B78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3FA0-9C33-4EC4-A07F-8DA6FC81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81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265B40-B690-2400-64CE-D94F365A3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5DDC1B-2B01-F258-DE54-7ACF5B0065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FA1A7FD-41AF-3ACD-9927-5B5044A23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621866-D2C5-6C78-99C1-14CFA38AC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8A641-5E24-41BC-A7E8-17653F91FAD0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7FCA955-D0A0-16EC-934C-165AF4A8C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6976E2E-AFFD-6E05-B1D1-6E9DD7401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3FA0-9C33-4EC4-A07F-8DA6FC81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928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858E8D-927E-C2C8-6217-32E60BAA4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6CAA95-1AAA-1A1A-6FA0-38FBEDDC5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1A96301-955A-FC86-260D-692A634BA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4E79084-C98E-F391-278A-315D822674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BD617AD-DF1A-1AD3-101C-102B23E70A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8CE86CA-902F-8484-0721-EB6DDC5B4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8A641-5E24-41BC-A7E8-17653F91FAD0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1882E3E-B727-B3A2-02C4-7C311EA92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7C9AE5C-9FDC-AEA8-ADE3-0863C9DA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3FA0-9C33-4EC4-A07F-8DA6FC81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4964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EEF8A2-9C77-B964-9B25-06FC7D81F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563ED56-37FD-CFD1-1894-89E1BF6D7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8A641-5E24-41BC-A7E8-17653F91FAD0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1B2EA75-2B26-CD03-AAD4-67DD30FAF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5E35739-672D-D819-55C3-0C0574141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3FA0-9C33-4EC4-A07F-8DA6FC81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20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061EAEC-D564-2348-6D36-5A0550879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8A641-5E24-41BC-A7E8-17653F91FAD0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72AC892-A4E9-4FEE-76DC-EC12B0F4D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563C1D9-6BC7-DC58-1248-219B80F08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3FA0-9C33-4EC4-A07F-8DA6FC81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1061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E2922D-CDEA-419E-4EA2-365DA4170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371668-3F7C-3CE9-E995-333854E5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F150E-B9C2-5AF3-13D1-D5165842C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CA51B21-F066-F8A1-49FC-78C83A4AD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8A641-5E24-41BC-A7E8-17653F91FAD0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97C80C8-0400-10B6-FF6B-40C5631A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ABF4A7C-5170-8DDD-46BD-8F31E8BB6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3FA0-9C33-4EC4-A07F-8DA6FC81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51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79DF99-F419-0338-4E87-9B9AF02C6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E09127F-EDCB-57EB-EFA1-9D958B06FA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43F91DB-7FD2-7ECB-ED84-EF26299BF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519CF01-843A-27E3-EB53-B53D48883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8A641-5E24-41BC-A7E8-17653F91FAD0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BE3A570-8798-DA57-0D2F-0A3C626A0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ACA05BD-E9A9-8A77-C2A7-047AB3214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3FA0-9C33-4EC4-A07F-8DA6FC81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740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75B55CE-DBFA-7564-3902-4A72000FC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EC7EAD-A32F-1334-43AC-B7074CAB2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01D292-A6CB-C7BA-47C1-4D719BD59A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8A641-5E24-41BC-A7E8-17653F91FAD0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FC17A0-4D6C-C978-88AA-9932E9F72D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597A1B-609A-4ABD-1195-CCD2C2BEB4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C3FA0-9C33-4EC4-A07F-8DA6FC81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5347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95064E-5135-03BA-01E1-9C2D23462A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顶点探测器原型现状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F0A0E1-6F78-2FEB-65F3-3A52D1A167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2024.2.1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7731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37816F-9F33-F660-2399-BB2AFA28A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顶点探测器读出电子学原型研究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2DB7D3E-5936-7CE5-7E41-DA3097B8C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1800" dirty="0"/>
              <a:t>依托</a:t>
            </a:r>
            <a:r>
              <a:rPr lang="en-US" altLang="zh-CN" sz="1800" dirty="0"/>
              <a:t>MOST2</a:t>
            </a:r>
            <a:r>
              <a:rPr lang="zh-CN" altLang="en-US" sz="1800" dirty="0"/>
              <a:t>，开发</a:t>
            </a:r>
            <a:r>
              <a:rPr lang="en-US" altLang="zh-CN" sz="1800" dirty="0"/>
              <a:t>CMOS</a:t>
            </a:r>
            <a:r>
              <a:rPr lang="zh-CN" altLang="en-US" sz="1800" dirty="0"/>
              <a:t>像素探测器原型</a:t>
            </a:r>
            <a:endParaRPr lang="en-US" altLang="zh-CN" sz="1800" dirty="0"/>
          </a:p>
          <a:p>
            <a:pPr lvl="1"/>
            <a:r>
              <a:rPr lang="en-US" altLang="zh-CN" sz="1400" dirty="0" err="1">
                <a:solidFill>
                  <a:srgbClr val="00B050"/>
                </a:solidFill>
              </a:rPr>
              <a:t>Taichu</a:t>
            </a:r>
            <a:r>
              <a:rPr lang="zh-CN" altLang="en-US" sz="1400" dirty="0">
                <a:solidFill>
                  <a:srgbClr val="00B050"/>
                </a:solidFill>
              </a:rPr>
              <a:t>芯片的预研（望远镜系统，束流测试），对芯片性能有较为充分的理解，</a:t>
            </a:r>
            <a:endParaRPr lang="en-US" altLang="zh-CN" sz="1400" dirty="0">
              <a:solidFill>
                <a:srgbClr val="00B050"/>
              </a:solidFill>
            </a:endParaRPr>
          </a:p>
          <a:p>
            <a:pPr lvl="1"/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</a:rPr>
              <a:t>针对</a:t>
            </a:r>
            <a:r>
              <a:rPr lang="en-US" altLang="zh-CN" sz="1400" dirty="0" err="1">
                <a:solidFill>
                  <a:schemeClr val="accent4">
                    <a:lumMod val="75000"/>
                  </a:schemeClr>
                </a:solidFill>
              </a:rPr>
              <a:t>Taichu</a:t>
            </a: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</a:rPr>
              <a:t>芯片，结合原型系统的机械尺寸要求，设计相应的读出</a:t>
            </a:r>
            <a:r>
              <a:rPr lang="en-US" altLang="zh-CN" sz="1400" dirty="0">
                <a:solidFill>
                  <a:schemeClr val="accent4">
                    <a:lumMod val="75000"/>
                  </a:schemeClr>
                </a:solidFill>
              </a:rPr>
              <a:t>Ladder</a:t>
            </a: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</a:rPr>
              <a:t>，并与探测器组装</a:t>
            </a:r>
            <a:endParaRPr lang="en-US" altLang="zh-CN" sz="1400" dirty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zh-CN" altLang="en-US" sz="1400" dirty="0">
                <a:solidFill>
                  <a:srgbClr val="FF0000"/>
                </a:solidFill>
              </a:rPr>
              <a:t>后端数据传输采用现有</a:t>
            </a:r>
            <a:r>
              <a:rPr lang="en-US" altLang="zh-CN" sz="1400" dirty="0">
                <a:solidFill>
                  <a:srgbClr val="FF0000"/>
                </a:solidFill>
              </a:rPr>
              <a:t>FPGA</a:t>
            </a:r>
            <a:r>
              <a:rPr lang="zh-CN" altLang="en-US" sz="1400" dirty="0">
                <a:solidFill>
                  <a:srgbClr val="FF0000"/>
                </a:solidFill>
              </a:rPr>
              <a:t>读出板，网络读出。</a:t>
            </a:r>
            <a:endParaRPr lang="en-US" altLang="zh-CN" sz="1400" dirty="0">
              <a:solidFill>
                <a:srgbClr val="FF0000"/>
              </a:solidFill>
            </a:endParaRPr>
          </a:p>
          <a:p>
            <a:r>
              <a:rPr lang="zh-CN" altLang="en-US" sz="1800" dirty="0"/>
              <a:t>工作集中在前端读出</a:t>
            </a:r>
            <a:endParaRPr lang="en-US" altLang="zh-CN" sz="1800" dirty="0"/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3CFA009-E7B2-CDEC-6545-7C05DB137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788" y="3616762"/>
            <a:ext cx="3297575" cy="1291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右箭头 16">
            <a:extLst>
              <a:ext uri="{FF2B5EF4-FFF2-40B4-BE49-F238E27FC236}">
                <a16:creationId xmlns:a16="http://schemas.microsoft.com/office/drawing/2014/main" id="{E729E8C2-0CB3-997F-7851-0FBAE362EA8E}"/>
              </a:ext>
            </a:extLst>
          </p:cNvPr>
          <p:cNvSpPr/>
          <p:nvPr/>
        </p:nvSpPr>
        <p:spPr>
          <a:xfrm>
            <a:off x="1955971" y="3616762"/>
            <a:ext cx="649128" cy="907527"/>
          </a:xfrm>
          <a:prstGeom prst="right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6" hangingPunct="0"/>
            <a:endParaRPr lang="zh-CN" altLang="en-US" sz="2500">
              <a:solidFill>
                <a:srgbClr val="FFFFFF"/>
              </a:solidFill>
              <a:effectLst>
                <a:outerShdw blurRad="38100" dist="64529" dir="2700000" rotWithShape="0">
                  <a:srgbClr val="000000">
                    <a:alpha val="48275"/>
                  </a:srgbClr>
                </a:outerShdw>
              </a:effectLst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" name="右箭头 17">
            <a:extLst>
              <a:ext uri="{FF2B5EF4-FFF2-40B4-BE49-F238E27FC236}">
                <a16:creationId xmlns:a16="http://schemas.microsoft.com/office/drawing/2014/main" id="{078CDD03-7E4B-970A-850B-7E4B623BABDB}"/>
              </a:ext>
            </a:extLst>
          </p:cNvPr>
          <p:cNvSpPr/>
          <p:nvPr/>
        </p:nvSpPr>
        <p:spPr>
          <a:xfrm>
            <a:off x="8770430" y="4110702"/>
            <a:ext cx="717768" cy="907527"/>
          </a:xfrm>
          <a:prstGeom prst="right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6" hangingPunct="0"/>
            <a:endParaRPr lang="zh-CN" altLang="en-US" sz="2500">
              <a:solidFill>
                <a:srgbClr val="FFFFFF"/>
              </a:solidFill>
              <a:effectLst>
                <a:outerShdw blurRad="38100" dist="64529" dir="2700000" rotWithShape="0">
                  <a:srgbClr val="000000">
                    <a:alpha val="48275"/>
                  </a:srgbClr>
                </a:outerShdw>
              </a:effectLst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B0B36E3-6F97-97D1-0CEB-79F9420DC0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9180" y="3382706"/>
            <a:ext cx="2722820" cy="217466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D84BF1B-963D-3369-3C72-6AF2E38D93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856" y="5711028"/>
            <a:ext cx="5961491" cy="1114960"/>
          </a:xfrm>
          <a:prstGeom prst="rect">
            <a:avLst/>
          </a:prstGeom>
        </p:spPr>
      </p:pic>
      <p:sp>
        <p:nvSpPr>
          <p:cNvPr id="9" name="右箭头 25">
            <a:extLst>
              <a:ext uri="{FF2B5EF4-FFF2-40B4-BE49-F238E27FC236}">
                <a16:creationId xmlns:a16="http://schemas.microsoft.com/office/drawing/2014/main" id="{91CBBAD7-2F0A-7FD2-65CC-C2CEC46A80D5}"/>
              </a:ext>
            </a:extLst>
          </p:cNvPr>
          <p:cNvSpPr/>
          <p:nvPr/>
        </p:nvSpPr>
        <p:spPr>
          <a:xfrm rot="5400000">
            <a:off x="3261680" y="4868736"/>
            <a:ext cx="833346" cy="907527"/>
          </a:xfrm>
          <a:prstGeom prst="right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6" hangingPunct="0"/>
            <a:endParaRPr lang="zh-CN" altLang="en-US" sz="2500">
              <a:solidFill>
                <a:srgbClr val="FFFFFF"/>
              </a:solidFill>
              <a:effectLst>
                <a:outerShdw blurRad="38100" dist="64529" dir="2700000" rotWithShape="0">
                  <a:srgbClr val="000000">
                    <a:alpha val="48275"/>
                  </a:srgbClr>
                </a:outerShdw>
              </a:effectLst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35D1BC3-71C7-1B7A-08E1-F8E65900B7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2696" y="3577677"/>
            <a:ext cx="2789481" cy="193992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B7E473E-D0C3-B6ED-8BBB-9B850FC107D7}"/>
              </a:ext>
            </a:extLst>
          </p:cNvPr>
          <p:cNvSpPr txBox="1"/>
          <p:nvPr/>
        </p:nvSpPr>
        <p:spPr>
          <a:xfrm>
            <a:off x="2339870" y="3320651"/>
            <a:ext cx="31439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/>
              <a:t>Detector</a:t>
            </a:r>
            <a:r>
              <a:rPr lang="zh-CN" altLang="en-US" sz="1400" dirty="0"/>
              <a:t> </a:t>
            </a:r>
            <a:r>
              <a:rPr lang="en-US" altLang="zh-CN" sz="1400" dirty="0"/>
              <a:t>module</a:t>
            </a:r>
            <a:r>
              <a:rPr lang="zh-CN" altLang="en-US" sz="1400" dirty="0"/>
              <a:t> </a:t>
            </a:r>
            <a:r>
              <a:rPr lang="en-US" altLang="zh-CN" sz="1400" dirty="0"/>
              <a:t>(ladder)</a:t>
            </a:r>
            <a:r>
              <a:rPr lang="zh-CN" altLang="en-US" sz="1400" dirty="0"/>
              <a:t> </a:t>
            </a:r>
            <a:r>
              <a:rPr lang="en-US" altLang="zh-CN" sz="1400" dirty="0"/>
              <a:t>Prototyping</a:t>
            </a:r>
            <a:r>
              <a:rPr lang="zh-CN" altLang="en-US" sz="1400" dirty="0"/>
              <a:t> 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37DD9C9-7E44-E687-33FF-062921272A27}"/>
              </a:ext>
            </a:extLst>
          </p:cNvPr>
          <p:cNvSpPr txBox="1"/>
          <p:nvPr/>
        </p:nvSpPr>
        <p:spPr>
          <a:xfrm>
            <a:off x="5897762" y="3301504"/>
            <a:ext cx="35362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Full</a:t>
            </a:r>
            <a:r>
              <a:rPr lang="zh-CN" altLang="en-US" sz="1400" dirty="0"/>
              <a:t> </a:t>
            </a:r>
            <a:r>
              <a:rPr lang="en-US" altLang="zh-CN" sz="1400" dirty="0"/>
              <a:t>size</a:t>
            </a:r>
            <a:r>
              <a:rPr lang="zh-CN" altLang="en-US" sz="1400" dirty="0"/>
              <a:t> </a:t>
            </a:r>
            <a:r>
              <a:rPr lang="en-US" altLang="zh-CN" sz="1400" dirty="0"/>
              <a:t>vertex</a:t>
            </a:r>
            <a:r>
              <a:rPr lang="zh-CN" altLang="en-US" sz="1400" dirty="0"/>
              <a:t> </a:t>
            </a:r>
            <a:r>
              <a:rPr lang="en-US" altLang="zh-CN" sz="1400" dirty="0"/>
              <a:t>detector</a:t>
            </a:r>
            <a:r>
              <a:rPr lang="zh-CN" altLang="en-US" sz="1400" dirty="0"/>
              <a:t> </a:t>
            </a:r>
            <a:r>
              <a:rPr lang="en-US" altLang="zh-CN" sz="1400" dirty="0"/>
              <a:t>Prototype</a:t>
            </a:r>
            <a:r>
              <a:rPr lang="zh-CN" altLang="en-US" sz="1400" dirty="0"/>
              <a:t> 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E9866E4-93CB-6E9E-F8BE-39811C437AFC}"/>
              </a:ext>
            </a:extLst>
          </p:cNvPr>
          <p:cNvSpPr txBox="1"/>
          <p:nvPr/>
        </p:nvSpPr>
        <p:spPr>
          <a:xfrm>
            <a:off x="9539516" y="3347671"/>
            <a:ext cx="18662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Beam</a:t>
            </a:r>
            <a:r>
              <a:rPr lang="zh-CN" altLang="en-US" sz="1400" dirty="0"/>
              <a:t> </a:t>
            </a:r>
            <a:r>
              <a:rPr lang="en-US" altLang="zh-CN" sz="1400" dirty="0"/>
              <a:t>test</a:t>
            </a:r>
            <a:r>
              <a:rPr lang="zh-CN" altLang="en-US" sz="1400" dirty="0"/>
              <a:t> </a:t>
            </a:r>
            <a:r>
              <a:rPr lang="en-US" altLang="zh-CN" sz="1400" dirty="0"/>
              <a:t>to</a:t>
            </a:r>
            <a:r>
              <a:rPr lang="zh-CN" altLang="en-US" sz="1400" dirty="0"/>
              <a:t> </a:t>
            </a:r>
            <a:r>
              <a:rPr lang="en-US" altLang="zh-CN" sz="1400" dirty="0"/>
              <a:t>verify</a:t>
            </a:r>
            <a:r>
              <a:rPr lang="zh-CN" altLang="en-US" sz="1400" dirty="0"/>
              <a:t> </a:t>
            </a:r>
            <a:endParaRPr lang="en-US" altLang="zh-CN" sz="1400" dirty="0"/>
          </a:p>
          <a:p>
            <a:r>
              <a:rPr lang="en-US" altLang="zh-CN" sz="1400" dirty="0"/>
              <a:t>its</a:t>
            </a:r>
            <a:r>
              <a:rPr lang="zh-CN" altLang="en-US" sz="1400" dirty="0"/>
              <a:t> </a:t>
            </a:r>
            <a:r>
              <a:rPr lang="en-US" altLang="zh-CN" sz="1400" dirty="0"/>
              <a:t>spatial</a:t>
            </a:r>
            <a:r>
              <a:rPr lang="zh-CN" altLang="en-US" sz="1400" dirty="0"/>
              <a:t> </a:t>
            </a:r>
            <a:r>
              <a:rPr lang="en-US" altLang="zh-CN" sz="1400" dirty="0"/>
              <a:t>resolution</a:t>
            </a:r>
            <a:endParaRPr lang="zh-CN" altLang="en-US" sz="1400" dirty="0"/>
          </a:p>
        </p:txBody>
      </p:sp>
      <p:sp>
        <p:nvSpPr>
          <p:cNvPr id="14" name="灯片编号占位符 4">
            <a:extLst>
              <a:ext uri="{FF2B5EF4-FFF2-40B4-BE49-F238E27FC236}">
                <a16:creationId xmlns:a16="http://schemas.microsoft.com/office/drawing/2014/main" id="{97E0FA5D-ACFA-50CE-8FDF-C065F8EE3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3306" y="6404889"/>
            <a:ext cx="2743200" cy="365125"/>
          </a:xfrm>
        </p:spPr>
        <p:txBody>
          <a:bodyPr/>
          <a:lstStyle/>
          <a:p>
            <a:fld id="{A73CF93A-7BD8-494E-8F01-85E102B77540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1431B0E9-3117-5C1A-23B8-C771021874E2}"/>
              </a:ext>
            </a:extLst>
          </p:cNvPr>
          <p:cNvSpPr/>
          <p:nvPr/>
        </p:nvSpPr>
        <p:spPr>
          <a:xfrm>
            <a:off x="324856" y="5355109"/>
            <a:ext cx="6054108" cy="1502891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71EA99B-8C99-8169-30CB-BFB834B8ED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9" y="3744170"/>
            <a:ext cx="1825783" cy="1131037"/>
          </a:xfrm>
          <a:prstGeom prst="rect">
            <a:avLst/>
          </a:prstGeom>
        </p:spPr>
      </p:pic>
      <p:sp>
        <p:nvSpPr>
          <p:cNvPr id="17" name="右箭头 20">
            <a:extLst>
              <a:ext uri="{FF2B5EF4-FFF2-40B4-BE49-F238E27FC236}">
                <a16:creationId xmlns:a16="http://schemas.microsoft.com/office/drawing/2014/main" id="{0B01AA60-F8F1-5C19-4451-50601878000C}"/>
              </a:ext>
            </a:extLst>
          </p:cNvPr>
          <p:cNvSpPr/>
          <p:nvPr/>
        </p:nvSpPr>
        <p:spPr>
          <a:xfrm>
            <a:off x="5191890" y="3913953"/>
            <a:ext cx="833346" cy="907527"/>
          </a:xfrm>
          <a:prstGeom prst="right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6" hangingPunct="0"/>
            <a:endParaRPr lang="zh-CN" altLang="en-US" sz="2500">
              <a:solidFill>
                <a:srgbClr val="FFFFFF"/>
              </a:solidFill>
              <a:effectLst>
                <a:outerShdw blurRad="38100" dist="64529" dir="2700000" rotWithShape="0">
                  <a:srgbClr val="000000">
                    <a:alpha val="48275"/>
                  </a:srgbClr>
                </a:outerShdw>
              </a:effectLst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515912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DD0718-657E-486A-B456-E09A6B080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Prototype Readout Structure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8A3CA1-A224-4A4E-9899-2FE46D8AA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703" y="1541399"/>
            <a:ext cx="6396624" cy="2072323"/>
          </a:xfrm>
        </p:spPr>
        <p:txBody>
          <a:bodyPr>
            <a:normAutofit/>
          </a:bodyPr>
          <a:lstStyle/>
          <a:p>
            <a:r>
              <a:rPr lang="en-US" altLang="zh-CN" sz="1800" dirty="0"/>
              <a:t>Flex board</a:t>
            </a:r>
            <a:r>
              <a:rPr lang="zh-CN" altLang="en-US" sz="1800" dirty="0"/>
              <a:t>：</a:t>
            </a:r>
            <a:r>
              <a:rPr lang="en-US" altLang="zh-CN" sz="1800" dirty="0"/>
              <a:t>Assembled with</a:t>
            </a:r>
            <a:r>
              <a:rPr lang="zh-CN" altLang="en-US" sz="1800" dirty="0"/>
              <a:t> </a:t>
            </a:r>
            <a:r>
              <a:rPr lang="en-US" altLang="zh-CN" sz="1800" dirty="0"/>
              <a:t>10 </a:t>
            </a:r>
            <a:r>
              <a:rPr lang="en-US" altLang="zh-CN" sz="1800" dirty="0" err="1"/>
              <a:t>Taichu</a:t>
            </a:r>
            <a:r>
              <a:rPr lang="en-US" altLang="zh-CN" sz="1800" dirty="0"/>
              <a:t> chips, Dual sides readout</a:t>
            </a:r>
          </a:p>
          <a:p>
            <a:r>
              <a:rPr lang="en-US" altLang="zh-CN" sz="1800" dirty="0"/>
              <a:t>Interposer board</a:t>
            </a:r>
            <a:r>
              <a:rPr lang="zh-CN" altLang="en-US" sz="1800" dirty="0"/>
              <a:t>：</a:t>
            </a:r>
            <a:r>
              <a:rPr lang="en-US" altLang="zh-CN" sz="1800" dirty="0"/>
              <a:t>FMC mezzanine board</a:t>
            </a:r>
            <a:r>
              <a:rPr lang="zh-CN" altLang="en-US" sz="1800" dirty="0"/>
              <a:t>，</a:t>
            </a:r>
            <a:r>
              <a:rPr lang="en-US" altLang="zh-CN" sz="1800" dirty="0"/>
              <a:t>provide power supply</a:t>
            </a:r>
          </a:p>
          <a:p>
            <a:r>
              <a:rPr lang="en-US" altLang="zh-CN" sz="1800" dirty="0"/>
              <a:t>FPGA board</a:t>
            </a:r>
            <a:r>
              <a:rPr lang="zh-CN" altLang="en-US" sz="1800" dirty="0"/>
              <a:t>：</a:t>
            </a:r>
            <a:r>
              <a:rPr lang="en-US" altLang="zh-CN" sz="1800" dirty="0"/>
              <a:t>FMC carrier board</a:t>
            </a:r>
            <a:r>
              <a:rPr lang="zh-CN" altLang="en-US" sz="1800" dirty="0"/>
              <a:t>，</a:t>
            </a:r>
            <a:r>
              <a:rPr lang="en-US" altLang="zh-CN" sz="1800" dirty="0"/>
              <a:t>TCP/IP readout</a:t>
            </a:r>
          </a:p>
          <a:p>
            <a:r>
              <a:rPr lang="zh-CN" altLang="en-US" sz="1800" dirty="0"/>
              <a:t>与</a:t>
            </a:r>
            <a:r>
              <a:rPr lang="en-US" altLang="zh-CN" sz="1800" dirty="0"/>
              <a:t>TDR</a:t>
            </a:r>
            <a:r>
              <a:rPr lang="zh-CN" altLang="en-US" sz="1800" dirty="0"/>
              <a:t>要求的尺寸，距离，数据量等相差巨大。</a:t>
            </a:r>
            <a:endParaRPr lang="en-US" altLang="zh-CN" sz="1800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3C83565-DADF-482D-B2B9-965AD1F06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F93A-7BD8-494E-8F01-85E102B77540}" type="slidenum">
              <a:rPr lang="zh-CN" altLang="en-US" smtClean="0"/>
              <a:t>3</a:t>
            </a:fld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D2AF77AE-8711-4A3A-A775-A44BB3E44009}"/>
              </a:ext>
            </a:extLst>
          </p:cNvPr>
          <p:cNvGrpSpPr>
            <a:grpSpLocks noChangeAspect="1"/>
          </p:cNvGrpSpPr>
          <p:nvPr/>
        </p:nvGrpSpPr>
        <p:grpSpPr>
          <a:xfrm>
            <a:off x="2069963" y="5316601"/>
            <a:ext cx="8259455" cy="1283552"/>
            <a:chOff x="467544" y="4689473"/>
            <a:chExt cx="8570008" cy="1331815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7B854A2-C788-4CC4-83AF-B571E3653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544" y="4783565"/>
              <a:ext cx="7848872" cy="1237723"/>
            </a:xfrm>
            <a:prstGeom prst="rect">
              <a:avLst/>
            </a:prstGeom>
            <a:ln w="28575">
              <a:solidFill>
                <a:srgbClr val="000000"/>
              </a:solidFill>
              <a:prstDash val="dash"/>
            </a:ln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18B50DC5-4950-420B-8818-53A729E84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8424" y="4916712"/>
              <a:ext cx="649128" cy="960560"/>
            </a:xfrm>
            <a:prstGeom prst="rect">
              <a:avLst/>
            </a:prstGeom>
          </p:spPr>
        </p:pic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9FFABCD1-B8C8-4428-A0EC-0420F7FA933A}"/>
                </a:ext>
              </a:extLst>
            </p:cNvPr>
            <p:cNvCxnSpPr>
              <a:cxnSpLocks/>
            </p:cNvCxnSpPr>
            <p:nvPr/>
          </p:nvCxnSpPr>
          <p:spPr>
            <a:xfrm>
              <a:off x="1691680" y="5058473"/>
              <a:ext cx="5328592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9D143F97-9AAB-48E0-9C90-99641B7716A3}"/>
                </a:ext>
              </a:extLst>
            </p:cNvPr>
            <p:cNvCxnSpPr/>
            <p:nvPr/>
          </p:nvCxnSpPr>
          <p:spPr>
            <a:xfrm flipV="1">
              <a:off x="1691680" y="4916712"/>
              <a:ext cx="0" cy="24048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A361F1BC-CDA5-47C7-B3F1-C989BA138C75}"/>
                </a:ext>
              </a:extLst>
            </p:cNvPr>
            <p:cNvCxnSpPr/>
            <p:nvPr/>
          </p:nvCxnSpPr>
          <p:spPr>
            <a:xfrm flipV="1">
              <a:off x="7092280" y="4941168"/>
              <a:ext cx="0" cy="24048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20" name="文本框 12">
              <a:extLst>
                <a:ext uri="{FF2B5EF4-FFF2-40B4-BE49-F238E27FC236}">
                  <a16:creationId xmlns:a16="http://schemas.microsoft.com/office/drawing/2014/main" id="{68A364B5-99EE-4C55-8E2E-51E3CA8EA42C}"/>
                </a:ext>
              </a:extLst>
            </p:cNvPr>
            <p:cNvSpPr txBox="1"/>
            <p:nvPr/>
          </p:nvSpPr>
          <p:spPr>
            <a:xfrm>
              <a:off x="3913092" y="4689473"/>
              <a:ext cx="1025027" cy="38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charset="-122"/>
                </a:rPr>
                <a:t>853 mm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C10B1185-8026-4F18-8402-00E06700F8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29" y="3911882"/>
            <a:ext cx="8772941" cy="1325563"/>
          </a:xfrm>
          <a:prstGeom prst="rect">
            <a:avLst/>
          </a:prstGeom>
          <a:noFill/>
        </p:spPr>
      </p:pic>
      <p:pic>
        <p:nvPicPr>
          <p:cNvPr id="22" name="内容占位符 45">
            <a:extLst>
              <a:ext uri="{FF2B5EF4-FFF2-40B4-BE49-F238E27FC236}">
                <a16:creationId xmlns:a16="http://schemas.microsoft.com/office/drawing/2014/main" id="{AF8BF972-7309-4DBF-93B4-0158956F1C6D}"/>
              </a:ext>
            </a:extLst>
          </p:cNvPr>
          <p:cNvPicPr>
            <a:picLocks noGrp="1"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457" y="1349333"/>
            <a:ext cx="4367032" cy="245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77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A38C0F-75D1-9944-A4EE-D0900E557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后端读出电子学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CE3A01-81EA-0824-D7B6-C8D125D8B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52698" cy="4351338"/>
          </a:xfrm>
        </p:spPr>
        <p:txBody>
          <a:bodyPr/>
          <a:lstStyle/>
          <a:p>
            <a:r>
              <a:rPr lang="zh-CN" altLang="en-US" sz="2400" dirty="0"/>
              <a:t>整体方案还需要一些输入</a:t>
            </a:r>
            <a:endParaRPr lang="en-US" altLang="zh-CN" sz="2400" dirty="0"/>
          </a:p>
          <a:p>
            <a:pPr lvl="1"/>
            <a:r>
              <a:rPr lang="zh-CN" altLang="en-US" sz="2000" dirty="0"/>
              <a:t>尺寸，触发？，数据量。。。</a:t>
            </a:r>
            <a:endParaRPr lang="en-US" altLang="zh-CN" sz="2000"/>
          </a:p>
          <a:p>
            <a:pPr lvl="1"/>
            <a:endParaRPr lang="en-US" altLang="zh-CN" sz="2000" dirty="0"/>
          </a:p>
          <a:p>
            <a:r>
              <a:rPr lang="zh-CN" altLang="en-US" sz="2400" dirty="0"/>
              <a:t>部署了以下研究</a:t>
            </a:r>
            <a:endParaRPr lang="en-US" altLang="zh-CN" sz="2400" dirty="0"/>
          </a:p>
          <a:p>
            <a:pPr lvl="1"/>
            <a:r>
              <a:rPr lang="zh-CN" altLang="en-US" sz="2000" dirty="0"/>
              <a:t>无线传输</a:t>
            </a:r>
            <a:endParaRPr lang="en-US" altLang="zh-CN" sz="2000" dirty="0"/>
          </a:p>
          <a:p>
            <a:pPr lvl="2"/>
            <a:r>
              <a:rPr lang="zh-CN" altLang="en-US" sz="1800" dirty="0"/>
              <a:t>实现</a:t>
            </a:r>
            <a:r>
              <a:rPr lang="en-US" altLang="zh-CN" sz="1800" dirty="0"/>
              <a:t>0.5-5m</a:t>
            </a:r>
            <a:r>
              <a:rPr lang="zh-CN" altLang="en-US" sz="1800" dirty="0"/>
              <a:t>距离的</a:t>
            </a:r>
            <a:r>
              <a:rPr lang="en-US" altLang="zh-CN" sz="1800" dirty="0"/>
              <a:t>100Gbps</a:t>
            </a:r>
            <a:r>
              <a:rPr lang="zh-CN" altLang="en-US" sz="1800" dirty="0"/>
              <a:t>无线传输</a:t>
            </a:r>
            <a:endParaRPr lang="en-US" altLang="zh-CN" sz="1800" dirty="0"/>
          </a:p>
          <a:p>
            <a:pPr lvl="1"/>
            <a:r>
              <a:rPr lang="zh-CN" altLang="en-US" sz="2000" dirty="0"/>
              <a:t>基于</a:t>
            </a:r>
            <a:r>
              <a:rPr lang="en-US" altLang="zh-CN" sz="2000" dirty="0"/>
              <a:t>FPGA</a:t>
            </a:r>
            <a:r>
              <a:rPr lang="zh-CN" altLang="en-US" sz="2000" dirty="0"/>
              <a:t>的实时算法研究</a:t>
            </a:r>
            <a:endParaRPr lang="en-US" altLang="zh-CN" sz="2000" dirty="0"/>
          </a:p>
          <a:p>
            <a:pPr lvl="2"/>
            <a:r>
              <a:rPr lang="zh-CN" altLang="en-US" sz="1800" dirty="0"/>
              <a:t>簇团识别的机器学习算法</a:t>
            </a:r>
            <a:endParaRPr lang="en-US" altLang="zh-CN" sz="18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2C6C9A2-5E74-4D76-2FBF-FCF163428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16081"/>
          <a:stretch/>
        </p:blipFill>
        <p:spPr>
          <a:xfrm>
            <a:off x="7736618" y="730600"/>
            <a:ext cx="3551703" cy="2451419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A6214EFA-6079-8E99-E7AA-71F06F98E316}"/>
              </a:ext>
            </a:extLst>
          </p:cNvPr>
          <p:cNvCxnSpPr/>
          <p:nvPr/>
        </p:nvCxnSpPr>
        <p:spPr>
          <a:xfrm>
            <a:off x="9208882" y="1135650"/>
            <a:ext cx="873045" cy="431927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ADD2BE53-9ED8-628E-FD57-F6CC80FE4245}"/>
              </a:ext>
            </a:extLst>
          </p:cNvPr>
          <p:cNvSpPr txBox="1"/>
          <p:nvPr/>
        </p:nvSpPr>
        <p:spPr>
          <a:xfrm>
            <a:off x="9068226" y="1351613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FF0000"/>
                </a:solidFill>
              </a:rPr>
              <a:t>无线光路</a:t>
            </a:r>
          </a:p>
        </p:txBody>
      </p:sp>
    </p:spTree>
    <p:extLst>
      <p:ext uri="{BB962C8B-B14F-4D97-AF65-F5344CB8AC3E}">
        <p14:creationId xmlns:p14="http://schemas.microsoft.com/office/powerpoint/2010/main" val="382604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198</Words>
  <Application>Microsoft Office PowerPoint</Application>
  <PresentationFormat>宽屏</PresentationFormat>
  <Paragraphs>30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9" baseType="lpstr">
      <vt:lpstr>Helvetica Neue Light</vt:lpstr>
      <vt:lpstr>等线</vt:lpstr>
      <vt:lpstr>等线 Light</vt:lpstr>
      <vt:lpstr>Arial</vt:lpstr>
      <vt:lpstr>Office 主题​​</vt:lpstr>
      <vt:lpstr>顶点探测器原型现状</vt:lpstr>
      <vt:lpstr>顶点探测器读出电子学原型研究</vt:lpstr>
      <vt:lpstr>Prototype Readout Structure</vt:lpstr>
      <vt:lpstr>后端读出电子学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顶点探测器原型现状</dc:title>
  <dc:creator>俊 胡</dc:creator>
  <cp:lastModifiedBy>俊 胡</cp:lastModifiedBy>
  <cp:revision>8</cp:revision>
  <dcterms:created xsi:type="dcterms:W3CDTF">2024-01-31T14:56:53Z</dcterms:created>
  <dcterms:modified xsi:type="dcterms:W3CDTF">2024-02-01T01:16:58Z</dcterms:modified>
</cp:coreProperties>
</file>