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18"/>
  </p:notesMasterIdLst>
  <p:handoutMasterIdLst>
    <p:handoutMasterId r:id="rId19"/>
  </p:handoutMasterIdLst>
  <p:sldIdLst>
    <p:sldId id="892" r:id="rId2"/>
    <p:sldId id="971" r:id="rId3"/>
    <p:sldId id="972" r:id="rId4"/>
    <p:sldId id="973" r:id="rId5"/>
    <p:sldId id="974" r:id="rId6"/>
    <p:sldId id="975" r:id="rId7"/>
    <p:sldId id="976" r:id="rId8"/>
    <p:sldId id="977" r:id="rId9"/>
    <p:sldId id="986" r:id="rId10"/>
    <p:sldId id="987" r:id="rId11"/>
    <p:sldId id="989" r:id="rId12"/>
    <p:sldId id="990" r:id="rId13"/>
    <p:sldId id="991" r:id="rId14"/>
    <p:sldId id="992" r:id="rId15"/>
    <p:sldId id="993" r:id="rId16"/>
    <p:sldId id="903" r:id="rId17"/>
  </p:sldIdLst>
  <p:sldSz cx="9144000" cy="6858000" type="screen4x3"/>
  <p:notesSz cx="6858000" cy="9144000"/>
  <p:defaultTextStyle>
    <a:defPPr>
      <a:defRPr lang="de-DE"/>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默认节" id="{003E6D41-8F98-4CB1-A69C-26652BC45272}">
          <p14:sldIdLst>
            <p14:sldId id="892"/>
            <p14:sldId id="971"/>
            <p14:sldId id="972"/>
            <p14:sldId id="973"/>
            <p14:sldId id="974"/>
            <p14:sldId id="975"/>
            <p14:sldId id="976"/>
            <p14:sldId id="977"/>
            <p14:sldId id="986"/>
            <p14:sldId id="987"/>
            <p14:sldId id="989"/>
            <p14:sldId id="990"/>
            <p14:sldId id="991"/>
            <p14:sldId id="992"/>
            <p14:sldId id="993"/>
            <p14:sldId id="903"/>
          </p14:sldIdLst>
        </p14:section>
      </p14:sectionLst>
    </p:ext>
    <p:ext uri="{EFAFB233-063F-42B5-8137-9DF3F51BA10A}">
      <p15:sldGuideLst xmlns:p15="http://schemas.microsoft.com/office/powerpoint/2012/main">
        <p15:guide id="1" orient="horz" pos="2115">
          <p15:clr>
            <a:srgbClr val="A4A3A4"/>
          </p15:clr>
        </p15:guide>
        <p15:guide id="2" pos="2902">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uang anping" initials="ha" lastIdx="2" clrIdx="0">
    <p:extLst>
      <p:ext uri="{19B8F6BF-5375-455C-9EA6-DF929625EA0E}">
        <p15:presenceInfo xmlns:p15="http://schemas.microsoft.com/office/powerpoint/2012/main" userId="c69e75d683bae2a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6F68A"/>
    <a:srgbClr val="2E518F"/>
    <a:srgbClr val="C6FECE"/>
    <a:srgbClr val="DFCFED"/>
    <a:srgbClr val="EBD1EA"/>
    <a:srgbClr val="DFB3DE"/>
    <a:srgbClr val="EEDDCA"/>
    <a:srgbClr val="CC3300"/>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01" autoAdjust="0"/>
    <p:restoredTop sz="95488" autoAdjust="0"/>
  </p:normalViewPr>
  <p:slideViewPr>
    <p:cSldViewPr>
      <p:cViewPr varScale="1">
        <p:scale>
          <a:sx n="99" d="100"/>
          <a:sy n="99" d="100"/>
        </p:scale>
        <p:origin x="929" y="46"/>
      </p:cViewPr>
      <p:guideLst>
        <p:guide orient="horz" pos="2115"/>
        <p:guide pos="2902"/>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18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ltLang="zh-CN"/>
          </a:p>
        </p:txBody>
      </p:sp>
      <p:sp>
        <p:nvSpPr>
          <p:cNvPr id="12185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ltLang="zh-CN"/>
          </a:p>
        </p:txBody>
      </p:sp>
      <p:sp>
        <p:nvSpPr>
          <p:cNvPr id="12186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ltLang="zh-CN"/>
          </a:p>
        </p:txBody>
      </p:sp>
      <p:sp>
        <p:nvSpPr>
          <p:cNvPr id="12186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05AB0430-61E6-4B9D-BC0C-7B3DE4C59DA3}" type="slidenum">
              <a:rPr lang="en-US" altLang="zh-CN"/>
              <a:pPr>
                <a:defRPr/>
              </a:pPr>
              <a:t>‹#›</a:t>
            </a:fld>
            <a:endParaRPr lang="en-US" altLang="zh-CN"/>
          </a:p>
        </p:txBody>
      </p:sp>
    </p:spTree>
    <p:extLst>
      <p:ext uri="{BB962C8B-B14F-4D97-AF65-F5344CB8AC3E}">
        <p14:creationId xmlns:p14="http://schemas.microsoft.com/office/powerpoint/2010/main" val="347894720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0213"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de-DE" altLang="zh-CN"/>
          </a:p>
        </p:txBody>
      </p:sp>
      <p:sp>
        <p:nvSpPr>
          <p:cNvPr id="5123" name="Rectangle 3"/>
          <p:cNvSpPr>
            <a:spLocks noGrp="1" noChangeArrowheads="1"/>
          </p:cNvSpPr>
          <p:nvPr>
            <p:ph type="dt" idx="1"/>
          </p:nvPr>
        </p:nvSpPr>
        <p:spPr bwMode="auto">
          <a:xfrm>
            <a:off x="3883025" y="0"/>
            <a:ext cx="2973388"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de-DE" altLang="zh-CN"/>
          </a:p>
        </p:txBody>
      </p:sp>
      <p:sp>
        <p:nvSpPr>
          <p:cNvPr id="17412" name="Rectangle 4"/>
          <p:cNvSpPr>
            <a:spLocks noGrp="1" noRot="1" noChangeAspect="1" noChangeArrowheads="1"/>
          </p:cNvSpPr>
          <p:nvPr>
            <p:ph type="sldImg" idx="2"/>
          </p:nvPr>
        </p:nvSpPr>
        <p:spPr bwMode="auto">
          <a:xfrm>
            <a:off x="1143000" y="685800"/>
            <a:ext cx="4572000" cy="3429000"/>
          </a:xfrm>
          <a:prstGeom prst="rect">
            <a:avLst/>
          </a:prstGeom>
          <a:noFill/>
          <a:ln w="9525">
            <a:noFill/>
            <a:miter lim="800000"/>
            <a:headEnd/>
            <a:tailEnd/>
          </a:ln>
        </p:spPr>
      </p:sp>
      <p:sp>
        <p:nvSpPr>
          <p:cNvPr id="5125" name="Rectangle 5"/>
          <p:cNvSpPr>
            <a:spLocks noGrp="1" noRot="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de-DE" altLang="zh-CN" noProof="0"/>
              <a:t>Textmasterformate durch Klicken bearbeiten</a:t>
            </a:r>
          </a:p>
          <a:p>
            <a:pPr lvl="1"/>
            <a:r>
              <a:rPr lang="de-DE" altLang="zh-CN" noProof="0"/>
              <a:t>Zweite Ebene</a:t>
            </a:r>
          </a:p>
          <a:p>
            <a:pPr lvl="2"/>
            <a:r>
              <a:rPr lang="de-DE" altLang="zh-CN" noProof="0"/>
              <a:t>Dritte Ebene</a:t>
            </a:r>
          </a:p>
          <a:p>
            <a:pPr lvl="3"/>
            <a:r>
              <a:rPr lang="de-DE" altLang="zh-CN" noProof="0"/>
              <a:t>Vierte Ebene</a:t>
            </a:r>
          </a:p>
          <a:p>
            <a:pPr lvl="4"/>
            <a:r>
              <a:rPr lang="de-DE" altLang="zh-CN" noProof="0"/>
              <a:t>Fünfte Ebene</a:t>
            </a:r>
          </a:p>
        </p:txBody>
      </p:sp>
      <p:sp>
        <p:nvSpPr>
          <p:cNvPr id="5126" name="Rectangle 6"/>
          <p:cNvSpPr>
            <a:spLocks noGrp="1" noChangeArrowheads="1"/>
          </p:cNvSpPr>
          <p:nvPr>
            <p:ph type="ftr" sz="quarter" idx="4"/>
          </p:nvPr>
        </p:nvSpPr>
        <p:spPr bwMode="auto">
          <a:xfrm>
            <a:off x="0" y="8685213"/>
            <a:ext cx="2970213"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de-DE" altLang="zh-CN"/>
          </a:p>
        </p:txBody>
      </p:sp>
      <p:sp>
        <p:nvSpPr>
          <p:cNvPr id="5127" name="Rectangle 7"/>
          <p:cNvSpPr>
            <a:spLocks noGrp="1" noChangeArrowheads="1"/>
          </p:cNvSpPr>
          <p:nvPr>
            <p:ph type="sldNum" sz="quarter" idx="5"/>
          </p:nvPr>
        </p:nvSpPr>
        <p:spPr bwMode="auto">
          <a:xfrm>
            <a:off x="3883025" y="8685213"/>
            <a:ext cx="2973388"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CCF3E591-E0E5-4263-95BF-720F770BB413}" type="slidenum">
              <a:rPr lang="de-DE" altLang="zh-CN"/>
              <a:pPr>
                <a:defRPr/>
              </a:pPr>
              <a:t>‹#›</a:t>
            </a:fld>
            <a:endParaRPr lang="de-DE" altLang="zh-CN"/>
          </a:p>
        </p:txBody>
      </p:sp>
    </p:spTree>
    <p:extLst>
      <p:ext uri="{BB962C8B-B14F-4D97-AF65-F5344CB8AC3E}">
        <p14:creationId xmlns:p14="http://schemas.microsoft.com/office/powerpoint/2010/main" val="1187927198"/>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notesMaster" Target="../notesMasters/notesMaster1.xml"/><Relationship Id="rId1" Type="http://schemas.openxmlformats.org/officeDocument/2006/relationships/themeOverride" Target="../theme/themeOverride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18434" name="Rectangle 2"/>
          <p:cNvSpPr>
            <a:spLocks noGrp="1" noRot="1" noChangeAspect="1" noChangeArrowheads="1" noTextEdit="1"/>
          </p:cNvSpPr>
          <p:nvPr>
            <p:ph type="sldImg"/>
          </p:nvPr>
        </p:nvSpPr>
        <p:spPr/>
      </p:sp>
      <p:sp>
        <p:nvSpPr>
          <p:cNvPr id="18435" name="Rectangle 3"/>
          <p:cNvSpPr>
            <a:spLocks noGrp="1" noRot="1" noChangeArrowheads="1"/>
          </p:cNvSpPr>
          <p:nvPr>
            <p:ph type="body" idx="1"/>
          </p:nvPr>
        </p:nvSpPr>
        <p:spPr>
          <a:noFill/>
          <a:ln/>
        </p:spPr>
        <p:txBody>
          <a:bodyPr/>
          <a:lstStyle/>
          <a:p>
            <a:pPr eaLnBrk="1" hangingPunct="1"/>
            <a:r>
              <a:rPr lang="en-US" altLang="zh-CN"/>
              <a:t>My topic is thermal production of charms and </a:t>
            </a:r>
            <a:r>
              <a:rPr lang="en-US" altLang="zh-CN" err="1"/>
              <a:t>charmonia</a:t>
            </a:r>
            <a:r>
              <a:rPr lang="en-US" altLang="zh-CN" baseline="0"/>
              <a:t> in quark-gluon plasma</a:t>
            </a:r>
            <a:r>
              <a:rPr lang="en-US" altLang="zh-CN"/>
              <a:t>. This work is collaborated with Kai Zhou, </a:t>
            </a:r>
            <a:r>
              <a:rPr lang="en-US" altLang="zh-CN" err="1"/>
              <a:t>Carsten</a:t>
            </a:r>
            <a:r>
              <a:rPr lang="en-US" altLang="zh-CN" baseline="0"/>
              <a:t> </a:t>
            </a:r>
            <a:r>
              <a:rPr lang="en-US" altLang="zh-CN"/>
              <a:t>Greiner and </a:t>
            </a:r>
            <a:r>
              <a:rPr lang="en-US" altLang="zh-CN" err="1"/>
              <a:t>Pengfei</a:t>
            </a:r>
            <a:r>
              <a:rPr lang="en-US" altLang="zh-CN"/>
              <a:t> </a:t>
            </a:r>
            <a:r>
              <a:rPr lang="en-US" altLang="zh-CN" err="1"/>
              <a:t>Zhuang</a:t>
            </a:r>
            <a:r>
              <a:rPr lang="en-US" altLang="zh-CN"/>
              <a:t>.</a:t>
            </a:r>
            <a:endParaRPr lang="zh-CN" altLang="en-US"/>
          </a:p>
        </p:txBody>
      </p:sp>
    </p:spTree>
    <p:extLst>
      <p:ext uri="{BB962C8B-B14F-4D97-AF65-F5344CB8AC3E}">
        <p14:creationId xmlns:p14="http://schemas.microsoft.com/office/powerpoint/2010/main" val="2545079573"/>
      </p:ext>
    </p:extLst>
  </p:cSld>
  <p:clrMapOvr>
    <a:overrideClrMapping bg1="lt1" tx1="dk1" bg2="lt2" tx2="dk2" accent1="accent1" accent2="accent2" accent3="accent3" accent4="accent4" accent5="accent5" accent6="accent6" hlink="hlink" folHlink="folHlink"/>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幻灯片图像占位符 1"/>
          <p:cNvSpPr>
            <a:spLocks noGrp="1" noRot="1" noChangeAspect="1" noTextEdit="1"/>
          </p:cNvSpPr>
          <p:nvPr>
            <p:ph type="sldImg"/>
          </p:nvPr>
        </p:nvSpPr>
        <p:spPr/>
      </p:sp>
      <p:sp>
        <p:nvSpPr>
          <p:cNvPr id="32771" name="备注占位符 2"/>
          <p:cNvSpPr>
            <a:spLocks noGrp="1"/>
          </p:cNvSpPr>
          <p:nvPr>
            <p:ph type="body" idx="1"/>
          </p:nvPr>
        </p:nvSpPr>
        <p:spPr>
          <a:noFill/>
          <a:ln/>
        </p:spPr>
        <p:txBody>
          <a:bodyPr/>
          <a:lstStyle/>
          <a:p>
            <a:endParaRPr lang="zh-CN" altLang="en-US"/>
          </a:p>
        </p:txBody>
      </p:sp>
      <p:sp>
        <p:nvSpPr>
          <p:cNvPr id="32772" name="灯片编号占位符 3"/>
          <p:cNvSpPr>
            <a:spLocks noGrp="1"/>
          </p:cNvSpPr>
          <p:nvPr>
            <p:ph type="sldNum" sz="quarter" idx="5"/>
          </p:nvPr>
        </p:nvSpPr>
        <p:spPr>
          <a:noFill/>
        </p:spPr>
        <p:txBody>
          <a:bodyPr/>
          <a:lstStyle/>
          <a:p>
            <a:fld id="{6C18E783-59E0-46B4-AAB4-DA22AA438A37}" type="slidenum">
              <a:rPr lang="de-DE" altLang="zh-CN" smtClean="0"/>
              <a:pPr/>
              <a:t>16</a:t>
            </a:fld>
            <a:endParaRPr lang="de-DE" altLang="zh-CN"/>
          </a:p>
        </p:txBody>
      </p:sp>
    </p:spTree>
    <p:extLst>
      <p:ext uri="{BB962C8B-B14F-4D97-AF65-F5344CB8AC3E}">
        <p14:creationId xmlns:p14="http://schemas.microsoft.com/office/powerpoint/2010/main" val="7106737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Rectangle 4"/>
          <p:cNvSpPr>
            <a:spLocks noGrp="1" noChangeArrowheads="1"/>
          </p:cNvSpPr>
          <p:nvPr>
            <p:ph type="ftr" sz="quarter" idx="10"/>
          </p:nvPr>
        </p:nvSpPr>
        <p:spPr>
          <a:ln/>
        </p:spPr>
        <p:txBody>
          <a:bodyPr/>
          <a:lstStyle>
            <a:lvl1pPr>
              <a:defRPr/>
            </a:lvl1pPr>
          </a:lstStyle>
          <a:p>
            <a:pPr>
              <a:defRPr/>
            </a:pPr>
            <a:r>
              <a:rPr lang="de-DE" altLang="zh-CN"/>
              <a:t>Zhengyu  Chen</a:t>
            </a:r>
          </a:p>
        </p:txBody>
      </p:sp>
      <p:sp>
        <p:nvSpPr>
          <p:cNvPr id="5" name="Rectangle 5"/>
          <p:cNvSpPr>
            <a:spLocks noGrp="1" noChangeArrowheads="1"/>
          </p:cNvSpPr>
          <p:nvPr>
            <p:ph type="sldNum" sz="quarter" idx="11"/>
          </p:nvPr>
        </p:nvSpPr>
        <p:spPr>
          <a:ln/>
        </p:spPr>
        <p:txBody>
          <a:bodyPr/>
          <a:lstStyle>
            <a:lvl1pPr>
              <a:defRPr/>
            </a:lvl1pPr>
          </a:lstStyle>
          <a:p>
            <a:pPr>
              <a:defRPr/>
            </a:pPr>
            <a:fld id="{102C189E-50E1-4F30-84AB-D84BD3B228DC}" type="slidenum">
              <a:rPr lang="zh-CN" altLang="en-US"/>
              <a:pPr>
                <a:defRPr/>
              </a:pPr>
              <a:t>‹#›</a:t>
            </a:fld>
            <a:r>
              <a:rPr lang="zh-CN" altLang="en-US"/>
              <a:t>/</a:t>
            </a:r>
            <a:r>
              <a:rPr lang="en-US" altLang="en-US"/>
              <a:t>68</a:t>
            </a:r>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p:cNvSpPr>
            <a:spLocks noGrp="1" noChangeArrowheads="1"/>
          </p:cNvSpPr>
          <p:nvPr>
            <p:ph type="ftr" sz="quarter" idx="10"/>
          </p:nvPr>
        </p:nvSpPr>
        <p:spPr>
          <a:ln/>
        </p:spPr>
        <p:txBody>
          <a:bodyPr/>
          <a:lstStyle>
            <a:lvl1pPr>
              <a:defRPr/>
            </a:lvl1pPr>
          </a:lstStyle>
          <a:p>
            <a:pPr>
              <a:defRPr/>
            </a:pPr>
            <a:r>
              <a:rPr lang="de-DE" altLang="zh-CN"/>
              <a:t>Zhengyu  Chen</a:t>
            </a:r>
          </a:p>
        </p:txBody>
      </p:sp>
      <p:sp>
        <p:nvSpPr>
          <p:cNvPr id="5" name="Rectangle 5"/>
          <p:cNvSpPr>
            <a:spLocks noGrp="1" noChangeArrowheads="1"/>
          </p:cNvSpPr>
          <p:nvPr>
            <p:ph type="sldNum" sz="quarter" idx="11"/>
          </p:nvPr>
        </p:nvSpPr>
        <p:spPr>
          <a:ln/>
        </p:spPr>
        <p:txBody>
          <a:bodyPr/>
          <a:lstStyle>
            <a:lvl1pPr>
              <a:defRPr/>
            </a:lvl1pPr>
          </a:lstStyle>
          <a:p>
            <a:pPr>
              <a:defRPr/>
            </a:pPr>
            <a:fld id="{29FC2A0A-CC8D-4F36-974E-103ADB1D9017}" type="slidenum">
              <a:rPr lang="zh-CN" altLang="en-US"/>
              <a:pPr>
                <a:defRPr/>
              </a:pPr>
              <a:t>‹#›</a:t>
            </a:fld>
            <a:r>
              <a:rPr lang="zh-CN" altLang="en-US"/>
              <a:t>/</a:t>
            </a:r>
            <a:r>
              <a:rPr lang="en-US" altLang="en-US"/>
              <a:t>68</a:t>
            </a:r>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p:cNvSpPr>
            <a:spLocks noGrp="1" noChangeArrowheads="1"/>
          </p:cNvSpPr>
          <p:nvPr>
            <p:ph type="ftr" sz="quarter" idx="10"/>
          </p:nvPr>
        </p:nvSpPr>
        <p:spPr>
          <a:ln/>
        </p:spPr>
        <p:txBody>
          <a:bodyPr/>
          <a:lstStyle>
            <a:lvl1pPr>
              <a:defRPr/>
            </a:lvl1pPr>
          </a:lstStyle>
          <a:p>
            <a:pPr>
              <a:defRPr/>
            </a:pPr>
            <a:r>
              <a:rPr lang="de-DE" altLang="zh-CN"/>
              <a:t>Zhengyu  Chen</a:t>
            </a:r>
          </a:p>
        </p:txBody>
      </p:sp>
      <p:sp>
        <p:nvSpPr>
          <p:cNvPr id="5" name="Rectangle 5"/>
          <p:cNvSpPr>
            <a:spLocks noGrp="1" noChangeArrowheads="1"/>
          </p:cNvSpPr>
          <p:nvPr>
            <p:ph type="sldNum" sz="quarter" idx="11"/>
          </p:nvPr>
        </p:nvSpPr>
        <p:spPr>
          <a:ln/>
        </p:spPr>
        <p:txBody>
          <a:bodyPr/>
          <a:lstStyle>
            <a:lvl1pPr>
              <a:defRPr/>
            </a:lvl1pPr>
          </a:lstStyle>
          <a:p>
            <a:pPr>
              <a:defRPr/>
            </a:pPr>
            <a:fld id="{9B122C7B-EB29-448B-90B8-6EECDD0203ED}" type="slidenum">
              <a:rPr lang="zh-CN" altLang="en-US"/>
              <a:pPr>
                <a:defRPr/>
              </a:pPr>
              <a:t>‹#›</a:t>
            </a:fld>
            <a:r>
              <a:rPr lang="zh-CN" altLang="en-US"/>
              <a:t>/</a:t>
            </a:r>
            <a:r>
              <a:rPr lang="en-US" altLang="en-US"/>
              <a:t>68</a:t>
            </a:r>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p:cNvSpPr>
            <a:spLocks noGrp="1" noChangeArrowheads="1"/>
          </p:cNvSpPr>
          <p:nvPr>
            <p:ph type="ftr" sz="quarter" idx="10"/>
          </p:nvPr>
        </p:nvSpPr>
        <p:spPr>
          <a:ln/>
        </p:spPr>
        <p:txBody>
          <a:bodyPr/>
          <a:lstStyle>
            <a:lvl1pPr>
              <a:defRPr/>
            </a:lvl1pPr>
          </a:lstStyle>
          <a:p>
            <a:pPr>
              <a:defRPr/>
            </a:pPr>
            <a:r>
              <a:rPr lang="de-DE" altLang="zh-CN"/>
              <a:t>Zhengyu  Chen</a:t>
            </a:r>
          </a:p>
        </p:txBody>
      </p:sp>
      <p:sp>
        <p:nvSpPr>
          <p:cNvPr id="5" name="Rectangle 5"/>
          <p:cNvSpPr>
            <a:spLocks noGrp="1" noChangeArrowheads="1"/>
          </p:cNvSpPr>
          <p:nvPr>
            <p:ph type="sldNum" sz="quarter" idx="11"/>
          </p:nvPr>
        </p:nvSpPr>
        <p:spPr>
          <a:ln/>
        </p:spPr>
        <p:txBody>
          <a:bodyPr/>
          <a:lstStyle>
            <a:lvl1pPr>
              <a:defRPr/>
            </a:lvl1pPr>
          </a:lstStyle>
          <a:p>
            <a:pPr>
              <a:defRPr/>
            </a:pPr>
            <a:fld id="{8FEE723D-17D0-4337-B37A-CFEBD291B5A7}" type="slidenum">
              <a:rPr lang="zh-CN" altLang="en-US"/>
              <a:pPr>
                <a:defRPr/>
              </a:pPr>
              <a:t>‹#›</a:t>
            </a:fld>
            <a:r>
              <a:rPr lang="zh-CN" altLang="en-US"/>
              <a:t>/</a:t>
            </a:r>
            <a:r>
              <a:rPr lang="en-US" altLang="en-US"/>
              <a:t>68</a:t>
            </a:r>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Rectangle 4"/>
          <p:cNvSpPr>
            <a:spLocks noGrp="1" noChangeArrowheads="1"/>
          </p:cNvSpPr>
          <p:nvPr>
            <p:ph type="ftr" sz="quarter" idx="10"/>
          </p:nvPr>
        </p:nvSpPr>
        <p:spPr>
          <a:ln/>
        </p:spPr>
        <p:txBody>
          <a:bodyPr/>
          <a:lstStyle>
            <a:lvl1pPr>
              <a:defRPr/>
            </a:lvl1pPr>
          </a:lstStyle>
          <a:p>
            <a:pPr>
              <a:defRPr/>
            </a:pPr>
            <a:r>
              <a:rPr lang="de-DE" altLang="zh-CN"/>
              <a:t>Zhengyu  Chen</a:t>
            </a:r>
          </a:p>
        </p:txBody>
      </p:sp>
      <p:sp>
        <p:nvSpPr>
          <p:cNvPr id="5" name="Rectangle 5"/>
          <p:cNvSpPr>
            <a:spLocks noGrp="1" noChangeArrowheads="1"/>
          </p:cNvSpPr>
          <p:nvPr>
            <p:ph type="sldNum" sz="quarter" idx="11"/>
          </p:nvPr>
        </p:nvSpPr>
        <p:spPr>
          <a:ln/>
        </p:spPr>
        <p:txBody>
          <a:bodyPr/>
          <a:lstStyle>
            <a:lvl1pPr>
              <a:defRPr/>
            </a:lvl1pPr>
          </a:lstStyle>
          <a:p>
            <a:pPr>
              <a:defRPr/>
            </a:pPr>
            <a:fld id="{62C4F0B7-B7FE-40EC-A7F4-2048032DAD38}" type="slidenum">
              <a:rPr lang="zh-CN" altLang="en-US"/>
              <a:pPr>
                <a:defRPr/>
              </a:pPr>
              <a:t>‹#›</a:t>
            </a:fld>
            <a:r>
              <a:rPr lang="zh-CN" altLang="en-US"/>
              <a:t>/</a:t>
            </a:r>
            <a:r>
              <a:rPr lang="en-US" altLang="en-US"/>
              <a:t>68</a:t>
            </a:r>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4"/>
          <p:cNvSpPr>
            <a:spLocks noGrp="1" noChangeArrowheads="1"/>
          </p:cNvSpPr>
          <p:nvPr>
            <p:ph type="ftr" sz="quarter" idx="10"/>
          </p:nvPr>
        </p:nvSpPr>
        <p:spPr>
          <a:ln/>
        </p:spPr>
        <p:txBody>
          <a:bodyPr/>
          <a:lstStyle>
            <a:lvl1pPr>
              <a:defRPr/>
            </a:lvl1pPr>
          </a:lstStyle>
          <a:p>
            <a:pPr>
              <a:defRPr/>
            </a:pPr>
            <a:r>
              <a:rPr lang="de-DE" altLang="zh-CN"/>
              <a:t>Zhengyu  Chen</a:t>
            </a:r>
          </a:p>
        </p:txBody>
      </p:sp>
      <p:sp>
        <p:nvSpPr>
          <p:cNvPr id="6" name="Rectangle 5"/>
          <p:cNvSpPr>
            <a:spLocks noGrp="1" noChangeArrowheads="1"/>
          </p:cNvSpPr>
          <p:nvPr>
            <p:ph type="sldNum" sz="quarter" idx="11"/>
          </p:nvPr>
        </p:nvSpPr>
        <p:spPr>
          <a:ln/>
        </p:spPr>
        <p:txBody>
          <a:bodyPr/>
          <a:lstStyle>
            <a:lvl1pPr>
              <a:defRPr/>
            </a:lvl1pPr>
          </a:lstStyle>
          <a:p>
            <a:pPr>
              <a:defRPr/>
            </a:pPr>
            <a:fld id="{21FE8068-075F-4029-8624-924D70CCBE91}" type="slidenum">
              <a:rPr lang="zh-CN" altLang="en-US"/>
              <a:pPr>
                <a:defRPr/>
              </a:pPr>
              <a:t>‹#›</a:t>
            </a:fld>
            <a:r>
              <a:rPr lang="zh-CN" altLang="en-US"/>
              <a:t>/</a:t>
            </a:r>
            <a:r>
              <a:rPr lang="en-US" altLang="en-US"/>
              <a:t>68</a:t>
            </a:r>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Rectangle 4"/>
          <p:cNvSpPr>
            <a:spLocks noGrp="1" noChangeArrowheads="1"/>
          </p:cNvSpPr>
          <p:nvPr>
            <p:ph type="ftr" sz="quarter" idx="10"/>
          </p:nvPr>
        </p:nvSpPr>
        <p:spPr>
          <a:ln/>
        </p:spPr>
        <p:txBody>
          <a:bodyPr/>
          <a:lstStyle>
            <a:lvl1pPr>
              <a:defRPr/>
            </a:lvl1pPr>
          </a:lstStyle>
          <a:p>
            <a:pPr>
              <a:defRPr/>
            </a:pPr>
            <a:r>
              <a:rPr lang="de-DE" altLang="zh-CN"/>
              <a:t>Zhengyu  Chen</a:t>
            </a:r>
          </a:p>
        </p:txBody>
      </p:sp>
      <p:sp>
        <p:nvSpPr>
          <p:cNvPr id="8" name="Rectangle 5"/>
          <p:cNvSpPr>
            <a:spLocks noGrp="1" noChangeArrowheads="1"/>
          </p:cNvSpPr>
          <p:nvPr>
            <p:ph type="sldNum" sz="quarter" idx="11"/>
          </p:nvPr>
        </p:nvSpPr>
        <p:spPr>
          <a:ln/>
        </p:spPr>
        <p:txBody>
          <a:bodyPr/>
          <a:lstStyle>
            <a:lvl1pPr>
              <a:defRPr/>
            </a:lvl1pPr>
          </a:lstStyle>
          <a:p>
            <a:pPr>
              <a:defRPr/>
            </a:pPr>
            <a:fld id="{2040A82A-1802-4FFC-81C5-B90CE075455E}" type="slidenum">
              <a:rPr lang="zh-CN" altLang="en-US"/>
              <a:pPr>
                <a:defRPr/>
              </a:pPr>
              <a:t>‹#›</a:t>
            </a:fld>
            <a:r>
              <a:rPr lang="zh-CN" altLang="en-US"/>
              <a:t>/</a:t>
            </a:r>
            <a:r>
              <a:rPr lang="en-US" altLang="en-US"/>
              <a:t>68</a:t>
            </a:r>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Rectangle 4"/>
          <p:cNvSpPr>
            <a:spLocks noGrp="1" noChangeArrowheads="1"/>
          </p:cNvSpPr>
          <p:nvPr>
            <p:ph type="ftr" sz="quarter" idx="10"/>
          </p:nvPr>
        </p:nvSpPr>
        <p:spPr>
          <a:ln/>
        </p:spPr>
        <p:txBody>
          <a:bodyPr/>
          <a:lstStyle>
            <a:lvl1pPr>
              <a:defRPr/>
            </a:lvl1pPr>
          </a:lstStyle>
          <a:p>
            <a:pPr>
              <a:defRPr/>
            </a:pPr>
            <a:r>
              <a:rPr lang="de-DE" altLang="zh-CN"/>
              <a:t>Zhengyu  Chen</a:t>
            </a:r>
          </a:p>
        </p:txBody>
      </p:sp>
      <p:sp>
        <p:nvSpPr>
          <p:cNvPr id="4" name="Rectangle 5"/>
          <p:cNvSpPr>
            <a:spLocks noGrp="1" noChangeArrowheads="1"/>
          </p:cNvSpPr>
          <p:nvPr>
            <p:ph type="sldNum" sz="quarter" idx="11"/>
          </p:nvPr>
        </p:nvSpPr>
        <p:spPr>
          <a:ln/>
        </p:spPr>
        <p:txBody>
          <a:bodyPr/>
          <a:lstStyle>
            <a:lvl1pPr>
              <a:defRPr/>
            </a:lvl1pPr>
          </a:lstStyle>
          <a:p>
            <a:pPr>
              <a:defRPr/>
            </a:pPr>
            <a:fld id="{94815431-0F3F-41D1-8E03-A323B256C9DA}" type="slidenum">
              <a:rPr lang="zh-CN" altLang="en-US"/>
              <a:pPr>
                <a:defRPr/>
              </a:pPr>
              <a:t>‹#›</a:t>
            </a:fld>
            <a:r>
              <a:rPr lang="zh-CN" altLang="en-US"/>
              <a:t>/</a:t>
            </a:r>
            <a:r>
              <a:rPr lang="en-US" altLang="en-US"/>
              <a:t>68</a:t>
            </a:r>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r>
              <a:rPr lang="de-DE" altLang="zh-CN"/>
              <a:t>Zhengyu  Chen</a:t>
            </a:r>
          </a:p>
        </p:txBody>
      </p:sp>
      <p:sp>
        <p:nvSpPr>
          <p:cNvPr id="3" name="Rectangle 5"/>
          <p:cNvSpPr>
            <a:spLocks noGrp="1" noChangeArrowheads="1"/>
          </p:cNvSpPr>
          <p:nvPr>
            <p:ph type="sldNum" sz="quarter" idx="11"/>
          </p:nvPr>
        </p:nvSpPr>
        <p:spPr>
          <a:ln/>
        </p:spPr>
        <p:txBody>
          <a:bodyPr/>
          <a:lstStyle>
            <a:lvl1pPr>
              <a:defRPr/>
            </a:lvl1pPr>
          </a:lstStyle>
          <a:p>
            <a:pPr>
              <a:defRPr/>
            </a:pPr>
            <a:fld id="{C3C89529-D902-418A-B922-BE0523685BED}" type="slidenum">
              <a:rPr lang="zh-CN" altLang="en-US"/>
              <a:pPr>
                <a:defRPr/>
              </a:pPr>
              <a:t>‹#›</a:t>
            </a:fld>
            <a:r>
              <a:rPr lang="zh-CN" altLang="en-US"/>
              <a:t>/</a:t>
            </a:r>
            <a:r>
              <a:rPr lang="en-US" altLang="en-US"/>
              <a:t>68</a:t>
            </a:r>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4"/>
          <p:cNvSpPr>
            <a:spLocks noGrp="1" noChangeArrowheads="1"/>
          </p:cNvSpPr>
          <p:nvPr>
            <p:ph type="ftr" sz="quarter" idx="10"/>
          </p:nvPr>
        </p:nvSpPr>
        <p:spPr>
          <a:ln/>
        </p:spPr>
        <p:txBody>
          <a:bodyPr/>
          <a:lstStyle>
            <a:lvl1pPr>
              <a:defRPr/>
            </a:lvl1pPr>
          </a:lstStyle>
          <a:p>
            <a:pPr>
              <a:defRPr/>
            </a:pPr>
            <a:r>
              <a:rPr lang="de-DE" altLang="zh-CN"/>
              <a:t>Zhengyu  Chen</a:t>
            </a:r>
          </a:p>
        </p:txBody>
      </p:sp>
      <p:sp>
        <p:nvSpPr>
          <p:cNvPr id="6" name="Rectangle 5"/>
          <p:cNvSpPr>
            <a:spLocks noGrp="1" noChangeArrowheads="1"/>
          </p:cNvSpPr>
          <p:nvPr>
            <p:ph type="sldNum" sz="quarter" idx="11"/>
          </p:nvPr>
        </p:nvSpPr>
        <p:spPr>
          <a:ln/>
        </p:spPr>
        <p:txBody>
          <a:bodyPr/>
          <a:lstStyle>
            <a:lvl1pPr>
              <a:defRPr/>
            </a:lvl1pPr>
          </a:lstStyle>
          <a:p>
            <a:pPr>
              <a:defRPr/>
            </a:pPr>
            <a:fld id="{EBD0565D-8AB0-4C79-84F7-EEA2B1C0C198}" type="slidenum">
              <a:rPr lang="zh-CN" altLang="en-US"/>
              <a:pPr>
                <a:defRPr/>
              </a:pPr>
              <a:t>‹#›</a:t>
            </a:fld>
            <a:r>
              <a:rPr lang="zh-CN" altLang="en-US"/>
              <a:t>/</a:t>
            </a:r>
            <a:r>
              <a:rPr lang="en-US" altLang="en-US"/>
              <a:t>68</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4"/>
          <p:cNvSpPr>
            <a:spLocks noGrp="1" noChangeArrowheads="1"/>
          </p:cNvSpPr>
          <p:nvPr>
            <p:ph type="ftr" sz="quarter" idx="10"/>
          </p:nvPr>
        </p:nvSpPr>
        <p:spPr>
          <a:ln/>
        </p:spPr>
        <p:txBody>
          <a:bodyPr/>
          <a:lstStyle>
            <a:lvl1pPr>
              <a:defRPr/>
            </a:lvl1pPr>
          </a:lstStyle>
          <a:p>
            <a:pPr>
              <a:defRPr/>
            </a:pPr>
            <a:r>
              <a:rPr lang="de-DE" altLang="zh-CN"/>
              <a:t>Zhengyu  Chen</a:t>
            </a:r>
          </a:p>
        </p:txBody>
      </p:sp>
      <p:sp>
        <p:nvSpPr>
          <p:cNvPr id="6" name="Rectangle 5"/>
          <p:cNvSpPr>
            <a:spLocks noGrp="1" noChangeArrowheads="1"/>
          </p:cNvSpPr>
          <p:nvPr>
            <p:ph type="sldNum" sz="quarter" idx="11"/>
          </p:nvPr>
        </p:nvSpPr>
        <p:spPr>
          <a:ln/>
        </p:spPr>
        <p:txBody>
          <a:bodyPr/>
          <a:lstStyle>
            <a:lvl1pPr>
              <a:defRPr/>
            </a:lvl1pPr>
          </a:lstStyle>
          <a:p>
            <a:pPr>
              <a:defRPr/>
            </a:pPr>
            <a:fld id="{5BBF47D9-F7D6-4929-AF78-99BBAF690C08}" type="slidenum">
              <a:rPr lang="zh-CN" altLang="en-US"/>
              <a:pPr>
                <a:defRPr/>
              </a:pPr>
              <a:t>‹#›</a:t>
            </a:fld>
            <a:r>
              <a:rPr lang="zh-CN" altLang="en-US"/>
              <a:t>/</a:t>
            </a:r>
            <a:r>
              <a:rPr lang="en-US" altLang="en-US"/>
              <a:t>68</a:t>
            </a:r>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457200" y="274638"/>
            <a:ext cx="8147050" cy="7064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e-DE" altLang="zh-CN"/>
              <a:t>Titelmasterformat durch Klicken bearbeiten</a:t>
            </a:r>
          </a:p>
        </p:txBody>
      </p:sp>
      <p:sp>
        <p:nvSpPr>
          <p:cNvPr id="819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altLang="zh-CN"/>
              <a:t>Textmasterformate durch Klicken bearbeiten</a:t>
            </a:r>
          </a:p>
          <a:p>
            <a:pPr lvl="1"/>
            <a:r>
              <a:rPr lang="de-DE" altLang="zh-CN"/>
              <a:t>Zweite Ebene</a:t>
            </a:r>
          </a:p>
          <a:p>
            <a:pPr lvl="2"/>
            <a:r>
              <a:rPr lang="de-DE" altLang="zh-CN"/>
              <a:t>Dritte Ebene</a:t>
            </a:r>
          </a:p>
          <a:p>
            <a:pPr lvl="3"/>
            <a:r>
              <a:rPr lang="de-DE" altLang="zh-CN"/>
              <a:t>Vierte Ebene</a:t>
            </a:r>
          </a:p>
          <a:p>
            <a:pPr lvl="4"/>
            <a:r>
              <a:rPr lang="de-DE" altLang="zh-CN"/>
              <a:t>Fünfte Ebene</a:t>
            </a:r>
          </a:p>
        </p:txBody>
      </p:sp>
      <p:sp>
        <p:nvSpPr>
          <p:cNvPr id="1028" name="Rectangle 4"/>
          <p:cNvSpPr>
            <a:spLocks noGrp="1" noChangeArrowheads="1"/>
          </p:cNvSpPr>
          <p:nvPr>
            <p:ph type="ftr" sz="quarter" idx="3"/>
          </p:nvPr>
        </p:nvSpPr>
        <p:spPr bwMode="auto">
          <a:xfrm>
            <a:off x="2627313" y="6308725"/>
            <a:ext cx="5840412"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ea typeface="SimSun" pitchFamily="2" charset="-122"/>
              </a:defRPr>
            </a:lvl1pPr>
          </a:lstStyle>
          <a:p>
            <a:pPr>
              <a:defRPr/>
            </a:pPr>
            <a:r>
              <a:rPr lang="de-DE" altLang="zh-CN"/>
              <a:t>Zhengyu  Chen</a:t>
            </a:r>
          </a:p>
        </p:txBody>
      </p:sp>
      <p:sp>
        <p:nvSpPr>
          <p:cNvPr id="1029" name="Rectangle 5"/>
          <p:cNvSpPr>
            <a:spLocks noGrp="1" noChangeArrowheads="1"/>
          </p:cNvSpPr>
          <p:nvPr>
            <p:ph type="sldNum" sz="quarter" idx="4"/>
          </p:nvPr>
        </p:nvSpPr>
        <p:spPr bwMode="auto">
          <a:xfrm>
            <a:off x="6902450" y="63087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ea typeface="SimSun" pitchFamily="2" charset="-122"/>
              </a:defRPr>
            </a:lvl1pPr>
          </a:lstStyle>
          <a:p>
            <a:pPr>
              <a:defRPr/>
            </a:pPr>
            <a:fld id="{354FC4F3-B6D5-49D4-A187-B519CA7714BA}" type="slidenum">
              <a:rPr lang="zh-CN" altLang="en-US"/>
              <a:pPr>
                <a:defRPr/>
              </a:pPr>
              <a:t>‹#›</a:t>
            </a:fld>
            <a:r>
              <a:rPr lang="zh-CN" altLang="en-US"/>
              <a:t>/</a:t>
            </a:r>
            <a:r>
              <a:rPr lang="en-US" altLang="en-US"/>
              <a:t>68</a:t>
            </a: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rtl="0" eaLnBrk="0" fontAlgn="base" hangingPunct="0">
        <a:spcBef>
          <a:spcPct val="0"/>
        </a:spcBef>
        <a:spcAft>
          <a:spcPct val="0"/>
        </a:spcAft>
        <a:defRPr sz="3200">
          <a:solidFill>
            <a:schemeClr val="tx2"/>
          </a:solidFill>
          <a:latin typeface="+mj-lt"/>
          <a:ea typeface="+mj-ea"/>
          <a:cs typeface="+mj-cs"/>
        </a:defRPr>
      </a:lvl1pPr>
      <a:lvl2pPr algn="ctr" rtl="0" eaLnBrk="0" fontAlgn="base" hangingPunct="0">
        <a:spcBef>
          <a:spcPct val="0"/>
        </a:spcBef>
        <a:spcAft>
          <a:spcPct val="0"/>
        </a:spcAft>
        <a:defRPr sz="3200">
          <a:solidFill>
            <a:schemeClr val="tx2"/>
          </a:solidFill>
          <a:latin typeface="Arial" charset="0"/>
        </a:defRPr>
      </a:lvl2pPr>
      <a:lvl3pPr algn="ctr" rtl="0" eaLnBrk="0" fontAlgn="base" hangingPunct="0">
        <a:spcBef>
          <a:spcPct val="0"/>
        </a:spcBef>
        <a:spcAft>
          <a:spcPct val="0"/>
        </a:spcAft>
        <a:defRPr sz="3200">
          <a:solidFill>
            <a:schemeClr val="tx2"/>
          </a:solidFill>
          <a:latin typeface="Arial" charset="0"/>
        </a:defRPr>
      </a:lvl3pPr>
      <a:lvl4pPr algn="ctr" rtl="0" eaLnBrk="0" fontAlgn="base" hangingPunct="0">
        <a:spcBef>
          <a:spcPct val="0"/>
        </a:spcBef>
        <a:spcAft>
          <a:spcPct val="0"/>
        </a:spcAft>
        <a:defRPr sz="3200">
          <a:solidFill>
            <a:schemeClr val="tx2"/>
          </a:solidFill>
          <a:latin typeface="Arial" charset="0"/>
        </a:defRPr>
      </a:lvl4pPr>
      <a:lvl5pPr algn="ctr" rtl="0" eaLnBrk="0" fontAlgn="base" hangingPunct="0">
        <a:spcBef>
          <a:spcPct val="0"/>
        </a:spcBef>
        <a:spcAft>
          <a:spcPct val="0"/>
        </a:spcAft>
        <a:defRPr sz="3200">
          <a:solidFill>
            <a:schemeClr val="tx2"/>
          </a:solidFill>
          <a:latin typeface="Arial" charset="0"/>
        </a:defRPr>
      </a:lvl5pPr>
      <a:lvl6pPr marL="457200" algn="ctr" rtl="0" fontAlgn="base">
        <a:spcBef>
          <a:spcPct val="0"/>
        </a:spcBef>
        <a:spcAft>
          <a:spcPct val="0"/>
        </a:spcAft>
        <a:defRPr sz="3200">
          <a:solidFill>
            <a:schemeClr val="tx2"/>
          </a:solidFill>
          <a:latin typeface="Arial" charset="0"/>
        </a:defRPr>
      </a:lvl6pPr>
      <a:lvl7pPr marL="914400" algn="ctr" rtl="0" fontAlgn="base">
        <a:spcBef>
          <a:spcPct val="0"/>
        </a:spcBef>
        <a:spcAft>
          <a:spcPct val="0"/>
        </a:spcAft>
        <a:defRPr sz="3200">
          <a:solidFill>
            <a:schemeClr val="tx2"/>
          </a:solidFill>
          <a:latin typeface="Arial" charset="0"/>
        </a:defRPr>
      </a:lvl7pPr>
      <a:lvl8pPr marL="1371600" algn="ctr" rtl="0" fontAlgn="base">
        <a:spcBef>
          <a:spcPct val="0"/>
        </a:spcBef>
        <a:spcAft>
          <a:spcPct val="0"/>
        </a:spcAft>
        <a:defRPr sz="3200">
          <a:solidFill>
            <a:schemeClr val="tx2"/>
          </a:solidFill>
          <a:latin typeface="Arial" charset="0"/>
        </a:defRPr>
      </a:lvl8pPr>
      <a:lvl9pPr marL="1828800" algn="ctr" rtl="0" fontAlgn="base">
        <a:spcBef>
          <a:spcPct val="0"/>
        </a:spcBef>
        <a:spcAft>
          <a:spcPct val="0"/>
        </a:spcAft>
        <a:defRPr sz="32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2"/>
          <p:cNvSpPr>
            <a:spLocks noChangeArrowheads="1"/>
          </p:cNvSpPr>
          <p:nvPr/>
        </p:nvSpPr>
        <p:spPr bwMode="auto">
          <a:xfrm>
            <a:off x="467544" y="1124744"/>
            <a:ext cx="7920880" cy="1684063"/>
          </a:xfrm>
          <a:prstGeom prst="rect">
            <a:avLst/>
          </a:prstGeom>
          <a:noFill/>
          <a:ln w="9525">
            <a:noFill/>
            <a:miter lim="800000"/>
            <a:headEnd/>
            <a:tailEnd/>
          </a:ln>
        </p:spPr>
        <p:txBody>
          <a:bodyPr anchor="ctr"/>
          <a:lstStyle/>
          <a:p>
            <a:pPr algn="ctr" eaLnBrk="0" hangingPunct="0"/>
            <a:r>
              <a:rPr lang="en-US" sz="3600" b="1" dirty="0">
                <a:solidFill>
                  <a:srgbClr val="FF0000"/>
                </a:solidFill>
                <a:latin typeface="Yu Mincho Demibold" panose="02020600000000000000" pitchFamily="18" charset="-128"/>
                <a:ea typeface="Yu Mincho Demibold" panose="02020600000000000000" pitchFamily="18" charset="-128"/>
              </a:rPr>
              <a:t>Magnetic-field-induced squeezing effect</a:t>
            </a:r>
            <a:endParaRPr lang="en-US" altLang="zh-CN" sz="3600" b="1" dirty="0">
              <a:solidFill>
                <a:srgbClr val="FF0000"/>
              </a:solidFill>
              <a:latin typeface="Yu Mincho Demibold" panose="02020600000000000000" pitchFamily="18" charset="-128"/>
              <a:ea typeface="Yu Mincho Demibold" panose="02020600000000000000" pitchFamily="18" charset="-128"/>
            </a:endParaRPr>
          </a:p>
        </p:txBody>
      </p:sp>
      <p:sp>
        <p:nvSpPr>
          <p:cNvPr id="5" name="文本框 4">
            <a:extLst>
              <a:ext uri="{FF2B5EF4-FFF2-40B4-BE49-F238E27FC236}">
                <a16:creationId xmlns:a16="http://schemas.microsoft.com/office/drawing/2014/main" id="{CB051B43-C396-4CB1-BB32-62169EB4DFF8}"/>
              </a:ext>
            </a:extLst>
          </p:cNvPr>
          <p:cNvSpPr txBox="1"/>
          <p:nvPr/>
        </p:nvSpPr>
        <p:spPr>
          <a:xfrm>
            <a:off x="2555776" y="3402863"/>
            <a:ext cx="4104456" cy="646331"/>
          </a:xfrm>
          <a:prstGeom prst="rect">
            <a:avLst/>
          </a:prstGeom>
          <a:noFill/>
        </p:spPr>
        <p:txBody>
          <a:bodyPr wrap="square">
            <a:spAutoFit/>
          </a:bodyPr>
          <a:lstStyle/>
          <a:p>
            <a:r>
              <a:rPr lang="en-US" dirty="0"/>
              <a:t>Long-Gang Pang, et. al</a:t>
            </a:r>
            <a:r>
              <a:rPr lang="zh-CN" altLang="en-US" dirty="0"/>
              <a:t>， </a:t>
            </a:r>
            <a:r>
              <a:rPr lang="en-US" altLang="zh-CN" dirty="0"/>
              <a:t>1602.06176.</a:t>
            </a:r>
          </a:p>
          <a:p>
            <a:r>
              <a:rPr lang="en-US" dirty="0"/>
              <a:t>G. S. Bali, et. al, 1311.2559.</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11"/>
          </p:nvPr>
        </p:nvSpPr>
        <p:spPr>
          <a:xfrm>
            <a:off x="6916681" y="6309320"/>
            <a:ext cx="2133600" cy="476250"/>
          </a:xfrm>
        </p:spPr>
        <p:txBody>
          <a:bodyPr/>
          <a:lstStyle/>
          <a:p>
            <a:pPr>
              <a:defRPr/>
            </a:pPr>
            <a:fld id="{C3C89529-D902-418A-B922-BE0523685BED}" type="slidenum">
              <a:rPr lang="zh-CN" altLang="en-US" smtClean="0"/>
              <a:pPr>
                <a:defRPr/>
              </a:pPr>
              <a:t>10</a:t>
            </a:fld>
            <a:endParaRPr lang="zh-CN" altLang="en-US" dirty="0"/>
          </a:p>
        </p:txBody>
      </p:sp>
      <p:sp>
        <p:nvSpPr>
          <p:cNvPr id="6" name="文本框 5">
            <a:extLst>
              <a:ext uri="{FF2B5EF4-FFF2-40B4-BE49-F238E27FC236}">
                <a16:creationId xmlns:a16="http://schemas.microsoft.com/office/drawing/2014/main" id="{06B772F0-8612-48F1-AACF-4CF40BE58574}"/>
              </a:ext>
            </a:extLst>
          </p:cNvPr>
          <p:cNvSpPr txBox="1"/>
          <p:nvPr/>
        </p:nvSpPr>
        <p:spPr>
          <a:xfrm>
            <a:off x="719572" y="260648"/>
            <a:ext cx="7704856" cy="646331"/>
          </a:xfrm>
          <a:prstGeom prst="rect">
            <a:avLst/>
          </a:prstGeom>
          <a:solidFill>
            <a:srgbClr val="C6FECE"/>
          </a:solidFill>
        </p:spPr>
        <p:txBody>
          <a:bodyPr wrap="square" rtlCol="0">
            <a:spAutoFit/>
          </a:bodyPr>
          <a:lstStyle/>
          <a:p>
            <a:pPr algn="ctr"/>
            <a:r>
              <a:rPr lang="en-US" altLang="zh-CN" sz="3600" b="1" dirty="0">
                <a:solidFill>
                  <a:srgbClr val="2E518F"/>
                </a:solidFill>
              </a:rPr>
              <a:t>Squeezing effect on v2</a:t>
            </a:r>
          </a:p>
        </p:txBody>
      </p:sp>
      <p:pic>
        <p:nvPicPr>
          <p:cNvPr id="7" name="图片 6">
            <a:extLst>
              <a:ext uri="{FF2B5EF4-FFF2-40B4-BE49-F238E27FC236}">
                <a16:creationId xmlns:a16="http://schemas.microsoft.com/office/drawing/2014/main" id="{B2393218-9144-48D4-A5B5-890392C96D50}"/>
              </a:ext>
            </a:extLst>
          </p:cNvPr>
          <p:cNvPicPr>
            <a:picLocks noChangeAspect="1"/>
          </p:cNvPicPr>
          <p:nvPr/>
        </p:nvPicPr>
        <p:blipFill>
          <a:blip r:embed="rId2"/>
          <a:stretch>
            <a:fillRect/>
          </a:stretch>
        </p:blipFill>
        <p:spPr>
          <a:xfrm>
            <a:off x="3347864" y="1268760"/>
            <a:ext cx="4153260" cy="4618120"/>
          </a:xfrm>
          <a:prstGeom prst="rect">
            <a:avLst/>
          </a:prstGeom>
        </p:spPr>
      </p:pic>
      <p:pic>
        <p:nvPicPr>
          <p:cNvPr id="9" name="图片 8">
            <a:extLst>
              <a:ext uri="{FF2B5EF4-FFF2-40B4-BE49-F238E27FC236}">
                <a16:creationId xmlns:a16="http://schemas.microsoft.com/office/drawing/2014/main" id="{0CC907D0-E9A3-4BD7-B332-091397F0F6DC}"/>
              </a:ext>
            </a:extLst>
          </p:cNvPr>
          <p:cNvPicPr>
            <a:picLocks noChangeAspect="1"/>
          </p:cNvPicPr>
          <p:nvPr/>
        </p:nvPicPr>
        <p:blipFill>
          <a:blip r:embed="rId3"/>
          <a:stretch>
            <a:fillRect/>
          </a:stretch>
        </p:blipFill>
        <p:spPr>
          <a:xfrm>
            <a:off x="827584" y="1844824"/>
            <a:ext cx="1845205" cy="1080120"/>
          </a:xfrm>
          <a:prstGeom prst="rect">
            <a:avLst/>
          </a:prstGeom>
        </p:spPr>
      </p:pic>
    </p:spTree>
    <p:extLst>
      <p:ext uri="{BB962C8B-B14F-4D97-AF65-F5344CB8AC3E}">
        <p14:creationId xmlns:p14="http://schemas.microsoft.com/office/powerpoint/2010/main" val="9008255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11"/>
          </p:nvPr>
        </p:nvSpPr>
        <p:spPr>
          <a:xfrm>
            <a:off x="6916681" y="6309320"/>
            <a:ext cx="2133600" cy="476250"/>
          </a:xfrm>
        </p:spPr>
        <p:txBody>
          <a:bodyPr/>
          <a:lstStyle/>
          <a:p>
            <a:pPr>
              <a:defRPr/>
            </a:pPr>
            <a:fld id="{C3C89529-D902-418A-B922-BE0523685BED}" type="slidenum">
              <a:rPr lang="zh-CN" altLang="en-US" smtClean="0"/>
              <a:pPr>
                <a:defRPr/>
              </a:pPr>
              <a:t>11</a:t>
            </a:fld>
            <a:endParaRPr lang="zh-CN" altLang="en-US" dirty="0"/>
          </a:p>
        </p:txBody>
      </p:sp>
      <p:sp>
        <p:nvSpPr>
          <p:cNvPr id="6" name="文本框 5">
            <a:extLst>
              <a:ext uri="{FF2B5EF4-FFF2-40B4-BE49-F238E27FC236}">
                <a16:creationId xmlns:a16="http://schemas.microsoft.com/office/drawing/2014/main" id="{06B772F0-8612-48F1-AACF-4CF40BE58574}"/>
              </a:ext>
            </a:extLst>
          </p:cNvPr>
          <p:cNvSpPr txBox="1"/>
          <p:nvPr/>
        </p:nvSpPr>
        <p:spPr>
          <a:xfrm>
            <a:off x="719572" y="260648"/>
            <a:ext cx="7704856" cy="646331"/>
          </a:xfrm>
          <a:prstGeom prst="rect">
            <a:avLst/>
          </a:prstGeom>
          <a:solidFill>
            <a:srgbClr val="C6FECE"/>
          </a:solidFill>
        </p:spPr>
        <p:txBody>
          <a:bodyPr wrap="square" rtlCol="0">
            <a:spAutoFit/>
          </a:bodyPr>
          <a:lstStyle/>
          <a:p>
            <a:pPr algn="ctr"/>
            <a:r>
              <a:rPr lang="en-US" altLang="zh-CN" sz="3600" b="1" dirty="0">
                <a:solidFill>
                  <a:srgbClr val="2E518F"/>
                </a:solidFill>
              </a:rPr>
              <a:t>Squeezing effect on v2</a:t>
            </a:r>
          </a:p>
        </p:txBody>
      </p:sp>
      <p:pic>
        <p:nvPicPr>
          <p:cNvPr id="4" name="图片 3">
            <a:extLst>
              <a:ext uri="{FF2B5EF4-FFF2-40B4-BE49-F238E27FC236}">
                <a16:creationId xmlns:a16="http://schemas.microsoft.com/office/drawing/2014/main" id="{2827D4E8-7487-4148-B2E1-2E23B79F16C0}"/>
              </a:ext>
            </a:extLst>
          </p:cNvPr>
          <p:cNvPicPr>
            <a:picLocks noChangeAspect="1"/>
          </p:cNvPicPr>
          <p:nvPr/>
        </p:nvPicPr>
        <p:blipFill>
          <a:blip r:embed="rId2"/>
          <a:stretch>
            <a:fillRect/>
          </a:stretch>
        </p:blipFill>
        <p:spPr>
          <a:xfrm>
            <a:off x="4499992" y="1268760"/>
            <a:ext cx="4237087" cy="4496190"/>
          </a:xfrm>
          <a:prstGeom prst="rect">
            <a:avLst/>
          </a:prstGeom>
        </p:spPr>
      </p:pic>
      <p:sp>
        <p:nvSpPr>
          <p:cNvPr id="7" name="文本框 6">
            <a:extLst>
              <a:ext uri="{FF2B5EF4-FFF2-40B4-BE49-F238E27FC236}">
                <a16:creationId xmlns:a16="http://schemas.microsoft.com/office/drawing/2014/main" id="{585E7537-EE20-4481-8CC6-C7B9F8C4464B}"/>
              </a:ext>
            </a:extLst>
          </p:cNvPr>
          <p:cNvSpPr txBox="1"/>
          <p:nvPr/>
        </p:nvSpPr>
        <p:spPr>
          <a:xfrm>
            <a:off x="251520" y="4851863"/>
            <a:ext cx="3960440" cy="923330"/>
          </a:xfrm>
          <a:prstGeom prst="rect">
            <a:avLst/>
          </a:prstGeom>
          <a:noFill/>
        </p:spPr>
        <p:txBody>
          <a:bodyPr wrap="square">
            <a:spAutoFit/>
          </a:bodyPr>
          <a:lstStyle/>
          <a:p>
            <a:r>
              <a:rPr lang="en-US" dirty="0"/>
              <a:t>The impact on the </a:t>
            </a:r>
            <a:r>
              <a:rPr lang="en-US" dirty="0" err="1"/>
              <a:t>pT</a:t>
            </a:r>
            <a:r>
              <a:rPr lang="en-US" dirty="0"/>
              <a:t> differential anisotropic flow for direct π + emitted from the freezeout hypersurface.</a:t>
            </a:r>
          </a:p>
        </p:txBody>
      </p:sp>
      <p:pic>
        <p:nvPicPr>
          <p:cNvPr id="9" name="图片 8">
            <a:extLst>
              <a:ext uri="{FF2B5EF4-FFF2-40B4-BE49-F238E27FC236}">
                <a16:creationId xmlns:a16="http://schemas.microsoft.com/office/drawing/2014/main" id="{2D1F0EF3-D916-426A-8DC6-0F2E55B0B8E4}"/>
              </a:ext>
            </a:extLst>
          </p:cNvPr>
          <p:cNvPicPr>
            <a:picLocks noChangeAspect="1"/>
          </p:cNvPicPr>
          <p:nvPr/>
        </p:nvPicPr>
        <p:blipFill>
          <a:blip r:embed="rId3"/>
          <a:stretch>
            <a:fillRect/>
          </a:stretch>
        </p:blipFill>
        <p:spPr>
          <a:xfrm>
            <a:off x="1187624" y="2348880"/>
            <a:ext cx="2933954" cy="647756"/>
          </a:xfrm>
          <a:prstGeom prst="rect">
            <a:avLst/>
          </a:prstGeom>
        </p:spPr>
      </p:pic>
    </p:spTree>
    <p:extLst>
      <p:ext uri="{BB962C8B-B14F-4D97-AF65-F5344CB8AC3E}">
        <p14:creationId xmlns:p14="http://schemas.microsoft.com/office/powerpoint/2010/main" val="6429744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11"/>
          </p:nvPr>
        </p:nvSpPr>
        <p:spPr>
          <a:xfrm>
            <a:off x="6916681" y="6309320"/>
            <a:ext cx="2133600" cy="476250"/>
          </a:xfrm>
        </p:spPr>
        <p:txBody>
          <a:bodyPr/>
          <a:lstStyle/>
          <a:p>
            <a:pPr>
              <a:defRPr/>
            </a:pPr>
            <a:fld id="{C3C89529-D902-418A-B922-BE0523685BED}" type="slidenum">
              <a:rPr lang="zh-CN" altLang="en-US" smtClean="0"/>
              <a:pPr>
                <a:defRPr/>
              </a:pPr>
              <a:t>12</a:t>
            </a:fld>
            <a:endParaRPr lang="zh-CN" altLang="en-US" dirty="0"/>
          </a:p>
        </p:txBody>
      </p:sp>
      <p:sp>
        <p:nvSpPr>
          <p:cNvPr id="6" name="文本框 5">
            <a:extLst>
              <a:ext uri="{FF2B5EF4-FFF2-40B4-BE49-F238E27FC236}">
                <a16:creationId xmlns:a16="http://schemas.microsoft.com/office/drawing/2014/main" id="{06B772F0-8612-48F1-AACF-4CF40BE58574}"/>
              </a:ext>
            </a:extLst>
          </p:cNvPr>
          <p:cNvSpPr txBox="1"/>
          <p:nvPr/>
        </p:nvSpPr>
        <p:spPr>
          <a:xfrm>
            <a:off x="719572" y="260648"/>
            <a:ext cx="7704856" cy="646331"/>
          </a:xfrm>
          <a:prstGeom prst="rect">
            <a:avLst/>
          </a:prstGeom>
          <a:solidFill>
            <a:srgbClr val="C6FECE"/>
          </a:solidFill>
        </p:spPr>
        <p:txBody>
          <a:bodyPr wrap="square" rtlCol="0">
            <a:spAutoFit/>
          </a:bodyPr>
          <a:lstStyle/>
          <a:p>
            <a:pPr algn="ctr"/>
            <a:r>
              <a:rPr lang="en-US" altLang="zh-CN" sz="3600" b="1" dirty="0">
                <a:solidFill>
                  <a:srgbClr val="2E518F"/>
                </a:solidFill>
              </a:rPr>
              <a:t>Squeezing effect on v2</a:t>
            </a:r>
          </a:p>
        </p:txBody>
      </p:sp>
      <p:pic>
        <p:nvPicPr>
          <p:cNvPr id="4" name="图片 3">
            <a:extLst>
              <a:ext uri="{FF2B5EF4-FFF2-40B4-BE49-F238E27FC236}">
                <a16:creationId xmlns:a16="http://schemas.microsoft.com/office/drawing/2014/main" id="{F804C9E0-0D88-454F-ACB8-BCC2697198FF}"/>
              </a:ext>
            </a:extLst>
          </p:cNvPr>
          <p:cNvPicPr>
            <a:picLocks noChangeAspect="1"/>
          </p:cNvPicPr>
          <p:nvPr/>
        </p:nvPicPr>
        <p:blipFill>
          <a:blip r:embed="rId2"/>
          <a:stretch>
            <a:fillRect/>
          </a:stretch>
        </p:blipFill>
        <p:spPr>
          <a:xfrm>
            <a:off x="4211960" y="1556792"/>
            <a:ext cx="4229467" cy="3989416"/>
          </a:xfrm>
          <a:prstGeom prst="rect">
            <a:avLst/>
          </a:prstGeom>
        </p:spPr>
      </p:pic>
      <p:pic>
        <p:nvPicPr>
          <p:cNvPr id="7" name="图片 6">
            <a:extLst>
              <a:ext uri="{FF2B5EF4-FFF2-40B4-BE49-F238E27FC236}">
                <a16:creationId xmlns:a16="http://schemas.microsoft.com/office/drawing/2014/main" id="{843732F9-DD0B-4D02-AA56-8DD79739D2BA}"/>
              </a:ext>
            </a:extLst>
          </p:cNvPr>
          <p:cNvPicPr>
            <a:picLocks noChangeAspect="1"/>
          </p:cNvPicPr>
          <p:nvPr/>
        </p:nvPicPr>
        <p:blipFill>
          <a:blip r:embed="rId3"/>
          <a:stretch>
            <a:fillRect/>
          </a:stretch>
        </p:blipFill>
        <p:spPr>
          <a:xfrm>
            <a:off x="755576" y="2348880"/>
            <a:ext cx="2933954" cy="647756"/>
          </a:xfrm>
          <a:prstGeom prst="rect">
            <a:avLst/>
          </a:prstGeom>
        </p:spPr>
      </p:pic>
    </p:spTree>
    <p:extLst>
      <p:ext uri="{BB962C8B-B14F-4D97-AF65-F5344CB8AC3E}">
        <p14:creationId xmlns:p14="http://schemas.microsoft.com/office/powerpoint/2010/main" val="33383071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11"/>
          </p:nvPr>
        </p:nvSpPr>
        <p:spPr>
          <a:xfrm>
            <a:off x="6916681" y="6309320"/>
            <a:ext cx="2133600" cy="476250"/>
          </a:xfrm>
        </p:spPr>
        <p:txBody>
          <a:bodyPr/>
          <a:lstStyle/>
          <a:p>
            <a:pPr>
              <a:defRPr/>
            </a:pPr>
            <a:fld id="{C3C89529-D902-418A-B922-BE0523685BED}" type="slidenum">
              <a:rPr lang="zh-CN" altLang="en-US" smtClean="0"/>
              <a:pPr>
                <a:defRPr/>
              </a:pPr>
              <a:t>13</a:t>
            </a:fld>
            <a:endParaRPr lang="zh-CN" altLang="en-US" dirty="0"/>
          </a:p>
        </p:txBody>
      </p:sp>
      <p:sp>
        <p:nvSpPr>
          <p:cNvPr id="6" name="文本框 5">
            <a:extLst>
              <a:ext uri="{FF2B5EF4-FFF2-40B4-BE49-F238E27FC236}">
                <a16:creationId xmlns:a16="http://schemas.microsoft.com/office/drawing/2014/main" id="{06B772F0-8612-48F1-AACF-4CF40BE58574}"/>
              </a:ext>
            </a:extLst>
          </p:cNvPr>
          <p:cNvSpPr txBox="1"/>
          <p:nvPr/>
        </p:nvSpPr>
        <p:spPr>
          <a:xfrm>
            <a:off x="719572" y="260648"/>
            <a:ext cx="7704856" cy="646331"/>
          </a:xfrm>
          <a:prstGeom prst="rect">
            <a:avLst/>
          </a:prstGeom>
          <a:solidFill>
            <a:srgbClr val="C6FECE"/>
          </a:solidFill>
        </p:spPr>
        <p:txBody>
          <a:bodyPr wrap="square" rtlCol="0">
            <a:spAutoFit/>
          </a:bodyPr>
          <a:lstStyle/>
          <a:p>
            <a:pPr algn="ctr"/>
            <a:r>
              <a:rPr lang="en-US" altLang="zh-CN" sz="3600" b="1" dirty="0">
                <a:solidFill>
                  <a:srgbClr val="2E518F"/>
                </a:solidFill>
              </a:rPr>
              <a:t>Squeezing effect on v2</a:t>
            </a:r>
          </a:p>
        </p:txBody>
      </p:sp>
      <p:pic>
        <p:nvPicPr>
          <p:cNvPr id="4" name="图片 3">
            <a:extLst>
              <a:ext uri="{FF2B5EF4-FFF2-40B4-BE49-F238E27FC236}">
                <a16:creationId xmlns:a16="http://schemas.microsoft.com/office/drawing/2014/main" id="{9418C148-5E82-459F-AB55-5FA3121F3BDC}"/>
              </a:ext>
            </a:extLst>
          </p:cNvPr>
          <p:cNvPicPr>
            <a:picLocks noChangeAspect="1"/>
          </p:cNvPicPr>
          <p:nvPr/>
        </p:nvPicPr>
        <p:blipFill>
          <a:blip r:embed="rId2"/>
          <a:stretch>
            <a:fillRect/>
          </a:stretch>
        </p:blipFill>
        <p:spPr>
          <a:xfrm>
            <a:off x="971600" y="1285122"/>
            <a:ext cx="3198663" cy="5019485"/>
          </a:xfrm>
          <a:prstGeom prst="rect">
            <a:avLst/>
          </a:prstGeom>
        </p:spPr>
      </p:pic>
      <p:pic>
        <p:nvPicPr>
          <p:cNvPr id="7" name="图片 6">
            <a:extLst>
              <a:ext uri="{FF2B5EF4-FFF2-40B4-BE49-F238E27FC236}">
                <a16:creationId xmlns:a16="http://schemas.microsoft.com/office/drawing/2014/main" id="{608CE00E-B030-47AF-A5A5-398CD7238BDD}"/>
              </a:ext>
            </a:extLst>
          </p:cNvPr>
          <p:cNvPicPr>
            <a:picLocks noChangeAspect="1"/>
          </p:cNvPicPr>
          <p:nvPr/>
        </p:nvPicPr>
        <p:blipFill>
          <a:blip r:embed="rId3"/>
          <a:stretch>
            <a:fillRect/>
          </a:stretch>
        </p:blipFill>
        <p:spPr>
          <a:xfrm>
            <a:off x="5126860" y="1411093"/>
            <a:ext cx="3312744" cy="4902973"/>
          </a:xfrm>
          <a:prstGeom prst="rect">
            <a:avLst/>
          </a:prstGeom>
        </p:spPr>
      </p:pic>
    </p:spTree>
    <p:extLst>
      <p:ext uri="{BB962C8B-B14F-4D97-AF65-F5344CB8AC3E}">
        <p14:creationId xmlns:p14="http://schemas.microsoft.com/office/powerpoint/2010/main" val="24622173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11"/>
          </p:nvPr>
        </p:nvSpPr>
        <p:spPr>
          <a:xfrm>
            <a:off x="6916681" y="6309320"/>
            <a:ext cx="2133600" cy="476250"/>
          </a:xfrm>
        </p:spPr>
        <p:txBody>
          <a:bodyPr/>
          <a:lstStyle/>
          <a:p>
            <a:pPr>
              <a:defRPr/>
            </a:pPr>
            <a:fld id="{C3C89529-D902-418A-B922-BE0523685BED}" type="slidenum">
              <a:rPr lang="zh-CN" altLang="en-US" smtClean="0"/>
              <a:pPr>
                <a:defRPr/>
              </a:pPr>
              <a:t>14</a:t>
            </a:fld>
            <a:endParaRPr lang="zh-CN" altLang="en-US" dirty="0"/>
          </a:p>
        </p:txBody>
      </p:sp>
      <p:sp>
        <p:nvSpPr>
          <p:cNvPr id="6" name="文本框 5">
            <a:extLst>
              <a:ext uri="{FF2B5EF4-FFF2-40B4-BE49-F238E27FC236}">
                <a16:creationId xmlns:a16="http://schemas.microsoft.com/office/drawing/2014/main" id="{06B772F0-8612-48F1-AACF-4CF40BE58574}"/>
              </a:ext>
            </a:extLst>
          </p:cNvPr>
          <p:cNvSpPr txBox="1"/>
          <p:nvPr/>
        </p:nvSpPr>
        <p:spPr>
          <a:xfrm>
            <a:off x="719572" y="260648"/>
            <a:ext cx="7704856" cy="646331"/>
          </a:xfrm>
          <a:prstGeom prst="rect">
            <a:avLst/>
          </a:prstGeom>
          <a:solidFill>
            <a:srgbClr val="C6FECE"/>
          </a:solidFill>
        </p:spPr>
        <p:txBody>
          <a:bodyPr wrap="square" rtlCol="0">
            <a:spAutoFit/>
          </a:bodyPr>
          <a:lstStyle/>
          <a:p>
            <a:pPr algn="ctr"/>
            <a:r>
              <a:rPr lang="en-US" altLang="zh-CN" sz="3600" b="1" dirty="0">
                <a:solidFill>
                  <a:srgbClr val="2E518F"/>
                </a:solidFill>
              </a:rPr>
              <a:t>New idea</a:t>
            </a:r>
          </a:p>
        </p:txBody>
      </p:sp>
      <p:sp>
        <p:nvSpPr>
          <p:cNvPr id="2" name="文本框 1">
            <a:extLst>
              <a:ext uri="{FF2B5EF4-FFF2-40B4-BE49-F238E27FC236}">
                <a16:creationId xmlns:a16="http://schemas.microsoft.com/office/drawing/2014/main" id="{72877D2E-AD7E-4D83-8742-1A5B9ADE0715}"/>
              </a:ext>
            </a:extLst>
          </p:cNvPr>
          <p:cNvSpPr txBox="1"/>
          <p:nvPr/>
        </p:nvSpPr>
        <p:spPr>
          <a:xfrm>
            <a:off x="1259632" y="1628800"/>
            <a:ext cx="6552728" cy="1200329"/>
          </a:xfrm>
          <a:prstGeom prst="rect">
            <a:avLst/>
          </a:prstGeom>
          <a:noFill/>
        </p:spPr>
        <p:txBody>
          <a:bodyPr wrap="square" rtlCol="0">
            <a:spAutoFit/>
          </a:bodyPr>
          <a:lstStyle/>
          <a:p>
            <a:r>
              <a:rPr lang="en-US" dirty="0"/>
              <a:t>1. We can estimate the squeezing force in low energy collision system with more realistic magnetic field.</a:t>
            </a:r>
            <a:r>
              <a:rPr lang="en-US" b="0" i="0" dirty="0">
                <a:solidFill>
                  <a:srgbClr val="374151"/>
                </a:solidFill>
                <a:effectLst/>
                <a:latin typeface="Söhne"/>
              </a:rPr>
              <a:t> </a:t>
            </a:r>
            <a:r>
              <a:rPr lang="en-US" dirty="0"/>
              <a:t>In the low-energy collision, the magnetic field persists for an extended duration. The effect of magnetic squeezing effect on v2 is more explicit.</a:t>
            </a:r>
          </a:p>
        </p:txBody>
      </p:sp>
    </p:spTree>
    <p:extLst>
      <p:ext uri="{BB962C8B-B14F-4D97-AF65-F5344CB8AC3E}">
        <p14:creationId xmlns:p14="http://schemas.microsoft.com/office/powerpoint/2010/main" val="42599787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11"/>
          </p:nvPr>
        </p:nvSpPr>
        <p:spPr>
          <a:xfrm>
            <a:off x="6916681" y="6309320"/>
            <a:ext cx="2133600" cy="476250"/>
          </a:xfrm>
        </p:spPr>
        <p:txBody>
          <a:bodyPr/>
          <a:lstStyle/>
          <a:p>
            <a:pPr>
              <a:defRPr/>
            </a:pPr>
            <a:fld id="{C3C89529-D902-418A-B922-BE0523685BED}" type="slidenum">
              <a:rPr lang="zh-CN" altLang="en-US" smtClean="0"/>
              <a:pPr>
                <a:defRPr/>
              </a:pPr>
              <a:t>15</a:t>
            </a:fld>
            <a:endParaRPr lang="zh-CN" altLang="en-US" dirty="0"/>
          </a:p>
        </p:txBody>
      </p:sp>
      <p:sp>
        <p:nvSpPr>
          <p:cNvPr id="6" name="文本框 5">
            <a:extLst>
              <a:ext uri="{FF2B5EF4-FFF2-40B4-BE49-F238E27FC236}">
                <a16:creationId xmlns:a16="http://schemas.microsoft.com/office/drawing/2014/main" id="{06B772F0-8612-48F1-AACF-4CF40BE58574}"/>
              </a:ext>
            </a:extLst>
          </p:cNvPr>
          <p:cNvSpPr txBox="1"/>
          <p:nvPr/>
        </p:nvSpPr>
        <p:spPr>
          <a:xfrm>
            <a:off x="719572" y="260648"/>
            <a:ext cx="7704856" cy="646331"/>
          </a:xfrm>
          <a:prstGeom prst="rect">
            <a:avLst/>
          </a:prstGeom>
          <a:solidFill>
            <a:srgbClr val="C6FECE"/>
          </a:solidFill>
        </p:spPr>
        <p:txBody>
          <a:bodyPr wrap="square" rtlCol="0">
            <a:spAutoFit/>
          </a:bodyPr>
          <a:lstStyle/>
          <a:p>
            <a:pPr algn="ctr"/>
            <a:r>
              <a:rPr lang="en-US" altLang="zh-CN" sz="3600" b="1" dirty="0">
                <a:solidFill>
                  <a:srgbClr val="2E518F"/>
                </a:solidFill>
              </a:rPr>
              <a:t>New idea</a:t>
            </a:r>
          </a:p>
        </p:txBody>
      </p:sp>
      <p:sp>
        <p:nvSpPr>
          <p:cNvPr id="2" name="文本框 1">
            <a:extLst>
              <a:ext uri="{FF2B5EF4-FFF2-40B4-BE49-F238E27FC236}">
                <a16:creationId xmlns:a16="http://schemas.microsoft.com/office/drawing/2014/main" id="{72877D2E-AD7E-4D83-8742-1A5B9ADE0715}"/>
              </a:ext>
            </a:extLst>
          </p:cNvPr>
          <p:cNvSpPr txBox="1"/>
          <p:nvPr/>
        </p:nvSpPr>
        <p:spPr>
          <a:xfrm>
            <a:off x="647564" y="1162418"/>
            <a:ext cx="6552728" cy="646331"/>
          </a:xfrm>
          <a:prstGeom prst="rect">
            <a:avLst/>
          </a:prstGeom>
          <a:noFill/>
        </p:spPr>
        <p:txBody>
          <a:bodyPr wrap="square" rtlCol="0">
            <a:spAutoFit/>
          </a:bodyPr>
          <a:lstStyle/>
          <a:p>
            <a:r>
              <a:rPr lang="en-US" dirty="0"/>
              <a:t>2. We can study the squeezing force effect of dynamical mass on the QGP.</a:t>
            </a:r>
          </a:p>
        </p:txBody>
      </p:sp>
      <p:pic>
        <p:nvPicPr>
          <p:cNvPr id="5" name="图片 4">
            <a:extLst>
              <a:ext uri="{FF2B5EF4-FFF2-40B4-BE49-F238E27FC236}">
                <a16:creationId xmlns:a16="http://schemas.microsoft.com/office/drawing/2014/main" id="{6725685D-8EC4-42A6-A468-5EAE0C95256C}"/>
              </a:ext>
            </a:extLst>
          </p:cNvPr>
          <p:cNvPicPr>
            <a:picLocks noChangeAspect="1"/>
          </p:cNvPicPr>
          <p:nvPr/>
        </p:nvPicPr>
        <p:blipFill>
          <a:blip r:embed="rId2"/>
          <a:stretch>
            <a:fillRect/>
          </a:stretch>
        </p:blipFill>
        <p:spPr>
          <a:xfrm>
            <a:off x="931242" y="2012953"/>
            <a:ext cx="3391194" cy="419136"/>
          </a:xfrm>
          <a:prstGeom prst="rect">
            <a:avLst/>
          </a:prstGeom>
        </p:spPr>
      </p:pic>
      <p:pic>
        <p:nvPicPr>
          <p:cNvPr id="8" name="图片 7">
            <a:extLst>
              <a:ext uri="{FF2B5EF4-FFF2-40B4-BE49-F238E27FC236}">
                <a16:creationId xmlns:a16="http://schemas.microsoft.com/office/drawing/2014/main" id="{8D650F3A-9460-4145-AA4E-707F6795C01A}"/>
              </a:ext>
            </a:extLst>
          </p:cNvPr>
          <p:cNvPicPr>
            <a:picLocks noChangeAspect="1"/>
          </p:cNvPicPr>
          <p:nvPr/>
        </p:nvPicPr>
        <p:blipFill>
          <a:blip r:embed="rId3"/>
          <a:stretch>
            <a:fillRect/>
          </a:stretch>
        </p:blipFill>
        <p:spPr>
          <a:xfrm>
            <a:off x="899592" y="2487883"/>
            <a:ext cx="5239204" cy="571550"/>
          </a:xfrm>
          <a:prstGeom prst="rect">
            <a:avLst/>
          </a:prstGeom>
        </p:spPr>
      </p:pic>
      <p:grpSp>
        <p:nvGrpSpPr>
          <p:cNvPr id="11" name="组合 10">
            <a:extLst>
              <a:ext uri="{FF2B5EF4-FFF2-40B4-BE49-F238E27FC236}">
                <a16:creationId xmlns:a16="http://schemas.microsoft.com/office/drawing/2014/main" id="{065F6FF6-CA6C-4D03-90E9-54E920706C2C}"/>
              </a:ext>
            </a:extLst>
          </p:cNvPr>
          <p:cNvGrpSpPr/>
          <p:nvPr/>
        </p:nvGrpSpPr>
        <p:grpSpPr>
          <a:xfrm>
            <a:off x="2267744" y="4077072"/>
            <a:ext cx="936104" cy="1368152"/>
            <a:chOff x="4067944" y="4221088"/>
            <a:chExt cx="936104" cy="1368152"/>
          </a:xfrm>
        </p:grpSpPr>
        <p:sp>
          <p:nvSpPr>
            <p:cNvPr id="10" name="椭圆 9">
              <a:extLst>
                <a:ext uri="{FF2B5EF4-FFF2-40B4-BE49-F238E27FC236}">
                  <a16:creationId xmlns:a16="http://schemas.microsoft.com/office/drawing/2014/main" id="{3FE7914C-38E7-4C48-AC6E-E5662D3D75D2}"/>
                </a:ext>
              </a:extLst>
            </p:cNvPr>
            <p:cNvSpPr/>
            <p:nvPr/>
          </p:nvSpPr>
          <p:spPr>
            <a:xfrm>
              <a:off x="4067944" y="4221088"/>
              <a:ext cx="936104" cy="1368152"/>
            </a:xfrm>
            <a:prstGeom prst="ellipse">
              <a:avLst/>
            </a:prstGeom>
            <a:solidFill>
              <a:srgbClr val="FFC000"/>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9" name="椭圆 8">
              <a:extLst>
                <a:ext uri="{FF2B5EF4-FFF2-40B4-BE49-F238E27FC236}">
                  <a16:creationId xmlns:a16="http://schemas.microsoft.com/office/drawing/2014/main" id="{9B237BB5-9F34-4E1C-BCC0-F8279CD434DD}"/>
                </a:ext>
              </a:extLst>
            </p:cNvPr>
            <p:cNvSpPr/>
            <p:nvPr/>
          </p:nvSpPr>
          <p:spPr>
            <a:xfrm>
              <a:off x="4175956" y="4476527"/>
              <a:ext cx="720080" cy="93610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mc:Choice xmlns:a14="http://schemas.microsoft.com/office/drawing/2010/main" Requires="a14">
          <p:sp>
            <p:nvSpPr>
              <p:cNvPr id="12" name="文本框 11">
                <a:extLst>
                  <a:ext uri="{FF2B5EF4-FFF2-40B4-BE49-F238E27FC236}">
                    <a16:creationId xmlns:a16="http://schemas.microsoft.com/office/drawing/2014/main" id="{D1969B9A-2DE9-44FB-9AA4-18E2FC8CE0ED}"/>
                  </a:ext>
                </a:extLst>
              </p:cNvPr>
              <p:cNvSpPr txBox="1"/>
              <p:nvPr/>
            </p:nvSpPr>
            <p:spPr>
              <a:xfrm>
                <a:off x="3923928" y="3645024"/>
                <a:ext cx="3155286" cy="604846"/>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𝐹</m:t>
                          </m:r>
                        </m:e>
                      </m:acc>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m:t>
                          </m:r>
                        </m:e>
                        <m:sub>
                          <m:r>
                            <a:rPr lang="en-US" b="0" i="1" smtClean="0">
                              <a:latin typeface="Cambria Math" panose="02040503050406030204" pitchFamily="18" charset="0"/>
                            </a:rPr>
                            <m:t>𝑥</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𝑝</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0" smtClean="0">
                              <a:latin typeface="Cambria Math" panose="02040503050406030204" pitchFamily="18" charset="0"/>
                            </a:rPr>
                            <m:t>[</m:t>
                          </m:r>
                          <m:r>
                            <m:rPr>
                              <m:sty m:val="p"/>
                            </m:rPr>
                            <a:rPr lang="en-US" b="0" i="0" smtClean="0">
                              <a:latin typeface="Cambria Math" panose="02040503050406030204" pitchFamily="18" charset="0"/>
                            </a:rPr>
                            <m:t>∇</m:t>
                          </m:r>
                        </m:e>
                        <m:sub>
                          <m:r>
                            <a:rPr lang="en-US" b="0" i="1" smtClean="0">
                              <a:latin typeface="Cambria Math" panose="02040503050406030204" pitchFamily="18" charset="0"/>
                            </a:rPr>
                            <m:t>𝑥</m:t>
                          </m:r>
                        </m:sub>
                      </m:sSub>
                      <m:r>
                        <a:rPr lang="en-US" b="0" i="1" smtClean="0">
                          <a:latin typeface="Cambria Math" panose="02040503050406030204" pitchFamily="18" charset="0"/>
                        </a:rPr>
                        <m:t>𝑚</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𝑚</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𝑝</m:t>
                              </m:r>
                            </m:sub>
                          </m:sSub>
                        </m:den>
                      </m:f>
                    </m:oMath>
                  </m:oMathPara>
                </a14:m>
                <a:endParaRPr lang="en-US" dirty="0"/>
              </a:p>
            </p:txBody>
          </p:sp>
        </mc:Choice>
        <mc:Fallback>
          <p:sp>
            <p:nvSpPr>
              <p:cNvPr id="12" name="文本框 11">
                <a:extLst>
                  <a:ext uri="{FF2B5EF4-FFF2-40B4-BE49-F238E27FC236}">
                    <a16:creationId xmlns:a16="http://schemas.microsoft.com/office/drawing/2014/main" id="{D1969B9A-2DE9-44FB-9AA4-18E2FC8CE0ED}"/>
                  </a:ext>
                </a:extLst>
              </p:cNvPr>
              <p:cNvSpPr txBox="1">
                <a:spLocks noRot="1" noChangeAspect="1" noMove="1" noResize="1" noEditPoints="1" noAdjustHandles="1" noChangeArrowheads="1" noChangeShapeType="1" noTextEdit="1"/>
              </p:cNvSpPr>
              <p:nvPr/>
            </p:nvSpPr>
            <p:spPr>
              <a:xfrm>
                <a:off x="3923928" y="3645024"/>
                <a:ext cx="3155286" cy="604846"/>
              </a:xfrm>
              <a:prstGeom prst="rect">
                <a:avLst/>
              </a:prstGeom>
              <a:blipFill>
                <a:blip r:embed="rId4"/>
                <a:stretch>
                  <a:fillRect/>
                </a:stretch>
              </a:blipFill>
            </p:spPr>
            <p:txBody>
              <a:bodyPr/>
              <a:lstStyle/>
              <a:p>
                <a:r>
                  <a:rPr lang="en-US">
                    <a:noFill/>
                  </a:rPr>
                  <a:t> </a:t>
                </a:r>
              </a:p>
            </p:txBody>
          </p:sp>
        </mc:Fallback>
      </mc:AlternateContent>
      <p:sp>
        <p:nvSpPr>
          <p:cNvPr id="13" name="箭头: 右 12">
            <a:extLst>
              <a:ext uri="{FF2B5EF4-FFF2-40B4-BE49-F238E27FC236}">
                <a16:creationId xmlns:a16="http://schemas.microsoft.com/office/drawing/2014/main" id="{AE2B47E8-5D9D-4A2F-A3BF-53FC0A306FF5}"/>
              </a:ext>
            </a:extLst>
          </p:cNvPr>
          <p:cNvSpPr/>
          <p:nvPr/>
        </p:nvSpPr>
        <p:spPr>
          <a:xfrm>
            <a:off x="1547664" y="4715429"/>
            <a:ext cx="612068" cy="1627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箭头: 右 13">
            <a:extLst>
              <a:ext uri="{FF2B5EF4-FFF2-40B4-BE49-F238E27FC236}">
                <a16:creationId xmlns:a16="http://schemas.microsoft.com/office/drawing/2014/main" id="{2F649324-A24D-4741-BBA2-2F046A3EBA15}"/>
              </a:ext>
            </a:extLst>
          </p:cNvPr>
          <p:cNvSpPr/>
          <p:nvPr/>
        </p:nvSpPr>
        <p:spPr>
          <a:xfrm rot="10800000">
            <a:off x="3311859" y="4734143"/>
            <a:ext cx="648072"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箭头: 下 14">
            <a:extLst>
              <a:ext uri="{FF2B5EF4-FFF2-40B4-BE49-F238E27FC236}">
                <a16:creationId xmlns:a16="http://schemas.microsoft.com/office/drawing/2014/main" id="{0777415C-250D-481E-9F81-40B9E97FFA4C}"/>
              </a:ext>
            </a:extLst>
          </p:cNvPr>
          <p:cNvSpPr/>
          <p:nvPr/>
        </p:nvSpPr>
        <p:spPr>
          <a:xfrm>
            <a:off x="2699792" y="3573016"/>
            <a:ext cx="72008"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箭头: 下 15">
            <a:extLst>
              <a:ext uri="{FF2B5EF4-FFF2-40B4-BE49-F238E27FC236}">
                <a16:creationId xmlns:a16="http://schemas.microsoft.com/office/drawing/2014/main" id="{1F88D3D7-A3F2-49CC-B209-1EAF77B2FED5}"/>
              </a:ext>
            </a:extLst>
          </p:cNvPr>
          <p:cNvSpPr/>
          <p:nvPr/>
        </p:nvSpPr>
        <p:spPr>
          <a:xfrm rot="10800000">
            <a:off x="2699792" y="5589240"/>
            <a:ext cx="72008"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图片 16">
            <a:extLst>
              <a:ext uri="{FF2B5EF4-FFF2-40B4-BE49-F238E27FC236}">
                <a16:creationId xmlns:a16="http://schemas.microsoft.com/office/drawing/2014/main" id="{197142F8-4111-4065-AF8F-34857A4B370B}"/>
              </a:ext>
            </a:extLst>
          </p:cNvPr>
          <p:cNvPicPr>
            <a:picLocks noChangeAspect="1"/>
          </p:cNvPicPr>
          <p:nvPr/>
        </p:nvPicPr>
        <p:blipFill>
          <a:blip r:embed="rId5"/>
          <a:stretch>
            <a:fillRect/>
          </a:stretch>
        </p:blipFill>
        <p:spPr>
          <a:xfrm>
            <a:off x="5356557" y="4806151"/>
            <a:ext cx="1722657" cy="565031"/>
          </a:xfrm>
          <a:prstGeom prst="rect">
            <a:avLst/>
          </a:prstGeom>
        </p:spPr>
      </p:pic>
    </p:spTree>
    <p:extLst>
      <p:ext uri="{BB962C8B-B14F-4D97-AF65-F5344CB8AC3E}">
        <p14:creationId xmlns:p14="http://schemas.microsoft.com/office/powerpoint/2010/main" val="6119631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灯片编号占位符 2"/>
          <p:cNvSpPr>
            <a:spLocks noGrp="1"/>
          </p:cNvSpPr>
          <p:nvPr>
            <p:ph type="sldNum" sz="quarter" idx="11"/>
          </p:nvPr>
        </p:nvSpPr>
        <p:spPr>
          <a:noFill/>
        </p:spPr>
        <p:txBody>
          <a:bodyPr/>
          <a:lstStyle/>
          <a:p>
            <a:fld id="{D8DC0779-A0DC-4745-BA25-1E8BCB1BDA3A}" type="slidenum">
              <a:rPr lang="zh-CN" altLang="en-US" smtClean="0"/>
              <a:pPr/>
              <a:t>16</a:t>
            </a:fld>
            <a:endParaRPr lang="zh-CN" altLang="en-US"/>
          </a:p>
        </p:txBody>
      </p:sp>
      <p:sp>
        <p:nvSpPr>
          <p:cNvPr id="16387" name="TextBox 6"/>
          <p:cNvSpPr txBox="1">
            <a:spLocks noChangeArrowheads="1"/>
          </p:cNvSpPr>
          <p:nvPr/>
        </p:nvSpPr>
        <p:spPr bwMode="auto">
          <a:xfrm>
            <a:off x="1259632" y="2507035"/>
            <a:ext cx="6786563" cy="1570037"/>
          </a:xfrm>
          <a:prstGeom prst="rect">
            <a:avLst/>
          </a:prstGeom>
          <a:noFill/>
          <a:ln w="9525">
            <a:noFill/>
            <a:miter lim="800000"/>
            <a:headEnd/>
            <a:tailEnd/>
          </a:ln>
        </p:spPr>
        <p:txBody>
          <a:bodyPr>
            <a:spAutoFit/>
          </a:bodyPr>
          <a:lstStyle/>
          <a:p>
            <a:pPr algn="ctr" eaLnBrk="0" hangingPunct="0"/>
            <a:r>
              <a:rPr lang="en-US" altLang="zh-CN" sz="9600" dirty="0">
                <a:solidFill>
                  <a:srgbClr val="CC3300"/>
                </a:solidFill>
                <a:latin typeface="华文琥珀" panose="02010800040101010101" pitchFamily="2" charset="-122"/>
                <a:ea typeface="华文琥珀" panose="02010800040101010101" pitchFamily="2" charset="-122"/>
              </a:rPr>
              <a:t>Thank You</a:t>
            </a:r>
            <a:r>
              <a:rPr lang="zh-CN" altLang="en-US" sz="9600" dirty="0">
                <a:solidFill>
                  <a:srgbClr val="CC3300"/>
                </a:solidFill>
                <a:latin typeface="华文琥珀" panose="02010800040101010101" pitchFamily="2" charset="-122"/>
                <a:ea typeface="华文琥珀" panose="02010800040101010101" pitchFamily="2" charset="-122"/>
              </a:rPr>
              <a:t>!</a:t>
            </a:r>
          </a:p>
        </p:txBody>
      </p:sp>
    </p:spTree>
    <p:extLst>
      <p:ext uri="{BB962C8B-B14F-4D97-AF65-F5344CB8AC3E}">
        <p14:creationId xmlns:p14="http://schemas.microsoft.com/office/powerpoint/2010/main" val="4246866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11"/>
          </p:nvPr>
        </p:nvSpPr>
        <p:spPr>
          <a:xfrm>
            <a:off x="6916681" y="6309320"/>
            <a:ext cx="2133600" cy="476250"/>
          </a:xfrm>
        </p:spPr>
        <p:txBody>
          <a:bodyPr/>
          <a:lstStyle/>
          <a:p>
            <a:pPr>
              <a:defRPr/>
            </a:pPr>
            <a:fld id="{C3C89529-D902-418A-B922-BE0523685BED}" type="slidenum">
              <a:rPr lang="zh-CN" altLang="en-US" smtClean="0"/>
              <a:pPr>
                <a:defRPr/>
              </a:pPr>
              <a:t>2</a:t>
            </a:fld>
            <a:endParaRPr lang="zh-CN" altLang="en-US" dirty="0"/>
          </a:p>
        </p:txBody>
      </p:sp>
      <p:sp>
        <p:nvSpPr>
          <p:cNvPr id="6" name="文本框 5">
            <a:extLst>
              <a:ext uri="{FF2B5EF4-FFF2-40B4-BE49-F238E27FC236}">
                <a16:creationId xmlns:a16="http://schemas.microsoft.com/office/drawing/2014/main" id="{06B772F0-8612-48F1-AACF-4CF40BE58574}"/>
              </a:ext>
            </a:extLst>
          </p:cNvPr>
          <p:cNvSpPr txBox="1"/>
          <p:nvPr/>
        </p:nvSpPr>
        <p:spPr>
          <a:xfrm>
            <a:off x="719572" y="260648"/>
            <a:ext cx="7704856" cy="646331"/>
          </a:xfrm>
          <a:prstGeom prst="rect">
            <a:avLst/>
          </a:prstGeom>
          <a:solidFill>
            <a:srgbClr val="C6FECE"/>
          </a:solidFill>
        </p:spPr>
        <p:txBody>
          <a:bodyPr wrap="square" rtlCol="0">
            <a:spAutoFit/>
          </a:bodyPr>
          <a:lstStyle/>
          <a:p>
            <a:pPr algn="ctr"/>
            <a:r>
              <a:rPr lang="en-US" altLang="zh-CN" sz="3600" b="1" dirty="0">
                <a:solidFill>
                  <a:srgbClr val="2E518F"/>
                </a:solidFill>
              </a:rPr>
              <a:t>Important signal</a:t>
            </a:r>
          </a:p>
        </p:txBody>
      </p:sp>
      <p:sp>
        <p:nvSpPr>
          <p:cNvPr id="5" name="文本框 4">
            <a:extLst>
              <a:ext uri="{FF2B5EF4-FFF2-40B4-BE49-F238E27FC236}">
                <a16:creationId xmlns:a16="http://schemas.microsoft.com/office/drawing/2014/main" id="{795BB7C7-65E9-4D5D-B441-4548ADD7742B}"/>
              </a:ext>
            </a:extLst>
          </p:cNvPr>
          <p:cNvSpPr txBox="1"/>
          <p:nvPr/>
        </p:nvSpPr>
        <p:spPr>
          <a:xfrm>
            <a:off x="719572" y="1988840"/>
            <a:ext cx="7884876" cy="1200329"/>
          </a:xfrm>
          <a:prstGeom prst="rect">
            <a:avLst/>
          </a:prstGeom>
          <a:noFill/>
        </p:spPr>
        <p:txBody>
          <a:bodyPr wrap="square">
            <a:spAutoFit/>
          </a:bodyPr>
          <a:lstStyle/>
          <a:p>
            <a:r>
              <a:rPr lang="en-US" dirty="0">
                <a:solidFill>
                  <a:srgbClr val="FF0000"/>
                </a:solidFill>
              </a:rPr>
              <a:t>Due to the paramagnetic nature of the QGP at high temperatures, the spatially inhomogeneous magnetic field configuration exerts an anisotropic force density that competes with the pressure gradients resulting from purely geometric effects. </a:t>
            </a:r>
          </a:p>
        </p:txBody>
      </p:sp>
      <p:sp>
        <p:nvSpPr>
          <p:cNvPr id="7" name="文本框 6">
            <a:extLst>
              <a:ext uri="{FF2B5EF4-FFF2-40B4-BE49-F238E27FC236}">
                <a16:creationId xmlns:a16="http://schemas.microsoft.com/office/drawing/2014/main" id="{92B5ABF6-0456-4750-B6A2-225C0C5C3C4B}"/>
              </a:ext>
            </a:extLst>
          </p:cNvPr>
          <p:cNvSpPr txBox="1"/>
          <p:nvPr/>
        </p:nvSpPr>
        <p:spPr>
          <a:xfrm>
            <a:off x="746874" y="4005064"/>
            <a:ext cx="8136904" cy="923330"/>
          </a:xfrm>
          <a:prstGeom prst="rect">
            <a:avLst/>
          </a:prstGeom>
          <a:noFill/>
        </p:spPr>
        <p:txBody>
          <a:bodyPr wrap="square">
            <a:spAutoFit/>
          </a:bodyPr>
          <a:lstStyle/>
          <a:p>
            <a:r>
              <a:rPr lang="en-US" dirty="0">
                <a:solidFill>
                  <a:srgbClr val="FF0000"/>
                </a:solidFill>
              </a:rPr>
              <a:t>The magnetic squeezing suppresses the momentum anisotropy of the plasma by up to 20% at the LHC energy, and also leaves its imprint on the elliptic flow v2 of charged </a:t>
            </a:r>
            <a:r>
              <a:rPr lang="en-US" dirty="0" err="1">
                <a:solidFill>
                  <a:srgbClr val="FF0000"/>
                </a:solidFill>
              </a:rPr>
              <a:t>pions</a:t>
            </a:r>
            <a:r>
              <a:rPr lang="en-US" dirty="0">
                <a:solidFill>
                  <a:srgbClr val="FF0000"/>
                </a:solidFill>
              </a:rPr>
              <a:t>.</a:t>
            </a:r>
          </a:p>
        </p:txBody>
      </p:sp>
    </p:spTree>
    <p:extLst>
      <p:ext uri="{BB962C8B-B14F-4D97-AF65-F5344CB8AC3E}">
        <p14:creationId xmlns:p14="http://schemas.microsoft.com/office/powerpoint/2010/main" val="36225485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11"/>
          </p:nvPr>
        </p:nvSpPr>
        <p:spPr>
          <a:xfrm>
            <a:off x="6916681" y="6309320"/>
            <a:ext cx="2133600" cy="476250"/>
          </a:xfrm>
        </p:spPr>
        <p:txBody>
          <a:bodyPr/>
          <a:lstStyle/>
          <a:p>
            <a:pPr>
              <a:defRPr/>
            </a:pPr>
            <a:fld id="{C3C89529-D902-418A-B922-BE0523685BED}" type="slidenum">
              <a:rPr lang="zh-CN" altLang="en-US" smtClean="0"/>
              <a:pPr>
                <a:defRPr/>
              </a:pPr>
              <a:t>3</a:t>
            </a:fld>
            <a:endParaRPr lang="zh-CN" altLang="en-US" dirty="0"/>
          </a:p>
        </p:txBody>
      </p:sp>
      <p:sp>
        <p:nvSpPr>
          <p:cNvPr id="6" name="文本框 5">
            <a:extLst>
              <a:ext uri="{FF2B5EF4-FFF2-40B4-BE49-F238E27FC236}">
                <a16:creationId xmlns:a16="http://schemas.microsoft.com/office/drawing/2014/main" id="{06B772F0-8612-48F1-AACF-4CF40BE58574}"/>
              </a:ext>
            </a:extLst>
          </p:cNvPr>
          <p:cNvSpPr txBox="1"/>
          <p:nvPr/>
        </p:nvSpPr>
        <p:spPr>
          <a:xfrm>
            <a:off x="719572" y="260648"/>
            <a:ext cx="7704856" cy="646331"/>
          </a:xfrm>
          <a:prstGeom prst="rect">
            <a:avLst/>
          </a:prstGeom>
          <a:solidFill>
            <a:srgbClr val="C6FECE"/>
          </a:solidFill>
        </p:spPr>
        <p:txBody>
          <a:bodyPr wrap="square" rtlCol="0">
            <a:spAutoFit/>
          </a:bodyPr>
          <a:lstStyle/>
          <a:p>
            <a:pPr algn="ctr"/>
            <a:r>
              <a:rPr lang="en-US" sz="3600" b="1" dirty="0">
                <a:solidFill>
                  <a:srgbClr val="2E518F"/>
                </a:solidFill>
              </a:rPr>
              <a:t>Paramagnetic squeezing</a:t>
            </a:r>
            <a:endParaRPr lang="en-US" altLang="zh-CN" sz="3600" b="1" dirty="0">
              <a:solidFill>
                <a:srgbClr val="2E518F"/>
              </a:solidFill>
            </a:endParaRPr>
          </a:p>
        </p:txBody>
      </p:sp>
      <p:pic>
        <p:nvPicPr>
          <p:cNvPr id="4" name="图片 3">
            <a:extLst>
              <a:ext uri="{FF2B5EF4-FFF2-40B4-BE49-F238E27FC236}">
                <a16:creationId xmlns:a16="http://schemas.microsoft.com/office/drawing/2014/main" id="{B1B13443-156E-4ABB-B412-1E4C9AE13945}"/>
              </a:ext>
            </a:extLst>
          </p:cNvPr>
          <p:cNvPicPr>
            <a:picLocks noChangeAspect="1"/>
          </p:cNvPicPr>
          <p:nvPr/>
        </p:nvPicPr>
        <p:blipFill>
          <a:blip r:embed="rId2"/>
          <a:stretch>
            <a:fillRect/>
          </a:stretch>
        </p:blipFill>
        <p:spPr>
          <a:xfrm>
            <a:off x="300985" y="2563118"/>
            <a:ext cx="1205351" cy="504056"/>
          </a:xfrm>
          <a:prstGeom prst="rect">
            <a:avLst/>
          </a:prstGeom>
        </p:spPr>
      </p:pic>
      <p:pic>
        <p:nvPicPr>
          <p:cNvPr id="9" name="图片 8">
            <a:extLst>
              <a:ext uri="{FF2B5EF4-FFF2-40B4-BE49-F238E27FC236}">
                <a16:creationId xmlns:a16="http://schemas.microsoft.com/office/drawing/2014/main" id="{57E04BF7-ED3D-4A61-8FD3-79B4C7BACE19}"/>
              </a:ext>
            </a:extLst>
          </p:cNvPr>
          <p:cNvPicPr>
            <a:picLocks noChangeAspect="1"/>
          </p:cNvPicPr>
          <p:nvPr/>
        </p:nvPicPr>
        <p:blipFill>
          <a:blip r:embed="rId3"/>
          <a:stretch>
            <a:fillRect/>
          </a:stretch>
        </p:blipFill>
        <p:spPr>
          <a:xfrm>
            <a:off x="1990359" y="2737784"/>
            <a:ext cx="685859" cy="179086"/>
          </a:xfrm>
          <a:prstGeom prst="rect">
            <a:avLst/>
          </a:prstGeom>
        </p:spPr>
      </p:pic>
      <p:pic>
        <p:nvPicPr>
          <p:cNvPr id="11" name="图片 10">
            <a:extLst>
              <a:ext uri="{FF2B5EF4-FFF2-40B4-BE49-F238E27FC236}">
                <a16:creationId xmlns:a16="http://schemas.microsoft.com/office/drawing/2014/main" id="{9DE60420-CB70-4A53-B7AA-C705FB2270B6}"/>
              </a:ext>
            </a:extLst>
          </p:cNvPr>
          <p:cNvPicPr>
            <a:picLocks noChangeAspect="1"/>
          </p:cNvPicPr>
          <p:nvPr/>
        </p:nvPicPr>
        <p:blipFill>
          <a:blip r:embed="rId4"/>
          <a:stretch>
            <a:fillRect/>
          </a:stretch>
        </p:blipFill>
        <p:spPr>
          <a:xfrm>
            <a:off x="323528" y="4550395"/>
            <a:ext cx="3093988" cy="522015"/>
          </a:xfrm>
          <a:prstGeom prst="rect">
            <a:avLst/>
          </a:prstGeom>
        </p:spPr>
      </p:pic>
      <p:pic>
        <p:nvPicPr>
          <p:cNvPr id="13" name="图片 12">
            <a:extLst>
              <a:ext uri="{FF2B5EF4-FFF2-40B4-BE49-F238E27FC236}">
                <a16:creationId xmlns:a16="http://schemas.microsoft.com/office/drawing/2014/main" id="{9F1B839D-8BF1-4F2E-BFBC-ED30B5C5F8CC}"/>
              </a:ext>
            </a:extLst>
          </p:cNvPr>
          <p:cNvPicPr>
            <a:picLocks noChangeAspect="1"/>
          </p:cNvPicPr>
          <p:nvPr/>
        </p:nvPicPr>
        <p:blipFill>
          <a:blip r:embed="rId5"/>
          <a:stretch>
            <a:fillRect/>
          </a:stretch>
        </p:blipFill>
        <p:spPr>
          <a:xfrm>
            <a:off x="4498524" y="1556792"/>
            <a:ext cx="4294242" cy="3200677"/>
          </a:xfrm>
          <a:prstGeom prst="rect">
            <a:avLst/>
          </a:prstGeom>
        </p:spPr>
      </p:pic>
      <p:sp>
        <p:nvSpPr>
          <p:cNvPr id="15" name="文本框 14">
            <a:extLst>
              <a:ext uri="{FF2B5EF4-FFF2-40B4-BE49-F238E27FC236}">
                <a16:creationId xmlns:a16="http://schemas.microsoft.com/office/drawing/2014/main" id="{7C87DF66-E2E6-4F41-B786-B2CF5E49DFB0}"/>
              </a:ext>
            </a:extLst>
          </p:cNvPr>
          <p:cNvSpPr txBox="1"/>
          <p:nvPr/>
        </p:nvSpPr>
        <p:spPr>
          <a:xfrm>
            <a:off x="593558" y="5383396"/>
            <a:ext cx="7956884" cy="923330"/>
          </a:xfrm>
          <a:prstGeom prst="rect">
            <a:avLst/>
          </a:prstGeom>
          <a:noFill/>
        </p:spPr>
        <p:txBody>
          <a:bodyPr wrap="square">
            <a:spAutoFit/>
          </a:bodyPr>
          <a:lstStyle/>
          <a:p>
            <a:r>
              <a:rPr lang="en-US" dirty="0"/>
              <a:t>paramagnetic squeezing : the magnetic field configuration exerts an anisotropic force density on the QGP that compresses matter in the transverse plane.</a:t>
            </a:r>
          </a:p>
        </p:txBody>
      </p:sp>
      <p:sp>
        <p:nvSpPr>
          <p:cNvPr id="18" name="箭头: 下 17">
            <a:extLst>
              <a:ext uri="{FF2B5EF4-FFF2-40B4-BE49-F238E27FC236}">
                <a16:creationId xmlns:a16="http://schemas.microsoft.com/office/drawing/2014/main" id="{C9ACAFF0-2D80-4D7A-A827-831BB48EDCEF}"/>
              </a:ext>
            </a:extLst>
          </p:cNvPr>
          <p:cNvSpPr/>
          <p:nvPr/>
        </p:nvSpPr>
        <p:spPr>
          <a:xfrm>
            <a:off x="1619672" y="2204864"/>
            <a:ext cx="144016" cy="138542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组合 19">
            <a:extLst>
              <a:ext uri="{FF2B5EF4-FFF2-40B4-BE49-F238E27FC236}">
                <a16:creationId xmlns:a16="http://schemas.microsoft.com/office/drawing/2014/main" id="{364F2CEB-F6C8-4BD3-96BE-2659F48B168D}"/>
              </a:ext>
            </a:extLst>
          </p:cNvPr>
          <p:cNvGrpSpPr/>
          <p:nvPr/>
        </p:nvGrpSpPr>
        <p:grpSpPr>
          <a:xfrm>
            <a:off x="827584" y="1769571"/>
            <a:ext cx="1872208" cy="407705"/>
            <a:chOff x="827584" y="1769571"/>
            <a:chExt cx="1872208" cy="407705"/>
          </a:xfrm>
        </p:grpSpPr>
        <p:pic>
          <p:nvPicPr>
            <p:cNvPr id="7" name="图片 6">
              <a:extLst>
                <a:ext uri="{FF2B5EF4-FFF2-40B4-BE49-F238E27FC236}">
                  <a16:creationId xmlns:a16="http://schemas.microsoft.com/office/drawing/2014/main" id="{0D2E2AC3-7E81-4A5F-89EA-351F239DA43C}"/>
                </a:ext>
              </a:extLst>
            </p:cNvPr>
            <p:cNvPicPr>
              <a:picLocks noChangeAspect="1"/>
            </p:cNvPicPr>
            <p:nvPr/>
          </p:nvPicPr>
          <p:blipFill>
            <a:blip r:embed="rId6"/>
            <a:stretch>
              <a:fillRect/>
            </a:stretch>
          </p:blipFill>
          <p:spPr>
            <a:xfrm>
              <a:off x="827584" y="1769571"/>
              <a:ext cx="1867062" cy="407705"/>
            </a:xfrm>
            <a:prstGeom prst="rect">
              <a:avLst/>
            </a:prstGeom>
          </p:spPr>
        </p:pic>
        <p:sp>
          <p:nvSpPr>
            <p:cNvPr id="19" name="矩形: 圆角 18">
              <a:extLst>
                <a:ext uri="{FF2B5EF4-FFF2-40B4-BE49-F238E27FC236}">
                  <a16:creationId xmlns:a16="http://schemas.microsoft.com/office/drawing/2014/main" id="{EDE50795-D2B0-44CC-AF4B-A3627D36AA0D}"/>
                </a:ext>
              </a:extLst>
            </p:cNvPr>
            <p:cNvSpPr/>
            <p:nvPr/>
          </p:nvSpPr>
          <p:spPr>
            <a:xfrm>
              <a:off x="827584" y="1769571"/>
              <a:ext cx="1872208" cy="40008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组合 21">
            <a:extLst>
              <a:ext uri="{FF2B5EF4-FFF2-40B4-BE49-F238E27FC236}">
                <a16:creationId xmlns:a16="http://schemas.microsoft.com/office/drawing/2014/main" id="{C7D1A8F7-BCC1-47D3-BD0F-92FF2B4970F2}"/>
              </a:ext>
            </a:extLst>
          </p:cNvPr>
          <p:cNvGrpSpPr/>
          <p:nvPr/>
        </p:nvGrpSpPr>
        <p:grpSpPr>
          <a:xfrm>
            <a:off x="391423" y="3590293"/>
            <a:ext cx="3715072" cy="407705"/>
            <a:chOff x="391423" y="3590293"/>
            <a:chExt cx="3715072" cy="407705"/>
          </a:xfrm>
        </p:grpSpPr>
        <p:pic>
          <p:nvPicPr>
            <p:cNvPr id="17" name="图片 16">
              <a:extLst>
                <a:ext uri="{FF2B5EF4-FFF2-40B4-BE49-F238E27FC236}">
                  <a16:creationId xmlns:a16="http://schemas.microsoft.com/office/drawing/2014/main" id="{61DC1624-8AC9-4039-85F0-E1B3010B51A3}"/>
                </a:ext>
              </a:extLst>
            </p:cNvPr>
            <p:cNvPicPr>
              <a:picLocks noChangeAspect="1"/>
            </p:cNvPicPr>
            <p:nvPr/>
          </p:nvPicPr>
          <p:blipFill>
            <a:blip r:embed="rId7"/>
            <a:stretch>
              <a:fillRect/>
            </a:stretch>
          </p:blipFill>
          <p:spPr>
            <a:xfrm>
              <a:off x="391423" y="3592887"/>
              <a:ext cx="3715072" cy="400085"/>
            </a:xfrm>
            <a:prstGeom prst="rect">
              <a:avLst/>
            </a:prstGeom>
          </p:spPr>
        </p:pic>
        <p:sp>
          <p:nvSpPr>
            <p:cNvPr id="21" name="矩形: 圆角 20">
              <a:extLst>
                <a:ext uri="{FF2B5EF4-FFF2-40B4-BE49-F238E27FC236}">
                  <a16:creationId xmlns:a16="http://schemas.microsoft.com/office/drawing/2014/main" id="{A219AB65-D9F9-4D26-832E-D0CDF2FED2DA}"/>
                </a:ext>
              </a:extLst>
            </p:cNvPr>
            <p:cNvSpPr/>
            <p:nvPr/>
          </p:nvSpPr>
          <p:spPr>
            <a:xfrm>
              <a:off x="395536" y="3590293"/>
              <a:ext cx="3710959" cy="40770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822733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11"/>
          </p:nvPr>
        </p:nvSpPr>
        <p:spPr>
          <a:xfrm>
            <a:off x="6916681" y="6309320"/>
            <a:ext cx="2133600" cy="476250"/>
          </a:xfrm>
        </p:spPr>
        <p:txBody>
          <a:bodyPr/>
          <a:lstStyle/>
          <a:p>
            <a:pPr>
              <a:defRPr/>
            </a:pPr>
            <a:fld id="{C3C89529-D902-418A-B922-BE0523685BED}" type="slidenum">
              <a:rPr lang="zh-CN" altLang="en-US" smtClean="0"/>
              <a:pPr>
                <a:defRPr/>
              </a:pPr>
              <a:t>4</a:t>
            </a:fld>
            <a:endParaRPr lang="zh-CN" altLang="en-US" dirty="0"/>
          </a:p>
        </p:txBody>
      </p:sp>
      <p:sp>
        <p:nvSpPr>
          <p:cNvPr id="6" name="文本框 5">
            <a:extLst>
              <a:ext uri="{FF2B5EF4-FFF2-40B4-BE49-F238E27FC236}">
                <a16:creationId xmlns:a16="http://schemas.microsoft.com/office/drawing/2014/main" id="{06B772F0-8612-48F1-AACF-4CF40BE58574}"/>
              </a:ext>
            </a:extLst>
          </p:cNvPr>
          <p:cNvSpPr txBox="1"/>
          <p:nvPr/>
        </p:nvSpPr>
        <p:spPr>
          <a:xfrm>
            <a:off x="719572" y="260648"/>
            <a:ext cx="7704856" cy="646331"/>
          </a:xfrm>
          <a:prstGeom prst="rect">
            <a:avLst/>
          </a:prstGeom>
          <a:solidFill>
            <a:srgbClr val="C6FECE"/>
          </a:solidFill>
        </p:spPr>
        <p:txBody>
          <a:bodyPr wrap="square" rtlCol="0">
            <a:spAutoFit/>
          </a:bodyPr>
          <a:lstStyle/>
          <a:p>
            <a:pPr algn="ctr"/>
            <a:r>
              <a:rPr lang="en-US" sz="3600" b="1" dirty="0">
                <a:solidFill>
                  <a:srgbClr val="2E518F"/>
                </a:solidFill>
              </a:rPr>
              <a:t>Paramagnetic squeezing</a:t>
            </a:r>
            <a:endParaRPr lang="en-US" altLang="zh-CN" sz="3600" b="1" dirty="0">
              <a:solidFill>
                <a:srgbClr val="2E518F"/>
              </a:solidFill>
            </a:endParaRPr>
          </a:p>
        </p:txBody>
      </p:sp>
      <p:pic>
        <p:nvPicPr>
          <p:cNvPr id="4" name="图片 3">
            <a:extLst>
              <a:ext uri="{FF2B5EF4-FFF2-40B4-BE49-F238E27FC236}">
                <a16:creationId xmlns:a16="http://schemas.microsoft.com/office/drawing/2014/main" id="{0B89D879-C07A-4434-B57F-E3412D21D0C7}"/>
              </a:ext>
            </a:extLst>
          </p:cNvPr>
          <p:cNvPicPr>
            <a:picLocks noChangeAspect="1"/>
          </p:cNvPicPr>
          <p:nvPr/>
        </p:nvPicPr>
        <p:blipFill>
          <a:blip r:embed="rId2"/>
          <a:stretch>
            <a:fillRect/>
          </a:stretch>
        </p:blipFill>
        <p:spPr>
          <a:xfrm>
            <a:off x="1619672" y="1437520"/>
            <a:ext cx="5904656" cy="3982959"/>
          </a:xfrm>
          <a:prstGeom prst="rect">
            <a:avLst/>
          </a:prstGeom>
        </p:spPr>
      </p:pic>
    </p:spTree>
    <p:extLst>
      <p:ext uri="{BB962C8B-B14F-4D97-AF65-F5344CB8AC3E}">
        <p14:creationId xmlns:p14="http://schemas.microsoft.com/office/powerpoint/2010/main" val="19753154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11"/>
          </p:nvPr>
        </p:nvSpPr>
        <p:spPr>
          <a:xfrm>
            <a:off x="6916681" y="6309320"/>
            <a:ext cx="2133600" cy="476250"/>
          </a:xfrm>
        </p:spPr>
        <p:txBody>
          <a:bodyPr/>
          <a:lstStyle/>
          <a:p>
            <a:pPr>
              <a:defRPr/>
            </a:pPr>
            <a:fld id="{C3C89529-D902-418A-B922-BE0523685BED}" type="slidenum">
              <a:rPr lang="zh-CN" altLang="en-US" smtClean="0"/>
              <a:pPr>
                <a:defRPr/>
              </a:pPr>
              <a:t>5</a:t>
            </a:fld>
            <a:endParaRPr lang="zh-CN" altLang="en-US" dirty="0"/>
          </a:p>
        </p:txBody>
      </p:sp>
      <p:sp>
        <p:nvSpPr>
          <p:cNvPr id="6" name="文本框 5">
            <a:extLst>
              <a:ext uri="{FF2B5EF4-FFF2-40B4-BE49-F238E27FC236}">
                <a16:creationId xmlns:a16="http://schemas.microsoft.com/office/drawing/2014/main" id="{06B772F0-8612-48F1-AACF-4CF40BE58574}"/>
              </a:ext>
            </a:extLst>
          </p:cNvPr>
          <p:cNvSpPr txBox="1"/>
          <p:nvPr/>
        </p:nvSpPr>
        <p:spPr>
          <a:xfrm>
            <a:off x="719572" y="260648"/>
            <a:ext cx="7704856" cy="646331"/>
          </a:xfrm>
          <a:prstGeom prst="rect">
            <a:avLst/>
          </a:prstGeom>
          <a:solidFill>
            <a:srgbClr val="C6FECE"/>
          </a:solidFill>
        </p:spPr>
        <p:txBody>
          <a:bodyPr wrap="square" rtlCol="0">
            <a:spAutoFit/>
          </a:bodyPr>
          <a:lstStyle/>
          <a:p>
            <a:pPr algn="ctr"/>
            <a:r>
              <a:rPr lang="en-US" sz="3600" dirty="0"/>
              <a:t>magnetization of QCD</a:t>
            </a:r>
            <a:endParaRPr lang="en-US" altLang="zh-CN" sz="3600" b="1" dirty="0">
              <a:solidFill>
                <a:srgbClr val="2E518F"/>
              </a:solidFill>
            </a:endParaRPr>
          </a:p>
        </p:txBody>
      </p:sp>
      <p:pic>
        <p:nvPicPr>
          <p:cNvPr id="4" name="图片 3">
            <a:extLst>
              <a:ext uri="{FF2B5EF4-FFF2-40B4-BE49-F238E27FC236}">
                <a16:creationId xmlns:a16="http://schemas.microsoft.com/office/drawing/2014/main" id="{188639C2-5B2C-440A-AE09-8CFA6553E225}"/>
              </a:ext>
            </a:extLst>
          </p:cNvPr>
          <p:cNvPicPr>
            <a:picLocks noChangeAspect="1"/>
          </p:cNvPicPr>
          <p:nvPr/>
        </p:nvPicPr>
        <p:blipFill>
          <a:blip r:embed="rId2"/>
          <a:stretch>
            <a:fillRect/>
          </a:stretch>
        </p:blipFill>
        <p:spPr>
          <a:xfrm>
            <a:off x="539552" y="1862149"/>
            <a:ext cx="8445388" cy="2401140"/>
          </a:xfrm>
          <a:prstGeom prst="rect">
            <a:avLst/>
          </a:prstGeom>
        </p:spPr>
      </p:pic>
      <p:pic>
        <p:nvPicPr>
          <p:cNvPr id="7" name="图片 6">
            <a:extLst>
              <a:ext uri="{FF2B5EF4-FFF2-40B4-BE49-F238E27FC236}">
                <a16:creationId xmlns:a16="http://schemas.microsoft.com/office/drawing/2014/main" id="{7CAAF453-AC39-4688-AD9D-497A3760F3A0}"/>
              </a:ext>
            </a:extLst>
          </p:cNvPr>
          <p:cNvPicPr>
            <a:picLocks noChangeAspect="1"/>
          </p:cNvPicPr>
          <p:nvPr/>
        </p:nvPicPr>
        <p:blipFill>
          <a:blip r:embed="rId3"/>
          <a:stretch>
            <a:fillRect/>
          </a:stretch>
        </p:blipFill>
        <p:spPr>
          <a:xfrm>
            <a:off x="2483768" y="5373216"/>
            <a:ext cx="3093988" cy="522015"/>
          </a:xfrm>
          <a:prstGeom prst="rect">
            <a:avLst/>
          </a:prstGeom>
        </p:spPr>
      </p:pic>
      <p:pic>
        <p:nvPicPr>
          <p:cNvPr id="8" name="图片 7">
            <a:extLst>
              <a:ext uri="{FF2B5EF4-FFF2-40B4-BE49-F238E27FC236}">
                <a16:creationId xmlns:a16="http://schemas.microsoft.com/office/drawing/2014/main" id="{E153AC47-BAFE-4A7D-A86C-AEE613BAEA14}"/>
              </a:ext>
            </a:extLst>
          </p:cNvPr>
          <p:cNvPicPr>
            <a:picLocks noChangeAspect="1"/>
          </p:cNvPicPr>
          <p:nvPr/>
        </p:nvPicPr>
        <p:blipFill>
          <a:blip r:embed="rId4"/>
          <a:stretch>
            <a:fillRect/>
          </a:stretch>
        </p:blipFill>
        <p:spPr>
          <a:xfrm>
            <a:off x="2699792" y="1315403"/>
            <a:ext cx="3227260" cy="353584"/>
          </a:xfrm>
          <a:prstGeom prst="rect">
            <a:avLst/>
          </a:prstGeom>
        </p:spPr>
      </p:pic>
    </p:spTree>
    <p:extLst>
      <p:ext uri="{BB962C8B-B14F-4D97-AF65-F5344CB8AC3E}">
        <p14:creationId xmlns:p14="http://schemas.microsoft.com/office/powerpoint/2010/main" val="1132949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11"/>
          </p:nvPr>
        </p:nvSpPr>
        <p:spPr>
          <a:xfrm>
            <a:off x="6916681" y="6309320"/>
            <a:ext cx="2133600" cy="476250"/>
          </a:xfrm>
        </p:spPr>
        <p:txBody>
          <a:bodyPr/>
          <a:lstStyle/>
          <a:p>
            <a:pPr>
              <a:defRPr/>
            </a:pPr>
            <a:fld id="{C3C89529-D902-418A-B922-BE0523685BED}" type="slidenum">
              <a:rPr lang="zh-CN" altLang="en-US" smtClean="0"/>
              <a:pPr>
                <a:defRPr/>
              </a:pPr>
              <a:t>6</a:t>
            </a:fld>
            <a:endParaRPr lang="zh-CN" altLang="en-US" dirty="0"/>
          </a:p>
        </p:txBody>
      </p:sp>
      <p:sp>
        <p:nvSpPr>
          <p:cNvPr id="6" name="文本框 5">
            <a:extLst>
              <a:ext uri="{FF2B5EF4-FFF2-40B4-BE49-F238E27FC236}">
                <a16:creationId xmlns:a16="http://schemas.microsoft.com/office/drawing/2014/main" id="{06B772F0-8612-48F1-AACF-4CF40BE58574}"/>
              </a:ext>
            </a:extLst>
          </p:cNvPr>
          <p:cNvSpPr txBox="1"/>
          <p:nvPr/>
        </p:nvSpPr>
        <p:spPr>
          <a:xfrm>
            <a:off x="719572" y="260648"/>
            <a:ext cx="7704856" cy="646331"/>
          </a:xfrm>
          <a:prstGeom prst="rect">
            <a:avLst/>
          </a:prstGeom>
          <a:solidFill>
            <a:srgbClr val="C6FECE"/>
          </a:solidFill>
        </p:spPr>
        <p:txBody>
          <a:bodyPr wrap="square" rtlCol="0">
            <a:spAutoFit/>
          </a:bodyPr>
          <a:lstStyle/>
          <a:p>
            <a:pPr algn="ctr"/>
            <a:r>
              <a:rPr lang="en-US" sz="3600" dirty="0"/>
              <a:t>Magnetic field profile</a:t>
            </a:r>
            <a:endParaRPr lang="en-US" altLang="zh-CN" sz="3600" b="1" dirty="0">
              <a:solidFill>
                <a:srgbClr val="2E518F"/>
              </a:solidFill>
            </a:endParaRPr>
          </a:p>
        </p:txBody>
      </p:sp>
      <p:pic>
        <p:nvPicPr>
          <p:cNvPr id="4" name="图片 3">
            <a:extLst>
              <a:ext uri="{FF2B5EF4-FFF2-40B4-BE49-F238E27FC236}">
                <a16:creationId xmlns:a16="http://schemas.microsoft.com/office/drawing/2014/main" id="{E3093A75-D4C4-40C6-B152-44BBFE7EA2DE}"/>
              </a:ext>
            </a:extLst>
          </p:cNvPr>
          <p:cNvPicPr>
            <a:picLocks noChangeAspect="1"/>
          </p:cNvPicPr>
          <p:nvPr/>
        </p:nvPicPr>
        <p:blipFill>
          <a:blip r:embed="rId2"/>
          <a:stretch>
            <a:fillRect/>
          </a:stretch>
        </p:blipFill>
        <p:spPr>
          <a:xfrm>
            <a:off x="1835696" y="1614401"/>
            <a:ext cx="5282510" cy="720080"/>
          </a:xfrm>
          <a:prstGeom prst="rect">
            <a:avLst/>
          </a:prstGeom>
        </p:spPr>
      </p:pic>
      <p:pic>
        <p:nvPicPr>
          <p:cNvPr id="7" name="图片 6">
            <a:extLst>
              <a:ext uri="{FF2B5EF4-FFF2-40B4-BE49-F238E27FC236}">
                <a16:creationId xmlns:a16="http://schemas.microsoft.com/office/drawing/2014/main" id="{BCAE5651-5170-48CF-96C3-6D2766C407E9}"/>
              </a:ext>
            </a:extLst>
          </p:cNvPr>
          <p:cNvPicPr>
            <a:picLocks noChangeAspect="1"/>
          </p:cNvPicPr>
          <p:nvPr/>
        </p:nvPicPr>
        <p:blipFill>
          <a:blip r:embed="rId3"/>
          <a:stretch>
            <a:fillRect/>
          </a:stretch>
        </p:blipFill>
        <p:spPr>
          <a:xfrm>
            <a:off x="1907704" y="2852936"/>
            <a:ext cx="4455368" cy="3123484"/>
          </a:xfrm>
          <a:prstGeom prst="rect">
            <a:avLst/>
          </a:prstGeom>
        </p:spPr>
      </p:pic>
    </p:spTree>
    <p:extLst>
      <p:ext uri="{BB962C8B-B14F-4D97-AF65-F5344CB8AC3E}">
        <p14:creationId xmlns:p14="http://schemas.microsoft.com/office/powerpoint/2010/main" val="30061534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11"/>
          </p:nvPr>
        </p:nvSpPr>
        <p:spPr>
          <a:xfrm>
            <a:off x="6916681" y="6309320"/>
            <a:ext cx="2133600" cy="476250"/>
          </a:xfrm>
        </p:spPr>
        <p:txBody>
          <a:bodyPr/>
          <a:lstStyle/>
          <a:p>
            <a:pPr>
              <a:defRPr/>
            </a:pPr>
            <a:fld id="{C3C89529-D902-418A-B922-BE0523685BED}" type="slidenum">
              <a:rPr lang="zh-CN" altLang="en-US" smtClean="0"/>
              <a:pPr>
                <a:defRPr/>
              </a:pPr>
              <a:t>7</a:t>
            </a:fld>
            <a:endParaRPr lang="zh-CN" altLang="en-US" dirty="0"/>
          </a:p>
        </p:txBody>
      </p:sp>
      <p:sp>
        <p:nvSpPr>
          <p:cNvPr id="6" name="文本框 5">
            <a:extLst>
              <a:ext uri="{FF2B5EF4-FFF2-40B4-BE49-F238E27FC236}">
                <a16:creationId xmlns:a16="http://schemas.microsoft.com/office/drawing/2014/main" id="{06B772F0-8612-48F1-AACF-4CF40BE58574}"/>
              </a:ext>
            </a:extLst>
          </p:cNvPr>
          <p:cNvSpPr txBox="1"/>
          <p:nvPr/>
        </p:nvSpPr>
        <p:spPr>
          <a:xfrm>
            <a:off x="719572" y="260648"/>
            <a:ext cx="7704856" cy="646331"/>
          </a:xfrm>
          <a:prstGeom prst="rect">
            <a:avLst/>
          </a:prstGeom>
          <a:solidFill>
            <a:srgbClr val="C6FECE"/>
          </a:solidFill>
        </p:spPr>
        <p:txBody>
          <a:bodyPr wrap="square" rtlCol="0">
            <a:spAutoFit/>
          </a:bodyPr>
          <a:lstStyle/>
          <a:p>
            <a:pPr algn="ctr"/>
            <a:r>
              <a:rPr lang="en-US" altLang="zh-CN" sz="3600" b="1" dirty="0">
                <a:solidFill>
                  <a:srgbClr val="2E518F"/>
                </a:solidFill>
              </a:rPr>
              <a:t>Squeezing force density</a:t>
            </a:r>
          </a:p>
        </p:txBody>
      </p:sp>
      <p:pic>
        <p:nvPicPr>
          <p:cNvPr id="4" name="图片 3">
            <a:extLst>
              <a:ext uri="{FF2B5EF4-FFF2-40B4-BE49-F238E27FC236}">
                <a16:creationId xmlns:a16="http://schemas.microsoft.com/office/drawing/2014/main" id="{4DCC7028-56B4-48BC-AA7B-6093CCFAB577}"/>
              </a:ext>
            </a:extLst>
          </p:cNvPr>
          <p:cNvPicPr>
            <a:picLocks noChangeAspect="1"/>
          </p:cNvPicPr>
          <p:nvPr/>
        </p:nvPicPr>
        <p:blipFill>
          <a:blip r:embed="rId2"/>
          <a:stretch>
            <a:fillRect/>
          </a:stretch>
        </p:blipFill>
        <p:spPr>
          <a:xfrm>
            <a:off x="2339752" y="1268760"/>
            <a:ext cx="4793883" cy="4980311"/>
          </a:xfrm>
          <a:prstGeom prst="rect">
            <a:avLst/>
          </a:prstGeom>
        </p:spPr>
      </p:pic>
    </p:spTree>
    <p:extLst>
      <p:ext uri="{BB962C8B-B14F-4D97-AF65-F5344CB8AC3E}">
        <p14:creationId xmlns:p14="http://schemas.microsoft.com/office/powerpoint/2010/main" val="9956029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11"/>
          </p:nvPr>
        </p:nvSpPr>
        <p:spPr>
          <a:xfrm>
            <a:off x="6916681" y="6309320"/>
            <a:ext cx="2133600" cy="476250"/>
          </a:xfrm>
        </p:spPr>
        <p:txBody>
          <a:bodyPr/>
          <a:lstStyle/>
          <a:p>
            <a:pPr>
              <a:defRPr/>
            </a:pPr>
            <a:fld id="{C3C89529-D902-418A-B922-BE0523685BED}" type="slidenum">
              <a:rPr lang="zh-CN" altLang="en-US" smtClean="0"/>
              <a:pPr>
                <a:defRPr/>
              </a:pPr>
              <a:t>8</a:t>
            </a:fld>
            <a:endParaRPr lang="zh-CN" altLang="en-US" dirty="0"/>
          </a:p>
        </p:txBody>
      </p:sp>
      <p:sp>
        <p:nvSpPr>
          <p:cNvPr id="6" name="文本框 5">
            <a:extLst>
              <a:ext uri="{FF2B5EF4-FFF2-40B4-BE49-F238E27FC236}">
                <a16:creationId xmlns:a16="http://schemas.microsoft.com/office/drawing/2014/main" id="{06B772F0-8612-48F1-AACF-4CF40BE58574}"/>
              </a:ext>
            </a:extLst>
          </p:cNvPr>
          <p:cNvSpPr txBox="1"/>
          <p:nvPr/>
        </p:nvSpPr>
        <p:spPr>
          <a:xfrm>
            <a:off x="719572" y="260648"/>
            <a:ext cx="7704856" cy="646331"/>
          </a:xfrm>
          <a:prstGeom prst="rect">
            <a:avLst/>
          </a:prstGeom>
          <a:solidFill>
            <a:srgbClr val="C6FECE"/>
          </a:solidFill>
        </p:spPr>
        <p:txBody>
          <a:bodyPr wrap="square" rtlCol="0">
            <a:spAutoFit/>
          </a:bodyPr>
          <a:lstStyle/>
          <a:p>
            <a:pPr algn="ctr"/>
            <a:r>
              <a:rPr lang="en-US" altLang="zh-CN" sz="3600" b="1" dirty="0">
                <a:solidFill>
                  <a:srgbClr val="2E518F"/>
                </a:solidFill>
              </a:rPr>
              <a:t>Squeezing effect on v2</a:t>
            </a:r>
          </a:p>
        </p:txBody>
      </p:sp>
      <p:sp>
        <p:nvSpPr>
          <p:cNvPr id="8" name="文本框 7">
            <a:extLst>
              <a:ext uri="{FF2B5EF4-FFF2-40B4-BE49-F238E27FC236}">
                <a16:creationId xmlns:a16="http://schemas.microsoft.com/office/drawing/2014/main" id="{CFD4B195-00C6-4633-9A8A-FC1BCC44E3A6}"/>
              </a:ext>
            </a:extLst>
          </p:cNvPr>
          <p:cNvSpPr txBox="1"/>
          <p:nvPr/>
        </p:nvSpPr>
        <p:spPr>
          <a:xfrm>
            <a:off x="850219" y="1268760"/>
            <a:ext cx="7344816" cy="369332"/>
          </a:xfrm>
          <a:prstGeom prst="rect">
            <a:avLst/>
          </a:prstGeom>
          <a:noFill/>
        </p:spPr>
        <p:txBody>
          <a:bodyPr wrap="square">
            <a:spAutoFit/>
          </a:bodyPr>
          <a:lstStyle/>
          <a:p>
            <a:r>
              <a:rPr lang="en-US" dirty="0"/>
              <a:t>The hydrodynamic equations in the presence of the squeezing force</a:t>
            </a:r>
          </a:p>
        </p:txBody>
      </p:sp>
      <p:pic>
        <p:nvPicPr>
          <p:cNvPr id="10" name="图片 9">
            <a:extLst>
              <a:ext uri="{FF2B5EF4-FFF2-40B4-BE49-F238E27FC236}">
                <a16:creationId xmlns:a16="http://schemas.microsoft.com/office/drawing/2014/main" id="{C29EF2B0-6DD9-445D-A796-916A3B6D4F15}"/>
              </a:ext>
            </a:extLst>
          </p:cNvPr>
          <p:cNvPicPr>
            <a:picLocks noChangeAspect="1"/>
          </p:cNvPicPr>
          <p:nvPr/>
        </p:nvPicPr>
        <p:blipFill>
          <a:blip r:embed="rId2"/>
          <a:stretch>
            <a:fillRect/>
          </a:stretch>
        </p:blipFill>
        <p:spPr>
          <a:xfrm>
            <a:off x="1691680" y="2052970"/>
            <a:ext cx="1722657" cy="565031"/>
          </a:xfrm>
          <a:prstGeom prst="rect">
            <a:avLst/>
          </a:prstGeom>
        </p:spPr>
      </p:pic>
      <p:pic>
        <p:nvPicPr>
          <p:cNvPr id="12" name="图片 11">
            <a:extLst>
              <a:ext uri="{FF2B5EF4-FFF2-40B4-BE49-F238E27FC236}">
                <a16:creationId xmlns:a16="http://schemas.microsoft.com/office/drawing/2014/main" id="{4C532C60-1B66-44ED-B7BC-6DF774DB1726}"/>
              </a:ext>
            </a:extLst>
          </p:cNvPr>
          <p:cNvPicPr>
            <a:picLocks noChangeAspect="1"/>
          </p:cNvPicPr>
          <p:nvPr/>
        </p:nvPicPr>
        <p:blipFill>
          <a:blip r:embed="rId3"/>
          <a:stretch>
            <a:fillRect/>
          </a:stretch>
        </p:blipFill>
        <p:spPr>
          <a:xfrm>
            <a:off x="1788553" y="2996952"/>
            <a:ext cx="3722693" cy="350550"/>
          </a:xfrm>
          <a:prstGeom prst="rect">
            <a:avLst/>
          </a:prstGeom>
        </p:spPr>
      </p:pic>
      <p:pic>
        <p:nvPicPr>
          <p:cNvPr id="14" name="图片 13">
            <a:extLst>
              <a:ext uri="{FF2B5EF4-FFF2-40B4-BE49-F238E27FC236}">
                <a16:creationId xmlns:a16="http://schemas.microsoft.com/office/drawing/2014/main" id="{947DA512-04C2-4261-8B71-90F37B0093F1}"/>
              </a:ext>
            </a:extLst>
          </p:cNvPr>
          <p:cNvPicPr>
            <a:picLocks noChangeAspect="1"/>
          </p:cNvPicPr>
          <p:nvPr/>
        </p:nvPicPr>
        <p:blipFill>
          <a:blip r:embed="rId4"/>
          <a:stretch>
            <a:fillRect/>
          </a:stretch>
        </p:blipFill>
        <p:spPr>
          <a:xfrm>
            <a:off x="1702397" y="4069464"/>
            <a:ext cx="1455448" cy="416925"/>
          </a:xfrm>
          <a:prstGeom prst="rect">
            <a:avLst/>
          </a:prstGeom>
        </p:spPr>
      </p:pic>
      <p:sp>
        <p:nvSpPr>
          <p:cNvPr id="16" name="文本框 15">
            <a:extLst>
              <a:ext uri="{FF2B5EF4-FFF2-40B4-BE49-F238E27FC236}">
                <a16:creationId xmlns:a16="http://schemas.microsoft.com/office/drawing/2014/main" id="{454443A2-30C8-4091-8BA4-48718051AF0F}"/>
              </a:ext>
            </a:extLst>
          </p:cNvPr>
          <p:cNvSpPr txBox="1"/>
          <p:nvPr/>
        </p:nvSpPr>
        <p:spPr>
          <a:xfrm>
            <a:off x="1547664" y="3677175"/>
            <a:ext cx="4572000" cy="369332"/>
          </a:xfrm>
          <a:prstGeom prst="rect">
            <a:avLst/>
          </a:prstGeom>
          <a:noFill/>
        </p:spPr>
        <p:txBody>
          <a:bodyPr wrap="square">
            <a:spAutoFit/>
          </a:bodyPr>
          <a:lstStyle/>
          <a:p>
            <a:r>
              <a:rPr lang="en-US" dirty="0"/>
              <a:t>In a purely magnetic background</a:t>
            </a:r>
          </a:p>
        </p:txBody>
      </p:sp>
    </p:spTree>
    <p:extLst>
      <p:ext uri="{BB962C8B-B14F-4D97-AF65-F5344CB8AC3E}">
        <p14:creationId xmlns:p14="http://schemas.microsoft.com/office/powerpoint/2010/main" val="7564662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11"/>
          </p:nvPr>
        </p:nvSpPr>
        <p:spPr>
          <a:xfrm>
            <a:off x="6916681" y="6309320"/>
            <a:ext cx="2133600" cy="476250"/>
          </a:xfrm>
        </p:spPr>
        <p:txBody>
          <a:bodyPr/>
          <a:lstStyle/>
          <a:p>
            <a:pPr>
              <a:defRPr/>
            </a:pPr>
            <a:fld id="{C3C89529-D902-418A-B922-BE0523685BED}" type="slidenum">
              <a:rPr lang="zh-CN" altLang="en-US" smtClean="0"/>
              <a:pPr>
                <a:defRPr/>
              </a:pPr>
              <a:t>9</a:t>
            </a:fld>
            <a:endParaRPr lang="zh-CN" altLang="en-US" dirty="0"/>
          </a:p>
        </p:txBody>
      </p:sp>
      <p:sp>
        <p:nvSpPr>
          <p:cNvPr id="6" name="文本框 5">
            <a:extLst>
              <a:ext uri="{FF2B5EF4-FFF2-40B4-BE49-F238E27FC236}">
                <a16:creationId xmlns:a16="http://schemas.microsoft.com/office/drawing/2014/main" id="{06B772F0-8612-48F1-AACF-4CF40BE58574}"/>
              </a:ext>
            </a:extLst>
          </p:cNvPr>
          <p:cNvSpPr txBox="1"/>
          <p:nvPr/>
        </p:nvSpPr>
        <p:spPr>
          <a:xfrm>
            <a:off x="719572" y="260648"/>
            <a:ext cx="7704856" cy="646331"/>
          </a:xfrm>
          <a:prstGeom prst="rect">
            <a:avLst/>
          </a:prstGeom>
          <a:solidFill>
            <a:srgbClr val="C6FECE"/>
          </a:solidFill>
        </p:spPr>
        <p:txBody>
          <a:bodyPr wrap="square" rtlCol="0">
            <a:spAutoFit/>
          </a:bodyPr>
          <a:lstStyle/>
          <a:p>
            <a:pPr algn="ctr"/>
            <a:r>
              <a:rPr lang="en-US" altLang="zh-CN" sz="3600" b="1" dirty="0">
                <a:solidFill>
                  <a:srgbClr val="2E518F"/>
                </a:solidFill>
              </a:rPr>
              <a:t>Squeezing effect on v2</a:t>
            </a:r>
          </a:p>
        </p:txBody>
      </p:sp>
      <p:pic>
        <p:nvPicPr>
          <p:cNvPr id="4" name="图片 3">
            <a:extLst>
              <a:ext uri="{FF2B5EF4-FFF2-40B4-BE49-F238E27FC236}">
                <a16:creationId xmlns:a16="http://schemas.microsoft.com/office/drawing/2014/main" id="{8D3FD6F8-8928-459B-AD6B-F30E4EE1F417}"/>
              </a:ext>
            </a:extLst>
          </p:cNvPr>
          <p:cNvPicPr>
            <a:picLocks noChangeAspect="1"/>
          </p:cNvPicPr>
          <p:nvPr/>
        </p:nvPicPr>
        <p:blipFill>
          <a:blip r:embed="rId2"/>
          <a:stretch>
            <a:fillRect/>
          </a:stretch>
        </p:blipFill>
        <p:spPr>
          <a:xfrm>
            <a:off x="3275856" y="941033"/>
            <a:ext cx="2800593" cy="342930"/>
          </a:xfrm>
          <a:prstGeom prst="rect">
            <a:avLst/>
          </a:prstGeom>
        </p:spPr>
      </p:pic>
      <p:pic>
        <p:nvPicPr>
          <p:cNvPr id="5" name="图片 4">
            <a:extLst>
              <a:ext uri="{FF2B5EF4-FFF2-40B4-BE49-F238E27FC236}">
                <a16:creationId xmlns:a16="http://schemas.microsoft.com/office/drawing/2014/main" id="{8280EB8C-1793-448D-9B8F-D11C65A79115}"/>
              </a:ext>
            </a:extLst>
          </p:cNvPr>
          <p:cNvPicPr>
            <a:picLocks noChangeAspect="1"/>
          </p:cNvPicPr>
          <p:nvPr/>
        </p:nvPicPr>
        <p:blipFill>
          <a:blip r:embed="rId3"/>
          <a:stretch>
            <a:fillRect/>
          </a:stretch>
        </p:blipFill>
        <p:spPr>
          <a:xfrm>
            <a:off x="1187624" y="1556792"/>
            <a:ext cx="3240360" cy="5112103"/>
          </a:xfrm>
          <a:prstGeom prst="rect">
            <a:avLst/>
          </a:prstGeom>
        </p:spPr>
      </p:pic>
      <p:pic>
        <p:nvPicPr>
          <p:cNvPr id="8" name="图片 7">
            <a:extLst>
              <a:ext uri="{FF2B5EF4-FFF2-40B4-BE49-F238E27FC236}">
                <a16:creationId xmlns:a16="http://schemas.microsoft.com/office/drawing/2014/main" id="{6C5FDC93-E7C9-4884-82A2-95C12FB67232}"/>
              </a:ext>
            </a:extLst>
          </p:cNvPr>
          <p:cNvPicPr>
            <a:picLocks noChangeAspect="1"/>
          </p:cNvPicPr>
          <p:nvPr/>
        </p:nvPicPr>
        <p:blipFill>
          <a:blip r:embed="rId4"/>
          <a:stretch>
            <a:fillRect/>
          </a:stretch>
        </p:blipFill>
        <p:spPr>
          <a:xfrm>
            <a:off x="5065092" y="1556792"/>
            <a:ext cx="3048510" cy="5129512"/>
          </a:xfrm>
          <a:prstGeom prst="rect">
            <a:avLst/>
          </a:prstGeom>
        </p:spPr>
      </p:pic>
    </p:spTree>
    <p:extLst>
      <p:ext uri="{BB962C8B-B14F-4D97-AF65-F5344CB8AC3E}">
        <p14:creationId xmlns:p14="http://schemas.microsoft.com/office/powerpoint/2010/main" val="333563943"/>
      </p:ext>
    </p:extLst>
  </p:cSld>
  <p:clrMapOvr>
    <a:masterClrMapping/>
  </p:clrMapOvr>
</p:sld>
</file>

<file path=ppt/theme/theme1.xml><?xml version="1.0" encoding="utf-8"?>
<a:theme xmlns:a="http://schemas.openxmlformats.org/drawingml/2006/main" name="Standarddesign">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emplate>Ion</Template>
  <TotalTime>157274310</TotalTime>
  <Pages>0</Pages>
  <Words>312</Words>
  <Characters>0</Characters>
  <Application>Microsoft Office PowerPoint</Application>
  <DocSecurity>0</DocSecurity>
  <PresentationFormat>全屏显示(4:3)</PresentationFormat>
  <Lines>0</Lines>
  <Paragraphs>44</Paragraphs>
  <Slides>16</Slides>
  <Notes>2</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16</vt:i4>
      </vt:variant>
    </vt:vector>
  </HeadingPairs>
  <TitlesOfParts>
    <vt:vector size="22" baseType="lpstr">
      <vt:lpstr>Söhne</vt:lpstr>
      <vt:lpstr>Yu Mincho Demibold</vt:lpstr>
      <vt:lpstr>华文琥珀</vt:lpstr>
      <vt:lpstr>Arial</vt:lpstr>
      <vt:lpstr>Cambria Math</vt:lpstr>
      <vt:lpstr>Standarddesign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Company>
  <LinksUpToDate>false</LinksUpToDate>
  <CharactersWithSpaces>0</CharactersWithSpaces>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subject/>
  <dc:creator>chen zhengyu</dc:creator>
  <cp:keywords/>
  <dc:description/>
  <cp:lastModifiedBy>huang anping</cp:lastModifiedBy>
  <cp:revision>1565</cp:revision>
  <cp:lastPrinted>1899-12-30T00:00:00Z</cp:lastPrinted>
  <dcterms:created xsi:type="dcterms:W3CDTF">2007-11-13T13:01:39Z</dcterms:created>
  <dcterms:modified xsi:type="dcterms:W3CDTF">2024-02-01T12:48:39Z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2052-6.6.0.2461</vt:lpwstr>
  </property>
</Properties>
</file>