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8"/>
  </p:notesMasterIdLst>
  <p:handoutMasterIdLst>
    <p:handoutMasterId r:id="rId9"/>
  </p:handoutMasterIdLst>
  <p:sldIdLst>
    <p:sldId id="1125" r:id="rId2"/>
    <p:sldId id="1126" r:id="rId3"/>
    <p:sldId id="1127" r:id="rId4"/>
    <p:sldId id="1128" r:id="rId5"/>
    <p:sldId id="1129" r:id="rId6"/>
    <p:sldId id="113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" initials="YL" lastIdx="2" clrIdx="0">
    <p:extLst>
      <p:ext uri="{19B8F6BF-5375-455C-9EA6-DF929625EA0E}">
        <p15:presenceInfo xmlns:p15="http://schemas.microsoft.com/office/powerpoint/2012/main" userId="Y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99CCFF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1" autoAdjust="0"/>
    <p:restoredTop sz="94409" autoAdjust="0"/>
  </p:normalViewPr>
  <p:slideViewPr>
    <p:cSldViewPr snapToGrid="0">
      <p:cViewPr varScale="1">
        <p:scale>
          <a:sx n="117" d="100"/>
          <a:sy n="117" d="100"/>
        </p:scale>
        <p:origin x="65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0D3AB-08F8-401C-A7AC-1B6969450005}" type="datetimeFigureOut">
              <a:rPr lang="zh-CN" altLang="en-US" smtClean="0"/>
              <a:t>2024/2/4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6B329-62CD-4550-A5F4-1C653F0AD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0089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7CBDA-5F51-4C38-99E1-555FE020B3D3}" type="datetimeFigureOut">
              <a:rPr lang="zh-CN" altLang="en-US" smtClean="0"/>
              <a:t>2024/2/4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E4EB2-C7CA-48A7-85FD-3EC02B7679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5988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1FB-1333-4AE7-8672-9ABE0B3E4C88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A94B4BF-7720-4B02-B910-75DFC3EC1F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73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0601-F94F-4869-8C23-F4F813372F3C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86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419844" y="996694"/>
            <a:ext cx="2628900" cy="518026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45820" y="996695"/>
            <a:ext cx="8316468" cy="518026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E64-4C33-4C24-86B2-2601A2655BC1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65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3434" y="244929"/>
            <a:ext cx="10760530" cy="600226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5363" y="1036864"/>
            <a:ext cx="11340193" cy="5140099"/>
          </a:xfrm>
        </p:spPr>
        <p:txBody>
          <a:bodyPr/>
          <a:lstStyle>
            <a:lvl1pPr>
              <a:buClr>
                <a:srgbClr val="0070C0"/>
              </a:buClr>
              <a:defRPr/>
            </a:lvl1pPr>
            <a:lvl2pPr>
              <a:buClr>
                <a:srgbClr val="0070C0"/>
              </a:buClr>
              <a:defRPr/>
            </a:lvl2pPr>
            <a:lvl3pPr>
              <a:buClr>
                <a:srgbClr val="0070C0"/>
              </a:buClr>
              <a:defRPr/>
            </a:lvl3pPr>
            <a:lvl4pPr>
              <a:buClr>
                <a:srgbClr val="0070C0"/>
              </a:buClr>
              <a:defRPr/>
            </a:lvl4pPr>
            <a:lvl5pPr>
              <a:buClr>
                <a:srgbClr val="0070C0"/>
              </a:buCl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45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F9D3-C048-42CE-9D9E-4677C2C99697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64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188720"/>
            <a:ext cx="5181600" cy="49882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188720"/>
            <a:ext cx="5181600" cy="49882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AF2-56E2-4E8B-855F-1B8CCE70DB35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14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7300" y="127381"/>
            <a:ext cx="10515600" cy="668147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2104" y="103193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022538"/>
            <a:ext cx="5157787" cy="41671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03193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022538"/>
            <a:ext cx="5183188" cy="41671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C53-80CC-4CFC-9BBE-038B85627F76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899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1023-8394-4665-B3D8-536423AD3DEF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06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213E-8E2A-4EEF-8C4D-F6DAAC023879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64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1078992"/>
            <a:ext cx="3932237" cy="97840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8C7D-4F77-4742-B4F0-D0C6DF1B3040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36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F879-FC63-4209-8945-EBD757FA6388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36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363434" y="1"/>
            <a:ext cx="10760530" cy="845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5363" y="1159329"/>
            <a:ext cx="11340193" cy="5017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-1" y="6418759"/>
            <a:ext cx="1000125" cy="2975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54479-3B6F-4D84-8BFF-9585F7E51430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83864" y="6418759"/>
            <a:ext cx="5678424" cy="3027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/>
              <a:t>CEPC Calorimeter Options: Selection Criteria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359896" y="6418759"/>
            <a:ext cx="829056" cy="3027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4B4BF-7720-4B02-B910-75DFC3EC1F7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363435" y="845155"/>
            <a:ext cx="1082856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63435" cy="917532"/>
          </a:xfrm>
          <a:prstGeom prst="rect">
            <a:avLst/>
          </a:prstGeom>
        </p:spPr>
      </p:pic>
      <p:cxnSp>
        <p:nvCxnSpPr>
          <p:cNvPr id="9" name="直接连接符 8"/>
          <p:cNvCxnSpPr/>
          <p:nvPr userDrawn="1"/>
        </p:nvCxnSpPr>
        <p:spPr>
          <a:xfrm>
            <a:off x="0" y="6356350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/>
          <p:cNvSpPr txBox="1"/>
          <p:nvPr userDrawn="1"/>
        </p:nvSpPr>
        <p:spPr>
          <a:xfrm>
            <a:off x="1469878" y="6454701"/>
            <a:ext cx="2157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>
                <a:solidFill>
                  <a:schemeClr val="accent1"/>
                </a:solidFill>
                <a:latin typeface="+mn-lt"/>
              </a:rPr>
              <a:t>Yong</a:t>
            </a:r>
            <a:r>
              <a:rPr lang="en-US" sz="1050" b="1" baseline="0" dirty="0">
                <a:solidFill>
                  <a:schemeClr val="accent1"/>
                </a:solidFill>
                <a:latin typeface="+mn-lt"/>
              </a:rPr>
              <a:t> Liu </a:t>
            </a:r>
            <a:r>
              <a:rPr lang="en-US" sz="1050" b="1" dirty="0">
                <a:solidFill>
                  <a:schemeClr val="accent1"/>
                </a:solidFill>
                <a:latin typeface="+mn-lt"/>
              </a:rPr>
              <a:t> (liuyong@ihep.ac.cn)</a:t>
            </a:r>
          </a:p>
        </p:txBody>
      </p:sp>
    </p:spTree>
    <p:extLst>
      <p:ext uri="{BB962C8B-B14F-4D97-AF65-F5344CB8AC3E}">
        <p14:creationId xmlns:p14="http://schemas.microsoft.com/office/powerpoint/2010/main" val="397447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ntrs.nasa.gov/api/citations/20205003605/downloads/%20SP-20205003605%20TRA%20BP%20Guide%20FIN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cqnotes.com/acqnote/tasks/technology-readiness-leve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603B16-99CC-45F8-BB9B-D290334AC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Down-select criteria: inputs and considerations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643A78-7D16-4F0E-B91D-715DD5FD6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Performance</a:t>
            </a:r>
            <a:r>
              <a:rPr lang="en-US" dirty="0"/>
              <a:t>: major driver</a:t>
            </a:r>
          </a:p>
          <a:p>
            <a:pPr lvl="1"/>
            <a:r>
              <a:rPr lang="en-US" dirty="0"/>
              <a:t>Physics benchmarks</a:t>
            </a:r>
          </a:p>
          <a:p>
            <a:pPr lvl="1"/>
            <a:r>
              <a:rPr lang="en-US" dirty="0"/>
              <a:t>Detector level</a:t>
            </a:r>
          </a:p>
          <a:p>
            <a:r>
              <a:rPr lang="en-US" dirty="0">
                <a:solidFill>
                  <a:srgbClr val="C00000"/>
                </a:solidFill>
              </a:rPr>
              <a:t>Cost</a:t>
            </a:r>
            <a:r>
              <a:rPr lang="en-US" dirty="0"/>
              <a:t>: major boundary conditions</a:t>
            </a:r>
          </a:p>
          <a:p>
            <a:pPr lvl="1"/>
            <a:r>
              <a:rPr lang="en-US" dirty="0"/>
              <a:t>Estimates: total cost, key components</a:t>
            </a:r>
          </a:p>
          <a:p>
            <a:r>
              <a:rPr lang="en-US" dirty="0">
                <a:solidFill>
                  <a:srgbClr val="C00000"/>
                </a:solidFill>
              </a:rPr>
              <a:t>Technical</a:t>
            </a:r>
            <a:r>
              <a:rPr lang="en-US" dirty="0"/>
              <a:t> maturity</a:t>
            </a:r>
          </a:p>
          <a:p>
            <a:pPr lvl="1"/>
            <a:r>
              <a:rPr lang="en-US" dirty="0"/>
              <a:t>A key feature for </a:t>
            </a:r>
            <a:r>
              <a:rPr lang="en-US" i="1" u="sng" dirty="0"/>
              <a:t>Technical</a:t>
            </a:r>
            <a:r>
              <a:rPr lang="en-US" i="1" dirty="0"/>
              <a:t> Design Report</a:t>
            </a:r>
            <a:r>
              <a:rPr lang="en-US" dirty="0"/>
              <a:t>: distinguishable from </a:t>
            </a:r>
            <a:r>
              <a:rPr lang="en-US" i="1" u="sng" dirty="0"/>
              <a:t>Conceptual</a:t>
            </a:r>
            <a:r>
              <a:rPr lang="en-US" i="1" dirty="0"/>
              <a:t> Design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CDCADE-B0BD-430F-BDA2-2A2902F96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F1F0FB-9110-4772-AA10-CEA7B317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D684DD-48AF-4F75-A4B5-E1A2FBE7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89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8D43D7-4531-4BDC-8F51-83F6A0F7F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Down-select criteria: a first template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9A4E74-2FEF-404B-8318-BEC3EA6D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86A9E8-020C-4900-8570-E434795A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D1438B-79E9-4BDB-B13B-3E13E1E8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2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CCDF18A1-8D5A-4A99-8D27-519CDCD500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85948807"/>
                  </p:ext>
                </p:extLst>
              </p:nvPr>
            </p:nvGraphicFramePr>
            <p:xfrm>
              <a:off x="157428" y="943113"/>
              <a:ext cx="11966536" cy="497177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60225">
                      <a:extLst>
                        <a:ext uri="{9D8B030D-6E8A-4147-A177-3AD203B41FA5}">
                          <a16:colId xmlns:a16="http://schemas.microsoft.com/office/drawing/2014/main" val="3676968900"/>
                        </a:ext>
                      </a:extLst>
                    </a:gridCol>
                    <a:gridCol w="2360225">
                      <a:extLst>
                        <a:ext uri="{9D8B030D-6E8A-4147-A177-3AD203B41FA5}">
                          <a16:colId xmlns:a16="http://schemas.microsoft.com/office/drawing/2014/main" val="236232262"/>
                        </a:ext>
                      </a:extLst>
                    </a:gridCol>
                    <a:gridCol w="2194816">
                      <a:extLst>
                        <a:ext uri="{9D8B030D-6E8A-4147-A177-3AD203B41FA5}">
                          <a16:colId xmlns:a16="http://schemas.microsoft.com/office/drawing/2014/main" val="1492442215"/>
                        </a:ext>
                      </a:extLst>
                    </a:gridCol>
                    <a:gridCol w="2525635">
                      <a:extLst>
                        <a:ext uri="{9D8B030D-6E8A-4147-A177-3AD203B41FA5}">
                          <a16:colId xmlns:a16="http://schemas.microsoft.com/office/drawing/2014/main" val="324892578"/>
                        </a:ext>
                      </a:extLst>
                    </a:gridCol>
                    <a:gridCol w="2525635">
                      <a:extLst>
                        <a:ext uri="{9D8B030D-6E8A-4147-A177-3AD203B41FA5}">
                          <a16:colId xmlns:a16="http://schemas.microsoft.com/office/drawing/2014/main" val="3232464723"/>
                        </a:ext>
                      </a:extLst>
                    </a:gridCol>
                  </a:tblGrid>
                  <a:tr h="4368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Category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Items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Details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Priority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Remarks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96897020"/>
                      </a:ext>
                    </a:extLst>
                  </a:tr>
                  <a:tr h="681898">
                    <a:tc rowSpan="4"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Performance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Boson Mass Resolution (BMR)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BMR&lt;4%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H/Z/W/top full physics programs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49780527"/>
                      </a:ext>
                    </a:extLst>
                  </a:tr>
                  <a:tr h="873715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Detector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EM/hadronic energy linearity and resolution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24836442"/>
                      </a:ext>
                    </a:extLst>
                  </a:tr>
                  <a:tr h="633287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Separation Power</a:t>
                          </a:r>
                        </a:p>
                        <a:p>
                          <a:pPr algn="ctr"/>
                          <a:r>
                            <a:rPr lang="en-US" dirty="0"/>
                            <a:t>(only for 2 particles?)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Incident angles; particle energy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3646552"/>
                      </a:ext>
                    </a:extLst>
                  </a:tr>
                  <a:tr h="681898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dirty="0"/>
                            <a:t> Resolution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B?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(Mostly) Flavor physics, potentials in jets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206608683"/>
                      </a:ext>
                    </a:extLst>
                  </a:tr>
                  <a:tr h="6818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Cost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Total Cost Estimates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Key components and crucial uncertainties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Availability, lead time and possible risks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219328899"/>
                      </a:ext>
                    </a:extLst>
                  </a:tr>
                  <a:tr h="8737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Technical Readiness Level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Review of existing prototypes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TRL score: 1-9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TRL will also need separate/dedicated criteria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7530816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CCDF18A1-8D5A-4A99-8D27-519CDCD500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85948807"/>
                  </p:ext>
                </p:extLst>
              </p:nvPr>
            </p:nvGraphicFramePr>
            <p:xfrm>
              <a:off x="157428" y="943113"/>
              <a:ext cx="11966536" cy="497177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60225">
                      <a:extLst>
                        <a:ext uri="{9D8B030D-6E8A-4147-A177-3AD203B41FA5}">
                          <a16:colId xmlns:a16="http://schemas.microsoft.com/office/drawing/2014/main" val="3676968900"/>
                        </a:ext>
                      </a:extLst>
                    </a:gridCol>
                    <a:gridCol w="2360225">
                      <a:extLst>
                        <a:ext uri="{9D8B030D-6E8A-4147-A177-3AD203B41FA5}">
                          <a16:colId xmlns:a16="http://schemas.microsoft.com/office/drawing/2014/main" val="236232262"/>
                        </a:ext>
                      </a:extLst>
                    </a:gridCol>
                    <a:gridCol w="2194816">
                      <a:extLst>
                        <a:ext uri="{9D8B030D-6E8A-4147-A177-3AD203B41FA5}">
                          <a16:colId xmlns:a16="http://schemas.microsoft.com/office/drawing/2014/main" val="1492442215"/>
                        </a:ext>
                      </a:extLst>
                    </a:gridCol>
                    <a:gridCol w="2525635">
                      <a:extLst>
                        <a:ext uri="{9D8B030D-6E8A-4147-A177-3AD203B41FA5}">
                          <a16:colId xmlns:a16="http://schemas.microsoft.com/office/drawing/2014/main" val="324892578"/>
                        </a:ext>
                      </a:extLst>
                    </a:gridCol>
                    <a:gridCol w="2525635">
                      <a:extLst>
                        <a:ext uri="{9D8B030D-6E8A-4147-A177-3AD203B41FA5}">
                          <a16:colId xmlns:a16="http://schemas.microsoft.com/office/drawing/2014/main" val="323246472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Category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Items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Details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Priority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Remarks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96897020"/>
                      </a:ext>
                    </a:extLst>
                  </a:tr>
                  <a:tr h="681898">
                    <a:tc rowSpan="4"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Performance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Boson Mass Resolution (BMR)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BMR&lt;4%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H/Z/W/top full physics programs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49780527"/>
                      </a:ext>
                    </a:extLst>
                  </a:tr>
                  <a:tr h="91440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Detector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EM/hadronic energy linearity and resolution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24836442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Separation Power</a:t>
                          </a:r>
                        </a:p>
                        <a:p>
                          <a:pPr algn="ctr"/>
                          <a:r>
                            <a:rPr lang="en-US" dirty="0"/>
                            <a:t>(only for 2 particles?)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Incident angles; particle energy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3646552"/>
                      </a:ext>
                    </a:extLst>
                  </a:tr>
                  <a:tr h="681898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15556" t="-401786" r="-231667" b="-2473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B?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(Mostly) Flavor physics, potentials in jets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206608683"/>
                      </a:ext>
                    </a:extLst>
                  </a:tr>
                  <a:tr h="6818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Cost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Total Cost Estimates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Key components and crucial uncertainties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Availability, lead time and possible risks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219328899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Technical Readiness Level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Review of existing prototypes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TRL score: 1-9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TRL will also need separate/dedicated criteria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7530816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文本框 9">
            <a:extLst>
              <a:ext uri="{FF2B5EF4-FFF2-40B4-BE49-F238E27FC236}">
                <a16:creationId xmlns:a16="http://schemas.microsoft.com/office/drawing/2014/main" id="{132FD38E-8190-4DF0-8D13-C5655BEEE6F1}"/>
              </a:ext>
            </a:extLst>
          </p:cNvPr>
          <p:cNvSpPr txBox="1"/>
          <p:nvPr/>
        </p:nvSpPr>
        <p:spPr>
          <a:xfrm>
            <a:off x="333777" y="5914887"/>
            <a:ext cx="10423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Priority for performance/detector requirements &amp; specs: (A) must-have; (B) plus; (C) not essential</a:t>
            </a:r>
          </a:p>
        </p:txBody>
      </p:sp>
    </p:spTree>
    <p:extLst>
      <p:ext uri="{BB962C8B-B14F-4D97-AF65-F5344CB8AC3E}">
        <p14:creationId xmlns:p14="http://schemas.microsoft.com/office/powerpoint/2010/main" val="179166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2E0313-92AB-4DF1-B0AF-80CD4BB23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TRL: extra information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762C77-EAA3-4E5D-901F-87AA7C1F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DB19D5-20B5-474C-96E8-297CB954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8F4B97-8110-46F9-AFF4-859C11B90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0271B83-402B-4907-8E4F-CB71BE4F84C9}"/>
              </a:ext>
            </a:extLst>
          </p:cNvPr>
          <p:cNvSpPr txBox="1"/>
          <p:nvPr/>
        </p:nvSpPr>
        <p:spPr>
          <a:xfrm>
            <a:off x="164071" y="5639408"/>
            <a:ext cx="53445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https://ntrs.nasa.gov/api/citations/20205003605/downloads/%20SP-20205003605%20TRA%20BP%20Guide%20FINAL.pdf</a:t>
            </a:r>
            <a:r>
              <a:rPr lang="en-US" sz="1600" dirty="0"/>
              <a:t> 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3387F79B-EE42-4DC3-BC31-E1AD071B8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389" y="1158753"/>
            <a:ext cx="3619621" cy="429829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DB2C7D7-0ADE-449D-ABA9-4EFAEFCBB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842" y="926204"/>
            <a:ext cx="6914529" cy="45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4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6997C9-43EC-4E1B-97EE-FE88324D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TRL: extra information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345DCB-8CEB-463B-A578-614A6A7F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D6E7DC-E234-4992-9A52-1A07C943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A62721-ACFB-45C5-8EE8-954EE018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06D7308-EF86-4F1B-9B8F-B2B4AE08D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8909" y="975360"/>
            <a:ext cx="5305515" cy="490728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C83CDC0E-B288-4FD2-AC39-AAF9563A95A7}"/>
              </a:ext>
            </a:extLst>
          </p:cNvPr>
          <p:cNvSpPr txBox="1"/>
          <p:nvPr/>
        </p:nvSpPr>
        <p:spPr>
          <a:xfrm>
            <a:off x="2106507" y="5894913"/>
            <a:ext cx="6729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https://acqnotes.com/acqnote/tasks/technology-readiness-level</a:t>
            </a:r>
            <a:r>
              <a:rPr lang="en-US" dirty="0"/>
              <a:t> 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D4392874-6DEB-4F0A-A712-D496478610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189" y="952759"/>
            <a:ext cx="5102691" cy="483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6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3982EA-BC0A-4CCF-8F8B-A1EC28206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from </a:t>
            </a:r>
            <a:r>
              <a:rPr lang="en-US" dirty="0" err="1"/>
              <a:t>Manqi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CDE9A6-CBF8-48CF-99CC-F936DDAD1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Performance: BMR, PID in Jets</a:t>
            </a:r>
          </a:p>
          <a:p>
            <a:r>
              <a:rPr lang="en-US" dirty="0"/>
              <a:t>Solve - Overlap in Z decay (~ns) ~ 1% level occupancies</a:t>
            </a:r>
          </a:p>
          <a:p>
            <a:r>
              <a:rPr lang="en-US" dirty="0"/>
              <a:t>Integration</a:t>
            </a:r>
          </a:p>
          <a:p>
            <a:r>
              <a:rPr lang="en-US" dirty="0"/>
              <a:t>Power Consumption - Cooling</a:t>
            </a:r>
          </a:p>
          <a:p>
            <a:r>
              <a:rPr lang="en-US" dirty="0"/>
              <a:t>Mechanics</a:t>
            </a:r>
          </a:p>
          <a:p>
            <a:r>
              <a:rPr lang="en-US" dirty="0"/>
              <a:t>Data stream </a:t>
            </a:r>
          </a:p>
          <a:p>
            <a:r>
              <a:rPr lang="en-US" dirty="0"/>
              <a:t>Tech. (Electronic) &amp; Accessibility</a:t>
            </a:r>
          </a:p>
          <a:p>
            <a:r>
              <a:rPr lang="en-US" dirty="0"/>
              <a:t>Tech. Spin-off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AA92B7-59E7-49AC-8039-3D066252F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3B31E3-0E67-488D-B99C-3A683DD47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AF3E2F-BD6B-4A9E-8500-CA7D020E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442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A5882F-BF53-4F47-977A-884CDD14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inputs for selection criteria: calorimetry system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0BB627D-A38B-4981-947F-6266A1FDD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8418" y="941250"/>
                <a:ext cx="7458892" cy="5381413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/>
                  <a:t>Performance</a:t>
                </a:r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BMR &lt; 4%</a:t>
                </a:r>
              </a:p>
              <a:p>
                <a:pPr lvl="1"/>
                <a:r>
                  <a:rPr lang="en-US" dirty="0"/>
                  <a:t>PID in jets: lepton ID, (plus hadron ID)</a:t>
                </a:r>
              </a:p>
              <a:p>
                <a:pPr lvl="1"/>
                <a:r>
                  <a:rPr lang="en-US" dirty="0"/>
                  <a:t>EM energy resolution</a:t>
                </a:r>
              </a:p>
              <a:p>
                <a:pPr lvl="1"/>
                <a:r>
                  <a:rPr lang="en-US" dirty="0"/>
                  <a:t>Pi0 reconstruction: efficiency, purity, mass resolution</a:t>
                </a:r>
              </a:p>
              <a:p>
                <a:pPr lvl="1"/>
                <a:r>
                  <a:rPr lang="en-US" dirty="0"/>
                  <a:t>Pile-up at Z-pole</a:t>
                </a:r>
              </a:p>
              <a:p>
                <a:r>
                  <a:rPr lang="en-US" dirty="0"/>
                  <a:t>Technical options</a:t>
                </a:r>
              </a:p>
              <a:p>
                <a:pPr lvl="1"/>
                <a:r>
                  <a:rPr lang="en-US" dirty="0"/>
                  <a:t>PFA-oriented</a:t>
                </a:r>
              </a:p>
              <a:p>
                <a:pPr lvl="2"/>
                <a:r>
                  <a:rPr lang="en-US" dirty="0"/>
                  <a:t>Plastic scintillator ECAL and HCAL</a:t>
                </a:r>
              </a:p>
              <a:p>
                <a:pPr lvl="2"/>
                <a:r>
                  <a:rPr lang="en-US" dirty="0"/>
                  <a:t>Silicon ECAL, glass-RPC HCAL</a:t>
                </a:r>
              </a:p>
              <a:p>
                <a:pPr lvl="1"/>
                <a:r>
                  <a:rPr lang="en-US" dirty="0"/>
                  <a:t>4</a:t>
                </a:r>
                <a:r>
                  <a:rPr lang="en-US" baseline="30000" dirty="0"/>
                  <a:t>th</a:t>
                </a:r>
                <a:r>
                  <a:rPr lang="en-US" dirty="0"/>
                  <a:t> conceptual design: crystal/glass ECAL (several geometry options), glass HCAL</a:t>
                </a:r>
              </a:p>
              <a:p>
                <a:r>
                  <a:rPr lang="en-US" dirty="0"/>
                  <a:t>Status: to be confirmed (including full simulation, prototyping R&amp;D, performance)</a:t>
                </a:r>
              </a:p>
              <a:p>
                <a:pPr lvl="1"/>
                <a:r>
                  <a:rPr lang="en-US" dirty="0"/>
                  <a:t>Plastic scintillator ECAL and HCAL: Yunlong</a:t>
                </a:r>
              </a:p>
              <a:p>
                <a:pPr lvl="1"/>
                <a:r>
                  <a:rPr lang="en-US" dirty="0"/>
                  <a:t>Silicon ECAL, glass-RPC HCAL: Haijun</a:t>
                </a:r>
              </a:p>
              <a:p>
                <a:pPr lvl="1"/>
                <a:r>
                  <a:rPr lang="en-US" dirty="0"/>
                  <a:t>Crystal/glass ECAL: Yong, Huaqiao</a:t>
                </a:r>
              </a:p>
              <a:p>
                <a:pPr lvl="1"/>
                <a:r>
                  <a:rPr lang="en-US" dirty="0"/>
                  <a:t>Glass HCAL: Sen</a:t>
                </a:r>
              </a:p>
              <a:p>
                <a:r>
                  <a:rPr lang="en-US" dirty="0"/>
                  <a:t>Boundary conditions</a:t>
                </a:r>
              </a:p>
              <a:p>
                <a:pPr lvl="1"/>
                <a:r>
                  <a:rPr lang="en-US" dirty="0"/>
                  <a:t>Longitudinal depth: ECAL=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HCAL=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dirty="0"/>
                  <a:t>; detector geometry (constraints to be reviewed)</a:t>
                </a:r>
              </a:p>
              <a:p>
                <a:pPr lvl="1"/>
                <a:r>
                  <a:rPr lang="en-US" dirty="0"/>
                  <a:t>Baseline geometry: </a:t>
                </a:r>
                <a:r>
                  <a:rPr lang="en-US" dirty="0" err="1"/>
                  <a:t>R_in</a:t>
                </a:r>
                <a:r>
                  <a:rPr lang="en-US" dirty="0"/>
                  <a:t>=1.8m, L=5.0m</a:t>
                </a:r>
              </a:p>
              <a:p>
                <a:r>
                  <a:rPr lang="en-US" dirty="0"/>
                  <a:t>Electronics</a:t>
                </a:r>
              </a:p>
              <a:p>
                <a:pPr lvl="1"/>
                <a:r>
                  <a:rPr lang="en-US" dirty="0"/>
                  <a:t>Inputs of electronics for calorimeters: </a:t>
                </a:r>
                <a:r>
                  <a:rPr lang="en-US" dirty="0" err="1"/>
                  <a:t>Jinfan</a:t>
                </a:r>
                <a:r>
                  <a:rPr lang="en-US" dirty="0"/>
                  <a:t> Chang (invited for further discussions), </a:t>
                </a:r>
              </a:p>
              <a:p>
                <a:pPr lvl="1"/>
                <a:r>
                  <a:rPr lang="en-US" dirty="0"/>
                  <a:t>Power consumption and cooling</a:t>
                </a:r>
              </a:p>
              <a:p>
                <a:r>
                  <a:rPr lang="en-US" dirty="0"/>
                  <a:t>Cost estimates</a:t>
                </a:r>
              </a:p>
              <a:p>
                <a:pPr lvl="1"/>
                <a:r>
                  <a:rPr lang="en-US" dirty="0"/>
                  <a:t>Electronics (number of channels), …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0BB627D-A38B-4981-947F-6266A1FDD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8418" y="941250"/>
                <a:ext cx="7458892" cy="5381413"/>
              </a:xfrm>
              <a:blipFill>
                <a:blip r:embed="rId2"/>
                <a:stretch>
                  <a:fillRect l="-245" t="-1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073276-1BAC-459B-BB65-BF971C71B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2/4/2024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801167-A7CC-416D-AE42-750F88E91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FC292E-CB7D-4F5D-97F6-DCAB12158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347A239-0396-47E7-A843-CD58E91D06F1}"/>
              </a:ext>
            </a:extLst>
          </p:cNvPr>
          <p:cNvSpPr txBox="1"/>
          <p:nvPr/>
        </p:nvSpPr>
        <p:spPr>
          <a:xfrm>
            <a:off x="8453199" y="5603690"/>
            <a:ext cx="348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Re-convene for further discussions:</a:t>
            </a:r>
          </a:p>
          <a:p>
            <a:r>
              <a:rPr lang="en-US" dirty="0"/>
              <a:t>on Feb. 23, 2024</a:t>
            </a:r>
          </a:p>
        </p:txBody>
      </p:sp>
    </p:spTree>
    <p:extLst>
      <p:ext uri="{BB962C8B-B14F-4D97-AF65-F5344CB8AC3E}">
        <p14:creationId xmlns:p14="http://schemas.microsoft.com/office/powerpoint/2010/main" val="2346732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9796</TotalTime>
  <Words>484</Words>
  <Application>Microsoft Office PowerPoint</Application>
  <PresentationFormat>宽屏</PresentationFormat>
  <Paragraphs>95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主题</vt:lpstr>
      <vt:lpstr>Down-select criteria: inputs and considerations</vt:lpstr>
      <vt:lpstr>Down-select criteria: a first template</vt:lpstr>
      <vt:lpstr>TRL: extra information</vt:lpstr>
      <vt:lpstr>TRL: extra information</vt:lpstr>
      <vt:lpstr>Feedback from Manqi</vt:lpstr>
      <vt:lpstr>Updated inputs for selection criteria: calorimetry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Calorimeters Beamtest Studies and Plans</dc:title>
  <dc:creator>Yong</dc:creator>
  <cp:lastModifiedBy>Liu Yong</cp:lastModifiedBy>
  <cp:revision>1870</cp:revision>
  <cp:lastPrinted>2023-11-17T17:15:25Z</cp:lastPrinted>
  <dcterms:created xsi:type="dcterms:W3CDTF">2018-07-04T05:40:47Z</dcterms:created>
  <dcterms:modified xsi:type="dcterms:W3CDTF">2024-02-04T09:00:25Z</dcterms:modified>
</cp:coreProperties>
</file>