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</p:sldMasterIdLst>
  <p:notesMasterIdLst>
    <p:notesMasterId r:id="rId5"/>
  </p:notesMasterIdLst>
  <p:handoutMasterIdLst>
    <p:handoutMasterId r:id="rId6"/>
  </p:handoutMasterIdLst>
  <p:sldIdLst>
    <p:sldId id="1132" r:id="rId2"/>
    <p:sldId id="1125" r:id="rId3"/>
    <p:sldId id="112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" initials="YL" lastIdx="2" clrIdx="0">
    <p:extLst>
      <p:ext uri="{19B8F6BF-5375-455C-9EA6-DF929625EA0E}">
        <p15:presenceInfo xmlns:p15="http://schemas.microsoft.com/office/powerpoint/2012/main" userId="Y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99CCFF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1" autoAdjust="0"/>
    <p:restoredTop sz="94409" autoAdjust="0"/>
  </p:normalViewPr>
  <p:slideViewPr>
    <p:cSldViewPr snapToGrid="0">
      <p:cViewPr varScale="1">
        <p:scale>
          <a:sx n="79" d="100"/>
          <a:sy n="79" d="100"/>
        </p:scale>
        <p:origin x="82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0D3AB-08F8-401C-A7AC-1B6969450005}" type="datetimeFigureOut">
              <a:rPr lang="zh-CN" altLang="en-US" smtClean="0"/>
              <a:t>2024/2/5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6B329-62CD-4550-A5F4-1C653F0AD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0089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7CBDA-5F51-4C38-99E1-555FE020B3D3}" type="datetimeFigureOut">
              <a:rPr lang="zh-CN" altLang="en-US" smtClean="0"/>
              <a:t>2024/2/5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E4EB2-C7CA-48A7-85FD-3EC02B7679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5988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1FB-1333-4AE7-8672-9ABE0B3E4C88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A94B4BF-7720-4B02-B910-75DFC3EC1F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73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0601-F94F-4869-8C23-F4F813372F3C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86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419844" y="996694"/>
            <a:ext cx="2628900" cy="518026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45820" y="996695"/>
            <a:ext cx="8316468" cy="518026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E64-4C33-4C24-86B2-2601A2655BC1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65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63434" y="244929"/>
            <a:ext cx="10760530" cy="600226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5363" y="1036864"/>
            <a:ext cx="11340193" cy="5140099"/>
          </a:xfrm>
        </p:spPr>
        <p:txBody>
          <a:bodyPr/>
          <a:lstStyle>
            <a:lvl1pPr>
              <a:buClr>
                <a:srgbClr val="0070C0"/>
              </a:buClr>
              <a:defRPr/>
            </a:lvl1pPr>
            <a:lvl2pPr>
              <a:buClr>
                <a:srgbClr val="0070C0"/>
              </a:buClr>
              <a:defRPr/>
            </a:lvl2pPr>
            <a:lvl3pPr>
              <a:buClr>
                <a:srgbClr val="0070C0"/>
              </a:buClr>
              <a:defRPr/>
            </a:lvl3pPr>
            <a:lvl4pPr>
              <a:buClr>
                <a:srgbClr val="0070C0"/>
              </a:buClr>
              <a:defRPr/>
            </a:lvl4pPr>
            <a:lvl5pPr>
              <a:buClr>
                <a:srgbClr val="0070C0"/>
              </a:buClr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B528-C2D9-4BBA-9BF5-F209455E694F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45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F9D3-C048-42CE-9D9E-4677C2C99697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64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188720"/>
            <a:ext cx="5181600" cy="49882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188720"/>
            <a:ext cx="5181600" cy="49882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AF2-56E2-4E8B-855F-1B8CCE70DB35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814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07300" y="127381"/>
            <a:ext cx="10515600" cy="668147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2104" y="103193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022538"/>
            <a:ext cx="5157787" cy="41671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03193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022538"/>
            <a:ext cx="5183188" cy="41671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AC53-80CC-4CFC-9BBE-038B85627F76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899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1023-8394-4665-B3D8-536423AD3DEF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06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213E-8E2A-4EEF-8C4D-F6DAAC023879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764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1078992"/>
            <a:ext cx="3932237" cy="97840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8C7D-4F77-4742-B4F0-D0C6DF1B3040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36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F879-FC63-4209-8945-EBD757FA6388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36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363434" y="1"/>
            <a:ext cx="10760530" cy="845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5363" y="1159329"/>
            <a:ext cx="11340193" cy="5017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-1" y="6418759"/>
            <a:ext cx="1000125" cy="2975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54479-3B6F-4D84-8BFF-9585F7E51430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83864" y="6418759"/>
            <a:ext cx="5678424" cy="3027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/>
              <a:t>CEPC Calorimeter Options: Selection Criteria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359896" y="6418759"/>
            <a:ext cx="829056" cy="3027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4B4BF-7720-4B02-B910-75DFC3EC1F7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363435" y="845155"/>
            <a:ext cx="1082856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63435" cy="917532"/>
          </a:xfrm>
          <a:prstGeom prst="rect">
            <a:avLst/>
          </a:prstGeom>
        </p:spPr>
      </p:pic>
      <p:cxnSp>
        <p:nvCxnSpPr>
          <p:cNvPr id="9" name="直接连接符 8"/>
          <p:cNvCxnSpPr/>
          <p:nvPr userDrawn="1"/>
        </p:nvCxnSpPr>
        <p:spPr>
          <a:xfrm>
            <a:off x="0" y="6356350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8"/>
          <p:cNvSpPr txBox="1"/>
          <p:nvPr userDrawn="1"/>
        </p:nvSpPr>
        <p:spPr>
          <a:xfrm>
            <a:off x="1469878" y="6454701"/>
            <a:ext cx="21572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>
                <a:solidFill>
                  <a:schemeClr val="accent1"/>
                </a:solidFill>
                <a:latin typeface="+mn-lt"/>
              </a:rPr>
              <a:t>Yong</a:t>
            </a:r>
            <a:r>
              <a:rPr lang="en-US" sz="1050" b="1" baseline="0" dirty="0">
                <a:solidFill>
                  <a:schemeClr val="accent1"/>
                </a:solidFill>
                <a:latin typeface="+mn-lt"/>
              </a:rPr>
              <a:t> Liu </a:t>
            </a:r>
            <a:r>
              <a:rPr lang="en-US" sz="1050" b="1" dirty="0">
                <a:solidFill>
                  <a:schemeClr val="accent1"/>
                </a:solidFill>
                <a:latin typeface="+mn-lt"/>
              </a:rPr>
              <a:t> (liuyong@ihep.ac.cn)</a:t>
            </a:r>
          </a:p>
        </p:txBody>
      </p:sp>
    </p:spTree>
    <p:extLst>
      <p:ext uri="{BB962C8B-B14F-4D97-AF65-F5344CB8AC3E}">
        <p14:creationId xmlns:p14="http://schemas.microsoft.com/office/powerpoint/2010/main" val="397447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hep.ac.cn/event/21571/contributions/149609/attachments/75898/93743/2024_0204_CEPC_Calo_Options_Selection_Criteria_Update.pdf" TargetMode="External"/><Relationship Id="rId2" Type="http://schemas.openxmlformats.org/officeDocument/2006/relationships/hyperlink" Target="https://indico.ihep.ac.cn/event/21571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ndico.ihep.ac.cn/event/21571/contributions/149610/attachments/75904/93754/2024_0204_Minutes_Criteria_Select_Calorimeter_Options.doc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01DF82-978B-482B-9459-65445881C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82094"/>
          </a:xfrm>
        </p:spPr>
        <p:txBody>
          <a:bodyPr>
            <a:normAutofit/>
          </a:bodyPr>
          <a:lstStyle/>
          <a:p>
            <a:r>
              <a:rPr lang="en-US" sz="3600" dirty="0"/>
              <a:t>Criteria for the sub-system option selection:</a:t>
            </a:r>
            <a:br>
              <a:rPr lang="en-US" sz="3600" dirty="0"/>
            </a:br>
            <a:r>
              <a:rPr lang="en-US" sz="3600" dirty="0"/>
              <a:t>a template (draft) for the calorimetry system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588B000-B695-4516-8C48-CAA2CDE26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1354"/>
            <a:ext cx="9144000" cy="996088"/>
          </a:xfrm>
        </p:spPr>
        <p:txBody>
          <a:bodyPr/>
          <a:lstStyle/>
          <a:p>
            <a:r>
              <a:rPr lang="en-US" dirty="0"/>
              <a:t>Jianbei Liu (USTC); Miao He, Yong Liu (IHEP)</a:t>
            </a:r>
          </a:p>
          <a:p>
            <a:r>
              <a:rPr lang="en-US" dirty="0"/>
              <a:t>CEPC </a:t>
            </a:r>
            <a:r>
              <a:rPr lang="en-US" dirty="0" err="1"/>
              <a:t>TDRrd</a:t>
            </a:r>
            <a:r>
              <a:rPr lang="en-US" dirty="0"/>
              <a:t> Meeting, Feb. 6, 2024</a:t>
            </a:r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id="{8296A7B9-07D7-45D4-A09F-FF2FD6DFEEEE}"/>
              </a:ext>
            </a:extLst>
          </p:cNvPr>
          <p:cNvSpPr txBox="1">
            <a:spLocks/>
          </p:cNvSpPr>
          <p:nvPr/>
        </p:nvSpPr>
        <p:spPr>
          <a:xfrm>
            <a:off x="796834" y="4683035"/>
            <a:ext cx="10691948" cy="14369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/>
              <a:t>Materials based on the Meeting on Feb. 4, 2023: “Discussion on a template of criteria to down-select calorimeter options” (agenda at </a:t>
            </a:r>
            <a:r>
              <a:rPr lang="en-US" sz="2000" dirty="0">
                <a:hlinkClick r:id="rId2"/>
              </a:rPr>
              <a:t>https://indico.ihep.ac.cn/event/21571/</a:t>
            </a:r>
            <a:r>
              <a:rPr lang="en-US" sz="2000" dirty="0"/>
              <a:t> )</a:t>
            </a:r>
          </a:p>
          <a:p>
            <a:pPr algn="l"/>
            <a:r>
              <a:rPr lang="en-US" sz="2000" dirty="0"/>
              <a:t>Participants (8): F. Guo (minutes), J. Liu (chair), Y. Liu, M. </a:t>
            </a:r>
            <a:r>
              <a:rPr lang="en-US" sz="2000" dirty="0" err="1"/>
              <a:t>Ruan</a:t>
            </a:r>
            <a:r>
              <a:rPr lang="en-US" sz="2000" dirty="0"/>
              <a:t>, S. Qian, S. Sun, H. Zhang, Y. Zhang</a:t>
            </a:r>
          </a:p>
          <a:p>
            <a:pPr algn="l"/>
            <a:r>
              <a:rPr lang="en-US" sz="2000" dirty="0">
                <a:hlinkClick r:id="rId3"/>
              </a:rPr>
              <a:t>Talk</a:t>
            </a:r>
            <a:r>
              <a:rPr lang="en-US" sz="2000" dirty="0"/>
              <a:t> updated after collective discussions; meeting </a:t>
            </a:r>
            <a:r>
              <a:rPr lang="en-US" sz="2000" dirty="0">
                <a:hlinkClick r:id="rId4"/>
              </a:rPr>
              <a:t>minutes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749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603B16-99CC-45F8-BB9B-D290334AC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Down-select criteria: inputs and considerations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643A78-7D16-4F0E-B91D-715DD5FD6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Performance</a:t>
            </a:r>
            <a:r>
              <a:rPr lang="en-US" dirty="0"/>
              <a:t>: scientific driver</a:t>
            </a:r>
          </a:p>
          <a:p>
            <a:pPr lvl="1"/>
            <a:r>
              <a:rPr lang="en-US" dirty="0"/>
              <a:t>Boson Mass Resolution; detector-level performance</a:t>
            </a:r>
          </a:p>
          <a:p>
            <a:r>
              <a:rPr lang="en-US" dirty="0">
                <a:solidFill>
                  <a:srgbClr val="C00000"/>
                </a:solidFill>
              </a:rPr>
              <a:t>Cost</a:t>
            </a:r>
            <a:r>
              <a:rPr lang="en-US" dirty="0"/>
              <a:t>: boundary conditions</a:t>
            </a:r>
          </a:p>
          <a:p>
            <a:pPr lvl="1"/>
            <a:r>
              <a:rPr lang="en-US" dirty="0"/>
              <a:t>Estimates: total cost, key components</a:t>
            </a:r>
          </a:p>
          <a:p>
            <a:r>
              <a:rPr lang="en-US" dirty="0">
                <a:solidFill>
                  <a:srgbClr val="C00000"/>
                </a:solidFill>
              </a:rPr>
              <a:t>Technical</a:t>
            </a:r>
            <a:r>
              <a:rPr lang="en-US" dirty="0"/>
              <a:t> maturity</a:t>
            </a:r>
          </a:p>
          <a:p>
            <a:pPr lvl="1"/>
            <a:r>
              <a:rPr lang="en-US" dirty="0"/>
              <a:t>A key feature for </a:t>
            </a:r>
            <a:r>
              <a:rPr lang="en-US" i="1" u="sng" dirty="0"/>
              <a:t>Technical</a:t>
            </a:r>
            <a:r>
              <a:rPr lang="en-US" i="1" dirty="0"/>
              <a:t> Design Report</a:t>
            </a:r>
            <a:r>
              <a:rPr lang="en-US" dirty="0"/>
              <a:t>: distinguishable from </a:t>
            </a:r>
            <a:r>
              <a:rPr lang="en-US" i="1" u="sng" dirty="0"/>
              <a:t>Conceptual</a:t>
            </a:r>
            <a:r>
              <a:rPr lang="en-US" i="1" dirty="0"/>
              <a:t> Design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CDCADE-B0BD-430F-BDA2-2A2902F96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B528-C2D9-4BBA-9BF5-F209455E694F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F1F0FB-9110-4772-AA10-CEA7B317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1D684DD-48AF-4F75-A4B5-E1A2FBE7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089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8D43D7-4531-4BDC-8F51-83F6A0F7F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Down-select criteria: a first template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9A4E74-2FEF-404B-8318-BEC3EA6D7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B528-C2D9-4BBA-9BF5-F209455E694F}" type="datetime1">
              <a:rPr lang="en-US" altLang="zh-CN" smtClean="0"/>
              <a:t>2/5/2024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86A9E8-020C-4900-8570-E434795A2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Calorimeter Options: Selection Criteria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D1438B-79E9-4BDB-B13B-3E13E1E8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B4BF-7720-4B02-B910-75DFC3EC1F7E}" type="slidenum">
              <a:rPr lang="zh-CN" altLang="en-US" smtClean="0"/>
              <a:t>3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CCDF18A1-8D5A-4A99-8D27-519CDCD500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3018495"/>
                  </p:ext>
                </p:extLst>
              </p:nvPr>
            </p:nvGraphicFramePr>
            <p:xfrm>
              <a:off x="157428" y="912425"/>
              <a:ext cx="11966536" cy="479566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49193">
                      <a:extLst>
                        <a:ext uri="{9D8B030D-6E8A-4147-A177-3AD203B41FA5}">
                          <a16:colId xmlns:a16="http://schemas.microsoft.com/office/drawing/2014/main" val="3676968900"/>
                        </a:ext>
                      </a:extLst>
                    </a:gridCol>
                    <a:gridCol w="2237362">
                      <a:extLst>
                        <a:ext uri="{9D8B030D-6E8A-4147-A177-3AD203B41FA5}">
                          <a16:colId xmlns:a16="http://schemas.microsoft.com/office/drawing/2014/main" val="236232262"/>
                        </a:ext>
                      </a:extLst>
                    </a:gridCol>
                    <a:gridCol w="3463047">
                      <a:extLst>
                        <a:ext uri="{9D8B030D-6E8A-4147-A177-3AD203B41FA5}">
                          <a16:colId xmlns:a16="http://schemas.microsoft.com/office/drawing/2014/main" val="1492442215"/>
                        </a:ext>
                      </a:extLst>
                    </a:gridCol>
                    <a:gridCol w="1079770">
                      <a:extLst>
                        <a:ext uri="{9D8B030D-6E8A-4147-A177-3AD203B41FA5}">
                          <a16:colId xmlns:a16="http://schemas.microsoft.com/office/drawing/2014/main" val="324892578"/>
                        </a:ext>
                      </a:extLst>
                    </a:gridCol>
                    <a:gridCol w="3437164">
                      <a:extLst>
                        <a:ext uri="{9D8B030D-6E8A-4147-A177-3AD203B41FA5}">
                          <a16:colId xmlns:a16="http://schemas.microsoft.com/office/drawing/2014/main" val="3232464723"/>
                        </a:ext>
                      </a:extLst>
                    </a:gridCol>
                  </a:tblGrid>
                  <a:tr h="4198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Category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Items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Details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Priority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Remarks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496897020"/>
                      </a:ext>
                    </a:extLst>
                  </a:tr>
                  <a:tr h="587729">
                    <a:tc rowSpan="5"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Performance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Boson Mass Resolution (BMR)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BMR&lt;4%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A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H/Z/W/top full physics programs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49780527"/>
                      </a:ext>
                    </a:extLst>
                  </a:tr>
                  <a:tr h="58772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PID in jets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Lepton ID / Hadron ID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A/B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Efficiency, purity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42676289"/>
                      </a:ext>
                    </a:extLst>
                  </a:tr>
                  <a:tr h="335845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Detector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EM energy resolution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24836442"/>
                      </a:ext>
                    </a:extLst>
                  </a:tr>
                  <a:tr h="587729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dirty="0"/>
                            <a:t> Resolution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B?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Efficiency, purity, mass resolution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3646552"/>
                      </a:ext>
                    </a:extLst>
                  </a:tr>
                  <a:tr h="335845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lvl="1"/>
                          <a:r>
                            <a:rPr lang="en-US" dirty="0"/>
                            <a:t>Pile-up at Z-pole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Occupancy, overlap, data stream, …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206608683"/>
                      </a:ext>
                    </a:extLst>
                  </a:tr>
                  <a:tr h="5877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Cost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Total Cost Estimates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Key components and crucial uncertainties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/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Availability, lead time and possible risks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4219328899"/>
                      </a:ext>
                    </a:extLst>
                  </a:tr>
                  <a:tr h="8396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Technical Readiness Level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Review of calorimetry technical options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Status (including full simulation, prototyping R&amp;D, performance):</a:t>
                          </a:r>
                        </a:p>
                        <a:p>
                          <a:r>
                            <a:rPr lang="en-US" dirty="0"/>
                            <a:t>to be summarized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/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Tasks allocated to each person according to technical options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75308167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CCDF18A1-8D5A-4A99-8D27-519CDCD500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3018495"/>
                  </p:ext>
                </p:extLst>
              </p:nvPr>
            </p:nvGraphicFramePr>
            <p:xfrm>
              <a:off x="157428" y="912425"/>
              <a:ext cx="11966536" cy="479566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49193">
                      <a:extLst>
                        <a:ext uri="{9D8B030D-6E8A-4147-A177-3AD203B41FA5}">
                          <a16:colId xmlns:a16="http://schemas.microsoft.com/office/drawing/2014/main" val="3676968900"/>
                        </a:ext>
                      </a:extLst>
                    </a:gridCol>
                    <a:gridCol w="2237362">
                      <a:extLst>
                        <a:ext uri="{9D8B030D-6E8A-4147-A177-3AD203B41FA5}">
                          <a16:colId xmlns:a16="http://schemas.microsoft.com/office/drawing/2014/main" val="236232262"/>
                        </a:ext>
                      </a:extLst>
                    </a:gridCol>
                    <a:gridCol w="3463047">
                      <a:extLst>
                        <a:ext uri="{9D8B030D-6E8A-4147-A177-3AD203B41FA5}">
                          <a16:colId xmlns:a16="http://schemas.microsoft.com/office/drawing/2014/main" val="1492442215"/>
                        </a:ext>
                      </a:extLst>
                    </a:gridCol>
                    <a:gridCol w="1079770">
                      <a:extLst>
                        <a:ext uri="{9D8B030D-6E8A-4147-A177-3AD203B41FA5}">
                          <a16:colId xmlns:a16="http://schemas.microsoft.com/office/drawing/2014/main" val="324892578"/>
                        </a:ext>
                      </a:extLst>
                    </a:gridCol>
                    <a:gridCol w="3437164">
                      <a:extLst>
                        <a:ext uri="{9D8B030D-6E8A-4147-A177-3AD203B41FA5}">
                          <a16:colId xmlns:a16="http://schemas.microsoft.com/office/drawing/2014/main" val="3232464723"/>
                        </a:ext>
                      </a:extLst>
                    </a:gridCol>
                  </a:tblGrid>
                  <a:tr h="4198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Category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Items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Details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Priority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Remarks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496897020"/>
                      </a:ext>
                    </a:extLst>
                  </a:tr>
                  <a:tr h="640080">
                    <a:tc rowSpan="5"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Performance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Boson Mass Resolution (BMR)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BMR&lt;4%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A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H/Z/W/top full physics programs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49780527"/>
                      </a:ext>
                    </a:extLst>
                  </a:tr>
                  <a:tr h="58772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PID in jets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Lepton ID / Hadron ID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A/B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Efficiency, purity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42676289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Detector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EM energy resolution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24836442"/>
                      </a:ext>
                    </a:extLst>
                  </a:tr>
                  <a:tr h="587729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115114" t="-347917" r="-131107" b="-39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B?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Efficiency, purity, mass resolution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3646552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lvl="1"/>
                          <a:r>
                            <a:rPr lang="en-US" dirty="0"/>
                            <a:t>Pile-up at Z-pole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Occupancy, overlap, data stream, …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20660868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Cost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Total Cost Estimates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Key components and crucial uncertainties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/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Availability, lead time and possible risks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4219328899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Technical Readiness Level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Review of calorimetry technical options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Status (including full simulation, prototyping R&amp;D, performance):</a:t>
                          </a:r>
                        </a:p>
                        <a:p>
                          <a:r>
                            <a:rPr lang="en-US" dirty="0"/>
                            <a:t>to be summarized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/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Tasks allocated to each person according to technical options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75308167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132FD38E-8190-4DF0-8D13-C5655BEEE6F1}"/>
                  </a:ext>
                </a:extLst>
              </p:cNvPr>
              <p:cNvSpPr txBox="1"/>
              <p:nvPr/>
            </p:nvSpPr>
            <p:spPr>
              <a:xfrm>
                <a:off x="474736" y="5708090"/>
                <a:ext cx="1124252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Priority for performance, detector requirements &amp; specs: (A) must-have; (B) plus; (C) not essential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Boundary conditions: longitudinal depth (ECAL=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HCAL=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dirty="0"/>
                  <a:t>); detector geometry (constraints to be reviewed)</a:t>
                </a:r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132FD38E-8190-4DF0-8D13-C5655BEEE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36" y="5708090"/>
                <a:ext cx="11242527" cy="646331"/>
              </a:xfrm>
              <a:prstGeom prst="rect">
                <a:avLst/>
              </a:prstGeom>
              <a:blipFill>
                <a:blip r:embed="rId3"/>
                <a:stretch>
                  <a:fillRect l="-38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1663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9848</TotalTime>
  <Words>354</Words>
  <Application>Microsoft Office PowerPoint</Application>
  <PresentationFormat>宽屏</PresentationFormat>
  <Paragraphs>54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主题</vt:lpstr>
      <vt:lpstr>Criteria for the sub-system option selection: a template (draft) for the calorimetry system</vt:lpstr>
      <vt:lpstr>Down-select criteria: inputs and considerations</vt:lpstr>
      <vt:lpstr>Down-select criteria: a first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Calorimeters Beamtest Studies and Plans</dc:title>
  <dc:creator>Yong</dc:creator>
  <cp:lastModifiedBy>Liu Yong</cp:lastModifiedBy>
  <cp:revision>1895</cp:revision>
  <cp:lastPrinted>2023-11-17T17:15:25Z</cp:lastPrinted>
  <dcterms:created xsi:type="dcterms:W3CDTF">2018-07-04T05:40:47Z</dcterms:created>
  <dcterms:modified xsi:type="dcterms:W3CDTF">2024-02-05T10:59:31Z</dcterms:modified>
</cp:coreProperties>
</file>