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0"/>
  </p:notesMasterIdLst>
  <p:sldIdLst>
    <p:sldId id="259" r:id="rId2"/>
    <p:sldId id="372" r:id="rId3"/>
    <p:sldId id="373" r:id="rId4"/>
    <p:sldId id="374" r:id="rId5"/>
    <p:sldId id="375" r:id="rId6"/>
    <p:sldId id="376" r:id="rId7"/>
    <p:sldId id="380" r:id="rId8"/>
    <p:sldId id="348" r:id="rId9"/>
    <p:sldId id="381" r:id="rId10"/>
    <p:sldId id="347" r:id="rId11"/>
    <p:sldId id="382" r:id="rId12"/>
    <p:sldId id="364"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9" d="100"/>
          <a:sy n="129" d="100"/>
        </p:scale>
        <p:origin x="63"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EAE1B-D1B2-49C2-9AC3-2D6729306D8E}" type="datetimeFigureOut">
              <a:rPr lang="zh-CN" altLang="en-US" smtClean="0"/>
              <a:t>2024/2/6</a:t>
            </a:fld>
            <a:endParaRPr lang="zh-CN" altLang="en-US"/>
          </a:p>
        </p:txBody>
      </p:sp>
      <p:sp>
        <p:nvSpPr>
          <p:cNvPr id="4" name="幻灯片图像占位符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986E3-0C64-411D-900D-C9DB2D728289}" type="slidenum">
              <a:rPr lang="zh-CN" altLang="en-US" smtClean="0"/>
              <a:t>‹#›</a:t>
            </a:fld>
            <a:endParaRPr lang="zh-CN" altLang="en-US"/>
          </a:p>
        </p:txBody>
      </p:sp>
    </p:spTree>
    <p:extLst>
      <p:ext uri="{BB962C8B-B14F-4D97-AF65-F5344CB8AC3E}">
        <p14:creationId xmlns:p14="http://schemas.microsoft.com/office/powerpoint/2010/main" val="261466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552"/>
            <a:ext cx="6858000" cy="1792358"/>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4030"/>
            <a:ext cx="6858000" cy="124297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C053309-A0CE-4E06-8A9D-1378918EA65A}" type="datetime1">
              <a:rPr lang="en-US" altLang="zh-CN" smtClean="0"/>
              <a:t>2/6/2024</a:t>
            </a:fld>
            <a:endParaRPr lang="en-US"/>
          </a:p>
        </p:txBody>
      </p:sp>
      <p:sp>
        <p:nvSpPr>
          <p:cNvPr id="5" name="Footer Placeholder 4"/>
          <p:cNvSpPr>
            <a:spLocks noGrp="1"/>
          </p:cNvSpPr>
          <p:nvPr>
            <p:ph type="ftr" sz="quarter" idx="11"/>
          </p:nvPr>
        </p:nvSpPr>
        <p:spPr/>
        <p:txBody>
          <a:bodyPr/>
          <a:lstStyle/>
          <a:p>
            <a:r>
              <a:rPr lang="en-US"/>
              <a:t>Q. XU, The 7th CEPC IAC Meeting, Nov.1-5 2021 </a:t>
            </a:r>
          </a:p>
        </p:txBody>
      </p:sp>
      <p:sp>
        <p:nvSpPr>
          <p:cNvPr id="6" name="Slide Number Placeholder 5"/>
          <p:cNvSpPr>
            <a:spLocks noGrp="1"/>
          </p:cNvSpPr>
          <p:nvPr>
            <p:ph type="sldNum" sz="quarter" idx="12"/>
          </p:nvPr>
        </p:nvSpPr>
        <p:spPr/>
        <p:txBody>
          <a:bodyPr/>
          <a:lstStyle/>
          <a:p>
            <a:fld id="{1BC14028-2C42-48E4-958A-A39E3E99AC05}" type="slidenum">
              <a:rPr lang="en-US" smtClean="0"/>
              <a:t>‹#›</a:t>
            </a:fld>
            <a:endParaRPr lang="en-US"/>
          </a:p>
        </p:txBody>
      </p:sp>
    </p:spTree>
    <p:extLst>
      <p:ext uri="{BB962C8B-B14F-4D97-AF65-F5344CB8AC3E}">
        <p14:creationId xmlns:p14="http://schemas.microsoft.com/office/powerpoint/2010/main" val="213709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25C1756-716E-44BD-A133-E8FE2622F2EB}" type="datetime1">
              <a:rPr lang="en-US" altLang="zh-CN" smtClean="0"/>
              <a:t>2/6/2024</a:t>
            </a:fld>
            <a:endParaRPr lang="en-US"/>
          </a:p>
        </p:txBody>
      </p:sp>
      <p:sp>
        <p:nvSpPr>
          <p:cNvPr id="5" name="Footer Placeholder 4"/>
          <p:cNvSpPr>
            <a:spLocks noGrp="1"/>
          </p:cNvSpPr>
          <p:nvPr>
            <p:ph type="ftr" sz="quarter" idx="11"/>
          </p:nvPr>
        </p:nvSpPr>
        <p:spPr/>
        <p:txBody>
          <a:bodyPr/>
          <a:lstStyle/>
          <a:p>
            <a:r>
              <a:rPr lang="en-US"/>
              <a:t>Q. XU, The 7th CEPC IAC Meeting, Nov.1-5 2021 </a:t>
            </a:r>
          </a:p>
        </p:txBody>
      </p:sp>
      <p:sp>
        <p:nvSpPr>
          <p:cNvPr id="6" name="Slide Number Placeholder 5"/>
          <p:cNvSpPr>
            <a:spLocks noGrp="1"/>
          </p:cNvSpPr>
          <p:nvPr>
            <p:ph type="sldNum" sz="quarter" idx="12"/>
          </p:nvPr>
        </p:nvSpPr>
        <p:spPr/>
        <p:txBody>
          <a:bodyPr/>
          <a:lstStyle/>
          <a:p>
            <a:fld id="{1BC14028-2C42-48E4-958A-A39E3E99AC05}" type="slidenum">
              <a:rPr lang="en-US" smtClean="0"/>
              <a:t>‹#›</a:t>
            </a:fld>
            <a:endParaRPr lang="en-US"/>
          </a:p>
        </p:txBody>
      </p:sp>
    </p:spTree>
    <p:extLst>
      <p:ext uri="{BB962C8B-B14F-4D97-AF65-F5344CB8AC3E}">
        <p14:creationId xmlns:p14="http://schemas.microsoft.com/office/powerpoint/2010/main" val="323942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097"/>
            <a:ext cx="1971675" cy="436291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4097"/>
            <a:ext cx="5800725" cy="436291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F0D947F-1D10-4F68-8DEA-023F4726AB97}" type="datetime1">
              <a:rPr lang="en-US" altLang="zh-CN" smtClean="0"/>
              <a:t>2/6/2024</a:t>
            </a:fld>
            <a:endParaRPr lang="en-US"/>
          </a:p>
        </p:txBody>
      </p:sp>
      <p:sp>
        <p:nvSpPr>
          <p:cNvPr id="5" name="Footer Placeholder 4"/>
          <p:cNvSpPr>
            <a:spLocks noGrp="1"/>
          </p:cNvSpPr>
          <p:nvPr>
            <p:ph type="ftr" sz="quarter" idx="11"/>
          </p:nvPr>
        </p:nvSpPr>
        <p:spPr/>
        <p:txBody>
          <a:bodyPr/>
          <a:lstStyle/>
          <a:p>
            <a:r>
              <a:rPr lang="en-US"/>
              <a:t>Q. XU, The 7th CEPC IAC Meeting, Nov.1-5 2021 </a:t>
            </a:r>
          </a:p>
        </p:txBody>
      </p:sp>
      <p:sp>
        <p:nvSpPr>
          <p:cNvPr id="6" name="Slide Number Placeholder 5"/>
          <p:cNvSpPr>
            <a:spLocks noGrp="1"/>
          </p:cNvSpPr>
          <p:nvPr>
            <p:ph type="sldNum" sz="quarter" idx="12"/>
          </p:nvPr>
        </p:nvSpPr>
        <p:spPr/>
        <p:txBody>
          <a:bodyPr/>
          <a:lstStyle/>
          <a:p>
            <a:fld id="{1BC14028-2C42-48E4-958A-A39E3E99AC05}" type="slidenum">
              <a:rPr lang="en-US" smtClean="0"/>
              <a:t>‹#›</a:t>
            </a:fld>
            <a:endParaRPr lang="en-US"/>
          </a:p>
        </p:txBody>
      </p:sp>
    </p:spTree>
    <p:extLst>
      <p:ext uri="{BB962C8B-B14F-4D97-AF65-F5344CB8AC3E}">
        <p14:creationId xmlns:p14="http://schemas.microsoft.com/office/powerpoint/2010/main" val="275169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979E756-83CB-4DE5-A04F-4B823DC6B840}" type="datetime1">
              <a:rPr lang="en-US" altLang="zh-CN" smtClean="0"/>
              <a:t>2/6/2024</a:t>
            </a:fld>
            <a:endParaRPr lang="en-US"/>
          </a:p>
        </p:txBody>
      </p:sp>
      <p:sp>
        <p:nvSpPr>
          <p:cNvPr id="5" name="Footer Placeholder 4"/>
          <p:cNvSpPr>
            <a:spLocks noGrp="1"/>
          </p:cNvSpPr>
          <p:nvPr>
            <p:ph type="ftr" sz="quarter" idx="11"/>
          </p:nvPr>
        </p:nvSpPr>
        <p:spPr/>
        <p:txBody>
          <a:bodyPr/>
          <a:lstStyle/>
          <a:p>
            <a:r>
              <a:rPr lang="en-US"/>
              <a:t>Q. XU, The 7th CEPC IAC Meeting, Nov.1-5 2021 </a:t>
            </a:r>
          </a:p>
        </p:txBody>
      </p:sp>
      <p:sp>
        <p:nvSpPr>
          <p:cNvPr id="6" name="Slide Number Placeholder 5"/>
          <p:cNvSpPr>
            <a:spLocks noGrp="1"/>
          </p:cNvSpPr>
          <p:nvPr>
            <p:ph type="sldNum" sz="quarter" idx="12"/>
          </p:nvPr>
        </p:nvSpPr>
        <p:spPr/>
        <p:txBody>
          <a:bodyPr/>
          <a:lstStyle/>
          <a:p>
            <a:fld id="{1BC14028-2C42-48E4-958A-A39E3E99AC05}" type="slidenum">
              <a:rPr lang="en-US" smtClean="0"/>
              <a:t>‹#›</a:t>
            </a:fld>
            <a:endParaRPr lang="en-US"/>
          </a:p>
        </p:txBody>
      </p:sp>
    </p:spTree>
    <p:extLst>
      <p:ext uri="{BB962C8B-B14F-4D97-AF65-F5344CB8AC3E}">
        <p14:creationId xmlns:p14="http://schemas.microsoft.com/office/powerpoint/2010/main" val="180403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491"/>
            <a:ext cx="7886700" cy="2141534"/>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5285"/>
            <a:ext cx="7886700" cy="112618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6D0AD05-21C6-4E1E-A539-A5E0F5B2A1D2}" type="datetime1">
              <a:rPr lang="en-US" altLang="zh-CN" smtClean="0"/>
              <a:t>2/6/2024</a:t>
            </a:fld>
            <a:endParaRPr lang="en-US"/>
          </a:p>
        </p:txBody>
      </p:sp>
      <p:sp>
        <p:nvSpPr>
          <p:cNvPr id="5" name="Footer Placeholder 4"/>
          <p:cNvSpPr>
            <a:spLocks noGrp="1"/>
          </p:cNvSpPr>
          <p:nvPr>
            <p:ph type="ftr" sz="quarter" idx="11"/>
          </p:nvPr>
        </p:nvSpPr>
        <p:spPr/>
        <p:txBody>
          <a:bodyPr/>
          <a:lstStyle/>
          <a:p>
            <a:r>
              <a:rPr lang="en-US"/>
              <a:t>Q. XU, The 7th CEPC IAC Meeting, Nov.1-5 2021 </a:t>
            </a:r>
          </a:p>
        </p:txBody>
      </p:sp>
      <p:sp>
        <p:nvSpPr>
          <p:cNvPr id="6" name="Slide Number Placeholder 5"/>
          <p:cNvSpPr>
            <a:spLocks noGrp="1"/>
          </p:cNvSpPr>
          <p:nvPr>
            <p:ph type="sldNum" sz="quarter" idx="12"/>
          </p:nvPr>
        </p:nvSpPr>
        <p:spPr/>
        <p:txBody>
          <a:bodyPr/>
          <a:lstStyle/>
          <a:p>
            <a:fld id="{1BC14028-2C42-48E4-958A-A39E3E99AC05}" type="slidenum">
              <a:rPr lang="en-US" smtClean="0"/>
              <a:t>‹#›</a:t>
            </a:fld>
            <a:endParaRPr lang="en-US"/>
          </a:p>
        </p:txBody>
      </p:sp>
    </p:spTree>
    <p:extLst>
      <p:ext uri="{BB962C8B-B14F-4D97-AF65-F5344CB8AC3E}">
        <p14:creationId xmlns:p14="http://schemas.microsoft.com/office/powerpoint/2010/main" val="216861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70486"/>
            <a:ext cx="3886200" cy="326652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70486"/>
            <a:ext cx="3886200" cy="326652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CD4C5F-96EA-49DC-A387-390ABB2DADF7}" type="datetime1">
              <a:rPr lang="en-US" altLang="zh-CN" smtClean="0"/>
              <a:t>2/6/2024</a:t>
            </a:fld>
            <a:endParaRPr lang="en-US"/>
          </a:p>
        </p:txBody>
      </p:sp>
      <p:sp>
        <p:nvSpPr>
          <p:cNvPr id="6" name="Footer Placeholder 5"/>
          <p:cNvSpPr>
            <a:spLocks noGrp="1"/>
          </p:cNvSpPr>
          <p:nvPr>
            <p:ph type="ftr" sz="quarter" idx="11"/>
          </p:nvPr>
        </p:nvSpPr>
        <p:spPr/>
        <p:txBody>
          <a:bodyPr/>
          <a:lstStyle/>
          <a:p>
            <a:r>
              <a:rPr lang="en-US"/>
              <a:t>Q. XU, The 7th CEPC IAC Meeting, Nov.1-5 2021 </a:t>
            </a:r>
          </a:p>
        </p:txBody>
      </p:sp>
      <p:sp>
        <p:nvSpPr>
          <p:cNvPr id="7" name="Slide Number Placeholder 6"/>
          <p:cNvSpPr>
            <a:spLocks noGrp="1"/>
          </p:cNvSpPr>
          <p:nvPr>
            <p:ph type="sldNum" sz="quarter" idx="12"/>
          </p:nvPr>
        </p:nvSpPr>
        <p:spPr/>
        <p:txBody>
          <a:bodyPr/>
          <a:lstStyle/>
          <a:p>
            <a:fld id="{1BC14028-2C42-48E4-958A-A39E3E99AC05}" type="slidenum">
              <a:rPr lang="en-US" smtClean="0"/>
              <a:t>‹#›</a:t>
            </a:fld>
            <a:endParaRPr lang="en-US"/>
          </a:p>
        </p:txBody>
      </p:sp>
    </p:spTree>
    <p:extLst>
      <p:ext uri="{BB962C8B-B14F-4D97-AF65-F5344CB8AC3E}">
        <p14:creationId xmlns:p14="http://schemas.microsoft.com/office/powerpoint/2010/main" val="313821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4098"/>
            <a:ext cx="7886700" cy="99509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2040"/>
            <a:ext cx="3868340"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80546"/>
            <a:ext cx="3868340" cy="2766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2040"/>
            <a:ext cx="3887391"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80546"/>
            <a:ext cx="3887391" cy="2766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4561AD0-888A-4590-AE6F-E70C5DED27EE}" type="datetime1">
              <a:rPr lang="en-US" altLang="zh-CN" smtClean="0"/>
              <a:t>2/6/2024</a:t>
            </a:fld>
            <a:endParaRPr lang="en-US"/>
          </a:p>
        </p:txBody>
      </p:sp>
      <p:sp>
        <p:nvSpPr>
          <p:cNvPr id="8" name="Footer Placeholder 7"/>
          <p:cNvSpPr>
            <a:spLocks noGrp="1"/>
          </p:cNvSpPr>
          <p:nvPr>
            <p:ph type="ftr" sz="quarter" idx="11"/>
          </p:nvPr>
        </p:nvSpPr>
        <p:spPr/>
        <p:txBody>
          <a:bodyPr/>
          <a:lstStyle/>
          <a:p>
            <a:r>
              <a:rPr lang="en-US"/>
              <a:t>Q. XU, The 7th CEPC IAC Meeting, Nov.1-5 2021 </a:t>
            </a:r>
          </a:p>
        </p:txBody>
      </p:sp>
      <p:sp>
        <p:nvSpPr>
          <p:cNvPr id="9" name="Slide Number Placeholder 8"/>
          <p:cNvSpPr>
            <a:spLocks noGrp="1"/>
          </p:cNvSpPr>
          <p:nvPr>
            <p:ph type="sldNum" sz="quarter" idx="12"/>
          </p:nvPr>
        </p:nvSpPr>
        <p:spPr/>
        <p:txBody>
          <a:bodyPr/>
          <a:lstStyle/>
          <a:p>
            <a:fld id="{1BC14028-2C42-48E4-958A-A39E3E99AC05}" type="slidenum">
              <a:rPr lang="en-US" smtClean="0"/>
              <a:t>‹#›</a:t>
            </a:fld>
            <a:endParaRPr lang="en-US"/>
          </a:p>
        </p:txBody>
      </p:sp>
    </p:spTree>
    <p:extLst>
      <p:ext uri="{BB962C8B-B14F-4D97-AF65-F5344CB8AC3E}">
        <p14:creationId xmlns:p14="http://schemas.microsoft.com/office/powerpoint/2010/main" val="360989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81619A9-B361-4839-9C6C-8286831493F1}" type="datetime1">
              <a:rPr lang="en-US" altLang="zh-CN" smtClean="0"/>
              <a:t>2/6/2024</a:t>
            </a:fld>
            <a:endParaRPr lang="en-US"/>
          </a:p>
        </p:txBody>
      </p:sp>
      <p:sp>
        <p:nvSpPr>
          <p:cNvPr id="4" name="Footer Placeholder 3"/>
          <p:cNvSpPr>
            <a:spLocks noGrp="1"/>
          </p:cNvSpPr>
          <p:nvPr>
            <p:ph type="ftr" sz="quarter" idx="11"/>
          </p:nvPr>
        </p:nvSpPr>
        <p:spPr/>
        <p:txBody>
          <a:bodyPr/>
          <a:lstStyle/>
          <a:p>
            <a:r>
              <a:rPr lang="en-US"/>
              <a:t>Q. XU, The 7th CEPC IAC Meeting, Nov.1-5 2021 </a:t>
            </a:r>
          </a:p>
        </p:txBody>
      </p:sp>
      <p:sp>
        <p:nvSpPr>
          <p:cNvPr id="5" name="Slide Number Placeholder 4"/>
          <p:cNvSpPr>
            <a:spLocks noGrp="1"/>
          </p:cNvSpPr>
          <p:nvPr>
            <p:ph type="sldNum" sz="quarter" idx="12"/>
          </p:nvPr>
        </p:nvSpPr>
        <p:spPr/>
        <p:txBody>
          <a:bodyPr/>
          <a:lstStyle/>
          <a:p>
            <a:fld id="{1BC14028-2C42-48E4-958A-A39E3E99AC05}" type="slidenum">
              <a:rPr lang="en-US" smtClean="0"/>
              <a:t>‹#›</a:t>
            </a:fld>
            <a:endParaRPr lang="en-US"/>
          </a:p>
        </p:txBody>
      </p:sp>
    </p:spTree>
    <p:extLst>
      <p:ext uri="{BB962C8B-B14F-4D97-AF65-F5344CB8AC3E}">
        <p14:creationId xmlns:p14="http://schemas.microsoft.com/office/powerpoint/2010/main" val="150790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2214A-3FA6-4AC6-827C-EBEFA6DA362D}" type="datetime1">
              <a:rPr lang="en-US" altLang="zh-CN" smtClean="0"/>
              <a:t>2/6/2024</a:t>
            </a:fld>
            <a:endParaRPr lang="en-US"/>
          </a:p>
        </p:txBody>
      </p:sp>
      <p:sp>
        <p:nvSpPr>
          <p:cNvPr id="3" name="Footer Placeholder 2"/>
          <p:cNvSpPr>
            <a:spLocks noGrp="1"/>
          </p:cNvSpPr>
          <p:nvPr>
            <p:ph type="ftr" sz="quarter" idx="11"/>
          </p:nvPr>
        </p:nvSpPr>
        <p:spPr/>
        <p:txBody>
          <a:bodyPr/>
          <a:lstStyle/>
          <a:p>
            <a:r>
              <a:rPr lang="en-US"/>
              <a:t>Q. XU, The 7th CEPC IAC Meeting, Nov.1-5 2021 </a:t>
            </a:r>
          </a:p>
        </p:txBody>
      </p:sp>
      <p:sp>
        <p:nvSpPr>
          <p:cNvPr id="4" name="Slide Number Placeholder 3"/>
          <p:cNvSpPr>
            <a:spLocks noGrp="1"/>
          </p:cNvSpPr>
          <p:nvPr>
            <p:ph type="sldNum" sz="quarter" idx="12"/>
          </p:nvPr>
        </p:nvSpPr>
        <p:spPr/>
        <p:txBody>
          <a:bodyPr/>
          <a:lstStyle/>
          <a:p>
            <a:fld id="{1BC14028-2C42-48E4-958A-A39E3E99AC05}" type="slidenum">
              <a:rPr lang="en-US" smtClean="0"/>
              <a:t>‹#›</a:t>
            </a:fld>
            <a:endParaRPr lang="en-US"/>
          </a:p>
        </p:txBody>
      </p:sp>
    </p:spTree>
    <p:extLst>
      <p:ext uri="{BB962C8B-B14F-4D97-AF65-F5344CB8AC3E}">
        <p14:creationId xmlns:p14="http://schemas.microsoft.com/office/powerpoint/2010/main" val="411159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18"/>
            <a:ext cx="2949178" cy="120126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1255"/>
            <a:ext cx="4629150" cy="365860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35FFDE2-30FF-4037-A80E-3E8D2D1E13AE}" type="datetime1">
              <a:rPr lang="en-US" altLang="zh-CN" smtClean="0"/>
              <a:t>2/6/2024</a:t>
            </a:fld>
            <a:endParaRPr lang="en-US"/>
          </a:p>
        </p:txBody>
      </p:sp>
      <p:sp>
        <p:nvSpPr>
          <p:cNvPr id="6" name="Footer Placeholder 5"/>
          <p:cNvSpPr>
            <a:spLocks noGrp="1"/>
          </p:cNvSpPr>
          <p:nvPr>
            <p:ph type="ftr" sz="quarter" idx="11"/>
          </p:nvPr>
        </p:nvSpPr>
        <p:spPr/>
        <p:txBody>
          <a:bodyPr/>
          <a:lstStyle/>
          <a:p>
            <a:r>
              <a:rPr lang="en-US"/>
              <a:t>Q. XU, The 7th CEPC IAC Meeting, Nov.1-5 2021 </a:t>
            </a:r>
          </a:p>
        </p:txBody>
      </p:sp>
      <p:sp>
        <p:nvSpPr>
          <p:cNvPr id="7" name="Slide Number Placeholder 6"/>
          <p:cNvSpPr>
            <a:spLocks noGrp="1"/>
          </p:cNvSpPr>
          <p:nvPr>
            <p:ph type="sldNum" sz="quarter" idx="12"/>
          </p:nvPr>
        </p:nvSpPr>
        <p:spPr/>
        <p:txBody>
          <a:bodyPr/>
          <a:lstStyle/>
          <a:p>
            <a:fld id="{1BC14028-2C42-48E4-958A-A39E3E99AC05}" type="slidenum">
              <a:rPr lang="en-US" smtClean="0"/>
              <a:t>‹#›</a:t>
            </a:fld>
            <a:endParaRPr lang="en-US"/>
          </a:p>
        </p:txBody>
      </p:sp>
    </p:spTree>
    <p:extLst>
      <p:ext uri="{BB962C8B-B14F-4D97-AF65-F5344CB8AC3E}">
        <p14:creationId xmlns:p14="http://schemas.microsoft.com/office/powerpoint/2010/main" val="125521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18"/>
            <a:ext cx="2949178" cy="120126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1255"/>
            <a:ext cx="4629150" cy="365860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5A129C7-D891-4930-96B6-8B3A4EA538CB}" type="datetime1">
              <a:rPr lang="en-US" altLang="zh-CN" smtClean="0"/>
              <a:t>2/6/2024</a:t>
            </a:fld>
            <a:endParaRPr lang="en-US"/>
          </a:p>
        </p:txBody>
      </p:sp>
      <p:sp>
        <p:nvSpPr>
          <p:cNvPr id="6" name="Footer Placeholder 5"/>
          <p:cNvSpPr>
            <a:spLocks noGrp="1"/>
          </p:cNvSpPr>
          <p:nvPr>
            <p:ph type="ftr" sz="quarter" idx="11"/>
          </p:nvPr>
        </p:nvSpPr>
        <p:spPr/>
        <p:txBody>
          <a:bodyPr/>
          <a:lstStyle/>
          <a:p>
            <a:r>
              <a:rPr lang="en-US"/>
              <a:t>Q. XU, The 7th CEPC IAC Meeting, Nov.1-5 2021 </a:t>
            </a:r>
          </a:p>
        </p:txBody>
      </p:sp>
      <p:sp>
        <p:nvSpPr>
          <p:cNvPr id="7" name="Slide Number Placeholder 6"/>
          <p:cNvSpPr>
            <a:spLocks noGrp="1"/>
          </p:cNvSpPr>
          <p:nvPr>
            <p:ph type="sldNum" sz="quarter" idx="12"/>
          </p:nvPr>
        </p:nvSpPr>
        <p:spPr/>
        <p:txBody>
          <a:bodyPr/>
          <a:lstStyle/>
          <a:p>
            <a:fld id="{1BC14028-2C42-48E4-958A-A39E3E99AC05}" type="slidenum">
              <a:rPr lang="en-US" smtClean="0"/>
              <a:t>‹#›</a:t>
            </a:fld>
            <a:endParaRPr lang="en-US"/>
          </a:p>
        </p:txBody>
      </p:sp>
    </p:spTree>
    <p:extLst>
      <p:ext uri="{BB962C8B-B14F-4D97-AF65-F5344CB8AC3E}">
        <p14:creationId xmlns:p14="http://schemas.microsoft.com/office/powerpoint/2010/main" val="390751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098"/>
            <a:ext cx="7886700" cy="99509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70486"/>
            <a:ext cx="7886700" cy="326652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71678"/>
            <a:ext cx="2057400" cy="274097"/>
          </a:xfrm>
          <a:prstGeom prst="rect">
            <a:avLst/>
          </a:prstGeom>
        </p:spPr>
        <p:txBody>
          <a:bodyPr vert="horz" lIns="91440" tIns="45720" rIns="91440" bIns="45720" rtlCol="0" anchor="ctr"/>
          <a:lstStyle>
            <a:lvl1pPr algn="l">
              <a:defRPr sz="900">
                <a:solidFill>
                  <a:schemeClr val="tx1">
                    <a:tint val="75000"/>
                  </a:schemeClr>
                </a:solidFill>
              </a:defRPr>
            </a:lvl1pPr>
          </a:lstStyle>
          <a:p>
            <a:fld id="{2371A2EA-EC32-4CDB-8DD5-297DE18D08B9}" type="datetime1">
              <a:rPr lang="en-US" altLang="zh-CN" smtClean="0"/>
              <a:t>2/6/2024</a:t>
            </a:fld>
            <a:endParaRPr lang="en-US"/>
          </a:p>
        </p:txBody>
      </p:sp>
      <p:sp>
        <p:nvSpPr>
          <p:cNvPr id="5" name="Footer Placeholder 4"/>
          <p:cNvSpPr>
            <a:spLocks noGrp="1"/>
          </p:cNvSpPr>
          <p:nvPr>
            <p:ph type="ftr" sz="quarter" idx="3"/>
          </p:nvPr>
        </p:nvSpPr>
        <p:spPr>
          <a:xfrm>
            <a:off x="3028950" y="4771678"/>
            <a:ext cx="3086100" cy="274097"/>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Q. XU, The 7th CEPC IAC Meeting, Nov.1-5 2021 </a:t>
            </a:r>
          </a:p>
        </p:txBody>
      </p:sp>
      <p:sp>
        <p:nvSpPr>
          <p:cNvPr id="6" name="Slide Number Placeholder 5"/>
          <p:cNvSpPr>
            <a:spLocks noGrp="1"/>
          </p:cNvSpPr>
          <p:nvPr>
            <p:ph type="sldNum" sz="quarter" idx="4"/>
          </p:nvPr>
        </p:nvSpPr>
        <p:spPr>
          <a:xfrm>
            <a:off x="6457950" y="4771678"/>
            <a:ext cx="2057400" cy="274097"/>
          </a:xfrm>
          <a:prstGeom prst="rect">
            <a:avLst/>
          </a:prstGeom>
        </p:spPr>
        <p:txBody>
          <a:bodyPr vert="horz" lIns="91440" tIns="45720" rIns="91440" bIns="45720" rtlCol="0" anchor="ctr"/>
          <a:lstStyle>
            <a:lvl1pPr algn="r">
              <a:defRPr sz="900">
                <a:solidFill>
                  <a:schemeClr val="tx1">
                    <a:tint val="75000"/>
                  </a:schemeClr>
                </a:solidFill>
              </a:defRPr>
            </a:lvl1pPr>
          </a:lstStyle>
          <a:p>
            <a:fld id="{1BC14028-2C42-48E4-958A-A39E3E99AC05}" type="slidenum">
              <a:rPr lang="en-US" smtClean="0"/>
              <a:t>‹#›</a:t>
            </a:fld>
            <a:endParaRPr lang="en-US"/>
          </a:p>
        </p:txBody>
      </p:sp>
    </p:spTree>
    <p:extLst>
      <p:ext uri="{BB962C8B-B14F-4D97-AF65-F5344CB8AC3E}">
        <p14:creationId xmlns:p14="http://schemas.microsoft.com/office/powerpoint/2010/main" val="39063498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3364706"/>
            <a:ext cx="9144000" cy="1752025"/>
          </a:xfrm>
          <a:prstGeom prst="rect">
            <a:avLst/>
          </a:prstGeom>
        </p:spPr>
      </p:pic>
      <p:sp>
        <p:nvSpPr>
          <p:cNvPr id="6" name="标题 3"/>
          <p:cNvSpPr txBox="1">
            <a:spLocks/>
          </p:cNvSpPr>
          <p:nvPr/>
        </p:nvSpPr>
        <p:spPr>
          <a:xfrm>
            <a:off x="182247" y="1190149"/>
            <a:ext cx="8627534" cy="804452"/>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pPr>
              <a:lnSpc>
                <a:spcPct val="110000"/>
              </a:lnSpc>
              <a:defRPr/>
            </a:pPr>
            <a:r>
              <a:rPr lang="en-US" altLang="zh-CN" sz="2800" dirty="0">
                <a:solidFill>
                  <a:schemeClr val="tx1"/>
                </a:solidFill>
                <a:latin typeface="Times New Roman" panose="02020603050405020304" pitchFamily="18" charset="0"/>
                <a:ea typeface="微软雅黑"/>
              </a:rPr>
              <a:t>CEPC</a:t>
            </a:r>
            <a:r>
              <a:rPr lang="zh-CN" altLang="en-US" sz="2800" dirty="0">
                <a:solidFill>
                  <a:schemeClr val="tx1"/>
                </a:solidFill>
                <a:latin typeface="Times New Roman" panose="02020603050405020304" pitchFamily="18" charset="0"/>
                <a:ea typeface="微软雅黑"/>
              </a:rPr>
              <a:t>探测器磁体</a:t>
            </a:r>
            <a:endParaRPr lang="en-US" altLang="zh-CN" sz="2800" dirty="0">
              <a:solidFill>
                <a:schemeClr val="tx1"/>
              </a:solidFill>
              <a:latin typeface="Times New Roman" panose="02020603050405020304" pitchFamily="18" charset="0"/>
              <a:ea typeface="微软雅黑"/>
            </a:endParaRPr>
          </a:p>
          <a:p>
            <a:pPr>
              <a:lnSpc>
                <a:spcPct val="110000"/>
              </a:lnSpc>
              <a:defRPr/>
            </a:pPr>
            <a:r>
              <a:rPr lang="zh-CN" altLang="en-US" sz="2800" dirty="0">
                <a:solidFill>
                  <a:schemeClr val="tx1"/>
                </a:solidFill>
                <a:latin typeface="Times New Roman" panose="02020603050405020304" pitchFamily="18" charset="0"/>
                <a:ea typeface="微软雅黑"/>
              </a:rPr>
              <a:t>轭铁与漏场</a:t>
            </a:r>
          </a:p>
        </p:txBody>
      </p:sp>
      <p:sp>
        <p:nvSpPr>
          <p:cNvPr id="8" name="文本框 7">
            <a:extLst>
              <a:ext uri="{FF2B5EF4-FFF2-40B4-BE49-F238E27FC236}">
                <a16:creationId xmlns:a16="http://schemas.microsoft.com/office/drawing/2014/main" id="{785816F2-AEF2-4FFE-A0DA-84B4490709A4}"/>
              </a:ext>
            </a:extLst>
          </p:cNvPr>
          <p:cNvSpPr txBox="1"/>
          <p:nvPr/>
        </p:nvSpPr>
        <p:spPr>
          <a:xfrm>
            <a:off x="1290321" y="2287488"/>
            <a:ext cx="6769500" cy="584775"/>
          </a:xfrm>
          <a:prstGeom prst="rect">
            <a:avLst/>
          </a:prstGeom>
          <a:noFill/>
        </p:spPr>
        <p:txBody>
          <a:bodyPr wrap="square" rtlCol="0">
            <a:spAutoFit/>
          </a:bodyPr>
          <a:lstStyle/>
          <a:p>
            <a:pPr algn="ctr"/>
            <a:r>
              <a:rPr lang="zh-CN" altLang="en-US" sz="1600" dirty="0">
                <a:latin typeface="Times New Roman" panose="02020603050405020304" pitchFamily="18" charset="0"/>
                <a:ea typeface="微软雅黑" panose="020B0503020204020204" pitchFamily="34" charset="-122"/>
              </a:rPr>
              <a:t>宁飞鹏</a:t>
            </a:r>
            <a:endParaRPr lang="en-US" altLang="zh-CN" sz="1600" dirty="0">
              <a:latin typeface="Times New Roman" panose="02020603050405020304" pitchFamily="18" charset="0"/>
              <a:ea typeface="微软雅黑" panose="020B0503020204020204" pitchFamily="34" charset="-122"/>
            </a:endParaRPr>
          </a:p>
          <a:p>
            <a:pPr algn="ctr"/>
            <a:r>
              <a:rPr lang="en-US" altLang="zh-CN" sz="1600" dirty="0">
                <a:latin typeface="Times New Roman" panose="02020603050405020304" pitchFamily="18" charset="0"/>
                <a:ea typeface="微软雅黑" panose="020B0503020204020204" pitchFamily="34" charset="-122"/>
              </a:rPr>
              <a:t>2024.02</a:t>
            </a:r>
          </a:p>
        </p:txBody>
      </p:sp>
      <p:grpSp>
        <p:nvGrpSpPr>
          <p:cNvPr id="19" name="组合 18">
            <a:extLst>
              <a:ext uri="{FF2B5EF4-FFF2-40B4-BE49-F238E27FC236}">
                <a16:creationId xmlns:a16="http://schemas.microsoft.com/office/drawing/2014/main" id="{B4846D3F-641A-4A76-991B-5213B1C30DC3}"/>
              </a:ext>
            </a:extLst>
          </p:cNvPr>
          <p:cNvGrpSpPr/>
          <p:nvPr/>
        </p:nvGrpSpPr>
        <p:grpSpPr>
          <a:xfrm>
            <a:off x="6975643" y="21313"/>
            <a:ext cx="2168357" cy="1001468"/>
            <a:chOff x="9791069" y="11100"/>
            <a:chExt cx="2400930" cy="1346086"/>
          </a:xfrm>
        </p:grpSpPr>
        <p:sp>
          <p:nvSpPr>
            <p:cNvPr id="23" name="矩形 22">
              <a:extLst>
                <a:ext uri="{FF2B5EF4-FFF2-40B4-BE49-F238E27FC236}">
                  <a16:creationId xmlns:a16="http://schemas.microsoft.com/office/drawing/2014/main" id="{9D063185-C7AC-4536-AC85-B78B726C4F78}"/>
                </a:ext>
              </a:extLst>
            </p:cNvPr>
            <p:cNvSpPr/>
            <p:nvPr/>
          </p:nvSpPr>
          <p:spPr>
            <a:xfrm>
              <a:off x="9791069" y="872932"/>
              <a:ext cx="2400930" cy="484254"/>
            </a:xfrm>
            <a:prstGeom prst="rect">
              <a:avLst/>
            </a:prstGeom>
          </p:spPr>
          <p:txBody>
            <a:bodyPr wrap="square">
              <a:spAutoFit/>
            </a:bodyPr>
            <a:lstStyle/>
            <a:p>
              <a:pPr algn="ctr">
                <a:lnSpc>
                  <a:spcPct val="120000"/>
                </a:lnSpc>
                <a:buClr>
                  <a:srgbClr val="D15A3E"/>
                </a:buClr>
                <a:buSzPct val="100000"/>
              </a:pPr>
              <a:r>
                <a:rPr lang="zh-CN" altLang="en-US" sz="825" dirty="0">
                  <a:solidFill>
                    <a:srgbClr val="2D2E2D"/>
                  </a:solidFill>
                  <a:latin typeface="Times New Roman" panose="02020603050405020304" pitchFamily="18" charset="0"/>
                  <a:ea typeface="Microsoft YaHei UI" panose="020B0503020204020204" pitchFamily="34" charset="-122"/>
                </a:rPr>
                <a:t>中国科学院高能物理研究所</a:t>
              </a:r>
              <a:endParaRPr lang="en-US" altLang="zh-CN" sz="825" dirty="0">
                <a:solidFill>
                  <a:srgbClr val="2D2E2D"/>
                </a:solidFill>
                <a:latin typeface="Times New Roman" panose="02020603050405020304" pitchFamily="18" charset="0"/>
                <a:ea typeface="Microsoft YaHei UI" panose="020B0503020204020204" pitchFamily="34" charset="-122"/>
              </a:endParaRPr>
            </a:p>
            <a:p>
              <a:pPr algn="ctr">
                <a:lnSpc>
                  <a:spcPct val="120000"/>
                </a:lnSpc>
                <a:buClr>
                  <a:srgbClr val="D15A3E"/>
                </a:buClr>
                <a:buSzPct val="100000"/>
              </a:pPr>
              <a:r>
                <a:rPr lang="zh-CN" altLang="en-US" sz="825" dirty="0">
                  <a:solidFill>
                    <a:srgbClr val="2D2E2D"/>
                  </a:solidFill>
                  <a:latin typeface="Times New Roman" panose="02020603050405020304" pitchFamily="18" charset="0"/>
                  <a:ea typeface="Microsoft YaHei UI" panose="020B0503020204020204" pitchFamily="34" charset="-122"/>
                </a:rPr>
                <a:t> </a:t>
              </a:r>
              <a:r>
                <a:rPr lang="en-US" altLang="zh-CN" sz="825" dirty="0">
                  <a:solidFill>
                    <a:srgbClr val="2D2E2D"/>
                  </a:solidFill>
                  <a:latin typeface="Times New Roman" panose="02020603050405020304" pitchFamily="18" charset="0"/>
                  <a:ea typeface="Microsoft YaHei UI" panose="020B0503020204020204" pitchFamily="34" charset="-122"/>
                </a:rPr>
                <a:t>Institute of High Energy Physics, CAS</a:t>
              </a:r>
            </a:p>
          </p:txBody>
        </p:sp>
        <p:pic>
          <p:nvPicPr>
            <p:cNvPr id="24" name="图片 23">
              <a:extLst>
                <a:ext uri="{FF2B5EF4-FFF2-40B4-BE49-F238E27FC236}">
                  <a16:creationId xmlns:a16="http://schemas.microsoft.com/office/drawing/2014/main" id="{52805483-9D9C-4BCC-9DFC-CCF99C11E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0556" y="11100"/>
              <a:ext cx="1341954" cy="903077"/>
            </a:xfrm>
            <a:prstGeom prst="rect">
              <a:avLst/>
            </a:prstGeom>
          </p:spPr>
        </p:pic>
      </p:grpSp>
      <p:pic>
        <p:nvPicPr>
          <p:cNvPr id="10" name="图片 9"/>
          <p:cNvPicPr>
            <a:picLocks noChangeAspect="1"/>
          </p:cNvPicPr>
          <p:nvPr/>
        </p:nvPicPr>
        <p:blipFill>
          <a:blip r:embed="rId4"/>
          <a:stretch>
            <a:fillRect/>
          </a:stretch>
        </p:blipFill>
        <p:spPr>
          <a:xfrm>
            <a:off x="5830" y="0"/>
            <a:ext cx="965765" cy="624497"/>
          </a:xfrm>
          <a:prstGeom prst="rect">
            <a:avLst/>
          </a:prstGeom>
        </p:spPr>
      </p:pic>
    </p:spTree>
    <p:extLst>
      <p:ext uri="{BB962C8B-B14F-4D97-AF65-F5344CB8AC3E}">
        <p14:creationId xmlns:p14="http://schemas.microsoft.com/office/powerpoint/2010/main" val="237739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8237483" cy="6244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72055" y="81870"/>
            <a:ext cx="7260021" cy="484007"/>
          </a:xfrm>
        </p:spPr>
        <p:txBody>
          <a:bodyPr>
            <a:noAutofit/>
          </a:bodyPr>
          <a:lstStyle/>
          <a:p>
            <a:pPr algn="ctr">
              <a:lnSpc>
                <a:spcPct val="100000"/>
              </a:lnSpc>
            </a:pPr>
            <a:r>
              <a:rPr lang="en-US" altLang="zh-CN" sz="3200" dirty="0"/>
              <a:t>Stray field of CMS</a:t>
            </a:r>
          </a:p>
        </p:txBody>
      </p:sp>
      <p:cxnSp>
        <p:nvCxnSpPr>
          <p:cNvPr id="4" name="直接连接符 3"/>
          <p:cNvCxnSpPr/>
          <p:nvPr/>
        </p:nvCxnSpPr>
        <p:spPr>
          <a:xfrm flipV="1">
            <a:off x="564944" y="624497"/>
            <a:ext cx="7922419" cy="214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483" y="5395"/>
            <a:ext cx="898634" cy="596553"/>
          </a:xfrm>
          <a:prstGeom prst="rect">
            <a:avLst/>
          </a:prstGeom>
        </p:spPr>
      </p:pic>
      <p:sp>
        <p:nvSpPr>
          <p:cNvPr id="7" name="灯片编号占位符 6">
            <a:extLst>
              <a:ext uri="{FF2B5EF4-FFF2-40B4-BE49-F238E27FC236}">
                <a16:creationId xmlns:a16="http://schemas.microsoft.com/office/drawing/2014/main" id="{75E1F5EC-53C3-4719-821B-2089C20D5C08}"/>
              </a:ext>
            </a:extLst>
          </p:cNvPr>
          <p:cNvSpPr>
            <a:spLocks noGrp="1"/>
          </p:cNvSpPr>
          <p:nvPr>
            <p:ph type="sldNum" sz="quarter" idx="12"/>
          </p:nvPr>
        </p:nvSpPr>
        <p:spPr/>
        <p:txBody>
          <a:bodyPr/>
          <a:lstStyle/>
          <a:p>
            <a:fld id="{1BC14028-2C42-48E4-958A-A39E3E99AC05}" type="slidenum">
              <a:rPr lang="en-US" smtClean="0"/>
              <a:t>10</a:t>
            </a:fld>
            <a:endParaRPr lang="en-US"/>
          </a:p>
        </p:txBody>
      </p:sp>
      <p:pic>
        <p:nvPicPr>
          <p:cNvPr id="9" name="图片 8"/>
          <p:cNvPicPr>
            <a:picLocks noChangeAspect="1"/>
          </p:cNvPicPr>
          <p:nvPr/>
        </p:nvPicPr>
        <p:blipFill>
          <a:blip r:embed="rId3"/>
          <a:stretch>
            <a:fillRect/>
          </a:stretch>
        </p:blipFill>
        <p:spPr>
          <a:xfrm>
            <a:off x="5830" y="0"/>
            <a:ext cx="965765" cy="624497"/>
          </a:xfrm>
          <a:prstGeom prst="rect">
            <a:avLst/>
          </a:prstGeom>
        </p:spPr>
      </p:pic>
      <p:pic>
        <p:nvPicPr>
          <p:cNvPr id="12" name="内容占位符 11"/>
          <p:cNvPicPr>
            <a:picLocks noGrp="1"/>
          </p:cNvPicPr>
          <p:nvPr>
            <p:ph idx="1"/>
          </p:nvPr>
        </p:nvPicPr>
        <p:blipFill>
          <a:blip r:embed="rId4"/>
          <a:stretch>
            <a:fillRect/>
          </a:stretch>
        </p:blipFill>
        <p:spPr>
          <a:xfrm>
            <a:off x="325793" y="700971"/>
            <a:ext cx="3359942" cy="2323252"/>
          </a:xfrm>
          <a:prstGeom prst="rect">
            <a:avLst/>
          </a:prstGeom>
        </p:spPr>
      </p:pic>
      <p:pic>
        <p:nvPicPr>
          <p:cNvPr id="13"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263630" y="3045655"/>
            <a:ext cx="3302530" cy="2000120"/>
          </a:xfrm>
          <a:prstGeom prst="rect">
            <a:avLst/>
          </a:prstGeom>
          <a:noFill/>
          <a:ln>
            <a:noFill/>
          </a:ln>
          <a:effectLst/>
        </p:spPr>
      </p:pic>
      <p:pic>
        <p:nvPicPr>
          <p:cNvPr id="14" name="图片 13" descr="G:\CMS\QQ截图20150924135725.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21236" y="601886"/>
            <a:ext cx="4065563" cy="2372295"/>
          </a:xfrm>
          <a:prstGeom prst="rect">
            <a:avLst/>
          </a:prstGeom>
          <a:noFill/>
          <a:ln>
            <a:noFill/>
          </a:ln>
        </p:spPr>
      </p:pic>
      <p:graphicFrame>
        <p:nvGraphicFramePr>
          <p:cNvPr id="6" name="表格 5"/>
          <p:cNvGraphicFramePr>
            <a:graphicFrameLocks noGrp="1"/>
          </p:cNvGraphicFramePr>
          <p:nvPr>
            <p:extLst>
              <p:ext uri="{D42A27DB-BD31-4B8C-83A1-F6EECF244321}">
                <p14:modId xmlns:p14="http://schemas.microsoft.com/office/powerpoint/2010/main" val="3326348687"/>
              </p:ext>
            </p:extLst>
          </p:nvPr>
        </p:nvGraphicFramePr>
        <p:xfrm>
          <a:off x="4118741" y="3272766"/>
          <a:ext cx="4525010" cy="1374775"/>
        </p:xfrm>
        <a:graphic>
          <a:graphicData uri="http://schemas.openxmlformats.org/drawingml/2006/table">
            <a:tbl>
              <a:tblPr firstRow="1" bandRow="1">
                <a:tableStyleId>{5C22544A-7EE6-4342-B048-85BDC9FD1C3A}</a:tableStyleId>
              </a:tblPr>
              <a:tblGrid>
                <a:gridCol w="1748155">
                  <a:extLst>
                    <a:ext uri="{9D8B030D-6E8A-4147-A177-3AD203B41FA5}">
                      <a16:colId xmlns:a16="http://schemas.microsoft.com/office/drawing/2014/main" val="917860829"/>
                    </a:ext>
                  </a:extLst>
                </a:gridCol>
                <a:gridCol w="523240">
                  <a:extLst>
                    <a:ext uri="{9D8B030D-6E8A-4147-A177-3AD203B41FA5}">
                      <a16:colId xmlns:a16="http://schemas.microsoft.com/office/drawing/2014/main" val="859954743"/>
                    </a:ext>
                  </a:extLst>
                </a:gridCol>
                <a:gridCol w="1658620">
                  <a:extLst>
                    <a:ext uri="{9D8B030D-6E8A-4147-A177-3AD203B41FA5}">
                      <a16:colId xmlns:a16="http://schemas.microsoft.com/office/drawing/2014/main" val="689208756"/>
                    </a:ext>
                  </a:extLst>
                </a:gridCol>
                <a:gridCol w="594995">
                  <a:extLst>
                    <a:ext uri="{9D8B030D-6E8A-4147-A177-3AD203B41FA5}">
                      <a16:colId xmlns:a16="http://schemas.microsoft.com/office/drawing/2014/main" val="3135679049"/>
                    </a:ext>
                  </a:extLst>
                </a:gridCol>
              </a:tblGrid>
              <a:tr h="274955">
                <a:tc>
                  <a:txBody>
                    <a:bodyPr/>
                    <a:lstStyle/>
                    <a:p>
                      <a:pPr algn="just">
                        <a:spcAft>
                          <a:spcPts val="0"/>
                        </a:spcAft>
                      </a:pPr>
                      <a:r>
                        <a:rPr lang="zh-CN" sz="1200" kern="100">
                          <a:effectLst/>
                        </a:rPr>
                        <a:t>低温恒温器内半径</a:t>
                      </a:r>
                      <a:r>
                        <a:rPr lang="en-US" sz="1200" kern="100">
                          <a:effectLst/>
                        </a:rPr>
                        <a:t>(mm)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3400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200" kern="100">
                          <a:effectLst/>
                        </a:rPr>
                        <a:t>桶部轭铁外半径</a:t>
                      </a:r>
                      <a:r>
                        <a:rPr lang="en-US" sz="1200" kern="100">
                          <a:effectLst/>
                        </a:rPr>
                        <a:t>(mm)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7240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33698874"/>
                  </a:ext>
                </a:extLst>
              </a:tr>
              <a:tr h="274955">
                <a:tc>
                  <a:txBody>
                    <a:bodyPr/>
                    <a:lstStyle/>
                    <a:p>
                      <a:pPr algn="just">
                        <a:spcAft>
                          <a:spcPts val="0"/>
                        </a:spcAft>
                      </a:pPr>
                      <a:r>
                        <a:rPr lang="zh-CN" sz="1200" kern="100">
                          <a:effectLst/>
                        </a:rPr>
                        <a:t>低温恒温器外半径</a:t>
                      </a:r>
                      <a:r>
                        <a:rPr lang="en-US" sz="1200" kern="100">
                          <a:effectLst/>
                        </a:rPr>
                        <a:t>(mm)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4250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200" kern="100">
                          <a:effectLst/>
                        </a:rPr>
                        <a:t>外围轭铁总长</a:t>
                      </a:r>
                      <a:r>
                        <a:rPr lang="en-US" sz="1200" kern="100">
                          <a:effectLst/>
                        </a:rPr>
                        <a:t>(mm)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13966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4152845"/>
                  </a:ext>
                </a:extLst>
              </a:tr>
              <a:tr h="274955">
                <a:tc>
                  <a:txBody>
                    <a:bodyPr/>
                    <a:lstStyle/>
                    <a:p>
                      <a:pPr algn="just">
                        <a:spcAft>
                          <a:spcPts val="0"/>
                        </a:spcAft>
                      </a:pPr>
                      <a:r>
                        <a:rPr lang="zh-CN" sz="1200" kern="100">
                          <a:effectLst/>
                        </a:rPr>
                        <a:t>低温恒温器长度</a:t>
                      </a:r>
                      <a:r>
                        <a:rPr lang="en-US" sz="1200" kern="100">
                          <a:effectLst/>
                        </a:rPr>
                        <a:t>(mm)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8050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200" kern="100">
                          <a:effectLst/>
                        </a:rPr>
                        <a:t>桶部轭铁重量</a:t>
                      </a:r>
                      <a:r>
                        <a:rPr lang="en-US" sz="1200" kern="100">
                          <a:effectLst/>
                        </a:rPr>
                        <a:t>(t)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6122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90271745"/>
                  </a:ext>
                </a:extLst>
              </a:tr>
              <a:tr h="274955">
                <a:tc>
                  <a:txBody>
                    <a:bodyPr/>
                    <a:lstStyle/>
                    <a:p>
                      <a:pPr algn="just">
                        <a:spcAft>
                          <a:spcPts val="0"/>
                        </a:spcAft>
                      </a:pPr>
                      <a:r>
                        <a:rPr lang="zh-CN" sz="1200" kern="100">
                          <a:effectLst/>
                        </a:rPr>
                        <a:t>冷重</a:t>
                      </a:r>
                      <a:r>
                        <a:rPr lang="en-US" sz="1200" kern="100">
                          <a:effectLst/>
                        </a:rPr>
                        <a:t>(t)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165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200" kern="100">
                          <a:effectLst/>
                        </a:rPr>
                        <a:t>每个端部轭铁重量</a:t>
                      </a:r>
                      <a:r>
                        <a:rPr lang="en-US" sz="1200" kern="100">
                          <a:effectLst/>
                        </a:rPr>
                        <a:t>(t)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3419</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66424513"/>
                  </a:ext>
                </a:extLst>
              </a:tr>
              <a:tr h="274955">
                <a:tc>
                  <a:txBody>
                    <a:bodyPr/>
                    <a:lstStyle/>
                    <a:p>
                      <a:pPr algn="just">
                        <a:spcAft>
                          <a:spcPts val="0"/>
                        </a:spcAft>
                      </a:pPr>
                      <a:r>
                        <a:rPr lang="zh-CN" sz="1200" kern="100">
                          <a:effectLst/>
                        </a:rPr>
                        <a:t>桶部轭铁内半径</a:t>
                      </a:r>
                      <a:r>
                        <a:rPr lang="en-US" sz="1200" kern="100">
                          <a:effectLst/>
                        </a:rPr>
                        <a:t>(mm)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4400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200" kern="100">
                          <a:effectLst/>
                        </a:rPr>
                        <a:t>轭铁总重</a:t>
                      </a:r>
                      <a:r>
                        <a:rPr lang="en-US" sz="1200" kern="100">
                          <a:effectLst/>
                        </a:rPr>
                        <a:t>(t)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dirty="0">
                          <a:effectLst/>
                        </a:rPr>
                        <a:t>12959</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19855346"/>
                  </a:ext>
                </a:extLst>
              </a:tr>
            </a:tbl>
          </a:graphicData>
        </a:graphic>
      </p:graphicFrame>
    </p:spTree>
    <p:extLst>
      <p:ext uri="{BB962C8B-B14F-4D97-AF65-F5344CB8AC3E}">
        <p14:creationId xmlns:p14="http://schemas.microsoft.com/office/powerpoint/2010/main" val="287804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8237483" cy="6244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72055" y="81870"/>
            <a:ext cx="7260021" cy="484007"/>
          </a:xfrm>
        </p:spPr>
        <p:txBody>
          <a:bodyPr>
            <a:noAutofit/>
          </a:bodyPr>
          <a:lstStyle/>
          <a:p>
            <a:pPr algn="ctr">
              <a:lnSpc>
                <a:spcPct val="100000"/>
              </a:lnSpc>
            </a:pPr>
            <a:r>
              <a:rPr lang="en-US" altLang="zh-CN" sz="3200" dirty="0"/>
              <a:t>Stray field of CMS</a:t>
            </a:r>
          </a:p>
        </p:txBody>
      </p:sp>
      <p:cxnSp>
        <p:nvCxnSpPr>
          <p:cNvPr id="4" name="直接连接符 3"/>
          <p:cNvCxnSpPr/>
          <p:nvPr/>
        </p:nvCxnSpPr>
        <p:spPr>
          <a:xfrm flipV="1">
            <a:off x="564944" y="624497"/>
            <a:ext cx="7922419" cy="214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483" y="5395"/>
            <a:ext cx="898634" cy="596553"/>
          </a:xfrm>
          <a:prstGeom prst="rect">
            <a:avLst/>
          </a:prstGeom>
        </p:spPr>
      </p:pic>
      <p:sp>
        <p:nvSpPr>
          <p:cNvPr id="7" name="灯片编号占位符 6">
            <a:extLst>
              <a:ext uri="{FF2B5EF4-FFF2-40B4-BE49-F238E27FC236}">
                <a16:creationId xmlns:a16="http://schemas.microsoft.com/office/drawing/2014/main" id="{75E1F5EC-53C3-4719-821B-2089C20D5C08}"/>
              </a:ext>
            </a:extLst>
          </p:cNvPr>
          <p:cNvSpPr>
            <a:spLocks noGrp="1"/>
          </p:cNvSpPr>
          <p:nvPr>
            <p:ph type="sldNum" sz="quarter" idx="12"/>
          </p:nvPr>
        </p:nvSpPr>
        <p:spPr/>
        <p:txBody>
          <a:bodyPr/>
          <a:lstStyle/>
          <a:p>
            <a:fld id="{1BC14028-2C42-48E4-958A-A39E3E99AC05}" type="slidenum">
              <a:rPr lang="en-US" smtClean="0"/>
              <a:t>11</a:t>
            </a:fld>
            <a:endParaRPr lang="en-US"/>
          </a:p>
        </p:txBody>
      </p:sp>
      <p:pic>
        <p:nvPicPr>
          <p:cNvPr id="9" name="图片 8"/>
          <p:cNvPicPr>
            <a:picLocks noChangeAspect="1"/>
          </p:cNvPicPr>
          <p:nvPr/>
        </p:nvPicPr>
        <p:blipFill>
          <a:blip r:embed="rId3"/>
          <a:stretch>
            <a:fillRect/>
          </a:stretch>
        </p:blipFill>
        <p:spPr>
          <a:xfrm>
            <a:off x="5830" y="0"/>
            <a:ext cx="965765" cy="624497"/>
          </a:xfrm>
          <a:prstGeom prst="rect">
            <a:avLst/>
          </a:prstGeom>
        </p:spPr>
      </p:pic>
      <p:pic>
        <p:nvPicPr>
          <p:cNvPr id="8" name="内容占位符 7"/>
          <p:cNvPicPr>
            <a:picLocks noGrp="1" noChangeAspect="1"/>
          </p:cNvPicPr>
          <p:nvPr>
            <p:ph idx="1"/>
          </p:nvPr>
        </p:nvPicPr>
        <p:blipFill>
          <a:blip r:embed="rId4"/>
          <a:stretch>
            <a:fillRect/>
          </a:stretch>
        </p:blipFill>
        <p:spPr>
          <a:xfrm>
            <a:off x="121846" y="957218"/>
            <a:ext cx="3402111" cy="1485844"/>
          </a:xfrm>
          <a:prstGeom prst="rect">
            <a:avLst/>
          </a:prstGeom>
        </p:spPr>
      </p:pic>
      <p:pic>
        <p:nvPicPr>
          <p:cNvPr id="11" name="图片 10"/>
          <p:cNvPicPr>
            <a:picLocks noChangeAspect="1"/>
          </p:cNvPicPr>
          <p:nvPr/>
        </p:nvPicPr>
        <p:blipFill>
          <a:blip r:embed="rId5"/>
          <a:stretch>
            <a:fillRect/>
          </a:stretch>
        </p:blipFill>
        <p:spPr>
          <a:xfrm>
            <a:off x="3562582" y="957218"/>
            <a:ext cx="3047140" cy="1485844"/>
          </a:xfrm>
          <a:prstGeom prst="rect">
            <a:avLst/>
          </a:prstGeom>
        </p:spPr>
      </p:pic>
      <p:pic>
        <p:nvPicPr>
          <p:cNvPr id="15" name="图片 14"/>
          <p:cNvPicPr>
            <a:picLocks noChangeAspect="1"/>
          </p:cNvPicPr>
          <p:nvPr/>
        </p:nvPicPr>
        <p:blipFill>
          <a:blip r:embed="rId6"/>
          <a:stretch>
            <a:fillRect/>
          </a:stretch>
        </p:blipFill>
        <p:spPr>
          <a:xfrm>
            <a:off x="5559054" y="3101026"/>
            <a:ext cx="3427150" cy="1519312"/>
          </a:xfrm>
          <a:prstGeom prst="rect">
            <a:avLst/>
          </a:prstGeom>
        </p:spPr>
      </p:pic>
      <p:pic>
        <p:nvPicPr>
          <p:cNvPr id="16" name="图片 15"/>
          <p:cNvPicPr>
            <a:picLocks noChangeAspect="1"/>
          </p:cNvPicPr>
          <p:nvPr/>
        </p:nvPicPr>
        <p:blipFill>
          <a:blip r:embed="rId7"/>
          <a:stretch>
            <a:fillRect/>
          </a:stretch>
        </p:blipFill>
        <p:spPr>
          <a:xfrm>
            <a:off x="6631224" y="940756"/>
            <a:ext cx="2300099" cy="2008930"/>
          </a:xfrm>
          <a:prstGeom prst="rect">
            <a:avLst/>
          </a:prstGeom>
        </p:spPr>
      </p:pic>
      <p:graphicFrame>
        <p:nvGraphicFramePr>
          <p:cNvPr id="18" name="表格 17"/>
          <p:cNvGraphicFramePr>
            <a:graphicFrameLocks noGrp="1"/>
          </p:cNvGraphicFramePr>
          <p:nvPr>
            <p:extLst>
              <p:ext uri="{D42A27DB-BD31-4B8C-83A1-F6EECF244321}">
                <p14:modId xmlns:p14="http://schemas.microsoft.com/office/powerpoint/2010/main" val="2622228160"/>
              </p:ext>
            </p:extLst>
          </p:nvPr>
        </p:nvGraphicFramePr>
        <p:xfrm>
          <a:off x="252230" y="3101026"/>
          <a:ext cx="3911852" cy="1371600"/>
        </p:xfrm>
        <a:graphic>
          <a:graphicData uri="http://schemas.openxmlformats.org/drawingml/2006/table">
            <a:tbl>
              <a:tblPr firstRow="1" bandRow="1">
                <a:tableStyleId>{5C22544A-7EE6-4342-B048-85BDC9FD1C3A}</a:tableStyleId>
              </a:tblPr>
              <a:tblGrid>
                <a:gridCol w="978279">
                  <a:extLst>
                    <a:ext uri="{9D8B030D-6E8A-4147-A177-3AD203B41FA5}">
                      <a16:colId xmlns:a16="http://schemas.microsoft.com/office/drawing/2014/main" val="2810952560"/>
                    </a:ext>
                  </a:extLst>
                </a:gridCol>
                <a:gridCol w="978279">
                  <a:extLst>
                    <a:ext uri="{9D8B030D-6E8A-4147-A177-3AD203B41FA5}">
                      <a16:colId xmlns:a16="http://schemas.microsoft.com/office/drawing/2014/main" val="3875744594"/>
                    </a:ext>
                  </a:extLst>
                </a:gridCol>
                <a:gridCol w="977647">
                  <a:extLst>
                    <a:ext uri="{9D8B030D-6E8A-4147-A177-3AD203B41FA5}">
                      <a16:colId xmlns:a16="http://schemas.microsoft.com/office/drawing/2014/main" val="2079042333"/>
                    </a:ext>
                  </a:extLst>
                </a:gridCol>
                <a:gridCol w="977647">
                  <a:extLst>
                    <a:ext uri="{9D8B030D-6E8A-4147-A177-3AD203B41FA5}">
                      <a16:colId xmlns:a16="http://schemas.microsoft.com/office/drawing/2014/main" val="3056408957"/>
                    </a:ext>
                  </a:extLst>
                </a:gridCol>
              </a:tblGrid>
              <a:tr h="175895">
                <a:tc gridSpan="2">
                  <a:txBody>
                    <a:bodyPr/>
                    <a:lstStyle/>
                    <a:p>
                      <a:pPr algn="ctr">
                        <a:spcAft>
                          <a:spcPts val="0"/>
                        </a:spcAft>
                      </a:pPr>
                      <a:r>
                        <a:rPr lang="en-US" sz="1200" kern="100">
                          <a:effectLst/>
                        </a:rPr>
                        <a:t>Stray field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hMerge="1">
                  <a:txBody>
                    <a:bodyPr/>
                    <a:lstStyle/>
                    <a:p>
                      <a:endParaRPr lang="zh-CN" altLang="en-US"/>
                    </a:p>
                  </a:txBody>
                  <a:tcPr/>
                </a:tc>
                <a:tc>
                  <a:txBody>
                    <a:bodyPr/>
                    <a:lstStyle/>
                    <a:p>
                      <a:pPr algn="ctr">
                        <a:spcAft>
                          <a:spcPts val="0"/>
                        </a:spcAft>
                      </a:pPr>
                      <a:r>
                        <a:rPr lang="en-US" sz="1200" kern="100" dirty="0">
                          <a:effectLst/>
                        </a:rPr>
                        <a:t>CMS</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dirty="0">
                          <a:effectLst/>
                        </a:rPr>
                        <a:t>CEPC</a:t>
                      </a:r>
                      <a:r>
                        <a:rPr lang="en-US" sz="1200" kern="100" baseline="0" dirty="0">
                          <a:effectLst/>
                        </a:rPr>
                        <a:t> </a:t>
                      </a:r>
                      <a:r>
                        <a:rPr lang="en-US" altLang="zh-CN" sz="1200" kern="100" baseline="0" dirty="0">
                          <a:effectLst/>
                        </a:rPr>
                        <a:t>CDR</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301233407"/>
                  </a:ext>
                </a:extLst>
              </a:tr>
              <a:tr h="175895">
                <a:tc rowSpan="2">
                  <a:txBody>
                    <a:bodyPr/>
                    <a:lstStyle/>
                    <a:p>
                      <a:pPr algn="ctr">
                        <a:spcAft>
                          <a:spcPts val="0"/>
                        </a:spcAft>
                      </a:pPr>
                      <a:r>
                        <a:rPr lang="en-US" sz="1200" kern="100" dirty="0">
                          <a:effectLst/>
                        </a:rPr>
                        <a:t>50 Gs</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R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25.2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13.6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595856984"/>
                  </a:ext>
                </a:extLst>
              </a:tr>
              <a:tr h="156845">
                <a:tc vMerge="1">
                  <a:txBody>
                    <a:bodyPr/>
                    <a:lstStyle/>
                    <a:p>
                      <a:endParaRPr lang="zh-CN" altLang="en-US"/>
                    </a:p>
                  </a:txBody>
                  <a:tcPr/>
                </a:tc>
                <a:tc>
                  <a:txBody>
                    <a:bodyPr/>
                    <a:lstStyle/>
                    <a:p>
                      <a:pPr algn="ctr">
                        <a:spcAft>
                          <a:spcPts val="0"/>
                        </a:spcAft>
                      </a:pPr>
                      <a:r>
                        <a:rPr lang="en-US" sz="1200" kern="100">
                          <a:effectLst/>
                        </a:rPr>
                        <a:t>Z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32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15.8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249718666"/>
                  </a:ext>
                </a:extLst>
              </a:tr>
              <a:tr h="175895">
                <a:tc rowSpan="2">
                  <a:txBody>
                    <a:bodyPr/>
                    <a:lstStyle/>
                    <a:p>
                      <a:pPr algn="ctr">
                        <a:spcAft>
                          <a:spcPts val="0"/>
                        </a:spcAft>
                      </a:pPr>
                      <a:r>
                        <a:rPr lang="en-US" sz="1200" kern="100" dirty="0">
                          <a:effectLst/>
                        </a:rPr>
                        <a:t>100 Gs</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R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19.2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10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958817589"/>
                  </a:ext>
                </a:extLst>
              </a:tr>
              <a:tr h="175895">
                <a:tc vMerge="1">
                  <a:txBody>
                    <a:bodyPr/>
                    <a:lstStyle/>
                    <a:p>
                      <a:endParaRPr lang="zh-CN" altLang="en-US"/>
                    </a:p>
                  </a:txBody>
                  <a:tcPr/>
                </a:tc>
                <a:tc>
                  <a:txBody>
                    <a:bodyPr/>
                    <a:lstStyle/>
                    <a:p>
                      <a:pPr algn="ctr">
                        <a:spcAft>
                          <a:spcPts val="0"/>
                        </a:spcAft>
                      </a:pPr>
                      <a:r>
                        <a:rPr lang="en-US" sz="1200" kern="100">
                          <a:effectLst/>
                        </a:rPr>
                        <a:t>Z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25.2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dirty="0">
                          <a:effectLst/>
                        </a:rPr>
                        <a:t>11.6 m</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2349526058"/>
                  </a:ext>
                </a:extLst>
              </a:tr>
            </a:tbl>
          </a:graphicData>
        </a:graphic>
      </p:graphicFrame>
    </p:spTree>
    <p:extLst>
      <p:ext uri="{BB962C8B-B14F-4D97-AF65-F5344CB8AC3E}">
        <p14:creationId xmlns:p14="http://schemas.microsoft.com/office/powerpoint/2010/main" val="270476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230" y="2382"/>
            <a:ext cx="8229863" cy="6239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 name="标题 1"/>
          <p:cNvSpPr>
            <a:spLocks noGrp="1"/>
          </p:cNvSpPr>
          <p:nvPr>
            <p:ph type="title"/>
          </p:nvPr>
        </p:nvSpPr>
        <p:spPr>
          <a:xfrm>
            <a:off x="974926" y="84176"/>
            <a:ext cx="7259167" cy="483560"/>
          </a:xfrm>
        </p:spPr>
        <p:txBody>
          <a:bodyPr>
            <a:noAutofit/>
          </a:bodyPr>
          <a:lstStyle/>
          <a:p>
            <a:pPr algn="ctr">
              <a:lnSpc>
                <a:spcPct val="100000"/>
              </a:lnSpc>
            </a:pPr>
            <a:r>
              <a:rPr lang="en-US" altLang="zh-CN" sz="3600" dirty="0"/>
              <a:t>Stray field of CMS</a:t>
            </a:r>
            <a:endParaRPr lang="en-US" altLang="zh-CN" sz="3597" dirty="0"/>
          </a:p>
        </p:txBody>
      </p:sp>
      <p:cxnSp>
        <p:nvCxnSpPr>
          <p:cNvPr id="4" name="直接连接符 3"/>
          <p:cNvCxnSpPr/>
          <p:nvPr/>
        </p:nvCxnSpPr>
        <p:spPr>
          <a:xfrm flipV="1">
            <a:off x="568651" y="626301"/>
            <a:ext cx="7915091" cy="2141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092" y="7772"/>
            <a:ext cx="897803" cy="596001"/>
          </a:xfrm>
          <a:prstGeom prst="rect">
            <a:avLst/>
          </a:prstGeom>
        </p:spPr>
      </p:pic>
      <p:sp>
        <p:nvSpPr>
          <p:cNvPr id="7" name="灯片编号占位符 6"/>
          <p:cNvSpPr>
            <a:spLocks noGrp="1"/>
          </p:cNvSpPr>
          <p:nvPr>
            <p:ph type="sldNum" sz="quarter" idx="12"/>
          </p:nvPr>
        </p:nvSpPr>
        <p:spPr>
          <a:xfrm>
            <a:off x="6431952" y="4801148"/>
            <a:ext cx="2055497" cy="273844"/>
          </a:xfrm>
        </p:spPr>
        <p:txBody>
          <a:bodyPr/>
          <a:lstStyle/>
          <a:p>
            <a:fld id="{1BC14028-2C42-48E4-958A-A39E3E99AC05}" type="slidenum">
              <a:rPr lang="en-US" smtClean="0"/>
              <a:t>12</a:t>
            </a:fld>
            <a:endParaRPr lang="en-US"/>
          </a:p>
        </p:txBody>
      </p:sp>
      <p:pic>
        <p:nvPicPr>
          <p:cNvPr id="9" name="图片 8"/>
          <p:cNvPicPr>
            <a:picLocks noChangeAspect="1"/>
          </p:cNvPicPr>
          <p:nvPr/>
        </p:nvPicPr>
        <p:blipFill>
          <a:blip r:embed="rId3"/>
          <a:stretch>
            <a:fillRect/>
          </a:stretch>
        </p:blipFill>
        <p:spPr>
          <a:xfrm>
            <a:off x="10055" y="2382"/>
            <a:ext cx="964871" cy="623919"/>
          </a:xfrm>
          <a:prstGeom prst="rect">
            <a:avLst/>
          </a:prstGeom>
        </p:spPr>
      </p:pic>
      <p:pic>
        <p:nvPicPr>
          <p:cNvPr id="8" name="图片 7"/>
          <p:cNvPicPr>
            <a:picLocks noChangeAspect="1"/>
          </p:cNvPicPr>
          <p:nvPr/>
        </p:nvPicPr>
        <p:blipFill>
          <a:blip r:embed="rId4"/>
          <a:stretch>
            <a:fillRect/>
          </a:stretch>
        </p:blipFill>
        <p:spPr>
          <a:xfrm>
            <a:off x="568651" y="647750"/>
            <a:ext cx="7307580" cy="2262688"/>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2506465783"/>
              </p:ext>
            </p:extLst>
          </p:nvPr>
        </p:nvGraphicFramePr>
        <p:xfrm>
          <a:off x="3986148" y="2866497"/>
          <a:ext cx="4889499" cy="1371600"/>
        </p:xfrm>
        <a:graphic>
          <a:graphicData uri="http://schemas.openxmlformats.org/drawingml/2006/table">
            <a:tbl>
              <a:tblPr firstRow="1" bandRow="1">
                <a:tableStyleId>{5C22544A-7EE6-4342-B048-85BDC9FD1C3A}</a:tableStyleId>
              </a:tblPr>
              <a:tblGrid>
                <a:gridCol w="978279">
                  <a:extLst>
                    <a:ext uri="{9D8B030D-6E8A-4147-A177-3AD203B41FA5}">
                      <a16:colId xmlns:a16="http://schemas.microsoft.com/office/drawing/2014/main" val="2810952560"/>
                    </a:ext>
                  </a:extLst>
                </a:gridCol>
                <a:gridCol w="978279">
                  <a:extLst>
                    <a:ext uri="{9D8B030D-6E8A-4147-A177-3AD203B41FA5}">
                      <a16:colId xmlns:a16="http://schemas.microsoft.com/office/drawing/2014/main" val="3875744594"/>
                    </a:ext>
                  </a:extLst>
                </a:gridCol>
                <a:gridCol w="977647">
                  <a:extLst>
                    <a:ext uri="{9D8B030D-6E8A-4147-A177-3AD203B41FA5}">
                      <a16:colId xmlns:a16="http://schemas.microsoft.com/office/drawing/2014/main" val="2079042333"/>
                    </a:ext>
                  </a:extLst>
                </a:gridCol>
                <a:gridCol w="977647">
                  <a:extLst>
                    <a:ext uri="{9D8B030D-6E8A-4147-A177-3AD203B41FA5}">
                      <a16:colId xmlns:a16="http://schemas.microsoft.com/office/drawing/2014/main" val="3056408957"/>
                    </a:ext>
                  </a:extLst>
                </a:gridCol>
                <a:gridCol w="977647">
                  <a:extLst>
                    <a:ext uri="{9D8B030D-6E8A-4147-A177-3AD203B41FA5}">
                      <a16:colId xmlns:a16="http://schemas.microsoft.com/office/drawing/2014/main" val="1233454110"/>
                    </a:ext>
                  </a:extLst>
                </a:gridCol>
              </a:tblGrid>
              <a:tr h="175895">
                <a:tc gridSpan="2">
                  <a:txBody>
                    <a:bodyPr/>
                    <a:lstStyle/>
                    <a:p>
                      <a:pPr algn="ctr">
                        <a:spcAft>
                          <a:spcPts val="0"/>
                        </a:spcAft>
                      </a:pPr>
                      <a:r>
                        <a:rPr lang="en-US" sz="1200" kern="100" dirty="0">
                          <a:effectLst/>
                        </a:rPr>
                        <a:t>Stray field</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a:tc>
                <a:tc hMerge="1">
                  <a:txBody>
                    <a:bodyPr/>
                    <a:lstStyle/>
                    <a:p>
                      <a:endParaRPr lang="zh-CN" altLang="en-US"/>
                    </a:p>
                  </a:txBody>
                  <a:tcPr/>
                </a:tc>
                <a:tc>
                  <a:txBody>
                    <a:bodyPr/>
                    <a:lstStyle/>
                    <a:p>
                      <a:pPr algn="ctr">
                        <a:spcAft>
                          <a:spcPts val="0"/>
                        </a:spcAft>
                      </a:pPr>
                      <a:r>
                        <a:rPr lang="en-US" sz="1200" kern="100" dirty="0">
                          <a:effectLst/>
                        </a:rPr>
                        <a:t>CMS</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dirty="0">
                          <a:effectLst/>
                        </a:rPr>
                        <a:t>CEPC</a:t>
                      </a:r>
                      <a:r>
                        <a:rPr lang="en-US" altLang="zh-CN" sz="1200" kern="100" dirty="0">
                          <a:effectLst/>
                        </a:rPr>
                        <a:t> CDR</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spcAft>
                          <a:spcPts val="0"/>
                        </a:spcAft>
                      </a:pPr>
                      <a:r>
                        <a:rPr lang="en-US" sz="1200" kern="100">
                          <a:effectLst/>
                        </a:rPr>
                        <a:t>CEPC</a:t>
                      </a:r>
                      <a:r>
                        <a:rPr lang="zh-CN" sz="1200" kern="100">
                          <a:effectLst/>
                        </a:rPr>
                        <a:t>减重后</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301233407"/>
                  </a:ext>
                </a:extLst>
              </a:tr>
              <a:tr h="175895">
                <a:tc rowSpan="2">
                  <a:txBody>
                    <a:bodyPr/>
                    <a:lstStyle/>
                    <a:p>
                      <a:pPr algn="ctr">
                        <a:spcAft>
                          <a:spcPts val="0"/>
                        </a:spcAft>
                      </a:pPr>
                      <a:r>
                        <a:rPr lang="en-US" sz="1200" kern="100" dirty="0">
                          <a:effectLst/>
                        </a:rPr>
                        <a:t>50 Gs</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R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25.2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13.6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spcAft>
                          <a:spcPts val="0"/>
                        </a:spcAft>
                      </a:pPr>
                      <a:r>
                        <a:rPr lang="en-US" sz="1200" kern="100">
                          <a:effectLst/>
                        </a:rPr>
                        <a:t>25.2m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595856984"/>
                  </a:ext>
                </a:extLst>
              </a:tr>
              <a:tr h="156845">
                <a:tc vMerge="1">
                  <a:txBody>
                    <a:bodyPr/>
                    <a:lstStyle/>
                    <a:p>
                      <a:endParaRPr lang="zh-CN" altLang="en-US"/>
                    </a:p>
                  </a:txBody>
                  <a:tcPr/>
                </a:tc>
                <a:tc>
                  <a:txBody>
                    <a:bodyPr/>
                    <a:lstStyle/>
                    <a:p>
                      <a:pPr algn="ctr">
                        <a:spcAft>
                          <a:spcPts val="0"/>
                        </a:spcAft>
                      </a:pPr>
                      <a:r>
                        <a:rPr lang="en-US" sz="1200" kern="100">
                          <a:effectLst/>
                        </a:rPr>
                        <a:t>Z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32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15.8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spcAft>
                          <a:spcPts val="0"/>
                        </a:spcAft>
                      </a:pPr>
                      <a:r>
                        <a:rPr lang="en-US" sz="1200" kern="100">
                          <a:effectLst/>
                        </a:rPr>
                        <a:t>32.4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249718666"/>
                  </a:ext>
                </a:extLst>
              </a:tr>
              <a:tr h="175895">
                <a:tc rowSpan="2">
                  <a:txBody>
                    <a:bodyPr/>
                    <a:lstStyle/>
                    <a:p>
                      <a:pPr algn="ctr">
                        <a:spcAft>
                          <a:spcPts val="0"/>
                        </a:spcAft>
                      </a:pPr>
                      <a:r>
                        <a:rPr lang="en-US" sz="1200" kern="100" dirty="0">
                          <a:effectLst/>
                        </a:rPr>
                        <a:t>100 Gs</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R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19.2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10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spcAft>
                          <a:spcPts val="0"/>
                        </a:spcAft>
                      </a:pPr>
                      <a:r>
                        <a:rPr lang="en-US" sz="1200" kern="100">
                          <a:effectLst/>
                        </a:rPr>
                        <a:t>19.8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958817589"/>
                  </a:ext>
                </a:extLst>
              </a:tr>
              <a:tr h="175895">
                <a:tc vMerge="1">
                  <a:txBody>
                    <a:bodyPr/>
                    <a:lstStyle/>
                    <a:p>
                      <a:endParaRPr lang="zh-CN" altLang="en-US"/>
                    </a:p>
                  </a:txBody>
                  <a:tcPr/>
                </a:tc>
                <a:tc>
                  <a:txBody>
                    <a:bodyPr/>
                    <a:lstStyle/>
                    <a:p>
                      <a:pPr algn="ctr">
                        <a:spcAft>
                          <a:spcPts val="0"/>
                        </a:spcAft>
                      </a:pPr>
                      <a:r>
                        <a:rPr lang="en-US" sz="1200" kern="100">
                          <a:effectLst/>
                        </a:rPr>
                        <a:t>Z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25.2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11.6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spcAft>
                          <a:spcPts val="0"/>
                        </a:spcAft>
                      </a:pPr>
                      <a:r>
                        <a:rPr lang="en-US" sz="1200" kern="100" dirty="0">
                          <a:effectLst/>
                        </a:rPr>
                        <a:t>24.4 m</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2349526058"/>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34331834"/>
              </p:ext>
            </p:extLst>
          </p:nvPr>
        </p:nvGraphicFramePr>
        <p:xfrm>
          <a:off x="24343" y="3040928"/>
          <a:ext cx="3499614" cy="1943100"/>
        </p:xfrm>
        <a:graphic>
          <a:graphicData uri="http://schemas.openxmlformats.org/drawingml/2006/table">
            <a:tbl>
              <a:tblPr firstRow="1" firstCol="1" bandRow="1">
                <a:tableStyleId>{9D7B26C5-4107-4FEC-AEDC-1716B250A1EF}</a:tableStyleId>
              </a:tblPr>
              <a:tblGrid>
                <a:gridCol w="1439643">
                  <a:extLst>
                    <a:ext uri="{9D8B030D-6E8A-4147-A177-3AD203B41FA5}">
                      <a16:colId xmlns:a16="http://schemas.microsoft.com/office/drawing/2014/main" val="3769699991"/>
                    </a:ext>
                  </a:extLst>
                </a:gridCol>
                <a:gridCol w="527538">
                  <a:extLst>
                    <a:ext uri="{9D8B030D-6E8A-4147-A177-3AD203B41FA5}">
                      <a16:colId xmlns:a16="http://schemas.microsoft.com/office/drawing/2014/main" val="1957471040"/>
                    </a:ext>
                  </a:extLst>
                </a:gridCol>
                <a:gridCol w="780757">
                  <a:extLst>
                    <a:ext uri="{9D8B030D-6E8A-4147-A177-3AD203B41FA5}">
                      <a16:colId xmlns:a16="http://schemas.microsoft.com/office/drawing/2014/main" val="846970023"/>
                    </a:ext>
                  </a:extLst>
                </a:gridCol>
                <a:gridCol w="751676">
                  <a:extLst>
                    <a:ext uri="{9D8B030D-6E8A-4147-A177-3AD203B41FA5}">
                      <a16:colId xmlns:a16="http://schemas.microsoft.com/office/drawing/2014/main" val="1127091248"/>
                    </a:ext>
                  </a:extLst>
                </a:gridCol>
              </a:tblGrid>
              <a:tr h="0">
                <a:tc>
                  <a:txBody>
                    <a:bodyPr/>
                    <a:lstStyle/>
                    <a:p>
                      <a:pPr algn="ctr">
                        <a:spcAft>
                          <a:spcPts val="0"/>
                        </a:spcAft>
                      </a:pPr>
                      <a:r>
                        <a:rPr lang="en-US" sz="1050" kern="100" dirty="0">
                          <a:effectLst/>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CMS</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CEPC</a:t>
                      </a:r>
                      <a:r>
                        <a:rPr lang="zh-CN" sz="1050" kern="100">
                          <a:effectLst/>
                        </a:rPr>
                        <a:t>原始</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CEPC</a:t>
                      </a:r>
                      <a:r>
                        <a:rPr lang="zh-CN" sz="1050" kern="100">
                          <a:effectLst/>
                        </a:rPr>
                        <a:t>轭铁减重后</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20802957"/>
                  </a:ext>
                </a:extLst>
              </a:tr>
              <a:tr h="0">
                <a:tc>
                  <a:txBody>
                    <a:bodyPr/>
                    <a:lstStyle/>
                    <a:p>
                      <a:pPr algn="ctr">
                        <a:spcAft>
                          <a:spcPts val="0"/>
                        </a:spcAft>
                      </a:pPr>
                      <a:r>
                        <a:rPr lang="zh-CN" sz="1050" kern="100">
                          <a:effectLst/>
                        </a:rPr>
                        <a:t>中心场强</a:t>
                      </a:r>
                      <a:r>
                        <a:rPr lang="en-US" sz="1050" kern="100">
                          <a:effectLst/>
                        </a:rPr>
                        <a:t> (T)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30672521"/>
                  </a:ext>
                </a:extLst>
              </a:tr>
              <a:tr h="0">
                <a:tc>
                  <a:txBody>
                    <a:bodyPr/>
                    <a:lstStyle/>
                    <a:p>
                      <a:pPr algn="ctr">
                        <a:spcAft>
                          <a:spcPts val="0"/>
                        </a:spcAft>
                      </a:pPr>
                      <a:r>
                        <a:rPr lang="zh-CN" sz="1050" kern="100">
                          <a:effectLst/>
                        </a:rPr>
                        <a:t>超导线圈内径</a:t>
                      </a:r>
                      <a:r>
                        <a:rPr lang="en-US" sz="1050" kern="100">
                          <a:effectLst/>
                        </a:rPr>
                        <a:t> (mm)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6360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7200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7200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87223852"/>
                  </a:ext>
                </a:extLst>
              </a:tr>
              <a:tr h="0">
                <a:tc>
                  <a:txBody>
                    <a:bodyPr/>
                    <a:lstStyle/>
                    <a:p>
                      <a:pPr algn="ctr">
                        <a:spcAft>
                          <a:spcPts val="0"/>
                        </a:spcAft>
                      </a:pPr>
                      <a:r>
                        <a:rPr lang="zh-CN" sz="1050" kern="100">
                          <a:effectLst/>
                        </a:rPr>
                        <a:t>超导线圈长度 </a:t>
                      </a:r>
                      <a:r>
                        <a:rPr lang="en-US" sz="1050" kern="100">
                          <a:effectLst/>
                        </a:rPr>
                        <a:t>(mm)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12480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7606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7606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1619937"/>
                  </a:ext>
                </a:extLst>
              </a:tr>
              <a:tr h="0">
                <a:tc>
                  <a:txBody>
                    <a:bodyPr/>
                    <a:lstStyle/>
                    <a:p>
                      <a:pPr algn="ctr">
                        <a:spcAft>
                          <a:spcPts val="0"/>
                        </a:spcAft>
                      </a:pPr>
                      <a:r>
                        <a:rPr lang="zh-CN" sz="1050" kern="100">
                          <a:effectLst/>
                        </a:rPr>
                        <a:t>桶部轭铁内径 </a:t>
                      </a:r>
                      <a:r>
                        <a:rPr lang="en-US" sz="1050" kern="100">
                          <a:effectLst/>
                        </a:rPr>
                        <a:t>(mm)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9180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8800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dirty="0">
                          <a:effectLst/>
                        </a:rPr>
                        <a:t>9000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85768664"/>
                  </a:ext>
                </a:extLst>
              </a:tr>
              <a:tr h="0">
                <a:tc>
                  <a:txBody>
                    <a:bodyPr/>
                    <a:lstStyle/>
                    <a:p>
                      <a:pPr algn="ctr">
                        <a:spcAft>
                          <a:spcPts val="0"/>
                        </a:spcAft>
                      </a:pPr>
                      <a:r>
                        <a:rPr lang="zh-CN" sz="1050" kern="100">
                          <a:effectLst/>
                        </a:rPr>
                        <a:t>桶部轭铁外径 </a:t>
                      </a:r>
                      <a:r>
                        <a:rPr lang="en-US" sz="1050" kern="100">
                          <a:effectLst/>
                        </a:rPr>
                        <a:t>(mm)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14000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14480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12200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82737216"/>
                  </a:ext>
                </a:extLst>
              </a:tr>
              <a:tr h="0">
                <a:tc>
                  <a:txBody>
                    <a:bodyPr/>
                    <a:lstStyle/>
                    <a:p>
                      <a:pPr algn="ctr">
                        <a:spcAft>
                          <a:spcPts val="0"/>
                        </a:spcAft>
                      </a:pPr>
                      <a:r>
                        <a:rPr lang="zh-CN" sz="1050" kern="100">
                          <a:effectLst/>
                        </a:rPr>
                        <a:t>磁铁</a:t>
                      </a:r>
                      <a:r>
                        <a:rPr lang="en-US" sz="1050" kern="100">
                          <a:effectLst/>
                        </a:rPr>
                        <a:t>(</a:t>
                      </a:r>
                      <a:r>
                        <a:rPr lang="zh-CN" sz="1050" kern="100">
                          <a:effectLst/>
                        </a:rPr>
                        <a:t>包含轭铁</a:t>
                      </a:r>
                      <a:r>
                        <a:rPr lang="en-US" sz="1050" kern="100">
                          <a:effectLst/>
                        </a:rPr>
                        <a:t>)</a:t>
                      </a:r>
                      <a:r>
                        <a:rPr lang="zh-CN" sz="1050" kern="100">
                          <a:effectLst/>
                        </a:rPr>
                        <a:t>轴向总长度 </a:t>
                      </a:r>
                      <a:r>
                        <a:rPr lang="en-US" sz="1050" kern="100">
                          <a:effectLst/>
                        </a:rPr>
                        <a:t>(mm)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20040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13966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11600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77245935"/>
                  </a:ext>
                </a:extLst>
              </a:tr>
              <a:tr h="0">
                <a:tc>
                  <a:txBody>
                    <a:bodyPr/>
                    <a:lstStyle/>
                    <a:p>
                      <a:pPr algn="ctr">
                        <a:spcAft>
                          <a:spcPts val="0"/>
                        </a:spcAft>
                      </a:pPr>
                      <a:r>
                        <a:rPr lang="zh-CN" sz="1050" kern="100">
                          <a:effectLst/>
                        </a:rPr>
                        <a:t>桶部轭铁重量 </a:t>
                      </a:r>
                      <a:r>
                        <a:rPr lang="en-US" sz="1050" kern="100">
                          <a:effectLst/>
                        </a:rPr>
                        <a:t>(t)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6000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6122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1608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17950773"/>
                  </a:ext>
                </a:extLst>
              </a:tr>
              <a:tr h="0">
                <a:tc>
                  <a:txBody>
                    <a:bodyPr/>
                    <a:lstStyle/>
                    <a:p>
                      <a:pPr algn="ctr">
                        <a:spcAft>
                          <a:spcPts val="0"/>
                        </a:spcAft>
                      </a:pPr>
                      <a:r>
                        <a:rPr lang="zh-CN" sz="1050" kern="100">
                          <a:effectLst/>
                        </a:rPr>
                        <a:t>每个端部轭铁重量 </a:t>
                      </a:r>
                      <a:r>
                        <a:rPr lang="en-US" sz="1050" kern="100">
                          <a:effectLst/>
                        </a:rPr>
                        <a:t>(t)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2000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3419</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a:effectLst/>
                        </a:rPr>
                        <a:t>678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7638642"/>
                  </a:ext>
                </a:extLst>
              </a:tr>
              <a:tr h="0">
                <a:tc>
                  <a:txBody>
                    <a:bodyPr/>
                    <a:lstStyle/>
                    <a:p>
                      <a:pPr algn="ctr">
                        <a:spcAft>
                          <a:spcPts val="0"/>
                        </a:spcAft>
                      </a:pPr>
                      <a:r>
                        <a:rPr lang="zh-CN" sz="1200" kern="100">
                          <a:solidFill>
                            <a:srgbClr val="FF0000"/>
                          </a:solidFill>
                          <a:effectLst/>
                        </a:rPr>
                        <a:t>轭铁总重 </a:t>
                      </a:r>
                      <a:r>
                        <a:rPr lang="en-US" sz="1200" kern="100">
                          <a:solidFill>
                            <a:srgbClr val="FF0000"/>
                          </a:solidFill>
                          <a:effectLst/>
                        </a:rPr>
                        <a:t>(t)</a:t>
                      </a:r>
                      <a:endParaRPr lang="zh-CN" sz="1200" b="1"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200" kern="100">
                          <a:solidFill>
                            <a:srgbClr val="FF0000"/>
                          </a:solidFill>
                          <a:effectLst/>
                        </a:rPr>
                        <a:t>10000</a:t>
                      </a:r>
                      <a:endParaRPr lang="zh-CN" sz="1200" b="1"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200" kern="100">
                          <a:solidFill>
                            <a:srgbClr val="FF0000"/>
                          </a:solidFill>
                          <a:effectLst/>
                        </a:rPr>
                        <a:t>12960</a:t>
                      </a:r>
                      <a:endParaRPr lang="zh-CN" sz="1200" b="1"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200" kern="100" dirty="0">
                          <a:solidFill>
                            <a:srgbClr val="FF0000"/>
                          </a:solidFill>
                          <a:effectLst/>
                        </a:rPr>
                        <a:t>2963</a:t>
                      </a:r>
                      <a:endParaRPr lang="zh-CN" sz="1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74304851"/>
                  </a:ext>
                </a:extLst>
              </a:tr>
            </a:tbl>
          </a:graphicData>
        </a:graphic>
      </p:graphicFrame>
      <p:sp>
        <p:nvSpPr>
          <p:cNvPr id="6" name="矩形 5"/>
          <p:cNvSpPr/>
          <p:nvPr/>
        </p:nvSpPr>
        <p:spPr>
          <a:xfrm>
            <a:off x="3629465" y="4240081"/>
            <a:ext cx="5502429" cy="954107"/>
          </a:xfrm>
          <a:prstGeom prst="rect">
            <a:avLst/>
          </a:prstGeom>
        </p:spPr>
        <p:txBody>
          <a:bodyPr wrap="square">
            <a:spAutoFit/>
          </a:bodyPr>
          <a:lstStyle/>
          <a:p>
            <a:r>
              <a:rPr lang="en-US" altLang="zh-CN" sz="1400" dirty="0">
                <a:latin typeface="Calibri" panose="020F0502020204030204" pitchFamily="34" charset="0"/>
                <a:cs typeface="Times New Roman" panose="02020603050405020304" pitchFamily="18" charset="0"/>
              </a:rPr>
              <a:t>CEPC</a:t>
            </a:r>
            <a:r>
              <a:rPr lang="zh-CN" altLang="zh-CN" sz="1400" dirty="0">
                <a:latin typeface="Calibri" panose="020F0502020204030204" pitchFamily="34" charset="0"/>
                <a:cs typeface="Times New Roman" panose="02020603050405020304" pitchFamily="18" charset="0"/>
              </a:rPr>
              <a:t>减重后漏磁场的范围与</a:t>
            </a:r>
            <a:r>
              <a:rPr lang="en-US" altLang="zh-CN" sz="1400" dirty="0">
                <a:latin typeface="Calibri" panose="020F0502020204030204" pitchFamily="34" charset="0"/>
                <a:cs typeface="Times New Roman" panose="02020603050405020304" pitchFamily="18" charset="0"/>
              </a:rPr>
              <a:t>CMS</a:t>
            </a:r>
            <a:r>
              <a:rPr lang="zh-CN" altLang="zh-CN" sz="1400" dirty="0">
                <a:latin typeface="Calibri" panose="020F0502020204030204" pitchFamily="34" charset="0"/>
                <a:cs typeface="Times New Roman" panose="02020603050405020304" pitchFamily="18" charset="0"/>
              </a:rPr>
              <a:t>接近，轭铁重量从原来的</a:t>
            </a:r>
            <a:r>
              <a:rPr lang="en-US" altLang="zh-CN" sz="1400" dirty="0">
                <a:latin typeface="Calibri" panose="020F0502020204030204" pitchFamily="34" charset="0"/>
                <a:cs typeface="Times New Roman" panose="02020603050405020304" pitchFamily="18" charset="0"/>
              </a:rPr>
              <a:t>12960 t</a:t>
            </a:r>
            <a:r>
              <a:rPr lang="zh-CN" altLang="zh-CN" sz="1400" dirty="0">
                <a:latin typeface="Calibri" panose="020F0502020204030204" pitchFamily="34" charset="0"/>
                <a:cs typeface="Times New Roman" panose="02020603050405020304" pitchFamily="18" charset="0"/>
              </a:rPr>
              <a:t>减小到了</a:t>
            </a:r>
            <a:r>
              <a:rPr lang="en-US" altLang="zh-CN" sz="1400" dirty="0">
                <a:latin typeface="Calibri" panose="020F0502020204030204" pitchFamily="34" charset="0"/>
                <a:cs typeface="Times New Roman" panose="02020603050405020304" pitchFamily="18" charset="0"/>
              </a:rPr>
              <a:t>2963 t</a:t>
            </a:r>
            <a:r>
              <a:rPr lang="zh-CN" altLang="zh-CN" sz="1400" dirty="0">
                <a:latin typeface="Calibri" panose="020F0502020204030204" pitchFamily="34" charset="0"/>
                <a:cs typeface="Times New Roman" panose="02020603050405020304" pitchFamily="18" charset="0"/>
              </a:rPr>
              <a:t>，重量不到原来的四分之一。这样轭铁的造价将大幅减少，同时由于重量的大幅减少，吊装轭铁的设备、山洞开孔的尺寸等相关的费用都大大降低。</a:t>
            </a:r>
            <a:endParaRPr lang="zh-CN" altLang="en-US" dirty="0"/>
          </a:p>
        </p:txBody>
      </p:sp>
    </p:spTree>
    <p:extLst>
      <p:ext uri="{BB962C8B-B14F-4D97-AF65-F5344CB8AC3E}">
        <p14:creationId xmlns:p14="http://schemas.microsoft.com/office/powerpoint/2010/main" val="249937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Magnetic field strength at booster ring</a:t>
            </a:r>
            <a:endParaRPr lang="zh-CN" altLang="en-US" dirty="0"/>
          </a:p>
        </p:txBody>
      </p:sp>
      <p:sp>
        <p:nvSpPr>
          <p:cNvPr id="5" name="灯片编号占位符 4"/>
          <p:cNvSpPr>
            <a:spLocks noGrp="1"/>
          </p:cNvSpPr>
          <p:nvPr>
            <p:ph type="sldNum" sz="quarter" idx="12"/>
          </p:nvPr>
        </p:nvSpPr>
        <p:spPr/>
        <p:txBody>
          <a:bodyPr/>
          <a:lstStyle/>
          <a:p>
            <a:fld id="{1BC14028-2C42-48E4-958A-A39E3E99AC05}" type="slidenum">
              <a:rPr lang="en-US" smtClean="0"/>
              <a:t>13</a:t>
            </a:fld>
            <a:endParaRPr lang="en-US"/>
          </a:p>
        </p:txBody>
      </p:sp>
      <p:pic>
        <p:nvPicPr>
          <p:cNvPr id="6" name="内容占位符 5"/>
          <p:cNvPicPr>
            <a:picLocks noGrp="1"/>
          </p:cNvPicPr>
          <p:nvPr>
            <p:ph idx="1"/>
          </p:nvPr>
        </p:nvPicPr>
        <p:blipFill>
          <a:blip r:embed="rId2"/>
          <a:stretch>
            <a:fillRect/>
          </a:stretch>
        </p:blipFill>
        <p:spPr>
          <a:xfrm>
            <a:off x="290083" y="1269191"/>
            <a:ext cx="3991833" cy="3267075"/>
          </a:xfrm>
          <a:prstGeom prst="rect">
            <a:avLst/>
          </a:prstGeom>
        </p:spPr>
      </p:pic>
      <p:sp>
        <p:nvSpPr>
          <p:cNvPr id="7" name="矩形 6"/>
          <p:cNvSpPr/>
          <p:nvPr/>
        </p:nvSpPr>
        <p:spPr>
          <a:xfrm>
            <a:off x="4375052" y="1364765"/>
            <a:ext cx="4572000" cy="1161857"/>
          </a:xfrm>
          <a:prstGeom prst="rect">
            <a:avLst/>
          </a:prstGeom>
        </p:spPr>
        <p:txBody>
          <a:bodyPr>
            <a:spAutoFit/>
          </a:bodyPr>
          <a:lstStyle/>
          <a:p>
            <a:r>
              <a:rPr lang="en-US" altLang="zh-CN" sz="1400" dirty="0">
                <a:latin typeface="Times New Roman" panose="02020603050405020304" pitchFamily="18" charset="0"/>
                <a:ea typeface="MS Mincho"/>
              </a:rPr>
              <a:t>The detector stray field can reach the booster and influences the beam dynamics of booster. The current study shows that the correction to the detector stray field seems possible at low field (</a:t>
            </a:r>
            <a:r>
              <a:rPr lang="en-US" altLang="zh-CN" sz="1400" dirty="0">
                <a:solidFill>
                  <a:srgbClr val="FF0000"/>
                </a:solidFill>
                <a:latin typeface="Times New Roman" panose="02020603050405020304" pitchFamily="18" charset="0"/>
                <a:ea typeface="MS Mincho"/>
              </a:rPr>
              <a:t>less than 50 gauss</a:t>
            </a:r>
            <a:r>
              <a:rPr lang="en-US" altLang="zh-CN" sz="1400" dirty="0">
                <a:latin typeface="Times New Roman" panose="02020603050405020304" pitchFamily="18" charset="0"/>
                <a:ea typeface="MS Mincho"/>
              </a:rPr>
              <a:t>) level by orbit correction.</a:t>
            </a:r>
          </a:p>
          <a:p>
            <a:pPr marL="285750" indent="-285750">
              <a:buFont typeface="Arial" panose="020B0604020202020204" pitchFamily="34" charset="0"/>
              <a:buChar char="•"/>
            </a:pPr>
            <a:r>
              <a:rPr lang="en-US" altLang="zh-CN" dirty="0"/>
              <a:t> </a:t>
            </a:r>
            <a:r>
              <a:rPr lang="en-US" altLang="zh-CN" dirty="0">
                <a:solidFill>
                  <a:srgbClr val="FF0000"/>
                </a:solidFill>
              </a:rPr>
              <a:t>add correctors</a:t>
            </a:r>
            <a:endParaRPr lang="zh-CN" altLang="en-US" dirty="0">
              <a:solidFill>
                <a:srgbClr val="FF0000"/>
              </a:solidFill>
            </a:endParaRPr>
          </a:p>
        </p:txBody>
      </p:sp>
      <p:sp>
        <p:nvSpPr>
          <p:cNvPr id="8" name="矩形 7"/>
          <p:cNvSpPr/>
          <p:nvPr/>
        </p:nvSpPr>
        <p:spPr>
          <a:xfrm>
            <a:off x="4375052" y="3055102"/>
            <a:ext cx="4572000" cy="738664"/>
          </a:xfrm>
          <a:prstGeom prst="rect">
            <a:avLst/>
          </a:prstGeom>
        </p:spPr>
        <p:txBody>
          <a:bodyPr>
            <a:spAutoFit/>
          </a:bodyPr>
          <a:lstStyle/>
          <a:p>
            <a:r>
              <a:rPr lang="en-US" altLang="zh-CN" sz="1400" kern="100" dirty="0">
                <a:latin typeface="Times New Roman" panose="02020603050405020304" pitchFamily="18" charset="0"/>
                <a:ea typeface="MS Mincho"/>
              </a:rPr>
              <a:t>Dou Wang, Yuan Zhang, </a:t>
            </a:r>
            <a:r>
              <a:rPr lang="en-US" altLang="zh-CN" sz="1400" kern="100" dirty="0" err="1">
                <a:latin typeface="Times New Roman" panose="02020603050405020304" pitchFamily="18" charset="0"/>
                <a:ea typeface="MS Mincho"/>
              </a:rPr>
              <a:t>Daheng</a:t>
            </a:r>
            <a:r>
              <a:rPr lang="en-US" altLang="zh-CN" sz="1400" kern="100" dirty="0">
                <a:latin typeface="Times New Roman" panose="02020603050405020304" pitchFamily="18" charset="0"/>
                <a:ea typeface="MS Mincho"/>
              </a:rPr>
              <a:t> Ji, Feipeng Ning, </a:t>
            </a:r>
            <a:r>
              <a:rPr lang="en-US" altLang="zh-CN" sz="1400" dirty="0">
                <a:latin typeface="Times New Roman" panose="02020603050405020304" pitchFamily="18" charset="0"/>
                <a:ea typeface="MS Mincho"/>
              </a:rPr>
              <a:t>I</a:t>
            </a:r>
            <a:r>
              <a:rPr lang="en-US" altLang="zh-CN" sz="1400" kern="100" dirty="0">
                <a:latin typeface="Times New Roman" panose="02020603050405020304" pitchFamily="18" charset="0"/>
                <a:ea typeface="MS Mincho"/>
              </a:rPr>
              <a:t>mpacts of Detector Stray Field on Booster, </a:t>
            </a:r>
            <a:r>
              <a:rPr lang="en-US" altLang="zh-CN" sz="1400" dirty="0">
                <a:latin typeface="Times New Roman" panose="02020603050405020304" pitchFamily="18" charset="0"/>
                <a:ea typeface="黑体" panose="02010609060101010101" pitchFamily="49" charset="-122"/>
              </a:rPr>
              <a:t>AP NOTE,</a:t>
            </a:r>
            <a:r>
              <a:rPr lang="en-US" altLang="zh-CN" sz="1400" dirty="0">
                <a:latin typeface="Times New Roman" panose="02020603050405020304" pitchFamily="18" charset="0"/>
                <a:ea typeface="MS Mincho"/>
              </a:rPr>
              <a:t> ACC-AP-NOTE-2020-001, Receive Date (October 15, 2020)</a:t>
            </a:r>
            <a:endParaRPr lang="zh-CN" altLang="en-US" dirty="0"/>
          </a:p>
        </p:txBody>
      </p:sp>
    </p:spTree>
    <p:extLst>
      <p:ext uri="{BB962C8B-B14F-4D97-AF65-F5344CB8AC3E}">
        <p14:creationId xmlns:p14="http://schemas.microsoft.com/office/powerpoint/2010/main" val="175107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轭铁设计</a:t>
            </a:r>
          </a:p>
        </p:txBody>
      </p:sp>
      <p:sp>
        <p:nvSpPr>
          <p:cNvPr id="3" name="副标题 2"/>
          <p:cNvSpPr>
            <a:spLocks noGrp="1"/>
          </p:cNvSpPr>
          <p:nvPr>
            <p:ph type="subTitle" idx="1"/>
          </p:nvPr>
        </p:nvSpPr>
        <p:spPr/>
        <p:txBody>
          <a:bodyPr/>
          <a:lstStyle/>
          <a:p>
            <a:r>
              <a:rPr lang="zh-CN" altLang="en-US" dirty="0"/>
              <a:t>宁飞鹏</a:t>
            </a:r>
            <a:endParaRPr lang="en-US" altLang="zh-CN" dirty="0"/>
          </a:p>
          <a:p>
            <a:r>
              <a:rPr lang="en-US" altLang="zh-CN" dirty="0"/>
              <a:t>2019.7</a:t>
            </a:r>
            <a:endParaRPr lang="zh-CN" altLang="en-US" dirty="0"/>
          </a:p>
          <a:p>
            <a:endParaRPr lang="zh-CN" altLang="en-US" dirty="0"/>
          </a:p>
        </p:txBody>
      </p:sp>
    </p:spTree>
    <p:extLst>
      <p:ext uri="{BB962C8B-B14F-4D97-AF65-F5344CB8AC3E}">
        <p14:creationId xmlns:p14="http://schemas.microsoft.com/office/powerpoint/2010/main" val="177387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外形尺寸对比</a:t>
            </a:r>
          </a:p>
        </p:txBody>
      </p:sp>
      <p:sp>
        <p:nvSpPr>
          <p:cNvPr id="5" name="文本框 4"/>
          <p:cNvSpPr txBox="1"/>
          <p:nvPr/>
        </p:nvSpPr>
        <p:spPr>
          <a:xfrm>
            <a:off x="997527" y="4639325"/>
            <a:ext cx="1247457" cy="248209"/>
          </a:xfrm>
          <a:prstGeom prst="rect">
            <a:avLst/>
          </a:prstGeom>
          <a:noFill/>
        </p:spPr>
        <p:txBody>
          <a:bodyPr wrap="none" rtlCol="0">
            <a:spAutoFit/>
          </a:bodyPr>
          <a:lstStyle/>
          <a:p>
            <a:r>
              <a:rPr lang="en-US" altLang="zh-CN" sz="1013" dirty="0"/>
              <a:t>CDR original version</a:t>
            </a:r>
            <a:endParaRPr lang="zh-CN" altLang="en-US" sz="1013" dirty="0"/>
          </a:p>
        </p:txBody>
      </p:sp>
      <p:pic>
        <p:nvPicPr>
          <p:cNvPr id="6" name="内容占位符 5"/>
          <p:cNvPicPr>
            <a:picLocks noGrp="1" noChangeAspect="1"/>
          </p:cNvPicPr>
          <p:nvPr>
            <p:ph idx="1"/>
          </p:nvPr>
        </p:nvPicPr>
        <p:blipFill>
          <a:blip r:embed="rId2"/>
          <a:stretch>
            <a:fillRect/>
          </a:stretch>
        </p:blipFill>
        <p:spPr>
          <a:xfrm>
            <a:off x="213988" y="1410944"/>
            <a:ext cx="8773126" cy="3228381"/>
          </a:xfrm>
          <a:prstGeom prst="rect">
            <a:avLst/>
          </a:prstGeom>
        </p:spPr>
      </p:pic>
      <p:sp>
        <p:nvSpPr>
          <p:cNvPr id="7" name="文本框 6"/>
          <p:cNvSpPr txBox="1"/>
          <p:nvPr/>
        </p:nvSpPr>
        <p:spPr>
          <a:xfrm>
            <a:off x="4127612" y="4639325"/>
            <a:ext cx="902811" cy="248209"/>
          </a:xfrm>
          <a:prstGeom prst="rect">
            <a:avLst/>
          </a:prstGeom>
          <a:noFill/>
        </p:spPr>
        <p:txBody>
          <a:bodyPr wrap="none" rtlCol="0">
            <a:spAutoFit/>
          </a:bodyPr>
          <a:lstStyle/>
          <a:p>
            <a:r>
              <a:rPr lang="en-US" altLang="zh-CN" sz="1013" dirty="0"/>
              <a:t>New version I</a:t>
            </a:r>
            <a:endParaRPr lang="zh-CN" altLang="en-US" sz="1013" dirty="0"/>
          </a:p>
        </p:txBody>
      </p:sp>
      <p:sp>
        <p:nvSpPr>
          <p:cNvPr id="8" name="文本框 7"/>
          <p:cNvSpPr txBox="1"/>
          <p:nvPr/>
        </p:nvSpPr>
        <p:spPr>
          <a:xfrm>
            <a:off x="7156562" y="4639325"/>
            <a:ext cx="934871" cy="248209"/>
          </a:xfrm>
          <a:prstGeom prst="rect">
            <a:avLst/>
          </a:prstGeom>
          <a:noFill/>
        </p:spPr>
        <p:txBody>
          <a:bodyPr wrap="none" rtlCol="0">
            <a:spAutoFit/>
          </a:bodyPr>
          <a:lstStyle/>
          <a:p>
            <a:r>
              <a:rPr lang="en-US" altLang="zh-CN" sz="1013" dirty="0"/>
              <a:t>New version II</a:t>
            </a:r>
            <a:endParaRPr lang="zh-CN" altLang="en-US" sz="1013" dirty="0"/>
          </a:p>
        </p:txBody>
      </p:sp>
    </p:spTree>
    <p:extLst>
      <p:ext uri="{BB962C8B-B14F-4D97-AF65-F5344CB8AC3E}">
        <p14:creationId xmlns:p14="http://schemas.microsoft.com/office/powerpoint/2010/main" val="316977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总磁场分布</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287" y="2381"/>
            <a:ext cx="3603174" cy="2709908"/>
          </a:xfrm>
          <a:prstGeom prst="rect">
            <a:avLst/>
          </a:prstGeom>
        </p:spPr>
      </p:pic>
      <p:pic>
        <p:nvPicPr>
          <p:cNvPr id="3" name="图片 2"/>
          <p:cNvPicPr>
            <a:picLocks noChangeAspect="1"/>
          </p:cNvPicPr>
          <p:nvPr/>
        </p:nvPicPr>
        <p:blipFill>
          <a:blip r:embed="rId3"/>
          <a:stretch>
            <a:fillRect/>
          </a:stretch>
        </p:blipFill>
        <p:spPr>
          <a:xfrm>
            <a:off x="4473286" y="2712288"/>
            <a:ext cx="3637919" cy="2433593"/>
          </a:xfrm>
          <a:prstGeom prst="rect">
            <a:avLst/>
          </a:prstGeom>
        </p:spPr>
      </p:pic>
      <p:sp>
        <p:nvSpPr>
          <p:cNvPr id="6" name="文本框 5"/>
          <p:cNvSpPr txBox="1"/>
          <p:nvPr/>
        </p:nvSpPr>
        <p:spPr>
          <a:xfrm>
            <a:off x="6971064" y="2095416"/>
            <a:ext cx="902811" cy="248209"/>
          </a:xfrm>
          <a:prstGeom prst="rect">
            <a:avLst/>
          </a:prstGeom>
          <a:noFill/>
        </p:spPr>
        <p:txBody>
          <a:bodyPr wrap="none" rtlCol="0">
            <a:spAutoFit/>
          </a:bodyPr>
          <a:lstStyle/>
          <a:p>
            <a:r>
              <a:rPr lang="en-US" altLang="zh-CN" sz="1013" dirty="0"/>
              <a:t>New version I</a:t>
            </a:r>
            <a:endParaRPr lang="zh-CN" altLang="en-US" sz="1013" dirty="0"/>
          </a:p>
        </p:txBody>
      </p:sp>
      <p:sp>
        <p:nvSpPr>
          <p:cNvPr id="7" name="文本框 6"/>
          <p:cNvSpPr txBox="1"/>
          <p:nvPr/>
        </p:nvSpPr>
        <p:spPr>
          <a:xfrm>
            <a:off x="6975558" y="4639325"/>
            <a:ext cx="934871" cy="248209"/>
          </a:xfrm>
          <a:prstGeom prst="rect">
            <a:avLst/>
          </a:prstGeom>
          <a:noFill/>
        </p:spPr>
        <p:txBody>
          <a:bodyPr wrap="none" rtlCol="0">
            <a:spAutoFit/>
          </a:bodyPr>
          <a:lstStyle/>
          <a:p>
            <a:r>
              <a:rPr lang="en-US" altLang="zh-CN" sz="1013" dirty="0"/>
              <a:t>New version II</a:t>
            </a:r>
            <a:endParaRPr lang="zh-CN" altLang="en-US" sz="1013" dirty="0"/>
          </a:p>
        </p:txBody>
      </p:sp>
      <p:pic>
        <p:nvPicPr>
          <p:cNvPr id="8" name="图片 7"/>
          <p:cNvPicPr>
            <a:picLocks noChangeAspect="1"/>
          </p:cNvPicPr>
          <p:nvPr/>
        </p:nvPicPr>
        <p:blipFill>
          <a:blip r:embed="rId4"/>
          <a:stretch>
            <a:fillRect/>
          </a:stretch>
        </p:blipFill>
        <p:spPr>
          <a:xfrm>
            <a:off x="332245" y="1434206"/>
            <a:ext cx="3922949" cy="2589457"/>
          </a:xfrm>
          <a:prstGeom prst="rect">
            <a:avLst/>
          </a:prstGeom>
        </p:spPr>
      </p:pic>
      <p:sp>
        <p:nvSpPr>
          <p:cNvPr id="10" name="文本框 9"/>
          <p:cNvSpPr txBox="1"/>
          <p:nvPr/>
        </p:nvSpPr>
        <p:spPr>
          <a:xfrm>
            <a:off x="818285" y="4187472"/>
            <a:ext cx="1742785" cy="248209"/>
          </a:xfrm>
          <a:prstGeom prst="rect">
            <a:avLst/>
          </a:prstGeom>
          <a:noFill/>
        </p:spPr>
        <p:txBody>
          <a:bodyPr wrap="none" rtlCol="0">
            <a:spAutoFit/>
          </a:bodyPr>
          <a:lstStyle/>
          <a:p>
            <a:r>
              <a:rPr lang="zh-CN" altLang="en-US" sz="1013" dirty="0"/>
              <a:t>铁越多，中心磁场越均匀。</a:t>
            </a:r>
          </a:p>
        </p:txBody>
      </p:sp>
      <p:sp>
        <p:nvSpPr>
          <p:cNvPr id="11" name="文本框 10"/>
          <p:cNvSpPr txBox="1"/>
          <p:nvPr/>
        </p:nvSpPr>
        <p:spPr>
          <a:xfrm>
            <a:off x="1317048" y="4616932"/>
            <a:ext cx="1247457" cy="248209"/>
          </a:xfrm>
          <a:prstGeom prst="rect">
            <a:avLst/>
          </a:prstGeom>
          <a:noFill/>
        </p:spPr>
        <p:txBody>
          <a:bodyPr wrap="none" rtlCol="0">
            <a:spAutoFit/>
          </a:bodyPr>
          <a:lstStyle/>
          <a:p>
            <a:r>
              <a:rPr lang="en-US" altLang="zh-CN" sz="1013" dirty="0"/>
              <a:t>CDR original version</a:t>
            </a:r>
            <a:endParaRPr lang="zh-CN" altLang="en-US" sz="1013" dirty="0"/>
          </a:p>
        </p:txBody>
      </p:sp>
    </p:spTree>
    <p:extLst>
      <p:ext uri="{BB962C8B-B14F-4D97-AF65-F5344CB8AC3E}">
        <p14:creationId xmlns:p14="http://schemas.microsoft.com/office/powerpoint/2010/main" val="285393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轭铁上磁场分布</a:t>
            </a:r>
          </a:p>
        </p:txBody>
      </p:sp>
      <p:pic>
        <p:nvPicPr>
          <p:cNvPr id="4" name="内容占位符 3"/>
          <p:cNvPicPr>
            <a:picLocks noGrp="1" noChangeAspect="1"/>
          </p:cNvPicPr>
          <p:nvPr>
            <p:ph idx="1"/>
          </p:nvPr>
        </p:nvPicPr>
        <p:blipFill>
          <a:blip r:embed="rId2"/>
          <a:stretch>
            <a:fillRect/>
          </a:stretch>
        </p:blipFill>
        <p:spPr>
          <a:xfrm>
            <a:off x="71526" y="981451"/>
            <a:ext cx="4542110" cy="3174697"/>
          </a:xfrm>
          <a:prstGeom prst="rect">
            <a:avLst/>
          </a:prstGeom>
        </p:spPr>
      </p:pic>
      <p:sp>
        <p:nvSpPr>
          <p:cNvPr id="7" name="文本框 6"/>
          <p:cNvSpPr txBox="1"/>
          <p:nvPr/>
        </p:nvSpPr>
        <p:spPr>
          <a:xfrm>
            <a:off x="249182" y="4584374"/>
            <a:ext cx="6563015" cy="248209"/>
          </a:xfrm>
          <a:prstGeom prst="rect">
            <a:avLst/>
          </a:prstGeom>
          <a:noFill/>
        </p:spPr>
        <p:txBody>
          <a:bodyPr wrap="none" rtlCol="0">
            <a:spAutoFit/>
          </a:bodyPr>
          <a:lstStyle/>
          <a:p>
            <a:r>
              <a:rPr lang="zh-CN" altLang="en-US" sz="1013" dirty="0"/>
              <a:t>可以看到，</a:t>
            </a:r>
            <a:r>
              <a:rPr lang="en-US" altLang="zh-CN" sz="1013" dirty="0"/>
              <a:t>CMS</a:t>
            </a:r>
            <a:r>
              <a:rPr lang="zh-CN" altLang="en-US" sz="1013" dirty="0"/>
              <a:t>轭铁上的磁场与</a:t>
            </a:r>
            <a:r>
              <a:rPr lang="en-US" altLang="zh-CN" sz="1013" dirty="0"/>
              <a:t>CEPC CDR</a:t>
            </a:r>
            <a:r>
              <a:rPr lang="zh-CN" altLang="en-US" sz="1013" dirty="0"/>
              <a:t>中轭铁上相差不多，</a:t>
            </a:r>
            <a:r>
              <a:rPr lang="en-US" altLang="zh-CN" sz="1013" dirty="0"/>
              <a:t>CEPC </a:t>
            </a:r>
            <a:r>
              <a:rPr lang="zh-CN" altLang="en-US" sz="1013" dirty="0"/>
              <a:t>轭铁上的场更小，对磁场的屏蔽效果也更好。</a:t>
            </a:r>
          </a:p>
        </p:txBody>
      </p:sp>
      <p:pic>
        <p:nvPicPr>
          <p:cNvPr id="3" name="图片 2"/>
          <p:cNvPicPr>
            <a:picLocks noChangeAspect="1"/>
          </p:cNvPicPr>
          <p:nvPr/>
        </p:nvPicPr>
        <p:blipFill>
          <a:blip r:embed="rId3"/>
          <a:stretch>
            <a:fillRect/>
          </a:stretch>
        </p:blipFill>
        <p:spPr>
          <a:xfrm>
            <a:off x="4613636" y="859368"/>
            <a:ext cx="4303118" cy="3296780"/>
          </a:xfrm>
          <a:prstGeom prst="rect">
            <a:avLst/>
          </a:prstGeom>
        </p:spPr>
      </p:pic>
      <p:sp>
        <p:nvSpPr>
          <p:cNvPr id="9" name="文本框 8"/>
          <p:cNvSpPr txBox="1"/>
          <p:nvPr/>
        </p:nvSpPr>
        <p:spPr>
          <a:xfrm>
            <a:off x="6546272" y="3018344"/>
            <a:ext cx="1297150" cy="248209"/>
          </a:xfrm>
          <a:prstGeom prst="rect">
            <a:avLst/>
          </a:prstGeom>
          <a:noFill/>
        </p:spPr>
        <p:txBody>
          <a:bodyPr wrap="none" rtlCol="0">
            <a:spAutoFit/>
          </a:bodyPr>
          <a:lstStyle/>
          <a:p>
            <a:r>
              <a:rPr lang="en-US" altLang="zh-CN" sz="1013" dirty="0"/>
              <a:t>CEPC original version</a:t>
            </a:r>
            <a:endParaRPr lang="zh-CN" altLang="en-US" sz="1013" dirty="0"/>
          </a:p>
        </p:txBody>
      </p:sp>
      <p:sp>
        <p:nvSpPr>
          <p:cNvPr id="10" name="文本框 9"/>
          <p:cNvSpPr txBox="1"/>
          <p:nvPr/>
        </p:nvSpPr>
        <p:spPr>
          <a:xfrm>
            <a:off x="2099634" y="3018344"/>
            <a:ext cx="423514" cy="248209"/>
          </a:xfrm>
          <a:prstGeom prst="rect">
            <a:avLst/>
          </a:prstGeom>
          <a:noFill/>
        </p:spPr>
        <p:txBody>
          <a:bodyPr wrap="none" rtlCol="0">
            <a:spAutoFit/>
          </a:bodyPr>
          <a:lstStyle/>
          <a:p>
            <a:r>
              <a:rPr lang="en-US" altLang="zh-CN" sz="1013" dirty="0"/>
              <a:t>CMS</a:t>
            </a:r>
            <a:endParaRPr lang="zh-CN" altLang="en-US" sz="1013" dirty="0"/>
          </a:p>
        </p:txBody>
      </p:sp>
    </p:spTree>
    <p:extLst>
      <p:ext uri="{BB962C8B-B14F-4D97-AF65-F5344CB8AC3E}">
        <p14:creationId xmlns:p14="http://schemas.microsoft.com/office/powerpoint/2010/main" val="191219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4572001" y="1207625"/>
            <a:ext cx="4343399" cy="3326275"/>
          </a:xfrm>
          <a:prstGeom prst="rect">
            <a:avLst/>
          </a:prstGeom>
        </p:spPr>
      </p:pic>
      <p:sp>
        <p:nvSpPr>
          <p:cNvPr id="2" name="标题 1"/>
          <p:cNvSpPr>
            <a:spLocks noGrp="1"/>
          </p:cNvSpPr>
          <p:nvPr>
            <p:ph type="title"/>
          </p:nvPr>
        </p:nvSpPr>
        <p:spPr/>
        <p:txBody>
          <a:bodyPr/>
          <a:lstStyle/>
          <a:p>
            <a:r>
              <a:rPr lang="en-US" altLang="zh-CN" dirty="0"/>
              <a:t>New version </a:t>
            </a:r>
            <a:r>
              <a:rPr lang="zh-CN" altLang="en-US" dirty="0"/>
              <a:t>轭铁上磁场分布</a:t>
            </a:r>
          </a:p>
        </p:txBody>
      </p:sp>
      <p:sp>
        <p:nvSpPr>
          <p:cNvPr id="4" name="文本框 3"/>
          <p:cNvSpPr txBox="1"/>
          <p:nvPr/>
        </p:nvSpPr>
        <p:spPr>
          <a:xfrm>
            <a:off x="490971" y="4717257"/>
            <a:ext cx="5118709" cy="248209"/>
          </a:xfrm>
          <a:prstGeom prst="rect">
            <a:avLst/>
          </a:prstGeom>
          <a:noFill/>
        </p:spPr>
        <p:txBody>
          <a:bodyPr wrap="none" rtlCol="0">
            <a:spAutoFit/>
          </a:bodyPr>
          <a:lstStyle/>
          <a:p>
            <a:r>
              <a:rPr lang="zh-CN" altLang="en-US" sz="1013" dirty="0"/>
              <a:t>最外层轭铁上的磁场基本都已经饱和，所以此时继续近距离加铁对漏磁场的贡献较小。</a:t>
            </a:r>
          </a:p>
        </p:txBody>
      </p:sp>
      <p:pic>
        <p:nvPicPr>
          <p:cNvPr id="5" name="内容占位符 4"/>
          <p:cNvPicPr>
            <a:picLocks noGrp="1" noChangeAspect="1"/>
          </p:cNvPicPr>
          <p:nvPr>
            <p:ph idx="1"/>
          </p:nvPr>
        </p:nvPicPr>
        <p:blipFill>
          <a:blip r:embed="rId3"/>
          <a:stretch>
            <a:fillRect/>
          </a:stretch>
        </p:blipFill>
        <p:spPr>
          <a:xfrm>
            <a:off x="490971" y="1270397"/>
            <a:ext cx="4035278" cy="3263504"/>
          </a:xfrm>
          <a:prstGeom prst="rect">
            <a:avLst/>
          </a:prstGeom>
        </p:spPr>
      </p:pic>
      <p:sp>
        <p:nvSpPr>
          <p:cNvPr id="6" name="文本框 5"/>
          <p:cNvSpPr txBox="1"/>
          <p:nvPr/>
        </p:nvSpPr>
        <p:spPr>
          <a:xfrm>
            <a:off x="2194903" y="3462555"/>
            <a:ext cx="902811" cy="248209"/>
          </a:xfrm>
          <a:prstGeom prst="rect">
            <a:avLst/>
          </a:prstGeom>
          <a:noFill/>
        </p:spPr>
        <p:txBody>
          <a:bodyPr wrap="none" rtlCol="0">
            <a:spAutoFit/>
          </a:bodyPr>
          <a:lstStyle/>
          <a:p>
            <a:r>
              <a:rPr lang="en-US" altLang="zh-CN" sz="1013" dirty="0"/>
              <a:t>New version I</a:t>
            </a:r>
            <a:endParaRPr lang="zh-CN" altLang="en-US" sz="1013" dirty="0"/>
          </a:p>
        </p:txBody>
      </p:sp>
      <p:sp>
        <p:nvSpPr>
          <p:cNvPr id="7" name="文本框 6"/>
          <p:cNvSpPr txBox="1"/>
          <p:nvPr/>
        </p:nvSpPr>
        <p:spPr>
          <a:xfrm>
            <a:off x="6471769" y="3462555"/>
            <a:ext cx="934871" cy="248209"/>
          </a:xfrm>
          <a:prstGeom prst="rect">
            <a:avLst/>
          </a:prstGeom>
          <a:noFill/>
        </p:spPr>
        <p:txBody>
          <a:bodyPr wrap="none" rtlCol="0">
            <a:spAutoFit/>
          </a:bodyPr>
          <a:lstStyle/>
          <a:p>
            <a:r>
              <a:rPr lang="en-US" altLang="zh-CN" sz="1013" dirty="0"/>
              <a:t>New version II</a:t>
            </a:r>
            <a:endParaRPr lang="zh-CN" altLang="en-US" sz="1013" dirty="0"/>
          </a:p>
        </p:txBody>
      </p:sp>
    </p:spTree>
    <p:extLst>
      <p:ext uri="{BB962C8B-B14F-4D97-AF65-F5344CB8AC3E}">
        <p14:creationId xmlns:p14="http://schemas.microsoft.com/office/powerpoint/2010/main" val="2953996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4700588" y="2707277"/>
            <a:ext cx="3083812" cy="2405569"/>
          </a:xfrm>
          <a:prstGeom prst="rect">
            <a:avLst/>
          </a:prstGeom>
        </p:spPr>
      </p:pic>
      <p:pic>
        <p:nvPicPr>
          <p:cNvPr id="12" name="图片 11"/>
          <p:cNvPicPr>
            <a:picLocks noChangeAspect="1"/>
          </p:cNvPicPr>
          <p:nvPr/>
        </p:nvPicPr>
        <p:blipFill>
          <a:blip r:embed="rId3"/>
          <a:stretch>
            <a:fillRect/>
          </a:stretch>
        </p:blipFill>
        <p:spPr>
          <a:xfrm>
            <a:off x="1199494" y="2707277"/>
            <a:ext cx="3200471" cy="2367867"/>
          </a:xfrm>
          <a:prstGeom prst="rect">
            <a:avLst/>
          </a:prstGeom>
        </p:spPr>
      </p:pic>
      <p:pic>
        <p:nvPicPr>
          <p:cNvPr id="2" name="图片 1"/>
          <p:cNvPicPr>
            <a:picLocks noChangeAspect="1"/>
          </p:cNvPicPr>
          <p:nvPr/>
        </p:nvPicPr>
        <p:blipFill>
          <a:blip r:embed="rId4"/>
          <a:stretch>
            <a:fillRect/>
          </a:stretch>
        </p:blipFill>
        <p:spPr>
          <a:xfrm>
            <a:off x="4794365" y="218523"/>
            <a:ext cx="2595633" cy="2488754"/>
          </a:xfrm>
          <a:prstGeom prst="rect">
            <a:avLst/>
          </a:prstGeom>
        </p:spPr>
      </p:pic>
      <p:pic>
        <p:nvPicPr>
          <p:cNvPr id="3" name="图片 2"/>
          <p:cNvPicPr>
            <a:picLocks noChangeAspect="1"/>
          </p:cNvPicPr>
          <p:nvPr/>
        </p:nvPicPr>
        <p:blipFill>
          <a:blip r:embed="rId5"/>
          <a:stretch>
            <a:fillRect/>
          </a:stretch>
        </p:blipFill>
        <p:spPr>
          <a:xfrm>
            <a:off x="1188080" y="355713"/>
            <a:ext cx="3544584" cy="2408450"/>
          </a:xfrm>
          <a:prstGeom prst="rect">
            <a:avLst/>
          </a:prstGeom>
        </p:spPr>
      </p:pic>
      <p:cxnSp>
        <p:nvCxnSpPr>
          <p:cNvPr id="6" name="直接连接符 5"/>
          <p:cNvCxnSpPr/>
          <p:nvPr/>
        </p:nvCxnSpPr>
        <p:spPr>
          <a:xfrm flipH="1">
            <a:off x="1564482" y="355714"/>
            <a:ext cx="31361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086351" y="218524"/>
            <a:ext cx="2243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2850356" y="282817"/>
            <a:ext cx="746522" cy="0"/>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直接箭头连接符 15"/>
          <p:cNvCxnSpPr/>
          <p:nvPr/>
        </p:nvCxnSpPr>
        <p:spPr>
          <a:xfrm flipH="1">
            <a:off x="5869232" y="147086"/>
            <a:ext cx="746522" cy="0"/>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文本框 16"/>
          <p:cNvSpPr txBox="1"/>
          <p:nvPr/>
        </p:nvSpPr>
        <p:spPr>
          <a:xfrm>
            <a:off x="4131662" y="3345656"/>
            <a:ext cx="502061" cy="248209"/>
          </a:xfrm>
          <a:prstGeom prst="rect">
            <a:avLst/>
          </a:prstGeom>
          <a:noFill/>
        </p:spPr>
        <p:txBody>
          <a:bodyPr wrap="none" rtlCol="0">
            <a:spAutoFit/>
          </a:bodyPr>
          <a:lstStyle/>
          <a:p>
            <a:r>
              <a:rPr lang="en-US" altLang="zh-CN" sz="1013" dirty="0"/>
              <a:t>Barrel</a:t>
            </a:r>
            <a:endParaRPr lang="zh-CN" altLang="en-US" sz="1013" dirty="0"/>
          </a:p>
        </p:txBody>
      </p:sp>
    </p:spTree>
    <p:extLst>
      <p:ext uri="{BB962C8B-B14F-4D97-AF65-F5344CB8AC3E}">
        <p14:creationId xmlns:p14="http://schemas.microsoft.com/office/powerpoint/2010/main" val="131599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757846"/>
            <a:ext cx="3014882" cy="474366"/>
          </a:xfrm>
        </p:spPr>
        <p:txBody>
          <a:bodyPr>
            <a:normAutofit/>
          </a:bodyPr>
          <a:lstStyle/>
          <a:p>
            <a:r>
              <a:rPr lang="zh-CN" altLang="en-US" sz="2000" dirty="0"/>
              <a:t>高温超导磁体内置时</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272869222"/>
              </p:ext>
            </p:extLst>
          </p:nvPr>
        </p:nvGraphicFramePr>
        <p:xfrm>
          <a:off x="344657" y="1263879"/>
          <a:ext cx="4009293" cy="1409700"/>
        </p:xfrm>
        <a:graphic>
          <a:graphicData uri="http://schemas.openxmlformats.org/drawingml/2006/table">
            <a:tbl>
              <a:tblPr firstRow="1" bandRow="1">
                <a:tableStyleId>{5940675A-B579-460E-94D1-54222C63F5DA}</a:tableStyleId>
              </a:tblPr>
              <a:tblGrid>
                <a:gridCol w="760103">
                  <a:extLst>
                    <a:ext uri="{9D8B030D-6E8A-4147-A177-3AD203B41FA5}">
                      <a16:colId xmlns:a16="http://schemas.microsoft.com/office/drawing/2014/main" val="707189771"/>
                    </a:ext>
                  </a:extLst>
                </a:gridCol>
                <a:gridCol w="998360">
                  <a:extLst>
                    <a:ext uri="{9D8B030D-6E8A-4147-A177-3AD203B41FA5}">
                      <a16:colId xmlns:a16="http://schemas.microsoft.com/office/drawing/2014/main" val="4034190642"/>
                    </a:ext>
                  </a:extLst>
                </a:gridCol>
                <a:gridCol w="998806">
                  <a:extLst>
                    <a:ext uri="{9D8B030D-6E8A-4147-A177-3AD203B41FA5}">
                      <a16:colId xmlns:a16="http://schemas.microsoft.com/office/drawing/2014/main" val="1801194265"/>
                    </a:ext>
                  </a:extLst>
                </a:gridCol>
                <a:gridCol w="1252024">
                  <a:extLst>
                    <a:ext uri="{9D8B030D-6E8A-4147-A177-3AD203B41FA5}">
                      <a16:colId xmlns:a16="http://schemas.microsoft.com/office/drawing/2014/main" val="3672880924"/>
                    </a:ext>
                  </a:extLst>
                </a:gridCol>
              </a:tblGrid>
              <a:tr h="227937">
                <a:tc gridSpan="2">
                  <a:txBody>
                    <a:bodyPr/>
                    <a:lstStyle/>
                    <a:p>
                      <a:pPr algn="ctr">
                        <a:spcAft>
                          <a:spcPts val="0"/>
                        </a:spcAft>
                      </a:pPr>
                      <a:r>
                        <a:rPr lang="en-US" sz="1400" dirty="0">
                          <a:effectLst/>
                        </a:rPr>
                        <a:t>Stray field</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hMerge="1">
                  <a:txBody>
                    <a:bodyPr/>
                    <a:lstStyle/>
                    <a:p>
                      <a:endParaRPr lang="zh-CN" altLang="en-US"/>
                    </a:p>
                  </a:txBody>
                  <a:tcPr/>
                </a:tc>
                <a:tc>
                  <a:txBody>
                    <a:bodyPr/>
                    <a:lstStyle/>
                    <a:p>
                      <a:pPr algn="ctr"/>
                      <a:r>
                        <a:rPr lang="en-US" altLang="zh-CN" sz="1200" dirty="0"/>
                        <a:t>HTS inside</a:t>
                      </a:r>
                      <a:endParaRPr lang="zh-CN" altLang="en-US" sz="1200" dirty="0"/>
                    </a:p>
                  </a:txBody>
                  <a:tcPr marL="68580" marR="68580" marT="34290" marB="34290"/>
                </a:tc>
                <a:tc>
                  <a:txBody>
                    <a:bodyPr/>
                    <a:lstStyle/>
                    <a:p>
                      <a:pPr algn="ctr"/>
                      <a:r>
                        <a:rPr lang="zh-CN" altLang="en-US" sz="1200" dirty="0"/>
                        <a:t>与轭铁表面距离</a:t>
                      </a:r>
                    </a:p>
                  </a:txBody>
                  <a:tcPr marL="68580" marR="68580" marT="34290" marB="34290"/>
                </a:tc>
                <a:extLst>
                  <a:ext uri="{0D108BD9-81ED-4DB2-BD59-A6C34878D82A}">
                    <a16:rowId xmlns:a16="http://schemas.microsoft.com/office/drawing/2014/main" val="619038206"/>
                  </a:ext>
                </a:extLst>
              </a:tr>
              <a:tr h="227937">
                <a:tc rowSpan="2">
                  <a:txBody>
                    <a:bodyPr/>
                    <a:lstStyle/>
                    <a:p>
                      <a:pPr algn="ctr">
                        <a:spcAft>
                          <a:spcPts val="0"/>
                        </a:spcAft>
                      </a:pPr>
                      <a:r>
                        <a:rPr lang="en-US" sz="1400" dirty="0">
                          <a:effectLst/>
                        </a:rPr>
                        <a:t>50 Gs</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R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r>
                        <a:rPr lang="en-US" altLang="zh-CN" sz="1200" dirty="0"/>
                        <a:t>16.3m</a:t>
                      </a:r>
                      <a:endParaRPr lang="zh-CN" altLang="en-US" sz="1200" dirty="0"/>
                    </a:p>
                  </a:txBody>
                  <a:tcPr marL="68580" marR="68580" marT="34290" marB="34290"/>
                </a:tc>
                <a:tc>
                  <a:txBody>
                    <a:bodyPr/>
                    <a:lstStyle/>
                    <a:p>
                      <a:pPr algn="ctr"/>
                      <a:r>
                        <a:rPr lang="en-US" altLang="zh-CN" sz="1200" dirty="0"/>
                        <a:t>12m</a:t>
                      </a:r>
                      <a:endParaRPr lang="zh-CN" altLang="en-US" sz="1200" dirty="0"/>
                    </a:p>
                  </a:txBody>
                  <a:tcPr marL="68580" marR="68580" marT="34290" marB="34290"/>
                </a:tc>
                <a:extLst>
                  <a:ext uri="{0D108BD9-81ED-4DB2-BD59-A6C34878D82A}">
                    <a16:rowId xmlns:a16="http://schemas.microsoft.com/office/drawing/2014/main" val="1495914651"/>
                  </a:ext>
                </a:extLst>
              </a:tr>
              <a:tr h="227937">
                <a:tc vMerge="1">
                  <a:txBody>
                    <a:bodyPr/>
                    <a:lstStyle/>
                    <a:p>
                      <a:endParaRPr lang="zh-CN" altLang="en-US"/>
                    </a:p>
                  </a:txBody>
                  <a:tcPr/>
                </a:tc>
                <a:tc>
                  <a:txBody>
                    <a:bodyPr/>
                    <a:lstStyle/>
                    <a:p>
                      <a:pPr algn="ctr">
                        <a:spcAft>
                          <a:spcPts val="0"/>
                        </a:spcAft>
                      </a:pPr>
                      <a:r>
                        <a:rPr lang="en-US" sz="1400" dirty="0">
                          <a:effectLst/>
                        </a:rPr>
                        <a:t>Z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r>
                        <a:rPr lang="en-US" altLang="zh-CN" sz="1200" dirty="0"/>
                        <a:t>19.9m</a:t>
                      </a:r>
                      <a:endParaRPr lang="zh-CN" altLang="en-US" sz="1200" dirty="0"/>
                    </a:p>
                  </a:txBody>
                  <a:tcPr marL="68580" marR="68580" marT="34290" marB="34290"/>
                </a:tc>
                <a:tc>
                  <a:txBody>
                    <a:bodyPr/>
                    <a:lstStyle/>
                    <a:p>
                      <a:pPr algn="ctr"/>
                      <a:r>
                        <a:rPr lang="en-US" altLang="zh-CN" sz="1200" dirty="0"/>
                        <a:t>14.4m</a:t>
                      </a:r>
                      <a:endParaRPr lang="zh-CN" altLang="en-US" sz="1200" dirty="0"/>
                    </a:p>
                  </a:txBody>
                  <a:tcPr marL="68580" marR="68580" marT="34290" marB="34290"/>
                </a:tc>
                <a:extLst>
                  <a:ext uri="{0D108BD9-81ED-4DB2-BD59-A6C34878D82A}">
                    <a16:rowId xmlns:a16="http://schemas.microsoft.com/office/drawing/2014/main" val="2148952439"/>
                  </a:ext>
                </a:extLst>
              </a:tr>
              <a:tr h="227937">
                <a:tc rowSpan="2">
                  <a:txBody>
                    <a:bodyPr/>
                    <a:lstStyle/>
                    <a:p>
                      <a:pPr algn="ctr">
                        <a:spcAft>
                          <a:spcPts val="0"/>
                        </a:spcAft>
                      </a:pPr>
                      <a:r>
                        <a:rPr lang="en-US" sz="1400" dirty="0">
                          <a:effectLst/>
                        </a:rPr>
                        <a:t>100 Gs</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R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r>
                        <a:rPr lang="en-US" altLang="zh-CN" sz="1200" dirty="0"/>
                        <a:t>12.6m</a:t>
                      </a:r>
                      <a:endParaRPr lang="zh-CN" altLang="en-US" sz="1200" dirty="0"/>
                    </a:p>
                  </a:txBody>
                  <a:tcPr marL="68580" marR="68580" marT="34290" marB="34290"/>
                </a:tc>
                <a:tc>
                  <a:txBody>
                    <a:bodyPr/>
                    <a:lstStyle/>
                    <a:p>
                      <a:pPr algn="ctr"/>
                      <a:r>
                        <a:rPr lang="en-US" altLang="zh-CN" sz="1200" dirty="0"/>
                        <a:t>8.3m</a:t>
                      </a:r>
                      <a:endParaRPr lang="zh-CN" altLang="en-US" sz="1200" dirty="0"/>
                    </a:p>
                  </a:txBody>
                  <a:tcPr marL="68580" marR="68580" marT="34290" marB="34290"/>
                </a:tc>
                <a:extLst>
                  <a:ext uri="{0D108BD9-81ED-4DB2-BD59-A6C34878D82A}">
                    <a16:rowId xmlns:a16="http://schemas.microsoft.com/office/drawing/2014/main" val="2098061843"/>
                  </a:ext>
                </a:extLst>
              </a:tr>
              <a:tr h="227937">
                <a:tc vMerge="1">
                  <a:txBody>
                    <a:bodyPr/>
                    <a:lstStyle/>
                    <a:p>
                      <a:endParaRPr lang="zh-CN" altLang="en-US"/>
                    </a:p>
                  </a:txBody>
                  <a:tcPr/>
                </a:tc>
                <a:tc>
                  <a:txBody>
                    <a:bodyPr/>
                    <a:lstStyle/>
                    <a:p>
                      <a:pPr algn="ctr">
                        <a:spcAft>
                          <a:spcPts val="0"/>
                        </a:spcAft>
                      </a:pPr>
                      <a:r>
                        <a:rPr lang="en-US" sz="1400" dirty="0">
                          <a:effectLst/>
                        </a:rPr>
                        <a:t>Z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r>
                        <a:rPr lang="en-US" altLang="zh-CN" sz="1200" dirty="0"/>
                        <a:t>15.7m</a:t>
                      </a:r>
                      <a:endParaRPr lang="zh-CN" altLang="en-US" sz="1200" dirty="0"/>
                    </a:p>
                  </a:txBody>
                  <a:tcPr marL="68580" marR="68580" marT="34290" marB="34290"/>
                </a:tc>
                <a:tc>
                  <a:txBody>
                    <a:bodyPr/>
                    <a:lstStyle/>
                    <a:p>
                      <a:pPr algn="ctr"/>
                      <a:r>
                        <a:rPr lang="en-US" altLang="zh-CN" sz="1200" dirty="0"/>
                        <a:t>10.2m</a:t>
                      </a:r>
                      <a:endParaRPr lang="zh-CN" altLang="en-US" sz="1200" dirty="0"/>
                    </a:p>
                  </a:txBody>
                  <a:tcPr marL="68580" marR="68580" marT="34290" marB="34290"/>
                </a:tc>
                <a:extLst>
                  <a:ext uri="{0D108BD9-81ED-4DB2-BD59-A6C34878D82A}">
                    <a16:rowId xmlns:a16="http://schemas.microsoft.com/office/drawing/2014/main" val="1235669569"/>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792549643"/>
              </p:ext>
            </p:extLst>
          </p:nvPr>
        </p:nvGraphicFramePr>
        <p:xfrm>
          <a:off x="4747846" y="3052690"/>
          <a:ext cx="4030548" cy="1860304"/>
        </p:xfrm>
        <a:graphic>
          <a:graphicData uri="http://schemas.openxmlformats.org/drawingml/2006/table">
            <a:tbl>
              <a:tblPr>
                <a:tableStyleId>{5940675A-B579-460E-94D1-54222C63F5DA}</a:tableStyleId>
              </a:tblPr>
              <a:tblGrid>
                <a:gridCol w="1489126">
                  <a:extLst>
                    <a:ext uri="{9D8B030D-6E8A-4147-A177-3AD203B41FA5}">
                      <a16:colId xmlns:a16="http://schemas.microsoft.com/office/drawing/2014/main" val="4268270411"/>
                    </a:ext>
                  </a:extLst>
                </a:gridCol>
                <a:gridCol w="731709">
                  <a:extLst>
                    <a:ext uri="{9D8B030D-6E8A-4147-A177-3AD203B41FA5}">
                      <a16:colId xmlns:a16="http://schemas.microsoft.com/office/drawing/2014/main" val="3675704995"/>
                    </a:ext>
                  </a:extLst>
                </a:gridCol>
                <a:gridCol w="860291">
                  <a:extLst>
                    <a:ext uri="{9D8B030D-6E8A-4147-A177-3AD203B41FA5}">
                      <a16:colId xmlns:a16="http://schemas.microsoft.com/office/drawing/2014/main" val="779759625"/>
                    </a:ext>
                  </a:extLst>
                </a:gridCol>
                <a:gridCol w="949422">
                  <a:extLst>
                    <a:ext uri="{9D8B030D-6E8A-4147-A177-3AD203B41FA5}">
                      <a16:colId xmlns:a16="http://schemas.microsoft.com/office/drawing/2014/main" val="786939625"/>
                    </a:ext>
                  </a:extLst>
                </a:gridCol>
              </a:tblGrid>
              <a:tr h="386723">
                <a:tc>
                  <a:txBody>
                    <a:bodyPr/>
                    <a:lstStyle/>
                    <a:p>
                      <a:pPr algn="ctr" fontAlgn="ctr"/>
                      <a:r>
                        <a:rPr lang="zh-CN" altLang="en-US" sz="1400" u="none" strike="noStrike" dirty="0">
                          <a:effectLst/>
                        </a:rPr>
                        <a:t>　</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200" b="1" u="none" strike="noStrike" dirty="0">
                          <a:effectLst/>
                        </a:rPr>
                        <a:t>IDEA*</a:t>
                      </a:r>
                      <a:endParaRPr lang="en-US" sz="1200" b="1"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fontAlgn="ctr"/>
                      <a:r>
                        <a:rPr lang="en-US" sz="1200" b="1" u="none" strike="noStrike" dirty="0">
                          <a:effectLst/>
                        </a:rPr>
                        <a:t>CDR(CEPC)</a:t>
                      </a:r>
                      <a:endParaRPr lang="en-US" sz="1200" b="1"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fontAlgn="ctr"/>
                      <a:r>
                        <a:rPr lang="en-US" sz="1200" b="1" u="none" strike="noStrike" dirty="0">
                          <a:solidFill>
                            <a:schemeClr val="tx1"/>
                          </a:solidFill>
                          <a:effectLst/>
                        </a:rPr>
                        <a:t>CEPC</a:t>
                      </a:r>
                    </a:p>
                    <a:p>
                      <a:pPr algn="ctr" fontAlgn="ctr"/>
                      <a:r>
                        <a:rPr lang="en-US" sz="1200" b="1" u="none" strike="noStrike" dirty="0">
                          <a:solidFill>
                            <a:schemeClr val="tx1"/>
                          </a:solidFill>
                          <a:effectLst/>
                        </a:rPr>
                        <a:t>4</a:t>
                      </a:r>
                      <a:r>
                        <a:rPr lang="en-US" altLang="zh-CN" sz="1200" b="1" u="none" strike="noStrike" dirty="0">
                          <a:solidFill>
                            <a:schemeClr val="tx1"/>
                          </a:solidFill>
                          <a:effectLst/>
                        </a:rPr>
                        <a:t>th</a:t>
                      </a:r>
                      <a:r>
                        <a:rPr lang="en-US" sz="1200" b="1" u="none" strike="noStrike" dirty="0">
                          <a:solidFill>
                            <a:schemeClr val="tx1"/>
                          </a:solidFill>
                          <a:effectLst/>
                        </a:rPr>
                        <a:t> </a:t>
                      </a:r>
                      <a:r>
                        <a:rPr lang="en-US" altLang="zh-CN" sz="1200" b="1" u="none" strike="noStrike" dirty="0">
                          <a:solidFill>
                            <a:schemeClr val="tx1"/>
                          </a:solidFill>
                          <a:effectLst/>
                        </a:rPr>
                        <a:t>detector</a:t>
                      </a:r>
                      <a:endParaRPr lang="en-US" sz="1200" b="1" i="0" u="none" strike="noStrike" dirty="0">
                        <a:solidFill>
                          <a:schemeClr val="tx1"/>
                        </a:solidFill>
                        <a:effectLst/>
                        <a:latin typeface="Calibri" panose="020F0502020204030204" pitchFamily="34" charset="0"/>
                        <a:ea typeface="宋体" panose="02010600030101010101" pitchFamily="2" charset="-122"/>
                      </a:endParaRPr>
                    </a:p>
                  </a:txBody>
                  <a:tcPr marL="7144" marR="7144" marT="7144" marB="0" anchor="ctr"/>
                </a:tc>
                <a:extLst>
                  <a:ext uri="{0D108BD9-81ED-4DB2-BD59-A6C34878D82A}">
                    <a16:rowId xmlns:a16="http://schemas.microsoft.com/office/drawing/2014/main" val="2318964528"/>
                  </a:ext>
                </a:extLst>
              </a:tr>
              <a:tr h="228675">
                <a:tc>
                  <a:txBody>
                    <a:bodyPr/>
                    <a:lstStyle/>
                    <a:p>
                      <a:pPr algn="ctr" fontAlgn="ctr"/>
                      <a:r>
                        <a:rPr lang="en-US" sz="1200" u="none" strike="noStrike" dirty="0">
                          <a:effectLst/>
                        </a:rPr>
                        <a:t>Central field (T)</a:t>
                      </a:r>
                      <a:endParaRPr lang="en-US" sz="1200" b="0"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fontAlgn="ctr"/>
                      <a:r>
                        <a:rPr lang="en-US" altLang="zh-CN" sz="1400" u="none" strike="noStrike" dirty="0">
                          <a:effectLst/>
                        </a:rPr>
                        <a:t>2</a:t>
                      </a:r>
                      <a:endParaRPr lang="en-US" altLang="zh-CN" sz="1400" b="0"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fontAlgn="ctr"/>
                      <a:r>
                        <a:rPr lang="en-US" altLang="zh-CN" sz="1400" u="none" strike="noStrike">
                          <a:effectLst/>
                        </a:rPr>
                        <a:t>3</a:t>
                      </a:r>
                      <a:endParaRPr lang="en-US" altLang="zh-CN" sz="1400" b="0" i="0" u="none" strike="noStrike">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fontAlgn="ctr"/>
                      <a:r>
                        <a:rPr lang="en-US" altLang="zh-CN" sz="1400" u="none" strike="noStrike" dirty="0">
                          <a:solidFill>
                            <a:schemeClr val="tx1"/>
                          </a:solidFill>
                          <a:effectLst/>
                        </a:rPr>
                        <a:t>3</a:t>
                      </a:r>
                      <a:endParaRPr lang="en-US" altLang="zh-CN" sz="1400" b="0" i="0" u="none" strike="noStrike" dirty="0">
                        <a:solidFill>
                          <a:schemeClr val="tx1"/>
                        </a:solidFill>
                        <a:effectLst/>
                        <a:latin typeface="Calibri" panose="020F0502020204030204" pitchFamily="34" charset="0"/>
                        <a:ea typeface="宋体" panose="02010600030101010101" pitchFamily="2" charset="-122"/>
                      </a:endParaRPr>
                    </a:p>
                  </a:txBody>
                  <a:tcPr marL="7144" marR="7144" marT="7144" marB="0" anchor="ctr"/>
                </a:tc>
                <a:extLst>
                  <a:ext uri="{0D108BD9-81ED-4DB2-BD59-A6C34878D82A}">
                    <a16:rowId xmlns:a16="http://schemas.microsoft.com/office/drawing/2014/main" val="2769290127"/>
                  </a:ext>
                </a:extLst>
              </a:tr>
              <a:tr h="228675">
                <a:tc>
                  <a:txBody>
                    <a:bodyPr/>
                    <a:lstStyle/>
                    <a:p>
                      <a:pPr algn="ctr" fontAlgn="ctr"/>
                      <a:r>
                        <a:rPr lang="en-US" sz="1200" u="none" strike="noStrike" dirty="0">
                          <a:effectLst/>
                        </a:rPr>
                        <a:t>Length of coil (mm)</a:t>
                      </a:r>
                      <a:endParaRPr lang="en-US" sz="1200" b="0"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fontAlgn="ctr"/>
                      <a:r>
                        <a:rPr lang="en-US" altLang="zh-CN" sz="1400" u="none" strike="noStrike" dirty="0">
                          <a:effectLst/>
                        </a:rPr>
                        <a:t>6000</a:t>
                      </a:r>
                      <a:endParaRPr lang="en-US" altLang="zh-CN" sz="1400" b="0"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fontAlgn="ctr"/>
                      <a:r>
                        <a:rPr lang="en-US" altLang="zh-CN" sz="1400" u="none" strike="noStrike" dirty="0">
                          <a:effectLst/>
                        </a:rPr>
                        <a:t>7606</a:t>
                      </a:r>
                      <a:endParaRPr lang="en-US" altLang="zh-CN" sz="1400" b="0"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fontAlgn="ctr"/>
                      <a:r>
                        <a:rPr lang="en-US" altLang="zh-CN" sz="1400" u="none" strike="noStrike" dirty="0">
                          <a:solidFill>
                            <a:schemeClr val="tx1"/>
                          </a:solidFill>
                          <a:effectLst/>
                        </a:rPr>
                        <a:t>7350</a:t>
                      </a:r>
                      <a:endParaRPr lang="en-US" altLang="zh-CN" sz="1400" b="0" i="0" u="none" strike="noStrike" dirty="0">
                        <a:solidFill>
                          <a:schemeClr val="tx1"/>
                        </a:solidFill>
                        <a:effectLst/>
                        <a:latin typeface="Calibri" panose="020F0502020204030204" pitchFamily="34" charset="0"/>
                        <a:ea typeface="宋体" panose="02010600030101010101" pitchFamily="2" charset="-122"/>
                      </a:endParaRPr>
                    </a:p>
                  </a:txBody>
                  <a:tcPr marL="7144" marR="7144" marT="7144" marB="0" anchor="ctr"/>
                </a:tc>
                <a:extLst>
                  <a:ext uri="{0D108BD9-81ED-4DB2-BD59-A6C34878D82A}">
                    <a16:rowId xmlns:a16="http://schemas.microsoft.com/office/drawing/2014/main" val="4142003966"/>
                  </a:ext>
                </a:extLst>
              </a:tr>
              <a:tr h="386723">
                <a:tc>
                  <a:txBody>
                    <a:bodyPr/>
                    <a:lstStyle/>
                    <a:p>
                      <a:pPr algn="ctr" fontAlgn="ctr"/>
                      <a:r>
                        <a:rPr lang="en-US" sz="1200" u="none" strike="noStrike" dirty="0">
                          <a:effectLst/>
                        </a:rPr>
                        <a:t>Outer shell external </a:t>
                      </a:r>
                    </a:p>
                    <a:p>
                      <a:pPr algn="ctr" fontAlgn="ctr"/>
                      <a:r>
                        <a:rPr lang="en-US" sz="1200" u="none" strike="noStrike" dirty="0">
                          <a:effectLst/>
                        </a:rPr>
                        <a:t>diameter(mm)</a:t>
                      </a:r>
                      <a:endParaRPr lang="en-US" sz="1200" b="0"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a:endParaRPr lang="zh-CN" altLang="en-US" sz="1400" dirty="0"/>
                    </a:p>
                  </a:txBody>
                  <a:tcPr marL="7144" marR="7144" marT="7144" marB="0" anchor="ctr"/>
                </a:tc>
                <a:tc>
                  <a:txBody>
                    <a:bodyPr/>
                    <a:lstStyle/>
                    <a:p>
                      <a:pPr algn="ctr" fontAlgn="ctr"/>
                      <a:r>
                        <a:rPr lang="en-US" altLang="zh-CN" sz="1400" u="none" strike="noStrike" dirty="0">
                          <a:effectLst/>
                        </a:rPr>
                        <a:t>8700</a:t>
                      </a:r>
                      <a:endParaRPr lang="en-US" altLang="zh-CN" sz="1400" b="0"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fontAlgn="ctr"/>
                      <a:r>
                        <a:rPr lang="en-US" altLang="zh-CN" sz="1400" u="none" strike="noStrike" dirty="0">
                          <a:solidFill>
                            <a:schemeClr val="tx1"/>
                          </a:solidFill>
                          <a:effectLst/>
                        </a:rPr>
                        <a:t>4960</a:t>
                      </a:r>
                      <a:endParaRPr lang="en-US" altLang="zh-CN" sz="1400" b="0" i="0" u="none" strike="noStrike" dirty="0">
                        <a:solidFill>
                          <a:schemeClr val="tx1"/>
                        </a:solidFill>
                        <a:effectLst/>
                        <a:latin typeface="Calibri" panose="020F0502020204030204" pitchFamily="34" charset="0"/>
                        <a:ea typeface="宋体" panose="02010600030101010101" pitchFamily="2" charset="-122"/>
                      </a:endParaRPr>
                    </a:p>
                  </a:txBody>
                  <a:tcPr marL="7144" marR="7144" marT="7144" marB="0" anchor="ctr"/>
                </a:tc>
                <a:extLst>
                  <a:ext uri="{0D108BD9-81ED-4DB2-BD59-A6C34878D82A}">
                    <a16:rowId xmlns:a16="http://schemas.microsoft.com/office/drawing/2014/main" val="805996466"/>
                  </a:ext>
                </a:extLst>
              </a:tr>
              <a:tr h="386723">
                <a:tc>
                  <a:txBody>
                    <a:bodyPr/>
                    <a:lstStyle/>
                    <a:p>
                      <a:pPr algn="ctr" fontAlgn="ctr"/>
                      <a:r>
                        <a:rPr lang="en-US" sz="1200" u="none" strike="noStrike" dirty="0">
                          <a:effectLst/>
                        </a:rPr>
                        <a:t>Inner shell inside </a:t>
                      </a:r>
                    </a:p>
                    <a:p>
                      <a:pPr algn="ctr" fontAlgn="ctr"/>
                      <a:r>
                        <a:rPr lang="en-US" sz="1200" u="none" strike="noStrike" dirty="0">
                          <a:effectLst/>
                        </a:rPr>
                        <a:t>diameter(mm)    </a:t>
                      </a:r>
                      <a:endParaRPr lang="en-US" sz="1200" b="0"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a:r>
                        <a:rPr lang="en-US" altLang="zh-CN" sz="1400" dirty="0"/>
                        <a:t>4200</a:t>
                      </a:r>
                      <a:endParaRPr lang="zh-CN" altLang="en-US" sz="1400" dirty="0"/>
                    </a:p>
                  </a:txBody>
                  <a:tcPr marL="7144" marR="7144" marT="7144" marB="0" anchor="ctr"/>
                </a:tc>
                <a:tc>
                  <a:txBody>
                    <a:bodyPr/>
                    <a:lstStyle/>
                    <a:p>
                      <a:pPr algn="ctr" fontAlgn="ctr"/>
                      <a:r>
                        <a:rPr lang="en-US" altLang="zh-CN" sz="1400" u="none" strike="noStrike" dirty="0">
                          <a:effectLst/>
                        </a:rPr>
                        <a:t>6800</a:t>
                      </a:r>
                      <a:endParaRPr lang="en-US" altLang="zh-CN" sz="1400" b="0"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fontAlgn="ctr"/>
                      <a:r>
                        <a:rPr lang="en-US" altLang="zh-CN" sz="1400" u="none" strike="noStrike" dirty="0">
                          <a:solidFill>
                            <a:schemeClr val="tx1"/>
                          </a:solidFill>
                          <a:effectLst/>
                        </a:rPr>
                        <a:t>4660</a:t>
                      </a:r>
                      <a:endParaRPr lang="en-US" altLang="zh-CN" sz="1400" b="0" i="0" u="none" strike="noStrike" dirty="0">
                        <a:solidFill>
                          <a:schemeClr val="tx1"/>
                        </a:solidFill>
                        <a:effectLst/>
                        <a:latin typeface="Calibri" panose="020F0502020204030204" pitchFamily="34" charset="0"/>
                        <a:ea typeface="宋体" panose="02010600030101010101" pitchFamily="2" charset="-122"/>
                      </a:endParaRPr>
                    </a:p>
                  </a:txBody>
                  <a:tcPr marL="7144" marR="7144" marT="7144" marB="0" anchor="ctr"/>
                </a:tc>
                <a:extLst>
                  <a:ext uri="{0D108BD9-81ED-4DB2-BD59-A6C34878D82A}">
                    <a16:rowId xmlns:a16="http://schemas.microsoft.com/office/drawing/2014/main" val="3943539206"/>
                  </a:ext>
                </a:extLst>
              </a:tr>
              <a:tr h="242785">
                <a:tc>
                  <a:txBody>
                    <a:bodyPr/>
                    <a:lstStyle/>
                    <a:p>
                      <a:pPr algn="ctr" fontAlgn="ctr"/>
                      <a:r>
                        <a:rPr lang="en-US" altLang="zh-CN" sz="1200" b="0" i="0" u="none" strike="noStrike" kern="1200" baseline="0" dirty="0">
                          <a:solidFill>
                            <a:schemeClr val="tx1"/>
                          </a:solidFill>
                          <a:latin typeface="+mn-lt"/>
                          <a:ea typeface="+mn-ea"/>
                          <a:cs typeface="+mn-cs"/>
                        </a:rPr>
                        <a:t>Iron yoke mass [</a:t>
                      </a:r>
                      <a:r>
                        <a:rPr lang="en-US" altLang="zh-CN" sz="1200" b="0" i="0" u="none" strike="noStrike" kern="1200" baseline="0" dirty="0" err="1">
                          <a:solidFill>
                            <a:schemeClr val="tx1"/>
                          </a:solidFill>
                          <a:latin typeface="+mn-lt"/>
                          <a:ea typeface="+mn-ea"/>
                          <a:cs typeface="+mn-cs"/>
                        </a:rPr>
                        <a:t>kt</a:t>
                      </a:r>
                      <a:r>
                        <a:rPr lang="en-US" altLang="zh-CN" sz="1200" b="0" i="0" u="none" strike="noStrike" kern="1200" baseline="0" dirty="0">
                          <a:solidFill>
                            <a:schemeClr val="tx1"/>
                          </a:solidFill>
                          <a:latin typeface="+mn-lt"/>
                          <a:ea typeface="+mn-ea"/>
                          <a:cs typeface="+mn-cs"/>
                        </a:rPr>
                        <a:t>]</a:t>
                      </a:r>
                      <a:endParaRPr lang="en-US" sz="1200" b="0" i="0" u="none" strike="noStrike" dirty="0">
                        <a:solidFill>
                          <a:srgbClr val="000000"/>
                        </a:solidFill>
                        <a:effectLst/>
                        <a:latin typeface="Calibri" panose="020F0502020204030204" pitchFamily="34" charset="0"/>
                        <a:ea typeface="宋体" panose="02010600030101010101" pitchFamily="2" charset="-122"/>
                      </a:endParaRPr>
                    </a:p>
                  </a:txBody>
                  <a:tcPr marL="7144" marR="7144" marT="7144" marB="0" anchor="ctr"/>
                </a:tc>
                <a:tc>
                  <a:txBody>
                    <a:bodyPr/>
                    <a:lstStyle/>
                    <a:p>
                      <a:pPr algn="ctr"/>
                      <a:r>
                        <a:rPr lang="en-US" altLang="zh-CN" sz="1400" dirty="0"/>
                        <a:t>2.9 </a:t>
                      </a:r>
                      <a:endParaRPr lang="zh-CN" altLang="en-US" sz="1400" dirty="0"/>
                    </a:p>
                  </a:txBody>
                  <a:tcPr marL="7144" marR="7144" marT="7144" marB="0" anchor="ctr"/>
                </a:tc>
                <a:tc>
                  <a:txBody>
                    <a:bodyPr/>
                    <a:lstStyle/>
                    <a:p>
                      <a:pPr algn="ctr" fontAlgn="ctr"/>
                      <a:r>
                        <a:rPr lang="en-US" altLang="zh-CN" sz="1400" b="0" i="0" u="none" strike="noStrike" dirty="0">
                          <a:solidFill>
                            <a:srgbClr val="000000"/>
                          </a:solidFill>
                          <a:effectLst/>
                          <a:latin typeface="Calibri" panose="020F0502020204030204" pitchFamily="34" charset="0"/>
                          <a:ea typeface="宋体" panose="02010600030101010101" pitchFamily="2" charset="-122"/>
                        </a:rPr>
                        <a:t>12.573</a:t>
                      </a:r>
                    </a:p>
                  </a:txBody>
                  <a:tcPr marL="7144" marR="7144" marT="7144" marB="0" anchor="ctr"/>
                </a:tc>
                <a:tc>
                  <a:txBody>
                    <a:bodyPr/>
                    <a:lstStyle/>
                    <a:p>
                      <a:pPr algn="ctr" fontAlgn="ctr"/>
                      <a:r>
                        <a:rPr lang="en-US" altLang="zh-CN" sz="1400" b="0" i="0" u="none" strike="noStrike" dirty="0">
                          <a:solidFill>
                            <a:schemeClr val="tx1"/>
                          </a:solidFill>
                          <a:effectLst/>
                          <a:latin typeface="Calibri" panose="020F0502020204030204" pitchFamily="34" charset="0"/>
                          <a:ea typeface="宋体" panose="02010600030101010101" pitchFamily="2" charset="-122"/>
                        </a:rPr>
                        <a:t>1.143</a:t>
                      </a:r>
                    </a:p>
                  </a:txBody>
                  <a:tcPr marL="7144" marR="7144" marT="7144" marB="0" anchor="ctr"/>
                </a:tc>
                <a:extLst>
                  <a:ext uri="{0D108BD9-81ED-4DB2-BD59-A6C34878D82A}">
                    <a16:rowId xmlns:a16="http://schemas.microsoft.com/office/drawing/2014/main" val="343300829"/>
                  </a:ext>
                </a:extLst>
              </a:tr>
            </a:tbl>
          </a:graphicData>
        </a:graphic>
      </p:graphicFrame>
      <p:pic>
        <p:nvPicPr>
          <p:cNvPr id="8" name="内容占位符 3">
            <a:extLst>
              <a:ext uri="{FF2B5EF4-FFF2-40B4-BE49-F238E27FC236}">
                <a16:creationId xmlns:a16="http://schemas.microsoft.com/office/drawing/2014/main" id="{BF624D73-6136-51DF-C0B4-D40CD83A04DF}"/>
              </a:ext>
            </a:extLst>
          </p:cNvPr>
          <p:cNvPicPr>
            <a:picLocks noChangeAspect="1"/>
          </p:cNvPicPr>
          <p:nvPr/>
        </p:nvPicPr>
        <p:blipFill>
          <a:blip r:embed="rId2"/>
          <a:stretch>
            <a:fillRect/>
          </a:stretch>
        </p:blipFill>
        <p:spPr>
          <a:xfrm>
            <a:off x="4481856" y="1197070"/>
            <a:ext cx="4429370" cy="1798884"/>
          </a:xfrm>
          <a:prstGeom prst="rect">
            <a:avLst/>
          </a:prstGeom>
        </p:spPr>
      </p:pic>
      <p:pic>
        <p:nvPicPr>
          <p:cNvPr id="3" name="图片 2"/>
          <p:cNvPicPr>
            <a:picLocks noChangeAspect="1"/>
          </p:cNvPicPr>
          <p:nvPr/>
        </p:nvPicPr>
        <p:blipFill>
          <a:blip r:embed="rId3"/>
          <a:stretch>
            <a:fillRect/>
          </a:stretch>
        </p:blipFill>
        <p:spPr>
          <a:xfrm>
            <a:off x="841485" y="2752850"/>
            <a:ext cx="3086255" cy="2308543"/>
          </a:xfrm>
          <a:prstGeom prst="rect">
            <a:avLst/>
          </a:prstGeom>
        </p:spPr>
      </p:pic>
      <p:sp>
        <p:nvSpPr>
          <p:cNvPr id="9" name="矩形 8"/>
          <p:cNvSpPr/>
          <p:nvPr/>
        </p:nvSpPr>
        <p:spPr>
          <a:xfrm>
            <a:off x="971595" y="0"/>
            <a:ext cx="7265888" cy="6244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rPr>
              <a:t>轭铁和漏场</a:t>
            </a:r>
          </a:p>
        </p:txBody>
      </p:sp>
      <p:cxnSp>
        <p:nvCxnSpPr>
          <p:cNvPr id="10" name="直接连接符 9"/>
          <p:cNvCxnSpPr/>
          <p:nvPr/>
        </p:nvCxnSpPr>
        <p:spPr>
          <a:xfrm flipV="1">
            <a:off x="564944" y="624497"/>
            <a:ext cx="7922419" cy="214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7483" y="5395"/>
            <a:ext cx="898634" cy="596553"/>
          </a:xfrm>
          <a:prstGeom prst="rect">
            <a:avLst/>
          </a:prstGeom>
        </p:spPr>
      </p:pic>
      <p:pic>
        <p:nvPicPr>
          <p:cNvPr id="12" name="图片 11"/>
          <p:cNvPicPr>
            <a:picLocks noChangeAspect="1"/>
          </p:cNvPicPr>
          <p:nvPr/>
        </p:nvPicPr>
        <p:blipFill>
          <a:blip r:embed="rId5"/>
          <a:stretch>
            <a:fillRect/>
          </a:stretch>
        </p:blipFill>
        <p:spPr>
          <a:xfrm>
            <a:off x="5830" y="0"/>
            <a:ext cx="965765" cy="624497"/>
          </a:xfrm>
          <a:prstGeom prst="rect">
            <a:avLst/>
          </a:prstGeom>
        </p:spPr>
      </p:pic>
    </p:spTree>
    <p:extLst>
      <p:ext uri="{BB962C8B-B14F-4D97-AF65-F5344CB8AC3E}">
        <p14:creationId xmlns:p14="http://schemas.microsoft.com/office/powerpoint/2010/main" val="14863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794365" y="218523"/>
            <a:ext cx="2595633" cy="2488754"/>
          </a:xfrm>
          <a:prstGeom prst="rect">
            <a:avLst/>
          </a:prstGeom>
        </p:spPr>
      </p:pic>
      <p:pic>
        <p:nvPicPr>
          <p:cNvPr id="3" name="图片 2"/>
          <p:cNvPicPr>
            <a:picLocks noChangeAspect="1"/>
          </p:cNvPicPr>
          <p:nvPr/>
        </p:nvPicPr>
        <p:blipFill>
          <a:blip r:embed="rId3"/>
          <a:stretch>
            <a:fillRect/>
          </a:stretch>
        </p:blipFill>
        <p:spPr>
          <a:xfrm>
            <a:off x="1188080" y="355713"/>
            <a:ext cx="3544584" cy="2408450"/>
          </a:xfrm>
          <a:prstGeom prst="rect">
            <a:avLst/>
          </a:prstGeom>
        </p:spPr>
      </p:pic>
      <p:cxnSp>
        <p:nvCxnSpPr>
          <p:cNvPr id="6" name="直接连接符 5"/>
          <p:cNvCxnSpPr/>
          <p:nvPr/>
        </p:nvCxnSpPr>
        <p:spPr>
          <a:xfrm flipV="1">
            <a:off x="1478757" y="425859"/>
            <a:ext cx="7144" cy="21817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5023341" y="282818"/>
            <a:ext cx="5860" cy="23247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414463" y="1825868"/>
            <a:ext cx="0" cy="633964"/>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直接箭头连接符 15"/>
          <p:cNvCxnSpPr/>
          <p:nvPr/>
        </p:nvCxnSpPr>
        <p:spPr>
          <a:xfrm flipV="1">
            <a:off x="4974787" y="1697280"/>
            <a:ext cx="4214" cy="533951"/>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 name="文本框 3"/>
          <p:cNvSpPr txBox="1"/>
          <p:nvPr/>
        </p:nvSpPr>
        <p:spPr>
          <a:xfrm>
            <a:off x="4327264" y="3345656"/>
            <a:ext cx="386644" cy="248209"/>
          </a:xfrm>
          <a:prstGeom prst="rect">
            <a:avLst/>
          </a:prstGeom>
          <a:noFill/>
        </p:spPr>
        <p:txBody>
          <a:bodyPr wrap="none" rtlCol="0">
            <a:spAutoFit/>
          </a:bodyPr>
          <a:lstStyle/>
          <a:p>
            <a:r>
              <a:rPr lang="en-US" altLang="zh-CN" sz="1013" dirty="0"/>
              <a:t>End</a:t>
            </a:r>
            <a:endParaRPr lang="zh-CN" altLang="en-US" sz="1013" dirty="0"/>
          </a:p>
        </p:txBody>
      </p:sp>
      <p:pic>
        <p:nvPicPr>
          <p:cNvPr id="19" name="图片 18"/>
          <p:cNvPicPr>
            <a:picLocks noChangeAspect="1"/>
          </p:cNvPicPr>
          <p:nvPr/>
        </p:nvPicPr>
        <p:blipFill>
          <a:blip r:embed="rId4"/>
          <a:stretch>
            <a:fillRect/>
          </a:stretch>
        </p:blipFill>
        <p:spPr>
          <a:xfrm>
            <a:off x="1326413" y="2743492"/>
            <a:ext cx="3023849" cy="2368362"/>
          </a:xfrm>
          <a:prstGeom prst="rect">
            <a:avLst/>
          </a:prstGeom>
        </p:spPr>
      </p:pic>
      <p:pic>
        <p:nvPicPr>
          <p:cNvPr id="20" name="图片 19"/>
          <p:cNvPicPr>
            <a:picLocks noChangeAspect="1"/>
          </p:cNvPicPr>
          <p:nvPr/>
        </p:nvPicPr>
        <p:blipFill>
          <a:blip r:embed="rId5"/>
          <a:stretch>
            <a:fillRect/>
          </a:stretch>
        </p:blipFill>
        <p:spPr>
          <a:xfrm>
            <a:off x="4732664" y="2683000"/>
            <a:ext cx="3175468" cy="2428855"/>
          </a:xfrm>
          <a:prstGeom prst="rect">
            <a:avLst/>
          </a:prstGeom>
        </p:spPr>
      </p:pic>
    </p:spTree>
    <p:extLst>
      <p:ext uri="{BB962C8B-B14F-4D97-AF65-F5344CB8AC3E}">
        <p14:creationId xmlns:p14="http://schemas.microsoft.com/office/powerpoint/2010/main" val="383703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与</a:t>
            </a:r>
            <a:r>
              <a:rPr lang="en-US" altLang="zh-CN" dirty="0"/>
              <a:t>CMS</a:t>
            </a:r>
            <a:r>
              <a:rPr lang="zh-CN" altLang="en-US" dirty="0"/>
              <a:t>磁场对比</a:t>
            </a:r>
          </a:p>
        </p:txBody>
      </p:sp>
      <p:sp>
        <p:nvSpPr>
          <p:cNvPr id="5" name="文本框 4"/>
          <p:cNvSpPr txBox="1"/>
          <p:nvPr/>
        </p:nvSpPr>
        <p:spPr>
          <a:xfrm>
            <a:off x="966355" y="4322998"/>
            <a:ext cx="3187091" cy="559961"/>
          </a:xfrm>
          <a:prstGeom prst="rect">
            <a:avLst/>
          </a:prstGeom>
          <a:noFill/>
        </p:spPr>
        <p:txBody>
          <a:bodyPr wrap="none" rtlCol="0">
            <a:spAutoFit/>
          </a:bodyPr>
          <a:lstStyle/>
          <a:p>
            <a:r>
              <a:rPr lang="zh-CN" altLang="en-US" sz="1013" dirty="0"/>
              <a:t>磁场分布曲线，如图所示：</a:t>
            </a:r>
            <a:endParaRPr lang="en-US" altLang="zh-CN" sz="1013" dirty="0"/>
          </a:p>
          <a:p>
            <a:r>
              <a:rPr lang="zh-CN" altLang="en-US" sz="1013" dirty="0"/>
              <a:t>桶部距离桶部最外层轭铁</a:t>
            </a:r>
            <a:r>
              <a:rPr lang="en-US" altLang="zh-CN" sz="1013" dirty="0"/>
              <a:t>100mm</a:t>
            </a:r>
            <a:r>
              <a:rPr lang="zh-CN" altLang="en-US" sz="1013" dirty="0"/>
              <a:t>，从中心到轭铁边缘</a:t>
            </a:r>
            <a:endParaRPr lang="en-US" altLang="zh-CN" sz="1013" dirty="0"/>
          </a:p>
          <a:p>
            <a:r>
              <a:rPr lang="zh-CN" altLang="en-US" sz="1013" dirty="0"/>
              <a:t>端部距离端部最外层轭铁</a:t>
            </a:r>
            <a:r>
              <a:rPr lang="en-US" altLang="zh-CN" sz="1013" dirty="0"/>
              <a:t>100mm</a:t>
            </a:r>
            <a:r>
              <a:rPr lang="zh-CN" altLang="en-US" sz="1013" dirty="0"/>
              <a:t>，从中心到轭铁边缘</a:t>
            </a:r>
          </a:p>
        </p:txBody>
      </p:sp>
      <p:pic>
        <p:nvPicPr>
          <p:cNvPr id="6" name="图片 5"/>
          <p:cNvPicPr>
            <a:picLocks noChangeAspect="1"/>
          </p:cNvPicPr>
          <p:nvPr/>
        </p:nvPicPr>
        <p:blipFill>
          <a:blip r:embed="rId2"/>
          <a:stretch>
            <a:fillRect/>
          </a:stretch>
        </p:blipFill>
        <p:spPr>
          <a:xfrm>
            <a:off x="144499" y="1270398"/>
            <a:ext cx="8919029" cy="2737679"/>
          </a:xfrm>
          <a:prstGeom prst="rect">
            <a:avLst/>
          </a:prstGeom>
        </p:spPr>
      </p:pic>
    </p:spTree>
    <p:extLst>
      <p:ext uri="{BB962C8B-B14F-4D97-AF65-F5344CB8AC3E}">
        <p14:creationId xmlns:p14="http://schemas.microsoft.com/office/powerpoint/2010/main" val="1621422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38004"/>
            <a:ext cx="7886700" cy="994172"/>
          </a:xfrm>
        </p:spPr>
        <p:txBody>
          <a:bodyPr/>
          <a:lstStyle/>
          <a:p>
            <a:r>
              <a:rPr lang="zh-CN" altLang="en-US" dirty="0"/>
              <a:t>桶部轭铁上</a:t>
            </a:r>
            <a:r>
              <a:rPr lang="en-US" altLang="zh-CN" dirty="0"/>
              <a:t>100mm</a:t>
            </a:r>
            <a:r>
              <a:rPr lang="zh-CN" altLang="en-US" dirty="0"/>
              <a:t>磁场分布</a:t>
            </a:r>
          </a:p>
        </p:txBody>
      </p:sp>
      <p:pic>
        <p:nvPicPr>
          <p:cNvPr id="4" name="内容占位符 3"/>
          <p:cNvPicPr>
            <a:picLocks noGrp="1" noChangeAspect="1"/>
          </p:cNvPicPr>
          <p:nvPr>
            <p:ph idx="1"/>
          </p:nvPr>
        </p:nvPicPr>
        <p:blipFill>
          <a:blip r:embed="rId2"/>
          <a:stretch>
            <a:fillRect/>
          </a:stretch>
        </p:blipFill>
        <p:spPr>
          <a:xfrm>
            <a:off x="627596" y="1347129"/>
            <a:ext cx="4091003" cy="3003839"/>
          </a:xfrm>
          <a:prstGeom prst="rect">
            <a:avLst/>
          </a:prstGeom>
        </p:spPr>
      </p:pic>
      <p:pic>
        <p:nvPicPr>
          <p:cNvPr id="5" name="图片 4"/>
          <p:cNvPicPr>
            <a:picLocks noChangeAspect="1"/>
          </p:cNvPicPr>
          <p:nvPr/>
        </p:nvPicPr>
        <p:blipFill>
          <a:blip r:embed="rId3"/>
          <a:stretch>
            <a:fillRect/>
          </a:stretch>
        </p:blipFill>
        <p:spPr>
          <a:xfrm>
            <a:off x="5151293" y="71377"/>
            <a:ext cx="3430592" cy="2551503"/>
          </a:xfrm>
          <a:prstGeom prst="rect">
            <a:avLst/>
          </a:prstGeom>
        </p:spPr>
      </p:pic>
      <p:sp>
        <p:nvSpPr>
          <p:cNvPr id="6" name="文本框 5"/>
          <p:cNvSpPr txBox="1"/>
          <p:nvPr/>
        </p:nvSpPr>
        <p:spPr>
          <a:xfrm>
            <a:off x="2119746" y="4432372"/>
            <a:ext cx="683200" cy="415498"/>
          </a:xfrm>
          <a:prstGeom prst="rect">
            <a:avLst/>
          </a:prstGeom>
          <a:noFill/>
        </p:spPr>
        <p:txBody>
          <a:bodyPr wrap="none" rtlCol="0">
            <a:spAutoFit/>
          </a:bodyPr>
          <a:lstStyle/>
          <a:p>
            <a:r>
              <a:rPr lang="en-US" altLang="zh-CN" sz="2100" dirty="0"/>
              <a:t>CMS</a:t>
            </a:r>
            <a:endParaRPr lang="zh-CN" altLang="en-US" sz="2100" dirty="0"/>
          </a:p>
        </p:txBody>
      </p:sp>
      <p:sp>
        <p:nvSpPr>
          <p:cNvPr id="7" name="文本框 6"/>
          <p:cNvSpPr txBox="1"/>
          <p:nvPr/>
        </p:nvSpPr>
        <p:spPr>
          <a:xfrm>
            <a:off x="6117648" y="477317"/>
            <a:ext cx="1128450" cy="738664"/>
          </a:xfrm>
          <a:prstGeom prst="rect">
            <a:avLst/>
          </a:prstGeom>
          <a:noFill/>
        </p:spPr>
        <p:txBody>
          <a:bodyPr wrap="none" rtlCol="0">
            <a:spAutoFit/>
          </a:bodyPr>
          <a:lstStyle/>
          <a:p>
            <a:r>
              <a:rPr lang="en-US" altLang="zh-CN" sz="2100" dirty="0"/>
              <a:t>CEPC</a:t>
            </a:r>
          </a:p>
          <a:p>
            <a:r>
              <a:rPr lang="en-US" altLang="zh-CN" sz="2100" dirty="0"/>
              <a:t>Version I</a:t>
            </a:r>
            <a:endParaRPr lang="zh-CN" altLang="en-US" sz="2100" dirty="0"/>
          </a:p>
        </p:txBody>
      </p:sp>
      <p:pic>
        <p:nvPicPr>
          <p:cNvPr id="3" name="图片 2"/>
          <p:cNvPicPr>
            <a:picLocks noChangeAspect="1"/>
          </p:cNvPicPr>
          <p:nvPr/>
        </p:nvPicPr>
        <p:blipFill>
          <a:blip r:embed="rId4"/>
          <a:stretch>
            <a:fillRect/>
          </a:stretch>
        </p:blipFill>
        <p:spPr>
          <a:xfrm>
            <a:off x="5151293" y="2622881"/>
            <a:ext cx="3374448" cy="2523001"/>
          </a:xfrm>
          <a:prstGeom prst="rect">
            <a:avLst/>
          </a:prstGeom>
        </p:spPr>
      </p:pic>
      <p:sp>
        <p:nvSpPr>
          <p:cNvPr id="8" name="文本框 7"/>
          <p:cNvSpPr txBox="1"/>
          <p:nvPr/>
        </p:nvSpPr>
        <p:spPr>
          <a:xfrm>
            <a:off x="5844887" y="3090868"/>
            <a:ext cx="1195777" cy="738664"/>
          </a:xfrm>
          <a:prstGeom prst="rect">
            <a:avLst/>
          </a:prstGeom>
          <a:noFill/>
        </p:spPr>
        <p:txBody>
          <a:bodyPr wrap="none" rtlCol="0">
            <a:spAutoFit/>
          </a:bodyPr>
          <a:lstStyle/>
          <a:p>
            <a:r>
              <a:rPr lang="en-US" altLang="zh-CN" sz="2100" dirty="0"/>
              <a:t>CEPC</a:t>
            </a:r>
          </a:p>
          <a:p>
            <a:r>
              <a:rPr lang="en-US" altLang="zh-CN" sz="2100" dirty="0"/>
              <a:t>Version II</a:t>
            </a:r>
            <a:endParaRPr lang="zh-CN" altLang="en-US" sz="2100" dirty="0"/>
          </a:p>
        </p:txBody>
      </p:sp>
    </p:spTree>
    <p:extLst>
      <p:ext uri="{BB962C8B-B14F-4D97-AF65-F5344CB8AC3E}">
        <p14:creationId xmlns:p14="http://schemas.microsoft.com/office/powerpoint/2010/main" val="217369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325186" y="2641799"/>
            <a:ext cx="3350898" cy="2504082"/>
          </a:xfrm>
          <a:prstGeom prst="rect">
            <a:avLst/>
          </a:prstGeom>
        </p:spPr>
      </p:pic>
      <p:sp>
        <p:nvSpPr>
          <p:cNvPr id="2" name="标题 1"/>
          <p:cNvSpPr>
            <a:spLocks noGrp="1"/>
          </p:cNvSpPr>
          <p:nvPr>
            <p:ph type="title"/>
          </p:nvPr>
        </p:nvSpPr>
        <p:spPr>
          <a:xfrm>
            <a:off x="0" y="2382"/>
            <a:ext cx="7886700" cy="994172"/>
          </a:xfrm>
        </p:spPr>
        <p:txBody>
          <a:bodyPr/>
          <a:lstStyle/>
          <a:p>
            <a:r>
              <a:rPr lang="zh-CN" altLang="en-US" dirty="0"/>
              <a:t>端部轭铁上</a:t>
            </a:r>
            <a:r>
              <a:rPr lang="en-US" altLang="zh-CN" dirty="0"/>
              <a:t>100mm</a:t>
            </a:r>
            <a:r>
              <a:rPr lang="zh-CN" altLang="en-US" dirty="0"/>
              <a:t>磁场分布</a:t>
            </a:r>
          </a:p>
        </p:txBody>
      </p:sp>
      <p:pic>
        <p:nvPicPr>
          <p:cNvPr id="4" name="内容占位符 3"/>
          <p:cNvPicPr>
            <a:picLocks noGrp="1" noChangeAspect="1"/>
          </p:cNvPicPr>
          <p:nvPr>
            <p:ph idx="1"/>
          </p:nvPr>
        </p:nvPicPr>
        <p:blipFill>
          <a:blip r:embed="rId3"/>
          <a:stretch>
            <a:fillRect/>
          </a:stretch>
        </p:blipFill>
        <p:spPr>
          <a:xfrm>
            <a:off x="732263" y="1313841"/>
            <a:ext cx="3860660" cy="3023777"/>
          </a:xfrm>
          <a:prstGeom prst="rect">
            <a:avLst/>
          </a:prstGeom>
        </p:spPr>
      </p:pic>
      <p:pic>
        <p:nvPicPr>
          <p:cNvPr id="5" name="图片 4"/>
          <p:cNvPicPr>
            <a:picLocks noChangeAspect="1"/>
          </p:cNvPicPr>
          <p:nvPr/>
        </p:nvPicPr>
        <p:blipFill>
          <a:blip r:embed="rId4"/>
          <a:stretch>
            <a:fillRect/>
          </a:stretch>
        </p:blipFill>
        <p:spPr>
          <a:xfrm>
            <a:off x="5325186" y="91181"/>
            <a:ext cx="3272266" cy="2445321"/>
          </a:xfrm>
          <a:prstGeom prst="rect">
            <a:avLst/>
          </a:prstGeom>
        </p:spPr>
      </p:pic>
      <p:sp>
        <p:nvSpPr>
          <p:cNvPr id="6" name="文本框 5"/>
          <p:cNvSpPr txBox="1"/>
          <p:nvPr/>
        </p:nvSpPr>
        <p:spPr>
          <a:xfrm>
            <a:off x="2264531" y="4474514"/>
            <a:ext cx="683200" cy="415498"/>
          </a:xfrm>
          <a:prstGeom prst="rect">
            <a:avLst/>
          </a:prstGeom>
          <a:noFill/>
        </p:spPr>
        <p:txBody>
          <a:bodyPr wrap="none" rtlCol="0">
            <a:spAutoFit/>
          </a:bodyPr>
          <a:lstStyle/>
          <a:p>
            <a:r>
              <a:rPr lang="en-US" altLang="zh-CN" sz="2100" dirty="0"/>
              <a:t>CMS</a:t>
            </a:r>
            <a:endParaRPr lang="zh-CN" altLang="en-US" sz="2100" dirty="0"/>
          </a:p>
        </p:txBody>
      </p:sp>
      <p:sp>
        <p:nvSpPr>
          <p:cNvPr id="8" name="文本框 7"/>
          <p:cNvSpPr txBox="1"/>
          <p:nvPr/>
        </p:nvSpPr>
        <p:spPr>
          <a:xfrm>
            <a:off x="6179993" y="996553"/>
            <a:ext cx="1128450" cy="738664"/>
          </a:xfrm>
          <a:prstGeom prst="rect">
            <a:avLst/>
          </a:prstGeom>
          <a:noFill/>
        </p:spPr>
        <p:txBody>
          <a:bodyPr wrap="none" rtlCol="0">
            <a:spAutoFit/>
          </a:bodyPr>
          <a:lstStyle/>
          <a:p>
            <a:r>
              <a:rPr lang="en-US" altLang="zh-CN" sz="2100" dirty="0"/>
              <a:t>CEPC</a:t>
            </a:r>
          </a:p>
          <a:p>
            <a:r>
              <a:rPr lang="en-US" altLang="zh-CN" sz="2100" dirty="0"/>
              <a:t>Version I</a:t>
            </a:r>
            <a:endParaRPr lang="zh-CN" altLang="en-US" sz="2100" dirty="0"/>
          </a:p>
        </p:txBody>
      </p:sp>
      <p:sp>
        <p:nvSpPr>
          <p:cNvPr id="9" name="文本框 8"/>
          <p:cNvSpPr txBox="1"/>
          <p:nvPr/>
        </p:nvSpPr>
        <p:spPr>
          <a:xfrm>
            <a:off x="6179994" y="3893840"/>
            <a:ext cx="1195777" cy="738664"/>
          </a:xfrm>
          <a:prstGeom prst="rect">
            <a:avLst/>
          </a:prstGeom>
          <a:noFill/>
        </p:spPr>
        <p:txBody>
          <a:bodyPr wrap="none" rtlCol="0">
            <a:spAutoFit/>
          </a:bodyPr>
          <a:lstStyle/>
          <a:p>
            <a:r>
              <a:rPr lang="en-US" altLang="zh-CN" sz="2100" dirty="0"/>
              <a:t>CEPC</a:t>
            </a:r>
          </a:p>
          <a:p>
            <a:r>
              <a:rPr lang="en-US" altLang="zh-CN" sz="2100" dirty="0"/>
              <a:t>Version II</a:t>
            </a:r>
            <a:endParaRPr lang="zh-CN" altLang="en-US" sz="2100" dirty="0"/>
          </a:p>
        </p:txBody>
      </p:sp>
    </p:spTree>
    <p:extLst>
      <p:ext uri="{BB962C8B-B14F-4D97-AF65-F5344CB8AC3E}">
        <p14:creationId xmlns:p14="http://schemas.microsoft.com/office/powerpoint/2010/main" val="1908029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漏磁场对比</a:t>
            </a:r>
          </a:p>
        </p:txBody>
      </p:sp>
      <p:graphicFrame>
        <p:nvGraphicFramePr>
          <p:cNvPr id="4" name="内容占位符 3"/>
          <p:cNvGraphicFramePr>
            <a:graphicFrameLocks noGrp="1"/>
          </p:cNvGraphicFramePr>
          <p:nvPr>
            <p:ph idx="1"/>
          </p:nvPr>
        </p:nvGraphicFramePr>
        <p:xfrm>
          <a:off x="254577" y="1569530"/>
          <a:ext cx="4678508" cy="3261360"/>
        </p:xfrm>
        <a:graphic>
          <a:graphicData uri="http://schemas.openxmlformats.org/drawingml/2006/table">
            <a:tbl>
              <a:tblPr firstRow="1" bandRow="1">
                <a:tableStyleId>{5940675A-B579-460E-94D1-54222C63F5DA}</a:tableStyleId>
              </a:tblPr>
              <a:tblGrid>
                <a:gridCol w="780086">
                  <a:extLst>
                    <a:ext uri="{9D8B030D-6E8A-4147-A177-3AD203B41FA5}">
                      <a16:colId xmlns:a16="http://schemas.microsoft.com/office/drawing/2014/main" val="20000"/>
                    </a:ext>
                  </a:extLst>
                </a:gridCol>
                <a:gridCol w="780086">
                  <a:extLst>
                    <a:ext uri="{9D8B030D-6E8A-4147-A177-3AD203B41FA5}">
                      <a16:colId xmlns:a16="http://schemas.microsoft.com/office/drawing/2014/main" val="20001"/>
                    </a:ext>
                  </a:extLst>
                </a:gridCol>
                <a:gridCol w="779584">
                  <a:extLst>
                    <a:ext uri="{9D8B030D-6E8A-4147-A177-3AD203B41FA5}">
                      <a16:colId xmlns:a16="http://schemas.microsoft.com/office/drawing/2014/main" val="20002"/>
                    </a:ext>
                  </a:extLst>
                </a:gridCol>
                <a:gridCol w="779584">
                  <a:extLst>
                    <a:ext uri="{9D8B030D-6E8A-4147-A177-3AD203B41FA5}">
                      <a16:colId xmlns:a16="http://schemas.microsoft.com/office/drawing/2014/main" val="20003"/>
                    </a:ext>
                  </a:extLst>
                </a:gridCol>
                <a:gridCol w="779584">
                  <a:extLst>
                    <a:ext uri="{9D8B030D-6E8A-4147-A177-3AD203B41FA5}">
                      <a16:colId xmlns:a16="http://schemas.microsoft.com/office/drawing/2014/main" val="20004"/>
                    </a:ext>
                  </a:extLst>
                </a:gridCol>
                <a:gridCol w="779584">
                  <a:extLst>
                    <a:ext uri="{9D8B030D-6E8A-4147-A177-3AD203B41FA5}">
                      <a16:colId xmlns:a16="http://schemas.microsoft.com/office/drawing/2014/main" val="20005"/>
                    </a:ext>
                  </a:extLst>
                </a:gridCol>
              </a:tblGrid>
              <a:tr h="411480">
                <a:tc gridSpan="2">
                  <a:txBody>
                    <a:bodyPr/>
                    <a:lstStyle/>
                    <a:p>
                      <a:pPr algn="ctr">
                        <a:spcAft>
                          <a:spcPts val="0"/>
                        </a:spcAft>
                      </a:pPr>
                      <a:r>
                        <a:rPr lang="en-US" sz="1400" dirty="0">
                          <a:effectLst/>
                        </a:rPr>
                        <a:t>Stray field</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hMerge="1">
                  <a:txBody>
                    <a:bodyPr/>
                    <a:lstStyle/>
                    <a:p>
                      <a:endParaRPr lang="zh-CN" altLang="en-US"/>
                    </a:p>
                  </a:txBody>
                  <a:tcPr/>
                </a:tc>
                <a:tc>
                  <a:txBody>
                    <a:bodyPr/>
                    <a:lstStyle/>
                    <a:p>
                      <a:pPr algn="ctr">
                        <a:spcAft>
                          <a:spcPts val="0"/>
                        </a:spcAft>
                      </a:pPr>
                      <a:r>
                        <a:rPr lang="en-US" sz="1400" dirty="0">
                          <a:effectLst/>
                        </a:rPr>
                        <a:t>CMS</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CEPC original</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New Version I</a:t>
                      </a:r>
                      <a:endParaRPr lang="zh-CN" sz="1400" dirty="0">
                        <a:effectLst/>
                        <a:latin typeface="+mn-lt"/>
                        <a:ea typeface="+mn-ea"/>
                        <a:cs typeface="Times New Roman" panose="02020603050405020304" pitchFamily="18" charset="0"/>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effectLst/>
                          <a:latin typeface="+mn-lt"/>
                          <a:ea typeface="+mn-ea"/>
                          <a:cs typeface="Times New Roman" panose="02020603050405020304" pitchFamily="18" charset="0"/>
                        </a:rPr>
                        <a:t>New Version II</a:t>
                      </a:r>
                      <a:endParaRPr lang="zh-CN" altLang="zh-CN" sz="1400" dirty="0">
                        <a:effectLst/>
                        <a:latin typeface="+mn-lt"/>
                        <a:ea typeface="+mn-ea"/>
                        <a:cs typeface="Times New Roman" panose="02020603050405020304" pitchFamily="18" charset="0"/>
                      </a:endParaRPr>
                    </a:p>
                  </a:txBody>
                  <a:tcPr marL="0" marR="0" marT="0" marB="0"/>
                </a:tc>
                <a:extLst>
                  <a:ext uri="{0D108BD9-81ED-4DB2-BD59-A6C34878D82A}">
                    <a16:rowId xmlns:a16="http://schemas.microsoft.com/office/drawing/2014/main" val="10000"/>
                  </a:ext>
                </a:extLst>
              </a:tr>
              <a:tr h="480060">
                <a:tc rowSpan="2">
                  <a:txBody>
                    <a:bodyPr/>
                    <a:lstStyle/>
                    <a:p>
                      <a:pPr algn="ctr">
                        <a:spcAft>
                          <a:spcPts val="0"/>
                        </a:spcAft>
                      </a:pPr>
                      <a:r>
                        <a:rPr lang="en-US" sz="1400" dirty="0">
                          <a:effectLst/>
                        </a:rPr>
                        <a:t>50 Gs</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a:effectLst/>
                        </a:rPr>
                        <a:t>R direction</a:t>
                      </a:r>
                      <a:endParaRPr lang="zh-CN"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a:effectLst/>
                        </a:rPr>
                        <a:t>25.2 m</a:t>
                      </a:r>
                      <a:endParaRPr lang="zh-CN"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13.6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22.7 m</a:t>
                      </a:r>
                      <a:endParaRPr lang="zh-CN" sz="1400" dirty="0">
                        <a:effectLst/>
                        <a:latin typeface="+mn-lt"/>
                        <a:ea typeface="+mn-ea"/>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21.6 m</a:t>
                      </a:r>
                      <a:endParaRPr lang="zh-CN" sz="1400" dirty="0">
                        <a:effectLst/>
                        <a:latin typeface="+mn-lt"/>
                        <a:ea typeface="+mn-ea"/>
                        <a:cs typeface="Times New Roman" panose="02020603050405020304" pitchFamily="18" charset="0"/>
                      </a:endParaRPr>
                    </a:p>
                  </a:txBody>
                  <a:tcPr marL="0" marR="0" marT="0" marB="0"/>
                </a:tc>
                <a:extLst>
                  <a:ext uri="{0D108BD9-81ED-4DB2-BD59-A6C34878D82A}">
                    <a16:rowId xmlns:a16="http://schemas.microsoft.com/office/drawing/2014/main" val="10001"/>
                  </a:ext>
                </a:extLst>
              </a:tr>
              <a:tr h="480060">
                <a:tc vMerge="1">
                  <a:txBody>
                    <a:bodyPr/>
                    <a:lstStyle/>
                    <a:p>
                      <a:endParaRPr lang="zh-CN" altLang="en-US"/>
                    </a:p>
                  </a:txBody>
                  <a:tcPr/>
                </a:tc>
                <a:tc>
                  <a:txBody>
                    <a:bodyPr/>
                    <a:lstStyle/>
                    <a:p>
                      <a:pPr algn="ctr">
                        <a:spcAft>
                          <a:spcPts val="0"/>
                        </a:spcAft>
                      </a:pPr>
                      <a:r>
                        <a:rPr lang="en-US" sz="1400">
                          <a:effectLst/>
                        </a:rPr>
                        <a:t>Z direction</a:t>
                      </a:r>
                      <a:endParaRPr lang="zh-CN"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a:effectLst/>
                        </a:rPr>
                        <a:t>32 m</a:t>
                      </a:r>
                      <a:endParaRPr lang="zh-CN"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15.8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28.3 m</a:t>
                      </a:r>
                      <a:endParaRPr lang="zh-CN" sz="1400" dirty="0">
                        <a:effectLst/>
                        <a:latin typeface="+mn-lt"/>
                        <a:ea typeface="+mn-ea"/>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26.7 m</a:t>
                      </a:r>
                      <a:endParaRPr lang="zh-CN" sz="1400" dirty="0">
                        <a:effectLst/>
                        <a:latin typeface="+mn-lt"/>
                        <a:ea typeface="+mn-ea"/>
                        <a:cs typeface="Times New Roman" panose="02020603050405020304" pitchFamily="18" charset="0"/>
                      </a:endParaRPr>
                    </a:p>
                  </a:txBody>
                  <a:tcPr marL="0" marR="0" marT="0" marB="0"/>
                </a:tc>
                <a:extLst>
                  <a:ext uri="{0D108BD9-81ED-4DB2-BD59-A6C34878D82A}">
                    <a16:rowId xmlns:a16="http://schemas.microsoft.com/office/drawing/2014/main" val="10002"/>
                  </a:ext>
                </a:extLst>
              </a:tr>
              <a:tr h="480060">
                <a:tc rowSpan="2">
                  <a:txBody>
                    <a:bodyPr/>
                    <a:lstStyle/>
                    <a:p>
                      <a:pPr algn="ctr">
                        <a:spcAft>
                          <a:spcPts val="0"/>
                        </a:spcAft>
                      </a:pPr>
                      <a:r>
                        <a:rPr lang="en-US" sz="1400" dirty="0">
                          <a:effectLst/>
                        </a:rPr>
                        <a:t>100 Gs</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a:effectLst/>
                        </a:rPr>
                        <a:t>R direction</a:t>
                      </a:r>
                      <a:endParaRPr lang="zh-CN"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a:effectLst/>
                        </a:rPr>
                        <a:t>19.2 m</a:t>
                      </a:r>
                      <a:endParaRPr lang="zh-CN"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10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18.1 m</a:t>
                      </a:r>
                      <a:endParaRPr lang="zh-CN" sz="1400" dirty="0">
                        <a:effectLst/>
                        <a:latin typeface="+mn-lt"/>
                        <a:ea typeface="+mn-ea"/>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17.2 m</a:t>
                      </a:r>
                      <a:endParaRPr lang="zh-CN" sz="1400" dirty="0">
                        <a:effectLst/>
                        <a:latin typeface="+mn-lt"/>
                        <a:ea typeface="+mn-ea"/>
                        <a:cs typeface="Times New Roman" panose="02020603050405020304" pitchFamily="18" charset="0"/>
                      </a:endParaRPr>
                    </a:p>
                  </a:txBody>
                  <a:tcPr marL="0" marR="0" marT="0" marB="0"/>
                </a:tc>
                <a:extLst>
                  <a:ext uri="{0D108BD9-81ED-4DB2-BD59-A6C34878D82A}">
                    <a16:rowId xmlns:a16="http://schemas.microsoft.com/office/drawing/2014/main" val="10003"/>
                  </a:ext>
                </a:extLst>
              </a:tr>
              <a:tr h="480060">
                <a:tc vMerge="1">
                  <a:txBody>
                    <a:bodyPr/>
                    <a:lstStyle/>
                    <a:p>
                      <a:endParaRPr lang="zh-CN" altLang="en-US"/>
                    </a:p>
                  </a:txBody>
                  <a:tcPr/>
                </a:tc>
                <a:tc>
                  <a:txBody>
                    <a:bodyPr/>
                    <a:lstStyle/>
                    <a:p>
                      <a:pPr algn="ctr">
                        <a:spcAft>
                          <a:spcPts val="0"/>
                        </a:spcAft>
                      </a:pPr>
                      <a:r>
                        <a:rPr lang="en-US" sz="1400">
                          <a:effectLst/>
                        </a:rPr>
                        <a:t>Z direction</a:t>
                      </a:r>
                      <a:endParaRPr lang="zh-CN"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a:effectLst/>
                        </a:rPr>
                        <a:t>25.2 m</a:t>
                      </a:r>
                      <a:endParaRPr lang="zh-CN"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11.6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22.5 m</a:t>
                      </a:r>
                      <a:endParaRPr lang="zh-CN" sz="1400" dirty="0">
                        <a:effectLst/>
                        <a:latin typeface="+mn-lt"/>
                        <a:ea typeface="+mn-ea"/>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21.1 m</a:t>
                      </a:r>
                      <a:endParaRPr lang="zh-CN" sz="1400" dirty="0">
                        <a:effectLst/>
                        <a:latin typeface="+mn-lt"/>
                        <a:ea typeface="+mn-ea"/>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sp>
        <p:nvSpPr>
          <p:cNvPr id="3" name="文本框 2"/>
          <p:cNvSpPr txBox="1"/>
          <p:nvPr/>
        </p:nvSpPr>
        <p:spPr>
          <a:xfrm>
            <a:off x="5689022" y="1671773"/>
            <a:ext cx="2074607" cy="248209"/>
          </a:xfrm>
          <a:prstGeom prst="rect">
            <a:avLst/>
          </a:prstGeom>
          <a:noFill/>
        </p:spPr>
        <p:txBody>
          <a:bodyPr wrap="none" rtlCol="0">
            <a:spAutoFit/>
          </a:bodyPr>
          <a:lstStyle/>
          <a:p>
            <a:r>
              <a:rPr lang="en-US" altLang="zh-CN" sz="1013" dirty="0"/>
              <a:t>Booster </a:t>
            </a:r>
            <a:r>
              <a:rPr lang="zh-CN" altLang="en-US" sz="1013" dirty="0"/>
              <a:t>位置磁场</a:t>
            </a:r>
            <a:r>
              <a:rPr lang="en-US" altLang="zh-CN" sz="1013" dirty="0"/>
              <a:t>(</a:t>
            </a:r>
            <a:r>
              <a:rPr lang="zh-CN" altLang="en-US" sz="1013" dirty="0"/>
              <a:t>径向</a:t>
            </a:r>
            <a:r>
              <a:rPr lang="en-US" altLang="zh-CN" sz="1013" dirty="0"/>
              <a:t>R=25m</a:t>
            </a:r>
            <a:r>
              <a:rPr lang="zh-CN" altLang="en-US" sz="1013" dirty="0"/>
              <a:t>）：</a:t>
            </a:r>
          </a:p>
        </p:txBody>
      </p:sp>
      <p:graphicFrame>
        <p:nvGraphicFramePr>
          <p:cNvPr id="5" name="表格 4"/>
          <p:cNvGraphicFramePr>
            <a:graphicFrameLocks noGrp="1"/>
          </p:cNvGraphicFramePr>
          <p:nvPr/>
        </p:nvGraphicFramePr>
        <p:xfrm>
          <a:off x="5805920" y="2194284"/>
          <a:ext cx="2267818" cy="834390"/>
        </p:xfrm>
        <a:graphic>
          <a:graphicData uri="http://schemas.openxmlformats.org/drawingml/2006/table">
            <a:tbl>
              <a:tblPr firstRow="1" bandRow="1">
                <a:tableStyleId>{5940675A-B579-460E-94D1-54222C63F5DA}</a:tableStyleId>
              </a:tblPr>
              <a:tblGrid>
                <a:gridCol w="1278083">
                  <a:extLst>
                    <a:ext uri="{9D8B030D-6E8A-4147-A177-3AD203B41FA5}">
                      <a16:colId xmlns:a16="http://schemas.microsoft.com/office/drawing/2014/main" val="20000"/>
                    </a:ext>
                  </a:extLst>
                </a:gridCol>
                <a:gridCol w="989735">
                  <a:extLst>
                    <a:ext uri="{9D8B030D-6E8A-4147-A177-3AD203B41FA5}">
                      <a16:colId xmlns:a16="http://schemas.microsoft.com/office/drawing/2014/main" val="20001"/>
                    </a:ext>
                  </a:extLst>
                </a:gridCol>
              </a:tblGrid>
              <a:tr h="278130">
                <a:tc>
                  <a:txBody>
                    <a:bodyPr/>
                    <a:lstStyle/>
                    <a:p>
                      <a:r>
                        <a:rPr lang="en-US" altLang="zh-CN" sz="1000" dirty="0"/>
                        <a:t>Original</a:t>
                      </a:r>
                      <a:r>
                        <a:rPr lang="en-US" altLang="zh-CN" sz="1000" baseline="0" dirty="0"/>
                        <a:t> version</a:t>
                      </a:r>
                      <a:endParaRPr lang="zh-CN" altLang="en-US" sz="1000" dirty="0"/>
                    </a:p>
                  </a:txBody>
                  <a:tcPr marL="68580" marR="68580" marT="34290" marB="34290"/>
                </a:tc>
                <a:tc>
                  <a:txBody>
                    <a:bodyPr/>
                    <a:lstStyle/>
                    <a:p>
                      <a:pPr algn="ctr"/>
                      <a:r>
                        <a:rPr lang="en-US" altLang="zh-CN" sz="1000" dirty="0"/>
                        <a:t>8.4 Gs</a:t>
                      </a:r>
                      <a:endParaRPr lang="zh-CN" altLang="en-US" sz="1000" dirty="0"/>
                    </a:p>
                  </a:txBody>
                  <a:tcPr marL="68580" marR="68580" marT="34290" marB="34290"/>
                </a:tc>
                <a:extLst>
                  <a:ext uri="{0D108BD9-81ED-4DB2-BD59-A6C34878D82A}">
                    <a16:rowId xmlns:a16="http://schemas.microsoft.com/office/drawing/2014/main" val="10000"/>
                  </a:ext>
                </a:extLst>
              </a:tr>
              <a:tr h="278130">
                <a:tc>
                  <a:txBody>
                    <a:bodyPr/>
                    <a:lstStyle/>
                    <a:p>
                      <a:r>
                        <a:rPr lang="en-US" altLang="zh-CN" sz="1000" dirty="0"/>
                        <a:t>New version</a:t>
                      </a:r>
                      <a:r>
                        <a:rPr lang="en-US" altLang="zh-CN" sz="1000" baseline="0" dirty="0"/>
                        <a:t> I</a:t>
                      </a:r>
                      <a:endParaRPr lang="zh-CN" altLang="en-US" sz="1000" dirty="0"/>
                    </a:p>
                  </a:txBody>
                  <a:tcPr marL="68580" marR="68580" marT="34290" marB="34290"/>
                </a:tc>
                <a:tc>
                  <a:txBody>
                    <a:bodyPr/>
                    <a:lstStyle/>
                    <a:p>
                      <a:pPr algn="ctr"/>
                      <a:r>
                        <a:rPr lang="en-US" altLang="zh-CN" sz="1000" dirty="0"/>
                        <a:t>37.3 Gs</a:t>
                      </a:r>
                      <a:endParaRPr lang="zh-CN" altLang="en-US" sz="1000" dirty="0"/>
                    </a:p>
                  </a:txBody>
                  <a:tcPr marL="68580" marR="68580" marT="34290" marB="34290"/>
                </a:tc>
                <a:extLst>
                  <a:ext uri="{0D108BD9-81ED-4DB2-BD59-A6C34878D82A}">
                    <a16:rowId xmlns:a16="http://schemas.microsoft.com/office/drawing/2014/main" val="10001"/>
                  </a:ext>
                </a:extLst>
              </a:tr>
              <a:tr h="278130">
                <a:tc>
                  <a:txBody>
                    <a:bodyPr/>
                    <a:lstStyle/>
                    <a:p>
                      <a:r>
                        <a:rPr lang="en-US" altLang="zh-CN" sz="1000" dirty="0"/>
                        <a:t>New version II</a:t>
                      </a:r>
                      <a:endParaRPr lang="zh-CN" altLang="en-US" sz="1000" dirty="0"/>
                    </a:p>
                  </a:txBody>
                  <a:tcPr marL="68580" marR="68580" marT="34290" marB="34290"/>
                </a:tc>
                <a:tc>
                  <a:txBody>
                    <a:bodyPr/>
                    <a:lstStyle/>
                    <a:p>
                      <a:pPr algn="ctr"/>
                      <a:r>
                        <a:rPr lang="en-US" altLang="zh-CN" sz="1000" dirty="0"/>
                        <a:t>31.7 Gs</a:t>
                      </a:r>
                      <a:endParaRPr lang="zh-CN" altLang="en-US" sz="1000" dirty="0"/>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2638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磁体参数</a:t>
            </a:r>
          </a:p>
        </p:txBody>
      </p:sp>
      <p:graphicFrame>
        <p:nvGraphicFramePr>
          <p:cNvPr id="4" name="内容占位符 3"/>
          <p:cNvGraphicFramePr>
            <a:graphicFrameLocks noGrp="1"/>
          </p:cNvGraphicFramePr>
          <p:nvPr>
            <p:ph idx="1"/>
          </p:nvPr>
        </p:nvGraphicFramePr>
        <p:xfrm>
          <a:off x="1735282" y="1550843"/>
          <a:ext cx="5644860" cy="3413760"/>
        </p:xfrm>
        <a:graphic>
          <a:graphicData uri="http://schemas.openxmlformats.org/drawingml/2006/table">
            <a:tbl>
              <a:tblPr firstRow="1" firstCol="1" bandRow="1">
                <a:tableStyleId>{5940675A-B579-460E-94D1-54222C63F5DA}</a:tableStyleId>
              </a:tblPr>
              <a:tblGrid>
                <a:gridCol w="2050870">
                  <a:extLst>
                    <a:ext uri="{9D8B030D-6E8A-4147-A177-3AD203B41FA5}">
                      <a16:colId xmlns:a16="http://schemas.microsoft.com/office/drawing/2014/main" val="20000"/>
                    </a:ext>
                  </a:extLst>
                </a:gridCol>
                <a:gridCol w="735422">
                  <a:extLst>
                    <a:ext uri="{9D8B030D-6E8A-4147-A177-3AD203B41FA5}">
                      <a16:colId xmlns:a16="http://schemas.microsoft.com/office/drawing/2014/main" val="20001"/>
                    </a:ext>
                  </a:extLst>
                </a:gridCol>
                <a:gridCol w="952856">
                  <a:extLst>
                    <a:ext uri="{9D8B030D-6E8A-4147-A177-3AD203B41FA5}">
                      <a16:colId xmlns:a16="http://schemas.microsoft.com/office/drawing/2014/main" val="20002"/>
                    </a:ext>
                  </a:extLst>
                </a:gridCol>
                <a:gridCol w="952856">
                  <a:extLst>
                    <a:ext uri="{9D8B030D-6E8A-4147-A177-3AD203B41FA5}">
                      <a16:colId xmlns:a16="http://schemas.microsoft.com/office/drawing/2014/main" val="20003"/>
                    </a:ext>
                  </a:extLst>
                </a:gridCol>
                <a:gridCol w="952856">
                  <a:extLst>
                    <a:ext uri="{9D8B030D-6E8A-4147-A177-3AD203B41FA5}">
                      <a16:colId xmlns:a16="http://schemas.microsoft.com/office/drawing/2014/main" val="20004"/>
                    </a:ext>
                  </a:extLst>
                </a:gridCol>
              </a:tblGrid>
              <a:tr h="617220">
                <a:tc>
                  <a:txBody>
                    <a:bodyPr/>
                    <a:lstStyle/>
                    <a:p>
                      <a:pPr algn="ctr">
                        <a:spcAft>
                          <a:spcPts val="0"/>
                        </a:spcAft>
                      </a:pPr>
                      <a:r>
                        <a:rPr lang="en-US" sz="1400" kern="100" dirty="0">
                          <a:effectLst/>
                        </a:rPr>
                        <a:t> </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a:effectLst/>
                        </a:rPr>
                        <a:t>CMS</a:t>
                      </a:r>
                      <a:endParaRPr lang="zh-CN" sz="14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CEPC original</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CEPC</a:t>
                      </a:r>
                    </a:p>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New version I</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CEPC</a:t>
                      </a:r>
                    </a:p>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New version II</a:t>
                      </a:r>
                      <a:endParaRPr lang="zh-CN" alt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205740">
                <a:tc>
                  <a:txBody>
                    <a:bodyPr/>
                    <a:lstStyle/>
                    <a:p>
                      <a:pPr algn="ctr">
                        <a:spcAft>
                          <a:spcPts val="0"/>
                        </a:spcAft>
                      </a:pPr>
                      <a:r>
                        <a:rPr lang="en-US" sz="1400" kern="100" dirty="0">
                          <a:effectLst/>
                        </a:rPr>
                        <a:t>Central field (T)</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4</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3</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3</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3</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05740">
                <a:tc>
                  <a:txBody>
                    <a:bodyPr/>
                    <a:lstStyle/>
                    <a:p>
                      <a:pPr algn="ctr">
                        <a:spcAft>
                          <a:spcPts val="0"/>
                        </a:spcAft>
                      </a:pPr>
                      <a:r>
                        <a:rPr lang="en-US" altLang="zh-CN" sz="1400" b="0" kern="100" dirty="0">
                          <a:effectLst/>
                          <a:latin typeface="+mn-lt"/>
                          <a:ea typeface="MS Mincho" panose="02020609040205080304" pitchFamily="49" charset="-128"/>
                          <a:cs typeface="Times New Roman" panose="02020603050405020304" pitchFamily="18" charset="0"/>
                        </a:rPr>
                        <a:t>Operating current (A)</a:t>
                      </a:r>
                      <a:endParaRPr lang="zh-CN" sz="1500" b="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19600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15779</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17361</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16967</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205740">
                <a:tc>
                  <a:txBody>
                    <a:bodyPr/>
                    <a:lstStyle/>
                    <a:p>
                      <a:pPr algn="ctr">
                        <a:spcAft>
                          <a:spcPts val="0"/>
                        </a:spcAft>
                      </a:pPr>
                      <a:r>
                        <a:rPr lang="en-US" sz="1400" kern="100" dirty="0">
                          <a:effectLst/>
                        </a:rPr>
                        <a:t>Inner diameter of coil (mm)</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a:effectLst/>
                        </a:rPr>
                        <a:t>6360</a:t>
                      </a:r>
                      <a:endParaRPr lang="zh-CN" sz="14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7200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7200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7200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05740">
                <a:tc>
                  <a:txBody>
                    <a:bodyPr/>
                    <a:lstStyle/>
                    <a:p>
                      <a:pPr algn="ctr">
                        <a:spcAft>
                          <a:spcPts val="0"/>
                        </a:spcAft>
                      </a:pPr>
                      <a:r>
                        <a:rPr lang="en-US" sz="1400" kern="100" dirty="0">
                          <a:effectLst/>
                        </a:rPr>
                        <a:t>Length of coil (mm)</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a:effectLst/>
                        </a:rPr>
                        <a:t>12480</a:t>
                      </a:r>
                      <a:endParaRPr lang="zh-CN" sz="14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7606</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7600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7600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411480">
                <a:tc>
                  <a:txBody>
                    <a:bodyPr/>
                    <a:lstStyle/>
                    <a:p>
                      <a:pPr algn="ctr">
                        <a:spcAft>
                          <a:spcPts val="0"/>
                        </a:spcAft>
                      </a:pPr>
                      <a:r>
                        <a:rPr lang="en-US" sz="1400" kern="100" dirty="0">
                          <a:effectLst/>
                        </a:rPr>
                        <a:t>Barrel yoke inner diameter (mm)</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a:effectLst/>
                        </a:rPr>
                        <a:t>9180</a:t>
                      </a:r>
                      <a:endParaRPr lang="zh-CN" sz="14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8800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9200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9200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411480">
                <a:tc>
                  <a:txBody>
                    <a:bodyPr/>
                    <a:lstStyle/>
                    <a:p>
                      <a:pPr algn="ctr">
                        <a:spcAft>
                          <a:spcPts val="0"/>
                        </a:spcAft>
                      </a:pPr>
                      <a:r>
                        <a:rPr lang="en-US" sz="1400" kern="100" dirty="0">
                          <a:effectLst/>
                        </a:rPr>
                        <a:t>Barrel yoke outer diameter (mm)</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14000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14480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11760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12040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05740">
                <a:tc>
                  <a:txBody>
                    <a:bodyPr/>
                    <a:lstStyle/>
                    <a:p>
                      <a:pPr algn="ctr">
                        <a:spcAft>
                          <a:spcPts val="0"/>
                        </a:spcAft>
                      </a:pPr>
                      <a:r>
                        <a:rPr lang="en-US" sz="1400" kern="100">
                          <a:effectLst/>
                        </a:rPr>
                        <a:t>Total length of yoke (mm)</a:t>
                      </a:r>
                      <a:endParaRPr lang="zh-CN" sz="14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20040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13966</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11300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11940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205740">
                <a:tc>
                  <a:txBody>
                    <a:bodyPr/>
                    <a:lstStyle/>
                    <a:p>
                      <a:pPr algn="ctr">
                        <a:spcAft>
                          <a:spcPts val="0"/>
                        </a:spcAft>
                      </a:pPr>
                      <a:r>
                        <a:rPr lang="en-US" sz="1400" kern="100">
                          <a:effectLst/>
                        </a:rPr>
                        <a:t>Weight of barrel yoke (t)</a:t>
                      </a:r>
                      <a:endParaRPr lang="zh-CN" sz="14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6000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5940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2512</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2873</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205740">
                <a:tc>
                  <a:txBody>
                    <a:bodyPr/>
                    <a:lstStyle/>
                    <a:p>
                      <a:pPr algn="ctr">
                        <a:spcAft>
                          <a:spcPts val="0"/>
                        </a:spcAft>
                      </a:pPr>
                      <a:r>
                        <a:rPr lang="en-US" sz="1400" kern="100" dirty="0">
                          <a:effectLst/>
                        </a:rPr>
                        <a:t>Weight of each end cap (t)</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2000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3316.6</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762</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1053</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205740">
                <a:tc>
                  <a:txBody>
                    <a:bodyPr/>
                    <a:lstStyle/>
                    <a:p>
                      <a:pPr algn="ctr">
                        <a:spcAft>
                          <a:spcPts val="0"/>
                        </a:spcAft>
                      </a:pPr>
                      <a:r>
                        <a:rPr lang="en-US" sz="1400" kern="100" dirty="0">
                          <a:effectLst/>
                        </a:rPr>
                        <a:t>Total weight of yoke (t)</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a:effectLst/>
                        </a:rPr>
                        <a:t>10000</a:t>
                      </a:r>
                      <a:endParaRPr lang="zh-CN" sz="1400" kern="10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12573</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4036</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4980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2505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0773" y="3023487"/>
            <a:ext cx="2821998" cy="2122394"/>
          </a:xfrm>
          <a:prstGeom prst="rect">
            <a:avLst/>
          </a:prstGeom>
        </p:spPr>
      </p:pic>
      <p:sp>
        <p:nvSpPr>
          <p:cNvPr id="2" name="标题 1"/>
          <p:cNvSpPr>
            <a:spLocks noGrp="1"/>
          </p:cNvSpPr>
          <p:nvPr>
            <p:ph type="title"/>
          </p:nvPr>
        </p:nvSpPr>
        <p:spPr>
          <a:xfrm>
            <a:off x="99977" y="22647"/>
            <a:ext cx="7886700" cy="994172"/>
          </a:xfrm>
        </p:spPr>
        <p:txBody>
          <a:bodyPr/>
          <a:lstStyle/>
          <a:p>
            <a:r>
              <a:rPr lang="zh-CN" altLang="en-US" dirty="0"/>
              <a:t>轭铁及其附近磁场分布</a:t>
            </a:r>
          </a:p>
        </p:txBody>
      </p:sp>
      <p:pic>
        <p:nvPicPr>
          <p:cNvPr id="4" name="内容占位符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94318" y="1090152"/>
            <a:ext cx="2724491" cy="2049061"/>
          </a:xfrm>
        </p:spPr>
      </p:pic>
      <p:sp>
        <p:nvSpPr>
          <p:cNvPr id="5" name="文本框 4"/>
          <p:cNvSpPr txBox="1"/>
          <p:nvPr/>
        </p:nvSpPr>
        <p:spPr>
          <a:xfrm>
            <a:off x="2284691" y="813153"/>
            <a:ext cx="2130711" cy="248209"/>
          </a:xfrm>
          <a:prstGeom prst="rect">
            <a:avLst/>
          </a:prstGeom>
          <a:noFill/>
        </p:spPr>
        <p:txBody>
          <a:bodyPr wrap="none" rtlCol="0">
            <a:spAutoFit/>
          </a:bodyPr>
          <a:lstStyle/>
          <a:p>
            <a:r>
              <a:rPr lang="zh-CN" altLang="en-US" sz="1013" dirty="0"/>
              <a:t>轭铁上场强大于</a:t>
            </a:r>
            <a:r>
              <a:rPr lang="en-US" altLang="zh-CN" sz="1013" dirty="0"/>
              <a:t>2T</a:t>
            </a:r>
            <a:r>
              <a:rPr lang="zh-CN" altLang="en-US" sz="1013" dirty="0"/>
              <a:t>的部分（彩色）</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1120" y="1090152"/>
            <a:ext cx="2724492" cy="2049061"/>
          </a:xfrm>
          <a:prstGeom prst="rect">
            <a:avLst/>
          </a:prstGeom>
        </p:spPr>
      </p:pic>
      <p:sp>
        <p:nvSpPr>
          <p:cNvPr id="7" name="文本框 6"/>
          <p:cNvSpPr txBox="1"/>
          <p:nvPr/>
        </p:nvSpPr>
        <p:spPr>
          <a:xfrm>
            <a:off x="5367536" y="813153"/>
            <a:ext cx="1872629" cy="248209"/>
          </a:xfrm>
          <a:prstGeom prst="rect">
            <a:avLst/>
          </a:prstGeom>
          <a:noFill/>
        </p:spPr>
        <p:txBody>
          <a:bodyPr wrap="none" rtlCol="0">
            <a:spAutoFit/>
          </a:bodyPr>
          <a:lstStyle/>
          <a:p>
            <a:r>
              <a:rPr lang="zh-CN" altLang="en-US" sz="1013" dirty="0"/>
              <a:t>轭铁附近磁场分布（</a:t>
            </a:r>
            <a:r>
              <a:rPr lang="en-US" altLang="zh-CN" sz="1013" dirty="0"/>
              <a:t>0 - 0.5T</a:t>
            </a:r>
            <a:r>
              <a:rPr lang="zh-CN" altLang="en-US" sz="1013" dirty="0"/>
              <a:t>）</a:t>
            </a:r>
          </a:p>
        </p:txBody>
      </p: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1075" y="3063555"/>
            <a:ext cx="2724536" cy="2049095"/>
          </a:xfrm>
          <a:prstGeom prst="rect">
            <a:avLst/>
          </a:prstGeom>
        </p:spPr>
      </p:pic>
      <p:sp>
        <p:nvSpPr>
          <p:cNvPr id="10" name="文本框 9"/>
          <p:cNvSpPr txBox="1"/>
          <p:nvPr/>
        </p:nvSpPr>
        <p:spPr>
          <a:xfrm>
            <a:off x="854211" y="1706487"/>
            <a:ext cx="1456489" cy="369332"/>
          </a:xfrm>
          <a:prstGeom prst="rect">
            <a:avLst/>
          </a:prstGeom>
          <a:noFill/>
        </p:spPr>
        <p:txBody>
          <a:bodyPr wrap="none" rtlCol="0">
            <a:spAutoFit/>
          </a:bodyPr>
          <a:lstStyle/>
          <a:p>
            <a:r>
              <a:rPr lang="en-US" altLang="zh-CN" sz="1800" dirty="0"/>
              <a:t>New version I</a:t>
            </a:r>
            <a:endParaRPr lang="zh-CN" altLang="en-US" sz="1800" dirty="0"/>
          </a:p>
        </p:txBody>
      </p:sp>
      <p:sp>
        <p:nvSpPr>
          <p:cNvPr id="11" name="文本框 10"/>
          <p:cNvSpPr txBox="1"/>
          <p:nvPr/>
        </p:nvSpPr>
        <p:spPr>
          <a:xfrm>
            <a:off x="854211" y="4084684"/>
            <a:ext cx="1514197" cy="369332"/>
          </a:xfrm>
          <a:prstGeom prst="rect">
            <a:avLst/>
          </a:prstGeom>
          <a:noFill/>
        </p:spPr>
        <p:txBody>
          <a:bodyPr wrap="none" rtlCol="0">
            <a:spAutoFit/>
          </a:bodyPr>
          <a:lstStyle/>
          <a:p>
            <a:r>
              <a:rPr lang="en-US" altLang="zh-CN" sz="1800" dirty="0"/>
              <a:t>New version II</a:t>
            </a:r>
            <a:endParaRPr lang="zh-CN" altLang="en-US" sz="1800" dirty="0"/>
          </a:p>
        </p:txBody>
      </p:sp>
    </p:spTree>
    <p:extLst>
      <p:ext uri="{BB962C8B-B14F-4D97-AF65-F5344CB8AC3E}">
        <p14:creationId xmlns:p14="http://schemas.microsoft.com/office/powerpoint/2010/main" val="3258346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端部受力</a:t>
            </a:r>
          </a:p>
        </p:txBody>
      </p:sp>
      <p:graphicFrame>
        <p:nvGraphicFramePr>
          <p:cNvPr id="4" name="内容占位符 3"/>
          <p:cNvGraphicFramePr>
            <a:graphicFrameLocks noGrp="1"/>
          </p:cNvGraphicFramePr>
          <p:nvPr>
            <p:ph idx="1"/>
          </p:nvPr>
        </p:nvGraphicFramePr>
        <p:xfrm>
          <a:off x="194830" y="1831398"/>
          <a:ext cx="3148446" cy="2045970"/>
        </p:xfrm>
        <a:graphic>
          <a:graphicData uri="http://schemas.openxmlformats.org/drawingml/2006/table">
            <a:tbl>
              <a:tblPr firstRow="1" bandRow="1">
                <a:tableStyleId>{5940675A-B579-460E-94D1-54222C63F5DA}</a:tableStyleId>
              </a:tblPr>
              <a:tblGrid>
                <a:gridCol w="1049482">
                  <a:extLst>
                    <a:ext uri="{9D8B030D-6E8A-4147-A177-3AD203B41FA5}">
                      <a16:colId xmlns:a16="http://schemas.microsoft.com/office/drawing/2014/main" val="20000"/>
                    </a:ext>
                  </a:extLst>
                </a:gridCol>
                <a:gridCol w="1049482">
                  <a:extLst>
                    <a:ext uri="{9D8B030D-6E8A-4147-A177-3AD203B41FA5}">
                      <a16:colId xmlns:a16="http://schemas.microsoft.com/office/drawing/2014/main" val="20001"/>
                    </a:ext>
                  </a:extLst>
                </a:gridCol>
                <a:gridCol w="1049482">
                  <a:extLst>
                    <a:ext uri="{9D8B030D-6E8A-4147-A177-3AD203B41FA5}">
                      <a16:colId xmlns:a16="http://schemas.microsoft.com/office/drawing/2014/main" val="20002"/>
                    </a:ext>
                  </a:extLst>
                </a:gridCol>
              </a:tblGrid>
              <a:tr h="377190">
                <a:tc>
                  <a:txBody>
                    <a:bodyPr/>
                    <a:lstStyle/>
                    <a:p>
                      <a:pPr algn="ctr"/>
                      <a:r>
                        <a:rPr lang="zh-CN" altLang="en-US" sz="1000" dirty="0"/>
                        <a:t>端部轭铁从内到外</a:t>
                      </a:r>
                    </a:p>
                  </a:txBody>
                  <a:tcPr marL="68580" marR="68580" marT="34290" marB="34290"/>
                </a:tc>
                <a:tc>
                  <a:txBody>
                    <a:bodyPr/>
                    <a:lstStyle/>
                    <a:p>
                      <a:pPr algn="ctr"/>
                      <a:r>
                        <a:rPr lang="en-US" altLang="zh-CN" sz="1000" dirty="0"/>
                        <a:t>Version I</a:t>
                      </a:r>
                    </a:p>
                    <a:p>
                      <a:pPr algn="ctr"/>
                      <a:r>
                        <a:rPr lang="zh-CN" altLang="en-US" sz="1000" dirty="0"/>
                        <a:t>（</a:t>
                      </a:r>
                      <a:r>
                        <a:rPr lang="en-US" altLang="zh-CN" sz="1000" dirty="0"/>
                        <a:t>t</a:t>
                      </a:r>
                      <a:r>
                        <a:rPr lang="zh-CN" altLang="en-US" sz="1000" dirty="0"/>
                        <a:t>）</a:t>
                      </a:r>
                    </a:p>
                  </a:txBody>
                  <a:tcPr marL="68580" marR="68580" marT="34290" marB="34290"/>
                </a:tc>
                <a:tc>
                  <a:txBody>
                    <a:bodyPr/>
                    <a:lstStyle/>
                    <a:p>
                      <a:pPr algn="ctr"/>
                      <a:r>
                        <a:rPr lang="en-US" altLang="zh-CN" sz="1000" dirty="0"/>
                        <a:t>Version II</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00" dirty="0"/>
                        <a:t>（</a:t>
                      </a:r>
                      <a:r>
                        <a:rPr lang="en-US" altLang="zh-CN" sz="1000" dirty="0"/>
                        <a:t>t</a:t>
                      </a:r>
                      <a:r>
                        <a:rPr lang="zh-CN" altLang="en-US" sz="1000" dirty="0"/>
                        <a:t>）</a:t>
                      </a:r>
                    </a:p>
                  </a:txBody>
                  <a:tcPr marL="68580" marR="68580" marT="34290" marB="34290"/>
                </a:tc>
                <a:extLst>
                  <a:ext uri="{0D108BD9-81ED-4DB2-BD59-A6C34878D82A}">
                    <a16:rowId xmlns:a16="http://schemas.microsoft.com/office/drawing/2014/main" val="10000"/>
                  </a:ext>
                </a:extLst>
              </a:tr>
              <a:tr h="278130">
                <a:tc>
                  <a:txBody>
                    <a:bodyPr/>
                    <a:lstStyle/>
                    <a:p>
                      <a:pPr algn="ctr"/>
                      <a:r>
                        <a:rPr lang="en-US" altLang="zh-CN" sz="1000" dirty="0"/>
                        <a:t>1</a:t>
                      </a:r>
                      <a:endParaRPr lang="zh-CN" altLang="en-US" sz="1000" dirty="0"/>
                    </a:p>
                  </a:txBody>
                  <a:tcPr marL="68580" marR="68580" marT="34290" marB="34290"/>
                </a:tc>
                <a:tc>
                  <a:txBody>
                    <a:bodyPr/>
                    <a:lstStyle/>
                    <a:p>
                      <a:pPr algn="ctr"/>
                      <a:r>
                        <a:rPr lang="en-US" altLang="zh-CN" sz="1000" dirty="0"/>
                        <a:t>1364</a:t>
                      </a:r>
                      <a:endParaRPr lang="zh-CN" altLang="en-US" sz="1000" dirty="0"/>
                    </a:p>
                  </a:txBody>
                  <a:tcPr marL="68580" marR="68580" marT="34290" marB="34290"/>
                </a:tc>
                <a:tc>
                  <a:txBody>
                    <a:bodyPr/>
                    <a:lstStyle/>
                    <a:p>
                      <a:pPr algn="ctr"/>
                      <a:r>
                        <a:rPr lang="en-US" altLang="zh-CN" sz="1000" dirty="0"/>
                        <a:t>3161</a:t>
                      </a:r>
                      <a:endParaRPr lang="zh-CN" altLang="en-US" sz="1000" dirty="0"/>
                    </a:p>
                  </a:txBody>
                  <a:tcPr marL="68580" marR="68580" marT="34290" marB="34290"/>
                </a:tc>
                <a:extLst>
                  <a:ext uri="{0D108BD9-81ED-4DB2-BD59-A6C34878D82A}">
                    <a16:rowId xmlns:a16="http://schemas.microsoft.com/office/drawing/2014/main" val="10001"/>
                  </a:ext>
                </a:extLst>
              </a:tr>
              <a:tr h="278130">
                <a:tc>
                  <a:txBody>
                    <a:bodyPr/>
                    <a:lstStyle/>
                    <a:p>
                      <a:pPr algn="ctr"/>
                      <a:r>
                        <a:rPr lang="en-US" altLang="zh-CN" sz="1000" dirty="0"/>
                        <a:t>2</a:t>
                      </a:r>
                      <a:endParaRPr lang="zh-CN" altLang="en-US" sz="1000" dirty="0"/>
                    </a:p>
                  </a:txBody>
                  <a:tcPr marL="68580" marR="68580" marT="34290" marB="34290"/>
                </a:tc>
                <a:tc>
                  <a:txBody>
                    <a:bodyPr/>
                    <a:lstStyle/>
                    <a:p>
                      <a:pPr algn="ctr"/>
                      <a:r>
                        <a:rPr lang="en-US" altLang="zh-CN" sz="1000" dirty="0"/>
                        <a:t>1129</a:t>
                      </a:r>
                      <a:endParaRPr lang="zh-CN" altLang="en-US" sz="1000" dirty="0"/>
                    </a:p>
                  </a:txBody>
                  <a:tcPr marL="68580" marR="68580" marT="34290" marB="34290"/>
                </a:tc>
                <a:tc>
                  <a:txBody>
                    <a:bodyPr/>
                    <a:lstStyle/>
                    <a:p>
                      <a:pPr algn="ctr"/>
                      <a:r>
                        <a:rPr lang="en-US" altLang="zh-CN" sz="1000" dirty="0"/>
                        <a:t>1632</a:t>
                      </a:r>
                      <a:endParaRPr lang="zh-CN" altLang="en-US" sz="1000" dirty="0"/>
                    </a:p>
                  </a:txBody>
                  <a:tcPr marL="68580" marR="68580" marT="34290" marB="34290"/>
                </a:tc>
                <a:extLst>
                  <a:ext uri="{0D108BD9-81ED-4DB2-BD59-A6C34878D82A}">
                    <a16:rowId xmlns:a16="http://schemas.microsoft.com/office/drawing/2014/main" val="10002"/>
                  </a:ext>
                </a:extLst>
              </a:tr>
              <a:tr h="278130">
                <a:tc>
                  <a:txBody>
                    <a:bodyPr/>
                    <a:lstStyle/>
                    <a:p>
                      <a:pPr algn="ctr"/>
                      <a:r>
                        <a:rPr lang="en-US" altLang="zh-CN" sz="1000" dirty="0"/>
                        <a:t>3</a:t>
                      </a:r>
                      <a:endParaRPr lang="zh-CN" altLang="en-US" sz="1000" dirty="0"/>
                    </a:p>
                  </a:txBody>
                  <a:tcPr marL="68580" marR="68580" marT="34290" marB="34290"/>
                </a:tc>
                <a:tc>
                  <a:txBody>
                    <a:bodyPr/>
                    <a:lstStyle/>
                    <a:p>
                      <a:pPr algn="ctr"/>
                      <a:r>
                        <a:rPr lang="en-US" altLang="zh-CN" sz="1000" dirty="0"/>
                        <a:t>956</a:t>
                      </a:r>
                      <a:endParaRPr lang="zh-CN" altLang="en-US" sz="1000" dirty="0"/>
                    </a:p>
                  </a:txBody>
                  <a:tcPr marL="68580" marR="68580" marT="34290" marB="34290"/>
                </a:tc>
                <a:tc>
                  <a:txBody>
                    <a:bodyPr/>
                    <a:lstStyle/>
                    <a:p>
                      <a:pPr algn="ctr"/>
                      <a:r>
                        <a:rPr lang="en-US" altLang="zh-CN" sz="1000" dirty="0"/>
                        <a:t>788</a:t>
                      </a:r>
                      <a:endParaRPr lang="zh-CN" altLang="en-US" sz="1000" dirty="0"/>
                    </a:p>
                  </a:txBody>
                  <a:tcPr marL="68580" marR="68580" marT="34290" marB="34290"/>
                </a:tc>
                <a:extLst>
                  <a:ext uri="{0D108BD9-81ED-4DB2-BD59-A6C34878D82A}">
                    <a16:rowId xmlns:a16="http://schemas.microsoft.com/office/drawing/2014/main" val="10003"/>
                  </a:ext>
                </a:extLst>
              </a:tr>
              <a:tr h="278130">
                <a:tc>
                  <a:txBody>
                    <a:bodyPr/>
                    <a:lstStyle/>
                    <a:p>
                      <a:pPr algn="ctr"/>
                      <a:r>
                        <a:rPr lang="en-US" altLang="zh-CN" sz="1000" dirty="0"/>
                        <a:t>4</a:t>
                      </a:r>
                      <a:endParaRPr lang="zh-CN" altLang="en-US" sz="1000" dirty="0"/>
                    </a:p>
                  </a:txBody>
                  <a:tcPr marL="68580" marR="68580" marT="34290" marB="34290"/>
                </a:tc>
                <a:tc>
                  <a:txBody>
                    <a:bodyPr/>
                    <a:lstStyle/>
                    <a:p>
                      <a:pPr algn="ctr"/>
                      <a:r>
                        <a:rPr lang="en-US" altLang="zh-CN" sz="1000" dirty="0"/>
                        <a:t>792</a:t>
                      </a:r>
                      <a:endParaRPr lang="zh-CN" altLang="en-US" sz="1000" dirty="0"/>
                    </a:p>
                  </a:txBody>
                  <a:tcPr marL="68580" marR="68580" marT="34290" marB="34290"/>
                </a:tc>
                <a:tc>
                  <a:txBody>
                    <a:bodyPr/>
                    <a:lstStyle/>
                    <a:p>
                      <a:pPr algn="ctr"/>
                      <a:r>
                        <a:rPr lang="en-US" altLang="zh-CN" sz="1000" dirty="0"/>
                        <a:t>633</a:t>
                      </a:r>
                      <a:endParaRPr lang="zh-CN" altLang="en-US" sz="1000" dirty="0"/>
                    </a:p>
                  </a:txBody>
                  <a:tcPr marL="68580" marR="68580" marT="34290" marB="34290"/>
                </a:tc>
                <a:extLst>
                  <a:ext uri="{0D108BD9-81ED-4DB2-BD59-A6C34878D82A}">
                    <a16:rowId xmlns:a16="http://schemas.microsoft.com/office/drawing/2014/main" val="10004"/>
                  </a:ext>
                </a:extLst>
              </a:tr>
              <a:tr h="278130">
                <a:tc>
                  <a:txBody>
                    <a:bodyPr/>
                    <a:lstStyle/>
                    <a:p>
                      <a:pPr algn="ctr"/>
                      <a:r>
                        <a:rPr lang="en-US" altLang="zh-CN" sz="1000" dirty="0"/>
                        <a:t>5</a:t>
                      </a:r>
                      <a:endParaRPr lang="zh-CN" altLang="en-US" sz="1000" dirty="0"/>
                    </a:p>
                  </a:txBody>
                  <a:tcPr marL="68580" marR="68580" marT="34290" marB="34290"/>
                </a:tc>
                <a:tc>
                  <a:txBody>
                    <a:bodyPr/>
                    <a:lstStyle/>
                    <a:p>
                      <a:pPr algn="ctr"/>
                      <a:r>
                        <a:rPr lang="en-US" altLang="zh-CN" sz="1000" dirty="0"/>
                        <a:t>1367</a:t>
                      </a:r>
                      <a:endParaRPr lang="zh-CN" altLang="en-US" sz="1000" dirty="0"/>
                    </a:p>
                  </a:txBody>
                  <a:tcPr marL="68580" marR="68580" marT="34290" marB="34290"/>
                </a:tc>
                <a:tc>
                  <a:txBody>
                    <a:bodyPr/>
                    <a:lstStyle/>
                    <a:p>
                      <a:pPr algn="ctr"/>
                      <a:r>
                        <a:rPr lang="en-US" altLang="zh-CN" sz="1000" dirty="0"/>
                        <a:t>488</a:t>
                      </a:r>
                      <a:endParaRPr lang="zh-CN" altLang="en-US" sz="1000" dirty="0"/>
                    </a:p>
                  </a:txBody>
                  <a:tcPr marL="68580" marR="68580" marT="34290" marB="34290"/>
                </a:tc>
                <a:extLst>
                  <a:ext uri="{0D108BD9-81ED-4DB2-BD59-A6C34878D82A}">
                    <a16:rowId xmlns:a16="http://schemas.microsoft.com/office/drawing/2014/main" val="10005"/>
                  </a:ext>
                </a:extLst>
              </a:tr>
              <a:tr h="278130">
                <a:tc>
                  <a:txBody>
                    <a:bodyPr/>
                    <a:lstStyle/>
                    <a:p>
                      <a:pPr algn="ctr"/>
                      <a:r>
                        <a:rPr lang="en-US" altLang="zh-CN" sz="1000" dirty="0"/>
                        <a:t>6</a:t>
                      </a: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r>
                        <a:rPr lang="en-US" altLang="zh-CN" sz="1000" dirty="0"/>
                        <a:t>564</a:t>
                      </a:r>
                      <a:endParaRPr lang="zh-CN" altLang="en-US" sz="1000" dirty="0"/>
                    </a:p>
                  </a:txBody>
                  <a:tcPr marL="68580" marR="68580" marT="34290" marB="34290"/>
                </a:tc>
                <a:extLst>
                  <a:ext uri="{0D108BD9-81ED-4DB2-BD59-A6C34878D82A}">
                    <a16:rowId xmlns:a16="http://schemas.microsoft.com/office/drawing/2014/main" val="10006"/>
                  </a:ext>
                </a:extLst>
              </a:tr>
            </a:tbl>
          </a:graphicData>
        </a:graphic>
      </p:graphicFrame>
      <p:pic>
        <p:nvPicPr>
          <p:cNvPr id="5" name="图片 4"/>
          <p:cNvPicPr>
            <a:picLocks noChangeAspect="1"/>
          </p:cNvPicPr>
          <p:nvPr/>
        </p:nvPicPr>
        <p:blipFill>
          <a:blip r:embed="rId2"/>
          <a:stretch>
            <a:fillRect/>
          </a:stretch>
        </p:blipFill>
        <p:spPr>
          <a:xfrm>
            <a:off x="3647209" y="1676087"/>
            <a:ext cx="5574723" cy="2704114"/>
          </a:xfrm>
          <a:prstGeom prst="rect">
            <a:avLst/>
          </a:prstGeom>
        </p:spPr>
      </p:pic>
    </p:spTree>
    <p:extLst>
      <p:ext uri="{BB962C8B-B14F-4D97-AF65-F5344CB8AC3E}">
        <p14:creationId xmlns:p14="http://schemas.microsoft.com/office/powerpoint/2010/main" val="103938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最新版轭铁</a:t>
            </a:r>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540" y="1194883"/>
            <a:ext cx="4221846" cy="2187130"/>
          </a:xfrm>
        </p:spPr>
      </p:pic>
      <p:sp>
        <p:nvSpPr>
          <p:cNvPr id="4" name="页脚占位符 3"/>
          <p:cNvSpPr>
            <a:spLocks noGrp="1"/>
          </p:cNvSpPr>
          <p:nvPr>
            <p:ph type="ftr" sz="quarter" idx="11"/>
          </p:nvPr>
        </p:nvSpPr>
        <p:spPr/>
        <p:txBody>
          <a:bodyPr/>
          <a:lstStyle/>
          <a:p>
            <a:r>
              <a:rPr lang="en-US"/>
              <a:t>Q. XU, The 7th CEPC IAC Meeting, Nov.1-5 2021 </a:t>
            </a:r>
          </a:p>
        </p:txBody>
      </p:sp>
      <p:sp>
        <p:nvSpPr>
          <p:cNvPr id="5" name="灯片编号占位符 4"/>
          <p:cNvSpPr>
            <a:spLocks noGrp="1"/>
          </p:cNvSpPr>
          <p:nvPr>
            <p:ph type="sldNum" sz="quarter" idx="12"/>
          </p:nvPr>
        </p:nvSpPr>
        <p:spPr/>
        <p:txBody>
          <a:bodyPr/>
          <a:lstStyle/>
          <a:p>
            <a:fld id="{1BC14028-2C42-48E4-958A-A39E3E99AC05}" type="slidenum">
              <a:rPr lang="en-US" smtClean="0"/>
              <a:t>28</a:t>
            </a:fld>
            <a:endParaRPr lang="en-US"/>
          </a:p>
        </p:txBody>
      </p:sp>
      <p:sp>
        <p:nvSpPr>
          <p:cNvPr id="7" name="矩形 6"/>
          <p:cNvSpPr/>
          <p:nvPr/>
        </p:nvSpPr>
        <p:spPr>
          <a:xfrm>
            <a:off x="433461" y="3816845"/>
            <a:ext cx="5681589" cy="715581"/>
          </a:xfrm>
          <a:prstGeom prst="rect">
            <a:avLst/>
          </a:prstGeom>
        </p:spPr>
        <p:txBody>
          <a:bodyPr wrap="square">
            <a:spAutoFit/>
          </a:bodyPr>
          <a:lstStyle/>
          <a:p>
            <a:r>
              <a:rPr lang="zh-CN" altLang="en-US" dirty="0"/>
              <a:t>轭铁总重量目前是：1155吨；</a:t>
            </a:r>
            <a:endParaRPr lang="en-US" altLang="zh-CN" dirty="0"/>
          </a:p>
          <a:p>
            <a:r>
              <a:rPr lang="zh-CN" altLang="en-US" dirty="0"/>
              <a:t>桶轭约625吨，桶轭十二个模块，单个模块约52吨；</a:t>
            </a:r>
            <a:endParaRPr lang="en-US" altLang="zh-CN" dirty="0"/>
          </a:p>
          <a:p>
            <a:r>
              <a:rPr lang="zh-CN" altLang="en-US" dirty="0"/>
              <a:t>单个端轭约265吨，两个端轭一共530吨；</a:t>
            </a:r>
          </a:p>
        </p:txBody>
      </p:sp>
      <p:pic>
        <p:nvPicPr>
          <p:cNvPr id="8" name="图片 7"/>
          <p:cNvPicPr>
            <a:picLocks noChangeAspect="1"/>
          </p:cNvPicPr>
          <p:nvPr/>
        </p:nvPicPr>
        <p:blipFill rotWithShape="1">
          <a:blip r:embed="rId3"/>
          <a:srcRect l="28350" t="20089" r="31750" b="11377"/>
          <a:stretch/>
        </p:blipFill>
        <p:spPr>
          <a:xfrm>
            <a:off x="4607463" y="1111731"/>
            <a:ext cx="1899726" cy="183545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1938" b="1938"/>
          <a:stretch/>
        </p:blipFill>
        <p:spPr>
          <a:xfrm>
            <a:off x="6749344" y="1111732"/>
            <a:ext cx="1906207" cy="1841712"/>
          </a:xfrm>
          <a:prstGeom prst="rect">
            <a:avLst/>
          </a:prstGeom>
        </p:spPr>
      </p:pic>
    </p:spTree>
    <p:extLst>
      <p:ext uri="{BB962C8B-B14F-4D97-AF65-F5344CB8AC3E}">
        <p14:creationId xmlns:p14="http://schemas.microsoft.com/office/powerpoint/2010/main" val="147617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9382" y="1055077"/>
            <a:ext cx="7886700" cy="568628"/>
          </a:xfrm>
        </p:spPr>
        <p:txBody>
          <a:bodyPr>
            <a:normAutofit/>
          </a:bodyPr>
          <a:lstStyle/>
          <a:p>
            <a:r>
              <a:rPr lang="en-US" altLang="zh-CN" sz="2400" dirty="0"/>
              <a:t>CDR</a:t>
            </a:r>
            <a:r>
              <a:rPr lang="zh-CN" altLang="en-US" sz="2400" dirty="0"/>
              <a:t>低温超导磁体轭铁减重方案</a:t>
            </a:r>
          </a:p>
        </p:txBody>
      </p:sp>
      <p:pic>
        <p:nvPicPr>
          <p:cNvPr id="4" name="内容占位符 3"/>
          <p:cNvPicPr>
            <a:picLocks noGrp="1" noChangeAspect="1"/>
          </p:cNvPicPr>
          <p:nvPr>
            <p:ph idx="1"/>
          </p:nvPr>
        </p:nvPicPr>
        <p:blipFill>
          <a:blip r:embed="rId2"/>
          <a:stretch>
            <a:fillRect/>
          </a:stretch>
        </p:blipFill>
        <p:spPr>
          <a:xfrm>
            <a:off x="118241" y="1623705"/>
            <a:ext cx="4958242" cy="2551963"/>
          </a:xfrm>
          <a:prstGeom prst="rect">
            <a:avLst/>
          </a:prstGeom>
        </p:spPr>
      </p:pic>
      <p:graphicFrame>
        <p:nvGraphicFramePr>
          <p:cNvPr id="5" name="内容占位符 3"/>
          <p:cNvGraphicFramePr>
            <a:graphicFrameLocks/>
          </p:cNvGraphicFramePr>
          <p:nvPr/>
        </p:nvGraphicFramePr>
        <p:xfrm>
          <a:off x="5286203" y="1145615"/>
          <a:ext cx="3538780" cy="1554480"/>
        </p:xfrm>
        <a:graphic>
          <a:graphicData uri="http://schemas.openxmlformats.org/drawingml/2006/table">
            <a:tbl>
              <a:tblPr firstRow="1" bandRow="1">
                <a:tableStyleId>{5940675A-B579-460E-94D1-54222C63F5DA}</a:tableStyleId>
              </a:tblPr>
              <a:tblGrid>
                <a:gridCol w="704694">
                  <a:extLst>
                    <a:ext uri="{9D8B030D-6E8A-4147-A177-3AD203B41FA5}">
                      <a16:colId xmlns:a16="http://schemas.microsoft.com/office/drawing/2014/main" val="20000"/>
                    </a:ext>
                  </a:extLst>
                </a:gridCol>
                <a:gridCol w="1065266">
                  <a:extLst>
                    <a:ext uri="{9D8B030D-6E8A-4147-A177-3AD203B41FA5}">
                      <a16:colId xmlns:a16="http://schemas.microsoft.com/office/drawing/2014/main" val="20001"/>
                    </a:ext>
                  </a:extLst>
                </a:gridCol>
                <a:gridCol w="884410">
                  <a:extLst>
                    <a:ext uri="{9D8B030D-6E8A-4147-A177-3AD203B41FA5}">
                      <a16:colId xmlns:a16="http://schemas.microsoft.com/office/drawing/2014/main" val="20003"/>
                    </a:ext>
                  </a:extLst>
                </a:gridCol>
                <a:gridCol w="884410">
                  <a:extLst>
                    <a:ext uri="{9D8B030D-6E8A-4147-A177-3AD203B41FA5}">
                      <a16:colId xmlns:a16="http://schemas.microsoft.com/office/drawing/2014/main" val="20004"/>
                    </a:ext>
                  </a:extLst>
                </a:gridCol>
              </a:tblGrid>
              <a:tr h="274320">
                <a:tc gridSpan="2">
                  <a:txBody>
                    <a:bodyPr/>
                    <a:lstStyle/>
                    <a:p>
                      <a:pPr algn="ctr">
                        <a:spcAft>
                          <a:spcPts val="0"/>
                        </a:spcAft>
                      </a:pPr>
                      <a:r>
                        <a:rPr lang="en-US" sz="1400" dirty="0">
                          <a:effectLst/>
                        </a:rPr>
                        <a:t>Stray field</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hMerge="1">
                  <a:txBody>
                    <a:bodyPr/>
                    <a:lstStyle/>
                    <a:p>
                      <a:endParaRPr lang="zh-CN" altLang="en-US"/>
                    </a:p>
                  </a:txBody>
                  <a:tcPr/>
                </a:tc>
                <a:tc>
                  <a:txBody>
                    <a:bodyPr/>
                    <a:lstStyle/>
                    <a:p>
                      <a:pPr algn="ctr">
                        <a:spcAft>
                          <a:spcPts val="0"/>
                        </a:spcAft>
                      </a:pPr>
                      <a:r>
                        <a:rPr lang="en-US" sz="1400" dirty="0">
                          <a:effectLst/>
                        </a:rPr>
                        <a:t>CEPC CDR</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New Version </a:t>
                      </a:r>
                      <a:endParaRPr lang="zh-CN" sz="1400" dirty="0">
                        <a:effectLst/>
                        <a:latin typeface="+mn-lt"/>
                        <a:ea typeface="+mn-ea"/>
                        <a:cs typeface="Times New Roman" panose="02020603050405020304" pitchFamily="18" charset="0"/>
                      </a:endParaRPr>
                    </a:p>
                  </a:txBody>
                  <a:tcPr marL="0" marR="0" marT="0" marB="0"/>
                </a:tc>
                <a:extLst>
                  <a:ext uri="{0D108BD9-81ED-4DB2-BD59-A6C34878D82A}">
                    <a16:rowId xmlns:a16="http://schemas.microsoft.com/office/drawing/2014/main" val="10000"/>
                  </a:ext>
                </a:extLst>
              </a:tr>
              <a:tr h="274320">
                <a:tc rowSpan="2">
                  <a:txBody>
                    <a:bodyPr/>
                    <a:lstStyle/>
                    <a:p>
                      <a:pPr algn="ctr">
                        <a:spcAft>
                          <a:spcPts val="0"/>
                        </a:spcAft>
                      </a:pPr>
                      <a:r>
                        <a:rPr lang="en-US" sz="1400" dirty="0">
                          <a:effectLst/>
                        </a:rPr>
                        <a:t>50 Gs</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R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13.6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20.6 m</a:t>
                      </a:r>
                      <a:endParaRPr lang="zh-CN" sz="1400" dirty="0">
                        <a:effectLst/>
                        <a:latin typeface="+mn-lt"/>
                        <a:ea typeface="+mn-ea"/>
                        <a:cs typeface="Times New Roman" panose="02020603050405020304" pitchFamily="18" charset="0"/>
                      </a:endParaRPr>
                    </a:p>
                  </a:txBody>
                  <a:tcPr marL="0" marR="0" marT="0" marB="0"/>
                </a:tc>
                <a:extLst>
                  <a:ext uri="{0D108BD9-81ED-4DB2-BD59-A6C34878D82A}">
                    <a16:rowId xmlns:a16="http://schemas.microsoft.com/office/drawing/2014/main" val="10001"/>
                  </a:ext>
                </a:extLst>
              </a:tr>
              <a:tr h="274320">
                <a:tc vMerge="1">
                  <a:txBody>
                    <a:bodyPr/>
                    <a:lstStyle/>
                    <a:p>
                      <a:endParaRPr lang="zh-CN" altLang="en-US"/>
                    </a:p>
                  </a:txBody>
                  <a:tcPr/>
                </a:tc>
                <a:tc>
                  <a:txBody>
                    <a:bodyPr/>
                    <a:lstStyle/>
                    <a:p>
                      <a:pPr algn="ctr">
                        <a:spcAft>
                          <a:spcPts val="0"/>
                        </a:spcAft>
                      </a:pPr>
                      <a:r>
                        <a:rPr lang="en-US" sz="1400" dirty="0">
                          <a:effectLst/>
                        </a:rPr>
                        <a:t>Z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15.8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25.5 m</a:t>
                      </a:r>
                      <a:endParaRPr lang="zh-CN" sz="1400" dirty="0">
                        <a:effectLst/>
                        <a:latin typeface="+mn-lt"/>
                        <a:ea typeface="+mn-ea"/>
                        <a:cs typeface="Times New Roman" panose="02020603050405020304" pitchFamily="18" charset="0"/>
                      </a:endParaRPr>
                    </a:p>
                  </a:txBody>
                  <a:tcPr marL="0" marR="0" marT="0" marB="0"/>
                </a:tc>
                <a:extLst>
                  <a:ext uri="{0D108BD9-81ED-4DB2-BD59-A6C34878D82A}">
                    <a16:rowId xmlns:a16="http://schemas.microsoft.com/office/drawing/2014/main" val="10002"/>
                  </a:ext>
                </a:extLst>
              </a:tr>
              <a:tr h="274320">
                <a:tc rowSpan="2">
                  <a:txBody>
                    <a:bodyPr/>
                    <a:lstStyle/>
                    <a:p>
                      <a:pPr algn="ctr">
                        <a:spcAft>
                          <a:spcPts val="0"/>
                        </a:spcAft>
                      </a:pPr>
                      <a:r>
                        <a:rPr lang="en-US" sz="1400" dirty="0">
                          <a:effectLst/>
                        </a:rPr>
                        <a:t>100 Gs</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R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10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16.4 m</a:t>
                      </a:r>
                      <a:endParaRPr lang="zh-CN" sz="1400" dirty="0">
                        <a:effectLst/>
                        <a:latin typeface="+mn-lt"/>
                        <a:ea typeface="+mn-ea"/>
                        <a:cs typeface="Times New Roman" panose="02020603050405020304" pitchFamily="18" charset="0"/>
                      </a:endParaRPr>
                    </a:p>
                  </a:txBody>
                  <a:tcPr marL="0" marR="0" marT="0" marB="0"/>
                </a:tc>
                <a:extLst>
                  <a:ext uri="{0D108BD9-81ED-4DB2-BD59-A6C34878D82A}">
                    <a16:rowId xmlns:a16="http://schemas.microsoft.com/office/drawing/2014/main" val="10003"/>
                  </a:ext>
                </a:extLst>
              </a:tr>
              <a:tr h="274320">
                <a:tc vMerge="1">
                  <a:txBody>
                    <a:bodyPr/>
                    <a:lstStyle/>
                    <a:p>
                      <a:endParaRPr lang="zh-CN" altLang="en-US"/>
                    </a:p>
                  </a:txBody>
                  <a:tcPr/>
                </a:tc>
                <a:tc>
                  <a:txBody>
                    <a:bodyPr/>
                    <a:lstStyle/>
                    <a:p>
                      <a:pPr algn="ctr">
                        <a:spcAft>
                          <a:spcPts val="0"/>
                        </a:spcAft>
                      </a:pPr>
                      <a:r>
                        <a:rPr lang="en-US" sz="1400" dirty="0">
                          <a:effectLst/>
                        </a:rPr>
                        <a:t>Z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11.6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20.1 m</a:t>
                      </a:r>
                      <a:endParaRPr lang="zh-CN" sz="1400" dirty="0">
                        <a:effectLst/>
                        <a:latin typeface="+mn-lt"/>
                        <a:ea typeface="+mn-ea"/>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graphicFrame>
        <p:nvGraphicFramePr>
          <p:cNvPr id="6" name="内容占位符 3"/>
          <p:cNvGraphicFramePr>
            <a:graphicFrameLocks/>
          </p:cNvGraphicFramePr>
          <p:nvPr/>
        </p:nvGraphicFramePr>
        <p:xfrm>
          <a:off x="4833206" y="2899686"/>
          <a:ext cx="4201497" cy="2133600"/>
        </p:xfrm>
        <a:graphic>
          <a:graphicData uri="http://schemas.openxmlformats.org/drawingml/2006/table">
            <a:tbl>
              <a:tblPr firstRow="1" firstCol="1" bandRow="1">
                <a:tableStyleId>{5940675A-B579-460E-94D1-54222C63F5DA}</a:tableStyleId>
              </a:tblPr>
              <a:tblGrid>
                <a:gridCol w="2177819">
                  <a:extLst>
                    <a:ext uri="{9D8B030D-6E8A-4147-A177-3AD203B41FA5}">
                      <a16:colId xmlns:a16="http://schemas.microsoft.com/office/drawing/2014/main" val="20000"/>
                    </a:ext>
                  </a:extLst>
                </a:gridCol>
                <a:gridCol w="1011839">
                  <a:extLst>
                    <a:ext uri="{9D8B030D-6E8A-4147-A177-3AD203B41FA5}">
                      <a16:colId xmlns:a16="http://schemas.microsoft.com/office/drawing/2014/main" val="20002"/>
                    </a:ext>
                  </a:extLst>
                </a:gridCol>
                <a:gridCol w="1011839">
                  <a:extLst>
                    <a:ext uri="{9D8B030D-6E8A-4147-A177-3AD203B41FA5}">
                      <a16:colId xmlns:a16="http://schemas.microsoft.com/office/drawing/2014/main" val="20003"/>
                    </a:ext>
                  </a:extLst>
                </a:gridCol>
              </a:tblGrid>
              <a:tr h="415422">
                <a:tc>
                  <a:txBody>
                    <a:bodyPr/>
                    <a:lstStyle/>
                    <a:p>
                      <a:pPr algn="ctr">
                        <a:spcAft>
                          <a:spcPts val="0"/>
                        </a:spcAft>
                      </a:pPr>
                      <a:r>
                        <a:rPr lang="en-US" sz="1400" kern="100" dirty="0">
                          <a:effectLst/>
                        </a:rPr>
                        <a:t> </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CEPC original</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CEPC</a:t>
                      </a:r>
                    </a:p>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New version</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411480">
                <a:tc>
                  <a:txBody>
                    <a:bodyPr/>
                    <a:lstStyle/>
                    <a:p>
                      <a:pPr algn="ctr">
                        <a:spcAft>
                          <a:spcPts val="0"/>
                        </a:spcAft>
                      </a:pPr>
                      <a:r>
                        <a:rPr lang="en-US" sz="1400" kern="100" dirty="0">
                          <a:effectLst/>
                        </a:rPr>
                        <a:t>Barrel yoke inner diameter (mm)</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8800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9200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411480">
                <a:tc>
                  <a:txBody>
                    <a:bodyPr/>
                    <a:lstStyle/>
                    <a:p>
                      <a:pPr algn="ctr">
                        <a:spcAft>
                          <a:spcPts val="0"/>
                        </a:spcAft>
                      </a:pPr>
                      <a:r>
                        <a:rPr lang="en-US" sz="1400" kern="100" dirty="0">
                          <a:effectLst/>
                        </a:rPr>
                        <a:t>Barrel yoke outer diameter (mm)</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14480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12120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05740">
                <a:tc>
                  <a:txBody>
                    <a:bodyPr/>
                    <a:lstStyle/>
                    <a:p>
                      <a:pPr algn="ctr">
                        <a:spcAft>
                          <a:spcPts val="0"/>
                        </a:spcAft>
                      </a:pPr>
                      <a:r>
                        <a:rPr lang="en-US" sz="1400" kern="100" dirty="0">
                          <a:effectLst/>
                        </a:rPr>
                        <a:t>Total length of yoke (mm)</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13966</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12020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205740">
                <a:tc>
                  <a:txBody>
                    <a:bodyPr/>
                    <a:lstStyle/>
                    <a:p>
                      <a:pPr algn="ctr">
                        <a:spcAft>
                          <a:spcPts val="0"/>
                        </a:spcAft>
                      </a:pPr>
                      <a:r>
                        <a:rPr lang="en-US" sz="1400" kern="100" dirty="0">
                          <a:effectLst/>
                        </a:rPr>
                        <a:t>Weight of barrel yoke (t)</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5940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3137</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205740">
                <a:tc>
                  <a:txBody>
                    <a:bodyPr/>
                    <a:lstStyle/>
                    <a:p>
                      <a:pPr algn="ctr">
                        <a:spcAft>
                          <a:spcPts val="0"/>
                        </a:spcAft>
                      </a:pPr>
                      <a:r>
                        <a:rPr lang="en-US" sz="1400" kern="100" dirty="0">
                          <a:effectLst/>
                        </a:rPr>
                        <a:t>Weight of each end cap (t)</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3316.6</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1144</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205740">
                <a:tc>
                  <a:txBody>
                    <a:bodyPr/>
                    <a:lstStyle/>
                    <a:p>
                      <a:pPr algn="ctr">
                        <a:spcAft>
                          <a:spcPts val="0"/>
                        </a:spcAft>
                      </a:pPr>
                      <a:r>
                        <a:rPr lang="en-US" sz="1400" kern="100" dirty="0">
                          <a:effectLst/>
                        </a:rPr>
                        <a:t>Total weight of yoke (t)</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12573</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5425</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bl>
          </a:graphicData>
        </a:graphic>
      </p:graphicFrame>
      <p:sp>
        <p:nvSpPr>
          <p:cNvPr id="3" name="文本框 2"/>
          <p:cNvSpPr txBox="1"/>
          <p:nvPr/>
        </p:nvSpPr>
        <p:spPr>
          <a:xfrm>
            <a:off x="249382" y="4286601"/>
            <a:ext cx="4264429" cy="553998"/>
          </a:xfrm>
          <a:prstGeom prst="rect">
            <a:avLst/>
          </a:prstGeom>
          <a:noFill/>
        </p:spPr>
        <p:txBody>
          <a:bodyPr wrap="square" rtlCol="0">
            <a:spAutoFit/>
          </a:bodyPr>
          <a:lstStyle/>
          <a:p>
            <a:r>
              <a:rPr lang="zh-CN" altLang="en-US" sz="1500" dirty="0"/>
              <a:t>这个轭铁方案是曾经计算过的一种减重方案，依据是桶部轭铁表面</a:t>
            </a:r>
            <a:r>
              <a:rPr lang="en-US" altLang="zh-CN" sz="1500" dirty="0"/>
              <a:t>100mm</a:t>
            </a:r>
            <a:r>
              <a:rPr lang="zh-CN" altLang="en-US" sz="1500" dirty="0"/>
              <a:t>处的漏磁场与</a:t>
            </a:r>
            <a:r>
              <a:rPr lang="en-US" altLang="zh-CN" sz="1500" dirty="0"/>
              <a:t>CMS</a:t>
            </a:r>
            <a:r>
              <a:rPr lang="zh-CN" altLang="en-US" sz="1500" dirty="0"/>
              <a:t>相同。</a:t>
            </a:r>
          </a:p>
        </p:txBody>
      </p:sp>
    </p:spTree>
    <p:extLst>
      <p:ext uri="{BB962C8B-B14F-4D97-AF65-F5344CB8AC3E}">
        <p14:creationId xmlns:p14="http://schemas.microsoft.com/office/powerpoint/2010/main" val="134471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5816" y="52295"/>
            <a:ext cx="7886700" cy="994172"/>
          </a:xfrm>
        </p:spPr>
        <p:txBody>
          <a:bodyPr/>
          <a:lstStyle/>
          <a:p>
            <a:r>
              <a:rPr lang="en-US" altLang="zh-CN" dirty="0"/>
              <a:t>LTS</a:t>
            </a:r>
            <a:r>
              <a:rPr lang="zh-CN" altLang="en-US" dirty="0"/>
              <a:t>外置与</a:t>
            </a:r>
            <a:r>
              <a:rPr lang="en-US" altLang="zh-CN" dirty="0"/>
              <a:t>HTS</a:t>
            </a:r>
            <a:r>
              <a:rPr lang="zh-CN" altLang="en-US" dirty="0"/>
              <a:t>内置相同漏磁场轭铁方案</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736197311"/>
              </p:ext>
            </p:extLst>
          </p:nvPr>
        </p:nvGraphicFramePr>
        <p:xfrm>
          <a:off x="190677" y="2639698"/>
          <a:ext cx="5033872" cy="2407920"/>
        </p:xfrm>
        <a:graphic>
          <a:graphicData uri="http://schemas.openxmlformats.org/drawingml/2006/table">
            <a:tbl>
              <a:tblPr firstRow="1" bandRow="1">
                <a:tableStyleId>{5940675A-B579-460E-94D1-54222C63F5DA}</a:tableStyleId>
              </a:tblPr>
              <a:tblGrid>
                <a:gridCol w="619814">
                  <a:extLst>
                    <a:ext uri="{9D8B030D-6E8A-4147-A177-3AD203B41FA5}">
                      <a16:colId xmlns:a16="http://schemas.microsoft.com/office/drawing/2014/main" val="707189771"/>
                    </a:ext>
                  </a:extLst>
                </a:gridCol>
                <a:gridCol w="866602">
                  <a:extLst>
                    <a:ext uri="{9D8B030D-6E8A-4147-A177-3AD203B41FA5}">
                      <a16:colId xmlns:a16="http://schemas.microsoft.com/office/drawing/2014/main" val="4034190642"/>
                    </a:ext>
                  </a:extLst>
                </a:gridCol>
                <a:gridCol w="798022">
                  <a:extLst>
                    <a:ext uri="{9D8B030D-6E8A-4147-A177-3AD203B41FA5}">
                      <a16:colId xmlns:a16="http://schemas.microsoft.com/office/drawing/2014/main" val="295747475"/>
                    </a:ext>
                  </a:extLst>
                </a:gridCol>
                <a:gridCol w="841664">
                  <a:extLst>
                    <a:ext uri="{9D8B030D-6E8A-4147-A177-3AD203B41FA5}">
                      <a16:colId xmlns:a16="http://schemas.microsoft.com/office/drawing/2014/main" val="2049345312"/>
                    </a:ext>
                  </a:extLst>
                </a:gridCol>
                <a:gridCol w="947651">
                  <a:extLst>
                    <a:ext uri="{9D8B030D-6E8A-4147-A177-3AD203B41FA5}">
                      <a16:colId xmlns:a16="http://schemas.microsoft.com/office/drawing/2014/main" val="2146632708"/>
                    </a:ext>
                  </a:extLst>
                </a:gridCol>
                <a:gridCol w="960119">
                  <a:extLst>
                    <a:ext uri="{9D8B030D-6E8A-4147-A177-3AD203B41FA5}">
                      <a16:colId xmlns:a16="http://schemas.microsoft.com/office/drawing/2014/main" val="1293382803"/>
                    </a:ext>
                  </a:extLst>
                </a:gridCol>
              </a:tblGrid>
              <a:tr h="411480">
                <a:tc gridSpan="2">
                  <a:txBody>
                    <a:bodyPr/>
                    <a:lstStyle/>
                    <a:p>
                      <a:pPr algn="ctr">
                        <a:spcAft>
                          <a:spcPts val="0"/>
                        </a:spcAft>
                      </a:pPr>
                      <a:r>
                        <a:rPr lang="en-US" altLang="zh-CN" sz="1400" baseline="0" dirty="0">
                          <a:effectLst/>
                        </a:rPr>
                        <a:t> </a:t>
                      </a:r>
                      <a:r>
                        <a:rPr lang="en-US" sz="1400" dirty="0">
                          <a:effectLst/>
                        </a:rPr>
                        <a:t>Stray field</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hMerge="1">
                  <a:txBody>
                    <a:bodyPr/>
                    <a:lstStyle/>
                    <a:p>
                      <a:endParaRPr lang="zh-CN" altLang="en-US"/>
                    </a:p>
                  </a:txBody>
                  <a:tcPr/>
                </a:tc>
                <a:tc>
                  <a:txBody>
                    <a:bodyPr/>
                    <a:lstStyle/>
                    <a:p>
                      <a:pPr algn="ctr">
                        <a:spcAft>
                          <a:spcPts val="0"/>
                        </a:spcAft>
                      </a:pPr>
                      <a:r>
                        <a:rPr lang="en-US" sz="1400" dirty="0">
                          <a:effectLst/>
                        </a:rPr>
                        <a:t>CEPC CDR</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CEPC new version</a:t>
                      </a:r>
                      <a:endParaRPr lang="zh-CN" sz="1400" dirty="0">
                        <a:effectLst/>
                        <a:latin typeface="+mn-lt"/>
                        <a:ea typeface="+mn-ea"/>
                        <a:cs typeface="Times New Roman" panose="02020603050405020304" pitchFamily="18" charset="0"/>
                      </a:endParaRPr>
                    </a:p>
                  </a:txBody>
                  <a:tcPr marL="0" marR="0" marT="0" marB="0"/>
                </a:tc>
                <a:tc>
                  <a:txBody>
                    <a:bodyPr/>
                    <a:lstStyle/>
                    <a:p>
                      <a:pPr algn="ctr"/>
                      <a:r>
                        <a:rPr lang="en-US" altLang="zh-CN" sz="1400" dirty="0"/>
                        <a:t>HTS inside</a:t>
                      </a:r>
                      <a:endParaRPr lang="zh-CN" altLang="en-US" sz="1400" dirty="0"/>
                    </a:p>
                  </a:txBody>
                  <a:tcPr marL="68580" marR="68580" marT="34290" marB="34290">
                    <a:solidFill>
                      <a:srgbClr val="FFFF00"/>
                    </a:solidFill>
                  </a:tcPr>
                </a:tc>
                <a:tc>
                  <a:txBody>
                    <a:bodyPr/>
                    <a:lstStyle/>
                    <a:p>
                      <a:pPr algn="ctr">
                        <a:spcAft>
                          <a:spcPts val="0"/>
                        </a:spcAft>
                      </a:pPr>
                      <a:r>
                        <a:rPr lang="en-US" altLang="zh-CN" sz="1400" dirty="0">
                          <a:effectLst/>
                          <a:latin typeface="+mn-lt"/>
                          <a:ea typeface="+mn-ea"/>
                          <a:cs typeface="Times New Roman" panose="02020603050405020304" pitchFamily="18" charset="0"/>
                        </a:rPr>
                        <a:t>LTS</a:t>
                      </a:r>
                      <a:r>
                        <a:rPr lang="en-US" altLang="zh-CN" sz="1400" baseline="0" dirty="0">
                          <a:effectLst/>
                          <a:latin typeface="+mn-lt"/>
                          <a:ea typeface="+mn-ea"/>
                          <a:cs typeface="Times New Roman" panose="02020603050405020304" pitchFamily="18" charset="0"/>
                        </a:rPr>
                        <a:t> outside</a:t>
                      </a:r>
                    </a:p>
                  </a:txBody>
                  <a:tcPr marL="0" marR="0" marT="0" marB="0">
                    <a:solidFill>
                      <a:srgbClr val="FFFF00"/>
                    </a:solidFill>
                  </a:tcPr>
                </a:tc>
                <a:extLst>
                  <a:ext uri="{0D108BD9-81ED-4DB2-BD59-A6C34878D82A}">
                    <a16:rowId xmlns:a16="http://schemas.microsoft.com/office/drawing/2014/main" val="619038206"/>
                  </a:ext>
                </a:extLst>
              </a:tr>
              <a:tr h="480060">
                <a:tc rowSpan="2">
                  <a:txBody>
                    <a:bodyPr/>
                    <a:lstStyle/>
                    <a:p>
                      <a:pPr algn="ctr">
                        <a:spcAft>
                          <a:spcPts val="0"/>
                        </a:spcAft>
                      </a:pPr>
                      <a:r>
                        <a:rPr lang="en-US" sz="1400" dirty="0">
                          <a:effectLst/>
                        </a:rPr>
                        <a:t>50 Gs</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R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13.6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20.6 m</a:t>
                      </a:r>
                      <a:endParaRPr lang="zh-CN" sz="1400" dirty="0">
                        <a:effectLst/>
                        <a:latin typeface="+mn-lt"/>
                        <a:ea typeface="+mn-ea"/>
                        <a:cs typeface="Times New Roman" panose="02020603050405020304" pitchFamily="18" charset="0"/>
                      </a:endParaRPr>
                    </a:p>
                  </a:txBody>
                  <a:tcPr marL="0" marR="0" marT="0" marB="0"/>
                </a:tc>
                <a:tc>
                  <a:txBody>
                    <a:bodyPr/>
                    <a:lstStyle/>
                    <a:p>
                      <a:pPr algn="ctr"/>
                      <a:r>
                        <a:rPr lang="en-US" altLang="zh-CN" sz="1400" dirty="0"/>
                        <a:t>16.3m</a:t>
                      </a:r>
                      <a:endParaRPr lang="zh-CN" altLang="en-US" sz="1400" dirty="0"/>
                    </a:p>
                  </a:txBody>
                  <a:tcPr marL="68580" marR="68580" marT="34290" marB="34290">
                    <a:solidFill>
                      <a:srgbClr val="FFFF00"/>
                    </a:solidFill>
                  </a:tcPr>
                </a:tc>
                <a:tc>
                  <a:txBody>
                    <a:bodyPr/>
                    <a:lstStyle/>
                    <a:p>
                      <a:pPr algn="ctr">
                        <a:spcAft>
                          <a:spcPts val="0"/>
                        </a:spcAft>
                      </a:pPr>
                      <a:r>
                        <a:rPr lang="en-US" altLang="zh-CN" sz="1400" dirty="0">
                          <a:effectLst/>
                          <a:latin typeface="+mn-lt"/>
                          <a:ea typeface="+mn-ea"/>
                          <a:cs typeface="Times New Roman" panose="02020603050405020304" pitchFamily="18" charset="0"/>
                        </a:rPr>
                        <a:t>16.2m</a:t>
                      </a:r>
                      <a:endParaRPr lang="zh-CN" sz="1400" dirty="0">
                        <a:effectLst/>
                        <a:latin typeface="+mn-lt"/>
                        <a:ea typeface="+mn-ea"/>
                        <a:cs typeface="Times New Roman" panose="02020603050405020304" pitchFamily="18" charset="0"/>
                      </a:endParaRPr>
                    </a:p>
                  </a:txBody>
                  <a:tcPr marL="0" marR="0" marT="0" marB="0">
                    <a:solidFill>
                      <a:srgbClr val="FFFF00"/>
                    </a:solidFill>
                  </a:tcPr>
                </a:tc>
                <a:extLst>
                  <a:ext uri="{0D108BD9-81ED-4DB2-BD59-A6C34878D82A}">
                    <a16:rowId xmlns:a16="http://schemas.microsoft.com/office/drawing/2014/main" val="1495914651"/>
                  </a:ext>
                </a:extLst>
              </a:tr>
              <a:tr h="480060">
                <a:tc vMerge="1">
                  <a:txBody>
                    <a:bodyPr/>
                    <a:lstStyle/>
                    <a:p>
                      <a:endParaRPr lang="zh-CN" altLang="en-US"/>
                    </a:p>
                  </a:txBody>
                  <a:tcPr/>
                </a:tc>
                <a:tc>
                  <a:txBody>
                    <a:bodyPr/>
                    <a:lstStyle/>
                    <a:p>
                      <a:pPr algn="ctr">
                        <a:spcAft>
                          <a:spcPts val="0"/>
                        </a:spcAft>
                      </a:pPr>
                      <a:r>
                        <a:rPr lang="en-US" sz="1400" dirty="0">
                          <a:effectLst/>
                        </a:rPr>
                        <a:t>Z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15.8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25.5 m</a:t>
                      </a:r>
                      <a:endParaRPr lang="zh-CN" sz="1400" dirty="0">
                        <a:effectLst/>
                        <a:latin typeface="+mn-lt"/>
                        <a:ea typeface="+mn-ea"/>
                        <a:cs typeface="Times New Roman" panose="02020603050405020304" pitchFamily="18" charset="0"/>
                      </a:endParaRPr>
                    </a:p>
                  </a:txBody>
                  <a:tcPr marL="0" marR="0" marT="0" marB="0"/>
                </a:tc>
                <a:tc>
                  <a:txBody>
                    <a:bodyPr/>
                    <a:lstStyle/>
                    <a:p>
                      <a:pPr algn="ctr"/>
                      <a:r>
                        <a:rPr lang="en-US" altLang="zh-CN" sz="1400" dirty="0"/>
                        <a:t>19.9m</a:t>
                      </a:r>
                      <a:endParaRPr lang="zh-CN" altLang="en-US" sz="1400" dirty="0"/>
                    </a:p>
                  </a:txBody>
                  <a:tcPr marL="68580" marR="68580" marT="34290" marB="34290">
                    <a:solidFill>
                      <a:srgbClr val="FFFF00"/>
                    </a:solidFill>
                  </a:tcPr>
                </a:tc>
                <a:tc>
                  <a:txBody>
                    <a:bodyPr/>
                    <a:lstStyle/>
                    <a:p>
                      <a:pPr algn="ctr">
                        <a:spcAft>
                          <a:spcPts val="0"/>
                        </a:spcAft>
                      </a:pPr>
                      <a:r>
                        <a:rPr lang="en-US" altLang="zh-CN" sz="1400" dirty="0">
                          <a:effectLst/>
                          <a:latin typeface="+mn-lt"/>
                          <a:ea typeface="+mn-ea"/>
                          <a:cs typeface="Times New Roman" panose="02020603050405020304" pitchFamily="18" charset="0"/>
                        </a:rPr>
                        <a:t>20.1m</a:t>
                      </a:r>
                      <a:endParaRPr lang="zh-CN" sz="1400" dirty="0">
                        <a:effectLst/>
                        <a:latin typeface="+mn-lt"/>
                        <a:ea typeface="+mn-ea"/>
                        <a:cs typeface="Times New Roman" panose="02020603050405020304" pitchFamily="18" charset="0"/>
                      </a:endParaRPr>
                    </a:p>
                  </a:txBody>
                  <a:tcPr marL="0" marR="0" marT="0" marB="0">
                    <a:solidFill>
                      <a:srgbClr val="FFFF00"/>
                    </a:solidFill>
                  </a:tcPr>
                </a:tc>
                <a:extLst>
                  <a:ext uri="{0D108BD9-81ED-4DB2-BD59-A6C34878D82A}">
                    <a16:rowId xmlns:a16="http://schemas.microsoft.com/office/drawing/2014/main" val="2148952439"/>
                  </a:ext>
                </a:extLst>
              </a:tr>
              <a:tr h="480060">
                <a:tc rowSpan="2">
                  <a:txBody>
                    <a:bodyPr/>
                    <a:lstStyle/>
                    <a:p>
                      <a:pPr algn="ctr">
                        <a:spcAft>
                          <a:spcPts val="0"/>
                        </a:spcAft>
                      </a:pPr>
                      <a:r>
                        <a:rPr lang="en-US" sz="1400" dirty="0">
                          <a:effectLst/>
                        </a:rPr>
                        <a:t>100 Gs</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R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10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16.4 m</a:t>
                      </a:r>
                      <a:endParaRPr lang="zh-CN" sz="1400" dirty="0">
                        <a:effectLst/>
                        <a:latin typeface="+mn-lt"/>
                        <a:ea typeface="+mn-ea"/>
                        <a:cs typeface="Times New Roman" panose="02020603050405020304" pitchFamily="18" charset="0"/>
                      </a:endParaRPr>
                    </a:p>
                  </a:txBody>
                  <a:tcPr marL="0" marR="0" marT="0" marB="0"/>
                </a:tc>
                <a:tc>
                  <a:txBody>
                    <a:bodyPr/>
                    <a:lstStyle/>
                    <a:p>
                      <a:pPr algn="ctr"/>
                      <a:r>
                        <a:rPr lang="en-US" altLang="zh-CN" sz="1400" dirty="0"/>
                        <a:t>12.6m</a:t>
                      </a:r>
                      <a:endParaRPr lang="zh-CN" altLang="en-US" sz="1400" dirty="0"/>
                    </a:p>
                  </a:txBody>
                  <a:tcPr marL="68580" marR="68580" marT="34290" marB="34290">
                    <a:solidFill>
                      <a:srgbClr val="FFFF00"/>
                    </a:solidFill>
                  </a:tcPr>
                </a:tc>
                <a:tc>
                  <a:txBody>
                    <a:bodyPr/>
                    <a:lstStyle/>
                    <a:p>
                      <a:pPr algn="ctr">
                        <a:spcAft>
                          <a:spcPts val="0"/>
                        </a:spcAft>
                      </a:pPr>
                      <a:r>
                        <a:rPr lang="en-US" altLang="zh-CN" sz="1400" dirty="0">
                          <a:effectLst/>
                          <a:latin typeface="+mn-lt"/>
                          <a:ea typeface="+mn-ea"/>
                          <a:cs typeface="Times New Roman" panose="02020603050405020304" pitchFamily="18" charset="0"/>
                        </a:rPr>
                        <a:t>12m</a:t>
                      </a:r>
                      <a:endParaRPr lang="zh-CN" sz="1400" dirty="0">
                        <a:effectLst/>
                        <a:latin typeface="+mn-lt"/>
                        <a:ea typeface="+mn-ea"/>
                        <a:cs typeface="Times New Roman" panose="02020603050405020304" pitchFamily="18" charset="0"/>
                      </a:endParaRPr>
                    </a:p>
                  </a:txBody>
                  <a:tcPr marL="0" marR="0" marT="0" marB="0">
                    <a:solidFill>
                      <a:srgbClr val="FFFF00"/>
                    </a:solidFill>
                  </a:tcPr>
                </a:tc>
                <a:extLst>
                  <a:ext uri="{0D108BD9-81ED-4DB2-BD59-A6C34878D82A}">
                    <a16:rowId xmlns:a16="http://schemas.microsoft.com/office/drawing/2014/main" val="2098061843"/>
                  </a:ext>
                </a:extLst>
              </a:tr>
              <a:tr h="480060">
                <a:tc vMerge="1">
                  <a:txBody>
                    <a:bodyPr/>
                    <a:lstStyle/>
                    <a:p>
                      <a:endParaRPr lang="zh-CN" altLang="en-US"/>
                    </a:p>
                  </a:txBody>
                  <a:tcPr/>
                </a:tc>
                <a:tc>
                  <a:txBody>
                    <a:bodyPr/>
                    <a:lstStyle/>
                    <a:p>
                      <a:pPr algn="ctr">
                        <a:spcAft>
                          <a:spcPts val="0"/>
                        </a:spcAft>
                      </a:pPr>
                      <a:r>
                        <a:rPr lang="en-US" sz="1400" dirty="0">
                          <a:effectLst/>
                        </a:rPr>
                        <a:t>Z direction</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34290" marB="34290"/>
                </a:tc>
                <a:tc>
                  <a:txBody>
                    <a:bodyPr/>
                    <a:lstStyle/>
                    <a:p>
                      <a:pPr algn="ctr">
                        <a:spcAft>
                          <a:spcPts val="0"/>
                        </a:spcAft>
                      </a:pPr>
                      <a:r>
                        <a:rPr lang="en-US" sz="1400" dirty="0">
                          <a:effectLst/>
                        </a:rPr>
                        <a:t>11.6 m</a:t>
                      </a:r>
                      <a:endParaRPr lang="zh-CN"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spcAft>
                          <a:spcPts val="0"/>
                        </a:spcAft>
                      </a:pPr>
                      <a:r>
                        <a:rPr lang="en-US" altLang="zh-CN" sz="1400" dirty="0">
                          <a:effectLst/>
                          <a:latin typeface="+mn-lt"/>
                          <a:ea typeface="+mn-ea"/>
                          <a:cs typeface="Times New Roman" panose="02020603050405020304" pitchFamily="18" charset="0"/>
                        </a:rPr>
                        <a:t>20.1 m</a:t>
                      </a:r>
                      <a:endParaRPr lang="zh-CN" sz="1400" dirty="0">
                        <a:effectLst/>
                        <a:latin typeface="+mn-lt"/>
                        <a:ea typeface="+mn-ea"/>
                        <a:cs typeface="Times New Roman" panose="02020603050405020304" pitchFamily="18" charset="0"/>
                      </a:endParaRPr>
                    </a:p>
                  </a:txBody>
                  <a:tcPr marL="0" marR="0" marT="0" marB="0"/>
                </a:tc>
                <a:tc>
                  <a:txBody>
                    <a:bodyPr/>
                    <a:lstStyle/>
                    <a:p>
                      <a:pPr algn="ctr"/>
                      <a:r>
                        <a:rPr lang="en-US" altLang="zh-CN" sz="1400" dirty="0"/>
                        <a:t>15.7m</a:t>
                      </a:r>
                      <a:endParaRPr lang="zh-CN" altLang="en-US" sz="1400" dirty="0"/>
                    </a:p>
                  </a:txBody>
                  <a:tcPr marL="68580" marR="68580" marT="34290" marB="34290">
                    <a:solidFill>
                      <a:srgbClr val="FFFF00"/>
                    </a:solidFill>
                  </a:tcPr>
                </a:tc>
                <a:tc>
                  <a:txBody>
                    <a:bodyPr/>
                    <a:lstStyle/>
                    <a:p>
                      <a:pPr algn="ctr">
                        <a:spcAft>
                          <a:spcPts val="0"/>
                        </a:spcAft>
                      </a:pPr>
                      <a:r>
                        <a:rPr lang="en-US" altLang="zh-CN" sz="1400" dirty="0">
                          <a:effectLst/>
                          <a:latin typeface="+mn-lt"/>
                          <a:ea typeface="+mn-ea"/>
                          <a:cs typeface="Times New Roman" panose="02020603050405020304" pitchFamily="18" charset="0"/>
                        </a:rPr>
                        <a:t>15.6m</a:t>
                      </a:r>
                      <a:endParaRPr lang="zh-CN" sz="1400" dirty="0">
                        <a:effectLst/>
                        <a:latin typeface="+mn-lt"/>
                        <a:ea typeface="+mn-ea"/>
                        <a:cs typeface="Times New Roman" panose="02020603050405020304" pitchFamily="18" charset="0"/>
                      </a:endParaRPr>
                    </a:p>
                  </a:txBody>
                  <a:tcPr marL="0" marR="0" marT="0" marB="0">
                    <a:solidFill>
                      <a:srgbClr val="FFFF00"/>
                    </a:solidFill>
                  </a:tcPr>
                </a:tc>
                <a:extLst>
                  <a:ext uri="{0D108BD9-81ED-4DB2-BD59-A6C34878D82A}">
                    <a16:rowId xmlns:a16="http://schemas.microsoft.com/office/drawing/2014/main" val="1235669569"/>
                  </a:ext>
                </a:extLst>
              </a:tr>
            </a:tbl>
          </a:graphicData>
        </a:graphic>
      </p:graphicFrame>
      <p:sp>
        <p:nvSpPr>
          <p:cNvPr id="5" name="文本框 4"/>
          <p:cNvSpPr txBox="1"/>
          <p:nvPr/>
        </p:nvSpPr>
        <p:spPr>
          <a:xfrm>
            <a:off x="233133" y="1079453"/>
            <a:ext cx="2916045" cy="307777"/>
          </a:xfrm>
          <a:prstGeom prst="rect">
            <a:avLst/>
          </a:prstGeom>
          <a:noFill/>
        </p:spPr>
        <p:txBody>
          <a:bodyPr wrap="square" rtlCol="0">
            <a:spAutoFit/>
          </a:bodyPr>
          <a:lstStyle/>
          <a:p>
            <a:r>
              <a:rPr lang="en-US" altLang="zh-CN" sz="1400" dirty="0"/>
              <a:t>Booster </a:t>
            </a:r>
            <a:r>
              <a:rPr lang="zh-CN" altLang="en-US" sz="1400" dirty="0"/>
              <a:t>位置磁场</a:t>
            </a:r>
            <a:r>
              <a:rPr lang="en-US" altLang="zh-CN" sz="1400" dirty="0"/>
              <a:t>(</a:t>
            </a:r>
            <a:r>
              <a:rPr lang="zh-CN" altLang="en-US" sz="1400" dirty="0"/>
              <a:t>径向</a:t>
            </a:r>
            <a:r>
              <a:rPr lang="en-US" altLang="zh-CN" sz="1400" dirty="0"/>
              <a:t>R=25m</a:t>
            </a:r>
            <a:r>
              <a:rPr lang="zh-CN" altLang="en-US" sz="1400" dirty="0"/>
              <a:t>）：</a:t>
            </a:r>
          </a:p>
        </p:txBody>
      </p:sp>
      <p:graphicFrame>
        <p:nvGraphicFramePr>
          <p:cNvPr id="6" name="表格 5"/>
          <p:cNvGraphicFramePr>
            <a:graphicFrameLocks noGrp="1"/>
          </p:cNvGraphicFramePr>
          <p:nvPr>
            <p:extLst>
              <p:ext uri="{D42A27DB-BD31-4B8C-83A1-F6EECF244321}">
                <p14:modId xmlns:p14="http://schemas.microsoft.com/office/powerpoint/2010/main" val="2480690464"/>
              </p:ext>
            </p:extLst>
          </p:nvPr>
        </p:nvGraphicFramePr>
        <p:xfrm>
          <a:off x="1959565" y="1387230"/>
          <a:ext cx="2267818" cy="1127760"/>
        </p:xfrm>
        <a:graphic>
          <a:graphicData uri="http://schemas.openxmlformats.org/drawingml/2006/table">
            <a:tbl>
              <a:tblPr firstRow="1" bandRow="1">
                <a:tableStyleId>{5940675A-B579-460E-94D1-54222C63F5DA}</a:tableStyleId>
              </a:tblPr>
              <a:tblGrid>
                <a:gridCol w="1278083">
                  <a:extLst>
                    <a:ext uri="{9D8B030D-6E8A-4147-A177-3AD203B41FA5}">
                      <a16:colId xmlns:a16="http://schemas.microsoft.com/office/drawing/2014/main" val="20000"/>
                    </a:ext>
                  </a:extLst>
                </a:gridCol>
                <a:gridCol w="989735">
                  <a:extLst>
                    <a:ext uri="{9D8B030D-6E8A-4147-A177-3AD203B41FA5}">
                      <a16:colId xmlns:a16="http://schemas.microsoft.com/office/drawing/2014/main" val="20001"/>
                    </a:ext>
                  </a:extLst>
                </a:gridCol>
              </a:tblGrid>
              <a:tr h="278130">
                <a:tc>
                  <a:txBody>
                    <a:bodyPr/>
                    <a:lstStyle/>
                    <a:p>
                      <a:r>
                        <a:rPr lang="en-US" altLang="zh-CN" sz="1400" dirty="0"/>
                        <a:t>CDR</a:t>
                      </a:r>
                      <a:r>
                        <a:rPr lang="en-US" altLang="zh-CN" sz="1400" baseline="0" dirty="0"/>
                        <a:t> version</a:t>
                      </a:r>
                      <a:endParaRPr lang="zh-CN" altLang="en-US" sz="1400" dirty="0"/>
                    </a:p>
                  </a:txBody>
                  <a:tcPr marL="68580" marR="68580" marT="34290" marB="34290"/>
                </a:tc>
                <a:tc>
                  <a:txBody>
                    <a:bodyPr/>
                    <a:lstStyle/>
                    <a:p>
                      <a:pPr algn="ctr"/>
                      <a:r>
                        <a:rPr lang="en-US" altLang="zh-CN" sz="1400" dirty="0"/>
                        <a:t>8.4 Gauss</a:t>
                      </a:r>
                      <a:endParaRPr lang="zh-CN" altLang="en-US" sz="1400" dirty="0"/>
                    </a:p>
                  </a:txBody>
                  <a:tcPr marL="68580" marR="68580" marT="34290" marB="34290"/>
                </a:tc>
                <a:extLst>
                  <a:ext uri="{0D108BD9-81ED-4DB2-BD59-A6C34878D82A}">
                    <a16:rowId xmlns:a16="http://schemas.microsoft.com/office/drawing/2014/main" val="10000"/>
                  </a:ext>
                </a:extLst>
              </a:tr>
              <a:tr h="278130">
                <a:tc>
                  <a:txBody>
                    <a:bodyPr/>
                    <a:lstStyle/>
                    <a:p>
                      <a:r>
                        <a:rPr lang="en-US" altLang="zh-CN" sz="1400" dirty="0"/>
                        <a:t>CDR less yoke</a:t>
                      </a:r>
                      <a:endParaRPr lang="zh-CN" altLang="en-US" sz="1400" dirty="0"/>
                    </a:p>
                  </a:txBody>
                  <a:tcPr marL="68580" marR="68580" marT="34290" marB="34290"/>
                </a:tc>
                <a:tc>
                  <a:txBody>
                    <a:bodyPr/>
                    <a:lstStyle/>
                    <a:p>
                      <a:pPr algn="ctr"/>
                      <a:r>
                        <a:rPr lang="en-US" altLang="zh-CN" sz="1400" dirty="0"/>
                        <a:t>28 Gauss</a:t>
                      </a:r>
                      <a:endParaRPr lang="zh-CN" altLang="en-US" sz="1400" dirty="0"/>
                    </a:p>
                  </a:txBody>
                  <a:tcPr marL="68580" marR="68580" marT="34290" marB="34290"/>
                </a:tc>
                <a:extLst>
                  <a:ext uri="{0D108BD9-81ED-4DB2-BD59-A6C34878D82A}">
                    <a16:rowId xmlns:a16="http://schemas.microsoft.com/office/drawing/2014/main" val="10001"/>
                  </a:ext>
                </a:extLst>
              </a:tr>
              <a:tr h="278130">
                <a:tc>
                  <a:txBody>
                    <a:bodyPr/>
                    <a:lstStyle/>
                    <a:p>
                      <a:r>
                        <a:rPr lang="en-US" altLang="zh-CN" sz="1400" dirty="0"/>
                        <a:t>HTS inside</a:t>
                      </a:r>
                      <a:endParaRPr lang="zh-CN" altLang="en-US" sz="1400" dirty="0"/>
                    </a:p>
                  </a:txBody>
                  <a:tcPr marL="68580" marR="68580" marT="34290" marB="34290">
                    <a:solidFill>
                      <a:srgbClr val="FFFF00"/>
                    </a:solidFill>
                  </a:tcPr>
                </a:tc>
                <a:tc>
                  <a:txBody>
                    <a:bodyPr/>
                    <a:lstStyle/>
                    <a:p>
                      <a:pPr algn="ctr"/>
                      <a:r>
                        <a:rPr lang="en-US" altLang="zh-CN" sz="1400" dirty="0"/>
                        <a:t>13.4 Gauss</a:t>
                      </a:r>
                      <a:endParaRPr lang="zh-CN" altLang="en-US" sz="1400" dirty="0"/>
                    </a:p>
                  </a:txBody>
                  <a:tcPr marL="68580" marR="68580" marT="34290" marB="34290">
                    <a:solidFill>
                      <a:srgbClr val="FFFF00"/>
                    </a:solidFill>
                  </a:tcPr>
                </a:tc>
                <a:extLst>
                  <a:ext uri="{0D108BD9-81ED-4DB2-BD59-A6C34878D82A}">
                    <a16:rowId xmlns:a16="http://schemas.microsoft.com/office/drawing/2014/main" val="254769281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effectLst/>
                          <a:latin typeface="+mn-lt"/>
                          <a:ea typeface="+mn-ea"/>
                          <a:cs typeface="Times New Roman" panose="02020603050405020304" pitchFamily="18" charset="0"/>
                        </a:rPr>
                        <a:t>LTS</a:t>
                      </a:r>
                      <a:r>
                        <a:rPr lang="en-US" altLang="zh-CN" sz="1400" baseline="0" dirty="0">
                          <a:effectLst/>
                          <a:latin typeface="+mn-lt"/>
                          <a:ea typeface="+mn-ea"/>
                          <a:cs typeface="Times New Roman" panose="02020603050405020304" pitchFamily="18" charset="0"/>
                        </a:rPr>
                        <a:t> outside</a:t>
                      </a:r>
                    </a:p>
                  </a:txBody>
                  <a:tcPr marL="68580" marR="68580" marT="34290" marB="34290">
                    <a:solidFill>
                      <a:srgbClr val="FFFF00"/>
                    </a:solidFill>
                  </a:tcPr>
                </a:tc>
                <a:tc>
                  <a:txBody>
                    <a:bodyPr/>
                    <a:lstStyle/>
                    <a:p>
                      <a:pPr algn="ctr"/>
                      <a:r>
                        <a:rPr lang="en-US" altLang="zh-CN" sz="1400" dirty="0"/>
                        <a:t>14 Gauss</a:t>
                      </a:r>
                      <a:endParaRPr lang="zh-CN" altLang="en-US" sz="1400" dirty="0"/>
                    </a:p>
                  </a:txBody>
                  <a:tcPr marL="68580" marR="68580" marT="34290" marB="34290">
                    <a:solidFill>
                      <a:srgbClr val="FFFF00"/>
                    </a:solidFill>
                  </a:tcPr>
                </a:tc>
                <a:extLst>
                  <a:ext uri="{0D108BD9-81ED-4DB2-BD59-A6C34878D82A}">
                    <a16:rowId xmlns:a16="http://schemas.microsoft.com/office/drawing/2014/main" val="366043837"/>
                  </a:ext>
                </a:extLst>
              </a:tr>
            </a:tbl>
          </a:graphicData>
        </a:graphic>
      </p:graphicFrame>
      <p:pic>
        <p:nvPicPr>
          <p:cNvPr id="3" name="图片 2"/>
          <p:cNvPicPr>
            <a:picLocks noChangeAspect="1"/>
          </p:cNvPicPr>
          <p:nvPr/>
        </p:nvPicPr>
        <p:blipFill>
          <a:blip r:embed="rId2"/>
          <a:stretch>
            <a:fillRect/>
          </a:stretch>
        </p:blipFill>
        <p:spPr>
          <a:xfrm>
            <a:off x="5543907" y="1166194"/>
            <a:ext cx="3295746" cy="2992028"/>
          </a:xfrm>
          <a:prstGeom prst="rect">
            <a:avLst/>
          </a:prstGeom>
        </p:spPr>
      </p:pic>
      <p:sp>
        <p:nvSpPr>
          <p:cNvPr id="7" name="文本框 6"/>
          <p:cNvSpPr txBox="1"/>
          <p:nvPr/>
        </p:nvSpPr>
        <p:spPr>
          <a:xfrm>
            <a:off x="5552542" y="4277949"/>
            <a:ext cx="3287111" cy="523220"/>
          </a:xfrm>
          <a:prstGeom prst="rect">
            <a:avLst/>
          </a:prstGeom>
          <a:noFill/>
        </p:spPr>
        <p:txBody>
          <a:bodyPr wrap="square" rtlCol="0">
            <a:spAutoFit/>
          </a:bodyPr>
          <a:lstStyle/>
          <a:p>
            <a:r>
              <a:rPr lang="zh-CN" altLang="en-US" sz="1400" dirty="0"/>
              <a:t>新低温超导磁体轭铁方案，漏磁场范围与高温超导内置方案相当</a:t>
            </a:r>
          </a:p>
        </p:txBody>
      </p:sp>
    </p:spTree>
    <p:extLst>
      <p:ext uri="{BB962C8B-B14F-4D97-AF65-F5344CB8AC3E}">
        <p14:creationId xmlns:p14="http://schemas.microsoft.com/office/powerpoint/2010/main" val="212105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5132" y="151534"/>
            <a:ext cx="7886700" cy="994172"/>
          </a:xfrm>
        </p:spPr>
        <p:txBody>
          <a:bodyPr/>
          <a:lstStyle/>
          <a:p>
            <a:r>
              <a:rPr lang="zh-CN" altLang="en-US" dirty="0"/>
              <a:t>内外置相同漏场时所需轭铁</a:t>
            </a:r>
          </a:p>
        </p:txBody>
      </p:sp>
      <p:graphicFrame>
        <p:nvGraphicFramePr>
          <p:cNvPr id="4" name="内容占位符 3"/>
          <p:cNvGraphicFramePr>
            <a:graphicFrameLocks noGrp="1"/>
          </p:cNvGraphicFramePr>
          <p:nvPr>
            <p:ph idx="1"/>
          </p:nvPr>
        </p:nvGraphicFramePr>
        <p:xfrm>
          <a:off x="709699" y="1796891"/>
          <a:ext cx="4776701" cy="2369820"/>
        </p:xfrm>
        <a:graphic>
          <a:graphicData uri="http://schemas.openxmlformats.org/drawingml/2006/table">
            <a:tbl>
              <a:tblPr firstRow="1" bandRow="1">
                <a:tableStyleId>{5940675A-B579-460E-94D1-54222C63F5DA}</a:tableStyleId>
              </a:tblPr>
              <a:tblGrid>
                <a:gridCol w="1863299">
                  <a:extLst>
                    <a:ext uri="{9D8B030D-6E8A-4147-A177-3AD203B41FA5}">
                      <a16:colId xmlns:a16="http://schemas.microsoft.com/office/drawing/2014/main" val="2601858633"/>
                    </a:ext>
                  </a:extLst>
                </a:gridCol>
                <a:gridCol w="1070437">
                  <a:extLst>
                    <a:ext uri="{9D8B030D-6E8A-4147-A177-3AD203B41FA5}">
                      <a16:colId xmlns:a16="http://schemas.microsoft.com/office/drawing/2014/main" val="189815963"/>
                    </a:ext>
                  </a:extLst>
                </a:gridCol>
                <a:gridCol w="952896">
                  <a:extLst>
                    <a:ext uri="{9D8B030D-6E8A-4147-A177-3AD203B41FA5}">
                      <a16:colId xmlns:a16="http://schemas.microsoft.com/office/drawing/2014/main" val="1054700170"/>
                    </a:ext>
                  </a:extLst>
                </a:gridCol>
                <a:gridCol w="890069">
                  <a:extLst>
                    <a:ext uri="{9D8B030D-6E8A-4147-A177-3AD203B41FA5}">
                      <a16:colId xmlns:a16="http://schemas.microsoft.com/office/drawing/2014/main" val="4266211060"/>
                    </a:ext>
                  </a:extLst>
                </a:gridCol>
              </a:tblGrid>
              <a:tr h="274320">
                <a:tc>
                  <a:txBody>
                    <a:bodyPr/>
                    <a:lstStyle/>
                    <a:p>
                      <a:pPr algn="ctr">
                        <a:spcAft>
                          <a:spcPts val="0"/>
                        </a:spcAft>
                      </a:pPr>
                      <a:r>
                        <a:rPr lang="en-US" sz="1400" kern="100" dirty="0">
                          <a:effectLst/>
                        </a:rPr>
                        <a:t> </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CEPC </a:t>
                      </a:r>
                      <a:r>
                        <a:rPr lang="en-US" altLang="zh-CN" sz="1400" kern="100" dirty="0">
                          <a:effectLst/>
                        </a:rPr>
                        <a:t>CDR</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LTS</a:t>
                      </a:r>
                      <a:r>
                        <a:rPr lang="en-US" altLang="zh-CN" sz="1400" kern="100" baseline="0" dirty="0">
                          <a:effectLst/>
                          <a:latin typeface="+mn-lt"/>
                          <a:ea typeface="MS Mincho" panose="02020609040205080304" pitchFamily="49" charset="-128"/>
                          <a:cs typeface="Times New Roman" panose="02020603050405020304" pitchFamily="18" charset="0"/>
                        </a:rPr>
                        <a:t> outside</a:t>
                      </a:r>
                      <a:endParaRPr lang="en-US" alt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r>
                        <a:rPr lang="en-US" altLang="zh-CN" sz="1400" dirty="0"/>
                        <a:t>HTS inside</a:t>
                      </a:r>
                      <a:endParaRPr lang="zh-CN" altLang="en-US" sz="1400" dirty="0"/>
                    </a:p>
                  </a:txBody>
                  <a:tcPr marL="68580" marR="68580" marT="34290" marB="34290"/>
                </a:tc>
                <a:extLst>
                  <a:ext uri="{0D108BD9-81ED-4DB2-BD59-A6C34878D82A}">
                    <a16:rowId xmlns:a16="http://schemas.microsoft.com/office/drawing/2014/main" val="398529823"/>
                  </a:ext>
                </a:extLst>
              </a:tr>
              <a:tr h="365760">
                <a:tc>
                  <a:txBody>
                    <a:bodyPr/>
                    <a:lstStyle/>
                    <a:p>
                      <a:pPr algn="ctr">
                        <a:spcAft>
                          <a:spcPts val="0"/>
                        </a:spcAft>
                      </a:pPr>
                      <a:r>
                        <a:rPr lang="en-US" sz="1200" kern="100" dirty="0">
                          <a:effectLst/>
                        </a:rPr>
                        <a:t>Barrel yoke inner diameter (mm)</a:t>
                      </a:r>
                      <a:endParaRPr lang="zh-CN" sz="12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8800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9200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r>
                        <a:rPr lang="en-US" altLang="zh-CN" sz="1400" dirty="0"/>
                        <a:t>7320</a:t>
                      </a:r>
                      <a:endParaRPr lang="zh-CN" altLang="en-US" sz="1400" dirty="0"/>
                    </a:p>
                  </a:txBody>
                  <a:tcPr marL="68580" marR="68580" marT="34290" marB="34290"/>
                </a:tc>
                <a:extLst>
                  <a:ext uri="{0D108BD9-81ED-4DB2-BD59-A6C34878D82A}">
                    <a16:rowId xmlns:a16="http://schemas.microsoft.com/office/drawing/2014/main" val="3800534056"/>
                  </a:ext>
                </a:extLst>
              </a:tr>
              <a:tr h="365760">
                <a:tc>
                  <a:txBody>
                    <a:bodyPr/>
                    <a:lstStyle/>
                    <a:p>
                      <a:pPr algn="ctr">
                        <a:spcAft>
                          <a:spcPts val="0"/>
                        </a:spcAft>
                      </a:pPr>
                      <a:r>
                        <a:rPr lang="en-US" sz="1200" kern="100" dirty="0">
                          <a:effectLst/>
                        </a:rPr>
                        <a:t>Barrel yoke outer diameter (mm)</a:t>
                      </a:r>
                      <a:endParaRPr lang="zh-CN" sz="12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14480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13000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r>
                        <a:rPr lang="en-US" altLang="zh-CN" sz="1400" dirty="0"/>
                        <a:t>8520</a:t>
                      </a:r>
                      <a:endParaRPr lang="zh-CN" altLang="en-US" sz="1400" dirty="0"/>
                    </a:p>
                  </a:txBody>
                  <a:tcPr marL="68580" marR="68580" marT="34290" marB="34290"/>
                </a:tc>
                <a:extLst>
                  <a:ext uri="{0D108BD9-81ED-4DB2-BD59-A6C34878D82A}">
                    <a16:rowId xmlns:a16="http://schemas.microsoft.com/office/drawing/2014/main" val="4126729075"/>
                  </a:ext>
                </a:extLst>
              </a:tr>
              <a:tr h="274320">
                <a:tc>
                  <a:txBody>
                    <a:bodyPr/>
                    <a:lstStyle/>
                    <a:p>
                      <a:pPr algn="ctr">
                        <a:spcAft>
                          <a:spcPts val="0"/>
                        </a:spcAft>
                      </a:pPr>
                      <a:r>
                        <a:rPr lang="en-US" sz="1200" kern="100" dirty="0">
                          <a:effectLst/>
                        </a:rPr>
                        <a:t>Total length of yoke (mm)</a:t>
                      </a:r>
                      <a:endParaRPr lang="zh-CN" sz="12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13966</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12900</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r>
                        <a:rPr lang="en-US" altLang="zh-CN" sz="1400" dirty="0"/>
                        <a:t>12020</a:t>
                      </a:r>
                      <a:endParaRPr lang="zh-CN" altLang="en-US" sz="1400" dirty="0"/>
                    </a:p>
                  </a:txBody>
                  <a:tcPr marL="68580" marR="68580" marT="34290" marB="34290"/>
                </a:tc>
                <a:extLst>
                  <a:ext uri="{0D108BD9-81ED-4DB2-BD59-A6C34878D82A}">
                    <a16:rowId xmlns:a16="http://schemas.microsoft.com/office/drawing/2014/main" val="465660962"/>
                  </a:ext>
                </a:extLst>
              </a:tr>
              <a:tr h="274320">
                <a:tc>
                  <a:txBody>
                    <a:bodyPr/>
                    <a:lstStyle/>
                    <a:p>
                      <a:pPr algn="ctr">
                        <a:spcAft>
                          <a:spcPts val="0"/>
                        </a:spcAft>
                      </a:pPr>
                      <a:r>
                        <a:rPr lang="en-US" sz="1200" kern="100" dirty="0">
                          <a:effectLst/>
                        </a:rPr>
                        <a:t>Weight of barrel yoke (ton)</a:t>
                      </a:r>
                      <a:endParaRPr lang="zh-CN" sz="12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5940</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4276</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r>
                        <a:rPr lang="en-US" altLang="zh-CN" sz="1400" dirty="0"/>
                        <a:t>664</a:t>
                      </a:r>
                      <a:endParaRPr lang="zh-CN" altLang="en-US" sz="1400" dirty="0"/>
                    </a:p>
                  </a:txBody>
                  <a:tcPr marL="68580" marR="68580" marT="34290" marB="34290"/>
                </a:tc>
                <a:extLst>
                  <a:ext uri="{0D108BD9-81ED-4DB2-BD59-A6C34878D82A}">
                    <a16:rowId xmlns:a16="http://schemas.microsoft.com/office/drawing/2014/main" val="3386980309"/>
                  </a:ext>
                </a:extLst>
              </a:tr>
              <a:tr h="365760">
                <a:tc>
                  <a:txBody>
                    <a:bodyPr/>
                    <a:lstStyle/>
                    <a:p>
                      <a:pPr algn="ctr">
                        <a:spcAft>
                          <a:spcPts val="0"/>
                        </a:spcAft>
                      </a:pPr>
                      <a:r>
                        <a:rPr lang="en-US" sz="1200" kern="100" dirty="0">
                          <a:effectLst/>
                        </a:rPr>
                        <a:t>Weight of each end cap (ton)</a:t>
                      </a:r>
                      <a:endParaRPr lang="zh-CN" sz="12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3316.6</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1761</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r>
                        <a:rPr lang="en-US" altLang="zh-CN" sz="1400" dirty="0"/>
                        <a:t>222.5</a:t>
                      </a:r>
                      <a:endParaRPr lang="zh-CN" altLang="en-US" sz="1400" dirty="0"/>
                    </a:p>
                  </a:txBody>
                  <a:tcPr marL="68580" marR="68580" marT="34290" marB="34290"/>
                </a:tc>
                <a:extLst>
                  <a:ext uri="{0D108BD9-81ED-4DB2-BD59-A6C34878D82A}">
                    <a16:rowId xmlns:a16="http://schemas.microsoft.com/office/drawing/2014/main" val="3196788929"/>
                  </a:ext>
                </a:extLst>
              </a:tr>
              <a:tr h="411480">
                <a:tc>
                  <a:txBody>
                    <a:bodyPr/>
                    <a:lstStyle/>
                    <a:p>
                      <a:pPr algn="ctr">
                        <a:spcAft>
                          <a:spcPts val="0"/>
                        </a:spcAft>
                      </a:pPr>
                      <a:r>
                        <a:rPr lang="en-US" sz="1400" kern="100" dirty="0">
                          <a:effectLst/>
                        </a:rPr>
                        <a:t>Total weight of yoke (ton)</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sz="1400" kern="100" dirty="0">
                          <a:effectLst/>
                        </a:rPr>
                        <a:t>12573</a:t>
                      </a:r>
                      <a:endParaRPr lang="zh-CN" sz="1400" kern="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mn-lt"/>
                          <a:ea typeface="MS Mincho" panose="02020609040205080304" pitchFamily="49" charset="-128"/>
                          <a:cs typeface="Times New Roman" panose="02020603050405020304" pitchFamily="18" charset="0"/>
                        </a:rPr>
                        <a:t>7798</a:t>
                      </a:r>
                      <a:endParaRPr lang="zh-CN" sz="1400" kern="100" dirty="0">
                        <a:effectLst/>
                        <a:latin typeface="+mn-lt"/>
                        <a:ea typeface="MS Mincho" panose="02020609040205080304" pitchFamily="49" charset="-128"/>
                        <a:cs typeface="Times New Roman" panose="02020603050405020304" pitchFamily="18" charset="0"/>
                      </a:endParaRPr>
                    </a:p>
                  </a:txBody>
                  <a:tcPr marL="51435" marR="51435" marT="0" marB="0">
                    <a:solidFill>
                      <a:srgbClr val="FFFF00"/>
                    </a:solidFill>
                  </a:tcPr>
                </a:tc>
                <a:tc>
                  <a:txBody>
                    <a:bodyPr/>
                    <a:lstStyle/>
                    <a:p>
                      <a:pPr algn="ctr"/>
                      <a:r>
                        <a:rPr lang="en-US" altLang="zh-CN" sz="1400" dirty="0"/>
                        <a:t>1109</a:t>
                      </a:r>
                      <a:endParaRPr lang="zh-CN" altLang="en-US" sz="1400" dirty="0"/>
                    </a:p>
                  </a:txBody>
                  <a:tcPr marL="68580" marR="68580" marT="34290" marB="34290">
                    <a:solidFill>
                      <a:srgbClr val="FFFF00"/>
                    </a:solidFill>
                  </a:tcPr>
                </a:tc>
                <a:extLst>
                  <a:ext uri="{0D108BD9-81ED-4DB2-BD59-A6C34878D82A}">
                    <a16:rowId xmlns:a16="http://schemas.microsoft.com/office/drawing/2014/main" val="1062899306"/>
                  </a:ext>
                </a:extLst>
              </a:tr>
            </a:tbl>
          </a:graphicData>
        </a:graphic>
      </p:graphicFrame>
      <p:pic>
        <p:nvPicPr>
          <p:cNvPr id="5" name="图片 4"/>
          <p:cNvPicPr>
            <a:picLocks noChangeAspect="1"/>
          </p:cNvPicPr>
          <p:nvPr/>
        </p:nvPicPr>
        <p:blipFill>
          <a:blip r:embed="rId2"/>
          <a:stretch>
            <a:fillRect/>
          </a:stretch>
        </p:blipFill>
        <p:spPr>
          <a:xfrm>
            <a:off x="6178435" y="300113"/>
            <a:ext cx="2760881" cy="2065161"/>
          </a:xfrm>
          <a:prstGeom prst="rect">
            <a:avLst/>
          </a:prstGeom>
        </p:spPr>
      </p:pic>
      <p:pic>
        <p:nvPicPr>
          <p:cNvPr id="6" name="图片 5"/>
          <p:cNvPicPr>
            <a:picLocks noChangeAspect="1"/>
          </p:cNvPicPr>
          <p:nvPr/>
        </p:nvPicPr>
        <p:blipFill>
          <a:blip r:embed="rId3"/>
          <a:stretch>
            <a:fillRect/>
          </a:stretch>
        </p:blipFill>
        <p:spPr>
          <a:xfrm>
            <a:off x="5966617" y="2365274"/>
            <a:ext cx="3022575" cy="2744031"/>
          </a:xfrm>
          <a:prstGeom prst="rect">
            <a:avLst/>
          </a:prstGeom>
        </p:spPr>
      </p:pic>
    </p:spTree>
    <p:extLst>
      <p:ext uri="{BB962C8B-B14F-4D97-AF65-F5344CB8AC3E}">
        <p14:creationId xmlns:p14="http://schemas.microsoft.com/office/powerpoint/2010/main" val="360536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相同漏磁场内外置方案所需经费</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663258205"/>
              </p:ext>
            </p:extLst>
          </p:nvPr>
        </p:nvGraphicFramePr>
        <p:xfrm>
          <a:off x="381281" y="2054152"/>
          <a:ext cx="5662006" cy="1851660"/>
        </p:xfrm>
        <a:graphic>
          <a:graphicData uri="http://schemas.openxmlformats.org/drawingml/2006/table">
            <a:tbl>
              <a:tblPr firstRow="1" bandRow="1">
                <a:tableStyleId>{5940675A-B579-460E-94D1-54222C63F5DA}</a:tableStyleId>
              </a:tblPr>
              <a:tblGrid>
                <a:gridCol w="2381202">
                  <a:extLst>
                    <a:ext uri="{9D8B030D-6E8A-4147-A177-3AD203B41FA5}">
                      <a16:colId xmlns:a16="http://schemas.microsoft.com/office/drawing/2014/main" val="2618803846"/>
                    </a:ext>
                  </a:extLst>
                </a:gridCol>
                <a:gridCol w="1615966">
                  <a:extLst>
                    <a:ext uri="{9D8B030D-6E8A-4147-A177-3AD203B41FA5}">
                      <a16:colId xmlns:a16="http://schemas.microsoft.com/office/drawing/2014/main" val="78784006"/>
                    </a:ext>
                  </a:extLst>
                </a:gridCol>
                <a:gridCol w="1664838">
                  <a:extLst>
                    <a:ext uri="{9D8B030D-6E8A-4147-A177-3AD203B41FA5}">
                      <a16:colId xmlns:a16="http://schemas.microsoft.com/office/drawing/2014/main" val="1998240609"/>
                    </a:ext>
                  </a:extLst>
                </a:gridCol>
              </a:tblGrid>
              <a:tr h="388620">
                <a:tc>
                  <a:txBody>
                    <a:bodyPr/>
                    <a:lstStyle/>
                    <a:p>
                      <a:endParaRPr lang="zh-CN" altLang="en-US" sz="1500" dirty="0"/>
                    </a:p>
                  </a:txBody>
                  <a:tcPr marL="68580" marR="68580" marT="34290" marB="34290"/>
                </a:tc>
                <a:tc>
                  <a:txBody>
                    <a:bodyPr/>
                    <a:lstStyle/>
                    <a:p>
                      <a:pPr algn="ctr"/>
                      <a:r>
                        <a:rPr lang="en-US" altLang="zh-CN" sz="2100" dirty="0">
                          <a:solidFill>
                            <a:srgbClr val="FF0000"/>
                          </a:solidFill>
                        </a:rPr>
                        <a:t>LTS</a:t>
                      </a:r>
                      <a:r>
                        <a:rPr lang="en-US" altLang="zh-CN" sz="2100" dirty="0"/>
                        <a:t> outside</a:t>
                      </a:r>
                      <a:endParaRPr lang="zh-CN" altLang="en-US" sz="2100" dirty="0"/>
                    </a:p>
                  </a:txBody>
                  <a:tcPr marL="68580" marR="68580" marT="34290" marB="34290"/>
                </a:tc>
                <a:tc>
                  <a:txBody>
                    <a:bodyPr/>
                    <a:lstStyle/>
                    <a:p>
                      <a:pPr algn="ctr"/>
                      <a:r>
                        <a:rPr lang="en-US" altLang="zh-CN" sz="2100" dirty="0">
                          <a:solidFill>
                            <a:srgbClr val="FF0000"/>
                          </a:solidFill>
                        </a:rPr>
                        <a:t>HTS</a:t>
                      </a:r>
                      <a:r>
                        <a:rPr lang="en-US" altLang="zh-CN" sz="2100" dirty="0"/>
                        <a:t> inside</a:t>
                      </a:r>
                      <a:endParaRPr lang="zh-CN" altLang="en-US" sz="2100" dirty="0"/>
                    </a:p>
                  </a:txBody>
                  <a:tcPr marL="68580" marR="68580" marT="34290" marB="34290"/>
                </a:tc>
                <a:extLst>
                  <a:ext uri="{0D108BD9-81ED-4DB2-BD59-A6C34878D82A}">
                    <a16:rowId xmlns:a16="http://schemas.microsoft.com/office/drawing/2014/main" val="1987711070"/>
                  </a:ext>
                </a:extLst>
              </a:tr>
              <a:tr h="297180">
                <a:tc>
                  <a:txBody>
                    <a:bodyPr/>
                    <a:lstStyle/>
                    <a:p>
                      <a:r>
                        <a:rPr lang="en-US" altLang="zh-CN" sz="1500" dirty="0"/>
                        <a:t>Yoke weight (ton)</a:t>
                      </a:r>
                      <a:endParaRPr lang="zh-CN" altLang="en-US" sz="1500" dirty="0"/>
                    </a:p>
                  </a:txBody>
                  <a:tcPr marL="68580" marR="68580" marT="34290" marB="34290"/>
                </a:tc>
                <a:tc>
                  <a:txBody>
                    <a:bodyPr/>
                    <a:lstStyle/>
                    <a:p>
                      <a:pPr algn="ctr">
                        <a:spcAft>
                          <a:spcPts val="0"/>
                        </a:spcAft>
                      </a:pPr>
                      <a:r>
                        <a:rPr lang="en-US" altLang="zh-CN" sz="1500" kern="100" dirty="0">
                          <a:effectLst/>
                          <a:latin typeface="+mn-lt"/>
                          <a:ea typeface="MS Mincho" panose="02020609040205080304" pitchFamily="49" charset="-128"/>
                          <a:cs typeface="Times New Roman" panose="02020603050405020304" pitchFamily="18" charset="0"/>
                        </a:rPr>
                        <a:t>7798</a:t>
                      </a:r>
                      <a:endParaRPr lang="zh-CN" sz="1500" kern="100" dirty="0">
                        <a:effectLst/>
                        <a:latin typeface="+mn-lt"/>
                        <a:ea typeface="MS Mincho" panose="02020609040205080304" pitchFamily="49" charset="-128"/>
                        <a:cs typeface="Times New Roman" panose="02020603050405020304" pitchFamily="18" charset="0"/>
                      </a:endParaRPr>
                    </a:p>
                  </a:txBody>
                  <a:tcPr marL="51435" marR="51435" marT="0" marB="0"/>
                </a:tc>
                <a:tc>
                  <a:txBody>
                    <a:bodyPr/>
                    <a:lstStyle/>
                    <a:p>
                      <a:pPr algn="ctr"/>
                      <a:r>
                        <a:rPr lang="en-US" altLang="zh-CN" sz="1500" dirty="0"/>
                        <a:t>1109</a:t>
                      </a:r>
                      <a:endParaRPr lang="zh-CN" altLang="en-US" sz="1500" dirty="0"/>
                    </a:p>
                  </a:txBody>
                  <a:tcPr marL="68580" marR="68580" marT="34290" marB="34290"/>
                </a:tc>
                <a:extLst>
                  <a:ext uri="{0D108BD9-81ED-4DB2-BD59-A6C34878D82A}">
                    <a16:rowId xmlns:a16="http://schemas.microsoft.com/office/drawing/2014/main" val="4143698187"/>
                  </a:ext>
                </a:extLst>
              </a:tr>
              <a:tr h="525780">
                <a:tc>
                  <a:txBody>
                    <a:bodyPr/>
                    <a:lstStyle/>
                    <a:p>
                      <a:r>
                        <a:rPr lang="en-US" altLang="zh-CN" sz="1500" dirty="0"/>
                        <a:t>Yoke cost</a:t>
                      </a:r>
                      <a:r>
                        <a:rPr lang="en-US" altLang="zh-CN" sz="1500" baseline="0" dirty="0"/>
                        <a:t> (3</a:t>
                      </a:r>
                      <a:r>
                        <a:rPr lang="zh-CN" altLang="en-US" sz="1500" baseline="0" dirty="0"/>
                        <a:t>万元</a:t>
                      </a:r>
                      <a:r>
                        <a:rPr lang="en-US" altLang="zh-CN" sz="1500" baseline="0" dirty="0"/>
                        <a:t>/</a:t>
                      </a:r>
                      <a:r>
                        <a:rPr lang="zh-CN" altLang="en-US" sz="1500" baseline="0" dirty="0"/>
                        <a:t>吨，材料及加工</a:t>
                      </a:r>
                      <a:r>
                        <a:rPr lang="en-US" altLang="zh-CN" sz="1500" baseline="0" dirty="0"/>
                        <a:t>)</a:t>
                      </a:r>
                      <a:endParaRPr lang="zh-CN" altLang="en-US" sz="1500" dirty="0"/>
                    </a:p>
                  </a:txBody>
                  <a:tcPr marL="68580" marR="68580" marT="34290" marB="34290"/>
                </a:tc>
                <a:tc>
                  <a:txBody>
                    <a:bodyPr/>
                    <a:lstStyle/>
                    <a:p>
                      <a:pPr algn="ctr"/>
                      <a:r>
                        <a:rPr lang="en-US" altLang="zh-CN" sz="1500" dirty="0"/>
                        <a:t>23,394</a:t>
                      </a:r>
                      <a:endParaRPr lang="zh-CN" altLang="en-US" sz="1500" dirty="0"/>
                    </a:p>
                  </a:txBody>
                  <a:tcPr marL="68580" marR="68580" marT="34290" marB="34290"/>
                </a:tc>
                <a:tc>
                  <a:txBody>
                    <a:bodyPr/>
                    <a:lstStyle/>
                    <a:p>
                      <a:pPr algn="ctr"/>
                      <a:r>
                        <a:rPr lang="en-US" altLang="zh-CN" sz="1500" dirty="0"/>
                        <a:t>3,327</a:t>
                      </a:r>
                      <a:endParaRPr lang="zh-CN" altLang="en-US" sz="1500" dirty="0"/>
                    </a:p>
                  </a:txBody>
                  <a:tcPr marL="68580" marR="68580" marT="34290" marB="34290"/>
                </a:tc>
                <a:extLst>
                  <a:ext uri="{0D108BD9-81ED-4DB2-BD59-A6C34878D82A}">
                    <a16:rowId xmlns:a16="http://schemas.microsoft.com/office/drawing/2014/main" val="416459940"/>
                  </a:ext>
                </a:extLst>
              </a:tr>
              <a:tr h="297180">
                <a:tc>
                  <a:txBody>
                    <a:bodyPr/>
                    <a:lstStyle/>
                    <a:p>
                      <a:r>
                        <a:rPr lang="en-US" altLang="zh-CN" sz="1500" dirty="0"/>
                        <a:t>Magnet cost (</a:t>
                      </a:r>
                      <a:r>
                        <a:rPr lang="zh-CN" altLang="en-US" sz="1500" dirty="0"/>
                        <a:t>万元</a:t>
                      </a:r>
                      <a:r>
                        <a:rPr lang="en-US" altLang="zh-CN" sz="1500" dirty="0"/>
                        <a:t>)</a:t>
                      </a:r>
                      <a:endParaRPr lang="zh-CN" altLang="en-US" sz="1500" dirty="0"/>
                    </a:p>
                  </a:txBody>
                  <a:tcPr marL="68580" marR="68580" marT="34290" marB="34290"/>
                </a:tc>
                <a:tc>
                  <a:txBody>
                    <a:bodyPr/>
                    <a:lstStyle/>
                    <a:p>
                      <a:pPr algn="ctr"/>
                      <a:endParaRPr lang="zh-CN" altLang="en-US" sz="1500" dirty="0"/>
                    </a:p>
                  </a:txBody>
                  <a:tcPr marL="68580" marR="68580" marT="34290" marB="34290"/>
                </a:tc>
                <a:tc>
                  <a:txBody>
                    <a:bodyPr/>
                    <a:lstStyle/>
                    <a:p>
                      <a:pPr algn="ctr"/>
                      <a:endParaRPr lang="zh-CN" altLang="en-US" sz="1500" dirty="0"/>
                    </a:p>
                  </a:txBody>
                  <a:tcPr marL="68580" marR="68580" marT="34290" marB="34290"/>
                </a:tc>
                <a:extLst>
                  <a:ext uri="{0D108BD9-81ED-4DB2-BD59-A6C34878D82A}">
                    <a16:rowId xmlns:a16="http://schemas.microsoft.com/office/drawing/2014/main" val="389881124"/>
                  </a:ext>
                </a:extLst>
              </a:tr>
              <a:tr h="342900">
                <a:tc>
                  <a:txBody>
                    <a:bodyPr/>
                    <a:lstStyle/>
                    <a:p>
                      <a:r>
                        <a:rPr lang="en-US" altLang="zh-CN" sz="1500" dirty="0"/>
                        <a:t>Total</a:t>
                      </a:r>
                      <a:r>
                        <a:rPr lang="en-US" altLang="zh-CN" sz="1500" baseline="0" dirty="0"/>
                        <a:t> cost (</a:t>
                      </a:r>
                      <a:r>
                        <a:rPr lang="zh-CN" altLang="en-US" sz="1500" baseline="0" dirty="0"/>
                        <a:t>万元</a:t>
                      </a:r>
                      <a:r>
                        <a:rPr lang="en-US" altLang="zh-CN" sz="1500" baseline="0" dirty="0"/>
                        <a:t>)</a:t>
                      </a:r>
                      <a:endParaRPr lang="zh-CN" altLang="en-US" sz="1500" dirty="0"/>
                    </a:p>
                  </a:txBody>
                  <a:tcPr marL="68580" marR="68580" marT="34290" marB="34290">
                    <a:solidFill>
                      <a:srgbClr val="FFFF00"/>
                    </a:solidFill>
                  </a:tcPr>
                </a:tc>
                <a:tc>
                  <a:txBody>
                    <a:bodyPr/>
                    <a:lstStyle/>
                    <a:p>
                      <a:pPr algn="ctr"/>
                      <a:endParaRPr lang="zh-CN" altLang="en-US" sz="1800" dirty="0"/>
                    </a:p>
                  </a:txBody>
                  <a:tcPr marL="68580" marR="68580" marT="34290" marB="34290">
                    <a:solidFill>
                      <a:srgbClr val="FFFF00"/>
                    </a:solidFill>
                  </a:tcPr>
                </a:tc>
                <a:tc>
                  <a:txBody>
                    <a:bodyPr/>
                    <a:lstStyle/>
                    <a:p>
                      <a:pPr algn="ctr"/>
                      <a:endParaRPr lang="zh-CN" altLang="en-US" sz="1800" dirty="0"/>
                    </a:p>
                  </a:txBody>
                  <a:tcPr marL="68580" marR="68580" marT="34290" marB="34290">
                    <a:solidFill>
                      <a:srgbClr val="FFFF00"/>
                    </a:solidFill>
                  </a:tcPr>
                </a:tc>
                <a:extLst>
                  <a:ext uri="{0D108BD9-81ED-4DB2-BD59-A6C34878D82A}">
                    <a16:rowId xmlns:a16="http://schemas.microsoft.com/office/drawing/2014/main" val="3145533105"/>
                  </a:ext>
                </a:extLst>
              </a:tr>
            </a:tbl>
          </a:graphicData>
        </a:graphic>
      </p:graphicFrame>
      <p:sp>
        <p:nvSpPr>
          <p:cNvPr id="5" name="文本框 4"/>
          <p:cNvSpPr txBox="1"/>
          <p:nvPr/>
        </p:nvSpPr>
        <p:spPr>
          <a:xfrm>
            <a:off x="536028" y="1443818"/>
            <a:ext cx="6309741" cy="323165"/>
          </a:xfrm>
          <a:prstGeom prst="rect">
            <a:avLst/>
          </a:prstGeom>
          <a:noFill/>
        </p:spPr>
        <p:txBody>
          <a:bodyPr wrap="none" rtlCol="0">
            <a:spAutoFit/>
          </a:bodyPr>
          <a:lstStyle/>
          <a:p>
            <a:r>
              <a:rPr lang="zh-CN" altLang="en-US" sz="1500" dirty="0"/>
              <a:t>估价：内置磁体采用高温超导方案</a:t>
            </a:r>
            <a:r>
              <a:rPr lang="en-US" altLang="zh-CN" sz="1500" dirty="0"/>
              <a:t>HTS</a:t>
            </a:r>
            <a:r>
              <a:rPr lang="zh-CN" altLang="en-US" sz="1500" dirty="0"/>
              <a:t>，外置磁体采用低温超导方案</a:t>
            </a:r>
            <a:r>
              <a:rPr lang="en-US" altLang="zh-CN" sz="1500" dirty="0"/>
              <a:t>LTS</a:t>
            </a:r>
            <a:r>
              <a:rPr lang="zh-CN" altLang="en-US" sz="1500" dirty="0"/>
              <a:t>。</a:t>
            </a:r>
          </a:p>
        </p:txBody>
      </p:sp>
      <p:sp>
        <p:nvSpPr>
          <p:cNvPr id="6" name="矩形 5"/>
          <p:cNvSpPr/>
          <p:nvPr/>
        </p:nvSpPr>
        <p:spPr>
          <a:xfrm>
            <a:off x="6492240" y="2301900"/>
            <a:ext cx="2117188" cy="715581"/>
          </a:xfrm>
          <a:prstGeom prst="rect">
            <a:avLst/>
          </a:prstGeom>
        </p:spPr>
        <p:txBody>
          <a:bodyPr wrap="square">
            <a:spAutoFit/>
          </a:bodyPr>
          <a:lstStyle/>
          <a:p>
            <a:r>
              <a:rPr kumimoji="1" lang="zh-CN" altLang="en-US" dirty="0"/>
              <a:t>轭铁</a:t>
            </a:r>
            <a:endParaRPr kumimoji="1" lang="en-US" altLang="zh-CN" dirty="0"/>
          </a:p>
          <a:p>
            <a:pPr lvl="1"/>
            <a:r>
              <a:rPr kumimoji="1" lang="zh-CN" altLang="en-US" dirty="0"/>
              <a:t>材料单价：￥</a:t>
            </a:r>
            <a:r>
              <a:rPr kumimoji="1" lang="en-US" altLang="zh-CN" dirty="0"/>
              <a:t>6</a:t>
            </a:r>
            <a:r>
              <a:rPr kumimoji="1" lang="zh-CN" altLang="en-US" dirty="0"/>
              <a:t>千</a:t>
            </a:r>
            <a:r>
              <a:rPr kumimoji="1" lang="en-US" altLang="zh-CN" dirty="0"/>
              <a:t>/</a:t>
            </a:r>
            <a:r>
              <a:rPr kumimoji="1" lang="zh-CN" altLang="en-US" dirty="0"/>
              <a:t>吨</a:t>
            </a:r>
            <a:endParaRPr kumimoji="1" lang="en-US" altLang="zh-CN" dirty="0"/>
          </a:p>
          <a:p>
            <a:pPr lvl="1"/>
            <a:r>
              <a:rPr kumimoji="1" lang="zh-CN" altLang="en-US" dirty="0"/>
              <a:t>加工费 *</a:t>
            </a:r>
            <a:r>
              <a:rPr kumimoji="1" lang="en-US" altLang="zh-CN" dirty="0"/>
              <a:t>3</a:t>
            </a:r>
          </a:p>
        </p:txBody>
      </p:sp>
    </p:spTree>
    <p:extLst>
      <p:ext uri="{BB962C8B-B14F-4D97-AF65-F5344CB8AC3E}">
        <p14:creationId xmlns:p14="http://schemas.microsoft.com/office/powerpoint/2010/main" val="176293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988155316"/>
              </p:ext>
            </p:extLst>
          </p:nvPr>
        </p:nvGraphicFramePr>
        <p:xfrm>
          <a:off x="162825" y="792596"/>
          <a:ext cx="8818350" cy="3829017"/>
        </p:xfrm>
        <a:graphic>
          <a:graphicData uri="http://schemas.openxmlformats.org/drawingml/2006/table">
            <a:tbl>
              <a:tblPr firstRow="1" firstCol="1" bandRow="1">
                <a:tableStyleId>{C083E6E3-FA7D-4D7B-A595-EF9225AFEA82}</a:tableStyleId>
              </a:tblPr>
              <a:tblGrid>
                <a:gridCol w="2131799">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39126">
                  <a:extLst>
                    <a:ext uri="{9D8B030D-6E8A-4147-A177-3AD203B41FA5}">
                      <a16:colId xmlns:a16="http://schemas.microsoft.com/office/drawing/2014/main" val="20002"/>
                    </a:ext>
                  </a:extLst>
                </a:gridCol>
                <a:gridCol w="653603">
                  <a:extLst>
                    <a:ext uri="{9D8B030D-6E8A-4147-A177-3AD203B41FA5}">
                      <a16:colId xmlns:a16="http://schemas.microsoft.com/office/drawing/2014/main" val="20003"/>
                    </a:ext>
                  </a:extLst>
                </a:gridCol>
                <a:gridCol w="919843">
                  <a:extLst>
                    <a:ext uri="{9D8B030D-6E8A-4147-A177-3AD203B41FA5}">
                      <a16:colId xmlns:a16="http://schemas.microsoft.com/office/drawing/2014/main" val="20004"/>
                    </a:ext>
                  </a:extLst>
                </a:gridCol>
                <a:gridCol w="960205">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846824">
                  <a:extLst>
                    <a:ext uri="{9D8B030D-6E8A-4147-A177-3AD203B41FA5}">
                      <a16:colId xmlns:a16="http://schemas.microsoft.com/office/drawing/2014/main" val="20007"/>
                    </a:ext>
                  </a:extLst>
                </a:gridCol>
              </a:tblGrid>
              <a:tr h="384777">
                <a:tc>
                  <a:txBody>
                    <a:bodyPr/>
                    <a:lstStyle/>
                    <a:p>
                      <a:pPr algn="ctr"/>
                      <a:endParaRPr lang="zh-CN" altLang="en-US" sz="1500" dirty="0"/>
                    </a:p>
                  </a:txBody>
                  <a:tcPr marL="51435" marR="51435" marT="0" marB="0" anchor="ctr"/>
                </a:tc>
                <a:tc>
                  <a:txBody>
                    <a:bodyPr/>
                    <a:lstStyle/>
                    <a:p>
                      <a:pPr algn="ctr"/>
                      <a:r>
                        <a:rPr lang="en-US" altLang="zh-CN" sz="1800" dirty="0"/>
                        <a:t>CMS</a:t>
                      </a:r>
                      <a:endParaRPr lang="zh-CN" altLang="en-US" sz="1800" dirty="0">
                        <a:latin typeface="+mn-lt"/>
                      </a:endParaRPr>
                    </a:p>
                  </a:txBody>
                  <a:tcPr marL="51435" marR="51435" marT="0" marB="0" anchor="ctr"/>
                </a:tc>
                <a:tc>
                  <a:txBody>
                    <a:bodyPr/>
                    <a:lstStyle/>
                    <a:p>
                      <a:pPr algn="ctr"/>
                      <a:r>
                        <a:rPr lang="en-US" altLang="zh-CN" sz="1800" dirty="0" err="1"/>
                        <a:t>SiD</a:t>
                      </a:r>
                      <a:endParaRPr lang="zh-CN" altLang="en-US" sz="1800" dirty="0">
                        <a:latin typeface="+mn-lt"/>
                      </a:endParaRPr>
                    </a:p>
                  </a:txBody>
                  <a:tcPr marL="51435" marR="51435" marT="0" marB="0" anchor="ctr"/>
                </a:tc>
                <a:tc>
                  <a:txBody>
                    <a:bodyPr/>
                    <a:lstStyle/>
                    <a:p>
                      <a:pPr algn="ctr">
                        <a:spcAft>
                          <a:spcPts val="0"/>
                        </a:spcAft>
                      </a:pPr>
                      <a:r>
                        <a:rPr lang="en-US" altLang="zh-CN" sz="1800" kern="100" dirty="0">
                          <a:effectLst/>
                        </a:rPr>
                        <a:t>ILD</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a:effectLst/>
                        </a:rPr>
                        <a:t>CLIC_ILD</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err="1">
                          <a:effectLst/>
                        </a:rPr>
                        <a:t>CLIC_SiD</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a:effectLst/>
                        </a:rPr>
                        <a:t>CEPC</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err="1">
                          <a:effectLst/>
                        </a:rPr>
                        <a:t>Fcc-ee</a:t>
                      </a:r>
                      <a:endParaRPr lang="zh-CN" sz="1800" b="1"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205740">
                <a:tc>
                  <a:txBody>
                    <a:bodyPr/>
                    <a:lstStyle/>
                    <a:p>
                      <a:pPr algn="ctr">
                        <a:spcAft>
                          <a:spcPts val="0"/>
                        </a:spcAft>
                      </a:pPr>
                      <a:r>
                        <a:rPr lang="en-US" altLang="zh-CN" sz="1400" kern="100" dirty="0">
                          <a:effectLst/>
                        </a:rPr>
                        <a:t>Central field</a:t>
                      </a:r>
                      <a:r>
                        <a:rPr lang="en-US" sz="1400" kern="100" dirty="0">
                          <a:effectLst/>
                        </a:rPr>
                        <a:t>(T)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r>
                        <a:rPr lang="en-US" altLang="zh-CN" sz="1400" dirty="0"/>
                        <a:t>4</a:t>
                      </a:r>
                      <a:endParaRPr lang="zh-CN" altLang="en-US" sz="1400" dirty="0"/>
                    </a:p>
                  </a:txBody>
                  <a:tcPr marL="51435" marR="51435" marT="0" marB="0" anchor="ctr"/>
                </a:tc>
                <a:tc>
                  <a:txBody>
                    <a:bodyPr/>
                    <a:lstStyle/>
                    <a:p>
                      <a:pPr algn="ctr">
                        <a:spcAft>
                          <a:spcPts val="0"/>
                        </a:spcAft>
                      </a:pPr>
                      <a:r>
                        <a:rPr lang="en-US" sz="1400" kern="100" dirty="0">
                          <a:effectLst/>
                        </a:rPr>
                        <a:t>5.0</a:t>
                      </a:r>
                      <a:endParaRPr lang="zh-CN" sz="14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r>
                        <a:rPr lang="en-US" altLang="zh-CN" sz="1400" dirty="0"/>
                        <a:t>4.0</a:t>
                      </a:r>
                      <a:endParaRPr lang="zh-CN" altLang="en-US" sz="1400" dirty="0"/>
                    </a:p>
                  </a:txBody>
                  <a:tcPr marL="51435" marR="51435" marT="0" marB="0" anchor="ctr"/>
                </a:tc>
                <a:tc>
                  <a:txBody>
                    <a:bodyPr/>
                    <a:lstStyle/>
                    <a:p>
                      <a:pPr algn="ctr"/>
                      <a:r>
                        <a:rPr lang="en-US" altLang="zh-CN" sz="1400" dirty="0"/>
                        <a:t>4.0</a:t>
                      </a:r>
                      <a:endParaRPr lang="zh-CN" altLang="en-US" sz="1400" dirty="0"/>
                    </a:p>
                  </a:txBody>
                  <a:tcPr marL="51435" marR="51435" marT="0" marB="0" anchor="ctr"/>
                </a:tc>
                <a:tc>
                  <a:txBody>
                    <a:bodyPr/>
                    <a:lstStyle/>
                    <a:p>
                      <a:pPr algn="ctr"/>
                      <a:r>
                        <a:rPr lang="en-US" altLang="zh-CN" sz="1400" dirty="0"/>
                        <a:t>5.0</a:t>
                      </a:r>
                      <a:endParaRPr lang="zh-CN" altLang="en-US" sz="1400" dirty="0"/>
                    </a:p>
                  </a:txBody>
                  <a:tcPr marL="51435" marR="51435" marT="0" marB="0" anchor="ctr"/>
                </a:tc>
                <a:tc>
                  <a:txBody>
                    <a:bodyPr/>
                    <a:lstStyle/>
                    <a:p>
                      <a:pPr algn="ctr"/>
                      <a:r>
                        <a:rPr lang="en-US" altLang="zh-CN" sz="1400" dirty="0"/>
                        <a:t>3</a:t>
                      </a:r>
                      <a:endParaRPr lang="zh-CN" altLang="en-US" sz="1400" dirty="0"/>
                    </a:p>
                  </a:txBody>
                  <a:tcPr marL="51435" marR="51435" marT="0" marB="0" anchor="ctr"/>
                </a:tc>
                <a:tc>
                  <a:txBody>
                    <a:bodyPr/>
                    <a:lstStyle/>
                    <a:p>
                      <a:pPr algn="ctr"/>
                      <a:endParaRPr lang="zh-CN" altLang="en-US" sz="1400" dirty="0"/>
                    </a:p>
                  </a:txBody>
                  <a:tcPr marL="51435" marR="51435" marT="0" marB="0" anchor="ctr"/>
                </a:tc>
                <a:extLst>
                  <a:ext uri="{0D108BD9-81ED-4DB2-BD59-A6C34878D82A}">
                    <a16:rowId xmlns:a16="http://schemas.microsoft.com/office/drawing/2014/main" val="10001"/>
                  </a:ext>
                </a:extLst>
              </a:tr>
              <a:tr h="205740">
                <a:tc>
                  <a:txBody>
                    <a:bodyPr/>
                    <a:lstStyle/>
                    <a:p>
                      <a:pPr algn="ctr">
                        <a:spcAft>
                          <a:spcPts val="0"/>
                        </a:spcAft>
                      </a:pPr>
                      <a:r>
                        <a:rPr lang="en-US" altLang="zh-CN" sz="1400" kern="100" dirty="0">
                          <a:effectLst/>
                        </a:rPr>
                        <a:t>Max. field</a:t>
                      </a:r>
                      <a:r>
                        <a:rPr lang="en-US" sz="1400" kern="100" dirty="0">
                          <a:effectLst/>
                        </a:rPr>
                        <a:t>(T)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r>
                        <a:rPr lang="en-US" altLang="zh-CN" sz="1400" dirty="0"/>
                        <a:t>4.6</a:t>
                      </a:r>
                      <a:endParaRPr lang="zh-CN" altLang="en-US" sz="1400" dirty="0"/>
                    </a:p>
                  </a:txBody>
                  <a:tcPr marL="51435" marR="51435" marT="0" marB="0" anchor="ctr"/>
                </a:tc>
                <a:tc>
                  <a:txBody>
                    <a:bodyPr/>
                    <a:lstStyle/>
                    <a:p>
                      <a:pPr algn="ctr">
                        <a:spcAft>
                          <a:spcPts val="0"/>
                        </a:spcAft>
                      </a:pPr>
                      <a:r>
                        <a:rPr lang="en-US" sz="1400" kern="100" dirty="0">
                          <a:effectLst/>
                        </a:rPr>
                        <a:t>5.75</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r>
                        <a:rPr lang="en-US" altLang="zh-CN" sz="1400" dirty="0"/>
                        <a:t>4.77</a:t>
                      </a:r>
                      <a:endParaRPr lang="zh-CN" altLang="en-US" sz="1400" dirty="0"/>
                    </a:p>
                  </a:txBody>
                  <a:tcPr marL="51435" marR="51435" marT="0" marB="0" anchor="ctr"/>
                </a:tc>
                <a:tc>
                  <a:txBody>
                    <a:bodyPr/>
                    <a:lstStyle/>
                    <a:p>
                      <a:pPr algn="ctr"/>
                      <a:endParaRPr lang="zh-CN" altLang="en-US" sz="1400" dirty="0"/>
                    </a:p>
                  </a:txBody>
                  <a:tcPr marL="51435" marR="51435" marT="0" marB="0" anchor="ctr"/>
                </a:tc>
                <a:tc>
                  <a:txBody>
                    <a:bodyPr/>
                    <a:lstStyle/>
                    <a:p>
                      <a:pPr algn="ctr"/>
                      <a:r>
                        <a:rPr lang="en-US" altLang="zh-CN" sz="1400" dirty="0"/>
                        <a:t>5.8</a:t>
                      </a:r>
                      <a:endParaRPr lang="zh-CN" altLang="en-US" sz="1400" dirty="0"/>
                    </a:p>
                  </a:txBody>
                  <a:tcPr marL="51435" marR="51435" marT="0" marB="0" anchor="ctr"/>
                </a:tc>
                <a:tc>
                  <a:txBody>
                    <a:bodyPr/>
                    <a:lstStyle/>
                    <a:p>
                      <a:pPr algn="ctr"/>
                      <a:r>
                        <a:rPr lang="en-US" altLang="zh-CN" sz="1400" dirty="0"/>
                        <a:t>3.5</a:t>
                      </a:r>
                      <a:endParaRPr lang="zh-CN" altLang="en-US" sz="1400" dirty="0"/>
                    </a:p>
                  </a:txBody>
                  <a:tcPr marL="51435" marR="51435" marT="0" marB="0" anchor="ctr"/>
                </a:tc>
                <a:tc>
                  <a:txBody>
                    <a:bodyPr/>
                    <a:lstStyle/>
                    <a:p>
                      <a:pPr algn="ctr"/>
                      <a:endParaRPr lang="zh-CN" altLang="en-US" sz="1400" dirty="0"/>
                    </a:p>
                  </a:txBody>
                  <a:tcPr marL="51435" marR="51435" marT="0" marB="0" anchor="ctr"/>
                </a:tc>
                <a:extLst>
                  <a:ext uri="{0D108BD9-81ED-4DB2-BD59-A6C34878D82A}">
                    <a16:rowId xmlns:a16="http://schemas.microsoft.com/office/drawing/2014/main" val="10002"/>
                  </a:ext>
                </a:extLst>
              </a:tr>
              <a:tr h="205740">
                <a:tc>
                  <a:txBody>
                    <a:bodyPr/>
                    <a:lstStyle/>
                    <a:p>
                      <a:pPr algn="ctr">
                        <a:spcAft>
                          <a:spcPts val="0"/>
                        </a:spcAft>
                      </a:pPr>
                      <a:r>
                        <a:rPr lang="en-US" altLang="zh-CN" sz="1400" kern="100" dirty="0">
                          <a:effectLst/>
                        </a:rPr>
                        <a:t> Coil inner diameter</a:t>
                      </a:r>
                      <a:r>
                        <a:rPr lang="en-US" altLang="zh-CN" sz="1400" kern="100" baseline="0" dirty="0">
                          <a:effectLst/>
                        </a:rPr>
                        <a:t> </a:t>
                      </a:r>
                      <a:r>
                        <a:rPr lang="en-US" sz="1400" kern="100" dirty="0">
                          <a:effectLst/>
                        </a:rPr>
                        <a:t>(mm)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r>
                        <a:rPr lang="en-US" altLang="zh-CN" sz="1400" dirty="0"/>
                        <a:t>6360</a:t>
                      </a:r>
                      <a:endParaRPr lang="zh-CN" altLang="en-US" sz="1400" dirty="0"/>
                    </a:p>
                  </a:txBody>
                  <a:tcPr marL="51435" marR="51435" marT="0" marB="0" anchor="ctr"/>
                </a:tc>
                <a:tc>
                  <a:txBody>
                    <a:bodyPr/>
                    <a:lstStyle/>
                    <a:p>
                      <a:pPr algn="ctr">
                        <a:spcAft>
                          <a:spcPts val="0"/>
                        </a:spcAft>
                      </a:pPr>
                      <a:r>
                        <a:rPr lang="en-US" sz="1400" kern="100" dirty="0">
                          <a:effectLst/>
                        </a:rPr>
                        <a:t>5462</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r>
                        <a:rPr lang="en-US" altLang="zh-CN" sz="1400" dirty="0"/>
                        <a:t>7220</a:t>
                      </a:r>
                      <a:endParaRPr lang="zh-CN" altLang="en-US" sz="1400" dirty="0"/>
                    </a:p>
                  </a:txBody>
                  <a:tcPr marL="51435" marR="51435" marT="0" marB="0" anchor="ctr"/>
                </a:tc>
                <a:tc>
                  <a:txBody>
                    <a:bodyPr/>
                    <a:lstStyle/>
                    <a:p>
                      <a:pPr algn="ctr"/>
                      <a:r>
                        <a:rPr lang="en-US" altLang="zh-CN" sz="1400" dirty="0"/>
                        <a:t>7202</a:t>
                      </a:r>
                      <a:endParaRPr lang="zh-CN" altLang="en-US" sz="1400" dirty="0"/>
                    </a:p>
                  </a:txBody>
                  <a:tcPr marL="51435" marR="51435" marT="0" marB="0" anchor="ctr"/>
                </a:tc>
                <a:tc>
                  <a:txBody>
                    <a:bodyPr/>
                    <a:lstStyle/>
                    <a:p>
                      <a:pPr algn="ctr"/>
                      <a:r>
                        <a:rPr lang="en-US" altLang="zh-CN" sz="1400" dirty="0"/>
                        <a:t>5488</a:t>
                      </a:r>
                      <a:endParaRPr lang="zh-CN" altLang="en-US" sz="1400" dirty="0"/>
                    </a:p>
                  </a:txBody>
                  <a:tcPr marL="51435" marR="51435" marT="0" marB="0" anchor="ctr"/>
                </a:tc>
                <a:tc>
                  <a:txBody>
                    <a:bodyPr/>
                    <a:lstStyle/>
                    <a:p>
                      <a:pPr algn="ctr"/>
                      <a:r>
                        <a:rPr lang="en-US" altLang="zh-CN" sz="1400" dirty="0"/>
                        <a:t>7200</a:t>
                      </a:r>
                      <a:endParaRPr lang="zh-CN" altLang="en-US" sz="1400" dirty="0"/>
                    </a:p>
                  </a:txBody>
                  <a:tcPr marL="51435" marR="51435" marT="0" marB="0" anchor="ctr"/>
                </a:tc>
                <a:tc>
                  <a:txBody>
                    <a:bodyPr/>
                    <a:lstStyle/>
                    <a:p>
                      <a:pPr algn="ctr"/>
                      <a:endParaRPr lang="zh-CN" altLang="en-US" sz="1400" dirty="0"/>
                    </a:p>
                  </a:txBody>
                  <a:tcPr marL="51435" marR="51435" marT="0" marB="0" anchor="ctr"/>
                </a:tc>
                <a:extLst>
                  <a:ext uri="{0D108BD9-81ED-4DB2-BD59-A6C34878D82A}">
                    <a16:rowId xmlns:a16="http://schemas.microsoft.com/office/drawing/2014/main" val="10003"/>
                  </a:ext>
                </a:extLst>
              </a:tr>
              <a:tr h="205740">
                <a:tc>
                  <a:txBody>
                    <a:bodyPr/>
                    <a:lstStyle/>
                    <a:p>
                      <a:pPr algn="ctr">
                        <a:spcAft>
                          <a:spcPts val="0"/>
                        </a:spcAft>
                      </a:pPr>
                      <a:r>
                        <a:rPr lang="en-US" altLang="zh-CN" sz="1400" kern="100" baseline="0" dirty="0">
                          <a:effectLst/>
                        </a:rPr>
                        <a:t>Coil o</a:t>
                      </a:r>
                      <a:r>
                        <a:rPr lang="en-US" sz="1400" kern="100" dirty="0">
                          <a:effectLst/>
                        </a:rPr>
                        <a:t>uter</a:t>
                      </a:r>
                      <a:r>
                        <a:rPr lang="en-US" sz="1400" kern="100" baseline="0" dirty="0">
                          <a:effectLst/>
                        </a:rPr>
                        <a:t> diameter  </a:t>
                      </a:r>
                      <a:r>
                        <a:rPr lang="en-US" sz="1400" kern="100" dirty="0">
                          <a:effectLst/>
                        </a:rPr>
                        <a:t>(mm)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r>
                        <a:rPr lang="en-US" altLang="zh-CN" sz="1400" dirty="0"/>
                        <a:t>6980</a:t>
                      </a:r>
                      <a:endParaRPr lang="zh-CN" altLang="en-US" sz="1400" dirty="0"/>
                    </a:p>
                  </a:txBody>
                  <a:tcPr marL="51435" marR="51435" marT="0" marB="0" anchor="ctr"/>
                </a:tc>
                <a:tc>
                  <a:txBody>
                    <a:bodyPr/>
                    <a:lstStyle/>
                    <a:p>
                      <a:pPr algn="ctr">
                        <a:spcAft>
                          <a:spcPts val="0"/>
                        </a:spcAft>
                      </a:pPr>
                      <a:r>
                        <a:rPr lang="en-US" sz="1400" kern="100" dirty="0">
                          <a:effectLst/>
                        </a:rPr>
                        <a:t>6224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r>
                        <a:rPr lang="en-US" altLang="zh-CN" sz="1400" dirty="0"/>
                        <a:t>7940</a:t>
                      </a:r>
                      <a:endParaRPr lang="zh-CN" altLang="en-US" sz="1400" dirty="0"/>
                    </a:p>
                  </a:txBody>
                  <a:tcPr marL="51435" marR="51435" marT="0" marB="0" anchor="ctr"/>
                </a:tc>
                <a:tc>
                  <a:txBody>
                    <a:bodyPr/>
                    <a:lstStyle/>
                    <a:p>
                      <a:pPr algn="ctr"/>
                      <a:r>
                        <a:rPr lang="en-US" altLang="zh-CN" sz="1400" dirty="0"/>
                        <a:t>7888</a:t>
                      </a:r>
                      <a:endParaRPr lang="zh-CN" altLang="en-US" sz="1400" dirty="0"/>
                    </a:p>
                  </a:txBody>
                  <a:tcPr marL="51435" marR="51435" marT="0" marB="0" anchor="ctr"/>
                </a:tc>
                <a:tc>
                  <a:txBody>
                    <a:bodyPr/>
                    <a:lstStyle/>
                    <a:p>
                      <a:pPr algn="ctr"/>
                      <a:r>
                        <a:rPr lang="en-US" altLang="zh-CN" sz="1400" dirty="0"/>
                        <a:t>7008</a:t>
                      </a:r>
                      <a:endParaRPr lang="zh-CN" altLang="en-US" sz="1400" dirty="0"/>
                    </a:p>
                  </a:txBody>
                  <a:tcPr marL="51435" marR="51435" marT="0" marB="0" anchor="ctr"/>
                </a:tc>
                <a:tc>
                  <a:txBody>
                    <a:bodyPr/>
                    <a:lstStyle/>
                    <a:p>
                      <a:pPr algn="ctr"/>
                      <a:r>
                        <a:rPr lang="en-US" altLang="zh-CN" sz="1400" dirty="0"/>
                        <a:t>7800</a:t>
                      </a:r>
                      <a:endParaRPr lang="zh-CN" altLang="en-US" sz="1400" dirty="0"/>
                    </a:p>
                  </a:txBody>
                  <a:tcPr marL="51435" marR="51435" marT="0" marB="0" anchor="ctr"/>
                </a:tc>
                <a:tc>
                  <a:txBody>
                    <a:bodyPr/>
                    <a:lstStyle/>
                    <a:p>
                      <a:pPr algn="ctr"/>
                      <a:endParaRPr lang="zh-CN" altLang="en-US" sz="1400" dirty="0"/>
                    </a:p>
                  </a:txBody>
                  <a:tcPr marL="51435" marR="51435" marT="0" marB="0" anchor="ctr"/>
                </a:tc>
                <a:extLst>
                  <a:ext uri="{0D108BD9-81ED-4DB2-BD59-A6C34878D82A}">
                    <a16:rowId xmlns:a16="http://schemas.microsoft.com/office/drawing/2014/main" val="10004"/>
                  </a:ext>
                </a:extLst>
              </a:tr>
              <a:tr h="205740">
                <a:tc>
                  <a:txBody>
                    <a:bodyPr/>
                    <a:lstStyle/>
                    <a:p>
                      <a:pPr algn="ctr">
                        <a:spcAft>
                          <a:spcPts val="0"/>
                        </a:spcAft>
                      </a:pPr>
                      <a:r>
                        <a:rPr lang="en-US" altLang="zh-CN" sz="1400" kern="100" baseline="0" dirty="0">
                          <a:effectLst/>
                        </a:rPr>
                        <a:t>Coil l</a:t>
                      </a:r>
                      <a:r>
                        <a:rPr lang="en-US" altLang="zh-CN" sz="1400" kern="100" dirty="0">
                          <a:effectLst/>
                        </a:rPr>
                        <a:t>ength</a:t>
                      </a:r>
                      <a:r>
                        <a:rPr lang="en-US" altLang="zh-CN" sz="1400" kern="100" baseline="0" dirty="0">
                          <a:effectLst/>
                        </a:rPr>
                        <a:t> </a:t>
                      </a:r>
                      <a:r>
                        <a:rPr lang="en-US" sz="1400" kern="100" dirty="0">
                          <a:effectLst/>
                        </a:rPr>
                        <a:t>(mm)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r>
                        <a:rPr lang="en-US" altLang="zh-CN" sz="1400" dirty="0"/>
                        <a:t>12400</a:t>
                      </a:r>
                      <a:endParaRPr lang="zh-CN" altLang="en-US" sz="1400" dirty="0"/>
                    </a:p>
                  </a:txBody>
                  <a:tcPr marL="51435" marR="51435" marT="0" marB="0" anchor="ctr"/>
                </a:tc>
                <a:tc>
                  <a:txBody>
                    <a:bodyPr/>
                    <a:lstStyle/>
                    <a:p>
                      <a:pPr algn="ctr">
                        <a:spcAft>
                          <a:spcPts val="0"/>
                        </a:spcAft>
                      </a:pPr>
                      <a:r>
                        <a:rPr lang="en-US" altLang="zh-CN" sz="1400" kern="100" dirty="0">
                          <a:effectLst/>
                        </a:rPr>
                        <a:t>5586</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r>
                        <a:rPr lang="en-US" altLang="zh-CN" sz="1400" dirty="0"/>
                        <a:t>7350</a:t>
                      </a:r>
                      <a:endParaRPr lang="zh-CN" altLang="en-US" sz="1400" dirty="0"/>
                    </a:p>
                  </a:txBody>
                  <a:tcPr marL="51435" marR="51435" marT="0" marB="0" anchor="ctr"/>
                </a:tc>
                <a:tc>
                  <a:txBody>
                    <a:bodyPr/>
                    <a:lstStyle/>
                    <a:p>
                      <a:pPr algn="ctr"/>
                      <a:r>
                        <a:rPr lang="en-US" altLang="zh-CN" sz="1400" dirty="0"/>
                        <a:t>7890</a:t>
                      </a:r>
                      <a:endParaRPr lang="zh-CN" altLang="en-US" sz="1400" dirty="0"/>
                    </a:p>
                  </a:txBody>
                  <a:tcPr marL="51435" marR="51435" marT="0" marB="0" anchor="ctr"/>
                </a:tc>
                <a:tc>
                  <a:txBody>
                    <a:bodyPr/>
                    <a:lstStyle/>
                    <a:p>
                      <a:pPr algn="ctr"/>
                      <a:r>
                        <a:rPr lang="en-US" altLang="zh-CN" sz="1400" dirty="0"/>
                        <a:t>6230</a:t>
                      </a:r>
                      <a:endParaRPr lang="zh-CN" altLang="en-US" sz="1400" dirty="0"/>
                    </a:p>
                  </a:txBody>
                  <a:tcPr marL="51435" marR="51435" marT="0" marB="0" anchor="ctr"/>
                </a:tc>
                <a:tc>
                  <a:txBody>
                    <a:bodyPr/>
                    <a:lstStyle/>
                    <a:p>
                      <a:pPr algn="ctr"/>
                      <a:r>
                        <a:rPr lang="en-US" altLang="zh-CN" sz="1400" dirty="0"/>
                        <a:t>7600</a:t>
                      </a:r>
                      <a:endParaRPr lang="zh-CN" altLang="en-US" sz="1400" dirty="0"/>
                    </a:p>
                  </a:txBody>
                  <a:tcPr marL="51435" marR="51435" marT="0" marB="0" anchor="ctr"/>
                </a:tc>
                <a:tc>
                  <a:txBody>
                    <a:bodyPr/>
                    <a:lstStyle/>
                    <a:p>
                      <a:pPr algn="ctr"/>
                      <a:endParaRPr lang="zh-CN" altLang="en-US" sz="1400" dirty="0"/>
                    </a:p>
                  </a:txBody>
                  <a:tcPr marL="51435" marR="51435" marT="0" marB="0" anchor="ctr"/>
                </a:tc>
                <a:extLst>
                  <a:ext uri="{0D108BD9-81ED-4DB2-BD59-A6C34878D82A}">
                    <a16:rowId xmlns:a16="http://schemas.microsoft.com/office/drawing/2014/main" val="10005"/>
                  </a:ext>
                </a:extLst>
              </a:tr>
              <a:tr h="205740">
                <a:tc>
                  <a:txBody>
                    <a:bodyPr/>
                    <a:lstStyle/>
                    <a:p>
                      <a:pPr algn="ctr">
                        <a:spcAft>
                          <a:spcPts val="0"/>
                        </a:spcAft>
                      </a:pPr>
                      <a:r>
                        <a:rPr lang="en-US" altLang="zh-CN" sz="1400" kern="100" baseline="0" dirty="0">
                          <a:effectLst/>
                        </a:rPr>
                        <a:t>Superconductor length</a:t>
                      </a:r>
                      <a:r>
                        <a:rPr lang="en-US" sz="1400" kern="100" dirty="0">
                          <a:effectLst/>
                        </a:rPr>
                        <a:t>(Km)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400" kern="100" dirty="0">
                          <a:effectLst/>
                        </a:rPr>
                        <a:t> 45.4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400" kern="100" dirty="0">
                          <a:effectLst/>
                        </a:rPr>
                        <a:t>26.8</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40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30.35</a:t>
                      </a:r>
                      <a:r>
                        <a:rPr lang="en-US" sz="1400" kern="100" dirty="0">
                          <a:effectLst/>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6"/>
                  </a:ext>
                </a:extLst>
              </a:tr>
              <a:tr h="411480">
                <a:tc>
                  <a:txBody>
                    <a:bodyPr/>
                    <a:lstStyle/>
                    <a:p>
                      <a:pPr algn="ctr">
                        <a:spcAft>
                          <a:spcPts val="0"/>
                        </a:spcAft>
                      </a:pPr>
                      <a:r>
                        <a:rPr lang="en-US" altLang="zh-CN" sz="1400" kern="100" dirty="0">
                          <a:effectLst/>
                        </a:rPr>
                        <a:t>Dimension of Superconductor(mm)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kern="100" dirty="0">
                          <a:effectLst/>
                        </a:rPr>
                        <a:t>22</a:t>
                      </a:r>
                      <a:r>
                        <a:rPr lang="zh-CN" altLang="zh-CN" sz="1400" kern="100" dirty="0">
                          <a:effectLst/>
                        </a:rPr>
                        <a:t>×</a:t>
                      </a:r>
                      <a:r>
                        <a:rPr lang="en-US" altLang="zh-CN" sz="1400" kern="100" dirty="0">
                          <a:effectLst/>
                        </a:rPr>
                        <a:t>64</a:t>
                      </a:r>
                      <a:endParaRPr lang="zh-CN" altLang="zh-CN" sz="1400" kern="100" dirty="0">
                        <a:solidFill>
                          <a:schemeClr val="tx1"/>
                        </a:solidFill>
                        <a:effectLst/>
                        <a:latin typeface="+mn-lt"/>
                        <a:ea typeface="+mn-ea"/>
                        <a:cs typeface="+mn-cs"/>
                      </a:endParaRPr>
                    </a:p>
                  </a:txBody>
                  <a:tcPr marL="51435" marR="51435" marT="0" marB="0" anchor="ctr"/>
                </a:tc>
                <a:tc>
                  <a:txBody>
                    <a:bodyPr/>
                    <a:lstStyle/>
                    <a:p>
                      <a:pPr algn="ctr">
                        <a:spcAft>
                          <a:spcPts val="0"/>
                        </a:spcAft>
                      </a:pPr>
                      <a:r>
                        <a:rPr lang="en-US" altLang="zh-CN" sz="1400" u="none" strike="noStrike" kern="1200" baseline="0" dirty="0"/>
                        <a:t>21.6×64</a:t>
                      </a:r>
                      <a:endParaRPr lang="zh-CN" sz="1400" kern="100" dirty="0">
                        <a:solidFill>
                          <a:schemeClr val="tx1"/>
                        </a:solidFill>
                        <a:effectLst/>
                        <a:latin typeface="+mn-lt"/>
                        <a:ea typeface="+mn-ea"/>
                        <a:cs typeface="+mn-cs"/>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zh-CN" sz="1400" kern="100" dirty="0">
                        <a:solidFill>
                          <a:schemeClr val="tx1"/>
                        </a:solidFill>
                        <a:effectLst/>
                        <a:latin typeface="+mn-lt"/>
                        <a:ea typeface="+mn-ea"/>
                        <a:cs typeface="+mn-cs"/>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zh-CN" sz="1400" kern="100" dirty="0">
                        <a:solidFill>
                          <a:schemeClr val="tx1"/>
                        </a:solidFill>
                        <a:effectLst/>
                        <a:latin typeface="+mn-lt"/>
                        <a:ea typeface="+mn-ea"/>
                        <a:cs typeface="+mn-cs"/>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u="none" strike="noStrike" kern="1200" baseline="0" dirty="0"/>
                        <a:t>97.4× 15.6</a:t>
                      </a:r>
                      <a:endParaRPr lang="zh-CN" altLang="zh-CN" sz="1400" kern="100" dirty="0">
                        <a:solidFill>
                          <a:schemeClr val="tx1"/>
                        </a:solidFill>
                        <a:effectLst/>
                        <a:latin typeface="+mn-lt"/>
                        <a:ea typeface="+mn-ea"/>
                        <a:cs typeface="+mn-cs"/>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kern="100" dirty="0">
                          <a:effectLst/>
                        </a:rPr>
                        <a:t>23</a:t>
                      </a:r>
                      <a:r>
                        <a:rPr lang="zh-CN" altLang="zh-CN" sz="1400" kern="100" dirty="0">
                          <a:effectLst/>
                        </a:rPr>
                        <a:t>×</a:t>
                      </a:r>
                      <a:r>
                        <a:rPr lang="en-US" altLang="zh-CN" sz="1400" kern="100" dirty="0">
                          <a:effectLst/>
                        </a:rPr>
                        <a:t>75</a:t>
                      </a:r>
                      <a:endParaRPr lang="zh-CN" altLang="zh-CN" sz="1400" kern="100" dirty="0">
                        <a:solidFill>
                          <a:schemeClr val="tx1"/>
                        </a:solidFill>
                        <a:effectLst/>
                        <a:latin typeface="+mn-lt"/>
                        <a:ea typeface="+mn-ea"/>
                        <a:cs typeface="+mn-cs"/>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zh-CN" sz="140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7"/>
                  </a:ext>
                </a:extLst>
              </a:tr>
              <a:tr h="205740">
                <a:tc>
                  <a:txBody>
                    <a:bodyPr/>
                    <a:lstStyle/>
                    <a:p>
                      <a:pPr algn="ctr">
                        <a:spcAft>
                          <a:spcPts val="0"/>
                        </a:spcAft>
                      </a:pPr>
                      <a:r>
                        <a:rPr lang="en-US" altLang="zh-CN" sz="1400" kern="100" dirty="0">
                          <a:effectLst/>
                        </a:rPr>
                        <a:t>Layers</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400" kern="100" dirty="0">
                          <a:effectLst/>
                        </a:rPr>
                        <a:t>6</a:t>
                      </a:r>
                      <a:endParaRPr lang="zh-CN" sz="14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5</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8"/>
                  </a:ext>
                </a:extLst>
              </a:tr>
              <a:tr h="205740">
                <a:tc>
                  <a:txBody>
                    <a:bodyPr/>
                    <a:lstStyle/>
                    <a:p>
                      <a:pPr algn="ctr">
                        <a:spcAft>
                          <a:spcPts val="0"/>
                        </a:spcAft>
                      </a:pPr>
                      <a:r>
                        <a:rPr lang="en-US" altLang="zh-CN" sz="1400" kern="100" dirty="0">
                          <a:effectLst/>
                        </a:rPr>
                        <a:t>Total turns</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2168</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400" kern="100" dirty="0">
                          <a:effectLst/>
                        </a:rPr>
                        <a:t>1459</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1260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1288</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9"/>
                  </a:ext>
                </a:extLst>
              </a:tr>
              <a:tr h="205740">
                <a:tc>
                  <a:txBody>
                    <a:bodyPr/>
                    <a:lstStyle/>
                    <a:p>
                      <a:pPr algn="ctr">
                        <a:spcAft>
                          <a:spcPts val="0"/>
                        </a:spcAft>
                      </a:pPr>
                      <a:r>
                        <a:rPr lang="en-US" sz="1400" kern="100" dirty="0">
                          <a:effectLst/>
                        </a:rPr>
                        <a:t>Stored energy(GJ)</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2.69</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400" kern="100" dirty="0">
                          <a:effectLst/>
                        </a:rPr>
                        <a:t>1.59</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2.27</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2.3</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00" dirty="0">
                          <a:effectLst/>
                        </a:rPr>
                        <a:t>1.3</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10"/>
                  </a:ext>
                </a:extLst>
              </a:tr>
              <a:tr h="205740">
                <a:tc>
                  <a:txBody>
                    <a:bodyPr/>
                    <a:lstStyle/>
                    <a:p>
                      <a:pPr algn="ctr">
                        <a:spcAft>
                          <a:spcPts val="0"/>
                        </a:spcAft>
                      </a:pPr>
                      <a:r>
                        <a:rPr lang="en-US" sz="1400" kern="100" dirty="0">
                          <a:effectLst/>
                        </a:rPr>
                        <a:t>Inductance(H)</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14.2</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400" kern="100" dirty="0">
                          <a:effectLst/>
                        </a:rPr>
                        <a:t>9.9</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9.26</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14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10.4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11"/>
                  </a:ext>
                </a:extLst>
              </a:tr>
              <a:tr h="205740">
                <a:tc>
                  <a:txBody>
                    <a:bodyPr/>
                    <a:lstStyle/>
                    <a:p>
                      <a:pPr algn="ctr">
                        <a:spcAft>
                          <a:spcPts val="0"/>
                        </a:spcAft>
                      </a:pPr>
                      <a:r>
                        <a:rPr lang="en-US" sz="1400" kern="100" dirty="0">
                          <a:effectLst/>
                        </a:rPr>
                        <a:t>Nominal current(A)</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19200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00" dirty="0">
                          <a:effectLst/>
                        </a:rPr>
                        <a:t>17724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22500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18000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15779</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12"/>
                  </a:ext>
                </a:extLst>
              </a:tr>
              <a:tr h="205740">
                <a:tc>
                  <a:txBody>
                    <a:bodyPr/>
                    <a:lstStyle/>
                    <a:p>
                      <a:pPr algn="ctr">
                        <a:spcAft>
                          <a:spcPts val="0"/>
                        </a:spcAft>
                      </a:pPr>
                      <a:r>
                        <a:rPr lang="en-US" altLang="zh-CN" sz="1400" kern="100" dirty="0">
                          <a:effectLst/>
                        </a:rPr>
                        <a:t>Cold mass weight(t)</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220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130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168</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210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400" kern="100" dirty="0">
                          <a:effectLst/>
                        </a:rPr>
                        <a:t>170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13"/>
                  </a:ext>
                </a:extLst>
              </a:tr>
              <a:tr h="205740">
                <a:tc>
                  <a:txBody>
                    <a:bodyPr/>
                    <a:lstStyle/>
                    <a:p>
                      <a:pPr algn="ctr">
                        <a:spcAft>
                          <a:spcPts val="0"/>
                        </a:spcAft>
                      </a:pPr>
                      <a:r>
                        <a:rPr lang="en-US" altLang="zh-CN" sz="1600" kern="100" dirty="0">
                          <a:solidFill>
                            <a:srgbClr val="FF0000"/>
                          </a:solidFill>
                          <a:effectLst/>
                        </a:rPr>
                        <a:t>Yoke weight</a:t>
                      </a:r>
                      <a:endParaRPr lang="zh-CN" sz="1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kern="100" dirty="0">
                          <a:solidFill>
                            <a:srgbClr val="FF0000"/>
                          </a:solidFill>
                          <a:effectLst/>
                        </a:rPr>
                        <a:t>10000</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kern="100" dirty="0">
                          <a:solidFill>
                            <a:srgbClr val="FF0000"/>
                          </a:solidFill>
                          <a:effectLst/>
                        </a:rPr>
                        <a:t>3360</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kern="100" dirty="0">
                          <a:solidFill>
                            <a:srgbClr val="FF0000"/>
                          </a:solidFill>
                          <a:effectLst/>
                        </a:rPr>
                        <a:t>13400</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kern="100" dirty="0">
                          <a:solidFill>
                            <a:srgbClr val="FF0000"/>
                          </a:solidFill>
                          <a:effectLst/>
                        </a:rPr>
                        <a:t>8900</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600" kern="100" dirty="0">
                          <a:solidFill>
                            <a:srgbClr val="FF0000"/>
                          </a:solidFill>
                          <a:effectLst/>
                        </a:rPr>
                        <a:t>10800</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600" kern="100" dirty="0">
                        <a:solidFill>
                          <a:srgbClr val="FF0000"/>
                        </a:solidFill>
                        <a:effectLst/>
                        <a:latin typeface="Calibri" panose="020F0502020204030204" pitchFamily="34" charset="0"/>
                        <a:ea typeface="+mn-ea"/>
                        <a:cs typeface="Times New Roman" panose="02020603050405020304" pitchFamily="18"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600" kern="100" dirty="0">
                        <a:solidFill>
                          <a:srgbClr val="FF0000"/>
                        </a:solidFill>
                        <a:effectLst/>
                        <a:latin typeface="Calibri" panose="020F0502020204030204" pitchFamily="34" charset="0"/>
                        <a:ea typeface="+mn-ea"/>
                        <a:cs typeface="Times New Roman" panose="02020603050405020304" pitchFamily="18" charset="0"/>
                      </a:endParaRPr>
                    </a:p>
                  </a:txBody>
                  <a:tcPr marL="51435" marR="51435" marT="0" marB="0" anchor="ctr"/>
                </a:tc>
                <a:extLst>
                  <a:ext uri="{0D108BD9-81ED-4DB2-BD59-A6C34878D82A}">
                    <a16:rowId xmlns:a16="http://schemas.microsoft.com/office/drawing/2014/main" val="10014"/>
                  </a:ext>
                </a:extLst>
              </a:tr>
            </a:tbl>
          </a:graphicData>
        </a:graphic>
      </p:graphicFrame>
      <p:sp>
        <p:nvSpPr>
          <p:cNvPr id="3" name="标题 2"/>
          <p:cNvSpPr>
            <a:spLocks noGrp="1"/>
          </p:cNvSpPr>
          <p:nvPr>
            <p:ph type="title"/>
          </p:nvPr>
        </p:nvSpPr>
        <p:spPr>
          <a:xfrm>
            <a:off x="628650" y="104775"/>
            <a:ext cx="7886700" cy="687821"/>
          </a:xfrm>
        </p:spPr>
        <p:txBody>
          <a:bodyPr>
            <a:normAutofit/>
          </a:bodyPr>
          <a:lstStyle/>
          <a:p>
            <a:pPr algn="ctr"/>
            <a:r>
              <a:rPr lang="en-US" altLang="zh-CN" sz="2700" b="1" dirty="0"/>
              <a:t>Detector magnets with iron yoke</a:t>
            </a:r>
            <a:endParaRPr lang="zh-CN" altLang="en-US" sz="2700" b="1" dirty="0"/>
          </a:p>
        </p:txBody>
      </p:sp>
      <p:sp>
        <p:nvSpPr>
          <p:cNvPr id="4" name="灯片编号占位符 3"/>
          <p:cNvSpPr>
            <a:spLocks noGrp="1"/>
          </p:cNvSpPr>
          <p:nvPr>
            <p:ph type="sldNum" sz="quarter" idx="12"/>
          </p:nvPr>
        </p:nvSpPr>
        <p:spPr/>
        <p:txBody>
          <a:bodyPr/>
          <a:lstStyle/>
          <a:p>
            <a:fld id="{AB31B4BA-2785-4DA2-A915-C8B9829362B1}" type="slidenum">
              <a:rPr lang="zh-CN" altLang="en-US" smtClean="0"/>
              <a:t>7</a:t>
            </a:fld>
            <a:endParaRPr lang="zh-CN" altLang="en-US" dirty="0"/>
          </a:p>
        </p:txBody>
      </p:sp>
      <p:sp>
        <p:nvSpPr>
          <p:cNvPr id="2" name="矩形 1"/>
          <p:cNvSpPr/>
          <p:nvPr/>
        </p:nvSpPr>
        <p:spPr>
          <a:xfrm>
            <a:off x="5454093" y="4769644"/>
            <a:ext cx="2375458" cy="248209"/>
          </a:xfrm>
          <a:prstGeom prst="rect">
            <a:avLst/>
          </a:prstGeom>
        </p:spPr>
        <p:txBody>
          <a:bodyPr wrap="square">
            <a:spAutoFit/>
          </a:bodyPr>
          <a:lstStyle/>
          <a:p>
            <a:r>
              <a:rPr lang="en-US" altLang="zh-CN" sz="1013" dirty="0"/>
              <a:t>Zhao Wei, IHEP, July 12, 2018</a:t>
            </a:r>
            <a:endParaRPr lang="zh-CN" altLang="en-US" sz="1013" dirty="0"/>
          </a:p>
        </p:txBody>
      </p:sp>
    </p:spTree>
    <p:extLst>
      <p:ext uri="{BB962C8B-B14F-4D97-AF65-F5344CB8AC3E}">
        <p14:creationId xmlns:p14="http://schemas.microsoft.com/office/powerpoint/2010/main" val="310856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8237483" cy="6244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971595" y="81870"/>
            <a:ext cx="7265888" cy="484007"/>
          </a:xfrm>
        </p:spPr>
        <p:txBody>
          <a:bodyPr>
            <a:noAutofit/>
          </a:bodyPr>
          <a:lstStyle/>
          <a:p>
            <a:pPr algn="ctr">
              <a:lnSpc>
                <a:spcPct val="100000"/>
              </a:lnSpc>
            </a:pPr>
            <a:r>
              <a:rPr lang="en-US" altLang="zh-CN" dirty="0"/>
              <a:t>Stray field of BESIII and BELLE II</a:t>
            </a:r>
            <a:endParaRPr lang="en-US" altLang="zh-CN" sz="2800" dirty="0"/>
          </a:p>
        </p:txBody>
      </p:sp>
      <p:cxnSp>
        <p:nvCxnSpPr>
          <p:cNvPr id="4" name="直接连接符 3"/>
          <p:cNvCxnSpPr/>
          <p:nvPr/>
        </p:nvCxnSpPr>
        <p:spPr>
          <a:xfrm flipV="1">
            <a:off x="564944" y="624497"/>
            <a:ext cx="7922419" cy="214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483" y="5395"/>
            <a:ext cx="898634" cy="596553"/>
          </a:xfrm>
          <a:prstGeom prst="rect">
            <a:avLst/>
          </a:prstGeom>
        </p:spPr>
      </p:pic>
      <p:sp>
        <p:nvSpPr>
          <p:cNvPr id="7" name="灯片编号占位符 6">
            <a:extLst>
              <a:ext uri="{FF2B5EF4-FFF2-40B4-BE49-F238E27FC236}">
                <a16:creationId xmlns:a16="http://schemas.microsoft.com/office/drawing/2014/main" id="{75E1F5EC-53C3-4719-821B-2089C20D5C08}"/>
              </a:ext>
            </a:extLst>
          </p:cNvPr>
          <p:cNvSpPr>
            <a:spLocks noGrp="1"/>
          </p:cNvSpPr>
          <p:nvPr>
            <p:ph type="sldNum" sz="quarter" idx="12"/>
          </p:nvPr>
        </p:nvSpPr>
        <p:spPr/>
        <p:txBody>
          <a:bodyPr/>
          <a:lstStyle/>
          <a:p>
            <a:fld id="{1BC14028-2C42-48E4-958A-A39E3E99AC05}" type="slidenum">
              <a:rPr lang="en-US" smtClean="0"/>
              <a:t>8</a:t>
            </a:fld>
            <a:endParaRPr lang="en-US"/>
          </a:p>
        </p:txBody>
      </p:sp>
      <p:pic>
        <p:nvPicPr>
          <p:cNvPr id="9" name="图片 8"/>
          <p:cNvPicPr>
            <a:picLocks noChangeAspect="1"/>
          </p:cNvPicPr>
          <p:nvPr/>
        </p:nvPicPr>
        <p:blipFill>
          <a:blip r:embed="rId3"/>
          <a:stretch>
            <a:fillRect/>
          </a:stretch>
        </p:blipFill>
        <p:spPr>
          <a:xfrm>
            <a:off x="5830" y="0"/>
            <a:ext cx="965765" cy="624497"/>
          </a:xfrm>
          <a:prstGeom prst="rect">
            <a:avLst/>
          </a:prstGeom>
        </p:spPr>
      </p:pic>
      <p:pic>
        <p:nvPicPr>
          <p:cNvPr id="8" name="Picture 252"/>
          <p:cNvPicPr/>
          <p:nvPr/>
        </p:nvPicPr>
        <p:blipFill>
          <a:blip r:embed="rId4">
            <a:extLst>
              <a:ext uri="{28A0092B-C50C-407E-A947-70E740481C1C}">
                <a14:useLocalDpi xmlns:a14="http://schemas.microsoft.com/office/drawing/2010/main" val="0"/>
              </a:ext>
            </a:extLst>
          </a:blip>
          <a:srcRect/>
          <a:stretch>
            <a:fillRect/>
          </a:stretch>
        </p:blipFill>
        <p:spPr bwMode="auto">
          <a:xfrm>
            <a:off x="352230" y="700972"/>
            <a:ext cx="3312404" cy="2168837"/>
          </a:xfrm>
          <a:prstGeom prst="rect">
            <a:avLst/>
          </a:prstGeom>
          <a:noFill/>
          <a:ln>
            <a:noFill/>
          </a:ln>
        </p:spPr>
      </p:pic>
      <p:graphicFrame>
        <p:nvGraphicFramePr>
          <p:cNvPr id="3" name="表格 2"/>
          <p:cNvGraphicFramePr>
            <a:graphicFrameLocks noGrp="1"/>
          </p:cNvGraphicFramePr>
          <p:nvPr>
            <p:extLst>
              <p:ext uri="{D42A27DB-BD31-4B8C-83A1-F6EECF244321}">
                <p14:modId xmlns:p14="http://schemas.microsoft.com/office/powerpoint/2010/main" val="1056233666"/>
              </p:ext>
            </p:extLst>
          </p:nvPr>
        </p:nvGraphicFramePr>
        <p:xfrm>
          <a:off x="118675" y="2918524"/>
          <a:ext cx="2137709" cy="1737995"/>
        </p:xfrm>
        <a:graphic>
          <a:graphicData uri="http://schemas.openxmlformats.org/drawingml/2006/table">
            <a:tbl>
              <a:tblPr firstRow="1" bandRow="1">
                <a:tableStyleId>{5C22544A-7EE6-4342-B048-85BDC9FD1C3A}</a:tableStyleId>
              </a:tblPr>
              <a:tblGrid>
                <a:gridCol w="1542714">
                  <a:extLst>
                    <a:ext uri="{9D8B030D-6E8A-4147-A177-3AD203B41FA5}">
                      <a16:colId xmlns:a16="http://schemas.microsoft.com/office/drawing/2014/main" val="2628577903"/>
                    </a:ext>
                  </a:extLst>
                </a:gridCol>
                <a:gridCol w="594995">
                  <a:extLst>
                    <a:ext uri="{9D8B030D-6E8A-4147-A177-3AD203B41FA5}">
                      <a16:colId xmlns:a16="http://schemas.microsoft.com/office/drawing/2014/main" val="1196944471"/>
                    </a:ext>
                  </a:extLst>
                </a:gridCol>
              </a:tblGrid>
              <a:tr h="274955">
                <a:tc>
                  <a:txBody>
                    <a:bodyPr/>
                    <a:lstStyle/>
                    <a:p>
                      <a:pPr algn="just">
                        <a:spcAft>
                          <a:spcPts val="0"/>
                        </a:spcAft>
                      </a:pPr>
                      <a:r>
                        <a:rPr lang="en-US" sz="1200" kern="100">
                          <a:effectLst/>
                        </a:rPr>
                        <a:t>Outer radius of barrel yoke (mm)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2620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34818541"/>
                  </a:ext>
                </a:extLst>
              </a:tr>
              <a:tr h="274955">
                <a:tc>
                  <a:txBody>
                    <a:bodyPr/>
                    <a:lstStyle/>
                    <a:p>
                      <a:pPr algn="just">
                        <a:spcAft>
                          <a:spcPts val="0"/>
                        </a:spcAft>
                      </a:pPr>
                      <a:r>
                        <a:rPr lang="en-US" sz="1200" kern="100">
                          <a:effectLst/>
                        </a:rPr>
                        <a:t>Total length of yoke (mm)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5600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03392306"/>
                  </a:ext>
                </a:extLst>
              </a:tr>
              <a:tr h="274955">
                <a:tc>
                  <a:txBody>
                    <a:bodyPr/>
                    <a:lstStyle/>
                    <a:p>
                      <a:pPr algn="just">
                        <a:spcAft>
                          <a:spcPts val="0"/>
                        </a:spcAft>
                      </a:pPr>
                      <a:r>
                        <a:rPr lang="en-US" sz="1200" kern="100">
                          <a:effectLst/>
                        </a:rPr>
                        <a:t>Wight of barrel yoke (t)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400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84842215"/>
                  </a:ext>
                </a:extLst>
              </a:tr>
              <a:tr h="274955">
                <a:tc>
                  <a:txBody>
                    <a:bodyPr/>
                    <a:lstStyle/>
                    <a:p>
                      <a:pPr algn="just">
                        <a:spcAft>
                          <a:spcPts val="0"/>
                        </a:spcAft>
                      </a:pPr>
                      <a:r>
                        <a:rPr lang="en-US" sz="1200" kern="100">
                          <a:effectLst/>
                        </a:rPr>
                        <a:t>Wight of each end cap (t)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a:effectLst/>
                        </a:rPr>
                        <a:t>100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21539742"/>
                  </a:ext>
                </a:extLst>
              </a:tr>
              <a:tr h="274955">
                <a:tc>
                  <a:txBody>
                    <a:bodyPr/>
                    <a:lstStyle/>
                    <a:p>
                      <a:pPr algn="just">
                        <a:spcAft>
                          <a:spcPts val="0"/>
                        </a:spcAft>
                      </a:pPr>
                      <a:r>
                        <a:rPr lang="en-US" sz="1200" kern="100">
                          <a:solidFill>
                            <a:srgbClr val="FF0000"/>
                          </a:solidFill>
                          <a:effectLst/>
                        </a:rPr>
                        <a:t>Total weight of yoke(t)</a:t>
                      </a:r>
                      <a:endParaRPr lang="zh-CN" sz="1050"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kern="100" dirty="0">
                          <a:solidFill>
                            <a:srgbClr val="FF0000"/>
                          </a:solidFill>
                          <a:effectLst/>
                        </a:rPr>
                        <a:t>600</a:t>
                      </a:r>
                      <a:endParaRPr lang="zh-CN" sz="105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11902212"/>
                  </a:ext>
                </a:extLst>
              </a:tr>
            </a:tbl>
          </a:graphicData>
        </a:graphic>
      </p:graphicFrame>
      <p:pic>
        <p:nvPicPr>
          <p:cNvPr id="11" name="图片 10"/>
          <p:cNvPicPr>
            <a:picLocks noChangeAspect="1"/>
          </p:cNvPicPr>
          <p:nvPr/>
        </p:nvPicPr>
        <p:blipFill>
          <a:blip r:embed="rId5"/>
          <a:stretch>
            <a:fillRect/>
          </a:stretch>
        </p:blipFill>
        <p:spPr>
          <a:xfrm>
            <a:off x="4109890" y="735687"/>
            <a:ext cx="3470471" cy="2316480"/>
          </a:xfrm>
          <a:prstGeom prst="rect">
            <a:avLst/>
          </a:prstGeom>
        </p:spPr>
      </p:pic>
      <p:pic>
        <p:nvPicPr>
          <p:cNvPr id="12" name="图片 11"/>
          <p:cNvPicPr/>
          <p:nvPr/>
        </p:nvPicPr>
        <p:blipFill>
          <a:blip r:embed="rId6"/>
          <a:stretch>
            <a:fillRect/>
          </a:stretch>
        </p:blipFill>
        <p:spPr>
          <a:xfrm>
            <a:off x="6221461" y="1893927"/>
            <a:ext cx="2717800" cy="3083332"/>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3258912448"/>
              </p:ext>
            </p:extLst>
          </p:nvPr>
        </p:nvGraphicFramePr>
        <p:xfrm>
          <a:off x="4290646" y="3500065"/>
          <a:ext cx="2008088" cy="960120"/>
        </p:xfrm>
        <a:graphic>
          <a:graphicData uri="http://schemas.openxmlformats.org/drawingml/2006/table">
            <a:tbl>
              <a:tblPr firstRow="1" firstCol="1" bandRow="1">
                <a:tableStyleId>{5C22544A-7EE6-4342-B048-85BDC9FD1C3A}</a:tableStyleId>
              </a:tblPr>
              <a:tblGrid>
                <a:gridCol w="1156432">
                  <a:extLst>
                    <a:ext uri="{9D8B030D-6E8A-4147-A177-3AD203B41FA5}">
                      <a16:colId xmlns:a16="http://schemas.microsoft.com/office/drawing/2014/main" val="950895019"/>
                    </a:ext>
                  </a:extLst>
                </a:gridCol>
                <a:gridCol w="851656">
                  <a:extLst>
                    <a:ext uri="{9D8B030D-6E8A-4147-A177-3AD203B41FA5}">
                      <a16:colId xmlns:a16="http://schemas.microsoft.com/office/drawing/2014/main" val="1737265325"/>
                    </a:ext>
                  </a:extLst>
                </a:gridCol>
              </a:tblGrid>
              <a:tr h="0">
                <a:tc>
                  <a:txBody>
                    <a:bodyPr/>
                    <a:lstStyle/>
                    <a:p>
                      <a:pPr algn="just">
                        <a:spcAft>
                          <a:spcPts val="0"/>
                        </a:spcAft>
                      </a:pPr>
                      <a:r>
                        <a:rPr lang="en-US" sz="1050" kern="100">
                          <a:effectLst/>
                        </a:rPr>
                        <a:t>Central magnetic field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1.5 T</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35379117"/>
                  </a:ext>
                </a:extLst>
              </a:tr>
              <a:tr h="0">
                <a:tc>
                  <a:txBody>
                    <a:bodyPr/>
                    <a:lstStyle/>
                    <a:p>
                      <a:pPr algn="just">
                        <a:spcAft>
                          <a:spcPts val="0"/>
                        </a:spcAft>
                      </a:pPr>
                      <a:r>
                        <a:rPr lang="en-US" sz="1050" kern="100">
                          <a:effectLst/>
                        </a:rPr>
                        <a:t>Coil length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4.440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75025975"/>
                  </a:ext>
                </a:extLst>
              </a:tr>
              <a:tr h="0">
                <a:tc>
                  <a:txBody>
                    <a:bodyPr/>
                    <a:lstStyle/>
                    <a:p>
                      <a:pPr algn="just">
                        <a:spcAft>
                          <a:spcPts val="0"/>
                        </a:spcAft>
                      </a:pPr>
                      <a:r>
                        <a:rPr lang="en-US" sz="1050" kern="100">
                          <a:effectLst/>
                        </a:rPr>
                        <a:t>Internal diameter</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3.6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62356811"/>
                  </a:ext>
                </a:extLst>
              </a:tr>
              <a:tr h="0">
                <a:tc>
                  <a:txBody>
                    <a:bodyPr/>
                    <a:lstStyle/>
                    <a:p>
                      <a:pPr algn="just">
                        <a:spcAft>
                          <a:spcPts val="0"/>
                        </a:spcAft>
                      </a:pPr>
                      <a:r>
                        <a:rPr lang="en-US" sz="1050" kern="100">
                          <a:effectLst/>
                        </a:rPr>
                        <a:t>Operating current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4.4 kA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60833836"/>
                  </a:ext>
                </a:extLst>
              </a:tr>
              <a:tr h="0">
                <a:tc>
                  <a:txBody>
                    <a:bodyPr/>
                    <a:lstStyle/>
                    <a:p>
                      <a:pPr algn="just">
                        <a:spcAft>
                          <a:spcPts val="0"/>
                        </a:spcAft>
                      </a:pPr>
                      <a:r>
                        <a:rPr lang="en-US" sz="1050" kern="100">
                          <a:effectLst/>
                        </a:rPr>
                        <a:t>Stored energy</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35 MJ</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33996182"/>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410420750"/>
              </p:ext>
            </p:extLst>
          </p:nvPr>
        </p:nvGraphicFramePr>
        <p:xfrm>
          <a:off x="2216662" y="3271842"/>
          <a:ext cx="1893228" cy="1280160"/>
        </p:xfrm>
        <a:graphic>
          <a:graphicData uri="http://schemas.openxmlformats.org/drawingml/2006/table">
            <a:tbl>
              <a:tblPr firstRow="1" firstCol="1" bandRow="1">
                <a:tableStyleId>{5C22544A-7EE6-4342-B048-85BDC9FD1C3A}</a:tableStyleId>
              </a:tblPr>
              <a:tblGrid>
                <a:gridCol w="1090286">
                  <a:extLst>
                    <a:ext uri="{9D8B030D-6E8A-4147-A177-3AD203B41FA5}">
                      <a16:colId xmlns:a16="http://schemas.microsoft.com/office/drawing/2014/main" val="3041841520"/>
                    </a:ext>
                  </a:extLst>
                </a:gridCol>
                <a:gridCol w="802942">
                  <a:extLst>
                    <a:ext uri="{9D8B030D-6E8A-4147-A177-3AD203B41FA5}">
                      <a16:colId xmlns:a16="http://schemas.microsoft.com/office/drawing/2014/main" val="41473337"/>
                    </a:ext>
                  </a:extLst>
                </a:gridCol>
              </a:tblGrid>
              <a:tr h="0">
                <a:tc>
                  <a:txBody>
                    <a:bodyPr/>
                    <a:lstStyle/>
                    <a:p>
                      <a:pPr algn="just">
                        <a:spcAft>
                          <a:spcPts val="0"/>
                        </a:spcAft>
                      </a:pPr>
                      <a:r>
                        <a:rPr lang="en-US" sz="1050" kern="100">
                          <a:effectLst/>
                        </a:rPr>
                        <a:t>Central magnetic field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1.0 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39243382"/>
                  </a:ext>
                </a:extLst>
              </a:tr>
              <a:tr h="0">
                <a:tc>
                  <a:txBody>
                    <a:bodyPr/>
                    <a:lstStyle/>
                    <a:p>
                      <a:pPr algn="just">
                        <a:spcAft>
                          <a:spcPts val="0"/>
                        </a:spcAft>
                      </a:pPr>
                      <a:r>
                        <a:rPr lang="en-US" sz="1050" kern="100">
                          <a:effectLst/>
                        </a:rPr>
                        <a:t>Coil length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3.5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22607490"/>
                  </a:ext>
                </a:extLst>
              </a:tr>
              <a:tr h="0">
                <a:tc>
                  <a:txBody>
                    <a:bodyPr/>
                    <a:lstStyle/>
                    <a:p>
                      <a:pPr algn="just">
                        <a:spcAft>
                          <a:spcPts val="0"/>
                        </a:spcAft>
                      </a:pPr>
                      <a:r>
                        <a:rPr lang="en-US" sz="1050" kern="100">
                          <a:effectLst/>
                        </a:rPr>
                        <a:t>Internal diameter</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1.49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10431174"/>
                  </a:ext>
                </a:extLst>
              </a:tr>
              <a:tr h="0">
                <a:tc>
                  <a:txBody>
                    <a:bodyPr/>
                    <a:lstStyle/>
                    <a:p>
                      <a:pPr algn="just">
                        <a:spcAft>
                          <a:spcPts val="0"/>
                        </a:spcAft>
                      </a:pPr>
                      <a:r>
                        <a:rPr lang="en-US" sz="1050" kern="100">
                          <a:effectLst/>
                        </a:rPr>
                        <a:t>Operating current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3.369 kA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01584189"/>
                  </a:ext>
                </a:extLst>
              </a:tr>
              <a:tr h="0">
                <a:tc>
                  <a:txBody>
                    <a:bodyPr/>
                    <a:lstStyle/>
                    <a:p>
                      <a:pPr algn="just">
                        <a:spcAft>
                          <a:spcPts val="0"/>
                        </a:spcAft>
                      </a:pPr>
                      <a:r>
                        <a:rPr lang="en-US" sz="1050" kern="100">
                          <a:effectLst/>
                        </a:rPr>
                        <a:t>Stored energy</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11 MJ</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26721918"/>
                  </a:ext>
                </a:extLst>
              </a:tr>
            </a:tbl>
          </a:graphicData>
        </a:graphic>
      </p:graphicFrame>
      <p:sp>
        <p:nvSpPr>
          <p:cNvPr id="14" name="圆角矩形 13"/>
          <p:cNvSpPr/>
          <p:nvPr/>
        </p:nvSpPr>
        <p:spPr>
          <a:xfrm>
            <a:off x="6299583" y="2450396"/>
            <a:ext cx="2521709" cy="1266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27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8237483" cy="6244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971595" y="81870"/>
            <a:ext cx="7265888" cy="484007"/>
          </a:xfrm>
        </p:spPr>
        <p:txBody>
          <a:bodyPr>
            <a:noAutofit/>
          </a:bodyPr>
          <a:lstStyle/>
          <a:p>
            <a:pPr algn="ctr">
              <a:lnSpc>
                <a:spcPct val="100000"/>
              </a:lnSpc>
            </a:pPr>
            <a:r>
              <a:rPr lang="en-US" altLang="zh-CN" dirty="0"/>
              <a:t>Stray field of BESIII and BELLE II</a:t>
            </a:r>
            <a:endParaRPr lang="en-US" altLang="zh-CN" sz="2800" dirty="0"/>
          </a:p>
        </p:txBody>
      </p:sp>
      <p:cxnSp>
        <p:nvCxnSpPr>
          <p:cNvPr id="4" name="直接连接符 3"/>
          <p:cNvCxnSpPr/>
          <p:nvPr/>
        </p:nvCxnSpPr>
        <p:spPr>
          <a:xfrm flipV="1">
            <a:off x="564944" y="624497"/>
            <a:ext cx="7922419" cy="214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483" y="5395"/>
            <a:ext cx="898634" cy="596553"/>
          </a:xfrm>
          <a:prstGeom prst="rect">
            <a:avLst/>
          </a:prstGeom>
        </p:spPr>
      </p:pic>
      <p:sp>
        <p:nvSpPr>
          <p:cNvPr id="7" name="灯片编号占位符 6">
            <a:extLst>
              <a:ext uri="{FF2B5EF4-FFF2-40B4-BE49-F238E27FC236}">
                <a16:creationId xmlns:a16="http://schemas.microsoft.com/office/drawing/2014/main" id="{75E1F5EC-53C3-4719-821B-2089C20D5C08}"/>
              </a:ext>
            </a:extLst>
          </p:cNvPr>
          <p:cNvSpPr>
            <a:spLocks noGrp="1"/>
          </p:cNvSpPr>
          <p:nvPr>
            <p:ph type="sldNum" sz="quarter" idx="12"/>
          </p:nvPr>
        </p:nvSpPr>
        <p:spPr/>
        <p:txBody>
          <a:bodyPr/>
          <a:lstStyle/>
          <a:p>
            <a:fld id="{1BC14028-2C42-48E4-958A-A39E3E99AC05}" type="slidenum">
              <a:rPr lang="en-US" smtClean="0"/>
              <a:t>9</a:t>
            </a:fld>
            <a:endParaRPr lang="en-US"/>
          </a:p>
        </p:txBody>
      </p:sp>
      <p:pic>
        <p:nvPicPr>
          <p:cNvPr id="9" name="图片 8"/>
          <p:cNvPicPr>
            <a:picLocks noChangeAspect="1"/>
          </p:cNvPicPr>
          <p:nvPr/>
        </p:nvPicPr>
        <p:blipFill>
          <a:blip r:embed="rId3"/>
          <a:stretch>
            <a:fillRect/>
          </a:stretch>
        </p:blipFill>
        <p:spPr>
          <a:xfrm>
            <a:off x="5830" y="0"/>
            <a:ext cx="965765" cy="624497"/>
          </a:xfrm>
          <a:prstGeom prst="rect">
            <a:avLst/>
          </a:prstGeom>
        </p:spPr>
      </p:pic>
      <p:graphicFrame>
        <p:nvGraphicFramePr>
          <p:cNvPr id="14" name="表格 13"/>
          <p:cNvGraphicFramePr>
            <a:graphicFrameLocks noGrp="1"/>
          </p:cNvGraphicFramePr>
          <p:nvPr>
            <p:extLst>
              <p:ext uri="{D42A27DB-BD31-4B8C-83A1-F6EECF244321}">
                <p14:modId xmlns:p14="http://schemas.microsoft.com/office/powerpoint/2010/main" val="1599720847"/>
              </p:ext>
            </p:extLst>
          </p:nvPr>
        </p:nvGraphicFramePr>
        <p:xfrm>
          <a:off x="4987450" y="3349593"/>
          <a:ext cx="3633470" cy="1371600"/>
        </p:xfrm>
        <a:graphic>
          <a:graphicData uri="http://schemas.openxmlformats.org/drawingml/2006/table">
            <a:tbl>
              <a:tblPr firstRow="1" bandRow="1">
                <a:tableStyleId>{5C22544A-7EE6-4342-B048-85BDC9FD1C3A}</a:tableStyleId>
              </a:tblPr>
              <a:tblGrid>
                <a:gridCol w="929550">
                  <a:extLst>
                    <a:ext uri="{9D8B030D-6E8A-4147-A177-3AD203B41FA5}">
                      <a16:colId xmlns:a16="http://schemas.microsoft.com/office/drawing/2014/main" val="3118310936"/>
                    </a:ext>
                  </a:extLst>
                </a:gridCol>
                <a:gridCol w="929550">
                  <a:extLst>
                    <a:ext uri="{9D8B030D-6E8A-4147-A177-3AD203B41FA5}">
                      <a16:colId xmlns:a16="http://schemas.microsoft.com/office/drawing/2014/main" val="1881142466"/>
                    </a:ext>
                  </a:extLst>
                </a:gridCol>
                <a:gridCol w="889677">
                  <a:extLst>
                    <a:ext uri="{9D8B030D-6E8A-4147-A177-3AD203B41FA5}">
                      <a16:colId xmlns:a16="http://schemas.microsoft.com/office/drawing/2014/main" val="2472461996"/>
                    </a:ext>
                  </a:extLst>
                </a:gridCol>
                <a:gridCol w="884693">
                  <a:extLst>
                    <a:ext uri="{9D8B030D-6E8A-4147-A177-3AD203B41FA5}">
                      <a16:colId xmlns:a16="http://schemas.microsoft.com/office/drawing/2014/main" val="720985951"/>
                    </a:ext>
                  </a:extLst>
                </a:gridCol>
              </a:tblGrid>
              <a:tr h="175895">
                <a:tc gridSpan="2">
                  <a:txBody>
                    <a:bodyPr/>
                    <a:lstStyle/>
                    <a:p>
                      <a:pPr algn="ctr">
                        <a:spcAft>
                          <a:spcPts val="0"/>
                        </a:spcAft>
                      </a:pPr>
                      <a:r>
                        <a:rPr lang="en-US" sz="1200" kern="100" dirty="0">
                          <a:effectLst/>
                        </a:rPr>
                        <a:t>Stray field</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a:tc>
                <a:tc hMerge="1">
                  <a:txBody>
                    <a:bodyPr/>
                    <a:lstStyle/>
                    <a:p>
                      <a:endParaRPr lang="zh-CN" altLang="en-US"/>
                    </a:p>
                  </a:txBody>
                  <a:tcPr/>
                </a:tc>
                <a:tc>
                  <a:txBody>
                    <a:bodyPr/>
                    <a:lstStyle/>
                    <a:p>
                      <a:pPr algn="ctr">
                        <a:spcAft>
                          <a:spcPts val="0"/>
                        </a:spcAft>
                      </a:pPr>
                      <a:r>
                        <a:rPr lang="en-US" sz="1200" kern="100">
                          <a:effectLst/>
                        </a:rPr>
                        <a:t>BESIII</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BELLE II</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173386622"/>
                  </a:ext>
                </a:extLst>
              </a:tr>
              <a:tr h="175895">
                <a:tc rowSpan="2">
                  <a:txBody>
                    <a:bodyPr/>
                    <a:lstStyle/>
                    <a:p>
                      <a:pPr algn="ctr">
                        <a:spcAft>
                          <a:spcPts val="0"/>
                        </a:spcAft>
                      </a:pPr>
                      <a:r>
                        <a:rPr lang="en-US" sz="1200" kern="100" dirty="0">
                          <a:effectLst/>
                        </a:rPr>
                        <a:t>50 Gs</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R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4.2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6.65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717973070"/>
                  </a:ext>
                </a:extLst>
              </a:tr>
              <a:tr h="156845">
                <a:tc vMerge="1">
                  <a:txBody>
                    <a:bodyPr/>
                    <a:lstStyle/>
                    <a:p>
                      <a:endParaRPr lang="zh-CN" altLang="en-US"/>
                    </a:p>
                  </a:txBody>
                  <a:tcPr/>
                </a:tc>
                <a:tc>
                  <a:txBody>
                    <a:bodyPr/>
                    <a:lstStyle/>
                    <a:p>
                      <a:pPr algn="ctr">
                        <a:spcAft>
                          <a:spcPts val="0"/>
                        </a:spcAft>
                      </a:pPr>
                      <a:r>
                        <a:rPr lang="en-US" sz="1200" kern="100">
                          <a:effectLst/>
                        </a:rPr>
                        <a:t>Z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4.4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8.35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2696772736"/>
                  </a:ext>
                </a:extLst>
              </a:tr>
              <a:tr h="175895">
                <a:tc rowSpan="2">
                  <a:txBody>
                    <a:bodyPr/>
                    <a:lstStyle/>
                    <a:p>
                      <a:pPr algn="ctr">
                        <a:spcAft>
                          <a:spcPts val="0"/>
                        </a:spcAft>
                      </a:pPr>
                      <a:r>
                        <a:rPr lang="en-US" sz="1200" kern="100" dirty="0">
                          <a:effectLst/>
                        </a:rPr>
                        <a:t>100 Gs</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pPr algn="ctr">
                        <a:spcAft>
                          <a:spcPts val="0"/>
                        </a:spcAft>
                      </a:pPr>
                      <a:r>
                        <a:rPr lang="en-US" sz="1200" kern="100">
                          <a:effectLst/>
                        </a:rPr>
                        <a:t>R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endParaRPr lang="zh-CN" sz="1050" kern="100">
                        <a:effectLst/>
                        <a:latin typeface="Calibri" panose="020F0502020204030204" pitchFamily="34" charset="0"/>
                        <a:cs typeface="Times New Roman" panose="02020603050405020304" pitchFamily="18" charset="0"/>
                      </a:endParaRPr>
                    </a:p>
                  </a:txBody>
                  <a:tcPr/>
                </a:tc>
                <a:tc>
                  <a:txBody>
                    <a:bodyPr/>
                    <a:lstStyle/>
                    <a:p>
                      <a:pPr algn="ctr">
                        <a:spcAft>
                          <a:spcPts val="0"/>
                        </a:spcAft>
                      </a:pPr>
                      <a:r>
                        <a:rPr lang="en-US" sz="1200" kern="100">
                          <a:effectLst/>
                        </a:rPr>
                        <a:t>5.3 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2351198901"/>
                  </a:ext>
                </a:extLst>
              </a:tr>
              <a:tr h="175895">
                <a:tc vMerge="1">
                  <a:txBody>
                    <a:bodyPr/>
                    <a:lstStyle/>
                    <a:p>
                      <a:endParaRPr lang="zh-CN" altLang="en-US"/>
                    </a:p>
                  </a:txBody>
                  <a:tcPr/>
                </a:tc>
                <a:tc>
                  <a:txBody>
                    <a:bodyPr/>
                    <a:lstStyle/>
                    <a:p>
                      <a:pPr algn="ctr">
                        <a:spcAft>
                          <a:spcPts val="0"/>
                        </a:spcAft>
                      </a:pPr>
                      <a:r>
                        <a:rPr lang="en-US" sz="1200" kern="100">
                          <a:effectLst/>
                        </a:rPr>
                        <a:t>Z direction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a:tc>
                <a:tc>
                  <a:txBody>
                    <a:bodyPr/>
                    <a:lstStyle/>
                    <a:p>
                      <a:endParaRPr lang="zh-CN" sz="1050" kern="100">
                        <a:effectLst/>
                        <a:latin typeface="Calibri" panose="020F0502020204030204" pitchFamily="34" charset="0"/>
                        <a:cs typeface="Times New Roman" panose="02020603050405020304" pitchFamily="18" charset="0"/>
                      </a:endParaRPr>
                    </a:p>
                  </a:txBody>
                  <a:tcPr/>
                </a:tc>
                <a:tc>
                  <a:txBody>
                    <a:bodyPr/>
                    <a:lstStyle/>
                    <a:p>
                      <a:pPr algn="ctr">
                        <a:spcAft>
                          <a:spcPts val="0"/>
                        </a:spcAft>
                      </a:pPr>
                      <a:r>
                        <a:rPr lang="en-US" sz="1200" kern="100" dirty="0">
                          <a:effectLst/>
                        </a:rPr>
                        <a:t>6.35 m</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718399999"/>
                  </a:ext>
                </a:extLst>
              </a:tr>
            </a:tbl>
          </a:graphicData>
        </a:graphic>
      </p:graphicFrame>
      <p:pic>
        <p:nvPicPr>
          <p:cNvPr id="15" name="图片 14"/>
          <p:cNvPicPr>
            <a:picLocks noChangeAspect="1"/>
          </p:cNvPicPr>
          <p:nvPr/>
        </p:nvPicPr>
        <p:blipFill>
          <a:blip r:embed="rId4"/>
          <a:stretch>
            <a:fillRect/>
          </a:stretch>
        </p:blipFill>
        <p:spPr>
          <a:xfrm>
            <a:off x="4576403" y="1298849"/>
            <a:ext cx="4455565" cy="1845280"/>
          </a:xfrm>
          <a:prstGeom prst="rect">
            <a:avLst/>
          </a:prstGeom>
        </p:spPr>
      </p:pic>
      <p:pic>
        <p:nvPicPr>
          <p:cNvPr id="16" name="图片 15"/>
          <p:cNvPicPr>
            <a:picLocks noChangeAspect="1"/>
          </p:cNvPicPr>
          <p:nvPr/>
        </p:nvPicPr>
        <p:blipFill>
          <a:blip r:embed="rId5"/>
          <a:stretch>
            <a:fillRect/>
          </a:stretch>
        </p:blipFill>
        <p:spPr>
          <a:xfrm>
            <a:off x="98475" y="1041273"/>
            <a:ext cx="4311748" cy="2124075"/>
          </a:xfrm>
          <a:prstGeom prst="rect">
            <a:avLst/>
          </a:prstGeom>
        </p:spPr>
      </p:pic>
      <p:sp>
        <p:nvSpPr>
          <p:cNvPr id="17" name="矩形 16"/>
          <p:cNvSpPr/>
          <p:nvPr/>
        </p:nvSpPr>
        <p:spPr>
          <a:xfrm>
            <a:off x="321968" y="721196"/>
            <a:ext cx="7628281" cy="307777"/>
          </a:xfrm>
          <a:prstGeom prst="rect">
            <a:avLst/>
          </a:prstGeom>
        </p:spPr>
        <p:txBody>
          <a:bodyPr wrap="square">
            <a:spAutoFit/>
          </a:bodyPr>
          <a:lstStyle/>
          <a:p>
            <a:r>
              <a:rPr lang="en-US" altLang="zh-CN" sz="1400" dirty="0">
                <a:latin typeface="Calibri" panose="020F0502020204030204" pitchFamily="34" charset="0"/>
                <a:cs typeface="Times New Roman" panose="02020603050405020304" pitchFamily="18" charset="0"/>
              </a:rPr>
              <a:t>Stray field 50 gauss and 100 gauss distribution(blue part is 50 gauss, red part is 100 gauss)</a:t>
            </a:r>
            <a:endParaRPr lang="zh-CN" altLang="en-US" dirty="0"/>
          </a:p>
        </p:txBody>
      </p:sp>
      <p:pic>
        <p:nvPicPr>
          <p:cNvPr id="18" name="图片 17"/>
          <p:cNvPicPr>
            <a:picLocks noChangeAspect="1"/>
          </p:cNvPicPr>
          <p:nvPr/>
        </p:nvPicPr>
        <p:blipFill>
          <a:blip r:embed="rId6"/>
          <a:stretch>
            <a:fillRect/>
          </a:stretch>
        </p:blipFill>
        <p:spPr>
          <a:xfrm>
            <a:off x="564944" y="3198188"/>
            <a:ext cx="3312986" cy="1847587"/>
          </a:xfrm>
          <a:prstGeom prst="rect">
            <a:avLst/>
          </a:prstGeom>
        </p:spPr>
      </p:pic>
    </p:spTree>
    <p:extLst>
      <p:ext uri="{BB962C8B-B14F-4D97-AF65-F5344CB8AC3E}">
        <p14:creationId xmlns:p14="http://schemas.microsoft.com/office/powerpoint/2010/main" val="3937361095"/>
      </p:ext>
    </p:extLst>
  </p:cSld>
  <p:clrMapOvr>
    <a:masterClrMapping/>
  </p:clrMapOvr>
</p:sld>
</file>

<file path=ppt/theme/theme1.xml><?xml version="1.0" encoding="utf-8"?>
<a:theme xmlns:a="http://schemas.openxmlformats.org/drawingml/2006/main" name="Thème Offic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9846</TotalTime>
  <Words>1791</Words>
  <Application>Microsoft Office PowerPoint</Application>
  <PresentationFormat>自定义</PresentationFormat>
  <Paragraphs>595</Paragraphs>
  <Slides>28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宋体</vt:lpstr>
      <vt:lpstr>Arial</vt:lpstr>
      <vt:lpstr>Calibri</vt:lpstr>
      <vt:lpstr>Calibri Light</vt:lpstr>
      <vt:lpstr>Cambria</vt:lpstr>
      <vt:lpstr>Times New Roman</vt:lpstr>
      <vt:lpstr>Thème Office</vt:lpstr>
      <vt:lpstr>PowerPoint 演示文稿</vt:lpstr>
      <vt:lpstr>高温超导磁体内置时</vt:lpstr>
      <vt:lpstr>CDR低温超导磁体轭铁减重方案</vt:lpstr>
      <vt:lpstr>LTS外置与HTS内置相同漏磁场轭铁方案</vt:lpstr>
      <vt:lpstr>内外置相同漏场时所需轭铁</vt:lpstr>
      <vt:lpstr>相同漏磁场内外置方案所需经费</vt:lpstr>
      <vt:lpstr>Detector magnets with iron yoke</vt:lpstr>
      <vt:lpstr>Stray field of BESIII and BELLE II</vt:lpstr>
      <vt:lpstr>Stray field of BESIII and BELLE II</vt:lpstr>
      <vt:lpstr>Stray field of CMS</vt:lpstr>
      <vt:lpstr>Stray field of CMS</vt:lpstr>
      <vt:lpstr>Stray field of CMS</vt:lpstr>
      <vt:lpstr>Magnetic field strength at booster ring</vt:lpstr>
      <vt:lpstr>轭铁设计</vt:lpstr>
      <vt:lpstr>外形尺寸对比</vt:lpstr>
      <vt:lpstr>总磁场分布</vt:lpstr>
      <vt:lpstr>轭铁上磁场分布</vt:lpstr>
      <vt:lpstr>New version 轭铁上磁场分布</vt:lpstr>
      <vt:lpstr>PowerPoint 演示文稿</vt:lpstr>
      <vt:lpstr>PowerPoint 演示文稿</vt:lpstr>
      <vt:lpstr>与CMS磁场对比</vt:lpstr>
      <vt:lpstr>桶部轭铁上100mm磁场分布</vt:lpstr>
      <vt:lpstr>端部轭铁上100mm磁场分布</vt:lpstr>
      <vt:lpstr>漏磁场对比</vt:lpstr>
      <vt:lpstr>磁体参数</vt:lpstr>
      <vt:lpstr>轭铁及其附近磁场分布</vt:lpstr>
      <vt:lpstr>端部受力</vt:lpstr>
      <vt:lpstr>最新版轭铁</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VEDRINE Pierre</dc:creator>
  <cp:lastModifiedBy>绮雯 吕</cp:lastModifiedBy>
  <cp:revision>668</cp:revision>
  <dcterms:created xsi:type="dcterms:W3CDTF">2021-03-22T16:16:06Z</dcterms:created>
  <dcterms:modified xsi:type="dcterms:W3CDTF">2024-02-06T03:07:10Z</dcterms:modified>
</cp:coreProperties>
</file>