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1813" r:id="rId3"/>
    <p:sldId id="1814" r:id="rId4"/>
    <p:sldId id="1815" r:id="rId5"/>
    <p:sldId id="1816" r:id="rId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75C5"/>
    <a:srgbClr val="DC89C2"/>
    <a:srgbClr val="484BAF"/>
    <a:srgbClr val="E48311"/>
    <a:srgbClr val="0F7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32"/>
    <p:restoredTop sz="50000"/>
  </p:normalViewPr>
  <p:slideViewPr>
    <p:cSldViewPr snapToGrid="0" snapToObjects="1">
      <p:cViewPr>
        <p:scale>
          <a:sx n="127" d="100"/>
          <a:sy n="127" d="100"/>
        </p:scale>
        <p:origin x="5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13BA0-58D0-408E-87F5-B5D4485CB8AC}" type="datetimeFigureOut">
              <a:rPr lang="en-US" smtClean="0"/>
              <a:t>2/6/24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35300-01C4-4EC5-A4B4-F523C256238F}" type="slidenum">
              <a:rPr lang="en-US" smtClean="0"/>
              <a:t>‹#›</a:t>
            </a:fld>
            <a:endParaRPr lang="en-US"/>
          </a:p>
        </p:txBody>
      </p:sp>
    </p:spTree>
    <p:extLst>
      <p:ext uri="{BB962C8B-B14F-4D97-AF65-F5344CB8AC3E}">
        <p14:creationId xmlns:p14="http://schemas.microsoft.com/office/powerpoint/2010/main" val="17076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35300-01C4-4EC5-A4B4-F523C256238F}" type="slidenum">
              <a:rPr lang="en-US" smtClean="0"/>
              <a:t>1</a:t>
            </a:fld>
            <a:endParaRPr lang="en-US"/>
          </a:p>
        </p:txBody>
      </p:sp>
    </p:spTree>
    <p:extLst>
      <p:ext uri="{BB962C8B-B14F-4D97-AF65-F5344CB8AC3E}">
        <p14:creationId xmlns:p14="http://schemas.microsoft.com/office/powerpoint/2010/main" val="264279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67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50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567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671193"/>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hasCustomPrompt="1"/>
          </p:nvPr>
        </p:nvSpPr>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A5869895-2E93-024E-B62F-58D014B200D9}"/>
              </a:ext>
            </a:extLst>
          </p:cNvPr>
          <p:cNvSpPr txBox="1"/>
          <p:nvPr userDrawn="1"/>
        </p:nvSpPr>
        <p:spPr>
          <a:xfrm>
            <a:off x="4528457" y="64588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5364321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9081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14913"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270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267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7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154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buClr>
                <a:srgbClr val="0F75BD"/>
              </a:buClr>
              <a:defRPr sz="3200"/>
            </a:lvl1pPr>
            <a:lvl2pPr>
              <a:buClr>
                <a:srgbClr val="0F75BD"/>
              </a:buClr>
              <a:defRPr sz="2800"/>
            </a:lvl2pPr>
            <a:lvl3pPr>
              <a:buClr>
                <a:srgbClr val="0F75BD"/>
              </a:buClr>
              <a:defRPr sz="2400"/>
            </a:lvl3pPr>
            <a:lvl4pPr>
              <a:buClr>
                <a:srgbClr val="0F75BD"/>
              </a:buClr>
              <a:defRPr sz="2000"/>
            </a:lvl4pPr>
            <a:lvl5pPr>
              <a:buClr>
                <a:srgbClr val="0F75BD"/>
              </a:buCl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88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563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172087"/>
            <a:ext cx="8543925" cy="60007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168400"/>
            <a:ext cx="8543925" cy="5008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D98D-72B3-3D49-9BC1-B5043B0D15BE}" type="slidenum">
              <a:rPr lang="en-US" smtClean="0"/>
              <a:t>‹#›</a:t>
            </a:fld>
            <a:endParaRPr lang="en-US"/>
          </a:p>
        </p:txBody>
      </p:sp>
      <p:sp>
        <p:nvSpPr>
          <p:cNvPr id="8" name="Rectangle 7"/>
          <p:cNvSpPr/>
          <p:nvPr userDrawn="1"/>
        </p:nvSpPr>
        <p:spPr>
          <a:xfrm>
            <a:off x="4" y="6176963"/>
            <a:ext cx="9902952" cy="678299"/>
          </a:xfrm>
          <a:prstGeom prst="rect">
            <a:avLst/>
          </a:prstGeom>
          <a:gradFill flip="none" rotWithShape="1">
            <a:gsLst>
              <a:gs pos="94020">
                <a:schemeClr val="bg1"/>
              </a:gs>
              <a:gs pos="0">
                <a:schemeClr val="accent5">
                  <a:lumMod val="67000"/>
                </a:schemeClr>
              </a:gs>
              <a:gs pos="48000">
                <a:schemeClr val="accent5">
                  <a:lumMod val="97000"/>
                  <a:lumOff val="3000"/>
                </a:schemeClr>
              </a:gs>
              <a:gs pos="100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81038" y="937846"/>
            <a:ext cx="8543925" cy="2344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E6B9FA9-7F0F-8043-9054-75C98F103198}"/>
              </a:ext>
            </a:extLst>
          </p:cNvPr>
          <p:cNvPicPr>
            <a:picLocks noChangeAspect="1"/>
          </p:cNvPicPr>
          <p:nvPr userDrawn="1"/>
        </p:nvPicPr>
        <p:blipFill>
          <a:blip r:embed="rId13"/>
          <a:stretch>
            <a:fillRect/>
          </a:stretch>
        </p:blipFill>
        <p:spPr>
          <a:xfrm>
            <a:off x="0" y="6176962"/>
            <a:ext cx="681038" cy="681038"/>
          </a:xfrm>
          <a:prstGeom prst="rect">
            <a:avLst/>
          </a:prstGeom>
        </p:spPr>
      </p:pic>
      <p:sp>
        <p:nvSpPr>
          <p:cNvPr id="12" name="Slide Number Placeholder 5">
            <a:extLst>
              <a:ext uri="{FF2B5EF4-FFF2-40B4-BE49-F238E27FC236}">
                <a16:creationId xmlns:a16="http://schemas.microsoft.com/office/drawing/2014/main" id="{ED2EB6D3-F519-2346-A983-ABBB74A22DC8}"/>
              </a:ext>
            </a:extLst>
          </p:cNvPr>
          <p:cNvSpPr txBox="1">
            <a:spLocks/>
          </p:cNvSpPr>
          <p:nvPr userDrawn="1"/>
        </p:nvSpPr>
        <p:spPr>
          <a:xfrm>
            <a:off x="7553325" y="6318034"/>
            <a:ext cx="2228850" cy="365125"/>
          </a:xfrm>
          <a:prstGeom prst="rect">
            <a:avLst/>
          </a:prstGeom>
        </p:spPr>
        <p:txBody>
          <a:bodyP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5FD98D-72B3-3D49-9BC1-B5043B0D15BE}" type="slidenum">
              <a:rPr lang="en-US" smtClean="0"/>
              <a:pPr/>
              <a:t>‹#›</a:t>
            </a:fld>
            <a:endParaRPr lang="en-US"/>
          </a:p>
        </p:txBody>
      </p:sp>
    </p:spTree>
    <p:extLst>
      <p:ext uri="{BB962C8B-B14F-4D97-AF65-F5344CB8AC3E}">
        <p14:creationId xmlns:p14="http://schemas.microsoft.com/office/powerpoint/2010/main" val="686799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dico.ihep.ac.cn/event/21543/"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448" y="1559102"/>
            <a:ext cx="8918303" cy="2454541"/>
          </a:xfrm>
        </p:spPr>
        <p:txBody>
          <a:bodyPr>
            <a:normAutofit fontScale="90000"/>
          </a:bodyPr>
          <a:lstStyle/>
          <a:p>
            <a:r>
              <a:rPr lang="en-CN" altLang="zh-CN" b="1" i="0" u="none" strike="noStrike" dirty="0">
                <a:solidFill>
                  <a:srgbClr val="1A63A0"/>
                </a:solidFill>
                <a:effectLst/>
                <a:latin typeface="Roboto" panose="02000000000000000000" pitchFamily="2" charset="0"/>
              </a:rPr>
              <a:t>CEPC</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vertex</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detector status</a:t>
            </a:r>
            <a:r>
              <a:rPr lang="zh-CN" altLang="en-US" b="1" i="0" u="none" strike="noStrike" dirty="0">
                <a:solidFill>
                  <a:srgbClr val="1A63A0"/>
                </a:solidFill>
                <a:effectLst/>
                <a:latin typeface="Roboto" panose="02000000000000000000" pitchFamily="2" charset="0"/>
              </a:rPr>
              <a:t> </a:t>
            </a:r>
            <a:br>
              <a:rPr lang="en-US" altLang="zh-CN" b="1" dirty="0">
                <a:solidFill>
                  <a:srgbClr val="1A63A0"/>
                </a:solidFill>
                <a:latin typeface="Roboto" panose="02000000000000000000" pitchFamily="2" charset="0"/>
              </a:rPr>
            </a:br>
            <a:endParaRPr lang="en-US" altLang="zh-CN" b="1" dirty="0">
              <a:solidFill>
                <a:srgbClr val="1A63A0"/>
              </a:solidFill>
              <a:latin typeface="Roboto" panose="02000000000000000000" pitchFamily="2" charset="0"/>
            </a:endParaRPr>
          </a:p>
        </p:txBody>
      </p:sp>
      <p:sp>
        <p:nvSpPr>
          <p:cNvPr id="3" name="Subtitle 2"/>
          <p:cNvSpPr>
            <a:spLocks noGrp="1"/>
          </p:cNvSpPr>
          <p:nvPr>
            <p:ph type="subTitle" idx="1"/>
          </p:nvPr>
        </p:nvSpPr>
        <p:spPr>
          <a:xfrm>
            <a:off x="555113" y="4013643"/>
            <a:ext cx="8831439" cy="2004811"/>
          </a:xfrm>
        </p:spPr>
        <p:txBody>
          <a:bodyPr>
            <a:normAutofit/>
          </a:bodyPr>
          <a:lstStyle/>
          <a:p>
            <a:r>
              <a:rPr lang="en-US" dirty="0"/>
              <a:t>Zhijun Liang,</a:t>
            </a:r>
          </a:p>
          <a:p>
            <a:r>
              <a:rPr lang="en-US" altLang="zh-CN" dirty="0"/>
              <a:t>On behalf of CEPC vertex working group </a:t>
            </a:r>
          </a:p>
          <a:p>
            <a:endParaRPr lang="en-US" altLang="zh-CN" dirty="0"/>
          </a:p>
          <a:p>
            <a:endParaRPr lang="en-US" dirty="0"/>
          </a:p>
          <a:p>
            <a:endParaRPr lang="en-US" dirty="0"/>
          </a:p>
          <a:p>
            <a:endParaRPr lang="en-US" dirty="0"/>
          </a:p>
        </p:txBody>
      </p:sp>
    </p:spTree>
    <p:extLst>
      <p:ext uri="{BB962C8B-B14F-4D97-AF65-F5344CB8AC3E}">
        <p14:creationId xmlns:p14="http://schemas.microsoft.com/office/powerpoint/2010/main" val="5337232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B088-6438-14E8-8A03-47C22CA9D5F1}"/>
              </a:ext>
            </a:extLst>
          </p:cNvPr>
          <p:cNvSpPr>
            <a:spLocks noGrp="1"/>
          </p:cNvSpPr>
          <p:nvPr>
            <p:ph type="title"/>
          </p:nvPr>
        </p:nvSpPr>
        <p:spPr/>
        <p:txBody>
          <a:bodyPr/>
          <a:lstStyle/>
          <a:p>
            <a:r>
              <a:rPr lang="en-US" dirty="0"/>
              <a:t>I</a:t>
            </a:r>
            <a:r>
              <a:rPr lang="en-CN" dirty="0"/>
              <a:t>ntroduction </a:t>
            </a:r>
          </a:p>
        </p:txBody>
      </p:sp>
      <p:sp>
        <p:nvSpPr>
          <p:cNvPr id="3" name="Content Placeholder 2">
            <a:extLst>
              <a:ext uri="{FF2B5EF4-FFF2-40B4-BE49-F238E27FC236}">
                <a16:creationId xmlns:a16="http://schemas.microsoft.com/office/drawing/2014/main" id="{C041E256-2EA3-16E3-1B0A-4FEF60963026}"/>
              </a:ext>
            </a:extLst>
          </p:cNvPr>
          <p:cNvSpPr>
            <a:spLocks noGrp="1"/>
          </p:cNvSpPr>
          <p:nvPr>
            <p:ph idx="1"/>
          </p:nvPr>
        </p:nvSpPr>
        <p:spPr/>
        <p:txBody>
          <a:bodyPr/>
          <a:lstStyle/>
          <a:p>
            <a:r>
              <a:rPr lang="en-US" dirty="0"/>
              <a:t>Group M</a:t>
            </a:r>
            <a:r>
              <a:rPr lang="en-CN" dirty="0"/>
              <a:t>eeting</a:t>
            </a:r>
            <a:r>
              <a:rPr lang="zh-CN" altLang="en-US" dirty="0"/>
              <a:t> </a:t>
            </a:r>
            <a:r>
              <a:rPr lang="en-US" altLang="zh-CN" dirty="0"/>
              <a:t>every Thursday afternoon (first meeting last Thursday)</a:t>
            </a:r>
          </a:p>
          <a:p>
            <a:pPr lvl="1"/>
            <a:r>
              <a:rPr lang="en-US" altLang="zh-CN" dirty="0">
                <a:hlinkClick r:id="rId2"/>
              </a:rPr>
              <a:t>https://indico.ihep.ac.cn/event/21543/</a:t>
            </a:r>
            <a:endParaRPr lang="en-US" altLang="zh-CN" dirty="0"/>
          </a:p>
          <a:p>
            <a:r>
              <a:rPr lang="en-US" altLang="zh-CN" dirty="0"/>
              <a:t>Discussion about the choice of technology</a:t>
            </a:r>
          </a:p>
          <a:p>
            <a:pPr lvl="1"/>
            <a:r>
              <a:rPr lang="en-US" altLang="zh-CN" dirty="0"/>
              <a:t>Discussion with L3 Stitching (</a:t>
            </a:r>
            <a:r>
              <a:rPr lang="en-US" altLang="zh-CN" dirty="0" err="1"/>
              <a:t>Mingyi</a:t>
            </a:r>
            <a:r>
              <a:rPr lang="en-US" altLang="zh-CN" dirty="0"/>
              <a:t>) and SOI (</a:t>
            </a:r>
            <a:r>
              <a:rPr lang="en-US" altLang="zh-CN" dirty="0" err="1"/>
              <a:t>Yunpeng</a:t>
            </a:r>
            <a:r>
              <a:rPr lang="en-US" altLang="zh-CN" dirty="0"/>
              <a:t>)</a:t>
            </a:r>
          </a:p>
          <a:p>
            <a:pPr lvl="1"/>
            <a:r>
              <a:rPr lang="en-US" altLang="zh-CN" dirty="0"/>
              <a:t>Agree to focus CMOS pixel for reference TDR baseline</a:t>
            </a:r>
          </a:p>
          <a:p>
            <a:endParaRPr lang="en-US" altLang="zh-CN" dirty="0"/>
          </a:p>
          <a:p>
            <a:endParaRPr lang="en-US" altLang="zh-CN" dirty="0"/>
          </a:p>
          <a:p>
            <a:endParaRPr lang="en-US" altLang="zh-CN" dirty="0"/>
          </a:p>
          <a:p>
            <a:endParaRPr lang="en-US" altLang="zh-CN" dirty="0"/>
          </a:p>
          <a:p>
            <a:endParaRPr lang="en-CN" dirty="0"/>
          </a:p>
        </p:txBody>
      </p:sp>
      <p:pic>
        <p:nvPicPr>
          <p:cNvPr id="4" name="Picture 3">
            <a:extLst>
              <a:ext uri="{FF2B5EF4-FFF2-40B4-BE49-F238E27FC236}">
                <a16:creationId xmlns:a16="http://schemas.microsoft.com/office/drawing/2014/main" id="{744F7494-332A-5745-7085-4A523A647B79}"/>
              </a:ext>
            </a:extLst>
          </p:cNvPr>
          <p:cNvPicPr>
            <a:picLocks noChangeAspect="1"/>
          </p:cNvPicPr>
          <p:nvPr/>
        </p:nvPicPr>
        <p:blipFill>
          <a:blip r:embed="rId3"/>
          <a:stretch>
            <a:fillRect/>
          </a:stretch>
        </p:blipFill>
        <p:spPr>
          <a:xfrm>
            <a:off x="449926" y="4500951"/>
            <a:ext cx="6934200" cy="444500"/>
          </a:xfrm>
          <a:prstGeom prst="rect">
            <a:avLst/>
          </a:prstGeom>
        </p:spPr>
      </p:pic>
      <p:pic>
        <p:nvPicPr>
          <p:cNvPr id="5" name="Picture 4">
            <a:extLst>
              <a:ext uri="{FF2B5EF4-FFF2-40B4-BE49-F238E27FC236}">
                <a16:creationId xmlns:a16="http://schemas.microsoft.com/office/drawing/2014/main" id="{8946DC5B-5511-CA71-D01D-6D4453D4B1B5}"/>
              </a:ext>
            </a:extLst>
          </p:cNvPr>
          <p:cNvPicPr>
            <a:picLocks noChangeAspect="1"/>
          </p:cNvPicPr>
          <p:nvPr/>
        </p:nvPicPr>
        <p:blipFill>
          <a:blip r:embed="rId4"/>
          <a:stretch>
            <a:fillRect/>
          </a:stretch>
        </p:blipFill>
        <p:spPr>
          <a:xfrm>
            <a:off x="449926" y="4056451"/>
            <a:ext cx="6934200" cy="444500"/>
          </a:xfrm>
          <a:prstGeom prst="rect">
            <a:avLst/>
          </a:prstGeom>
        </p:spPr>
      </p:pic>
      <p:sp>
        <p:nvSpPr>
          <p:cNvPr id="6" name="Rectangle 5">
            <a:extLst>
              <a:ext uri="{FF2B5EF4-FFF2-40B4-BE49-F238E27FC236}">
                <a16:creationId xmlns:a16="http://schemas.microsoft.com/office/drawing/2014/main" id="{6D28177E-8624-24B4-2158-5DECBEC6A478}"/>
              </a:ext>
            </a:extLst>
          </p:cNvPr>
          <p:cNvSpPr/>
          <p:nvPr/>
        </p:nvSpPr>
        <p:spPr>
          <a:xfrm>
            <a:off x="1828801" y="4500951"/>
            <a:ext cx="1567543" cy="36245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Tree>
    <p:extLst>
      <p:ext uri="{BB962C8B-B14F-4D97-AF65-F5344CB8AC3E}">
        <p14:creationId xmlns:p14="http://schemas.microsoft.com/office/powerpoint/2010/main" val="257683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90F1-0D4D-DA87-D444-E9C0275D6E3C}"/>
              </a:ext>
            </a:extLst>
          </p:cNvPr>
          <p:cNvSpPr>
            <a:spLocks noGrp="1"/>
          </p:cNvSpPr>
          <p:nvPr>
            <p:ph type="title"/>
          </p:nvPr>
        </p:nvSpPr>
        <p:spPr/>
        <p:txBody>
          <a:bodyPr/>
          <a:lstStyle/>
          <a:p>
            <a:r>
              <a:rPr lang="en-US" dirty="0">
                <a:solidFill>
                  <a:srgbClr val="555555"/>
                </a:solidFill>
                <a:latin typeface="Liberation Sans"/>
              </a:rPr>
              <a:t>K</a:t>
            </a:r>
            <a:r>
              <a:rPr lang="en-US" b="0" i="0" u="none" strike="noStrike" dirty="0">
                <a:solidFill>
                  <a:srgbClr val="555555"/>
                </a:solidFill>
                <a:effectLst/>
                <a:latin typeface="Liberation Sans"/>
              </a:rPr>
              <a:t>ey parameters</a:t>
            </a:r>
            <a:r>
              <a:rPr lang="zh-CN" altLang="en-US" b="0" i="0" u="none" strike="noStrike" dirty="0">
                <a:solidFill>
                  <a:srgbClr val="555555"/>
                </a:solidFill>
                <a:effectLst/>
                <a:latin typeface="Liberation Sans"/>
              </a:rPr>
              <a:t> </a:t>
            </a:r>
            <a:endParaRPr lang="en-CN" dirty="0"/>
          </a:p>
        </p:txBody>
      </p:sp>
      <p:sp>
        <p:nvSpPr>
          <p:cNvPr id="3" name="Content Placeholder 2">
            <a:extLst>
              <a:ext uri="{FF2B5EF4-FFF2-40B4-BE49-F238E27FC236}">
                <a16:creationId xmlns:a16="http://schemas.microsoft.com/office/drawing/2014/main" id="{0B328D96-4134-959F-47D2-057AEEAFA785}"/>
              </a:ext>
            </a:extLst>
          </p:cNvPr>
          <p:cNvSpPr>
            <a:spLocks noGrp="1"/>
          </p:cNvSpPr>
          <p:nvPr>
            <p:ph idx="1"/>
          </p:nvPr>
        </p:nvSpPr>
        <p:spPr>
          <a:xfrm>
            <a:off x="0" y="1168400"/>
            <a:ext cx="9238466" cy="5008563"/>
          </a:xfrm>
        </p:spPr>
        <p:txBody>
          <a:bodyPr/>
          <a:lstStyle/>
          <a:p>
            <a:pPr marL="742950" lvl="1" indent="-28575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Material budget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Cost estimation</a:t>
            </a:r>
          </a:p>
          <a:p>
            <a:pPr marL="742950" lvl="1" indent="-285750" algn="l">
              <a:buFont typeface="Arial" panose="020B0604020202020204" pitchFamily="34" charset="0"/>
              <a:buChar char="•"/>
            </a:pPr>
            <a:r>
              <a:rPr lang="en-US" dirty="0">
                <a:solidFill>
                  <a:srgbClr val="555555"/>
                </a:solidFill>
                <a:latin typeface="Liberation Sans"/>
              </a:rPr>
              <a:t>Occupancy </a:t>
            </a:r>
            <a:endParaRPr lang="en-US" b="0" i="0" u="none" strike="noStrike" dirty="0">
              <a:solidFill>
                <a:srgbClr val="555555"/>
              </a:solidFill>
              <a:effectLst/>
              <a:latin typeface="Liberation Sans"/>
            </a:endParaRP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Technology Readiness</a:t>
            </a:r>
          </a:p>
          <a:p>
            <a:endParaRPr lang="en-CN" dirty="0"/>
          </a:p>
        </p:txBody>
      </p:sp>
    </p:spTree>
    <p:extLst>
      <p:ext uri="{BB962C8B-B14F-4D97-AF65-F5344CB8AC3E}">
        <p14:creationId xmlns:p14="http://schemas.microsoft.com/office/powerpoint/2010/main" val="169678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2533-246E-B39D-D304-9181276E634E}"/>
              </a:ext>
            </a:extLst>
          </p:cNvPr>
          <p:cNvSpPr>
            <a:spLocks noGrp="1"/>
          </p:cNvSpPr>
          <p:nvPr>
            <p:ph type="title"/>
          </p:nvPr>
        </p:nvSpPr>
        <p:spPr/>
        <p:txBody>
          <a:bodyPr/>
          <a:lstStyle/>
          <a:p>
            <a:r>
              <a:rPr lang="en-US" dirty="0"/>
              <a:t>P</a:t>
            </a:r>
            <a:r>
              <a:rPr lang="en-CN" dirty="0"/>
              <a:t>lan </a:t>
            </a:r>
          </a:p>
        </p:txBody>
      </p:sp>
      <p:sp>
        <p:nvSpPr>
          <p:cNvPr id="3" name="Content Placeholder 2">
            <a:extLst>
              <a:ext uri="{FF2B5EF4-FFF2-40B4-BE49-F238E27FC236}">
                <a16:creationId xmlns:a16="http://schemas.microsoft.com/office/drawing/2014/main" id="{854DB4EA-65F9-1B87-48AD-73FF74D98DCD}"/>
              </a:ext>
            </a:extLst>
          </p:cNvPr>
          <p:cNvSpPr>
            <a:spLocks noGrp="1"/>
          </p:cNvSpPr>
          <p:nvPr>
            <p:ph idx="1"/>
          </p:nvPr>
        </p:nvSpPr>
        <p:spPr>
          <a:xfrm>
            <a:off x="0" y="1181389"/>
            <a:ext cx="9906000" cy="5008563"/>
          </a:xfrm>
        </p:spPr>
        <p:txBody>
          <a:bodyPr/>
          <a:lstStyle/>
          <a:p>
            <a:r>
              <a:rPr lang="en-US" dirty="0"/>
              <a:t>E</a:t>
            </a:r>
            <a:r>
              <a:rPr lang="en-CN" dirty="0"/>
              <a:t>xpect to get final background input from MDI group by the end of Feb 2024</a:t>
            </a:r>
          </a:p>
          <a:p>
            <a:r>
              <a:rPr lang="en-US" dirty="0"/>
              <a:t>End of March: P</a:t>
            </a:r>
            <a:r>
              <a:rPr lang="en-CN" dirty="0"/>
              <a:t>lan to work with electroncs group to finalize the design</a:t>
            </a:r>
          </a:p>
          <a:p>
            <a:r>
              <a:rPr lang="en-CN" dirty="0"/>
              <a:t>April: finalize the detector geometry and mechnical design </a:t>
            </a:r>
          </a:p>
          <a:p>
            <a:endParaRPr lang="en-CN" dirty="0"/>
          </a:p>
          <a:p>
            <a:pPr marL="0" indent="0">
              <a:buNone/>
            </a:pPr>
            <a:r>
              <a:rPr lang="en-CN" dirty="0"/>
              <a:t> </a:t>
            </a:r>
          </a:p>
          <a:p>
            <a:endParaRPr lang="en-CN" dirty="0"/>
          </a:p>
          <a:p>
            <a:endParaRPr lang="en-CN" dirty="0"/>
          </a:p>
          <a:p>
            <a:endParaRPr lang="en-CN" dirty="0"/>
          </a:p>
        </p:txBody>
      </p:sp>
    </p:spTree>
    <p:extLst>
      <p:ext uri="{BB962C8B-B14F-4D97-AF65-F5344CB8AC3E}">
        <p14:creationId xmlns:p14="http://schemas.microsoft.com/office/powerpoint/2010/main" val="407439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A2B6-948B-FD29-B41C-DACE7FA80566}"/>
              </a:ext>
            </a:extLst>
          </p:cNvPr>
          <p:cNvSpPr>
            <a:spLocks noGrp="1"/>
          </p:cNvSpPr>
          <p:nvPr>
            <p:ph type="title"/>
          </p:nvPr>
        </p:nvSpPr>
        <p:spPr/>
        <p:txBody>
          <a:bodyPr/>
          <a:lstStyle/>
          <a:p>
            <a:r>
              <a:rPr lang="en-US" dirty="0"/>
              <a:t>B</a:t>
            </a:r>
            <a:r>
              <a:rPr lang="en-CN" dirty="0"/>
              <a:t>ackup: Minute of last meeting (Feb 1st )</a:t>
            </a:r>
          </a:p>
        </p:txBody>
      </p:sp>
      <p:sp>
        <p:nvSpPr>
          <p:cNvPr id="3" name="Content Placeholder 2">
            <a:extLst>
              <a:ext uri="{FF2B5EF4-FFF2-40B4-BE49-F238E27FC236}">
                <a16:creationId xmlns:a16="http://schemas.microsoft.com/office/drawing/2014/main" id="{D78C0102-B04E-EDF4-AF28-CD6253944058}"/>
              </a:ext>
            </a:extLst>
          </p:cNvPr>
          <p:cNvSpPr>
            <a:spLocks noGrp="1"/>
          </p:cNvSpPr>
          <p:nvPr>
            <p:ph idx="1"/>
          </p:nvPr>
        </p:nvSpPr>
        <p:spPr>
          <a:xfrm>
            <a:off x="219920" y="1036320"/>
            <a:ext cx="9005044" cy="5140643"/>
          </a:xfrm>
        </p:spPr>
        <p:txBody>
          <a:bodyPr>
            <a:normAutofit fontScale="40000" lnSpcReduction="20000"/>
          </a:bodyPr>
          <a:lstStyle/>
          <a:p>
            <a:pPr algn="l"/>
            <a:r>
              <a:rPr lang="en-US" b="1" i="0" u="none" strike="noStrike" dirty="0">
                <a:solidFill>
                  <a:srgbClr val="555555"/>
                </a:solidFill>
                <a:effectLst/>
                <a:latin typeface="Liberation Sans"/>
              </a:rPr>
              <a:t>Vertex Detector Meeting Minutes</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Date: 2024/2/1</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Time: 14:30 – 16:00</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Participants: Zhijun Liang,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Dong, Wei Wei, Ying Zhang, Jun Hu, </a:t>
            </a:r>
            <a:r>
              <a:rPr lang="en-US" b="0" i="0" u="none" strike="noStrike" dirty="0" err="1">
                <a:solidFill>
                  <a:srgbClr val="555555"/>
                </a:solidFill>
                <a:effectLst/>
                <a:latin typeface="Liberation Sans"/>
              </a:rPr>
              <a:t>Hongyu</a:t>
            </a:r>
            <a:r>
              <a:rPr lang="en-US" b="0" i="0" u="none" strike="noStrike" dirty="0">
                <a:solidFill>
                  <a:srgbClr val="555555"/>
                </a:solidFill>
                <a:effectLst/>
                <a:latin typeface="Liberation Sans"/>
              </a:rPr>
              <a:t> Zhang, Ouyang </a:t>
            </a:r>
            <a:r>
              <a:rPr lang="en-US" b="0" i="0" u="none" strike="noStrike" dirty="0" err="1">
                <a:solidFill>
                  <a:srgbClr val="555555"/>
                </a:solidFill>
                <a:effectLst/>
                <a:latin typeface="Liberation Sans"/>
              </a:rPr>
              <a:t>Qun</a:t>
            </a:r>
            <a:r>
              <a:rPr lang="en-US" b="0" i="0" u="none" strike="noStrike" dirty="0">
                <a:solidFill>
                  <a:srgbClr val="555555"/>
                </a:solidFill>
                <a:effectLst/>
                <a:latin typeface="Liberation Sans"/>
              </a:rPr>
              <a:t>, Yang Zhou, </a:t>
            </a:r>
            <a:r>
              <a:rPr lang="en-US" b="0" i="0" u="none" strike="noStrike" dirty="0" err="1">
                <a:solidFill>
                  <a:srgbClr val="555555"/>
                </a:solidFill>
                <a:effectLst/>
                <a:latin typeface="Liberation Sans"/>
              </a:rPr>
              <a:t>Jinyu</a:t>
            </a:r>
            <a:r>
              <a:rPr lang="en-US" b="0" i="0" u="none" strike="noStrike" dirty="0">
                <a:solidFill>
                  <a:srgbClr val="555555"/>
                </a:solidFill>
                <a:effectLst/>
                <a:latin typeface="Liberation Sans"/>
              </a:rPr>
              <a:t> Fu, Tianya Wu, </a:t>
            </a:r>
            <a:r>
              <a:rPr lang="en-US" b="0" i="0" u="none" strike="noStrike" dirty="0" err="1">
                <a:solidFill>
                  <a:srgbClr val="555555"/>
                </a:solidFill>
                <a:effectLst/>
                <a:latin typeface="Liberation Sans"/>
              </a:rPr>
              <a:t>Manqi</a:t>
            </a:r>
            <a:r>
              <a:rPr lang="en-US" b="0" i="0" u="none" strike="noStrike" dirty="0">
                <a:solidFill>
                  <a:srgbClr val="555555"/>
                </a:solidFill>
                <a:effectLst/>
                <a:latin typeface="Liberation Sans"/>
              </a:rPr>
              <a:t> </a:t>
            </a:r>
            <a:r>
              <a:rPr lang="en-US" b="0" i="0" u="none" strike="noStrike" dirty="0" err="1">
                <a:solidFill>
                  <a:srgbClr val="555555"/>
                </a:solidFill>
                <a:effectLst/>
                <a:latin typeface="Liberation Sans"/>
              </a:rPr>
              <a:t>Ruan</a:t>
            </a:r>
            <a:r>
              <a:rPr lang="en-US" b="0" i="0" u="none" strike="noStrike" dirty="0">
                <a:solidFill>
                  <a:srgbClr val="555555"/>
                </a:solidFill>
                <a:effectLst/>
                <a:latin typeface="Liberation Sans"/>
              </a:rPr>
              <a:t>, Miao He</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a:solidFill>
                  <a:srgbClr val="555555"/>
                </a:solidFill>
                <a:effectLst/>
                <a:latin typeface="Liberation Sans"/>
              </a:rPr>
              <a:t>Report on the R&amp;D status of sub-detectors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Introduction to the CEPC reference TDR project and updates on the TDR key parameters from the accelerator TDR related to the Vertex detector</a:t>
            </a:r>
          </a:p>
          <a:p>
            <a:pPr algn="l">
              <a:buFont typeface="Arial" panose="020B0604020202020204" pitchFamily="34" charset="0"/>
              <a:buChar char="•"/>
            </a:pPr>
            <a:r>
              <a:rPr lang="en-US" b="0" i="0" u="none" strike="noStrike" dirty="0">
                <a:solidFill>
                  <a:srgbClr val="555555"/>
                </a:solidFill>
                <a:effectLst/>
                <a:latin typeface="Liberation Sans"/>
              </a:rPr>
              <a:t>Discussions:</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Meng Wang assigned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to be the acting L3 contact for Stitching technology</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Stitching does not contradict with SOI or CMOS pixel. Propose to mention Stitching technology as one option in the reference TDR, but it is not competing for the baseline design for this TDR study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Weiwei: Propose to add Ying Zhang as the frontend electronics L3 contact in this TDR project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 TDR, we should mention the key parameters for now and in the next 5 years when the CEPC detector is going to be built. Cooling design will be based on the expected Power dissipation in 5 years. </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Discuss the key parameters for justifying the choice of technology:</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 from the reconstruction group)</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Material budget</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Cost estimation</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Technology Readiness</a:t>
            </a:r>
          </a:p>
          <a:p>
            <a:pPr algn="l">
              <a:buFont typeface="Arial" panose="020B0604020202020204" pitchFamily="34" charset="0"/>
              <a:buChar char="•"/>
            </a:pPr>
            <a:r>
              <a:rPr lang="en-US" b="0" i="0" u="none" strike="noStrike" dirty="0">
                <a:solidFill>
                  <a:srgbClr val="555555"/>
                </a:solidFill>
                <a:effectLst/>
                <a:latin typeface="Liberation Sans"/>
              </a:rPr>
              <a:t>Discuss about including more people from Universities, will do from next meeting. </a:t>
            </a:r>
          </a:p>
          <a:p>
            <a:pPr algn="l">
              <a:buFont typeface="Arial" panose="020B0604020202020204" pitchFamily="34" charset="0"/>
              <a:buChar char="•"/>
            </a:pPr>
            <a:r>
              <a:rPr lang="en-US" b="0" i="0" u="none" strike="noStrike" dirty="0">
                <a:solidFill>
                  <a:srgbClr val="555555"/>
                </a:solidFill>
                <a:effectLst/>
                <a:latin typeface="Liberation Sans"/>
              </a:rPr>
              <a:t>Discussion about the timeline (draft):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March: finalizing the selection of technology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April: first version of vertex layout geometry</a:t>
            </a:r>
          </a:p>
          <a:p>
            <a:pPr algn="l"/>
            <a:r>
              <a:rPr lang="en-US" b="0" i="0" u="none" strike="noStrike" dirty="0">
                <a:solidFill>
                  <a:srgbClr val="555555"/>
                </a:solidFill>
                <a:effectLst/>
                <a:latin typeface="Liberation Sans"/>
              </a:rPr>
              <a:t> </a:t>
            </a:r>
          </a:p>
          <a:p>
            <a:pPr algn="l"/>
            <a:r>
              <a:rPr lang="en-US" b="1" i="0" u="none" strike="noStrike" dirty="0">
                <a:solidFill>
                  <a:srgbClr val="555555"/>
                </a:solidFill>
                <a:effectLst/>
                <a:latin typeface="Liberation Sans"/>
              </a:rPr>
              <a:t>Discussion with </a:t>
            </a:r>
            <a:r>
              <a:rPr lang="en-US" b="1" i="0" u="none" strike="noStrike" dirty="0" err="1">
                <a:solidFill>
                  <a:srgbClr val="555555"/>
                </a:solidFill>
                <a:effectLst/>
                <a:latin typeface="Liberation Sans"/>
              </a:rPr>
              <a:t>Yunpeng</a:t>
            </a:r>
            <a:r>
              <a:rPr lang="en-US" b="1" i="0" u="none" strike="noStrike" dirty="0">
                <a:solidFill>
                  <a:srgbClr val="555555"/>
                </a:solidFill>
                <a:effectLst/>
                <a:latin typeface="Liberation Sans"/>
              </a:rPr>
              <a:t> @ Feb 5th </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err="1">
                <a:solidFill>
                  <a:srgbClr val="555555"/>
                </a:solidFill>
                <a:effectLst/>
                <a:latin typeface="Liberation Sans"/>
              </a:rPr>
              <a:t>Yunpeng</a:t>
            </a:r>
            <a:r>
              <a:rPr lang="en-US" b="0" i="0" u="none" strike="noStrike" dirty="0">
                <a:solidFill>
                  <a:srgbClr val="555555"/>
                </a:solidFill>
                <a:effectLst/>
                <a:latin typeface="Liberation Sans"/>
              </a:rPr>
              <a:t> propose to focus on CMOS pixel technology, He propose to work on L3 CMOS related topic.</a:t>
            </a:r>
          </a:p>
          <a:p>
            <a:pPr algn="l">
              <a:buFont typeface="Arial" panose="020B0604020202020204" pitchFamily="34" charset="0"/>
              <a:buChar char="•"/>
            </a:pPr>
            <a:r>
              <a:rPr lang="en-US" b="0" i="0" u="none" strike="noStrike" dirty="0">
                <a:solidFill>
                  <a:srgbClr val="555555"/>
                </a:solidFill>
                <a:effectLst/>
                <a:latin typeface="Liberation Sans"/>
              </a:rPr>
              <a:t>Agree on focusing on CMOS pixel technology as baseline for reference TDR </a:t>
            </a:r>
          </a:p>
          <a:p>
            <a:endParaRPr lang="en-CN" dirty="0"/>
          </a:p>
        </p:txBody>
      </p:sp>
    </p:spTree>
    <p:extLst>
      <p:ext uri="{BB962C8B-B14F-4D97-AF65-F5344CB8AC3E}">
        <p14:creationId xmlns:p14="http://schemas.microsoft.com/office/powerpoint/2010/main" val="19595992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15854</TotalTime>
  <Words>590</Words>
  <Application>Microsoft Macintosh PowerPoint</Application>
  <PresentationFormat>A4 Paper (210x297 mm)</PresentationFormat>
  <Paragraphs>62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Liberation Sans</vt:lpstr>
      <vt:lpstr>Arial</vt:lpstr>
      <vt:lpstr>Calibri</vt:lpstr>
      <vt:lpstr>Calibri Light</vt:lpstr>
      <vt:lpstr>Roboto</vt:lpstr>
      <vt:lpstr>Office Theme</vt:lpstr>
      <vt:lpstr>CEPC vertex detector status  </vt:lpstr>
      <vt:lpstr>Introduction </vt:lpstr>
      <vt:lpstr>Key parameters </vt:lpstr>
      <vt:lpstr>Plan </vt:lpstr>
      <vt:lpstr>Backup: Minute of last meeting (Feb 1st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HGTD</dc:title>
  <dc:creator>zenmojo</dc:creator>
  <cp:lastModifiedBy>Microsoft Office User</cp:lastModifiedBy>
  <cp:revision>950</cp:revision>
  <cp:lastPrinted>2019-10-18T06:24:01Z</cp:lastPrinted>
  <dcterms:created xsi:type="dcterms:W3CDTF">2015-10-29T10:59:50Z</dcterms:created>
  <dcterms:modified xsi:type="dcterms:W3CDTF">2024-02-06T01:30:52Z</dcterms:modified>
</cp:coreProperties>
</file>