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4" r:id="rId3"/>
    <p:sldId id="262" r:id="rId4"/>
    <p:sldId id="263" r:id="rId5"/>
  </p:sldIdLst>
  <p:sldSz cx="9144000" cy="6858000" type="screen4x3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3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1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22363"/>
            <a:ext cx="8001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30"/>
            <a:ext cx="5800725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5566"/>
            <a:ext cx="3886200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325" y="1189737"/>
            <a:ext cx="4200525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89738"/>
            <a:ext cx="4200525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8"/>
            <a:ext cx="3868340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2505078"/>
            <a:ext cx="3887391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"/>
            <a:ext cx="851535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3391"/>
            <a:ext cx="78867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928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2024/2/5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9287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565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hep.ac.cn/event/2154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on Tracker for</a:t>
            </a:r>
            <a:br>
              <a:rPr kumimoji="1" lang="en-US" altLang="zh-CN" dirty="0"/>
            </a:br>
            <a:r>
              <a:rPr kumimoji="1" lang="en-US" altLang="zh-CN" sz="4000" i="1" dirty="0"/>
              <a:t>CEPC Reference Detector TDR 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2024.2.6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6841C8-09C2-FE49-AB64-2738D1EA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Tracker Meeting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2D2BFC-8A32-BD4F-AB18-3B2DF8DE5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It will be held weekly at 10am on Friday.</a:t>
            </a:r>
          </a:p>
          <a:p>
            <a:pPr lvl="1"/>
            <a:r>
              <a:rPr kumimoji="1" lang="en-US" altLang="zh-CN" dirty="0"/>
              <a:t>subject to change after a new semester</a:t>
            </a:r>
          </a:p>
          <a:p>
            <a:r>
              <a:rPr kumimoji="1" lang="en-US" altLang="zh-CN" dirty="0"/>
              <a:t>We had the first meeting on February 2</a:t>
            </a:r>
            <a:r>
              <a:rPr kumimoji="1" lang="en-US" altLang="zh-CN" baseline="30000" dirty="0"/>
              <a:t>nd</a:t>
            </a:r>
            <a:r>
              <a:rPr kumimoji="1" lang="en-US" altLang="zh-CN" dirty="0"/>
              <a:t>.</a:t>
            </a:r>
          </a:p>
          <a:p>
            <a:pPr lvl="1"/>
            <a:r>
              <a:rPr kumimoji="1" lang="de-DE" altLang="zh-CN" dirty="0">
                <a:hlinkClick r:id="rId2"/>
              </a:rPr>
              <a:t>https://indico.ihep.ac.cn/event/21546/</a:t>
            </a:r>
            <a:endParaRPr kumimoji="1" lang="de-DE" altLang="zh-CN" dirty="0"/>
          </a:p>
          <a:p>
            <a:pPr lvl="1"/>
            <a:r>
              <a:rPr kumimoji="1" lang="en-US" altLang="zh-CN" dirty="0"/>
              <a:t>minutes can be found on the page.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8A3412-BD4D-A344-A5F9-A0569D8D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808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E2321B-CD3D-E94C-BFC7-298DF74A5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 </a:t>
            </a:r>
            <a:r>
              <a:rPr kumimoji="1" lang="en-US" altLang="zh-CN" i="1" dirty="0"/>
              <a:t>developing</a:t>
            </a:r>
            <a:r>
              <a:rPr kumimoji="1" lang="en-US" altLang="zh-CN" dirty="0"/>
              <a:t> Schedule</a:t>
            </a:r>
            <a:endParaRPr kumimoji="1" lang="zh-CN" altLang="en-US" dirty="0"/>
          </a:p>
        </p:txBody>
      </p:sp>
      <p:graphicFrame>
        <p:nvGraphicFramePr>
          <p:cNvPr id="8" name="内容占位符 7">
            <a:extLst>
              <a:ext uri="{FF2B5EF4-FFF2-40B4-BE49-F238E27FC236}">
                <a16:creationId xmlns:a16="http://schemas.microsoft.com/office/drawing/2014/main" id="{931A70E0-ABB1-9C42-90B9-C70869295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681428"/>
              </p:ext>
            </p:extLst>
          </p:nvPr>
        </p:nvGraphicFramePr>
        <p:xfrm>
          <a:off x="1054098" y="1193800"/>
          <a:ext cx="7035803" cy="4470400"/>
        </p:xfrm>
        <a:graphic>
          <a:graphicData uri="http://schemas.openxmlformats.org/drawingml/2006/table">
            <a:tbl>
              <a:tblPr/>
              <a:tblGrid>
                <a:gridCol w="2135699">
                  <a:extLst>
                    <a:ext uri="{9D8B030D-6E8A-4147-A177-3AD203B41FA5}">
                      <a16:colId xmlns:a16="http://schemas.microsoft.com/office/drawing/2014/main" val="525749503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3240204120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845477432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901885957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1302773017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4122065095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3718617076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4017684091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726236247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1558754461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1155536982"/>
                    </a:ext>
                  </a:extLst>
                </a:gridCol>
                <a:gridCol w="445464">
                  <a:extLst>
                    <a:ext uri="{9D8B030D-6E8A-4147-A177-3AD203B41FA5}">
                      <a16:colId xmlns:a16="http://schemas.microsoft.com/office/drawing/2014/main" val="221056425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Task \ month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4904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Simulation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6750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performance requirements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7958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layout optimization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297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TDR performace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5528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Inner Tracker (SIT)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01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Forward Tracker (FTD)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9089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layout design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58082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Main Tracker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3605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TPC or DC?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6812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Outer Tracker (SET/ETD)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3132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Is ToF need?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6910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strip or pixel or LGAD?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54988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846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Manuscript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9000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table of contents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5912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1st draft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0562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2nd draft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7165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final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252998"/>
                  </a:ext>
                </a:extLst>
              </a:tr>
              <a:tr h="203200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6988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Legend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4774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Critical decision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05944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64C500B-9724-3747-95A5-99D44EF8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879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1C1F00-1610-704C-8414-038AAE9D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Criteria for deciding a detector technology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D58143-6F78-0640-AE5D-E967C09F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Performance</a:t>
            </a:r>
          </a:p>
          <a:p>
            <a:pPr lvl="1"/>
            <a:r>
              <a:rPr kumimoji="1" lang="en-US" altLang="zh-CN" dirty="0"/>
              <a:t>Requirements may be with regard to runs of Higgs and Z-pole separately.</a:t>
            </a:r>
          </a:p>
          <a:p>
            <a:pPr lvl="1"/>
            <a:r>
              <a:rPr kumimoji="1" lang="en-US" altLang="zh-CN" dirty="0"/>
              <a:t>Mandatory requirements MUST be met.</a:t>
            </a:r>
          </a:p>
          <a:p>
            <a:pPr lvl="1"/>
            <a:r>
              <a:rPr kumimoji="1" lang="en-US" altLang="zh-CN" dirty="0"/>
              <a:t>Auxiliary requirements, if any, are optional.</a:t>
            </a:r>
          </a:p>
          <a:p>
            <a:r>
              <a:rPr kumimoji="1" lang="en-US" altLang="zh-CN" dirty="0"/>
              <a:t>Cost</a:t>
            </a:r>
          </a:p>
          <a:p>
            <a:pPr lvl="1"/>
            <a:r>
              <a:rPr kumimoji="1" lang="en-US" altLang="zh-CN" dirty="0"/>
              <a:t>Use the same or similar dimensions, if possible, e.g. TPC and DC.</a:t>
            </a:r>
          </a:p>
          <a:p>
            <a:pPr lvl="1"/>
            <a:r>
              <a:rPr kumimoji="1" lang="en-US" altLang="zh-CN" dirty="0"/>
              <a:t>Include everything as much as possible, e.g., electronics, supports, …</a:t>
            </a:r>
          </a:p>
          <a:p>
            <a:r>
              <a:rPr kumimoji="1" lang="en-US" altLang="zh-CN" dirty="0"/>
              <a:t>Readiness</a:t>
            </a:r>
          </a:p>
          <a:p>
            <a:pPr lvl="1"/>
            <a:r>
              <a:rPr kumimoji="1" lang="en-US" altLang="zh-CN" dirty="0"/>
              <a:t>As the TDR would be for the 15</a:t>
            </a:r>
            <a:r>
              <a:rPr kumimoji="1" lang="en-US" altLang="zh-CN" baseline="30000" dirty="0"/>
              <a:t>th</a:t>
            </a:r>
            <a:r>
              <a:rPr kumimoji="1" lang="en-US" altLang="zh-CN" dirty="0"/>
              <a:t>-Five, the detector construction should be able to start immediately </a:t>
            </a:r>
            <a:r>
              <a:rPr kumimoji="1" lang="en-US" altLang="zh-CN" i="1" dirty="0">
                <a:solidFill>
                  <a:srgbClr val="C00000"/>
                </a:solidFill>
              </a:rPr>
              <a:t>if</a:t>
            </a:r>
            <a:r>
              <a:rPr kumimoji="1" lang="en-US" altLang="zh-CN" dirty="0"/>
              <a:t> it be approved. Hence, the technology readiness is MANDATORY.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14BB81-365F-6E4B-A8CE-5BE7F0A4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4975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bIns="35100" rtlCol="0" anchor="t" anchorCtr="0">
        <a:spAutoFit/>
      </a:bodyPr>
      <a:lstStyle>
        <a:defPPr marL="162000" indent="-162000" algn="l">
          <a:buFont typeface="Arial" panose="020B0604020202020204" pitchFamily="34" charset="0"/>
          <a:buChar char="•"/>
          <a:defRPr kumimoji="1" sz="2000" dirty="0" smtClean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744</TotalTime>
  <Words>235</Words>
  <Application>Microsoft Macintosh PowerPoint</Application>
  <PresentationFormat>全屏显示(4:3)</PresentationFormat>
  <Paragraphs>277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Cambria</vt:lpstr>
      <vt:lpstr>Wingdings</vt:lpstr>
      <vt:lpstr>Office 主题​​</vt:lpstr>
      <vt:lpstr>on Tracker for CEPC Reference Detector TDR </vt:lpstr>
      <vt:lpstr>The Tracker Meeting</vt:lpstr>
      <vt:lpstr>A developing Schedule</vt:lpstr>
      <vt:lpstr>Criteria for deciding a detector technology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18</cp:revision>
  <cp:lastPrinted>2023-12-01T09:26:13Z</cp:lastPrinted>
  <dcterms:created xsi:type="dcterms:W3CDTF">2024-01-30T01:54:24Z</dcterms:created>
  <dcterms:modified xsi:type="dcterms:W3CDTF">2024-02-06T01:04:13Z</dcterms:modified>
</cp:coreProperties>
</file>