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261" r:id="rId3"/>
    <p:sldId id="266" r:id="rId4"/>
    <p:sldId id="262" r:id="rId5"/>
    <p:sldId id="268" r:id="rId6"/>
    <p:sldId id="263" r:id="rId7"/>
    <p:sldId id="267" r:id="rId8"/>
    <p:sldId id="264" r:id="rId9"/>
    <p:sldId id="272" r:id="rId10"/>
    <p:sldId id="271" r:id="rId11"/>
    <p:sldId id="265" r:id="rId12"/>
    <p:sldId id="269" r:id="rId13"/>
    <p:sldId id="273" r:id="rId14"/>
    <p:sldId id="270" r:id="rId15"/>
    <p:sldId id="274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6085-B52E-4451-A509-C9AF9993621A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6EDD0-1484-4E22-A6C2-CFA3F9A76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69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56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0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A26CA-BF8E-3299-9852-0F32BC3C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F9BC60-344A-DF5C-F198-1D332EFBF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068935-83E5-8CDC-BDFD-E9F497710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0856E4-C93C-378D-2781-2585EB511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41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B99F-3918-3207-C8C1-DADA6D31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341F7F-4E47-65F2-78AC-39C46CA79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BE07FD-24A1-DF16-9723-FAEB1D29F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CF7659-461D-48BD-CADB-5476A561A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73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D277E-94D4-797A-7DD2-FB920CB65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9F13D0-F0FD-9A4F-86AB-6EC851E91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4ECA55-7D2B-7D28-2907-94D93637B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85C480-CCE7-F13E-E1AE-D0E5E7B98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56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7F1F-0659-CDD3-9BBC-DD7CDEA9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235E45-E9F7-23F0-B00D-F8E5FB307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6593B6-0F2D-3BA8-50EC-9A36619E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5E8100-E697-E7D3-3B5A-CEADEBB7A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E3DED-2A40-111A-C10B-E22EBB67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43AA9C-B4B7-14FB-5F68-5868509E2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1EBCE6-E9F7-2A6C-1C13-F98C7C6FE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BFAC6A-0DE4-C13B-C550-6CCF44C86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17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6E605-6F87-0832-5060-53773A3C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FA6F74-31A7-8631-6881-59EA13B40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5BCFC9-316F-C056-69F0-CE4C932D8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1A6B80-7AD7-931E-DA8A-48E080864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70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6EDD0-1484-4E22-A6C2-CFA3F9A7696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5E3BC-43FB-7E51-F776-931B05F77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2F8059-F2B1-77B6-2176-CD419024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61F444-8777-CB72-7379-4C36A713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39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F7608A-D05D-3FB1-8015-D75F435E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8133CE-7DFD-6289-890D-568B83A8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68232C-DCDC-3723-1948-6B8E393FC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852309-8A19-593D-0F3A-3869C734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441-4FC6-4A3A-A4A5-9AF7D231141E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94789-8ABE-D165-8CB8-E4F00CD9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532F8-0E85-216D-359A-926A76E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201CA-741A-3336-C6BA-78B70C07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E7D3AB-90EE-18F9-F753-86D09AC05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A2173F-51EB-010C-20B8-345844D8D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4BCEE-1C28-765E-05C0-D452604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331-E4F8-4BFE-9D0D-D9935CFAA7C4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D4959-4917-B419-E20C-6F4301A4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474C8E-336F-6F3A-3566-B0AB87BA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7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BA9CE-57A5-DE7B-2115-4915D2FC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B4A8A3-D226-2EE1-DAEB-070C6C4FB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E4671-5B87-76AE-4664-FD524B0E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1480-86A5-46C6-8943-41C2136D2DBA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8005A-215F-A44D-8D80-9E1D18D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611DD-77AA-C312-F965-49D725A0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6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DD520FC-B8A3-990E-BB24-A79383791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47399E-3A50-2881-4245-5B53A194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6DC4F-1A73-6A09-EFC0-0FBA4810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C077-20A7-4FC5-BC39-95BB80B4C94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2DDA9A-5CB0-7E74-CC1A-15CF1076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587F74-0AB0-9810-3B45-9CC3EB43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2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2CCE0-6902-1643-F9BA-CC0CE2893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AA7791-BC9C-B486-943D-26EFE1295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34DC5B-814B-99C4-205E-4B8A5B49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68BE-F472-4721-81A8-43AAA0E9697C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B0AA2-67B8-BA07-2639-2346CD53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D3BE0-DFE0-A976-816C-B3FA7A97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29DBD-8474-025C-4EBB-E7C1925C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28BED7-0329-552D-5901-0CB05A96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A476E7-7537-AC93-62BA-3FE5D0A3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A1FB-5E54-41EF-A250-318B383819D3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A1A4B-FD72-E9D1-296D-BF830361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64CDC8-04C2-5B9E-D62E-BB647941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9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8E035-71A3-9E3C-D561-8D94D738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92EB3-D48A-F4F1-9FD1-46EF21E6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5687E-45D1-975E-02BE-3E2D98AE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06B4-6245-40E7-9DD7-9608545A310E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794A02-7EDD-770E-A807-31229893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04E27-3A9A-605A-3CE5-DBC6F099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1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D945E-521E-1EB1-FCF5-C86D5136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187C84-A15F-4E63-1DA6-D7342429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7ADA91-BD9D-BA79-7B55-57F45F68F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EFD61C-3CD5-5B4A-79A5-53A4236F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4CFC-A911-4BE6-8E54-646DDCEAE58A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E1E977-BE2B-1A36-A6DC-2EF3AB42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C62D05-A691-E4FE-843A-76CD18BB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3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56EE7-6D7E-01C5-A325-F4DDE08A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FDDADE-1C2A-FF39-756B-294C72214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0E43C1-591F-CDEB-764E-2BCDBCEB6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E47264-2377-2E4B-F9AE-1FE3317FF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C010DC-2362-777F-F296-FC63A9668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4693A4-8FC1-C714-58E2-65567CF4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F5B9-43B8-43BD-BB46-B46DB6ECC06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C3FD20-7EDA-5DFE-966F-CEED26F4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3C60D-567F-7BF4-1FEF-AD643C2F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6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C7C46-17C0-8F65-4E56-7E6DF60B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690F4-7F36-5A31-768F-B3B16E2C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0A97-F51C-459D-ADE6-B1C8B82263C3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97D783-F825-C822-D3EC-47B0657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4B389E-990E-ADFB-F7AD-4DFD2803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5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2EE8C-913B-06C1-3FEC-8DBDA2B9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8617A5-7ED4-B0E5-7EC7-DE480FF5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264A-7757-48EF-A4AE-A99B2EBB24C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5C17AA-C72E-B2E2-5F6E-D5064CA9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C3DDE6-581C-F238-BC50-14F2D24A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7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FCBCEA-6077-03F6-7970-B1603CF9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E64F-4CDA-4028-8E71-7C171E78359B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C234FE-478D-EE70-E5E0-A614F56F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FE401E-26D0-4355-C56C-C10A18E7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4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40EFD-019A-B4D7-357F-5BED278A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71B92-74F6-2C4E-4287-3709CE11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B6BAAB-ABA1-83D2-0C59-6146FEF5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408553-4D1C-4170-2A17-63BDEA18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A28-927A-44E5-8EA1-11DA1ADF01E0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F15DBB-9B9C-0F4C-13F6-79CC6FC3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3168C-FA61-1DC6-F7D9-F0BD8969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65EB3-B554-69D0-C229-5DA0764D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237280-AD51-9D9C-0A69-8DFE1A1CA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24D93C-8203-E573-9CC3-776CA24E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C1D451-EAA0-A880-D6E5-7122C1B8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895A-AEAD-438F-8455-FE8AE1B102F4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4C7E2F-E310-FFF7-C4EF-47104078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C8C982-3454-F19A-611D-D939F074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3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6A029-68A4-3895-B1C6-B6F48914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317B5A-2E41-CBED-BE1D-6B7D9274F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F50FE-D945-B5D5-CE90-F3A2E38B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57C3-1D79-4A76-9550-9C473CAE5C61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C886B-3830-15C1-593B-8FB57443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CFC08-B34B-1955-FCAC-40899F1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50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616CF3-4FC2-0442-9DD8-9D06B7184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AA149-CDEE-B8B6-5AE9-CE2063FAD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7AE50-D894-5E75-D69C-C862F458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87C5-8E1B-43AF-A2FC-9AE331B6ECB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B51741-38F1-D5ED-A729-40676254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963A8-2E02-91B4-4FEE-8543E414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20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4A662-35F1-5251-3D61-C3E747F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450BEA-5AEA-4900-27F7-C0FB824F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E4-842B-4DF8-9D8C-0C9C0835A89C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83A6DB-1318-463B-5032-80A6591C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53366E-CD2C-AD07-7F0C-8C6C7E1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1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D7CAC-A038-AD85-F20C-928EE850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7E8750-E78D-87C8-7002-96D993EA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6BFF1A-04F2-D30D-7153-8F93A62B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BC2C-EB72-4819-92D4-86B9ABB17FE7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BED97-5768-F7B3-13A2-7B2BAF5B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E1BE53-000B-33F5-4C57-FFB8B03D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702FE-4231-E63E-4BDB-E276BBC0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A85B3-DDCB-3ED6-7682-FF4399C72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AE91EA-9E6F-E128-2C64-F3B45827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907E-EA6A-427A-8236-0DB1D80028B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460D6-C645-9E48-D11D-07D15A29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A2042-072B-338C-3F0C-1AA611BE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28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D3D9E-116A-2CA3-01F8-D362CA7F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61434B-A1EF-8726-BB10-03677ECBA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A59F6-BF17-C4C4-F80F-B948043F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3F69AD-5D2D-9A4F-D408-9928B656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73F3-2C0B-4EF1-9D78-A2922743C8E6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234867-E3D3-9D98-AFF1-F1B7F14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831FE-D4FC-81C7-D85C-358A56D4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7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2D7CB-2D81-4833-8333-7E028968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67D889-35A0-AD47-E656-628689020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769A83-D345-40B4-8C9D-C2D663A2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7FBC46-F59A-19A8-D9FA-8CB47633C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BFA37D-E8F2-C067-6C7F-B3BC9D235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793324-BDAA-AA67-89CF-D9C80B5D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63A-DD36-43F0-B38C-0AE055D539B0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E62B91-0FDD-2066-CCB4-B9413D60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FC2FE9-C504-D3A6-123F-CAD1B465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2BA3E-1064-E69E-64B2-2C4EE990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3270BA-DD86-0612-BE1A-E4E57369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E9BA-0A22-4476-981E-AB90F73476E3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535962-8EE5-26F9-F54C-7F6701E9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A9EDB2-C99B-C9D2-49FF-0E076C01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07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4B9432-09E3-CD46-391B-DFA0BB53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B70-B87B-49D3-BB86-2519FC1BEA72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AD5B17-E86F-5C95-A1EC-68A0A39C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732156-B80C-2736-ED29-6A2E0267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2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65DF10-4F36-C642-4D78-3D9287ED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A70705-AF68-5916-83B3-03FE0123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5CBCE1-D1DA-C212-B006-926205DE1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59E7-C13E-412C-8D24-A0D955CECA5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A0F278-A6CE-F755-69E7-E29F539ED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A9AAA4-9C4A-DD6E-43F1-18A787CB9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DA26-A509-43A4-BE3C-1341DF600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5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7DD5BC-2C72-CA16-8E31-F09228F7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C3F6CA-14E2-ABA6-5CEA-9652F337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4CF91-3375-170D-F745-7A4AB07C3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2702-FAD5-4993-9937-B41373938C77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38097B-E40A-F180-02EE-C820A941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29DE88-AD27-EC81-651B-3161A968B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CF97-7E75-444C-ABB6-AA0D41F11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7FA6-2DB1-D5B6-A0A5-E284A29D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9659ED-6626-7E33-EF6B-322019198B4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92157"/>
                <a:ext cx="9144000" cy="163864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400" b="1" dirty="0"/>
                  <a:t>CP violation of baryon decays with </a:t>
                </a:r>
                <a14:m>
                  <m:oMath xmlns:m="http://schemas.openxmlformats.org/officeDocument/2006/math">
                    <m:r>
                      <a:rPr lang="en-US" altLang="zh-CN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sz="4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4400" b="1" dirty="0"/>
                  <a:t> </a:t>
                </a:r>
                <a:r>
                  <a:rPr lang="en-US" altLang="zh-CN" sz="4400" b="1" dirty="0"/>
                  <a:t>rescatterings</a:t>
                </a:r>
                <a:endParaRPr lang="zh-CN" altLang="en-US" sz="4400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9659ED-6626-7E33-EF6B-322019198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92157"/>
                <a:ext cx="9144000" cy="1638640"/>
              </a:xfrm>
              <a:blipFill>
                <a:blip r:embed="rId3"/>
                <a:stretch>
                  <a:fillRect b="-17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BECFFB52-9A58-D5DB-39A5-E0D3963E3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5782"/>
            <a:ext cx="9144000" cy="32524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汪建鹏 兰州大学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第二十一届重味物理与</a:t>
            </a:r>
            <a:r>
              <a:rPr lang="en-US" altLang="zh-CN" dirty="0"/>
              <a:t>CP </a:t>
            </a:r>
            <a:r>
              <a:rPr lang="zh-CN" altLang="en-US" dirty="0"/>
              <a:t>破坏研讨会</a:t>
            </a:r>
            <a:r>
              <a:rPr lang="en-US" altLang="zh-CN" dirty="0"/>
              <a:t>@</a:t>
            </a:r>
            <a:r>
              <a:rPr lang="zh-CN" altLang="en-US" dirty="0"/>
              <a:t>衡阳 </a:t>
            </a:r>
            <a:r>
              <a:rPr lang="en-US" altLang="zh-CN" dirty="0"/>
              <a:t>2024-10-26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Based on: </a:t>
            </a:r>
            <a:r>
              <a:rPr lang="en-US" altLang="zh-CN" dirty="0" err="1"/>
              <a:t>Chin.Phys.C</a:t>
            </a:r>
            <a:r>
              <a:rPr lang="en-US" altLang="zh-CN" dirty="0"/>
              <a:t> 48 (2024) 10, 101002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黑体" panose="02010609060101010101" pitchFamily="49" charset="-122"/>
              </a:rPr>
              <a:t>In collaboration with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pitchFamily="49" charset="-122"/>
              </a:rPr>
              <a:t>Prof. </a:t>
            </a: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黑体" panose="02010609060101010101" pitchFamily="49" charset="-122"/>
              </a:rPr>
              <a:t>Fu-Sheng Yu</a:t>
            </a:r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4FF0E958-23AC-B455-154E-75DBA15D6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6" y="4638972"/>
            <a:ext cx="1877980" cy="18779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A0C5FB-496D-5A45-E197-0229B6D0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07" y="4638972"/>
            <a:ext cx="2049215" cy="20024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0AE76B-0F4E-E1C2-2298-024B09101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683" y="4638972"/>
            <a:ext cx="2060869" cy="20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5E9A-D718-C678-D13D-729361F1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50191F-A11C-C2EC-233F-177B861C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z="2000" smtClean="0"/>
              <a:t>10</a:t>
            </a:fld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49212-D857-EFC7-021A-7B3F4AE9AD84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49212-D857-EFC7-021A-7B3F4AE9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3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AA06780-A918-C358-2F4A-DE54DCCEB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08" y="769773"/>
            <a:ext cx="5087731" cy="49356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F0FBED-9E0E-DBD8-C1F1-7BC15E6AAB4D}"/>
              </a:ext>
            </a:extLst>
          </p:cNvPr>
          <p:cNvSpPr txBox="1"/>
          <p:nvPr/>
        </p:nvSpPr>
        <p:spPr>
          <a:xfrm>
            <a:off x="500864" y="2088104"/>
            <a:ext cx="699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Tree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7DDBCF-A19A-7ED7-CD4E-282115AB31CE}"/>
              </a:ext>
            </a:extLst>
          </p:cNvPr>
          <p:cNvSpPr txBox="1"/>
          <p:nvPr/>
        </p:nvSpPr>
        <p:spPr>
          <a:xfrm>
            <a:off x="262270" y="4759849"/>
            <a:ext cx="117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Penguin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8193D1-B1EE-67F0-40FC-D289D04344F4}"/>
              </a:ext>
            </a:extLst>
          </p:cNvPr>
          <p:cNvSpPr txBox="1"/>
          <p:nvPr/>
        </p:nvSpPr>
        <p:spPr>
          <a:xfrm>
            <a:off x="1944629" y="5762166"/>
            <a:ext cx="20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Short distance </a:t>
            </a:r>
          </a:p>
          <a:p>
            <a:r>
              <a:rPr lang="en-US" altLang="zh-CN" b="1" dirty="0"/>
              <a:t>weak interactions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E97FE8-0F3F-D851-AD1F-D46FB1571A8D}"/>
                  </a:ext>
                </a:extLst>
              </p:cNvPr>
              <p:cNvSpPr txBox="1"/>
              <p:nvPr/>
            </p:nvSpPr>
            <p:spPr>
              <a:xfrm>
                <a:off x="4384120" y="5762165"/>
                <a:ext cx="209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Long distance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sz="18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/>
                  <a:t> re-scatterings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E97FE8-0F3F-D851-AD1F-D46FB1571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20" y="5762165"/>
                <a:ext cx="2095200" cy="646331"/>
              </a:xfrm>
              <a:prstGeom prst="rect">
                <a:avLst/>
              </a:prstGeom>
              <a:blipFill>
                <a:blip r:embed="rId5"/>
                <a:stretch>
                  <a:fillRect l="-232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F8FBF34-7B69-8013-53EF-B284400C697B}"/>
              </a:ext>
            </a:extLst>
          </p:cNvPr>
          <p:cNvSpPr txBox="1"/>
          <p:nvPr/>
        </p:nvSpPr>
        <p:spPr>
          <a:xfrm>
            <a:off x="2119423" y="6356805"/>
            <a:ext cx="158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Weak phase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727DC7-E674-BD6D-D5E3-6771B3C534A5}"/>
              </a:ext>
            </a:extLst>
          </p:cNvPr>
          <p:cNvSpPr txBox="1"/>
          <p:nvPr/>
        </p:nvSpPr>
        <p:spPr>
          <a:xfrm>
            <a:off x="4473111" y="6356805"/>
            <a:ext cx="180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Strong phase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20CCB6F-8934-2EA0-6192-A8581FB70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539" y="2074728"/>
            <a:ext cx="4260420" cy="2878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F5D76-A6F8-2283-6983-6FF189536A0B}"/>
                  </a:ext>
                </a:extLst>
              </p:cNvPr>
              <p:cNvSpPr txBox="1"/>
              <p:nvPr/>
            </p:nvSpPr>
            <p:spPr>
              <a:xfrm>
                <a:off x="7732503" y="1132246"/>
                <a:ext cx="380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/>
                  <a:t> data from SAID program https://gwdac.phys.gwu.edu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F5D76-A6F8-2283-6983-6FF18953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503" y="1132246"/>
                <a:ext cx="3806456" cy="646331"/>
              </a:xfrm>
              <a:prstGeom prst="rect">
                <a:avLst/>
              </a:prstGeom>
              <a:blipFill>
                <a:blip r:embed="rId7"/>
                <a:stretch>
                  <a:fillRect l="-1280" t="-5660" r="-240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168A28DC-3452-33C9-119C-226130C1104D}"/>
              </a:ext>
            </a:extLst>
          </p:cNvPr>
          <p:cNvSpPr/>
          <p:nvPr/>
        </p:nvSpPr>
        <p:spPr>
          <a:xfrm rot="1448079">
            <a:off x="6125424" y="2544722"/>
            <a:ext cx="1183557" cy="3969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B85FBE9E-2D6E-6B6F-C5C0-5F581CC9F209}"/>
              </a:ext>
            </a:extLst>
          </p:cNvPr>
          <p:cNvSpPr/>
          <p:nvPr/>
        </p:nvSpPr>
        <p:spPr>
          <a:xfrm rot="19298739">
            <a:off x="6070182" y="4425360"/>
            <a:ext cx="1183557" cy="3969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5D84B8-63D8-21BD-64D0-BEA3C5456CB7}"/>
              </a:ext>
            </a:extLst>
          </p:cNvPr>
          <p:cNvSpPr txBox="1"/>
          <p:nvPr/>
        </p:nvSpPr>
        <p:spPr>
          <a:xfrm>
            <a:off x="8403263" y="5289175"/>
            <a:ext cx="28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Data driven</a:t>
            </a:r>
          </a:p>
          <a:p>
            <a:pPr algn="ctr"/>
            <a:r>
              <a:rPr lang="en-US" altLang="zh-CN" b="1" dirty="0"/>
              <a:t>Model independent</a:t>
            </a:r>
          </a:p>
        </p:txBody>
      </p:sp>
    </p:spTree>
    <p:extLst>
      <p:ext uri="{BB962C8B-B14F-4D97-AF65-F5344CB8AC3E}">
        <p14:creationId xmlns:p14="http://schemas.microsoft.com/office/powerpoint/2010/main" val="411654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553853-E48B-9D37-5C59-6A86E47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18D644-B520-ADE6-0139-FE7052A20508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18D644-B520-ADE6-0139-FE7052A20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3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B9FB4C3-CFCC-BF42-2A0F-2C19078F1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005" y="701747"/>
                <a:ext cx="11367604" cy="19422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200" dirty="0"/>
                  <a:t> form factors which full results are absent. Here, we only consider Lorentz structures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2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2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200" dirty="0"/>
                  <a:t>, and three possible </a:t>
                </a:r>
                <a:r>
                  <a:rPr lang="en-US" altLang="zh-CN" sz="2400" dirty="0"/>
                  <a:t>scenarios</a:t>
                </a:r>
                <a:endParaRPr lang="en-US" altLang="zh-CN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Complex effective Wilson coefficients are used to include quark loop contributions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B9FB4C3-CFCC-BF42-2A0F-2C19078F1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005" y="701747"/>
                <a:ext cx="11367604" cy="1942216"/>
              </a:xfrm>
              <a:blipFill>
                <a:blip r:embed="rId4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72FAB38-68F3-A174-54E6-83C00CD21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954" y="2526546"/>
            <a:ext cx="8265706" cy="4238824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32AA670-1E7E-CAC4-3273-9CD678FA708D}"/>
              </a:ext>
            </a:extLst>
          </p:cNvPr>
          <p:cNvSpPr/>
          <p:nvPr/>
        </p:nvSpPr>
        <p:spPr>
          <a:xfrm>
            <a:off x="2117325" y="3806456"/>
            <a:ext cx="7600833" cy="1403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C1405B-DA86-6698-D0D2-977FAC97D1B8}"/>
              </a:ext>
            </a:extLst>
          </p:cNvPr>
          <p:cNvSpPr txBox="1"/>
          <p:nvPr/>
        </p:nvSpPr>
        <p:spPr>
          <a:xfrm>
            <a:off x="9753598" y="3744281"/>
            <a:ext cx="2473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Experimental analysis could be performed in specific </a:t>
            </a:r>
            <a:r>
              <a:rPr lang="en-US" altLang="zh-CN" b="1" dirty="0" err="1"/>
              <a:t>Dalitz</a:t>
            </a:r>
            <a:r>
              <a:rPr lang="en-US" altLang="zh-CN" b="1" dirty="0"/>
              <a:t> region 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8BADC4E-036F-8021-2AC5-51DF5FCDEFAD}"/>
                  </a:ext>
                </a:extLst>
              </p:cNvPr>
              <p:cNvSpPr txBox="1"/>
              <p:nvPr/>
            </p:nvSpPr>
            <p:spPr>
              <a:xfrm>
                <a:off x="42528" y="3786817"/>
                <a:ext cx="24738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We 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state in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scatterings for simplicity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8BADC4E-036F-8021-2AC5-51DF5FCDE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8" y="3786817"/>
                <a:ext cx="2473842" cy="1200329"/>
              </a:xfrm>
              <a:prstGeom prst="rect">
                <a:avLst/>
              </a:prstGeom>
              <a:blipFill>
                <a:blip r:embed="rId6"/>
                <a:stretch>
                  <a:fillRect l="-2217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C404848-1786-BC02-0020-5927C2A63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0108" y="5209953"/>
            <a:ext cx="2598978" cy="12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EB55F-255E-8AB6-5529-1E4606699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159213-963D-E3AD-43AD-4D8746DE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6CFA6C-A122-938B-60FC-7A2B3DB4D580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6CFA6C-A122-938B-60FC-7A2B3DB4D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2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2D9A05E-30FF-09B2-9E73-2C0B1B89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05" y="701747"/>
            <a:ext cx="11367604" cy="1942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Large regional CP asymmetries emerge in </a:t>
            </a:r>
            <a:r>
              <a:rPr lang="en-US" altLang="zh-CN" sz="2200" dirty="0" err="1"/>
              <a:t>Dalitz</a:t>
            </a:r>
            <a:r>
              <a:rPr lang="en-US" altLang="zh-CN" sz="2200" dirty="0"/>
              <a:t> distributions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5C93FF-75FA-8FDB-168F-682172E6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1" y="1410811"/>
            <a:ext cx="8267217" cy="47454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C0761D6-AD08-42D4-1ADA-8B05AD34EA91}"/>
              </a:ext>
            </a:extLst>
          </p:cNvPr>
          <p:cNvSpPr txBox="1"/>
          <p:nvPr/>
        </p:nvSpPr>
        <p:spPr>
          <a:xfrm>
            <a:off x="8815678" y="2828835"/>
            <a:ext cx="290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Like B meson three body decays, large region CPV emerge, and can be tested in the experiments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3464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76F85D-0AB4-FD4F-66C3-FC911B36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78A14F1-0CBD-7E6C-D955-961DA2F09125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78A14F1-0CBD-7E6C-D955-961DA2F0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2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B5CAEF0-A8B7-C30F-122A-C09242B41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46" y="1275907"/>
            <a:ext cx="7584742" cy="5080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453584-6DA4-A150-C99D-F6A9A8495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1930843"/>
            <a:ext cx="3571875" cy="27813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9AFA54-C62E-CF3C-CF7C-25754A8FAACE}"/>
              </a:ext>
            </a:extLst>
          </p:cNvPr>
          <p:cNvSpPr txBox="1"/>
          <p:nvPr/>
        </p:nvSpPr>
        <p:spPr>
          <a:xfrm>
            <a:off x="550351" y="1275907"/>
            <a:ext cx="333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CPV defined by Legendre moments also are given 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6AB392D-1061-BEED-4791-2AF9D942B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44" y="4927157"/>
            <a:ext cx="3707647" cy="17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C0B4D3-C107-E419-CA0C-A890ECD6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308F98-B6CA-0FC8-0197-622724DB3885}"/>
              </a:ext>
            </a:extLst>
          </p:cNvPr>
          <p:cNvSpPr txBox="1"/>
          <p:nvPr/>
        </p:nvSpPr>
        <p:spPr>
          <a:xfrm>
            <a:off x="144658" y="55416"/>
            <a:ext cx="1072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Phenomenological suggestions and summary</a:t>
            </a:r>
            <a:endParaRPr lang="zh-CN" altLang="en-US" sz="3600" b="1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559C9C7-D6BB-B9E9-9DB1-FC193C7E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05" y="701747"/>
            <a:ext cx="3308125" cy="646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Suggestions: processes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E2706B-48EC-C421-FB7E-9C24402D6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90" y="1287456"/>
            <a:ext cx="4629150" cy="1343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518B35B-A333-C68C-F65A-6B2047A49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004" y="2623393"/>
                <a:ext cx="10906861" cy="18422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Currently, we only consider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dirty="0"/>
                  <a:t> to show our results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 Full analysis of 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dirty="0"/>
                  <a:t> will be done in the near future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200" dirty="0"/>
                  <a:t> form factors can be improved in the future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518B35B-A333-C68C-F65A-6B2047A49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4" y="2623393"/>
                <a:ext cx="10906861" cy="1842281"/>
              </a:xfrm>
              <a:prstGeom prst="rect">
                <a:avLst/>
              </a:prstGeom>
              <a:blipFill>
                <a:blip r:embed="rId4"/>
                <a:stretch>
                  <a:fillRect l="-615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E8329CA-9726-B14C-1FA3-FE7AC1FFB33F}"/>
              </a:ext>
            </a:extLst>
          </p:cNvPr>
          <p:cNvSpPr txBox="1"/>
          <p:nvPr/>
        </p:nvSpPr>
        <p:spPr>
          <a:xfrm>
            <a:off x="3586018" y="4810847"/>
            <a:ext cx="502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/>
              <a:t>Thank you</a:t>
            </a:r>
            <a:endParaRPr lang="zh-CN" altLang="en-US" sz="7200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97F1746-C3A9-9D34-748A-AE2D584C892D}"/>
              </a:ext>
            </a:extLst>
          </p:cNvPr>
          <p:cNvSpPr/>
          <p:nvPr/>
        </p:nvSpPr>
        <p:spPr>
          <a:xfrm>
            <a:off x="3125971" y="2268279"/>
            <a:ext cx="4722521" cy="3551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028A3C-9119-4909-2214-45736646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781A71-BE4D-F7E1-1C4E-736C9096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79" y="920453"/>
            <a:ext cx="8181975" cy="2667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83EF04-A347-4499-954E-CBF3C304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7453"/>
            <a:ext cx="4114800" cy="3009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ACB85-0735-E986-2576-498A3746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567" y="4544716"/>
            <a:ext cx="3524250" cy="10953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B83CFA1-1848-8075-1CF1-10113B8104B1}"/>
              </a:ext>
            </a:extLst>
          </p:cNvPr>
          <p:cNvSpPr txBox="1"/>
          <p:nvPr/>
        </p:nvSpPr>
        <p:spPr>
          <a:xfrm>
            <a:off x="144659" y="55416"/>
            <a:ext cx="394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Back up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84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8E9699-D53B-89E2-D7E1-FF10D3CFAC50}"/>
              </a:ext>
            </a:extLst>
          </p:cNvPr>
          <p:cNvSpPr txBox="1"/>
          <p:nvPr/>
        </p:nvSpPr>
        <p:spPr>
          <a:xfrm>
            <a:off x="144659" y="55416"/>
            <a:ext cx="34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Outline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FCF2164-BE06-D4B6-D875-00DC00B7BB62}"/>
                  </a:ext>
                </a:extLst>
              </p:cNvPr>
              <p:cNvSpPr txBox="1"/>
              <p:nvPr/>
            </p:nvSpPr>
            <p:spPr>
              <a:xfrm>
                <a:off x="631174" y="1555668"/>
                <a:ext cx="805917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Motivation : Why baryon CPV?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New proposal: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 re-scattering picture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dirty="0"/>
                  <a:t> CPV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Numerical results and phenomenological suggestions </a:t>
                </a:r>
              </a:p>
              <a:p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Summary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FCF2164-BE06-D4B6-D875-00DC00B7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4" y="1555668"/>
                <a:ext cx="8059170" cy="2677656"/>
              </a:xfrm>
              <a:prstGeom prst="rect">
                <a:avLst/>
              </a:prstGeom>
              <a:blipFill>
                <a:blip r:embed="rId2"/>
                <a:stretch>
                  <a:fillRect l="-1059" t="-1595" b="-4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4DAB9-5F98-8402-AC79-35FA23A4E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713519-E99A-57C4-5F06-E6023C06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799FDA26-A509-43A4-BE3C-1341DF600BC7}" type="slidenum">
              <a:rPr lang="zh-CN" altLang="en-US" sz="2000" smtClean="0"/>
              <a:t>3</a:t>
            </a:fld>
            <a:endParaRPr lang="zh-CN" altLang="en-US" sz="20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B8BAA3A-44C1-519F-49EA-B834154B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8" y="1020725"/>
            <a:ext cx="9467917" cy="51390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  <a:cs typeface="+mn-cs"/>
              </a:rPr>
              <a:t>C and CP violation </a:t>
            </a:r>
            <a:r>
              <a:rPr lang="en-US" altLang="zh-CN" sz="2400" dirty="0"/>
              <a:t>are</a:t>
            </a:r>
            <a:r>
              <a:rPr lang="en-US" altLang="zh-CN" sz="2400" dirty="0">
                <a:latin typeface="+mn-lt"/>
                <a:cs typeface="+mn-cs"/>
              </a:rPr>
              <a:t> important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D</a:t>
            </a:r>
            <a:r>
              <a:rPr lang="en" altLang="zh-CN" sz="2200" dirty="0"/>
              <a:t>ynamical path to baryon anti-baryon asymmetry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Precise test of Standard Model 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Sensitive to</a:t>
            </a:r>
            <a:r>
              <a:rPr lang="en" altLang="zh-CN" sz="2200" dirty="0"/>
              <a:t> new physics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  <a:cs typeface="+mn-cs"/>
              </a:rPr>
              <a:t>Meson system: High precision era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  <a:cs typeface="+mn-cs"/>
              </a:rPr>
              <a:t>Baryon sector: Both of theoretical and experimental challenge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  <a:cs typeface="+mn-cs"/>
              </a:rPr>
              <a:t>Principal question: how to find baryon CPV?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D777A4-5351-6D59-7CA0-E378C0DFDAF2}"/>
              </a:ext>
            </a:extLst>
          </p:cNvPr>
          <p:cNvSpPr txBox="1"/>
          <p:nvPr/>
        </p:nvSpPr>
        <p:spPr>
          <a:xfrm>
            <a:off x="144659" y="55416"/>
            <a:ext cx="34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CP Violation</a:t>
            </a:r>
            <a:endParaRPr lang="zh-CN" altLang="en-US" sz="36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3EC9B4-1BFF-ACD8-5C4C-66B15A00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775" y="2778673"/>
            <a:ext cx="3200974" cy="303077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2B57221-5FEF-E346-47BA-86377B362506}"/>
              </a:ext>
            </a:extLst>
          </p:cNvPr>
          <p:cNvSpPr txBox="1"/>
          <p:nvPr/>
        </p:nvSpPr>
        <p:spPr>
          <a:xfrm>
            <a:off x="9676228" y="5798682"/>
            <a:ext cx="224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CKM unitary triangle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0FAD27A-C402-ABD0-0BED-4C7904FC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755" y="233916"/>
            <a:ext cx="2824994" cy="19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E5F6E-B9B1-A047-1543-8F187CDB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C1F6EA-C1CB-9031-3988-FBDEFB0A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799FDA26-A509-43A4-BE3C-1341DF600BC7}" type="slidenum">
              <a:rPr lang="zh-CN" altLang="en-US" sz="2000" smtClean="0"/>
              <a:t>4</a:t>
            </a:fld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13F3E7-AF30-734E-6A1C-70F2CF4E7B70}"/>
              </a:ext>
            </a:extLst>
          </p:cNvPr>
          <p:cNvSpPr txBox="1"/>
          <p:nvPr/>
        </p:nvSpPr>
        <p:spPr>
          <a:xfrm>
            <a:off x="144659" y="55416"/>
            <a:ext cx="34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CP Violation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86AAF5-B324-386C-6A14-23D56D4879D8}"/>
                  </a:ext>
                </a:extLst>
              </p:cNvPr>
              <p:cNvSpPr txBox="1"/>
              <p:nvPr/>
            </p:nvSpPr>
            <p:spPr>
              <a:xfrm>
                <a:off x="928578" y="1368678"/>
                <a:ext cx="995207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−3.5±1.7±2.0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−2.0±1.3±1.0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b="0" i="0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=0.014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0.022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0.010</m:t>
                      </m:r>
                    </m:oMath>
                  </m:oMathPara>
                </a14:m>
                <a:endParaRPr lang="en-US" altLang="zh-CN" sz="20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86AAF5-B324-386C-6A14-23D56D48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8" y="1368678"/>
                <a:ext cx="995207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2A9E048-21A2-E99A-BDAE-E277B50C6D00}"/>
              </a:ext>
            </a:extLst>
          </p:cNvPr>
          <p:cNvSpPr txBox="1"/>
          <p:nvPr/>
        </p:nvSpPr>
        <p:spPr>
          <a:xfrm>
            <a:off x="9207297" y="3523104"/>
            <a:ext cx="258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[BESIII, 2019],[BelleII,2023]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097009-2E8C-12DD-BA5A-ACD5E994C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186" y="4438916"/>
            <a:ext cx="3849294" cy="20517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0DB792C-0155-9EC3-DA2E-9E8453F231C4}"/>
              </a:ext>
            </a:extLst>
          </p:cNvPr>
          <p:cNvSpPr txBox="1"/>
          <p:nvPr/>
        </p:nvSpPr>
        <p:spPr>
          <a:xfrm>
            <a:off x="4333784" y="6382921"/>
            <a:ext cx="206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[</a:t>
            </a:r>
            <a:r>
              <a:rPr lang="en-US" altLang="zh-CN" sz="1600" dirty="0" err="1">
                <a:solidFill>
                  <a:srgbClr val="C00000"/>
                </a:solidFill>
              </a:rPr>
              <a:t>LHCb</a:t>
            </a:r>
            <a:r>
              <a:rPr lang="en-US" altLang="zh-CN" sz="1600" dirty="0">
                <a:solidFill>
                  <a:srgbClr val="C00000"/>
                </a:solidFill>
              </a:rPr>
              <a:t>, 2018,2019...]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B9F5B2E-BD22-7BA2-FF76-9144852D6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60" y="4766096"/>
            <a:ext cx="5963504" cy="14940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327DE29-2C93-E317-959A-83867F487E92}"/>
              </a:ext>
            </a:extLst>
          </p:cNvPr>
          <p:cNvSpPr txBox="1"/>
          <p:nvPr/>
        </p:nvSpPr>
        <p:spPr>
          <a:xfrm>
            <a:off x="8595928" y="4154811"/>
            <a:ext cx="122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Future</a:t>
            </a:r>
            <a:endParaRPr lang="zh-CN" altLang="en-US" sz="2400" b="1" dirty="0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E65F5E97-E6B5-31A7-C84E-0A39CF4F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05" y="701747"/>
            <a:ext cx="4328851" cy="646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  <a:cs typeface="+mn-cs"/>
              </a:rPr>
              <a:t>Direct CP asymmetries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F9F5E57-1DBC-0B4B-D4F7-3453BBA3418E}"/>
                  </a:ext>
                </a:extLst>
              </p:cNvPr>
              <p:cNvSpPr txBox="1"/>
              <p:nvPr/>
            </p:nvSpPr>
            <p:spPr>
              <a:xfrm>
                <a:off x="928577" y="3147017"/>
                <a:ext cx="99520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0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0.006 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 0.012 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 0.007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0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+0.013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0.007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0.011 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F9F5E57-1DBC-0B4B-D4F7-3453BBA3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7" y="3147017"/>
                <a:ext cx="9952075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A7624371-BE46-695C-F9DB-B302BE38FED4}"/>
              </a:ext>
            </a:extLst>
          </p:cNvPr>
          <p:cNvSpPr txBox="1"/>
          <p:nvPr/>
        </p:nvSpPr>
        <p:spPr>
          <a:xfrm>
            <a:off x="9836400" y="1934504"/>
            <a:ext cx="132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[</a:t>
            </a:r>
            <a:r>
              <a:rPr lang="en-US" altLang="zh-CN" sz="1600" dirty="0" err="1">
                <a:solidFill>
                  <a:srgbClr val="C00000"/>
                </a:solidFill>
              </a:rPr>
              <a:t>LHCb</a:t>
            </a:r>
            <a:r>
              <a:rPr lang="en-US" altLang="zh-CN" sz="1600" dirty="0">
                <a:solidFill>
                  <a:srgbClr val="C00000"/>
                </a:solidFill>
              </a:rPr>
              <a:t>, 2018]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4C5D2DBD-0CFD-F230-ED4B-9ADA6ED1DCEF}"/>
              </a:ext>
            </a:extLst>
          </p:cNvPr>
          <p:cNvSpPr txBox="1">
            <a:spLocks/>
          </p:cNvSpPr>
          <p:nvPr/>
        </p:nvSpPr>
        <p:spPr>
          <a:xfrm>
            <a:off x="392004" y="2363732"/>
            <a:ext cx="7213819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CP asymmetries induced by asymmetry parameters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6B028E0D-66C8-1A05-9811-B3BFD282147A}"/>
              </a:ext>
            </a:extLst>
          </p:cNvPr>
          <p:cNvSpPr txBox="1">
            <a:spLocks/>
          </p:cNvSpPr>
          <p:nvPr/>
        </p:nvSpPr>
        <p:spPr>
          <a:xfrm>
            <a:off x="392003" y="3669856"/>
            <a:ext cx="7213819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Triple product asymmetries and CPV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25D1B1-2BB0-D825-C876-3492F68FC48F}"/>
              </a:ext>
            </a:extLst>
          </p:cNvPr>
          <p:cNvSpPr txBox="1"/>
          <p:nvPr/>
        </p:nvSpPr>
        <p:spPr>
          <a:xfrm>
            <a:off x="9349563" y="2601433"/>
            <a:ext cx="205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See previous talks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4250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7AF-A191-47AE-768B-6F88A749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6170B-A0E1-D41F-BC22-E8D56511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z="2000" smtClean="0"/>
              <a:t>5</a:t>
            </a:fld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64DDE3-8E88-8A7C-76AC-055575E99AB4}"/>
              </a:ext>
            </a:extLst>
          </p:cNvPr>
          <p:cNvSpPr txBox="1"/>
          <p:nvPr/>
        </p:nvSpPr>
        <p:spPr>
          <a:xfrm>
            <a:off x="144659" y="55416"/>
            <a:ext cx="34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CP Violation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677AA952-9BB3-79B6-4ADF-C2A66DDC4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22" y="502289"/>
                <a:ext cx="11589488" cy="621918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+mn-lt"/>
                    <a:cs typeface="+mn-cs"/>
                  </a:rPr>
                  <a:t>Theoretical side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Dynamical calculations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sz="1600" dirty="0"/>
                  <a:t>PQCD 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[Lu, Wang, Zou, Ali, Kramer, 2009],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 [Zhou...2022], [Yu,Han,Li,FSY,HnLi...2024] ……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" altLang="zh-CN" sz="1600" dirty="0"/>
                  <a:t>QCDF with diquark approximation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Hong-Wei Ke...,2019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]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" altLang="zh-CN" sz="1600" dirty="0"/>
                  <a:t>SU(3) flavor symmetry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X.G He...,2015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]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" altLang="zh-CN" sz="1600" dirty="0"/>
                  <a:t>GFA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[Geng,Liu 2021,2022]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" altLang="zh-CN" sz="1600" dirty="0"/>
                  <a:t>FSI with hardonic loop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[Jia,Jiang,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,FSYu 2024]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Phenomenological discussions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600" dirty="0"/>
                  <a:t>Partial wave CP asymmetries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[Z.H.Zhang 2021,2022]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600" dirty="0"/>
                  <a:t>A</a:t>
                </a:r>
                <a:r>
                  <a:rPr lang="en" altLang="zh-CN" sz="1600" dirty="0"/>
                  <a:t>symmetry parameters CPV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[X.G He...1986,1995,2000], [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 FSYu,2022]……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" altLang="zh-CN" sz="1600" dirty="0"/>
                  <a:t>Triple product asymmetries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[Geng, Liu 2021], [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,FSY,QinQin]...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" altLang="zh-CN" sz="1600" dirty="0"/>
                  <a:t>Charmed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" altLang="zh-CN" sz="1600" dirty="0"/>
                  <a:t> decays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[YFShen, 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,QinQin 2023]……</a:t>
                </a:r>
                <a:endParaRPr lang="en" altLang="zh-CN" sz="1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Lack of dynamical researches for multibody decays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sz="2200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677AA952-9BB3-79B6-4ADF-C2A66DDC4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22" y="502289"/>
                <a:ext cx="11589488" cy="6219186"/>
              </a:xfrm>
              <a:blipFill>
                <a:blip r:embed="rId3"/>
                <a:stretch>
                  <a:fillRect l="-683" b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B1F48B99-CEB4-13B5-3344-890478911C21}"/>
              </a:ext>
            </a:extLst>
          </p:cNvPr>
          <p:cNvSpPr/>
          <p:nvPr/>
        </p:nvSpPr>
        <p:spPr>
          <a:xfrm rot="18412346">
            <a:off x="8904400" y="5414845"/>
            <a:ext cx="1303718" cy="25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01E58D-F5AA-1598-7733-3516CA9EBDA3}"/>
              </a:ext>
            </a:extLst>
          </p:cNvPr>
          <p:cNvSpPr txBox="1"/>
          <p:nvPr/>
        </p:nvSpPr>
        <p:spPr>
          <a:xfrm>
            <a:off x="8253758" y="3985491"/>
            <a:ext cx="3593806" cy="95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Large experimental statistics!! But theory is difficult since many resonances are involved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AD7C2F-84C0-FEB2-5581-7895052C46A3}"/>
                  </a:ext>
                </a:extLst>
              </p:cNvPr>
              <p:cNvSpPr txBox="1"/>
              <p:nvPr/>
            </p:nvSpPr>
            <p:spPr>
              <a:xfrm>
                <a:off x="7513674" y="2933303"/>
                <a:ext cx="4678326" cy="71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AD7C2F-84C0-FEB2-5581-7895052C4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674" y="2933303"/>
                <a:ext cx="4678326" cy="714939"/>
              </a:xfrm>
              <a:prstGeom prst="rect">
                <a:avLst/>
              </a:prstGeom>
              <a:blipFill>
                <a:blip r:embed="rId4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DABCBD0-C856-CF27-A8E5-8410E04F07E7}"/>
              </a:ext>
            </a:extLst>
          </p:cNvPr>
          <p:cNvSpPr txBox="1"/>
          <p:nvPr/>
        </p:nvSpPr>
        <p:spPr>
          <a:xfrm>
            <a:off x="9243237" y="1729563"/>
            <a:ext cx="219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See Jia Jie Han’s talk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0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E9E54F-6DA8-7A25-C8FB-C0BF6A51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215D51-85A8-3E6D-4051-5F5286096E9D}"/>
              </a:ext>
            </a:extLst>
          </p:cNvPr>
          <p:cNvSpPr txBox="1"/>
          <p:nvPr/>
        </p:nvSpPr>
        <p:spPr>
          <a:xfrm>
            <a:off x="144659" y="55416"/>
            <a:ext cx="34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CP Violation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C08898C5-D445-A26D-5187-A10DA36C2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22" y="693673"/>
                <a:ext cx="11589488" cy="59569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+mn-lt"/>
                    <a:cs typeface="+mn-cs"/>
                  </a:rPr>
                  <a:t>Theoretical opportunity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Final state interactions for charm baryon CPV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[Jia,Jiang,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,FSYu 2024]</a:t>
                </a:r>
                <a:r>
                  <a:rPr lang="en-US" altLang="zh-CN" sz="16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The applications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200" dirty="0"/>
                  <a:t> decays are expected 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[</a:t>
                </a:r>
                <a:r>
                  <a:rPr lang="en" altLang="zh-CN" sz="1600" b="1" dirty="0">
                    <a:solidFill>
                      <a:srgbClr val="C00000"/>
                    </a:solidFill>
                  </a:rPr>
                  <a:t>JPWang</a:t>
                </a:r>
                <a:r>
                  <a:rPr lang="en" altLang="zh-CN" sz="1600" dirty="0">
                    <a:solidFill>
                      <a:srgbClr val="C00000"/>
                    </a:solidFill>
                  </a:rPr>
                  <a:t>,ZDDuan,Lu,Li,FSY in preparation]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200" dirty="0"/>
                  <a:t>However, not all problems can be addressed well by FSI with hadronic loops since </a:t>
                </a:r>
                <a:r>
                  <a:rPr lang="en-US" altLang="zh-CN" sz="2200" b="1" dirty="0"/>
                  <a:t>too many resonances are involved. It is not easy for experiment to isolate single resonance such as N(1440), N(1520), N(1535)...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C08898C5-D445-A26D-5187-A10DA36C2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22" y="693673"/>
                <a:ext cx="11589488" cy="5956921"/>
              </a:xfrm>
              <a:blipFill>
                <a:blip r:embed="rId3"/>
                <a:stretch>
                  <a:fillRect l="-683" b="-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37FB55C-B457-04FE-0FCA-C8832045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34" y="1970573"/>
            <a:ext cx="6955931" cy="23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80BA3-1EF0-02E2-089A-3E56B5B2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10F34F-775D-C853-2493-75CFFBAA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z="2000" smtClean="0"/>
              <a:t>7</a:t>
            </a:fld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61027B-784C-76EE-F594-0A4437FBA61B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61027B-784C-76EE-F594-0A4437FB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3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AA3134E-C919-CEB2-7CBF-8C905C6CA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82" y="1265764"/>
            <a:ext cx="8909087" cy="255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949ADE5E-C90F-7B0C-6F4C-C68CF3851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005" y="701747"/>
                <a:ext cx="7965186" cy="64633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Too many resonances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sz="2200" dirty="0"/>
                  <a:t> 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949ADE5E-C90F-7B0C-6F4C-C68CF3851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005" y="701747"/>
                <a:ext cx="7965186" cy="646331"/>
              </a:xfrm>
              <a:blipFill>
                <a:blip r:embed="rId5"/>
                <a:stretch>
                  <a:fillRect l="-842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16A1993-55B4-5F4C-D521-1E883AEDC156}"/>
              </a:ext>
            </a:extLst>
          </p:cNvPr>
          <p:cNvSpPr txBox="1">
            <a:spLocks/>
          </p:cNvSpPr>
          <p:nvPr/>
        </p:nvSpPr>
        <p:spPr>
          <a:xfrm>
            <a:off x="392005" y="3654060"/>
            <a:ext cx="9723102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Close to each other, with large decay widths. No clear dominant one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DAEB599-2E47-3376-B397-4363E2D57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78" y="4338188"/>
            <a:ext cx="3974433" cy="19803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D23FC1-EAA4-4384-AC52-6A6965453F52}"/>
              </a:ext>
            </a:extLst>
          </p:cNvPr>
          <p:cNvSpPr txBox="1"/>
          <p:nvPr/>
        </p:nvSpPr>
        <p:spPr>
          <a:xfrm>
            <a:off x="4394793" y="6404238"/>
            <a:ext cx="22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Alberto C. dos Reis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225A565-2147-040C-D095-E3EA4839DF56}"/>
                  </a:ext>
                </a:extLst>
              </p:cNvPr>
              <p:cNvSpPr txBox="1"/>
              <p:nvPr/>
            </p:nvSpPr>
            <p:spPr>
              <a:xfrm>
                <a:off x="708672" y="6274088"/>
                <a:ext cx="1656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225A565-2147-040C-D095-E3EA4839D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72" y="6274088"/>
                <a:ext cx="16565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699601-7312-8B7D-B1FF-148A937E9BF4}"/>
                  </a:ext>
                </a:extLst>
              </p:cNvPr>
              <p:cNvSpPr txBox="1"/>
              <p:nvPr/>
            </p:nvSpPr>
            <p:spPr>
              <a:xfrm>
                <a:off x="2696218" y="6274088"/>
                <a:ext cx="1842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699601-7312-8B7D-B1FF-148A937E9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18" y="6274088"/>
                <a:ext cx="18422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F138621-815D-1AA8-48FA-EACF2DF2BB3A}"/>
              </a:ext>
            </a:extLst>
          </p:cNvPr>
          <p:cNvSpPr/>
          <p:nvPr/>
        </p:nvSpPr>
        <p:spPr>
          <a:xfrm>
            <a:off x="4890977" y="5107319"/>
            <a:ext cx="2410046" cy="4641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2B4026-9BDD-1218-C199-47526E380756}"/>
                  </a:ext>
                </a:extLst>
              </p:cNvPr>
              <p:cNvSpPr txBox="1"/>
              <p:nvPr/>
            </p:nvSpPr>
            <p:spPr>
              <a:xfrm>
                <a:off x="5114260" y="4798316"/>
                <a:ext cx="1963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2B4026-9BDD-1218-C199-47526E380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60" y="4798316"/>
                <a:ext cx="19634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6F67B62-83BC-D7B1-DD4A-F9BE80ED5A45}"/>
              </a:ext>
            </a:extLst>
          </p:cNvPr>
          <p:cNvSpPr txBox="1"/>
          <p:nvPr/>
        </p:nvSpPr>
        <p:spPr>
          <a:xfrm>
            <a:off x="4720854" y="5577566"/>
            <a:ext cx="275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 err="1">
                <a:solidFill>
                  <a:srgbClr val="231F20"/>
                </a:solidFill>
                <a:latin typeface="AdvOT19ee2aa8.B"/>
              </a:rPr>
              <a:t>Nonresonant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OT19ee2aa8.B"/>
              </a:rPr>
              <a:t> Contributions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17BBDD-D0E5-27D4-94E4-7647BE82648C}"/>
                  </a:ext>
                </a:extLst>
              </p:cNvPr>
              <p:cNvSpPr txBox="1"/>
              <p:nvPr/>
            </p:nvSpPr>
            <p:spPr>
              <a:xfrm>
                <a:off x="7641266" y="4728205"/>
                <a:ext cx="4142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Employing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scattering data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zh-CN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𝒑𝑲</m:t>
                    </m:r>
                    <m:r>
                      <a:rPr lang="zh-CN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CP asymmetries. Naturally, it involves all possible resonances in principle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17BBDD-D0E5-27D4-94E4-7647BE82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66" y="4728205"/>
                <a:ext cx="4142084" cy="1200329"/>
              </a:xfrm>
              <a:prstGeom prst="rect">
                <a:avLst/>
              </a:prstGeom>
              <a:blipFill>
                <a:blip r:embed="rId10"/>
                <a:stretch>
                  <a:fillRect l="-1176" t="-3046" r="-147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D987E1A-4198-D352-ED1D-30F31C3A5E18}"/>
                  </a:ext>
                </a:extLst>
              </p:cNvPr>
              <p:cNvSpPr txBox="1"/>
              <p:nvPr/>
            </p:nvSpPr>
            <p:spPr>
              <a:xfrm>
                <a:off x="9784429" y="2220431"/>
                <a:ext cx="23320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Possible resonances from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D987E1A-4198-D352-ED1D-30F31C3A5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429" y="2220431"/>
                <a:ext cx="2332074" cy="646331"/>
              </a:xfrm>
              <a:prstGeom prst="rect">
                <a:avLst/>
              </a:prstGeom>
              <a:blipFill>
                <a:blip r:embed="rId11"/>
                <a:stretch>
                  <a:fillRect l="-2089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BFFD781-6B9E-0F28-721D-C85FA470D302}"/>
              </a:ext>
            </a:extLst>
          </p:cNvPr>
          <p:cNvSpPr txBox="1"/>
          <p:nvPr/>
        </p:nvSpPr>
        <p:spPr>
          <a:xfrm>
            <a:off x="5246710" y="5932365"/>
            <a:ext cx="169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600" dirty="0">
                <a:solidFill>
                  <a:srgbClr val="C00000"/>
                </a:solidFill>
              </a:rPr>
              <a:t>[HYCheng...2020]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5238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0BFB81-1059-3679-D58A-ED8EFF1B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mtClean="0"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B8866B-C32B-1D33-CC69-4EB30AEB209A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B8866B-C32B-1D33-CC69-4EB30AEB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2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ABD7BDD-46FE-4553-EF5B-CFEB90D87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005" y="701747"/>
                <a:ext cx="7965186" cy="141767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200" dirty="0"/>
                  <a:t> usually from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altLang="zh-CN" sz="2200" dirty="0"/>
                  <a:t> scatterings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Data from SAID program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rgbClr val="C00000"/>
                    </a:solidFill>
                  </a:rPr>
                  <a:t>https://gwdac.phys.gwu.edu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ABD7BDD-46FE-4553-EF5B-CFEB90D87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005" y="701747"/>
                <a:ext cx="7965186" cy="1417676"/>
              </a:xfrm>
              <a:blipFill>
                <a:blip r:embed="rId3"/>
                <a:stretch>
                  <a:fillRect l="-842" b="-34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7A0347C-0835-72FC-2738-46142490E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94" y="2765754"/>
            <a:ext cx="4697452" cy="3544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9F5675-456E-EB47-F0B1-CC1DF775E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86" y="1300718"/>
            <a:ext cx="5842365" cy="404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2E09BB-5974-A40F-7ED3-6692B9A62BFF}"/>
                  </a:ext>
                </a:extLst>
              </p:cNvPr>
              <p:cNvSpPr txBox="1"/>
              <p:nvPr/>
            </p:nvSpPr>
            <p:spPr>
              <a:xfrm>
                <a:off x="8590365" y="815549"/>
                <a:ext cx="15877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sz="2000" b="1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2E09BB-5974-A40F-7ED3-6692B9A62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365" y="815549"/>
                <a:ext cx="158779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2932D29-CE48-6A41-6B9C-B73820756884}"/>
              </a:ext>
            </a:extLst>
          </p:cNvPr>
          <p:cNvSpPr txBox="1"/>
          <p:nvPr/>
        </p:nvSpPr>
        <p:spPr>
          <a:xfrm>
            <a:off x="1073148" y="6156253"/>
            <a:ext cx="4562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Data driven and model independent</a:t>
            </a:r>
            <a:endParaRPr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41FB84-E7E1-F942-4AF2-2708437CB78C}"/>
              </a:ext>
            </a:extLst>
          </p:cNvPr>
          <p:cNvSpPr txBox="1"/>
          <p:nvPr/>
        </p:nvSpPr>
        <p:spPr>
          <a:xfrm>
            <a:off x="7077383" y="5575001"/>
            <a:ext cx="4613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Skip specific resonance, and use more precise strong phases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100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882A-DA75-E0AA-F698-7D0E0470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0EB8AB-1BCB-2E3D-3064-A811E92A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A26-A509-43A4-BE3C-1341DF600BC7}" type="slidenum">
              <a:rPr lang="zh-CN" altLang="en-US" sz="2000" smtClean="0"/>
              <a:t>9</a:t>
            </a:fld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7E4AC17-7F4F-6E9F-3089-10153E319B5B}"/>
                  </a:ext>
                </a:extLst>
              </p:cNvPr>
              <p:cNvSpPr txBox="1"/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3600" b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re-scatterings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7E4AC17-7F4F-6E9F-3089-10153E31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" y="55416"/>
                <a:ext cx="3945332" cy="646331"/>
              </a:xfrm>
              <a:prstGeom prst="rect">
                <a:avLst/>
              </a:prstGeom>
              <a:blipFill>
                <a:blip r:embed="rId3"/>
                <a:stretch>
                  <a:fillRect t="-14151" r="-1546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BCF8F2B-38EE-E531-1D05-041A762B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08" y="769773"/>
            <a:ext cx="5087731" cy="49356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E716EC3-E513-C967-D34E-2B8A3DCEC57C}"/>
              </a:ext>
            </a:extLst>
          </p:cNvPr>
          <p:cNvSpPr txBox="1"/>
          <p:nvPr/>
        </p:nvSpPr>
        <p:spPr>
          <a:xfrm>
            <a:off x="500864" y="2088104"/>
            <a:ext cx="699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Tree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38F93F-8A7C-4F7A-6FCA-A575AA799541}"/>
              </a:ext>
            </a:extLst>
          </p:cNvPr>
          <p:cNvSpPr txBox="1"/>
          <p:nvPr/>
        </p:nvSpPr>
        <p:spPr>
          <a:xfrm>
            <a:off x="262270" y="4759849"/>
            <a:ext cx="117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Penguin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0288BC-1FF6-D744-D3E6-59353F281AD9}"/>
              </a:ext>
            </a:extLst>
          </p:cNvPr>
          <p:cNvSpPr txBox="1"/>
          <p:nvPr/>
        </p:nvSpPr>
        <p:spPr>
          <a:xfrm>
            <a:off x="1944629" y="5762166"/>
            <a:ext cx="20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Short distance </a:t>
            </a:r>
          </a:p>
          <a:p>
            <a:r>
              <a:rPr lang="en-US" altLang="zh-CN" b="1" dirty="0"/>
              <a:t>weak interactions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FFCFCB-0BF2-4C61-0F9F-A862C0451009}"/>
                  </a:ext>
                </a:extLst>
              </p:cNvPr>
              <p:cNvSpPr txBox="1"/>
              <p:nvPr/>
            </p:nvSpPr>
            <p:spPr>
              <a:xfrm>
                <a:off x="4384120" y="5762165"/>
                <a:ext cx="209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Long distance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zh-CN" altLang="en-US" sz="18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/>
                  <a:t> re-scatterings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FFCFCB-0BF2-4C61-0F9F-A862C0451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20" y="5762165"/>
                <a:ext cx="2095200" cy="646331"/>
              </a:xfrm>
              <a:prstGeom prst="rect">
                <a:avLst/>
              </a:prstGeom>
              <a:blipFill>
                <a:blip r:embed="rId5"/>
                <a:stretch>
                  <a:fillRect l="-232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431799F-BB43-14C3-25DA-9BEAC88FB8EA}"/>
              </a:ext>
            </a:extLst>
          </p:cNvPr>
          <p:cNvSpPr txBox="1"/>
          <p:nvPr/>
        </p:nvSpPr>
        <p:spPr>
          <a:xfrm>
            <a:off x="2083983" y="6356805"/>
            <a:ext cx="158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Weak phase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3BB5D1-F1DA-E2C5-BC57-42E9ED0CB40C}"/>
              </a:ext>
            </a:extLst>
          </p:cNvPr>
          <p:cNvSpPr txBox="1"/>
          <p:nvPr/>
        </p:nvSpPr>
        <p:spPr>
          <a:xfrm>
            <a:off x="4437671" y="6356805"/>
            <a:ext cx="180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Strong phase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C92574-0B2E-2535-7683-AB3140599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772" y="1846411"/>
            <a:ext cx="3811671" cy="27824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1FB49F5-BEF7-BB14-38DB-D50E9CE207D9}"/>
              </a:ext>
            </a:extLst>
          </p:cNvPr>
          <p:cNvSpPr txBox="1"/>
          <p:nvPr/>
        </p:nvSpPr>
        <p:spPr>
          <a:xfrm>
            <a:off x="9000461" y="5704776"/>
            <a:ext cx="2353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C00000"/>
                </a:solidFill>
              </a:rPr>
              <a:t>JPWang</a:t>
            </a:r>
            <a:r>
              <a:rPr lang="en-US" altLang="zh-CN" sz="1600" dirty="0">
                <a:solidFill>
                  <a:srgbClr val="C00000"/>
                </a:solidFill>
              </a:rPr>
              <a:t>, FSY 2024 CPC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246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882</Words>
  <Application>Microsoft Office PowerPoint</Application>
  <PresentationFormat>宽屏</PresentationFormat>
  <Paragraphs>141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AdvOT19ee2aa8.B</vt:lpstr>
      <vt:lpstr>等线</vt:lpstr>
      <vt:lpstr>等线 Light</vt:lpstr>
      <vt:lpstr>黑体</vt:lpstr>
      <vt:lpstr>Arial</vt:lpstr>
      <vt:lpstr>Cambria Math</vt:lpstr>
      <vt:lpstr>自定义设计方案</vt:lpstr>
      <vt:lpstr>1_自定义设计方案</vt:lpstr>
      <vt:lpstr>CP violation of baryon decays with Nπ rescatterings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健鹏 汪</dc:creator>
  <cp:lastModifiedBy>健鹏 汪</cp:lastModifiedBy>
  <cp:revision>357</cp:revision>
  <dcterms:created xsi:type="dcterms:W3CDTF">2024-10-21T08:36:17Z</dcterms:created>
  <dcterms:modified xsi:type="dcterms:W3CDTF">2024-10-26T04:51:17Z</dcterms:modified>
</cp:coreProperties>
</file>