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66" r:id="rId3"/>
    <p:sldId id="754" r:id="rId4"/>
    <p:sldId id="260" r:id="rId5"/>
    <p:sldId id="740" r:id="rId6"/>
    <p:sldId id="259" r:id="rId7"/>
    <p:sldId id="281" r:id="rId8"/>
    <p:sldId id="282" r:id="rId9"/>
    <p:sldId id="278" r:id="rId10"/>
    <p:sldId id="283" r:id="rId11"/>
    <p:sldId id="279" r:id="rId12"/>
    <p:sldId id="276" r:id="rId13"/>
    <p:sldId id="275" r:id="rId14"/>
    <p:sldId id="761" r:id="rId15"/>
    <p:sldId id="762" r:id="rId16"/>
    <p:sldId id="271" r:id="rId17"/>
    <p:sldId id="274" r:id="rId18"/>
    <p:sldId id="264" r:id="rId19"/>
    <p:sldId id="288" r:id="rId20"/>
    <p:sldId id="261" r:id="rId21"/>
    <p:sldId id="273" r:id="rId22"/>
    <p:sldId id="287" r:id="rId23"/>
    <p:sldId id="738" r:id="rId24"/>
    <p:sldId id="758" r:id="rId25"/>
    <p:sldId id="751" r:id="rId26"/>
    <p:sldId id="277" r:id="rId27"/>
    <p:sldId id="737" r:id="rId28"/>
    <p:sldId id="359" r:id="rId29"/>
    <p:sldId id="369" r:id="rId30"/>
    <p:sldId id="759" r:id="rId31"/>
    <p:sldId id="348" r:id="rId32"/>
    <p:sldId id="7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4AA0A-EB7F-0E01-F517-849C991AC914}" name="DELL" initials="D" userId="DELL" providerId="None"/>
  <p188:author id="{EBE4E7C2-E872-BA44-6748-D7FEF47A4D98}" name="e1213" initials="LR" userId="S::e1213@microsoft-office.shop::8dace33f-d975-45bc-9e50-fd73181cd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7" autoAdjust="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D84B-8D44-47E0-B809-F073BB312DA1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5389-C06A-4A2C-A467-5EA861DF3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9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7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7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1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0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45AC9-0E95-4AB9-858E-7A9C49185BF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68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1237A1ED-9F83-4E3C-AD5A-19BD5FA18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F1772249-071D-4B33-BDF5-C9E967986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53C52973-A2AB-451F-B59B-99EE3574F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4F15CE-CBD3-4327-9335-200802193CA8}" type="slidenum">
              <a:rPr lang="en-US" altLang="zh-CN" sz="1200" smtClean="0"/>
              <a:pPr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57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6716E-F11D-0100-7DF5-E2C4511D4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7BAD05-E49D-EB54-5D63-8A9EB1361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3E4C7-6983-3A0C-5738-D2203CD7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1D6-E31B-4A03-BF1C-4F3B2CD0ED4B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379C4-2951-9BAD-BD73-4442E816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D9ED5-D323-E498-379D-ECDE426B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E4C7A-87A0-AB2D-0F74-A47F9041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725314-7A85-1840-BDBE-08638361C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7ADAC4-2798-3C45-9F9B-7562D630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7F47-5193-4DB2-84A4-103B0A74D79A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32A701-D2B0-48BB-FD84-467D3A57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0250D-81EB-29DE-DA0E-D41B471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D79F30-A940-248F-A2FA-D914EE614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4EB29B-3A0A-8DA7-2BE2-4829C722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FB306D-EE7D-5453-19FD-935F9B88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73D-95A3-4984-99E4-A5B486298B81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FA316-76AD-68F9-2878-6F5951EA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BA5ED-B4E1-90B1-CD9E-89CFD3EE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80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徽标&#10;&#10;描述已自动生成">
            <a:extLst>
              <a:ext uri="{FF2B5EF4-FFF2-40B4-BE49-F238E27FC236}">
                <a16:creationId xmlns:a16="http://schemas.microsoft.com/office/drawing/2014/main" id="{5AFFFD9E-52B8-40B5-94EA-BE2317632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74" y="1455"/>
            <a:ext cx="959527" cy="1026000"/>
          </a:xfrm>
          <a:prstGeom prst="rect">
            <a:avLst/>
          </a:prstGeom>
        </p:spPr>
      </p:pic>
      <p:sp>
        <p:nvSpPr>
          <p:cNvPr id="5" name="内容占位符 10">
            <a:extLst>
              <a:ext uri="{FF2B5EF4-FFF2-40B4-BE49-F238E27FC236}">
                <a16:creationId xmlns:a16="http://schemas.microsoft.com/office/drawing/2014/main" id="{1428D69C-7F68-4AB3-8410-A045B11384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078" y="155850"/>
            <a:ext cx="7474551" cy="486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28</a:t>
            </a:r>
            <a:r>
              <a:rPr lang="zh-CN" altLang="en-US" dirty="0"/>
              <a:t>，红色：标题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B0C03C-227C-415A-809F-06A0397C4103}"/>
              </a:ext>
            </a:extLst>
          </p:cNvPr>
          <p:cNvSpPr/>
          <p:nvPr/>
        </p:nvSpPr>
        <p:spPr>
          <a:xfrm flipV="1">
            <a:off x="-146304" y="708358"/>
            <a:ext cx="11307678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E7F9803-8A70-4C78-A68E-4E7E09D00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7701" y="632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05C05164-EC60-43A9-A907-408E3152C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A3712-7B70-F1CD-3B44-6622643B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2D689-3CBA-9B2C-1747-907F0AEE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AA0526-87B3-AA00-F4D9-3F2E1071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15F-099A-4633-B29C-9B832BE641E3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906E8-74B4-5FF3-627B-96556869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EDCF4-9539-08ED-CB1A-C429DB0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DF2085-B671-C165-2B7F-877C990D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3C0B43-87CB-841B-732F-19406D74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DD7D1-594A-0C09-E740-B4A8A36D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F57B-3089-4204-B147-CCD6E82F679A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CB75D-5B89-29A5-3FA1-6B6B45E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8E6AF-D4DA-4DF7-E253-D7389815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1605C-886E-A457-E6E9-13604D79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C5BD58-8F6C-AB5A-BA37-17701C97F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F1D7C-D87F-B478-D79E-42F4245E8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C718E1-4240-6890-B43D-CAE173EE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FD6-CBFD-4F85-A296-BF568184E903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CBAB64-A015-94BB-264F-56D27C90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8F87B-0B54-6144-1268-3C832F4D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05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3A35E-90D1-624B-BAD7-5F5A6591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964675-D970-9C46-DE53-091A6CF56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4E5EB5-AAD0-FDDE-AA86-16C389D2C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2F9678-DB24-B674-8E23-2E6A8BA90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92BBE9-0BE8-1E21-B827-D9AE3546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C46AEB-C859-F72D-08CF-492AD2E3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18F9-A3EB-4198-BB9C-013CAB0EB4E8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02B9B6-3173-14FF-960A-DAB5770F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3C0083-FBEE-F51B-4BF1-30F590A8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1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5E676-249F-2520-DD91-1811C2A3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CF6A5E-8A22-DCAC-67F4-8024A43D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8A7-E999-449F-A56C-90EAF750B743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4C898-E850-BC5C-8044-11FDADE4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18C518-A9A2-B9C6-DE75-37EB2B98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9A678-5312-12B3-B46D-05089BB6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52C5-A772-482C-ADDA-67957C24F346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AD7AC9-0E0E-2C0E-67AD-AA98A0B7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726CA6-B4C5-4D45-3F18-F4D912B0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9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B2576-655F-AE29-FBB9-077FC8A8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E181A-52F2-442A-A16A-AA316BF3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65A00D-0CBC-50DF-C476-F6C3D5B3B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68F83-C3A8-0C76-7787-3B656C5B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607-6B3A-4753-97CF-FF0510FF45AD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D38EDF-0035-F39E-352D-EBFE46B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5DD10F-E5BD-D2E2-4A5D-D0479AF2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45106-83D0-8D82-C720-309505A5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DC0B08-5879-2D51-F3C6-9C5EE355E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CE4706-CCD0-48AB-AC88-4D0F3D221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08F6AE-22D3-AF3B-8AB1-B3B6B7DF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1932-C514-4F1A-A69B-82DA4ED627F1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4FC91F-9183-B15C-4C72-8BB6030C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0C8AD3-ABF4-6C12-AC80-E4B609CF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8B8586-A01E-19DE-AD8D-4B6A31ED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33D384-CF72-F2F9-E105-5530D6661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BCDFA-1389-5719-D1FD-82DDC3C8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3132-3C03-4CDC-96AD-903C4D465D87}" type="datetime1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8BFF7F-645F-8597-0433-70BD5139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35DBF9-0E21-23DC-4D58-2573B0BCC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7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2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00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35CF76-FA48-D29D-F0F9-3071532787DD}"/>
              </a:ext>
            </a:extLst>
          </p:cNvPr>
          <p:cNvSpPr txBox="1"/>
          <p:nvPr/>
        </p:nvSpPr>
        <p:spPr>
          <a:xfrm>
            <a:off x="647162" y="1426525"/>
            <a:ext cx="113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of Deuteron-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Di-baryon system on Lattice QCD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8C31F9-8CD3-818E-6A5D-C8C04BB833AF}"/>
              </a:ext>
            </a:extLst>
          </p:cNvPr>
          <p:cNvSpPr txBox="1"/>
          <p:nvPr/>
        </p:nvSpPr>
        <p:spPr>
          <a:xfrm>
            <a:off x="1997908" y="2818757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 Sun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14332D-7B50-FFCA-6F22-160B6EF09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4" t="11349" r="14891" b="15143"/>
          <a:stretch/>
        </p:blipFill>
        <p:spPr>
          <a:xfrm>
            <a:off x="7609348" y="3778901"/>
            <a:ext cx="1578353" cy="743303"/>
          </a:xfrm>
          <a:prstGeom prst="rect">
            <a:avLst/>
          </a:prstGeom>
        </p:spPr>
      </p:pic>
      <p:pic>
        <p:nvPicPr>
          <p:cNvPr id="2050" name="Picture 2" descr="中国科学院近代物理研究所_360百科">
            <a:extLst>
              <a:ext uri="{FF2B5EF4-FFF2-40B4-BE49-F238E27FC236}">
                <a16:creationId xmlns:a16="http://schemas.microsoft.com/office/drawing/2014/main" id="{245A78D6-E425-DC14-9E66-D98F827D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5"/>
          <a:stretch/>
        </p:blipFill>
        <p:spPr bwMode="auto">
          <a:xfrm>
            <a:off x="2853012" y="3778901"/>
            <a:ext cx="1462999" cy="9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BB9851-DE68-189E-8EF3-7C7E4C44C3A8}"/>
              </a:ext>
            </a:extLst>
          </p:cNvPr>
          <p:cNvSpPr txBox="1"/>
          <p:nvPr/>
        </p:nvSpPr>
        <p:spPr>
          <a:xfrm>
            <a:off x="1845033" y="4983634"/>
            <a:ext cx="85019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collaboration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 Fei Yao,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Jianhui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Zhang,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Liuming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Liu,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Yibo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Yang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9EAC2E-2D9D-35D0-72B7-D5CE434E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560" y="3476832"/>
            <a:ext cx="1342239" cy="166102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33888A-D3AD-8268-2EF0-5CA22987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FF6172-0897-EC4D-4A83-B0B331C37C8F}"/>
              </a:ext>
            </a:extLst>
          </p:cNvPr>
          <p:cNvSpPr txBox="1"/>
          <p:nvPr/>
        </p:nvSpPr>
        <p:spPr>
          <a:xfrm>
            <a:off x="5115756" y="635635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2024/10/28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212CC6-E9FD-2CE3-1156-3BC7DAFB0076}"/>
              </a:ext>
            </a:extLst>
          </p:cNvPr>
          <p:cNvSpPr txBox="1"/>
          <p:nvPr/>
        </p:nvSpPr>
        <p:spPr>
          <a:xfrm>
            <a:off x="225131" y="177644"/>
            <a:ext cx="711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第二十一届全国重味物理和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CP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破坏研讨会（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HFCPV2024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Roboto Light" panose="020F0502020204030204" pitchFamily="2" charset="0"/>
              </a:rPr>
              <a:t>）</a:t>
            </a:r>
            <a:endParaRPr lang="zh-CN" altLang="en-US" b="1" i="0" dirty="0">
              <a:solidFill>
                <a:srgbClr val="CB6D04"/>
              </a:solidFill>
              <a:effectLst/>
              <a:latin typeface="Roboto Light" panose="020F0502020204030204" pitchFamily="2" charset="0"/>
            </a:endParaRPr>
          </a:p>
          <a:p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910E5C-55BA-8A03-A7B9-45BCF5E95544}"/>
              </a:ext>
            </a:extLst>
          </p:cNvPr>
          <p:cNvSpPr txBox="1"/>
          <p:nvPr/>
        </p:nvSpPr>
        <p:spPr>
          <a:xfrm>
            <a:off x="4449325" y="5900937"/>
            <a:ext cx="32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arXiv:2408.12819 [hep-</a:t>
            </a:r>
            <a:r>
              <a:rPr lang="en-US" altLang="zh-CN" dirty="0" err="1"/>
              <a:t>lat</a:t>
            </a:r>
            <a:r>
              <a:rPr lang="en-US" altLang="zh-CN" dirty="0"/>
              <a:t>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518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2AB876-474E-8FCE-14FE-CDD3962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9B8768-D339-0D32-9177-3596FD81F8BB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895E9A48-E4EF-5569-DA2D-E85BCD438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6D356CE-00B1-3AD3-F116-46234F77BB3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F44E06D-5EC3-6B3C-E39C-487BD6D768F9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FF2687-6DC8-4903-4381-8876C00B8FF5}"/>
                  </a:ext>
                </a:extLst>
              </p:cNvPr>
              <p:cNvSpPr txBox="1"/>
              <p:nvPr/>
            </p:nvSpPr>
            <p:spPr>
              <a:xfrm>
                <a:off x="1521370" y="1852217"/>
                <a:ext cx="359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FF2687-6DC8-4903-4381-8876C00B8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70" y="1852217"/>
                <a:ext cx="35941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C8BF3CC-9096-D9B0-8CD4-76E35FD6E39C}"/>
              </a:ext>
            </a:extLst>
          </p:cNvPr>
          <p:cNvSpPr txBox="1"/>
          <p:nvPr/>
        </p:nvSpPr>
        <p:spPr>
          <a:xfrm>
            <a:off x="1188781" y="1095185"/>
            <a:ext cx="356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of proton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947829-33D0-A6F0-EB94-4AE77592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50" y="2897286"/>
            <a:ext cx="3864906" cy="28655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1CD169-D7FC-1799-E726-65236ED0D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7286"/>
            <a:ext cx="3824058" cy="28655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B90BC03-AC79-2E69-C669-F5D2BB8C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648" y="2897287"/>
            <a:ext cx="3945402" cy="29382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E8C48-3531-4838-7AFF-AB8A72C6A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183" y="858065"/>
            <a:ext cx="4685880" cy="1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7BADDB-1FEB-F0FB-E88B-2AB65E849F7C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303F18E4-D7EA-0AAF-68B2-AFD97FDFB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BCAD6E6-CAD3-BCDC-47F4-4F272E6A875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B728B-2652-3F51-7090-609A3520ACFD}"/>
              </a:ext>
            </a:extLst>
          </p:cNvPr>
          <p:cNvSpPr txBox="1"/>
          <p:nvPr/>
        </p:nvSpPr>
        <p:spPr>
          <a:xfrm>
            <a:off x="6166884" y="4798828"/>
            <a:ext cx="7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33F9D8-EA50-3581-6E59-ACC751F96DA5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570BD-0492-6289-5E40-E6F5753284C6}"/>
                  </a:ext>
                </a:extLst>
              </p:cNvPr>
              <p:cNvSpPr txBox="1"/>
              <p:nvPr/>
            </p:nvSpPr>
            <p:spPr>
              <a:xfrm>
                <a:off x="750835" y="1156828"/>
                <a:ext cx="6307536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fitting to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ground state bare matrix elements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570BD-0492-6289-5E40-E6F57532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35" y="1156828"/>
                <a:ext cx="6307536" cy="381643"/>
              </a:xfrm>
              <a:prstGeom prst="rect">
                <a:avLst/>
              </a:prstGeom>
              <a:blipFill>
                <a:blip r:embed="rId4"/>
                <a:stretch>
                  <a:fillRect l="-580"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FE104A-E5E9-5D36-C057-DDD6E6CAE053}"/>
              </a:ext>
            </a:extLst>
          </p:cNvPr>
          <p:cNvGrpSpPr/>
          <p:nvPr/>
        </p:nvGrpSpPr>
        <p:grpSpPr>
          <a:xfrm>
            <a:off x="1404688" y="2014588"/>
            <a:ext cx="5492296" cy="1273631"/>
            <a:chOff x="5295708" y="1596092"/>
            <a:chExt cx="5492296" cy="1273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DE19006-DC1F-C3E5-C09F-DEA58EA34DF8}"/>
                    </a:ext>
                  </a:extLst>
                </p:cNvPr>
                <p:cNvSpPr txBox="1"/>
                <p:nvPr/>
              </p:nvSpPr>
              <p:spPr>
                <a:xfrm>
                  <a:off x="5394000" y="1596092"/>
                  <a:ext cx="29368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DE19006-DC1F-C3E5-C09F-DEA58EA34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000" y="1596092"/>
                  <a:ext cx="293689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040" r="-1871" b="-317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30720F-2BF8-F27B-5D56-B5DB3F42BCCD}"/>
                    </a:ext>
                  </a:extLst>
                </p:cNvPr>
                <p:cNvSpPr txBox="1"/>
                <p:nvPr/>
              </p:nvSpPr>
              <p:spPr>
                <a:xfrm>
                  <a:off x="5295708" y="2000737"/>
                  <a:ext cx="5492296" cy="2628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30720F-2BF8-F27B-5D56-B5DB3F42B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708" y="2000737"/>
                  <a:ext cx="5492296" cy="262892"/>
                </a:xfrm>
                <a:prstGeom prst="rect">
                  <a:avLst/>
                </a:prstGeom>
                <a:blipFill>
                  <a:blip r:embed="rId6"/>
                  <a:stretch>
                    <a:fillRect l="-666" r="-1221" b="-302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E3D518A-F2DC-4DB6-A429-084A033ECA73}"/>
                </a:ext>
              </a:extLst>
            </p:cNvPr>
            <p:cNvSpPr txBox="1"/>
            <p:nvPr/>
          </p:nvSpPr>
          <p:spPr>
            <a:xfrm>
              <a:off x="6964423" y="2346503"/>
              <a:ext cx="107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bare matrix element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48EA871A-D588-049B-D6A2-16DC7E26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4813D2-DFF5-A1C3-1772-E37065583A71}"/>
              </a:ext>
            </a:extLst>
          </p:cNvPr>
          <p:cNvGrpSpPr/>
          <p:nvPr/>
        </p:nvGrpSpPr>
        <p:grpSpPr>
          <a:xfrm>
            <a:off x="7013938" y="933977"/>
            <a:ext cx="5328225" cy="1016817"/>
            <a:chOff x="4383566" y="1220499"/>
            <a:chExt cx="6690546" cy="1019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5BA3C09-E11E-BFCB-76DD-BEF616DE553B}"/>
                    </a:ext>
                  </a:extLst>
                </p:cNvPr>
                <p:cNvSpPr txBox="1"/>
                <p:nvPr/>
              </p:nvSpPr>
              <p:spPr>
                <a:xfrm>
                  <a:off x="4383566" y="1220499"/>
                  <a:ext cx="6690546" cy="1019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𝑖𝑥𝑧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altLang="zh-CN" sz="1600" dirty="0">
                    <a:solidFill>
                      <a:srgbClr val="FF0000"/>
                    </a:solidFill>
                  </a:endParaRPr>
                </a:p>
                <a:p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5BA3C09-E11E-BFCB-76DD-BEF616DE5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566" y="1220499"/>
                  <a:ext cx="6690546" cy="1019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D7AA70-C70C-E714-9AA6-DF2534FD0BC4}"/>
                </a:ext>
              </a:extLst>
            </p:cNvPr>
            <p:cNvSpPr/>
            <p:nvPr/>
          </p:nvSpPr>
          <p:spPr>
            <a:xfrm>
              <a:off x="6105242" y="1301721"/>
              <a:ext cx="3237907" cy="52487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75423CA-512F-D843-2926-5E8431FC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205" y="3198873"/>
            <a:ext cx="4768252" cy="35226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0D59C5-6CC4-8DB2-65F7-0D24AD792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304808"/>
            <a:ext cx="4574183" cy="34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D07A36-8A84-903F-6702-1A0ABF7D92C6}"/>
              </a:ext>
            </a:extLst>
          </p:cNvPr>
          <p:cNvGrpSpPr/>
          <p:nvPr/>
        </p:nvGrpSpPr>
        <p:grpSpPr>
          <a:xfrm>
            <a:off x="693527" y="-1"/>
            <a:ext cx="10081599" cy="804162"/>
            <a:chOff x="1041991" y="585020"/>
            <a:chExt cx="10081599" cy="804162"/>
          </a:xfrm>
        </p:grpSpPr>
        <p:pic>
          <p:nvPicPr>
            <p:cNvPr id="3" name="Picture 2" descr="中国科学院近代物理研究所_360百科">
              <a:extLst>
                <a:ext uri="{FF2B5EF4-FFF2-40B4-BE49-F238E27FC236}">
                  <a16:creationId xmlns:a16="http://schemas.microsoft.com/office/drawing/2014/main" id="{46551CC1-FB83-13A5-1248-B93C897D9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8" y="585020"/>
              <a:ext cx="800712" cy="7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F2284C8-5DBD-3D72-8C79-A1E97E5899A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180DD51-7E34-3462-A8B1-54AC83BB9652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C5B716B-8261-D920-FF47-903CFDE343DB}"/>
                  </a:ext>
                </a:extLst>
              </p:cNvPr>
              <p:cNvSpPr txBox="1"/>
              <p:nvPr/>
            </p:nvSpPr>
            <p:spPr>
              <a:xfrm>
                <a:off x="2097969" y="1415004"/>
                <a:ext cx="7561288" cy="7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=0, 1/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zh-CN" altLang="en-US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C5B716B-8261-D920-FF47-903CFDE34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9" y="1415004"/>
                <a:ext cx="7561288" cy="728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410AF79-9478-B3A6-6CCB-99C7965177DE}"/>
              </a:ext>
            </a:extLst>
          </p:cNvPr>
          <p:cNvSpPr txBox="1"/>
          <p:nvPr/>
        </p:nvSpPr>
        <p:spPr>
          <a:xfrm>
            <a:off x="898609" y="899052"/>
            <a:ext cx="478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in hybrid scheme: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190A324-8469-1404-E658-BD785C26C6CD}"/>
              </a:ext>
            </a:extLst>
          </p:cNvPr>
          <p:cNvGrpSpPr/>
          <p:nvPr/>
        </p:nvGrpSpPr>
        <p:grpSpPr>
          <a:xfrm>
            <a:off x="5584324" y="2329545"/>
            <a:ext cx="6607676" cy="3748891"/>
            <a:chOff x="5370817" y="2725576"/>
            <a:chExt cx="6482907" cy="33125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915BED6-9A84-DB3F-85D6-159157E9DC23}"/>
                </a:ext>
              </a:extLst>
            </p:cNvPr>
            <p:cNvSpPr txBox="1"/>
            <p:nvPr/>
          </p:nvSpPr>
          <p:spPr>
            <a:xfrm>
              <a:off x="5370817" y="5467016"/>
              <a:ext cx="5928048" cy="57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short distances, the renormalized matrix element is required to be equal to the continuum perturbative MS results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D562AD-A716-58B7-6FF8-9F037206D8E6}"/>
                    </a:ext>
                  </a:extLst>
                </p:cNvPr>
                <p:cNvSpPr txBox="1"/>
                <p:nvPr/>
              </p:nvSpPr>
              <p:spPr>
                <a:xfrm>
                  <a:off x="5370817" y="2725576"/>
                  <a:ext cx="6482907" cy="52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Perturbative result</a:t>
                  </a:r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</m:acc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sz="1800" dirty="0"/>
                    <a:t> = 1+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a14:m>
                  <a:r>
                    <a:rPr lang="en-US" altLang="zh-CN" sz="1800" dirty="0"/>
                    <a:t>[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800" b="0" i="0" dirty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zh-CN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1800" dirty="0"/>
                    <a:t>]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D562AD-A716-58B7-6FF8-9F037206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817" y="2725576"/>
                  <a:ext cx="6482907" cy="524182"/>
                </a:xfrm>
                <a:prstGeom prst="rect">
                  <a:avLst/>
                </a:prstGeom>
                <a:blipFill>
                  <a:blip r:embed="rId10"/>
                  <a:stretch>
                    <a:fillRect l="-847" b="-69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CDDBE4ED-B664-6C37-D0EF-B758AA99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A2687F-8D47-A48F-C6C6-8C3A9B250953}"/>
              </a:ext>
            </a:extLst>
          </p:cNvPr>
          <p:cNvSpPr txBox="1"/>
          <p:nvPr/>
        </p:nvSpPr>
        <p:spPr>
          <a:xfrm>
            <a:off x="283033" y="5607093"/>
            <a:ext cx="5475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The comparison of renormalized matrix elements of pion 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with the perturbative one-loop MS results </a:t>
            </a:r>
            <a:b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</a:b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28637A-318D-C9F7-708F-27A8DB7F558D}"/>
              </a:ext>
            </a:extLst>
          </p:cNvPr>
          <p:cNvSpPr txBox="1"/>
          <p:nvPr/>
        </p:nvSpPr>
        <p:spPr>
          <a:xfrm>
            <a:off x="5683740" y="2975429"/>
            <a:ext cx="292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Self-renormalization factor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80A99B1-BD55-9849-EFE8-F8631F1816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706" y="3556780"/>
            <a:ext cx="4990865" cy="11608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76A504-FB2C-750D-CE5E-B2FDFC69EC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320" y="2143665"/>
            <a:ext cx="4734880" cy="34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0B5285F-6615-5231-E395-CDBA641C6AAF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0C6FFA08-9EB2-3985-3129-3ADF40DA9F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AF71A55-DDE5-BDE1-47DC-4B83FF09D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47C50B2-0D98-1549-E058-5F9F7E2A6298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5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5A886DB-F804-A43D-FCB3-CA10FFCA92EF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A2DA02D-44C7-DC66-B360-9D67BF5F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0AB087-0391-917D-3486-BB15FF7B4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8" y="2184399"/>
            <a:ext cx="5105827" cy="3823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C7BA03-42B8-DD6A-10B5-68AAF2056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297" y="2237048"/>
            <a:ext cx="5105827" cy="37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F8C7-95DF-E69D-78BF-7747BDAD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153419A-AF8C-8CDC-C1EF-6FE7496BE610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C649556-2C73-544C-E870-30C11AB87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D2DE603-8310-40CC-B107-1BAD18039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C99E95B-658D-8024-CFC2-2486682C4C76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04D3E3-2897-5D62-9CCD-6209909B0A29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ABDB28-FCA2-DF80-BEF4-4B3388EE4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3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BE9C4D1-78E2-1788-2515-E4BAEFA19B5F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4004426-13B1-D15D-337C-6D2BEA2F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10623E-BDBD-9536-7C46-0E6C82B0E861}"/>
              </a:ext>
            </a:extLst>
          </p:cNvPr>
          <p:cNvSpPr txBox="1"/>
          <p:nvPr/>
        </p:nvSpPr>
        <p:spPr>
          <a:xfrm>
            <a:off x="928577" y="1850065"/>
            <a:ext cx="2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C24P29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66C5F08-E327-EB41-5A6F-515126FA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7" y="2446405"/>
            <a:ext cx="4765404" cy="35618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E1B8EA-5E31-2CB5-6C45-8D1CEC783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421" y="2441788"/>
            <a:ext cx="4867264" cy="36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BF82-B48F-28EE-B415-973A080A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A3E2F6B-6156-DAA0-FFFB-785624625CBE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0803D716-C0DA-B39E-15E5-03F6D10A9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1909A38-A52E-0A6F-BB9E-D75D27F60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6F3C741-D9EF-A8EB-A9CA-7AAAAFB36753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FCBD6A0-9D51-8396-76FC-6558DBB8A9E8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5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9C0ABDC-9A60-8F4B-987A-A3E2339B8245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E57C935-3A76-D727-BED5-C8949D77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7BADD2-1C01-50C2-850A-5CA92E3617FA}"/>
              </a:ext>
            </a:extLst>
          </p:cNvPr>
          <p:cNvSpPr txBox="1"/>
          <p:nvPr/>
        </p:nvSpPr>
        <p:spPr>
          <a:xfrm>
            <a:off x="886046" y="1859234"/>
            <a:ext cx="2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C24P90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CFEB84-0CB4-AB19-5D3C-54E231867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726" y="2403264"/>
            <a:ext cx="5097221" cy="3721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680FBD-BA8B-3A80-ACF9-91A367459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47" y="2352702"/>
            <a:ext cx="5033203" cy="37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DA772B-53AC-AE4A-B975-588024E51385}"/>
                  </a:ext>
                </a:extLst>
              </p:cNvPr>
              <p:cNvSpPr txBox="1"/>
              <p:nvPr/>
            </p:nvSpPr>
            <p:spPr>
              <a:xfrm>
                <a:off x="389861" y="903089"/>
                <a:ext cx="6337004" cy="1759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lambda extrapolation:</a:t>
                </a:r>
                <a:endParaRPr lang="en-US" altLang="zh-CN" sz="1800" i="0" u="none" strike="noStrike" baseline="0" dirty="0">
                  <a:latin typeface="TimesNewRomanPSM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1800" b="0" i="0" u="none" strike="noStrike" baseline="0" dirty="0">
                    <a:latin typeface="TimesNewRomanPSMT"/>
                  </a:rPr>
                  <a:t>A brute-fore truncation at large </a:t>
                </a:r>
                <a:r>
                  <a:rPr lang="en-US" altLang="zh-CN" sz="1800" b="0" i="0" u="none" strike="noStrike" baseline="0" dirty="0">
                    <a:latin typeface="CambriaMath"/>
                  </a:rPr>
                  <a:t>λ </a:t>
                </a:r>
                <a:r>
                  <a:rPr lang="en-US" altLang="zh-CN" sz="1800" b="0" i="0" u="none" strike="noStrike" baseline="0" dirty="0">
                    <a:latin typeface="TimesNewRomanPSMT"/>
                  </a:rPr>
                  <a:t>will lead to </a:t>
                </a:r>
                <a:r>
                  <a:rPr lang="en-US" altLang="zh-CN" sz="1800" b="1" i="0" u="none" strike="noStrike" baseline="0" dirty="0">
                    <a:latin typeface="TimesNewRomanPS-BoldMT"/>
                  </a:rPr>
                  <a:t>strong oscillation </a:t>
                </a:r>
                <a:r>
                  <a:rPr lang="en-US" altLang="zh-CN" sz="1800" b="0" i="0" u="none" strike="noStrike" baseline="0" dirty="0">
                    <a:latin typeface="TimesNewRomanPSMT"/>
                  </a:rPr>
                  <a:t>after FT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large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altLang="zh-CN" sz="1600" dirty="0"/>
                        <m:t> 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002060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DA772B-53AC-AE4A-B975-588024E51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1" y="903089"/>
                <a:ext cx="6337004" cy="1759969"/>
              </a:xfrm>
              <a:prstGeom prst="rect">
                <a:avLst/>
              </a:prstGeom>
              <a:blipFill>
                <a:blip r:embed="rId2"/>
                <a:stretch>
                  <a:fillRect l="-866" t="-1730" r="-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18D471E-C70E-B578-E073-E13A9DAF8688}"/>
              </a:ext>
            </a:extLst>
          </p:cNvPr>
          <p:cNvGrpSpPr/>
          <p:nvPr/>
        </p:nvGrpSpPr>
        <p:grpSpPr>
          <a:xfrm>
            <a:off x="567915" y="-68478"/>
            <a:ext cx="10162688" cy="857695"/>
            <a:chOff x="1041991" y="471830"/>
            <a:chExt cx="10162688" cy="857695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A881CAA-9355-3263-BC24-ED530191D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5AB689B-68F3-0E52-4752-705EF761E680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25F4841-ADEC-DF56-43D6-6973DE526E72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9E1520DA-0F78-9519-0BA1-51566F321B61}"/>
              </a:ext>
            </a:extLst>
          </p:cNvPr>
          <p:cNvSpPr/>
          <p:nvPr/>
        </p:nvSpPr>
        <p:spPr>
          <a:xfrm>
            <a:off x="7066692" y="3875314"/>
            <a:ext cx="373908" cy="31962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1DE34B-7484-C92F-FB04-B91FCAF864F6}"/>
                  </a:ext>
                </a:extLst>
              </p:cNvPr>
              <p:cNvSpPr txBox="1"/>
              <p:nvPr/>
            </p:nvSpPr>
            <p:spPr>
              <a:xfrm>
                <a:off x="7440601" y="1020329"/>
                <a:ext cx="3990753" cy="109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Fourier transform: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1DE34B-7484-C92F-FB04-B91FCAF8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601" y="1020329"/>
                <a:ext cx="3990753" cy="1095877"/>
              </a:xfrm>
              <a:prstGeom prst="rect">
                <a:avLst/>
              </a:prstGeom>
              <a:blipFill>
                <a:blip r:embed="rId4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F2A6F8-B7A3-3B83-B24E-A87501E1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3A8881-D6C6-E06E-DE52-0632D3043F03}"/>
              </a:ext>
            </a:extLst>
          </p:cNvPr>
          <p:cNvSpPr txBox="1"/>
          <p:nvPr/>
        </p:nvSpPr>
        <p:spPr>
          <a:xfrm>
            <a:off x="2254103" y="6068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Renormalized matrix elements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B0C991-80F6-A47C-DB29-DE7B756C2E56}"/>
              </a:ext>
            </a:extLst>
          </p:cNvPr>
          <p:cNvSpPr txBox="1"/>
          <p:nvPr/>
        </p:nvSpPr>
        <p:spPr>
          <a:xfrm>
            <a:off x="3262537" y="4167566"/>
            <a:ext cx="1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+</a:t>
            </a:r>
            <a:endParaRPr lang="zh-CN" altLang="en-US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F155F1-0928-17AC-8CBF-CDE7CA5CB0F6}"/>
              </a:ext>
            </a:extLst>
          </p:cNvPr>
          <p:cNvSpPr txBox="1"/>
          <p:nvPr/>
        </p:nvSpPr>
        <p:spPr>
          <a:xfrm>
            <a:off x="9276907" y="5582404"/>
            <a:ext cx="1410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uasi-PDF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6A82DD0-7411-1C25-BFBF-D6FFC13DE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" y="3139632"/>
            <a:ext cx="3280714" cy="23785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3BDC70F-171C-ADAD-1120-E6F3F451E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363" y="3139632"/>
            <a:ext cx="3280715" cy="242379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7AA440-A553-69D2-EFAE-6A8A87261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214" y="2237831"/>
            <a:ext cx="4326936" cy="3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270A5BF-88B3-F62B-EC71-32B13DF300F1}"/>
              </a:ext>
            </a:extLst>
          </p:cNvPr>
          <p:cNvGrpSpPr/>
          <p:nvPr/>
        </p:nvGrpSpPr>
        <p:grpSpPr>
          <a:xfrm>
            <a:off x="660064" y="-56953"/>
            <a:ext cx="10071732" cy="789217"/>
            <a:chOff x="1041991" y="471830"/>
            <a:chExt cx="10162688" cy="857695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53DB6AA4-B668-FDDB-E96E-E5537D957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BED9E19-E167-46B2-C439-3FFF4632926A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C54E09E-85B5-7153-48CA-EFBF1B3079AF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1B8DA8-356F-F59C-D2DE-8C0F6F00C8F0}"/>
              </a:ext>
            </a:extLst>
          </p:cNvPr>
          <p:cNvGrpSpPr/>
          <p:nvPr/>
        </p:nvGrpSpPr>
        <p:grpSpPr>
          <a:xfrm>
            <a:off x="926215" y="925677"/>
            <a:ext cx="6096000" cy="1272456"/>
            <a:chOff x="926215" y="925677"/>
            <a:chExt cx="6096000" cy="127245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3B7D92A-24F6-86B4-C865-092FB5A5D3EE}"/>
                </a:ext>
              </a:extLst>
            </p:cNvPr>
            <p:cNvSpPr txBox="1"/>
            <p:nvPr/>
          </p:nvSpPr>
          <p:spPr>
            <a:xfrm>
              <a:off x="3857171" y="1828801"/>
              <a:ext cx="1952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light-cone PDF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8D2EEC9-79DD-4AD6-92B9-15E9C5FBF2DA}"/>
                </a:ext>
              </a:extLst>
            </p:cNvPr>
            <p:cNvGrpSpPr/>
            <p:nvPr/>
          </p:nvGrpSpPr>
          <p:grpSpPr>
            <a:xfrm>
              <a:off x="926215" y="925677"/>
              <a:ext cx="6096000" cy="1272456"/>
              <a:chOff x="926215" y="925677"/>
              <a:chExt cx="6096000" cy="12724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FB3A337A-667B-049B-B2BC-741E046AED30}"/>
                      </a:ext>
                    </a:extLst>
                  </p:cNvPr>
                  <p:cNvSpPr txBox="1"/>
                  <p:nvPr/>
                </p:nvSpPr>
                <p:spPr>
                  <a:xfrm>
                    <a:off x="926215" y="925677"/>
                    <a:ext cx="6096000" cy="9744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Matching to infinite light-cone PDF:</a:t>
                    </a:r>
                  </a:p>
                  <a:p>
                    <a:pPr algn="ctr"/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zh-CN" alt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𝑄𝐶𝐷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a14:m>
                    <a:r>
                      <a:rPr lang="en-US" altLang="zh-CN" sz="1800" b="0" dirty="0"/>
                      <a:t>,   </a:t>
                    </a:r>
                  </a:p>
                </p:txBody>
              </p:sp>
            </mc:Choice>
            <mc:Fallback xmlns="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FB3A337A-667B-049B-B2BC-741E046AE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215" y="925677"/>
                    <a:ext cx="6096000" cy="9744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00" t="-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A467946-73B7-9221-195D-D3556FF80A3B}"/>
                  </a:ext>
                </a:extLst>
              </p:cNvPr>
              <p:cNvSpPr txBox="1"/>
              <p:nvPr/>
            </p:nvSpPr>
            <p:spPr>
              <a:xfrm>
                <a:off x="1632857" y="1828801"/>
                <a:ext cx="1872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70C0"/>
                    </a:solidFill>
                  </a:rPr>
                  <a:t>Quasi- PDF</a:t>
                </a:r>
                <a:endParaRPr lang="zh-CN" altLang="en-US" sz="18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6F705DC-DCB2-824A-CAB7-628BB418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69ACAD-2775-11AE-CA62-330D1C4A32DD}"/>
              </a:ext>
            </a:extLst>
          </p:cNvPr>
          <p:cNvSpPr txBox="1"/>
          <p:nvPr/>
        </p:nvSpPr>
        <p:spPr>
          <a:xfrm>
            <a:off x="4267200" y="6393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uasi-PDF &amp; light-cone PDF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5A9E53A-E535-3B32-85F6-EA274E41E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333" y="2245129"/>
            <a:ext cx="6408267" cy="46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789811-AAE7-D7E8-24BE-2C66704C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6" y="925676"/>
            <a:ext cx="4228691" cy="79496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BF02D22-930A-F867-8ABB-DA0A7AF48AC2}"/>
              </a:ext>
            </a:extLst>
          </p:cNvPr>
          <p:cNvGrpSpPr/>
          <p:nvPr/>
        </p:nvGrpSpPr>
        <p:grpSpPr>
          <a:xfrm>
            <a:off x="567915" y="-9909"/>
            <a:ext cx="9468714" cy="799126"/>
            <a:chOff x="1041991" y="471830"/>
            <a:chExt cx="10162688" cy="857695"/>
          </a:xfrm>
        </p:grpSpPr>
        <p:pic>
          <p:nvPicPr>
            <p:cNvPr id="9" name="Picture 2" descr="中国科学院近代物理研究所_360百科">
              <a:extLst>
                <a:ext uri="{FF2B5EF4-FFF2-40B4-BE49-F238E27FC236}">
                  <a16:creationId xmlns:a16="http://schemas.microsoft.com/office/drawing/2014/main" id="{CD86B52F-87F4-19D9-F7E6-AE1E9C217B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6A14951-78F3-42C7-BD9E-2CC9749215B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0B14832-3E99-79FE-A186-9550D59D384B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86272E9-5453-8E32-90C1-A6379D9ACF22}"/>
              </a:ext>
            </a:extLst>
          </p:cNvPr>
          <p:cNvSpPr/>
          <p:nvPr/>
        </p:nvSpPr>
        <p:spPr>
          <a:xfrm>
            <a:off x="5325455" y="3810142"/>
            <a:ext cx="550891" cy="332417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ECABE8B-72AB-0F87-5E8E-D34D8E53BF66}"/>
              </a:ext>
            </a:extLst>
          </p:cNvPr>
          <p:cNvSpPr txBox="1"/>
          <p:nvPr/>
        </p:nvSpPr>
        <p:spPr>
          <a:xfrm>
            <a:off x="660064" y="11284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extrapolation: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AA9BF7-3E03-C2B7-9F4E-A09391A0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302E7-3AEF-930E-F1F5-E8600790F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28" y="2031897"/>
            <a:ext cx="5391281" cy="40131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F159FD-C2EE-A639-0277-9E6FCEA43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25" y="4280514"/>
            <a:ext cx="3432839" cy="25095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233256-F573-FC93-8315-BCBB172FD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22" y="1590164"/>
            <a:ext cx="3349042" cy="2516804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B66F9ED3-A2A1-8965-B1FB-D195ACA55C90}"/>
              </a:ext>
            </a:extLst>
          </p:cNvPr>
          <p:cNvGrpSpPr/>
          <p:nvPr/>
        </p:nvGrpSpPr>
        <p:grpSpPr>
          <a:xfrm>
            <a:off x="9724877" y="2150533"/>
            <a:ext cx="244623" cy="3445934"/>
            <a:chOff x="9724877" y="2150533"/>
            <a:chExt cx="244623" cy="344593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F8A1166-2A6E-6A02-62B3-D649CA55BB79}"/>
                </a:ext>
              </a:extLst>
            </p:cNvPr>
            <p:cNvCxnSpPr>
              <a:cxnSpLocks/>
            </p:cNvCxnSpPr>
            <p:nvPr/>
          </p:nvCxnSpPr>
          <p:spPr>
            <a:xfrm>
              <a:off x="9724877" y="2150533"/>
              <a:ext cx="0" cy="3445934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12E0651-85D6-3D39-8CD7-C3520E60655A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2150533"/>
              <a:ext cx="0" cy="3445934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65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E764-2266-4F08-BC88-3BB9D834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FE3A1E-4024-9C3E-A44D-82918BD3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EBDD567-8C16-86EB-6A5D-B59E217AEDDB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DFE1194B-06D4-5DF1-048F-51CEBF8CB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3BA3825-9067-621E-6852-9F1E607931C7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C4FA26C-2806-7E6F-E96F-7B72E855FB01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4D9CBF-F478-DDA1-6514-47F8CF03C53E}"/>
              </a:ext>
            </a:extLst>
          </p:cNvPr>
          <p:cNvSpPr txBox="1"/>
          <p:nvPr/>
        </p:nvSpPr>
        <p:spPr>
          <a:xfrm>
            <a:off x="660064" y="1237533"/>
            <a:ext cx="432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Statistical and systematic errors: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93A77D-D2A5-8A4C-70CF-061CCE951A99}"/>
                  </a:ext>
                </a:extLst>
              </p:cNvPr>
              <p:cNvSpPr txBox="1"/>
              <p:nvPr/>
            </p:nvSpPr>
            <p:spPr>
              <a:xfrm>
                <a:off x="5805375" y="1094192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Total error: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𝑚𝑜𝑚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𝑙𝑎𝑚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93A77D-D2A5-8A4C-70CF-061CCE95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5" y="1094192"/>
                <a:ext cx="6096000" cy="656013"/>
              </a:xfrm>
              <a:prstGeom prst="rect">
                <a:avLst/>
              </a:prstGeom>
              <a:blipFill>
                <a:blip r:embed="rId4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26AF0B18-0A8F-A358-0295-35CC7C6851E4}"/>
              </a:ext>
            </a:extLst>
          </p:cNvPr>
          <p:cNvSpPr/>
          <p:nvPr/>
        </p:nvSpPr>
        <p:spPr>
          <a:xfrm>
            <a:off x="5436450" y="3429000"/>
            <a:ext cx="255513" cy="264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5728BD-BB41-F59D-BF38-22BC46E1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" y="2010239"/>
            <a:ext cx="5274237" cy="38865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5FB28F-63A9-CE81-CF69-FA5BCCA8A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113" y="2010239"/>
            <a:ext cx="5145087" cy="38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6F13A5-227D-C91D-190A-38C2462C32C6}"/>
              </a:ext>
            </a:extLst>
          </p:cNvPr>
          <p:cNvSpPr txBox="1"/>
          <p:nvPr/>
        </p:nvSpPr>
        <p:spPr>
          <a:xfrm>
            <a:off x="2261191" y="2239926"/>
            <a:ext cx="745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C2B0FA-7C09-01AB-9BB3-701F9B4C1BC0}"/>
              </a:ext>
            </a:extLst>
          </p:cNvPr>
          <p:cNvSpPr txBox="1"/>
          <p:nvPr/>
        </p:nvSpPr>
        <p:spPr>
          <a:xfrm>
            <a:off x="2743200" y="1870963"/>
            <a:ext cx="76639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Theoretical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Numerical Result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DA1069-B111-6208-A4B9-D1460347524B}"/>
              </a:ext>
            </a:extLst>
          </p:cNvPr>
          <p:cNvSpPr/>
          <p:nvPr/>
        </p:nvSpPr>
        <p:spPr>
          <a:xfrm>
            <a:off x="1146969" y="613743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Outline</a:t>
            </a:r>
            <a:endParaRPr lang="zh-CN" altLang="en-US" sz="5400" b="1" cap="none" spc="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86A12E-0589-10D6-F9AC-3FC4CCE1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73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267C828-03B3-1DA3-1103-849A29EB8959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11" name="Picture 2" descr="中国科学院近代物理研究所_360百科">
              <a:extLst>
                <a:ext uri="{FF2B5EF4-FFF2-40B4-BE49-F238E27FC236}">
                  <a16:creationId xmlns:a16="http://schemas.microsoft.com/office/drawing/2014/main" id="{59547F42-757D-0CF1-1FE1-88A3EC11F4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309D843-61D5-7056-7E6B-8E9BA5EBEA39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AB27591-DE17-F9EE-6C93-056FA66DFECF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C475C3-27FF-CA0A-45F3-2DE4DDDB1B1C}"/>
              </a:ext>
            </a:extLst>
          </p:cNvPr>
          <p:cNvSpPr txBox="1"/>
          <p:nvPr/>
        </p:nvSpPr>
        <p:spPr>
          <a:xfrm>
            <a:off x="446554" y="3696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dibaryon to the sum of proton and neutron: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594C45-E6E5-776D-35A1-81FCCEDE16EE}"/>
              </a:ext>
            </a:extLst>
          </p:cNvPr>
          <p:cNvSpPr txBox="1"/>
          <p:nvPr/>
        </p:nvSpPr>
        <p:spPr>
          <a:xfrm>
            <a:off x="437439" y="9065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Light-cone PDF of dibaryon and the sum of proton and neutron :</a:t>
            </a:r>
            <a:endParaRPr lang="zh-CN" altLang="en-US" dirty="0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1CF263F7-A3D2-918C-8314-BDFACD80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707" y="6376732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42C6F0-3B0F-8658-82CB-46E925D7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696" y="4309675"/>
            <a:ext cx="3475690" cy="2552324"/>
          </a:xfrm>
          <a:prstGeom prst="rect">
            <a:avLst/>
          </a:prstGeom>
        </p:spPr>
      </p:pic>
      <p:pic>
        <p:nvPicPr>
          <p:cNvPr id="8" name="图片 7" descr="图表, 直方图&#10;&#10;描述已自动生成">
            <a:extLst>
              <a:ext uri="{FF2B5EF4-FFF2-40B4-BE49-F238E27FC236}">
                <a16:creationId xmlns:a16="http://schemas.microsoft.com/office/drawing/2014/main" id="{D5AA13D7-6AD2-1309-25CE-1E0CCD227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74" y="1232686"/>
            <a:ext cx="3251282" cy="2469265"/>
          </a:xfrm>
          <a:prstGeom prst="rect">
            <a:avLst/>
          </a:prstGeom>
        </p:spPr>
      </p:pic>
      <p:pic>
        <p:nvPicPr>
          <p:cNvPr id="14" name="图片 13" descr="图表, 直方图&#10;&#10;描述已自动生成">
            <a:extLst>
              <a:ext uri="{FF2B5EF4-FFF2-40B4-BE49-F238E27FC236}">
                <a16:creationId xmlns:a16="http://schemas.microsoft.com/office/drawing/2014/main" id="{6FA63172-A845-DA10-8FE4-81537BCF9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45" y="1283787"/>
            <a:ext cx="3251282" cy="2443468"/>
          </a:xfrm>
          <a:prstGeom prst="rect">
            <a:avLst/>
          </a:prstGeom>
        </p:spPr>
      </p:pic>
      <p:pic>
        <p:nvPicPr>
          <p:cNvPr id="16" name="图片 15" descr="图表&#10;&#10;描述已自动生成">
            <a:extLst>
              <a:ext uri="{FF2B5EF4-FFF2-40B4-BE49-F238E27FC236}">
                <a16:creationId xmlns:a16="http://schemas.microsoft.com/office/drawing/2014/main" id="{9FA3ECC2-8F6C-7A3E-59B0-390E23BA4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40" y="4342429"/>
            <a:ext cx="3475691" cy="2515571"/>
          </a:xfrm>
          <a:prstGeom prst="rect">
            <a:avLst/>
          </a:prstGeom>
        </p:spPr>
      </p:pic>
      <p:pic>
        <p:nvPicPr>
          <p:cNvPr id="18" name="图片 17" descr="图表, 直方图&#10;&#10;描述已自动生成">
            <a:extLst>
              <a:ext uri="{FF2B5EF4-FFF2-40B4-BE49-F238E27FC236}">
                <a16:creationId xmlns:a16="http://schemas.microsoft.com/office/drawing/2014/main" id="{7DD75CAB-EEAB-118F-C53E-B9CDFD625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0" y="1245460"/>
            <a:ext cx="3290583" cy="2481795"/>
          </a:xfrm>
          <a:prstGeom prst="rect">
            <a:avLst/>
          </a:prstGeom>
        </p:spPr>
      </p:pic>
      <p:pic>
        <p:nvPicPr>
          <p:cNvPr id="21" name="图片 20" descr="图表&#10;&#10;描述已自动生成">
            <a:extLst>
              <a:ext uri="{FF2B5EF4-FFF2-40B4-BE49-F238E27FC236}">
                <a16:creationId xmlns:a16="http://schemas.microsoft.com/office/drawing/2014/main" id="{9977229A-0542-8E88-B7B2-37C7D6322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" y="4309675"/>
            <a:ext cx="3422200" cy="24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64FC3E-007A-DFE0-BF9F-58DACBB1115F}"/>
              </a:ext>
            </a:extLst>
          </p:cNvPr>
          <p:cNvSpPr txBox="1"/>
          <p:nvPr/>
        </p:nvSpPr>
        <p:spPr>
          <a:xfrm>
            <a:off x="2119086" y="18784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Summary</a:t>
            </a: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8F6D27-B394-D7B6-B2CD-D26FEE3CF9B2}"/>
                  </a:ext>
                </a:extLst>
              </p:cNvPr>
              <p:cNvSpPr txBox="1"/>
              <p:nvPr/>
            </p:nvSpPr>
            <p:spPr>
              <a:xfrm>
                <a:off x="1092199" y="1560287"/>
                <a:ext cx="938348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calculated unpolarized PDF of deuteron-like dibaryon system and compared with the sum of proton and neutron using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LaMET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at single lattice spacing a=0.105fm,  two different pion mass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MeV&amp;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State-of-art renormalization, matching and extrapolation 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Statistic errors are under control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8F6D27-B394-D7B6-B2CD-D26FEE3C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99" y="1560287"/>
                <a:ext cx="9383485" cy="4247317"/>
              </a:xfrm>
              <a:prstGeom prst="rect">
                <a:avLst/>
              </a:prstGeom>
              <a:blipFill>
                <a:blip r:embed="rId3"/>
                <a:stretch>
                  <a:fillRect l="-845" r="-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A52C71E-628D-83F6-039F-193BC03E00F1}"/>
              </a:ext>
            </a:extLst>
          </p:cNvPr>
          <p:cNvSpPr/>
          <p:nvPr/>
        </p:nvSpPr>
        <p:spPr>
          <a:xfrm>
            <a:off x="9088436" y="5746821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Thank 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you</a:t>
            </a:r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!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A458CC1-0878-6A05-5006-8D908C16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0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D7842D-769D-47C8-9EC1-E915D344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22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B53A31-15D5-A5B2-0860-D6467DC85275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F1AB8BE0-9352-1F6E-F108-B53B28302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A09EA85-067C-3C8C-5239-1B3E3B8888E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76637BD-8437-CE7F-E5E9-CE8E302A9200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4DF47C-9F7A-7056-FDEA-31AFC31A3CB5}"/>
              </a:ext>
            </a:extLst>
          </p:cNvPr>
          <p:cNvSpPr txBox="1"/>
          <p:nvPr/>
        </p:nvSpPr>
        <p:spPr>
          <a:xfrm>
            <a:off x="660064" y="1237533"/>
            <a:ext cx="418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Statistical and systematic errors: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664CE6-4508-7286-9DA6-39D882B445E3}"/>
                  </a:ext>
                </a:extLst>
              </p:cNvPr>
              <p:cNvSpPr txBox="1"/>
              <p:nvPr/>
            </p:nvSpPr>
            <p:spPr>
              <a:xfrm>
                <a:off x="6344094" y="1673479"/>
                <a:ext cx="4394790" cy="371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Systematic errors: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Lambda extrapolation: difference between two fitting ranges of lambda extrapolation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Renormalization scale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: difference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difference between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Momentum extrapolation: difference between infinite momentum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=4.43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664CE6-4508-7286-9DA6-39D882B4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94" y="1673479"/>
                <a:ext cx="4394790" cy="3719416"/>
              </a:xfrm>
              <a:prstGeom prst="rect">
                <a:avLst/>
              </a:prstGeom>
              <a:blipFill>
                <a:blip r:embed="rId3"/>
                <a:stretch>
                  <a:fillRect l="-1248" t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BC247-90A0-22C9-A0F1-D4D577A54090}"/>
                  </a:ext>
                </a:extLst>
              </p:cNvPr>
              <p:cNvSpPr txBox="1"/>
              <p:nvPr/>
            </p:nvSpPr>
            <p:spPr>
              <a:xfrm>
                <a:off x="6230678" y="5218609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Total error: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𝑙𝑎𝑚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𝑚𝑜𝑚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BC247-90A0-22C9-A0F1-D4D577A54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78" y="5218609"/>
                <a:ext cx="6096000" cy="656013"/>
              </a:xfrm>
              <a:prstGeom prst="rect">
                <a:avLst/>
              </a:prstGeom>
              <a:blipFill>
                <a:blip r:embed="rId5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29158F1-D157-C34E-C5B4-FDF5C60F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2" y="1826089"/>
            <a:ext cx="5823228" cy="42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>
            <a:extLst>
              <a:ext uri="{FF2B5EF4-FFF2-40B4-BE49-F238E27FC236}">
                <a16:creationId xmlns:a16="http://schemas.microsoft.com/office/drawing/2014/main" id="{6B65A522-0702-4B86-8556-7E5F5F89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14301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Picture of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on Lattice</a:t>
            </a:r>
          </a:p>
        </p:txBody>
      </p:sp>
      <p:grpSp>
        <p:nvGrpSpPr>
          <p:cNvPr id="45059" name="组合 47">
            <a:extLst>
              <a:ext uri="{FF2B5EF4-FFF2-40B4-BE49-F238E27FC236}">
                <a16:creationId xmlns:a16="http://schemas.microsoft.com/office/drawing/2014/main" id="{4046990E-4E62-4350-A51E-AB7048B96CFF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198563"/>
            <a:ext cx="8126412" cy="3014662"/>
            <a:chOff x="1583468" y="2199428"/>
            <a:chExt cx="5551551" cy="2624006"/>
          </a:xfrm>
        </p:grpSpPr>
        <p:grpSp>
          <p:nvGrpSpPr>
            <p:cNvPr id="45091" name="组合 27">
              <a:extLst>
                <a:ext uri="{FF2B5EF4-FFF2-40B4-BE49-F238E27FC236}">
                  <a16:creationId xmlns:a16="http://schemas.microsoft.com/office/drawing/2014/main" id="{F6B55C1B-2F77-4EE9-BB9C-526075B1F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2204864"/>
              <a:ext cx="5310833" cy="2596546"/>
              <a:chOff x="503348" y="2128598"/>
              <a:chExt cx="5310833" cy="2596546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94C6155-F461-4335-93B3-35EEFE249CD6}"/>
                  </a:ext>
                </a:extLst>
              </p:cNvPr>
              <p:cNvSpPr/>
              <p:nvPr/>
            </p:nvSpPr>
            <p:spPr>
              <a:xfrm>
                <a:off x="503348" y="3068302"/>
                <a:ext cx="481518" cy="16567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3" name="弧形 2">
                <a:extLst>
                  <a:ext uri="{FF2B5EF4-FFF2-40B4-BE49-F238E27FC236}">
                    <a16:creationId xmlns:a16="http://schemas.microsoft.com/office/drawing/2014/main" id="{C5CEADD3-23C7-4A3B-A8E7-014754E58DEB}"/>
                  </a:ext>
                </a:extLst>
              </p:cNvPr>
              <p:cNvSpPr/>
              <p:nvPr/>
            </p:nvSpPr>
            <p:spPr>
              <a:xfrm>
                <a:off x="760374" y="2128689"/>
                <a:ext cx="4880246" cy="2089256"/>
              </a:xfrm>
              <a:prstGeom prst="arc">
                <a:avLst>
                  <a:gd name="adj1" fmla="val 10839120"/>
                  <a:gd name="adj2" fmla="val 16481186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F6FD766C-B507-4072-AD65-FA0AC6362FD6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>
                <a:off x="984866" y="3897372"/>
                <a:ext cx="4634065" cy="22109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D9A8EE7-CFB5-4778-BC77-6E260B7EF4D5}"/>
                  </a:ext>
                </a:extLst>
              </p:cNvPr>
              <p:cNvSpPr/>
              <p:nvPr/>
            </p:nvSpPr>
            <p:spPr>
              <a:xfrm>
                <a:off x="3262314" y="2128689"/>
                <a:ext cx="65070" cy="93546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EF3B6C6-91C3-41C4-9F70-DFAD0F4F8014}"/>
                  </a:ext>
                </a:extLst>
              </p:cNvPr>
              <p:cNvCxnSpPr>
                <a:cxnSpLocks/>
                <a:stCxn id="9" idx="2"/>
                <a:endCxn id="41" idx="0"/>
              </p:cNvCxnSpPr>
              <p:nvPr/>
            </p:nvCxnSpPr>
            <p:spPr>
              <a:xfrm>
                <a:off x="3294849" y="3064156"/>
                <a:ext cx="2519291" cy="26254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A6244FC-2D4F-44E3-A4DE-B05570BCE892}"/>
                </a:ext>
              </a:extLst>
            </p:cNvPr>
            <p:cNvCxnSpPr>
              <a:cxnSpLocks/>
              <a:stCxn id="2" idx="4"/>
              <a:endCxn id="41" idx="4"/>
            </p:cNvCxnSpPr>
            <p:nvPr/>
          </p:nvCxnSpPr>
          <p:spPr>
            <a:xfrm>
              <a:off x="1824227" y="4801325"/>
              <a:ext cx="5070033" cy="2210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093" name="文本框 33">
              <a:extLst>
                <a:ext uri="{FF2B5EF4-FFF2-40B4-BE49-F238E27FC236}">
                  <a16:creationId xmlns:a16="http://schemas.microsoft.com/office/drawing/2014/main" id="{6172336C-1DBB-4C3A-8901-6F0344269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5764" y="2199428"/>
              <a:ext cx="1836404" cy="4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Propagate</a:t>
              </a:r>
              <a:r>
                <a:rPr lang="en-US" altLang="zh-CN" sz="2400"/>
                <a:t> </a:t>
              </a:r>
              <a:endParaRPr lang="zh-CN" altLang="en-US" sz="240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EC63C10-C411-473B-A8E1-E7D0C69E0F70}"/>
                </a:ext>
              </a:extLst>
            </p:cNvPr>
            <p:cNvSpPr/>
            <p:nvPr/>
          </p:nvSpPr>
          <p:spPr>
            <a:xfrm>
              <a:off x="6653501" y="3166676"/>
              <a:ext cx="481518" cy="1656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095" name="文本框 42">
              <a:extLst>
                <a:ext uri="{FF2B5EF4-FFF2-40B4-BE49-F238E27FC236}">
                  <a16:creationId xmlns:a16="http://schemas.microsoft.com/office/drawing/2014/main" id="{A6E460CC-8D72-40C4-814E-5D83FDF53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357" y="2384133"/>
              <a:ext cx="933671" cy="56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Z-direction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gauge link</a:t>
              </a:r>
              <a:endParaRPr lang="zh-CN" altLang="en-US" sz="1800"/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F17ACDE-DBFE-44B3-93DF-264727D8E2B2}"/>
              </a:ext>
            </a:extLst>
          </p:cNvPr>
          <p:cNvGrpSpPr>
            <a:grpSpLocks/>
          </p:cNvGrpSpPr>
          <p:nvPr/>
        </p:nvGrpSpPr>
        <p:grpSpPr bwMode="auto">
          <a:xfrm>
            <a:off x="2822576" y="879475"/>
            <a:ext cx="2519363" cy="3543300"/>
            <a:chOff x="1381660" y="902863"/>
            <a:chExt cx="1996063" cy="3831320"/>
          </a:xfrm>
        </p:grpSpPr>
        <p:grpSp>
          <p:nvGrpSpPr>
            <p:cNvPr id="45086" name="组合 76">
              <a:extLst>
                <a:ext uri="{FF2B5EF4-FFF2-40B4-BE49-F238E27FC236}">
                  <a16:creationId xmlns:a16="http://schemas.microsoft.com/office/drawing/2014/main" id="{07FF4756-9482-4D90-9D82-C08B8EB99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660" y="902863"/>
              <a:ext cx="1996063" cy="3831320"/>
              <a:chOff x="1381494" y="1139793"/>
              <a:chExt cx="1996063" cy="4301246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82F4D0C-A47B-4CD8-A9E5-D411680410E7}"/>
                  </a:ext>
                </a:extLst>
              </p:cNvPr>
              <p:cNvSpPr/>
              <p:nvPr/>
            </p:nvSpPr>
            <p:spPr>
              <a:xfrm>
                <a:off x="1687130" y="1438491"/>
                <a:ext cx="1270336" cy="37693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左中括号 74">
                <a:extLst>
                  <a:ext uri="{FF2B5EF4-FFF2-40B4-BE49-F238E27FC236}">
                    <a16:creationId xmlns:a16="http://schemas.microsoft.com/office/drawing/2014/main" id="{D326FF2D-ED7C-4B71-8CC5-9BC71E88204A}"/>
                  </a:ext>
                </a:extLst>
              </p:cNvPr>
              <p:cNvSpPr/>
              <p:nvPr/>
            </p:nvSpPr>
            <p:spPr>
              <a:xfrm>
                <a:off x="2980105" y="1186043"/>
                <a:ext cx="397452" cy="4254996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6" name="右中括号 75">
                <a:extLst>
                  <a:ext uri="{FF2B5EF4-FFF2-40B4-BE49-F238E27FC236}">
                    <a16:creationId xmlns:a16="http://schemas.microsoft.com/office/drawing/2014/main" id="{93A82CDC-812C-42D4-AE87-5F162A5E8733}"/>
                  </a:ext>
                </a:extLst>
              </p:cNvPr>
              <p:cNvSpPr/>
              <p:nvPr/>
            </p:nvSpPr>
            <p:spPr>
              <a:xfrm>
                <a:off x="1381494" y="1139793"/>
                <a:ext cx="342110" cy="4254996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EFFA618-564A-498B-9C0E-55E83F474D2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09899"/>
            </a:xfrm>
            <a:prstGeom prst="rect">
              <a:avLst/>
            </a:prstGeom>
            <a:blipFill>
              <a:blip r:embed="rId2"/>
              <a:stretch>
                <a:fillRect l="-39344" t="-137662" r="-15164" b="-20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 dirty="0">
                  <a:noFill/>
                </a:rPr>
                <a:t> </a:t>
              </a: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48BB6ED-3D98-424A-866F-B7BEE35E3B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5303" y="1703261"/>
            <a:ext cx="328680" cy="369332"/>
          </a:xfrm>
          <a:prstGeom prst="rect">
            <a:avLst/>
          </a:prstGeom>
          <a:blipFill>
            <a:blip r:embed="rId3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DFFCACF7-5CCE-4270-A6C4-D2DB4C1835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845" y="947753"/>
            <a:ext cx="335989" cy="369332"/>
          </a:xfrm>
          <a:prstGeom prst="rect">
            <a:avLst/>
          </a:prstGeom>
          <a:blipFill>
            <a:blip r:embed="rId4"/>
            <a:stretch>
              <a:fillRect l="-14545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1F2D758-93DD-4241-BE16-CF6B909103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6836" y="5004215"/>
            <a:ext cx="335989" cy="398955"/>
          </a:xfrm>
          <a:prstGeom prst="rect">
            <a:avLst/>
          </a:prstGeom>
          <a:blipFill>
            <a:blip r:embed="rId5"/>
            <a:stretch>
              <a:fillRect l="-14286" r="-10714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37198F7-DEDE-4535-9F99-FECFFD666C08}"/>
              </a:ext>
            </a:extLst>
          </p:cNvPr>
          <p:cNvGrpSpPr>
            <a:grpSpLocks/>
          </p:cNvGrpSpPr>
          <p:nvPr/>
        </p:nvGrpSpPr>
        <p:grpSpPr bwMode="auto">
          <a:xfrm>
            <a:off x="6534151" y="919163"/>
            <a:ext cx="2544763" cy="3516312"/>
            <a:chOff x="1381515" y="915737"/>
            <a:chExt cx="2015491" cy="3801448"/>
          </a:xfrm>
        </p:grpSpPr>
        <p:grpSp>
          <p:nvGrpSpPr>
            <p:cNvPr id="45081" name="组合 134">
              <a:extLst>
                <a:ext uri="{FF2B5EF4-FFF2-40B4-BE49-F238E27FC236}">
                  <a16:creationId xmlns:a16="http://schemas.microsoft.com/office/drawing/2014/main" id="{12A53E85-B53B-4669-90A7-18DB3EED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FC544C2-35CA-4EFC-8C8B-9EEA2725DB1C}"/>
                  </a:ext>
                </a:extLst>
              </p:cNvPr>
              <p:cNvSpPr/>
              <p:nvPr/>
            </p:nvSpPr>
            <p:spPr>
              <a:xfrm>
                <a:off x="1722084" y="1439402"/>
                <a:ext cx="1269897" cy="376675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左中括号 137">
                <a:extLst>
                  <a:ext uri="{FF2B5EF4-FFF2-40B4-BE49-F238E27FC236}">
                    <a16:creationId xmlns:a16="http://schemas.microsoft.com/office/drawing/2014/main" id="{491D37F8-BBA7-48D4-B8F3-C9B5409364F3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4222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9" name="右中括号 138">
                <a:extLst>
                  <a:ext uri="{FF2B5EF4-FFF2-40B4-BE49-F238E27FC236}">
                    <a16:creationId xmlns:a16="http://schemas.microsoft.com/office/drawing/2014/main" id="{B7A3E08A-A092-4739-87A0-F895E1BDDF87}"/>
                  </a:ext>
                </a:extLst>
              </p:cNvPr>
              <p:cNvSpPr/>
              <p:nvPr/>
            </p:nvSpPr>
            <p:spPr>
              <a:xfrm>
                <a:off x="1381349" y="1167733"/>
                <a:ext cx="343250" cy="4254222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E0E7139F-8884-4C18-A69C-82859157A60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15444"/>
            </a:xfrm>
            <a:prstGeom prst="rect">
              <a:avLst/>
            </a:prstGeom>
            <a:blipFill>
              <a:blip r:embed="rId6"/>
              <a:stretch>
                <a:fillRect l="-39506" t="-137179" r="-16461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</p:grp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0684E772-78BA-44D4-A91F-386F179E9AF6}"/>
              </a:ext>
            </a:extLst>
          </p:cNvPr>
          <p:cNvCxnSpPr/>
          <p:nvPr/>
        </p:nvCxnSpPr>
        <p:spPr>
          <a:xfrm>
            <a:off x="1865313" y="4581525"/>
            <a:ext cx="840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066" name="组合 141">
            <a:extLst>
              <a:ext uri="{FF2B5EF4-FFF2-40B4-BE49-F238E27FC236}">
                <a16:creationId xmlns:a16="http://schemas.microsoft.com/office/drawing/2014/main" id="{892DF224-EF8E-493A-A959-7146AC5F4F9F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4841876"/>
            <a:ext cx="5943600" cy="1789113"/>
            <a:chOff x="1583468" y="3145226"/>
            <a:chExt cx="5551551" cy="1678208"/>
          </a:xfrm>
        </p:grpSpPr>
        <p:grpSp>
          <p:nvGrpSpPr>
            <p:cNvPr id="45075" name="组合 142">
              <a:extLst>
                <a:ext uri="{FF2B5EF4-FFF2-40B4-BE49-F238E27FC236}">
                  <a16:creationId xmlns:a16="http://schemas.microsoft.com/office/drawing/2014/main" id="{259B4B45-91C9-45EA-8A3B-6BC1FB4D0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3145226"/>
              <a:ext cx="5310833" cy="1656184"/>
              <a:chOff x="503348" y="3068960"/>
              <a:chExt cx="5310833" cy="1656184"/>
            </a:xfrm>
          </p:grpSpPr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B1EE5377-786B-4C47-BA7B-A19215677533}"/>
                  </a:ext>
                </a:extLst>
              </p:cNvPr>
              <p:cNvSpPr/>
              <p:nvPr/>
            </p:nvSpPr>
            <p:spPr>
              <a:xfrm>
                <a:off x="503348" y="3068960"/>
                <a:ext cx="481906" cy="16558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8D3EDAAA-B5F6-45EC-894F-321771E7AE7B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>
                <a:off x="985254" y="3896895"/>
                <a:ext cx="4635189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701AA678-4458-41EC-AAE0-E7807065C5E4}"/>
                  </a:ext>
                </a:extLst>
              </p:cNvPr>
              <p:cNvCxnSpPr>
                <a:cxnSpLocks/>
                <a:stCxn id="148" idx="0"/>
                <a:endCxn id="146" idx="0"/>
              </p:cNvCxnSpPr>
              <p:nvPr/>
            </p:nvCxnSpPr>
            <p:spPr>
              <a:xfrm>
                <a:off x="743559" y="3068960"/>
                <a:ext cx="5071128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75878549-B075-4823-9187-E8C7EA3B4D70}"/>
                </a:ext>
              </a:extLst>
            </p:cNvPr>
            <p:cNvCxnSpPr>
              <a:cxnSpLocks/>
              <a:stCxn id="148" idx="4"/>
              <a:endCxn id="146" idx="4"/>
            </p:cNvCxnSpPr>
            <p:nvPr/>
          </p:nvCxnSpPr>
          <p:spPr>
            <a:xfrm>
              <a:off x="1823679" y="4801097"/>
              <a:ext cx="5071128" cy="2233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FA98998E-BBBB-4896-99CC-2F724BFEECCF}"/>
                </a:ext>
              </a:extLst>
            </p:cNvPr>
            <p:cNvSpPr/>
            <p:nvPr/>
          </p:nvSpPr>
          <p:spPr>
            <a:xfrm>
              <a:off x="6653114" y="3167563"/>
              <a:ext cx="481905" cy="16558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F5EE885-59A5-4ADB-A7B5-C48BDDF108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3086" y="4974551"/>
            <a:ext cx="328680" cy="369332"/>
          </a:xfrm>
          <a:prstGeom prst="rect">
            <a:avLst/>
          </a:prstGeom>
          <a:blipFill>
            <a:blip r:embed="rId7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FCB55FF-7BD6-44E7-AB8E-C5B263807115}"/>
              </a:ext>
            </a:extLst>
          </p:cNvPr>
          <p:cNvGrpSpPr>
            <a:grpSpLocks/>
          </p:cNvGrpSpPr>
          <p:nvPr/>
        </p:nvGrpSpPr>
        <p:grpSpPr bwMode="auto">
          <a:xfrm>
            <a:off x="4724401" y="4699000"/>
            <a:ext cx="2544763" cy="2165350"/>
            <a:chOff x="1381515" y="915737"/>
            <a:chExt cx="2015491" cy="3801448"/>
          </a:xfrm>
        </p:grpSpPr>
        <p:grpSp>
          <p:nvGrpSpPr>
            <p:cNvPr id="45070" name="组合 155">
              <a:extLst>
                <a:ext uri="{FF2B5EF4-FFF2-40B4-BE49-F238E27FC236}">
                  <a16:creationId xmlns:a16="http://schemas.microsoft.com/office/drawing/2014/main" id="{73C66910-4B60-4A99-8127-8CFF46B4A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978E835C-F1BE-40E3-8841-2A056630D5E3}"/>
                  </a:ext>
                </a:extLst>
              </p:cNvPr>
              <p:cNvSpPr/>
              <p:nvPr/>
            </p:nvSpPr>
            <p:spPr>
              <a:xfrm>
                <a:off x="1722084" y="1438970"/>
                <a:ext cx="1269897" cy="376709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左中括号 158">
                <a:extLst>
                  <a:ext uri="{FF2B5EF4-FFF2-40B4-BE49-F238E27FC236}">
                    <a16:creationId xmlns:a16="http://schemas.microsoft.com/office/drawing/2014/main" id="{6E5F4E90-98C2-4AC4-A1DC-7332633E45C6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5194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右中括号 159">
                <a:extLst>
                  <a:ext uri="{FF2B5EF4-FFF2-40B4-BE49-F238E27FC236}">
                    <a16:creationId xmlns:a16="http://schemas.microsoft.com/office/drawing/2014/main" id="{D4313399-0D01-49F2-8D8A-616AE8108B3E}"/>
                  </a:ext>
                </a:extLst>
              </p:cNvPr>
              <p:cNvSpPr/>
              <p:nvPr/>
            </p:nvSpPr>
            <p:spPr>
              <a:xfrm>
                <a:off x="1381349" y="1166761"/>
                <a:ext cx="343250" cy="4255194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B8D2028B-F51D-43BA-ACA3-F3F93696F4A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836777"/>
            </a:xfrm>
            <a:prstGeom prst="rect">
              <a:avLst/>
            </a:prstGeom>
            <a:blipFill>
              <a:blip r:embed="rId8"/>
              <a:stretch>
                <a:fillRect l="-39918" t="-137179" r="-16049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 dirty="0">
                  <a:noFill/>
                </a:rPr>
                <a:t> </a:t>
              </a:r>
            </a:p>
          </p:txBody>
        </p:sp>
      </p:grpSp>
      <p:sp>
        <p:nvSpPr>
          <p:cNvPr id="161" name="文本框 160">
            <a:extLst>
              <a:ext uri="{FF2B5EF4-FFF2-40B4-BE49-F238E27FC236}">
                <a16:creationId xmlns:a16="http://schemas.microsoft.com/office/drawing/2014/main" id="{B9B22C93-1053-4E02-AA90-621D805989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66385" y="1673639"/>
            <a:ext cx="335989" cy="398955"/>
          </a:xfrm>
          <a:prstGeom prst="rect">
            <a:avLst/>
          </a:prstGeom>
          <a:blipFill>
            <a:blip r:embed="rId9"/>
            <a:stretch>
              <a:fillRect l="-16364" r="-12727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0FD1E8-53D5-4CA4-862A-ED89FBCAED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244" y="2455386"/>
            <a:ext cx="1645745" cy="4343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458528-483F-A0AC-DAF7-3BFD20245D33}"/>
              </a:ext>
            </a:extLst>
          </p:cNvPr>
          <p:cNvSpPr txBox="1"/>
          <p:nvPr/>
        </p:nvSpPr>
        <p:spPr>
          <a:xfrm>
            <a:off x="10085955" y="63287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29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5763D0-E7B6-E362-0694-9380DDDD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A1049B2-985F-48F4-BEF6-967DD75E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5081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Factorization</a:t>
            </a:r>
            <a:r>
              <a:rPr lang="en-US" altLang="zh-CN" sz="4000" kern="0" dirty="0">
                <a:solidFill>
                  <a:srgbClr val="FF0000"/>
                </a:solidFill>
              </a:rPr>
              <a:t> of light-cone PDF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565396-CA16-4406-BD92-BECC2A40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14" y="1141414"/>
            <a:ext cx="7789015" cy="34397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958B81-86F9-42AF-A118-1AC95597C1DC}"/>
              </a:ext>
            </a:extLst>
          </p:cNvPr>
          <p:cNvSpPr txBox="1"/>
          <p:nvPr/>
        </p:nvSpPr>
        <p:spPr>
          <a:xfrm>
            <a:off x="5916083" y="242536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Factorization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A6C34-45D8-4740-BCFB-7CFEB798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4783165"/>
            <a:ext cx="4392488" cy="1477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EC62B-6C43-42CC-A5D7-15811690A8BF}"/>
                  </a:ext>
                </a:extLst>
              </p:cNvPr>
              <p:cNvSpPr txBox="1"/>
              <p:nvPr/>
            </p:nvSpPr>
            <p:spPr>
              <a:xfrm>
                <a:off x="7320136" y="5135052"/>
                <a:ext cx="23226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altLang="zh-CN" sz="3600" i="1">
                          <a:solidFill>
                            <a:srgbClr val="FFC6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⊗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EC62B-6C43-42CC-A5D7-15811690A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5135052"/>
                <a:ext cx="23226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3">
            <a:extLst>
              <a:ext uri="{FF2B5EF4-FFF2-40B4-BE49-F238E27FC236}">
                <a16:creationId xmlns:a16="http://schemas.microsoft.com/office/drawing/2014/main" id="{75951EDC-957A-4186-BE38-E2595C2D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6450014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from Alessandro </a:t>
            </a:r>
            <a:r>
              <a:rPr lang="en-US" altLang="zh-CN" sz="1600" dirty="0" err="1"/>
              <a:t>Bacchetta’s</a:t>
            </a:r>
            <a:r>
              <a:rPr lang="en-US" altLang="zh-CN" sz="1600" dirty="0"/>
              <a:t> talk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74F1BB-2C35-C86E-983D-D39C6A00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4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EFBFE-B4C5-48FB-AB92-4A193B31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86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+mn-lt"/>
              </a:rPr>
              <a:t>Universality</a:t>
            </a:r>
          </a:p>
        </p:txBody>
      </p:sp>
      <p:pic>
        <p:nvPicPr>
          <p:cNvPr id="21507" name="图片 2">
            <a:extLst>
              <a:ext uri="{FF2B5EF4-FFF2-40B4-BE49-F238E27FC236}">
                <a16:creationId xmlns:a16="http://schemas.microsoft.com/office/drawing/2014/main" id="{CFA67BD3-1156-4B2B-B44F-A3FF7828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908051"/>
            <a:ext cx="8882062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3">
            <a:extLst>
              <a:ext uri="{FF2B5EF4-FFF2-40B4-BE49-F238E27FC236}">
                <a16:creationId xmlns:a16="http://schemas.microsoft.com/office/drawing/2014/main" id="{B080D526-2E3D-4914-A443-9D834331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6450014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from Alessandro </a:t>
            </a:r>
            <a:r>
              <a:rPr lang="en-US" altLang="zh-CN" sz="1600" dirty="0" err="1"/>
              <a:t>Bacchetta’s</a:t>
            </a:r>
            <a:r>
              <a:rPr lang="en-US" altLang="zh-CN" sz="1600" dirty="0"/>
              <a:t> talk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54E2C6-2F5D-69F8-1559-25A149EA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D330B3-21B8-7B16-B0C3-D5970CB4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6" y="4520804"/>
            <a:ext cx="4159252" cy="1677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08FAF9-5620-CC4D-F879-ABE97F80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6" y="1944901"/>
            <a:ext cx="4112914" cy="22023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DE3BC-54AB-E155-C9DD-C123A4380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9"/>
          <a:stretch/>
        </p:blipFill>
        <p:spPr>
          <a:xfrm>
            <a:off x="6178370" y="1802314"/>
            <a:ext cx="5023654" cy="453306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1B6620B-CD3D-8C6B-8E4F-88D2D3911317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80352A1-D9D8-D950-001C-B735DD928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8E83477-157D-CB66-E245-B921A6CE76C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BAFD2C6-2973-E14E-0925-6601AF348B12}"/>
              </a:ext>
            </a:extLst>
          </p:cNvPr>
          <p:cNvSpPr txBox="1"/>
          <p:nvPr/>
        </p:nvSpPr>
        <p:spPr>
          <a:xfrm>
            <a:off x="673395" y="3520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104484-AF31-22F1-248E-3444513A6CF6}"/>
              </a:ext>
            </a:extLst>
          </p:cNvPr>
          <p:cNvSpPr txBox="1"/>
          <p:nvPr/>
        </p:nvSpPr>
        <p:spPr>
          <a:xfrm>
            <a:off x="526357" y="1468411"/>
            <a:ext cx="3195038" cy="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inelastic scattering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EB6DF1-0334-1860-90F9-960B7104F0C0}"/>
              </a:ext>
            </a:extLst>
          </p:cNvPr>
          <p:cNvSpPr txBox="1"/>
          <p:nvPr/>
        </p:nvSpPr>
        <p:spPr>
          <a:xfrm>
            <a:off x="6960560" y="1516062"/>
            <a:ext cx="4393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Parton model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1972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FC9C0236-2577-0C06-39D3-6575346C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C75379-2DBB-C542-F876-BFC5C6D64DD7}"/>
              </a:ext>
            </a:extLst>
          </p:cNvPr>
          <p:cNvSpPr txBox="1"/>
          <p:nvPr/>
        </p:nvSpPr>
        <p:spPr>
          <a:xfrm>
            <a:off x="4483738" y="6375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Parton distribution function (PDF)</a:t>
            </a:r>
          </a:p>
        </p:txBody>
      </p:sp>
    </p:spTree>
    <p:extLst>
      <p:ext uri="{BB962C8B-B14F-4D97-AF65-F5344CB8AC3E}">
        <p14:creationId xmlns:p14="http://schemas.microsoft.com/office/powerpoint/2010/main" val="16567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D3EF6E-DE64-4598-BA3B-DFED38C0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86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+mn-lt"/>
              </a:rPr>
              <a:t>Pictures of TMD PDF</a:t>
            </a:r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B0275E35-CF52-4DD3-859F-261E7323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700214"/>
            <a:ext cx="25955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4">
            <a:extLst>
              <a:ext uri="{FF2B5EF4-FFF2-40B4-BE49-F238E27FC236}">
                <a16:creationId xmlns:a16="http://schemas.microsoft.com/office/drawing/2014/main" id="{F4C8E4B3-5354-41A4-930E-30C51DEF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1119188"/>
            <a:ext cx="211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/>
              <a:t>TMD PDF  3D</a:t>
            </a:r>
            <a:endParaRPr lang="zh-CN" altLang="en-US" sz="2400" dirty="0"/>
          </a:p>
        </p:txBody>
      </p:sp>
      <p:pic>
        <p:nvPicPr>
          <p:cNvPr id="20485" name="图片 6">
            <a:extLst>
              <a:ext uri="{FF2B5EF4-FFF2-40B4-BE49-F238E27FC236}">
                <a16:creationId xmlns:a16="http://schemas.microsoft.com/office/drawing/2014/main" id="{384CC673-160B-4E28-BEBE-20117F3F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556544"/>
            <a:ext cx="30527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8">
            <a:extLst>
              <a:ext uri="{FF2B5EF4-FFF2-40B4-BE49-F238E27FC236}">
                <a16:creationId xmlns:a16="http://schemas.microsoft.com/office/drawing/2014/main" id="{93F39905-20FA-4CA9-B262-AEDD9E7E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9" y="1119188"/>
            <a:ext cx="1449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/>
              <a:t> PDF  1D</a:t>
            </a:r>
          </a:p>
        </p:txBody>
      </p:sp>
      <p:pic>
        <p:nvPicPr>
          <p:cNvPr id="20487" name="图片 9">
            <a:extLst>
              <a:ext uri="{FF2B5EF4-FFF2-40B4-BE49-F238E27FC236}">
                <a16:creationId xmlns:a16="http://schemas.microsoft.com/office/drawing/2014/main" id="{3F6FA551-99F3-4892-B2BE-88B3823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78" y="3671490"/>
            <a:ext cx="727868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矩形 10">
            <a:extLst>
              <a:ext uri="{FF2B5EF4-FFF2-40B4-BE49-F238E27FC236}">
                <a16:creationId xmlns:a16="http://schemas.microsoft.com/office/drawing/2014/main" id="{C4D7F8FD-CBE0-4459-9190-38562415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1" y="6519863"/>
            <a:ext cx="6034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zh-CN" sz="1600" dirty="0"/>
              <a:t>A. Bacchetta, F. Conti, M. Radici,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D78 074010 (2008) 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CD850D-E8E5-46EF-9306-EF5C860A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910" y="-59339"/>
            <a:ext cx="10515600" cy="1325562"/>
          </a:xfrm>
        </p:spPr>
        <p:txBody>
          <a:bodyPr/>
          <a:lstStyle/>
          <a:p>
            <a:pPr lvl="0">
              <a:defRPr/>
            </a:pP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Lattice</a:t>
            </a:r>
            <a:r>
              <a:rPr lang="zh-CN" altLang="en-US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QCD   VS    Experiment</a:t>
            </a:r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ED20EE-9691-440B-B384-E2F39C72D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918796"/>
            <a:ext cx="3768437" cy="24271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646049-545B-4C1F-81B7-2C797A126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06" y="907205"/>
            <a:ext cx="3611417" cy="2376384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F59A91AB-BEC9-4712-8C79-119C934F1C89}"/>
              </a:ext>
            </a:extLst>
          </p:cNvPr>
          <p:cNvSpPr/>
          <p:nvPr/>
        </p:nvSpPr>
        <p:spPr>
          <a:xfrm>
            <a:off x="5204692" y="1924544"/>
            <a:ext cx="822037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BF4E8B-449C-484D-BA1B-B713BA478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42" y="3614799"/>
            <a:ext cx="3611417" cy="2590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54C49F-07AE-4711-8EC1-097D780A2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79" y="4659660"/>
            <a:ext cx="841321" cy="451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DD8C3A-9B4C-4E1C-84C0-E71C91182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635" y="3614799"/>
            <a:ext cx="3768437" cy="2540866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D830FB2-0F12-B1B1-8936-EED4E010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7E4C9D-C6C1-058C-19D4-96CC54F4F3D5}"/>
              </a:ext>
            </a:extLst>
          </p:cNvPr>
          <p:cNvSpPr txBox="1"/>
          <p:nvPr/>
        </p:nvSpPr>
        <p:spPr>
          <a:xfrm>
            <a:off x="2334827" y="634610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ensemble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0B3D03-3CC2-4E9E-9E7E-B7A89F2C8AC9}"/>
              </a:ext>
            </a:extLst>
          </p:cNvPr>
          <p:cNvSpPr txBox="1"/>
          <p:nvPr/>
        </p:nvSpPr>
        <p:spPr>
          <a:xfrm>
            <a:off x="7880913" y="63461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event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433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>
            <a:extLst>
              <a:ext uri="{FF2B5EF4-FFF2-40B4-BE49-F238E27FC236}">
                <a16:creationId xmlns:a16="http://schemas.microsoft.com/office/drawing/2014/main" id="{9A6AFF80-2A2C-6C99-1A6C-9A428E7411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0" y="155575"/>
            <a:ext cx="7473950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Introduction: </a:t>
            </a:r>
            <a:r>
              <a:rPr lang="en-US" dirty="0"/>
              <a:t>International Ensembles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16941F-D4E8-95B6-3AB8-5E02DB09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" y="4720563"/>
            <a:ext cx="3402584" cy="1933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87E40F-1AD7-E420-BAB1-D340F89FE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" y="2656458"/>
            <a:ext cx="2482798" cy="1985323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0DA3FE4-315C-EDC1-3D54-4E55F5535A6F}"/>
              </a:ext>
            </a:extLst>
          </p:cNvPr>
          <p:cNvCxnSpPr>
            <a:cxnSpLocks/>
          </p:cNvCxnSpPr>
          <p:nvPr/>
        </p:nvCxnSpPr>
        <p:spPr>
          <a:xfrm>
            <a:off x="3940301" y="2470150"/>
            <a:ext cx="0" cy="407231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DA92C50D-27BF-FA46-292C-48D580F3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14" y="2702843"/>
            <a:ext cx="1615319" cy="909049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867BC1BD-98DE-C510-705F-27F76410734E}"/>
              </a:ext>
            </a:extLst>
          </p:cNvPr>
          <p:cNvGrpSpPr/>
          <p:nvPr/>
        </p:nvGrpSpPr>
        <p:grpSpPr>
          <a:xfrm>
            <a:off x="5321300" y="941100"/>
            <a:ext cx="6688312" cy="2868693"/>
            <a:chOff x="4898096" y="810613"/>
            <a:chExt cx="6688312" cy="286869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5BB2E1D-C997-9B48-AB61-451339D3F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0301" y="1004637"/>
              <a:ext cx="3606107" cy="2474177"/>
            </a:xfrm>
            <a:prstGeom prst="rect">
              <a:avLst/>
            </a:prstGeom>
          </p:spPr>
        </p:pic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C1B3182-DAC6-FE1E-533D-2FACAC7C8C67}"/>
                </a:ext>
              </a:extLst>
            </p:cNvPr>
            <p:cNvCxnSpPr>
              <a:cxnSpLocks/>
            </p:cNvCxnSpPr>
            <p:nvPr/>
          </p:nvCxnSpPr>
          <p:spPr>
            <a:xfrm>
              <a:off x="7689387" y="810613"/>
              <a:ext cx="0" cy="270802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4D126BE-4258-F38B-7D52-E800A76FA7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8096" y="3679306"/>
              <a:ext cx="65595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AC86F91-00B4-1D7B-4CA1-76313E76F0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40" r="424"/>
          <a:stretch/>
        </p:blipFill>
        <p:spPr>
          <a:xfrm>
            <a:off x="4106989" y="4173412"/>
            <a:ext cx="6961084" cy="2677245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B778190-AA1B-BD90-D436-06063343681A}"/>
              </a:ext>
            </a:extLst>
          </p:cNvPr>
          <p:cNvCxnSpPr>
            <a:cxnSpLocks/>
          </p:cNvCxnSpPr>
          <p:nvPr/>
        </p:nvCxnSpPr>
        <p:spPr>
          <a:xfrm flipH="1">
            <a:off x="1136650" y="2316781"/>
            <a:ext cx="506266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\begin{table}[htbp]&#10;    \centering&#10;    % \caption{Add caption}&#10;      \begin{tabular}{c|ccccc}&#10;      \toprule&#10;      \toprule&#10;            &amp; \textbf{Naïve} &amp; \textbf{Staggered/HISQ} &amp; \textbf{Wison/Clover} &amp; \textbf{Twisted-mass} &amp; \textbf{Overlap/Domain wall} \\&#10;      \midrule&#10;      \multirow{2}[1]{*}{Form } &amp;  $D^{\text{naive}}=~~~~ $                              &amp; $D^{\text{st}}= ~~~~~~~~~~~~~~~$                               &amp; $D^{\text{clv}}= ~~~~~~~~~~~~~~~~~~~~~~~~~$          &amp; $D^{\rm twm}=~~~~~~$     &amp;$D^{ov}=$     \\&#10;                                &amp;  $\gamma^{\mu} (\delta_{x,x+\mu}-\delta_{x,x-\mu})$    &amp; $\gamma_\mu^{\rm st}(\delta_{x,x+\mu}-\delta_{x,x-\mu}) $      &amp; $D+aD^2 +ac_{sw}F_{\mu\nu}\sigma^{\mu\nu}$          &amp; $D^{\rm clv}+i\tau_3m$  &amp; $(1+ \gamma_5 D(-\rho))/\sqrt{D^{\dag}(-\rho)D(-\rho)}/\rho$ \\&#10;        \hline&#10;      IR poles/doubler &amp; 16    &amp; 4     &amp; 1     &amp; 1     &amp; 1 \\&#10;      Chiral  symmetry breaking &amp; N/A   &amp; $\mathcal{O}(a^4)$  &amp; $\mathcal{O}(\alpha_s/a)$ &amp; $\mathcal{O}(\alpha_s)$ &amp; N/A \\&#10;      \midrule&#10;      Cost  &amp; \textcolor[rgb]{ 1,  0,  0}{1} &amp; \textcolor[rgb]{ 1,  0,  0}{~1/4} &amp; \textcolor[rgb]{ 1,  0,  0}{~1.1} &amp; \textcolor[rgb]{ 1,  0,  0}{~1.1} &amp; \textcolor[rgb]{ 1,  0,  0}{~10-100} \\&#10;      \bottomrule&#10;      \bottomrule&#10;      \end{tabular}%&#10;    \label{tab:addlabel}%&#10;  \end{table}%&#10;&#10;&#10;\end{document}" title="IguanaTex Bitmap Display">
            <a:extLst>
              <a:ext uri="{FF2B5EF4-FFF2-40B4-BE49-F238E27FC236}">
                <a16:creationId xmlns:a16="http://schemas.microsoft.com/office/drawing/2014/main" id="{5C16A026-39FC-20C8-6503-AFBF0443C5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70"/>
            <a:ext cx="8029564" cy="110213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FCA1A52-9149-A796-3A8F-5DF87D8BF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022" y="2477602"/>
            <a:ext cx="1080100" cy="57071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A372326-B4F4-AFCD-2A28-6440F677A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3683" y="4983881"/>
            <a:ext cx="995929" cy="65532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24F67DD-A0A5-3EAD-F36D-9C142E228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3683" y="2110463"/>
            <a:ext cx="893651" cy="5923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灯片编号占位符 12">
            <a:extLst>
              <a:ext uri="{FF2B5EF4-FFF2-40B4-BE49-F238E27FC236}">
                <a16:creationId xmlns:a16="http://schemas.microsoft.com/office/drawing/2014/main" id="{DFD077E8-DEEA-BBF7-B15E-43E06A7C53D1}"/>
              </a:ext>
            </a:extLst>
          </p:cNvPr>
          <p:cNvSpPr txBox="1">
            <a:spLocks/>
          </p:cNvSpPr>
          <p:nvPr/>
        </p:nvSpPr>
        <p:spPr>
          <a:xfrm>
            <a:off x="9448800" y="644816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                                 </a:t>
            </a:r>
            <a:fld id="{E4C1E9FD-EF62-4E50-B8BC-74B20B6A0F1F}" type="slidenum">
              <a:rPr lang="zh-CN" altLang="en-US" sz="1200" smtClean="0"/>
              <a:pPr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5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BBFAEF55-9AA9-41BE-998D-2A5AEFB6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92114"/>
            <a:ext cx="860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Lattice QCD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B73CC0-28DA-4EDC-B78E-3FD4AC313D4F}"/>
              </a:ext>
            </a:extLst>
          </p:cNvPr>
          <p:cNvSpPr txBox="1"/>
          <p:nvPr/>
        </p:nvSpPr>
        <p:spPr>
          <a:xfrm>
            <a:off x="1334926" y="4953072"/>
            <a:ext cx="368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Each configuration is one possible path in the path integration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D45180-2820-4854-AEC2-3BFB0AA69442}"/>
              </a:ext>
            </a:extLst>
          </p:cNvPr>
          <p:cNvGrpSpPr/>
          <p:nvPr/>
        </p:nvGrpSpPr>
        <p:grpSpPr>
          <a:xfrm>
            <a:off x="636715" y="1286581"/>
            <a:ext cx="4637609" cy="3115797"/>
            <a:chOff x="282797" y="1208684"/>
            <a:chExt cx="5533148" cy="331988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BE3C0CA-43F5-4D67-BE09-12A3B476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97" y="1208684"/>
              <a:ext cx="5533148" cy="331988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1DB55E-A565-4C09-95AE-7EBF59AB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1288215"/>
              <a:ext cx="593427" cy="412593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E371C7C-3128-4B0B-9604-AF1C47D411BF}"/>
              </a:ext>
            </a:extLst>
          </p:cNvPr>
          <p:cNvSpPr txBox="1"/>
          <p:nvPr/>
        </p:nvSpPr>
        <p:spPr>
          <a:xfrm>
            <a:off x="5624783" y="2022439"/>
            <a:ext cx="479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Lattice is made by configurations in super computers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93B74A-BA62-4675-BD70-155B399B7BF0}"/>
              </a:ext>
            </a:extLst>
          </p:cNvPr>
          <p:cNvSpPr txBox="1"/>
          <p:nvPr/>
        </p:nvSpPr>
        <p:spPr>
          <a:xfrm>
            <a:off x="5524704" y="3125189"/>
            <a:ext cx="515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configuration contain one possible gauge link value at every time-space point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19794B4-66B2-C886-9C8C-81724A34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D031C4-FF46-DB67-8EB4-D7DC77381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77" y="3928325"/>
            <a:ext cx="3688657" cy="25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2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4590507-6390-28FA-C455-6157D7D819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078" y="129971"/>
            <a:ext cx="7474551" cy="486396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ensembles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77E1249F-4899-1C33-FD1E-081105D03A6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6056" y="897196"/>
              <a:ext cx="7694488" cy="433576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961811">
                      <a:extLst>
                        <a:ext uri="{9D8B030D-6E8A-4147-A177-3AD203B41FA5}">
                          <a16:colId xmlns:a16="http://schemas.microsoft.com/office/drawing/2014/main" val="3345918966"/>
                        </a:ext>
                      </a:extLst>
                    </a:gridCol>
                    <a:gridCol w="1079509">
                      <a:extLst>
                        <a:ext uri="{9D8B030D-6E8A-4147-A177-3AD203B41FA5}">
                          <a16:colId xmlns:a16="http://schemas.microsoft.com/office/drawing/2014/main" val="1498723887"/>
                        </a:ext>
                      </a:extLst>
                    </a:gridCol>
                    <a:gridCol w="844113">
                      <a:extLst>
                        <a:ext uri="{9D8B030D-6E8A-4147-A177-3AD203B41FA5}">
                          <a16:colId xmlns:a16="http://schemas.microsoft.com/office/drawing/2014/main" val="274256983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185192651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783784079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28716126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86493949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4119894532"/>
                        </a:ext>
                      </a:extLst>
                    </a:gridCol>
                  </a:tblGrid>
                  <a:tr h="4046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 spacing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mass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mass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896208789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i="0" u="none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C24P34</a:t>
                          </a:r>
                          <a:endParaRPr lang="en-US" sz="1600" b="1" i="0" u="none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4.38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496036967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C24P29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×72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3.75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4655915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C32P29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5.01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22916461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C32P23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~400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970210834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C48P23</a:t>
                          </a:r>
                          <a:endParaRPr lang="en-US" sz="1600" b="1" i="0" u="none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79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65199995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C48P14</a:t>
                          </a:r>
                          <a:endParaRPr lang="en-US" sz="1600" b="1" i="0" u="non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3.56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907989773"/>
                      </a:ext>
                    </a:extLst>
                  </a:tr>
                  <a:tr h="41902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3.81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544184573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5.72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692335535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25204861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004944732"/>
                      </a:ext>
                    </a:extLst>
                  </a:tr>
                  <a:tr h="401036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H48P32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×144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4.06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1811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77E1249F-4899-1C33-FD1E-081105D03A6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2699743"/>
                  </p:ext>
                </p:extLst>
              </p:nvPr>
            </p:nvGraphicFramePr>
            <p:xfrm>
              <a:off x="236056" y="897196"/>
              <a:ext cx="7694488" cy="433576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961811">
                      <a:extLst>
                        <a:ext uri="{9D8B030D-6E8A-4147-A177-3AD203B41FA5}">
                          <a16:colId xmlns:a16="http://schemas.microsoft.com/office/drawing/2014/main" val="3345918966"/>
                        </a:ext>
                      </a:extLst>
                    </a:gridCol>
                    <a:gridCol w="1079509">
                      <a:extLst>
                        <a:ext uri="{9D8B030D-6E8A-4147-A177-3AD203B41FA5}">
                          <a16:colId xmlns:a16="http://schemas.microsoft.com/office/drawing/2014/main" val="1498723887"/>
                        </a:ext>
                      </a:extLst>
                    </a:gridCol>
                    <a:gridCol w="844113">
                      <a:extLst>
                        <a:ext uri="{9D8B030D-6E8A-4147-A177-3AD203B41FA5}">
                          <a16:colId xmlns:a16="http://schemas.microsoft.com/office/drawing/2014/main" val="274256983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185192651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783784079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28716126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86493949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4119894532"/>
                        </a:ext>
                      </a:extLst>
                    </a:gridCol>
                  </a:tblGrid>
                  <a:tr h="4100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 spacing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300633" t="-14925" r="-401266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4925" r="-303822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4925" r="-201899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4925" r="-101899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89620878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i="0" u="none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C24P34</a:t>
                          </a:r>
                          <a:endParaRPr lang="en-US" sz="1600" b="1" i="0" u="none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140000" r="-52598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140000" r="-569784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40000" r="-303822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40000" r="-20189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40000" r="-10189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496036967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C24P29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244444" r="-52598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244444" r="-569784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244444" r="-303822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244444" r="-20189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244444" r="-10189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4655915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C32P29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310000" r="-52598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310000" r="-569784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310000" r="-303822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310000" r="-20189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310000" r="-10189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22916461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C32P23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416949" r="-52598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416949" r="-569784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416949" r="-303822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416949" r="-20189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416949" r="-10189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~400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970210834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C48P23</a:t>
                          </a:r>
                          <a:endParaRPr lang="en-US" sz="1600" b="1" i="0" u="none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564815" r="-52598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564815" r="-569784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564815" r="-303822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564815" r="-20189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564815" r="-10189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65199995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C48P14</a:t>
                          </a:r>
                          <a:endParaRPr lang="en-US" sz="1600" b="1" i="0" u="non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652727" r="-52598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652727" r="-569784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652727" r="-303822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652727" r="-20189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652727" r="-10189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907989773"/>
                      </a:ext>
                    </a:extLst>
                  </a:tr>
                  <a:tr h="41902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608824" r="-52598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608824" r="-569784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608824" r="-303822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608824" r="-20189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608824" r="-10189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544184573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803333" r="-52598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803333" r="-569784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803333" r="-30382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803333" r="-20189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803333" r="-10189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692335535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1003704" r="-52598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1003704" r="-569784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003704" r="-303822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003704" r="-20189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003704" r="-10189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25204861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993333" r="-52598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993333" r="-56978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993333" r="-30382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993333" r="-20189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993333" r="-10189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004944732"/>
                      </a:ext>
                    </a:extLst>
                  </a:tr>
                  <a:tr h="401036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H48P32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993939" r="-52598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993939" r="-569784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993939" r="-303822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993939" r="-2018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993939" r="-1018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18118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432975-80C8-BBBD-83AB-E2B03691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05164-EC60-43A9-A907-408E3152CE63}" type="slidenum">
              <a:rPr lang="zh-CN" altLang="en-US" sz="1200" smtClean="0"/>
              <a:t>30</a:t>
            </a:fld>
            <a:endParaRPr lang="zh-CN" alt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FA2F0-8ED7-13FF-0652-DEAA2FAB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445" y="4051785"/>
            <a:ext cx="3304760" cy="2537365"/>
          </a:xfrm>
          <a:prstGeom prst="rect">
            <a:avLst/>
          </a:prstGeom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2FF720FB-1D8E-0916-DC5C-9A27DD1E8B23}"/>
              </a:ext>
            </a:extLst>
          </p:cNvPr>
          <p:cNvSpPr txBox="1"/>
          <p:nvPr/>
        </p:nvSpPr>
        <p:spPr>
          <a:xfrm>
            <a:off x="556002" y="6284999"/>
            <a:ext cx="8123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 descr="图片包含 图表&#10;&#10;描述已自动生成">
            <a:extLst>
              <a:ext uri="{FF2B5EF4-FFF2-40B4-BE49-F238E27FC236}">
                <a16:creationId xmlns:a16="http://schemas.microsoft.com/office/drawing/2014/main" id="{A79E1B31-3B00-55C1-675D-D954D8577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96" y="775582"/>
            <a:ext cx="2680120" cy="3174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33809C-4FBB-2D1C-7F63-ED12A78C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969" y="5513793"/>
            <a:ext cx="1063874" cy="10798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0DFB6C9-CFA1-F340-D4CA-493B63F24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663" y="5492526"/>
            <a:ext cx="992404" cy="10058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C3AA4F-8C15-DE5B-6930-41C93AB42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187" y="5311523"/>
            <a:ext cx="1219306" cy="12985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14E8E0-812E-E0D4-FAE9-155E2B1F9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04" y="5486971"/>
            <a:ext cx="1131489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37"/>
    </mc:Choice>
    <mc:Fallback xmlns="">
      <p:transition spd="slow" advTm="34337"/>
    </mc:Fallback>
  </mc:AlternateContent>
  <p:extLst>
    <p:ext uri="{3A86A75C-4F4B-4683-9AE1-C65F6400EC91}">
      <p14:laserTraceLst xmlns:p14="http://schemas.microsoft.com/office/powerpoint/2010/main">
        <p14:tracePtLst>
          <p14:tracePt t="27477" x="9782175" y="6637338"/>
          <p14:tracePt t="27489" x="9699625" y="6680200"/>
          <p14:tracePt t="27495" x="9598025" y="6715125"/>
          <p14:tracePt t="27502" x="9466263" y="6769100"/>
          <p14:tracePt t="27512" x="9323388" y="6804025"/>
          <p14:tracePt t="27516" x="9145588" y="6834188"/>
          <p14:tracePt t="27579" x="7788275" y="6810375"/>
          <p14:tracePt t="27585" x="7693025" y="6799263"/>
          <p14:tracePt t="27592" x="7573963" y="6769100"/>
          <p14:tracePt t="27600" x="7491413" y="6745288"/>
          <p14:tracePt t="27606" x="7426325" y="6738938"/>
          <p14:tracePt t="27619" x="7307263" y="6691313"/>
          <p14:tracePt t="27624" x="7253288" y="6667500"/>
          <p14:tracePt t="27632" x="7181850" y="6637338"/>
          <p14:tracePt t="27640" x="7099300" y="6596063"/>
          <p14:tracePt t="27653" x="6919913" y="6500813"/>
          <p14:tracePt t="27659" x="6837363" y="6453188"/>
          <p14:tracePt t="27666" x="6746875" y="6400800"/>
          <p14:tracePt t="27675" x="6711950" y="6370638"/>
          <p14:tracePt t="27687" x="6592888" y="6269038"/>
          <p14:tracePt t="27698" x="6521450" y="6191250"/>
          <p14:tracePt t="27710" x="6402388" y="6078538"/>
          <p14:tracePt t="27723" x="6289675" y="5983288"/>
          <p14:tracePt t="27731" x="6242050" y="5942013"/>
          <p14:tracePt t="27738" x="6170613" y="5894388"/>
          <p14:tracePt t="27742" x="6129338" y="5853113"/>
          <p14:tracePt t="27761" x="5949950" y="5662613"/>
          <p14:tracePt t="27771" x="5919788" y="5632450"/>
          <p14:tracePt t="27785" x="5902325" y="5608638"/>
          <p14:tracePt t="27798" x="5884863" y="5567363"/>
          <p14:tracePt t="27807" x="5878513" y="5561013"/>
          <p14:tracePt t="27809" x="5878513" y="5549900"/>
          <p14:tracePt t="27825" x="5861050" y="5513388"/>
          <p14:tracePt t="27834" x="5861050" y="5489575"/>
          <p14:tracePt t="27845" x="5843588" y="5437188"/>
          <p14:tracePt t="27853" x="5843588" y="5400675"/>
          <p14:tracePt t="27859" x="5843588" y="5365750"/>
          <p14:tracePt t="27867" x="5843588" y="5329238"/>
          <p14:tracePt t="27873" x="5843588" y="5270500"/>
          <p14:tracePt t="27880" x="5843588" y="5203825"/>
          <p14:tracePt t="27886" x="5848350" y="5138738"/>
          <p14:tracePt t="27893" x="5861050" y="5073650"/>
          <p14:tracePt t="27900" x="5861050" y="5037138"/>
          <p14:tracePt t="27910" x="5878513" y="4984750"/>
          <p14:tracePt t="27918" x="5878513" y="4937125"/>
          <p14:tracePt t="27930" x="5895975" y="4835525"/>
          <p14:tracePt t="27938" x="5895975" y="4740275"/>
          <p14:tracePt t="27943" x="5919788" y="4668838"/>
          <p14:tracePt t="27950" x="5932488" y="4586288"/>
          <p14:tracePt t="27957" x="5943600" y="4521200"/>
          <p14:tracePt t="27963" x="5943600" y="4484688"/>
          <p14:tracePt t="27970" x="5962650" y="4449763"/>
          <p14:tracePt t="27972" x="5962650" y="4413250"/>
          <p14:tracePt t="27982" x="5986463" y="4371975"/>
          <p14:tracePt t="27992" x="5991225" y="4335463"/>
          <p14:tracePt t="28002" x="6003925" y="4300538"/>
          <p14:tracePt t="28012" x="6021388" y="4229100"/>
          <p14:tracePt t="28027" x="6038850" y="4151313"/>
          <p14:tracePt t="28031" x="6045200" y="4116388"/>
          <p14:tracePt t="28038" x="6057900" y="4079875"/>
          <p14:tracePt t="28046" x="6075363" y="4051300"/>
          <p14:tracePt t="28055" x="6081713" y="4027488"/>
          <p14:tracePt t="28067" x="6122988" y="3960813"/>
          <p14:tracePt t="28078" x="6140450" y="3937000"/>
          <p14:tracePt t="28084" x="6170613" y="3895725"/>
          <p14:tracePt t="28092" x="6188075" y="3860800"/>
          <p14:tracePt t="28096" x="6205538" y="3841750"/>
          <p14:tracePt t="28100" x="6224588" y="3813175"/>
          <p14:tracePt t="28106" x="6229350" y="3789363"/>
          <p14:tracePt t="28114" x="6248400" y="3770313"/>
          <p14:tracePt t="28121" x="6265863" y="3741738"/>
          <p14:tracePt t="28129" x="6272213" y="3717925"/>
          <p14:tracePt t="28137" x="6289675" y="3698875"/>
          <p14:tracePt t="28141" x="6307138" y="3675063"/>
          <p14:tracePt t="28151" x="6319838" y="3657600"/>
          <p14:tracePt t="28157" x="6324600" y="3652838"/>
          <p14:tracePt t="28161" x="6324600" y="3646488"/>
          <p14:tracePt t="28169" x="6330950" y="3640138"/>
          <p14:tracePt t="28184" x="6337300" y="3629025"/>
          <p14:tracePt t="28195" x="6337300" y="3622675"/>
          <p14:tracePt t="28215" x="6343650" y="3622675"/>
          <p14:tracePt t="28231" x="6348413" y="3616325"/>
          <p14:tracePt t="28246" x="6367463" y="3609975"/>
          <p14:tracePt t="28254" x="6372225" y="3605213"/>
          <p14:tracePt t="28259" x="6378575" y="3598863"/>
          <p14:tracePt t="28266" x="6391275" y="3598863"/>
          <p14:tracePt t="28272" x="6396038" y="3592513"/>
          <p14:tracePt t="28279" x="6408738" y="3586163"/>
          <p14:tracePt t="28288" x="6419850" y="3586163"/>
          <p14:tracePt t="28296" x="6438900" y="3575050"/>
          <p14:tracePt t="28303" x="6450013" y="3568700"/>
          <p14:tracePt t="28314" x="6503988" y="3557588"/>
          <p14:tracePt t="28321" x="6521450" y="3551238"/>
          <p14:tracePt t="28329" x="6545263" y="3551238"/>
          <p14:tracePt t="28334" x="6575425" y="3538538"/>
          <p14:tracePt t="28341" x="6586538" y="3538538"/>
          <p14:tracePt t="28348" x="6610350" y="3538538"/>
          <p14:tracePt t="28355" x="6640513" y="3538538"/>
          <p14:tracePt t="28362" x="6651625" y="3538538"/>
          <p14:tracePt t="28368" x="6670675" y="3538538"/>
          <p14:tracePt t="28376" x="6681788" y="3538538"/>
          <p14:tracePt t="28385" x="6699250" y="3538538"/>
          <p14:tracePt t="28398" x="6729413" y="3544888"/>
          <p14:tracePt t="28406" x="6746875" y="3544888"/>
          <p14:tracePt t="28411" x="6759575" y="3544888"/>
          <p14:tracePt t="28423" x="6765925" y="3544888"/>
          <p14:tracePt t="28429" x="6777038" y="3544888"/>
          <p14:tracePt t="28440" x="6777038" y="3551238"/>
          <p14:tracePt t="28448" x="6783388" y="3551238"/>
          <p14:tracePt t="28457" x="6783388" y="3557588"/>
          <p14:tracePt t="28464" x="6789738" y="3557588"/>
          <p14:tracePt t="28481" x="6794500" y="3557588"/>
          <p14:tracePt t="28489" x="6800850" y="3562350"/>
          <p14:tracePt t="28494" x="6807200" y="3568700"/>
          <p14:tracePt t="28501" x="6813550" y="3568700"/>
          <p14:tracePt t="28512" x="6824663" y="3581400"/>
          <p14:tracePt t="28527" x="6831013" y="3586163"/>
          <p14:tracePt t="28532" x="6837363" y="3592513"/>
          <p14:tracePt t="28540" x="6842125" y="3598863"/>
          <p14:tracePt t="28547" x="6848475" y="3598863"/>
          <p14:tracePt t="28559" x="6854825" y="3609975"/>
          <p14:tracePt t="28572" x="6861175" y="3629025"/>
          <p14:tracePt t="28575" x="6872288" y="3633788"/>
          <p14:tracePt t="28583" x="6872288" y="3640138"/>
          <p14:tracePt t="28592" x="6872288" y="3646488"/>
          <p14:tracePt t="28597" x="6878638" y="3663950"/>
          <p14:tracePt t="28611" x="6884988" y="3681413"/>
          <p14:tracePt t="28624" x="6884988" y="3705225"/>
          <p14:tracePt t="28633" x="6884988" y="3711575"/>
          <p14:tracePt t="28636" x="6884988" y="3722688"/>
          <p14:tracePt t="28642" x="6884988" y="3741738"/>
          <p14:tracePt t="28649" x="6884988" y="3759200"/>
          <p14:tracePt t="28658" x="6884988" y="3770313"/>
          <p14:tracePt t="28667" x="6884988" y="3789363"/>
          <p14:tracePt t="28677" x="6884988" y="3848100"/>
          <p14:tracePt t="28686" x="6884988" y="3871913"/>
          <p14:tracePt t="28693" x="6872288" y="3889375"/>
          <p14:tracePt t="28701" x="6865938" y="3925888"/>
          <p14:tracePt t="28707" x="6854825" y="3943350"/>
          <p14:tracePt t="28715" x="6837363" y="3967163"/>
          <p14:tracePt t="28729" x="6818313" y="4032250"/>
          <p14:tracePt t="28735" x="6800850" y="4056063"/>
          <p14:tracePt t="28746" x="6765925" y="4133850"/>
          <p14:tracePt t="28757" x="6746875" y="4164013"/>
          <p14:tracePt t="28764" x="6729413" y="4198938"/>
          <p14:tracePt t="28771" x="6711950" y="4229100"/>
          <p14:tracePt t="28774" x="6694488" y="4252913"/>
          <p14:tracePt t="28781" x="6675438" y="4270375"/>
          <p14:tracePt t="28794" x="6580188" y="4354513"/>
          <p14:tracePt t="28804" x="6521450" y="4413250"/>
          <p14:tracePt t="28812" x="6462713" y="4491038"/>
          <p14:tracePt t="28818" x="6396038" y="4591050"/>
          <p14:tracePt t="28825" x="6319838" y="4692650"/>
          <p14:tracePt t="28831" x="6272213" y="4764088"/>
          <p14:tracePt t="28838" x="6211888" y="4835525"/>
          <p14:tracePt t="28843" x="6122988" y="4900613"/>
          <p14:tracePt t="28846" x="6021388" y="4967288"/>
          <p14:tracePt t="28858" x="5902325" y="5032375"/>
          <p14:tracePt t="28865" x="5819775" y="5067300"/>
          <p14:tracePt t="28878" x="5599113" y="5192713"/>
          <p14:tracePt t="28892" x="5319713" y="5299075"/>
          <p14:tracePt t="28900" x="5248275" y="5335588"/>
          <p14:tracePt t="28913" x="5081588" y="5394325"/>
          <p14:tracePt t="28919" x="4979988" y="5418138"/>
          <p14:tracePt t="28924" x="4867275" y="5448300"/>
          <p14:tracePt t="28929" x="4772025" y="5461000"/>
          <p14:tracePt t="28941" x="4694238" y="5461000"/>
          <p14:tracePt t="28956" x="4594225" y="5454650"/>
          <p14:tracePt t="28967" x="4456113" y="5430838"/>
          <p14:tracePt t="28974" x="4384675" y="5394325"/>
          <p14:tracePt t="28977" x="4319588" y="5370513"/>
          <p14:tracePt t="28990" x="4278313" y="5341938"/>
          <p14:tracePt t="28998" x="4254500" y="5322888"/>
          <p14:tracePt t="29007" x="4224338" y="5305425"/>
          <p14:tracePt t="29011" x="4206875" y="5281613"/>
          <p14:tracePt t="29016" x="4176713" y="5240338"/>
          <p14:tracePt t="29022" x="4170363" y="5216525"/>
          <p14:tracePt t="29032" x="4146550" y="5175250"/>
          <p14:tracePt t="29043" x="4129088" y="5103813"/>
          <p14:tracePt t="29057" x="4111625" y="4995863"/>
          <p14:tracePt t="29072" x="4098925" y="4835525"/>
          <p14:tracePt t="29079" x="4098925" y="4770438"/>
          <p14:tracePt t="29088" x="4098925" y="4722813"/>
          <p14:tracePt t="29093" x="4098925" y="4686300"/>
          <p14:tracePt t="29097" x="4098925" y="4662488"/>
          <p14:tracePt t="29107" x="4098925" y="4633913"/>
          <p14:tracePt t="29113" x="4098925" y="4597400"/>
          <p14:tracePt t="29128" x="4098925" y="4525963"/>
          <p14:tracePt t="29134" x="4098925" y="4478338"/>
          <p14:tracePt t="29141" x="4105275" y="4425950"/>
          <p14:tracePt t="29148" x="4105275" y="4359275"/>
          <p14:tracePt t="29160" x="4105275" y="4287838"/>
          <p14:tracePt t="29167" x="4105275" y="4259263"/>
          <p14:tracePt t="29173" x="4105275" y="4240213"/>
          <p14:tracePt t="29179" x="4105275" y="4216400"/>
          <p14:tracePt t="29188" x="4105275" y="4187825"/>
          <p14:tracePt t="29194" x="4105275" y="4164013"/>
          <p14:tracePt t="29201" x="4105275" y="4116388"/>
          <p14:tracePt t="29211" x="4117975" y="4062413"/>
          <p14:tracePt t="29218" x="4122738" y="4014788"/>
          <p14:tracePt t="29225" x="4122738" y="3949700"/>
          <p14:tracePt t="29231" x="4146550" y="3895725"/>
          <p14:tracePt t="29243" x="4165600" y="3817938"/>
          <p14:tracePt t="29251" x="4176713" y="3789363"/>
          <p14:tracePt t="29257" x="4194175" y="3765550"/>
          <p14:tracePt t="29264" x="4200525" y="3741738"/>
          <p14:tracePt t="29273" x="4217988" y="3722688"/>
          <p14:tracePt t="29278" x="4224338" y="3705225"/>
          <p14:tracePt t="29291" x="4254500" y="3670300"/>
          <p14:tracePt t="29298" x="4265613" y="3663950"/>
          <p14:tracePt t="29305" x="4284663" y="3657600"/>
          <p14:tracePt t="29309" x="4289425" y="3640138"/>
          <p14:tracePt t="29316" x="4308475" y="3633788"/>
          <p14:tracePt t="29326" x="4325938" y="3622675"/>
          <p14:tracePt t="29342" x="4343400" y="3616325"/>
          <p14:tracePt t="29353" x="4360863" y="3609975"/>
          <p14:tracePt t="29361" x="4384675" y="3598863"/>
          <p14:tracePt t="29368" x="4391025" y="3592513"/>
          <p14:tracePt t="29376" x="4403725" y="3592513"/>
          <p14:tracePt t="29380" x="4414838" y="3586163"/>
          <p14:tracePt t="29387" x="4421188" y="3581400"/>
          <p14:tracePt t="29401" x="4451350" y="3575050"/>
          <p14:tracePt t="29410" x="4475163" y="3575050"/>
          <p14:tracePt t="29430" x="4598988" y="3551238"/>
          <p14:tracePt t="29442" x="4670425" y="3544888"/>
          <p14:tracePt t="29445" x="4706938" y="3544888"/>
          <p14:tracePt t="29457" x="4718050" y="3544888"/>
          <p14:tracePt t="29464" x="4741863" y="3544888"/>
          <p14:tracePt t="29477" x="4778375" y="3544888"/>
          <p14:tracePt t="29485" x="4789488" y="3544888"/>
          <p14:tracePt t="29490" x="4808538" y="3544888"/>
          <p14:tracePt t="29497" x="4813300" y="3544888"/>
          <p14:tracePt t="29511" x="4843463" y="3544888"/>
          <p14:tracePt t="29519" x="4849813" y="3544888"/>
          <p14:tracePt t="29527" x="4856163" y="3551238"/>
          <p14:tracePt t="29531" x="4873625" y="3551238"/>
          <p14:tracePt t="29539" x="4884738" y="3562350"/>
          <p14:tracePt t="29545" x="4902200" y="3568700"/>
          <p14:tracePt t="29551" x="4921250" y="3586163"/>
          <p14:tracePt t="29558" x="4938713" y="3592513"/>
          <p14:tracePt t="29566" x="4949825" y="3605213"/>
          <p14:tracePt t="29576" x="4968875" y="3616325"/>
          <p14:tracePt t="29587" x="4992688" y="3633788"/>
          <p14:tracePt t="29597" x="5010150" y="3646488"/>
          <p14:tracePt t="29602" x="5016500" y="3657600"/>
          <p14:tracePt t="29610" x="5027613" y="3663950"/>
          <p14:tracePt t="29615" x="5045075" y="3670300"/>
          <p14:tracePt t="29624" x="5064125" y="3681413"/>
          <p14:tracePt t="29629" x="5068888" y="3694113"/>
          <p14:tracePt t="29640" x="5087938" y="3705225"/>
          <p14:tracePt t="29651" x="5105400" y="3722688"/>
          <p14:tracePt t="29662" x="5135563" y="3759200"/>
          <p14:tracePt t="29668" x="5140325" y="3776663"/>
          <p14:tracePt t="29676" x="5146675" y="3789363"/>
          <p14:tracePt t="29684" x="5159375" y="3806825"/>
          <p14:tracePt t="29688" x="5164138" y="3824288"/>
          <p14:tracePt t="29695" x="5176838" y="3841750"/>
          <p14:tracePt t="29704" x="5176838" y="3854450"/>
          <p14:tracePt t="29710" x="5183188" y="3884613"/>
          <p14:tracePt t="29716" x="5187950" y="3908425"/>
          <p14:tracePt t="29723" x="5187950" y="3925888"/>
          <p14:tracePt t="29727" x="5200650" y="3937000"/>
          <p14:tracePt t="29748" x="5207000" y="3979863"/>
          <p14:tracePt t="29755" x="5207000" y="4003675"/>
          <p14:tracePt t="29760" x="5207000" y="4021138"/>
          <p14:tracePt t="29765" x="5207000" y="4038600"/>
          <p14:tracePt t="29771" x="5218113" y="4051300"/>
          <p14:tracePt t="29777" x="5224463" y="4068763"/>
          <p14:tracePt t="29794" x="5230813" y="4121150"/>
          <p14:tracePt t="29808" x="5230813" y="4168775"/>
          <p14:tracePt t="29820" x="5230813" y="4235450"/>
          <p14:tracePt t="29828" x="5230813" y="4259263"/>
          <p14:tracePt t="29836" x="5230813" y="4294188"/>
          <p14:tracePt t="29840" x="5230813" y="4311650"/>
          <p14:tracePt t="29848" x="5230813" y="4335463"/>
          <p14:tracePt t="29858" x="5224463" y="4359275"/>
          <p14:tracePt t="29865" x="5211763" y="4378325"/>
          <p14:tracePt t="29875" x="5207000" y="4406900"/>
          <p14:tracePt t="29883" x="5200650" y="4425950"/>
          <p14:tracePt t="29893" x="5200650" y="4437063"/>
          <p14:tracePt t="29897" x="5187950" y="4454525"/>
          <p14:tracePt t="29906" x="5183188" y="4473575"/>
          <p14:tracePt t="29909" x="5183188" y="4491038"/>
          <p14:tracePt t="29918" x="5170488" y="4502150"/>
          <p14:tracePt t="29928" x="5164138" y="4538663"/>
          <p14:tracePt t="29945" x="5146675" y="4568825"/>
          <p14:tracePt t="29952" x="5140325" y="4586288"/>
          <p14:tracePt t="29961" x="5135563" y="4597400"/>
          <p14:tracePt t="29967" x="5135563" y="4614863"/>
          <p14:tracePt t="29972" x="5122863" y="4633913"/>
          <p14:tracePt t="29979" x="5116513" y="4645025"/>
          <p14:tracePt t="29987" x="5116513" y="4657725"/>
          <p14:tracePt t="29991" x="5111750" y="4668838"/>
          <p14:tracePt t="30000" x="5099050" y="4686300"/>
          <p14:tracePt t="30007" x="5099050" y="4699000"/>
          <p14:tracePt t="30014" x="5081588" y="4716463"/>
          <p14:tracePt t="30024" x="5081588" y="4722813"/>
          <p14:tracePt t="30029" x="5075238" y="4740275"/>
          <p14:tracePt t="30041" x="5068888" y="4757738"/>
          <p14:tracePt t="30049" x="5064125" y="4770438"/>
          <p14:tracePt t="30054" x="5057775" y="4776788"/>
          <p14:tracePt t="30059" x="5040313" y="4787900"/>
          <p14:tracePt t="30065" x="5033963" y="4794250"/>
          <p14:tracePt t="30074" x="5027613" y="4811713"/>
          <p14:tracePt t="30091" x="5010150" y="4835525"/>
          <p14:tracePt t="30105" x="4979988" y="4859338"/>
          <p14:tracePt t="30118" x="4945063" y="4895850"/>
          <p14:tracePt t="30125" x="4926013" y="4906963"/>
          <p14:tracePt t="30131" x="4908550" y="4937125"/>
          <p14:tracePt t="30140" x="4902200" y="4954588"/>
          <p14:tracePt t="30144" x="4897438" y="4967288"/>
          <p14:tracePt t="30153" x="4878388" y="4978400"/>
          <p14:tracePt t="30159" x="4860925" y="4995863"/>
          <p14:tracePt t="30169" x="4856163" y="5002213"/>
          <p14:tracePt t="30180" x="4832350" y="5026025"/>
          <p14:tracePt t="30188" x="4813300" y="5032375"/>
          <p14:tracePt t="30194" x="4808538" y="5032375"/>
          <p14:tracePt t="30202" x="4802188" y="5037138"/>
          <p14:tracePt t="30208" x="4784725" y="5037138"/>
          <p14:tracePt t="30211" x="4778375" y="5037138"/>
          <p14:tracePt t="30218" x="4772025" y="5037138"/>
          <p14:tracePt t="30240" x="4760913" y="5037138"/>
          <p14:tracePt t="30256" x="4754563" y="5037138"/>
          <p14:tracePt t="30261" x="4748213" y="5037138"/>
          <p14:tracePt t="30276" x="4737100" y="5037138"/>
          <p14:tracePt t="30283" x="4730750" y="5037138"/>
          <p14:tracePt t="30298" x="4724400" y="5037138"/>
          <p14:tracePt t="30302" x="4718050" y="5037138"/>
          <p14:tracePt t="30309" x="4706938" y="5019675"/>
          <p14:tracePt t="30316" x="4689475" y="5014913"/>
          <p14:tracePt t="30323" x="4670425" y="5008563"/>
          <p14:tracePt t="30331" x="4652963" y="4991100"/>
          <p14:tracePt t="30343" x="4629150" y="4972050"/>
          <p14:tracePt t="30350" x="4622800" y="4960938"/>
          <p14:tracePt t="30358" x="4605338" y="4943475"/>
          <p14:tracePt t="30365" x="4587875" y="4924425"/>
          <p14:tracePt t="30380" x="4557713" y="4889500"/>
          <p14:tracePt t="30390" x="4540250" y="4865688"/>
          <p14:tracePt t="30398" x="4486275" y="4776788"/>
          <p14:tracePt t="30406" x="4468813" y="4705350"/>
          <p14:tracePt t="30413" x="4427538" y="4621213"/>
          <p14:tracePt t="30421" x="4403725" y="4538663"/>
          <p14:tracePt t="30430" x="4391025" y="4454525"/>
          <p14:tracePt t="30440" x="4360863" y="4348163"/>
          <p14:tracePt t="30453" x="4337050" y="4294188"/>
          <p14:tracePt t="30460" x="4332288" y="4222750"/>
          <p14:tracePt t="30466" x="4332288" y="4175125"/>
          <p14:tracePt t="30473" x="4332288" y="4140200"/>
          <p14:tracePt t="30477" x="4337050" y="4092575"/>
          <p14:tracePt t="30489" x="4337050" y="4056063"/>
          <p14:tracePt t="30509" x="4349750" y="3979863"/>
          <p14:tracePt t="30520" x="4360863" y="3960813"/>
          <p14:tracePt t="30524" x="4367213" y="3943350"/>
          <p14:tracePt t="30527" x="4367213" y="3932238"/>
          <p14:tracePt t="30543" x="4384675" y="3889375"/>
          <p14:tracePt t="30550" x="4384675" y="3860800"/>
          <p14:tracePt t="30556" x="4391025" y="3848100"/>
          <p14:tracePt t="30563" x="4403725" y="3830638"/>
          <p14:tracePt t="30571" x="4403725" y="3813175"/>
          <p14:tracePt t="30578" x="4408488" y="3800475"/>
          <p14:tracePt t="30584" x="4421188" y="3783013"/>
          <p14:tracePt t="30591" x="4421188" y="3776663"/>
          <p14:tracePt t="30599" x="4421188" y="3765550"/>
          <p14:tracePt t="30612" x="4421188" y="3759200"/>
          <p14:tracePt t="30626" x="4427538" y="3752850"/>
          <p14:tracePt t="30638" x="4438650" y="3746500"/>
          <p14:tracePt t="30652" x="4445000" y="3741738"/>
          <p14:tracePt t="30659" x="4468813" y="3711575"/>
          <p14:tracePt t="30669" x="4475163" y="3705225"/>
          <p14:tracePt t="30674" x="4492625" y="3694113"/>
          <p14:tracePt t="30679" x="4498975" y="3681413"/>
          <p14:tracePt t="30691" x="4503738" y="3670300"/>
          <p14:tracePt t="30703" x="4546600" y="3663950"/>
          <p14:tracePt t="30713" x="4611688" y="3640138"/>
          <p14:tracePt t="30724" x="4659313" y="3629025"/>
          <p14:tracePt t="30729" x="4694238" y="3616325"/>
          <p14:tracePt t="30762" x="4784725" y="3605213"/>
          <p14:tracePt t="30774" x="4802188" y="3605213"/>
          <p14:tracePt t="30784" x="4813300" y="3592513"/>
          <p14:tracePt t="30797" x="4843463" y="3592513"/>
          <p14:tracePt t="30811" x="4873625" y="3592513"/>
          <p14:tracePt t="30824" x="4902200" y="3592513"/>
          <p14:tracePt t="30832" x="4921250" y="3592513"/>
          <p14:tracePt t="30839" x="4932363" y="3592513"/>
          <p14:tracePt t="30847" x="4949825" y="3592513"/>
          <p14:tracePt t="30858" x="4973638" y="3598863"/>
          <p14:tracePt t="30866" x="4979988" y="3605213"/>
          <p14:tracePt t="30872" x="4992688" y="3605213"/>
          <p14:tracePt t="30880" x="5010150" y="3609975"/>
          <p14:tracePt t="30890" x="5016500" y="3609975"/>
          <p14:tracePt t="30894" x="5021263" y="3616325"/>
          <p14:tracePt t="30902" x="5040313" y="3616325"/>
          <p14:tracePt t="30909" x="5057775" y="3633788"/>
          <p14:tracePt t="30914" x="5068888" y="3633788"/>
          <p14:tracePt t="30922" x="5087938" y="3652838"/>
          <p14:tracePt t="30934" x="5116513" y="3670300"/>
          <p14:tracePt t="30940" x="5135563" y="3687763"/>
          <p14:tracePt t="30947" x="5153025" y="3698875"/>
          <p14:tracePt t="30962" x="5176838" y="3729038"/>
          <p14:tracePt t="30971" x="5194300" y="3741738"/>
          <p14:tracePt t="30986" x="5230813" y="3789363"/>
          <p14:tracePt t="30993" x="5248275" y="3806825"/>
          <p14:tracePt t="30998" x="5265738" y="3817938"/>
          <p14:tracePt t="31005" x="5283200" y="3836988"/>
          <p14:tracePt t="31011" x="5295900" y="3854450"/>
          <p14:tracePt t="31019" x="5313363" y="3865563"/>
          <p14:tracePt t="31023" x="5330825" y="3871913"/>
          <p14:tracePt t="31030" x="5337175" y="3889375"/>
          <p14:tracePt t="31041" x="5354638" y="3902075"/>
          <p14:tracePt t="31053" x="5397500" y="3937000"/>
          <p14:tracePt t="31074" x="5462588" y="4032250"/>
          <p14:tracePt t="31082" x="5486400" y="4075113"/>
          <p14:tracePt t="31087" x="5492750" y="4110038"/>
          <p14:tracePt t="31094" x="5503863" y="4144963"/>
          <p14:tracePt t="31101" x="5510213" y="4168775"/>
          <p14:tracePt t="31109" x="5521325" y="4198938"/>
          <p14:tracePt t="31114" x="5521325" y="4211638"/>
          <p14:tracePt t="31126" x="5521325" y="4240213"/>
          <p14:tracePt t="31140" x="5521325" y="4259263"/>
          <p14:tracePt t="31146" x="5521325" y="4276725"/>
          <p14:tracePt t="31153" x="5521325" y="4287838"/>
          <p14:tracePt t="31163" x="5521325" y="4294188"/>
          <p14:tracePt t="31184" x="5521325" y="4324350"/>
          <p14:tracePt t="31197" x="5521325" y="4341813"/>
          <p14:tracePt t="31208" x="5521325" y="4371975"/>
          <p14:tracePt t="31217" x="5516563" y="4389438"/>
          <p14:tracePt t="31224" x="5516563" y="4402138"/>
          <p14:tracePt t="31230" x="5510213" y="4430713"/>
          <p14:tracePt t="31246" x="5497513" y="4473575"/>
          <p14:tracePt t="31254" x="5492750" y="4497388"/>
          <p14:tracePt t="31258" x="5480050" y="4525963"/>
          <p14:tracePt t="31263" x="5473700" y="4549775"/>
          <p14:tracePt t="31271" x="5462588" y="4573588"/>
          <p14:tracePt t="31278" x="5456238" y="4603750"/>
          <p14:tracePt t="31286" x="5438775" y="4621213"/>
          <p14:tracePt t="31294" x="5432425" y="4645025"/>
          <p14:tracePt t="31301" x="5421313" y="4668838"/>
          <p14:tracePt t="31315" x="5384800" y="4716463"/>
          <p14:tracePt t="31327" x="5349875" y="4770438"/>
          <p14:tracePt t="31334" x="5330825" y="4794250"/>
          <p14:tracePt t="31341" x="5313363" y="4835525"/>
          <p14:tracePt t="31350" x="5295900" y="4848225"/>
          <p14:tracePt t="31361" x="5272088" y="4906963"/>
          <p14:tracePt t="31375" x="5241925" y="4948238"/>
          <p14:tracePt t="31390" x="5230813" y="4978400"/>
          <p14:tracePt t="31405" x="5207000" y="5002213"/>
          <p14:tracePt t="31409" x="5200650" y="5014913"/>
          <p14:tracePt t="31415" x="5187950" y="5019675"/>
          <p14:tracePt t="31426" x="5183188" y="5026025"/>
          <p14:tracePt t="31432" x="5170488" y="5032375"/>
          <p14:tracePt t="31446" x="5153025" y="5043488"/>
          <p14:tracePt t="31454" x="5140325" y="5056188"/>
          <p14:tracePt t="31458" x="5122863" y="5060950"/>
          <p14:tracePt t="31464" x="5116513" y="5060950"/>
          <p14:tracePt t="31474" x="5105400" y="5067300"/>
          <p14:tracePt t="31478" x="5092700" y="5073650"/>
          <p14:tracePt t="31485" x="5081588" y="5073650"/>
          <p14:tracePt t="31497" x="5064125" y="5084763"/>
          <p14:tracePt t="31508" x="5033963" y="5091113"/>
          <p14:tracePt t="31515" x="5016500" y="5097463"/>
          <p14:tracePt t="31520" x="5003800" y="5097463"/>
          <p14:tracePt t="31526" x="4986338" y="5097463"/>
          <p14:tracePt t="31530" x="4968875" y="5108575"/>
          <p14:tracePt t="31541" x="4956175" y="5108575"/>
          <p14:tracePt t="31553" x="4938713" y="5108575"/>
          <p14:tracePt t="31562" x="4908550" y="5108575"/>
          <p14:tracePt t="31572" x="4897438" y="5108575"/>
          <p14:tracePt t="31578" x="4878388" y="5114925"/>
          <p14:tracePt t="31580" x="4873625" y="5114925"/>
          <p14:tracePt t="31594" x="4856163" y="5114925"/>
          <p14:tracePt t="31600" x="4849813" y="5114925"/>
          <p14:tracePt t="31608" x="4837113" y="5114925"/>
          <p14:tracePt t="31627" x="4819650" y="5114925"/>
          <p14:tracePt t="31632" x="4813300" y="5114925"/>
          <p14:tracePt t="31636" x="4808538" y="5114925"/>
          <p14:tracePt t="31642" x="4795838" y="5114925"/>
          <p14:tracePt t="31651" x="4778375" y="5114925"/>
          <p14:tracePt t="31661" x="4760913" y="5114925"/>
          <p14:tracePt t="31667" x="4754563" y="5108575"/>
          <p14:tracePt t="31678" x="4737100" y="5091113"/>
          <p14:tracePt t="31687" x="4724400" y="5084763"/>
          <p14:tracePt t="31692" x="4718050" y="5073650"/>
          <p14:tracePt t="31699" x="4700588" y="5043488"/>
          <p14:tracePt t="31709" x="4700588" y="5019675"/>
          <p14:tracePt t="31717" x="4700588" y="4972050"/>
          <p14:tracePt t="31726" x="4700588" y="4841875"/>
          <p14:tracePt t="31742" x="4700588" y="4757738"/>
          <p14:tracePt t="31748" x="4700588" y="4722813"/>
          <p14:tracePt t="31754" x="4700588" y="4699000"/>
          <p14:tracePt t="31760" x="4700588" y="4668838"/>
          <p14:tracePt t="31767" x="4700588" y="4633913"/>
          <p14:tracePt t="31772" x="4706938" y="4597400"/>
          <p14:tracePt t="31780" x="4713288" y="4573588"/>
          <p14:tracePt t="31797" x="4730750" y="4502150"/>
          <p14:tracePt t="31802" x="4754563" y="4449763"/>
          <p14:tracePt t="31810" x="4760913" y="4419600"/>
          <p14:tracePt t="31816" x="4772025" y="4383088"/>
          <p14:tracePt t="31824" x="4789488" y="4359275"/>
          <p14:tracePt t="31829" x="4795838" y="4330700"/>
          <p14:tracePt t="31836" x="4808538" y="4311650"/>
          <p14:tracePt t="31842" x="4826000" y="4287838"/>
          <p14:tracePt t="31849" x="4826000" y="4270375"/>
          <p14:tracePt t="31860" x="4832350" y="4259263"/>
          <p14:tracePt t="31866" x="4843463" y="4229100"/>
          <p14:tracePt t="31878" x="4856163" y="4198938"/>
          <p14:tracePt t="31894" x="4884738" y="4133850"/>
          <p14:tracePt t="31899" x="4902200" y="4079875"/>
          <p14:tracePt t="31913" x="4956175" y="4003675"/>
          <p14:tracePt t="31919" x="4973638" y="3960813"/>
          <p14:tracePt t="31926" x="4997450" y="3919538"/>
          <p14:tracePt t="31933" x="5027613" y="3878263"/>
          <p14:tracePt t="31948" x="5068888" y="3824288"/>
          <p14:tracePt t="31962" x="5129213" y="3770313"/>
          <p14:tracePt t="31974" x="5176838" y="3694113"/>
          <p14:tracePt t="31983" x="5207000" y="3663950"/>
          <p14:tracePt t="31988" x="5224463" y="3633788"/>
          <p14:tracePt t="31996" x="5241925" y="3609975"/>
          <p14:tracePt t="32002" x="5259388" y="3581400"/>
          <p14:tracePt t="32011" x="5265738" y="3568700"/>
          <p14:tracePt t="32017" x="5272088" y="3551238"/>
          <p14:tracePt t="32023" x="5283200" y="3544888"/>
          <p14:tracePt t="32030" x="5289550" y="3538538"/>
          <p14:tracePt t="32035" x="5295900" y="3521075"/>
          <p14:tracePt t="32042" x="5302250" y="3521075"/>
          <p14:tracePt t="32048" x="5307013" y="3514725"/>
          <p14:tracePt t="32056" x="5313363" y="3509963"/>
          <p14:tracePt t="32064" x="5326063" y="3509963"/>
          <p14:tracePt t="32071" x="5330825" y="3503613"/>
          <p14:tracePt t="32078" x="5337175" y="3497263"/>
          <p14:tracePt t="32084" x="5343525" y="3497263"/>
          <p14:tracePt t="32093" x="5343525" y="3490913"/>
          <p14:tracePt t="32098" x="5354638" y="3479800"/>
          <p14:tracePt t="32106" x="5367338" y="3479800"/>
          <p14:tracePt t="32111" x="5373688" y="3473450"/>
          <p14:tracePt t="32121" x="5384800" y="3467100"/>
          <p14:tracePt t="32126" x="5402263" y="3467100"/>
          <p14:tracePt t="32146" x="5449888" y="3449638"/>
          <p14:tracePt t="32160" x="5510213" y="3443288"/>
          <p14:tracePt t="32163" x="5540375" y="3432175"/>
          <p14:tracePt t="32175" x="5564188" y="3432175"/>
          <p14:tracePt t="32188" x="5605463" y="3414713"/>
          <p14:tracePt t="32200" x="5635625" y="3408363"/>
          <p14:tracePt t="32208" x="5653088" y="3402013"/>
          <p14:tracePt t="32215" x="5659438" y="3402013"/>
          <p14:tracePt t="32223" x="5676900" y="3390900"/>
          <p14:tracePt t="32251" x="5718175" y="3384550"/>
          <p14:tracePt t="32256" x="5753100" y="3384550"/>
          <p14:tracePt t="32263" x="5776913" y="3384550"/>
          <p14:tracePt t="32270" x="5789613" y="3384550"/>
          <p14:tracePt t="32285" x="5824538" y="3384550"/>
          <p14:tracePt t="32298" x="5854700" y="3384550"/>
          <p14:tracePt t="32313" x="5867400" y="3384550"/>
          <p14:tracePt t="32319" x="5878513" y="3384550"/>
          <p14:tracePt t="32330" x="5895975" y="3384550"/>
          <p14:tracePt t="32345" x="5902325" y="3384550"/>
          <p14:tracePt t="32353" x="5908675" y="3384550"/>
          <p14:tracePt t="32362" x="5915025" y="3384550"/>
          <p14:tracePt t="32369" x="5919788" y="3384550"/>
          <p14:tracePt t="32374" x="5932488" y="3384550"/>
          <p14:tracePt t="32381" x="5938838" y="3384550"/>
          <p14:tracePt t="32388" x="5949950" y="3384550"/>
          <p14:tracePt t="32393" x="5956300" y="3390900"/>
          <p14:tracePt t="32402" x="5967413" y="3390900"/>
          <p14:tracePt t="32409" x="5980113" y="3402013"/>
          <p14:tracePt t="32423" x="5991225" y="3408363"/>
          <p14:tracePt t="32430" x="6003925" y="3414713"/>
          <p14:tracePt t="32435" x="6010275" y="3419475"/>
          <p14:tracePt t="32443" x="6021388" y="3419475"/>
          <p14:tracePt t="32447" x="6027738" y="3425825"/>
          <p14:tracePt t="32457" x="6034088" y="3432175"/>
          <p14:tracePt t="32466" x="6051550" y="3432175"/>
          <p14:tracePt t="32476" x="6062663" y="3449638"/>
          <p14:tracePt t="32482" x="6081713" y="3467100"/>
          <p14:tracePt t="32492" x="6099175" y="3473450"/>
          <p14:tracePt t="32499" x="6110288" y="3479800"/>
          <p14:tracePt t="32505" x="6129338" y="3497263"/>
          <p14:tracePt t="32512" x="6146800" y="3514725"/>
          <p14:tracePt t="32522" x="6164263" y="3533775"/>
          <p14:tracePt t="32527" x="6181725" y="3551238"/>
          <p14:tracePt t="32535" x="6200775" y="3568700"/>
          <p14:tracePt t="32543" x="6224588" y="3598863"/>
          <p14:tracePt t="32554" x="6242050" y="3609975"/>
          <p14:tracePt t="32569" x="6248400" y="3629025"/>
          <p14:tracePt t="32581" x="6253163" y="3646488"/>
          <p14:tracePt t="32586" x="6253163" y="3652838"/>
          <p14:tracePt t="32593" x="6253163" y="3657600"/>
          <p14:tracePt t="32606" x="6259513" y="3670300"/>
          <p14:tracePt t="32615" x="6265863" y="3675063"/>
          <p14:tracePt t="32621" x="6265863" y="3687763"/>
          <p14:tracePt t="32632" x="6265863" y="3694113"/>
          <p14:tracePt t="32642" x="6283325" y="3711575"/>
          <p14:tracePt t="32646" x="6283325" y="3717925"/>
          <p14:tracePt t="32661" x="6289675" y="3741738"/>
          <p14:tracePt t="32667" x="6296025" y="3759200"/>
          <p14:tracePt t="32682" x="6296025" y="3770313"/>
          <p14:tracePt t="32690" x="6313488" y="3824288"/>
          <p14:tracePt t="32697" x="6313488" y="3841750"/>
          <p14:tracePt t="32706" x="6313488" y="3878263"/>
          <p14:tracePt t="32710" x="6324600" y="3902075"/>
          <p14:tracePt t="32717" x="6330950" y="3937000"/>
          <p14:tracePt t="32725" x="6330950" y="3973513"/>
          <p14:tracePt t="32730" x="6343650" y="4008438"/>
          <p14:tracePt t="32740" x="6343650" y="4044950"/>
          <p14:tracePt t="32755" x="6343650" y="4103688"/>
          <p14:tracePt t="32762" x="6343650" y="4140200"/>
          <p14:tracePt t="32764" x="6343650" y="4175125"/>
          <p14:tracePt t="32779" x="6337300" y="4276725"/>
          <p14:tracePt t="32789" x="6337300" y="4311650"/>
          <p14:tracePt t="32800" x="6319838" y="4413250"/>
          <p14:tracePt t="32807" x="6307138" y="4449763"/>
          <p14:tracePt t="32814" x="6296025" y="4502150"/>
          <p14:tracePt t="32821" x="6276975" y="4525963"/>
          <p14:tracePt t="32828" x="6272213" y="4556125"/>
          <p14:tracePt t="32834" x="6248400" y="4603750"/>
          <p14:tracePt t="32842" x="6229350" y="4645025"/>
          <p14:tracePt t="32846" x="6211888" y="4699000"/>
          <p14:tracePt t="32851" x="6188075" y="4733925"/>
          <p14:tracePt t="32861" x="6170613" y="4787900"/>
          <p14:tracePt t="32872" x="6146800" y="4829175"/>
          <p14:tracePt t="32880" x="6129338" y="4883150"/>
          <p14:tracePt t="32887" x="6105525" y="4924425"/>
          <p14:tracePt t="32895" x="6069013" y="4978400"/>
          <p14:tracePt t="32901" x="6062663" y="5002213"/>
          <p14:tracePt t="32919" x="6038850" y="5043488"/>
          <p14:tracePt t="32925" x="6027738" y="5060950"/>
          <p14:tracePt t="32931" x="6010275" y="5080000"/>
          <p14:tracePt t="32936" x="6003925" y="5103813"/>
          <p14:tracePt t="32948" x="5986463" y="5132388"/>
          <p14:tracePt t="32953" x="5986463" y="5145088"/>
          <p14:tracePt t="32961" x="5967413" y="5162550"/>
          <p14:tracePt t="32967" x="5962650" y="5186363"/>
          <p14:tracePt t="32974" x="5949950" y="5216525"/>
          <p14:tracePt t="32979" x="5943600" y="5233988"/>
          <p14:tracePt t="32988" x="5932488" y="5257800"/>
          <p14:tracePt t="32994" x="5915025" y="5281613"/>
          <p14:tracePt t="33015" x="5891213" y="5370513"/>
          <p14:tracePt t="33028" x="5861050" y="5424488"/>
          <p14:tracePt t="33036" x="5843588" y="5454650"/>
          <p14:tracePt t="33047" x="5789613" y="5519738"/>
          <p14:tracePt t="33056" x="5741988" y="5578475"/>
          <p14:tracePt t="33060" x="5711825" y="5621338"/>
          <p14:tracePt t="33071" x="5676900" y="5673725"/>
          <p14:tracePt t="33077" x="5635625" y="5721350"/>
          <p14:tracePt t="33082" x="5605463" y="5757863"/>
          <p14:tracePt t="33090" x="5575300" y="5788025"/>
          <p14:tracePt t="33095" x="5557838" y="5816600"/>
          <p14:tracePt t="33103" x="5534025" y="5840413"/>
          <p14:tracePt t="33109" x="5503863" y="5859463"/>
          <p14:tracePt t="33118" x="5468938" y="5876925"/>
          <p14:tracePt t="33124" x="5426075" y="5911850"/>
          <p14:tracePt t="33129" x="5384800" y="5930900"/>
          <p14:tracePt t="33136" x="5349875" y="5935663"/>
          <p14:tracePt t="33142" x="5307013" y="5959475"/>
          <p14:tracePt t="33149" x="5272088" y="5965825"/>
          <p14:tracePt t="33160" x="5235575" y="5976938"/>
          <p14:tracePt t="33164" x="5218113" y="5976938"/>
          <p14:tracePt t="33181" x="5176838" y="5995988"/>
          <p14:tracePt t="33191" x="5159375" y="6000750"/>
          <p14:tracePt t="33197" x="5140325" y="6007100"/>
          <p14:tracePt t="33204" x="5135563" y="6007100"/>
          <p14:tracePt t="33216" x="5129213" y="6007100"/>
          <p14:tracePt t="33222" x="5122863" y="6007100"/>
          <p14:tracePt t="33232" x="5105400" y="6013450"/>
          <p14:tracePt t="33239" x="5099050" y="6013450"/>
          <p14:tracePt t="33257" x="5092700" y="6013450"/>
          <p14:tracePt t="33262" x="5087938" y="6013450"/>
          <p14:tracePt t="33269" x="5075238" y="6013450"/>
          <p14:tracePt t="33280" x="5057775" y="6013450"/>
          <p14:tracePt t="33285" x="5045075" y="6013450"/>
          <p14:tracePt t="33293" x="5027613" y="6013450"/>
          <p14:tracePt t="33301" x="5016500" y="6013450"/>
          <p14:tracePt t="33315" x="4992688" y="6007100"/>
          <p14:tracePt t="33324" x="4986338" y="5995988"/>
          <p14:tracePt t="33328" x="4979988" y="5995988"/>
          <p14:tracePt t="33336" x="4968875" y="5995988"/>
          <p14:tracePt t="33345" x="4962525" y="5995988"/>
          <p14:tracePt t="33349" x="4956175" y="5995988"/>
          <p14:tracePt t="33365" x="4949825" y="5995988"/>
          <p14:tracePt t="33367" x="4945063" y="5989638"/>
          <p14:tracePt t="33377" x="4945063" y="5983288"/>
          <p14:tracePt t="33383" x="4938713" y="5983288"/>
          <p14:tracePt t="33393" x="4932363" y="5976938"/>
          <p14:tracePt t="33399" x="4932363" y="5972175"/>
          <p14:tracePt t="33407" x="4921250" y="5972175"/>
          <p14:tracePt t="33411" x="4914900" y="5965825"/>
          <p14:tracePt t="33419" x="4908550" y="5959475"/>
          <p14:tracePt t="33432" x="4902200" y="5959475"/>
          <p14:tracePt t="33441" x="4884738" y="5942013"/>
          <p14:tracePt t="33446" x="4884738" y="5924550"/>
          <p14:tracePt t="33454" x="4878388" y="592455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2B2B4B-0CA0-ADB6-409C-616F6258DB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</a:rPr>
              <a:t>CLQCD Ensembles</a:t>
            </a:r>
            <a:endParaRPr lang="zh-CN" altLang="en-US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98F421-9D65-F98B-0735-ADAAA2FA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" y="1171071"/>
            <a:ext cx="5106495" cy="3743914"/>
          </a:xfrm>
          <a:prstGeom prst="rect">
            <a:avLst/>
          </a:prstGeom>
        </p:spPr>
      </p:pic>
      <p:sp>
        <p:nvSpPr>
          <p:cNvPr id="15" name="灯片编号占位符 2">
            <a:extLst>
              <a:ext uri="{FF2B5EF4-FFF2-40B4-BE49-F238E27FC236}">
                <a16:creationId xmlns:a16="http://schemas.microsoft.com/office/drawing/2014/main" id="{59FBCEE7-1004-E8B2-B57A-071B6D77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7701" y="6327022"/>
            <a:ext cx="2743200" cy="365125"/>
          </a:xfrm>
        </p:spPr>
        <p:txBody>
          <a:bodyPr/>
          <a:lstStyle/>
          <a:p>
            <a:fld id="{05C05164-EC60-43A9-A907-408E3152CE63}" type="slidenum">
              <a:rPr lang="zh-CN" altLang="en-US" sz="1200" smtClean="0"/>
              <a:t>31</a:t>
            </a:fld>
            <a:endParaRPr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BC0D79-0939-46E7-F8BE-5CBDFA144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37" y="5371608"/>
            <a:ext cx="3700038" cy="862196"/>
          </a:xfrm>
          <a:prstGeom prst="rect">
            <a:avLst/>
          </a:prstGeom>
        </p:spPr>
      </p:pic>
      <p:pic>
        <p:nvPicPr>
          <p:cNvPr id="6" name="图片 5" descr="图片包含 图表&#10;&#10;描述已自动生成">
            <a:extLst>
              <a:ext uri="{FF2B5EF4-FFF2-40B4-BE49-F238E27FC236}">
                <a16:creationId xmlns:a16="http://schemas.microsoft.com/office/drawing/2014/main" id="{5F153191-E700-4AFB-BAE6-92769A3BF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8" y="5402450"/>
            <a:ext cx="769859" cy="93245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FE6204A-A04F-E734-43B8-DA10EBCABA67}"/>
              </a:ext>
            </a:extLst>
          </p:cNvPr>
          <p:cNvGrpSpPr/>
          <p:nvPr/>
        </p:nvGrpSpPr>
        <p:grpSpPr>
          <a:xfrm>
            <a:off x="5851140" y="1171071"/>
            <a:ext cx="6269761" cy="5779146"/>
            <a:chOff x="5851140" y="1190000"/>
            <a:chExt cx="6269761" cy="5779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AD513EE-8BD6-AD84-A691-5255BD802823}"/>
                    </a:ext>
                  </a:extLst>
                </p:cNvPr>
                <p:cNvSpPr txBox="1"/>
                <p:nvPr/>
              </p:nvSpPr>
              <p:spPr>
                <a:xfrm>
                  <a:off x="5851140" y="1190000"/>
                  <a:ext cx="6269761" cy="5779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p"/>
                  </a:pPr>
                  <a:r>
                    <a:rPr lang="en-US" altLang="zh-CN" dirty="0"/>
                    <a:t>Clover fermion action with 2+1 flavour: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dirty="0"/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kills all doublers,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is much cheaper than OV/DW,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introduce additional chiral symmetry breaking with </a:t>
                  </a:r>
                  <a14:m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altLang="zh-CN" sz="1200" dirty="0"/>
                    <a:t> level;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endParaRPr lang="en-US" altLang="zh-CN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1200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endParaRPr lang="en-US" altLang="zh-CN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endParaRPr lang="en-US" altLang="zh-CN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r>
                    <a:rPr lang="en-US" altLang="zh-CN" dirty="0"/>
                    <a:t>Different pion mass at different volume and lattice space </a:t>
                  </a:r>
                  <a:endParaRPr lang="en-US" altLang="zh-CN" sz="1200" dirty="0"/>
                </a:p>
                <a:p>
                  <a:pPr marL="171450" indent="-171450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Maximum lattice size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  <m:sup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sz="1200" b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1200" b="1" i="1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a14:m>
                  <a:r>
                    <a:rPr lang="en-US" altLang="zh-CN" sz="1200" dirty="0"/>
                    <a:t>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Minimum lattice spacing </a:t>
                  </a:r>
                  <a:r>
                    <a:rPr lang="en-US" altLang="zh-CN" sz="1200" b="1" dirty="0"/>
                    <a:t>0.052 fm</a:t>
                  </a:r>
                  <a:r>
                    <a:rPr lang="en-US" altLang="zh-CN" sz="1200" dirty="0"/>
                    <a:t>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Minimum pion mass </a:t>
                  </a:r>
                  <a14:m>
                    <m:oMath xmlns:m="http://schemas.openxmlformats.org/officeDocument/2006/math"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200" b="1" dirty="0"/>
                        <m:t>MeV</m:t>
                      </m:r>
                      <m:r>
                        <m:rPr>
                          <m:nor/>
                        </m:rPr>
                        <a:rPr lang="en-US" altLang="zh-CN" sz="1200" dirty="0"/>
                        <m:t>;</m:t>
                      </m:r>
                    </m:oMath>
                  </a14:m>
                  <a:endParaRPr lang="en-US" altLang="zh-CN" sz="1200" dirty="0"/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Able to go to physical point in continuum(</a:t>
                  </a:r>
                  <a14:m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altLang="zh-CN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US" altLang="zh-CN" sz="1200" dirty="0"/>
                    <a:t>).</a:t>
                  </a:r>
                </a:p>
                <a:p>
                  <a:endParaRPr lang="en-US" altLang="zh-CN" sz="1200" dirty="0"/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AD513EE-8BD6-AD84-A691-5255BD80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40" y="1190000"/>
                  <a:ext cx="6269761" cy="5779146"/>
                </a:xfrm>
                <a:prstGeom prst="rect">
                  <a:avLst/>
                </a:prstGeom>
                <a:blipFill>
                  <a:blip r:embed="rId6"/>
                  <a:stretch>
                    <a:fillRect l="-6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&#10;&#10;\begin{equation}&#10; D^{\rm clv} = D+aD^2 +ac_{sw}F_{\mu\nu}\sigma^{\mu\nu} \notag&#10;\end{equation}&#10;\end{document}" title="IguanaTex Bitmap Display">
              <a:extLst>
                <a:ext uri="{FF2B5EF4-FFF2-40B4-BE49-F238E27FC236}">
                  <a16:creationId xmlns:a16="http://schemas.microsoft.com/office/drawing/2014/main" id="{0B835097-2862-89A1-3C44-CE1DADCDA72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495" y="1737980"/>
              <a:ext cx="3066514" cy="27291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184894E-F65B-27D2-809B-A2F69703D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140" y="3200617"/>
            <a:ext cx="4715061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378103-7C3D-D6B3-13FF-F12A12638C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>
                <a:latin typeface="+mj-ea"/>
                <a:ea typeface="+mj-ea"/>
              </a:rPr>
              <a:t>Quark mass @ Clover </a:t>
            </a:r>
            <a:r>
              <a:rPr lang="en-US" altLang="zh-CN" sz="2800" dirty="0" err="1">
                <a:latin typeface="+mj-ea"/>
                <a:ea typeface="+mj-ea"/>
              </a:rPr>
              <a:t>esembles</a:t>
            </a:r>
            <a:endParaRPr lang="zh-CN" altLang="en-US" b="1" dirty="0"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9DD446-E902-06BD-745F-CC051B7E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" y="1046664"/>
            <a:ext cx="4076186" cy="2700000"/>
          </a:xfrm>
          <a:prstGeom prst="rect">
            <a:avLst/>
          </a:prstGeom>
        </p:spPr>
      </p:pic>
      <p:sp>
        <p:nvSpPr>
          <p:cNvPr id="27" name="灯片编号占位符 2">
            <a:extLst>
              <a:ext uri="{FF2B5EF4-FFF2-40B4-BE49-F238E27FC236}">
                <a16:creationId xmlns:a16="http://schemas.microsoft.com/office/drawing/2014/main" id="{01CFA4A1-CB73-C3FA-BCDC-6F74F4D40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9" y="6408654"/>
            <a:ext cx="2743200" cy="365125"/>
          </a:xfrm>
        </p:spPr>
        <p:txBody>
          <a:bodyPr/>
          <a:lstStyle/>
          <a:p>
            <a:fld id="{05C05164-EC60-43A9-A907-408E3152CE63}" type="slidenum">
              <a:rPr lang="zh-CN" altLang="en-US" sz="1200" smtClean="0"/>
              <a:t>32</a:t>
            </a:fld>
            <a:endParaRPr lang="zh-CN" altLang="en-US" sz="12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135695F-DB07-37FE-A449-1526B964D68B}"/>
              </a:ext>
            </a:extLst>
          </p:cNvPr>
          <p:cNvGrpSpPr/>
          <p:nvPr/>
        </p:nvGrpSpPr>
        <p:grpSpPr>
          <a:xfrm>
            <a:off x="5278843" y="976724"/>
            <a:ext cx="7016041" cy="1172802"/>
            <a:chOff x="5278843" y="976724"/>
            <a:chExt cx="7016041" cy="1172802"/>
          </a:xfrm>
        </p:grpSpPr>
        <p:pic>
          <p:nvPicPr>
            <p:cNvPr id="17" name="图片 16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    \begin{align}&#10;        \label{eq:kaon_form}&#10;        m_K^2(m^{\rm v}_l&amp;,m^{\rm s}_l,m^{\rm v}_s,m^{\rm s}_s,a) &#10;         =( b_s^{\rm v} m^{\rm v}_s+b_s^{\rm s} m^{\rm s}_s+b_l^{\rm v} m^{\rm v}_l+b_l^{\rm s} m^{\rm s}_l )  \notag&#10;        \\&#10;         &amp;\times \left[ 1+c^K_l m^{\rm v}_l + {\color{red}c^K_m a^2} + {\color{blue}c_{L}^K \exp(-m_{K} L)}\right], \notag &#10;    \end{align}&#10;&#10;&#10;&#10;\end{document}" title="IguanaTex Bitmap Display">
              <a:extLst>
                <a:ext uri="{FF2B5EF4-FFF2-40B4-BE49-F238E27FC236}">
                  <a16:creationId xmlns:a16="http://schemas.microsoft.com/office/drawing/2014/main" id="{21E0E303-4BD5-0502-7779-77FD5DC2224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430" y="1559477"/>
              <a:ext cx="5008607" cy="590049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285E352-3888-469D-CFF6-D0910EE4E9C4}"/>
                </a:ext>
              </a:extLst>
            </p:cNvPr>
            <p:cNvSpPr txBox="1"/>
            <p:nvPr/>
          </p:nvSpPr>
          <p:spPr>
            <a:xfrm>
              <a:off x="5278843" y="976724"/>
              <a:ext cx="7016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/>
                <a:t>Linear Fitting for Kaon Mass</a:t>
              </a:r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6B3122-F8FF-96C1-190D-1BDE4537CA4F}"/>
                  </a:ext>
                </a:extLst>
              </p:cNvPr>
              <p:cNvSpPr txBox="1"/>
              <p:nvPr/>
            </p:nvSpPr>
            <p:spPr>
              <a:xfrm>
                <a:off x="5491123" y="2241209"/>
                <a:ext cx="6223334" cy="176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Kaon mass has small discrete error;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u, d, s quark mass could be got from physical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altLang="zh-CN" sz="1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200" dirty="0"/>
                  <a:t>;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b="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2.39(14)(19)</m:t>
                    </m:r>
                    <m:r>
                      <m:rPr>
                        <m:sty m:val="p"/>
                      </m:rP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4.77(16)(09)</m:t>
                    </m:r>
                    <m:r>
                      <m:rPr>
                        <m:sty m:val="p"/>
                      </m:rP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zh-CN" altLang="en-US" sz="1200" dirty="0">
                    <a:solidFill>
                      <a:srgbClr val="FF0000"/>
                    </a:solidFill>
                  </a:rPr>
                  <a:t>；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0.501(35)(30)</m:t>
                    </m:r>
                  </m:oMath>
                </a14:m>
                <a:endParaRPr lang="en-US" altLang="zh-CN" sz="1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=97.8</m:t>
                    </m:r>
                    <m:d>
                      <m:d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2.1</m:t>
                        </m:r>
                      </m:e>
                    </m:d>
                    <m:d>
                      <m:d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4.0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sz="1200" dirty="0"/>
                  <a:t>,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den>
                    </m:f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=27.4(4)(1)</m:t>
                    </m:r>
                  </m:oMath>
                </a14:m>
                <a:r>
                  <a:rPr lang="en-US" altLang="zh-CN" sz="1200" dirty="0"/>
                  <a:t>, agrees with FLAG.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   Deviation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US" altLang="zh-CN" sz="1200" dirty="0"/>
                  <a:t> with FLAG depends on renormalization scheme.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6B3122-F8FF-96C1-190D-1BDE4537C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23" y="2241209"/>
                <a:ext cx="6223334" cy="1766061"/>
              </a:xfrm>
              <a:prstGeom prst="rect">
                <a:avLst/>
              </a:prstGeom>
              <a:blipFill>
                <a:blip r:embed="rId5"/>
                <a:stretch>
                  <a:fillRect b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A47626-48EE-FB60-93B5-F52A9B6D5F29}"/>
                  </a:ext>
                </a:extLst>
              </p:cNvPr>
              <p:cNvSpPr txBox="1"/>
              <p:nvPr/>
            </p:nvSpPr>
            <p:spPr>
              <a:xfrm>
                <a:off x="2538126" y="2626799"/>
                <a:ext cx="1697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A47626-48EE-FB60-93B5-F52A9B6D5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26" y="2626799"/>
                <a:ext cx="1697158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E4B5E91-35AC-6AFE-7216-81183F196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61" y="3947962"/>
            <a:ext cx="252000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7427C3-0B1C-B6D8-DE68-EBF572AAC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3" y="3947962"/>
            <a:ext cx="2520000" cy="2520000"/>
          </a:xfrm>
          <a:prstGeom prst="rect">
            <a:avLst/>
          </a:prstGeom>
        </p:spPr>
      </p:pic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B7D7600D-75A6-8767-BAE3-94BC5299C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1" y="3947962"/>
            <a:ext cx="2520000" cy="2520000"/>
          </a:xfrm>
          <a:prstGeom prst="rect">
            <a:avLst/>
          </a:prstGeom>
        </p:spPr>
      </p:pic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C82AD091-C205-1AB1-BEDE-1C1FEA68B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51" y="394796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0AC33F0-7A30-6E57-D42E-8DBC2BCB4E26}"/>
              </a:ext>
            </a:extLst>
          </p:cNvPr>
          <p:cNvGrpSpPr/>
          <p:nvPr/>
        </p:nvGrpSpPr>
        <p:grpSpPr>
          <a:xfrm>
            <a:off x="645041" y="-13926"/>
            <a:ext cx="9709477" cy="929464"/>
            <a:chOff x="1041991" y="410418"/>
            <a:chExt cx="10224480" cy="978764"/>
          </a:xfrm>
        </p:grpSpPr>
        <p:pic>
          <p:nvPicPr>
            <p:cNvPr id="11" name="Picture 2" descr="中国科学院近代物理研究所_360百科">
              <a:extLst>
                <a:ext uri="{FF2B5EF4-FFF2-40B4-BE49-F238E27FC236}">
                  <a16:creationId xmlns:a16="http://schemas.microsoft.com/office/drawing/2014/main" id="{A0E09692-2B23-B3C0-7549-6BFF8116C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10418"/>
              <a:ext cx="921823" cy="91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D71A5C3-5E86-1DF0-2063-2115E48C2DD1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CBA07C-D651-DF64-7A4A-BEC978A5E23A}"/>
              </a:ext>
            </a:extLst>
          </p:cNvPr>
          <p:cNvGrpSpPr/>
          <p:nvPr/>
        </p:nvGrpSpPr>
        <p:grpSpPr>
          <a:xfrm>
            <a:off x="1653722" y="1062716"/>
            <a:ext cx="8368392" cy="2467131"/>
            <a:chOff x="423475" y="829220"/>
            <a:chExt cx="11496458" cy="35087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AFFA7A5-760D-2BD1-3E16-299AE2BCF4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5"/>
            <a:stretch/>
          </p:blipFill>
          <p:spPr bwMode="auto">
            <a:xfrm>
              <a:off x="423475" y="1455138"/>
              <a:ext cx="2440227" cy="251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7C69A4-00AF-40AB-C7FF-32AB75707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5"/>
            <a:stretch/>
          </p:blipFill>
          <p:spPr bwMode="auto">
            <a:xfrm>
              <a:off x="8548617" y="1584210"/>
              <a:ext cx="2440227" cy="251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FA6C65C-19F1-219A-4846-D25DE22CD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864" b="2482"/>
            <a:stretch/>
          </p:blipFill>
          <p:spPr>
            <a:xfrm>
              <a:off x="3808912" y="1713310"/>
              <a:ext cx="4144160" cy="2624611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9708E29-6503-3C46-E748-4964B6F3CD10}"/>
                </a:ext>
              </a:extLst>
            </p:cNvPr>
            <p:cNvGrpSpPr/>
            <p:nvPr/>
          </p:nvGrpSpPr>
          <p:grpSpPr>
            <a:xfrm>
              <a:off x="2901378" y="2289014"/>
              <a:ext cx="1917548" cy="554311"/>
              <a:chOff x="2880113" y="4251604"/>
              <a:chExt cx="1917548" cy="554311"/>
            </a:xfrm>
          </p:grpSpPr>
          <p:sp>
            <p:nvSpPr>
              <p:cNvPr id="13" name="箭头: 右 12">
                <a:extLst>
                  <a:ext uri="{FF2B5EF4-FFF2-40B4-BE49-F238E27FC236}">
                    <a16:creationId xmlns:a16="http://schemas.microsoft.com/office/drawing/2014/main" id="{C842299F-5FB4-ACA9-2BA0-A278448AE85D}"/>
                  </a:ext>
                </a:extLst>
              </p:cNvPr>
              <p:cNvSpPr/>
              <p:nvPr/>
            </p:nvSpPr>
            <p:spPr>
              <a:xfrm>
                <a:off x="3182679" y="4607442"/>
                <a:ext cx="1312417" cy="1984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979DE0-E6A0-2371-18F2-2B7CCE58CF96}"/>
                  </a:ext>
                </a:extLst>
              </p:cNvPr>
              <p:cNvSpPr txBox="1"/>
              <p:nvPr/>
            </p:nvSpPr>
            <p:spPr>
              <a:xfrm>
                <a:off x="2880113" y="4251604"/>
                <a:ext cx="1917548" cy="42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Lorentz boost</a:t>
                </a:r>
                <a:endParaRPr lang="zh-CN" altLang="en-US" sz="1400" b="1" dirty="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B2B165F-9244-A02C-D392-CA9703162FB2}"/>
                </a:ext>
              </a:extLst>
            </p:cNvPr>
            <p:cNvGrpSpPr/>
            <p:nvPr/>
          </p:nvGrpSpPr>
          <p:grpSpPr>
            <a:xfrm>
              <a:off x="7183487" y="2206912"/>
              <a:ext cx="1374554" cy="636413"/>
              <a:chOff x="2516942" y="4169502"/>
              <a:chExt cx="2402681" cy="636413"/>
            </a:xfrm>
          </p:grpSpPr>
          <p:sp>
            <p:nvSpPr>
              <p:cNvPr id="17" name="箭头: 右 16">
                <a:extLst>
                  <a:ext uri="{FF2B5EF4-FFF2-40B4-BE49-F238E27FC236}">
                    <a16:creationId xmlns:a16="http://schemas.microsoft.com/office/drawing/2014/main" id="{C0EF3AB1-9F81-7BDD-E3E4-18AE3217DF38}"/>
                  </a:ext>
                </a:extLst>
              </p:cNvPr>
              <p:cNvSpPr/>
              <p:nvPr/>
            </p:nvSpPr>
            <p:spPr>
              <a:xfrm>
                <a:off x="3182679" y="4607442"/>
                <a:ext cx="1119963" cy="1984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EB3CB10-8C53-AB4D-B2D9-A0205FA17159}"/>
                  </a:ext>
                </a:extLst>
              </p:cNvPr>
              <p:cNvSpPr txBox="1"/>
              <p:nvPr/>
            </p:nvSpPr>
            <p:spPr>
              <a:xfrm>
                <a:off x="2516942" y="4169502"/>
                <a:ext cx="2402681" cy="4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matching</a:t>
                </a:r>
                <a:endParaRPr lang="zh-CN" altLang="en-US" sz="1400" b="1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695D5D-04B2-C904-E15F-40A9C4A7EC41}"/>
                </a:ext>
              </a:extLst>
            </p:cNvPr>
            <p:cNvSpPr txBox="1"/>
            <p:nvPr/>
          </p:nvSpPr>
          <p:spPr>
            <a:xfrm>
              <a:off x="5823934" y="829220"/>
              <a:ext cx="6095999" cy="442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b="0" i="1" u="none" strike="noStrike" baseline="0" dirty="0">
                  <a:solidFill>
                    <a:srgbClr val="001CB7"/>
                  </a:solidFill>
                  <a:latin typeface="TimesNewRomanPS-ItalicMT"/>
                </a:rPr>
                <a:t>Ji, PRL110(2013)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FB52FAC-FAA7-912A-D28D-BB2DA9480383}"/>
              </a:ext>
            </a:extLst>
          </p:cNvPr>
          <p:cNvSpPr txBox="1"/>
          <p:nvPr/>
        </p:nvSpPr>
        <p:spPr>
          <a:xfrm>
            <a:off x="8862489" y="6139947"/>
            <a:ext cx="3122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Proton </a:t>
            </a:r>
            <a:r>
              <a:rPr lang="en-US" altLang="zh-CN" sz="1400" b="0" i="1" u="none" strike="noStrike" baseline="0" dirty="0" err="1">
                <a:solidFill>
                  <a:srgbClr val="001CB7"/>
                </a:solidFill>
                <a:latin typeface="TimesNewRomanPS-ItalicMT"/>
              </a:rPr>
              <a:t>transversity</a:t>
            </a:r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 PDF, 2208.08008, LPC collaboration</a:t>
            </a:r>
            <a:endParaRPr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E6E772-2C7E-0FF5-7709-3D92E0F83E65}"/>
              </a:ext>
            </a:extLst>
          </p:cNvPr>
          <p:cNvSpPr txBox="1"/>
          <p:nvPr/>
        </p:nvSpPr>
        <p:spPr>
          <a:xfrm>
            <a:off x="6030570" y="6139947"/>
            <a:ext cx="26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i="1" dirty="0">
                <a:solidFill>
                  <a:srgbClr val="001CB7"/>
                </a:solidFill>
                <a:latin typeface="TimesNewRomanPS-ItalicMT"/>
              </a:rPr>
              <a:t>Phys.Rev.D 101 (2020) 3, 034020</a:t>
            </a:r>
            <a:r>
              <a:rPr lang="en-US" altLang="zh-CN" sz="1400" i="1" dirty="0">
                <a:solidFill>
                  <a:srgbClr val="001CB7"/>
                </a:solidFill>
                <a:latin typeface="TimesNewRomanPS-ItalicMT"/>
              </a:rPr>
              <a:t>, LP3 </a:t>
            </a:r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collaboration</a:t>
            </a:r>
            <a:endParaRPr lang="zh-CN" altLang="en-US" sz="1400" i="1" dirty="0">
              <a:solidFill>
                <a:srgbClr val="001CB7"/>
              </a:solidFill>
              <a:latin typeface="TimesNewRomanPS-ItalicM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9415C0-1318-62F4-F304-B96AC264B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76" y="4145372"/>
            <a:ext cx="2944035" cy="19319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FCEB03-70AC-31FF-5752-CF299F52ED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93"/>
          <a:stretch/>
        </p:blipFill>
        <p:spPr>
          <a:xfrm>
            <a:off x="8606611" y="3973053"/>
            <a:ext cx="3196939" cy="214435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5D8A05F-F7DC-32D7-660E-439E61FA762C}"/>
              </a:ext>
            </a:extLst>
          </p:cNvPr>
          <p:cNvSpPr txBox="1"/>
          <p:nvPr/>
        </p:nvSpPr>
        <p:spPr>
          <a:xfrm>
            <a:off x="571215" y="183586"/>
            <a:ext cx="6106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heoretical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Framework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A31D90-BC4A-5210-074F-4810545AB87A}"/>
              </a:ext>
            </a:extLst>
          </p:cNvPr>
          <p:cNvSpPr txBox="1"/>
          <p:nvPr/>
        </p:nvSpPr>
        <p:spPr>
          <a:xfrm>
            <a:off x="646170" y="983875"/>
            <a:ext cx="4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momentum effective theory(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040D4B-3D6A-C42A-ADF0-BA654FAA839F}"/>
              </a:ext>
            </a:extLst>
          </p:cNvPr>
          <p:cNvSpPr txBox="1"/>
          <p:nvPr/>
        </p:nvSpPr>
        <p:spPr>
          <a:xfrm>
            <a:off x="5885983" y="3566698"/>
            <a:ext cx="33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A04BF93-8C0A-415E-D0F0-9E3E2429A1D3}"/>
              </a:ext>
            </a:extLst>
          </p:cNvPr>
          <p:cNvGrpSpPr/>
          <p:nvPr/>
        </p:nvGrpSpPr>
        <p:grpSpPr>
          <a:xfrm>
            <a:off x="-202788" y="4263711"/>
            <a:ext cx="6777193" cy="1970504"/>
            <a:chOff x="-193907" y="4023796"/>
            <a:chExt cx="7013211" cy="1970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CBDB594-2A95-9ADA-0D2E-E353C2B2626B}"/>
                    </a:ext>
                  </a:extLst>
                </p:cNvPr>
                <p:cNvSpPr txBox="1"/>
                <p:nvPr/>
              </p:nvSpPr>
              <p:spPr>
                <a:xfrm>
                  <a:off x="308619" y="4023796"/>
                  <a:ext cx="5790324" cy="45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  <m:r>
                            <a:rPr lang="zh-CN" alt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altLang="zh-CN" sz="1600" dirty="0"/>
                    <a:t> </a:t>
                  </a:r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CBDB594-2A95-9ADA-0D2E-E353C2B26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9" y="4023796"/>
                  <a:ext cx="5790324" cy="456279"/>
                </a:xfrm>
                <a:prstGeom prst="rect">
                  <a:avLst/>
                </a:prstGeom>
                <a:blipFill>
                  <a:blip r:embed="rId8"/>
                  <a:stretch>
                    <a:fillRect t="-90667" b="-14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5A6A001-9631-BE21-3B0F-54F827820DD1}"/>
                    </a:ext>
                  </a:extLst>
                </p:cNvPr>
                <p:cNvSpPr txBox="1"/>
                <p:nvPr/>
              </p:nvSpPr>
              <p:spPr>
                <a:xfrm>
                  <a:off x="-193907" y="5115257"/>
                  <a:ext cx="5390980" cy="738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𝑖𝑥𝑧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  <m:r>
                                  <a:rPr lang="zh-CN" alt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5A6A001-9631-BE21-3B0F-54F827820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3907" y="5115257"/>
                  <a:ext cx="5390980" cy="7382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53183A2-2205-5876-A65D-6DA7755376D0}"/>
                </a:ext>
              </a:extLst>
            </p:cNvPr>
            <p:cNvSpPr txBox="1"/>
            <p:nvPr/>
          </p:nvSpPr>
          <p:spPr>
            <a:xfrm>
              <a:off x="2722294" y="4456770"/>
              <a:ext cx="2539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Light-cone PDF</a:t>
              </a:r>
              <a:endParaRPr lang="zh-CN" altLang="en-US" sz="1600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BF90ADA-7196-3F16-FD78-778926240FEE}"/>
                </a:ext>
              </a:extLst>
            </p:cNvPr>
            <p:cNvSpPr txBox="1"/>
            <p:nvPr/>
          </p:nvSpPr>
          <p:spPr>
            <a:xfrm>
              <a:off x="3203781" y="5655746"/>
              <a:ext cx="23034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Quasi-PDF</a:t>
              </a:r>
              <a:endParaRPr lang="zh-CN" altLang="en-US" sz="1600" b="1" dirty="0"/>
            </a:p>
          </p:txBody>
        </p:sp>
        <p:sp>
          <p:nvSpPr>
            <p:cNvPr id="34" name="箭头: 下弧形 33">
              <a:extLst>
                <a:ext uri="{FF2B5EF4-FFF2-40B4-BE49-F238E27FC236}">
                  <a16:creationId xmlns:a16="http://schemas.microsoft.com/office/drawing/2014/main" id="{191EC118-3E9A-1AE4-FC07-02234C492925}"/>
                </a:ext>
              </a:extLst>
            </p:cNvPr>
            <p:cNvSpPr/>
            <p:nvPr/>
          </p:nvSpPr>
          <p:spPr>
            <a:xfrm rot="16200000">
              <a:off x="4545425" y="5100152"/>
              <a:ext cx="1196470" cy="285383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BA5AB3B-8C82-CE3E-D0DF-EBED7E24F6CB}"/>
                </a:ext>
              </a:extLst>
            </p:cNvPr>
            <p:cNvSpPr txBox="1"/>
            <p:nvPr/>
          </p:nvSpPr>
          <p:spPr>
            <a:xfrm>
              <a:off x="4692165" y="4923453"/>
              <a:ext cx="212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matching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17C2BE8D-0937-B79F-7B84-E44C1BAA2BCE}"/>
              </a:ext>
            </a:extLst>
          </p:cNvPr>
          <p:cNvSpPr txBox="1"/>
          <p:nvPr/>
        </p:nvSpPr>
        <p:spPr>
          <a:xfrm>
            <a:off x="516533" y="3657976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Light-cone PDF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quasi-PDF</a:t>
            </a:r>
            <a:endParaRPr lang="zh-CN" altLang="en-US" dirty="0"/>
          </a:p>
        </p:txBody>
      </p:sp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F38A84FD-80C9-1F04-1D1D-21D36983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98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64BD4-572D-4A99-9382-50A537C7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Matching between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and LC-PDF</a:t>
            </a:r>
          </a:p>
        </p:txBody>
      </p:sp>
      <p:sp>
        <p:nvSpPr>
          <p:cNvPr id="44035" name="文本框 2">
            <a:extLst>
              <a:ext uri="{FF2B5EF4-FFF2-40B4-BE49-F238E27FC236}">
                <a16:creationId xmlns:a16="http://schemas.microsoft.com/office/drawing/2014/main" id="{19A2E9DA-8055-4888-9ABF-BF3D94F1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6" y="974726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70C0"/>
                </a:solidFill>
              </a:rPr>
              <a:t>Factorization formula rigorously proven in the momentum space in MS scheme</a:t>
            </a:r>
          </a:p>
        </p:txBody>
      </p:sp>
      <p:sp>
        <p:nvSpPr>
          <p:cNvPr id="44037" name="文本框 6">
            <a:extLst>
              <a:ext uri="{FF2B5EF4-FFF2-40B4-BE49-F238E27FC236}">
                <a16:creationId xmlns:a16="http://schemas.microsoft.com/office/drawing/2014/main" id="{3763456C-7AF5-4A74-AD95-0EF3AD3C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5" y="6121592"/>
            <a:ext cx="8224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Y.-Q. Ma and J. </a:t>
            </a:r>
            <a:r>
              <a:rPr lang="en-US" altLang="zh-CN" sz="1600" dirty="0" err="1"/>
              <a:t>Qiu</a:t>
            </a:r>
            <a:r>
              <a:rPr lang="en-US" altLang="zh-CN" sz="1600" dirty="0"/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 </a:t>
            </a:r>
            <a:r>
              <a:rPr lang="en-US" altLang="zh-CN" sz="1600" dirty="0"/>
              <a:t>98 (2018)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Ji, Y.-S. Liu, Y. Liu, J.-H. Zhang and Yong  Zhao,</a:t>
            </a:r>
            <a:r>
              <a:rPr lang="da-DK" altLang="zh-CN" sz="1600" dirty="0"/>
              <a:t> Rev. Mod. Phys. 93, 35005 (2021)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0B3264-BC17-4E03-B61D-61EDCE03C8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449" y="4465496"/>
            <a:ext cx="8600431" cy="858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44039" name="文本框 11">
            <a:extLst>
              <a:ext uri="{FF2B5EF4-FFF2-40B4-BE49-F238E27FC236}">
                <a16:creationId xmlns:a16="http://schemas.microsoft.com/office/drawing/2014/main" id="{1034501C-C6D1-4680-BCA6-E8980103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809751"/>
            <a:ext cx="8761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*The </a:t>
            </a:r>
            <a:r>
              <a:rPr lang="en-US" altLang="zh-CN" sz="2400" dirty="0" err="1">
                <a:solidFill>
                  <a:srgbClr val="7030A0"/>
                </a:solidFill>
              </a:rPr>
              <a:t>qausi</a:t>
            </a:r>
            <a:r>
              <a:rPr lang="en-US" altLang="zh-CN" sz="2400" dirty="0">
                <a:solidFill>
                  <a:srgbClr val="7030A0"/>
                </a:solidFill>
              </a:rPr>
              <a:t>-PDF and LC-PDF share the same IR physics in </a:t>
            </a:r>
            <a:r>
              <a:rPr lang="en-US" altLang="zh-CN" sz="2400" dirty="0" err="1">
                <a:solidFill>
                  <a:srgbClr val="7030A0"/>
                </a:solidFill>
              </a:rPr>
              <a:t>x,y</a:t>
            </a:r>
            <a:r>
              <a:rPr lang="en-US" altLang="zh-CN" sz="2400" dirty="0">
                <a:solidFill>
                  <a:srgbClr val="7030A0"/>
                </a:solidFill>
              </a:rPr>
              <a:t>=[0, 1]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FC0EAB-4733-4353-9A17-762EB91B81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1625" y="2708921"/>
            <a:ext cx="6250237" cy="9578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44041" name="文本框 18">
            <a:extLst>
              <a:ext uri="{FF2B5EF4-FFF2-40B4-BE49-F238E27FC236}">
                <a16:creationId xmlns:a16="http://schemas.microsoft.com/office/drawing/2014/main" id="{872C4275-9429-4EA5-A4B6-7F58EB1B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844926"/>
            <a:ext cx="628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990000"/>
                </a:solidFill>
              </a:rPr>
              <a:t>Then we can build the matching relationship:</a:t>
            </a:r>
            <a:endParaRPr lang="zh-CN" altLang="en-US" sz="2400">
              <a:solidFill>
                <a:srgbClr val="990000"/>
              </a:solidFill>
            </a:endParaRPr>
          </a:p>
        </p:txBody>
      </p:sp>
      <p:sp>
        <p:nvSpPr>
          <p:cNvPr id="3" name="灯片编号占位符 40">
            <a:extLst>
              <a:ext uri="{FF2B5EF4-FFF2-40B4-BE49-F238E27FC236}">
                <a16:creationId xmlns:a16="http://schemas.microsoft.com/office/drawing/2014/main" id="{6401815F-483C-E095-124A-0D789984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5</a:t>
            </a:fld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D7324D0-9363-F669-A6AC-42CB7E4EB8F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21069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2134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05A15CE-B67C-C4E1-61F9-431CE93D12C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48394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306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3A77890-405A-0EF1-F19D-380319A06D9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4975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82218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E4C0449-3DAA-44A0-CACF-B662B25A8CB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82275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8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8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F7BD78F-1672-CE5C-8D9E-452BCF68A986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3" name="Picture 2" descr="中国科学院近代物理研究所_360百科">
              <a:extLst>
                <a:ext uri="{FF2B5EF4-FFF2-40B4-BE49-F238E27FC236}">
                  <a16:creationId xmlns:a16="http://schemas.microsoft.com/office/drawing/2014/main" id="{916ADC17-B472-2A9B-F516-746F47C19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5E9A354-266B-9F57-B934-FA54E5AA5E4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37E0672-12DA-98D2-AF55-96E22005E4C7}"/>
              </a:ext>
            </a:extLst>
          </p:cNvPr>
          <p:cNvSpPr txBox="1"/>
          <p:nvPr/>
        </p:nvSpPr>
        <p:spPr>
          <a:xfrm>
            <a:off x="673395" y="3520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Deuteron properties</a:t>
            </a:r>
          </a:p>
        </p:txBody>
      </p:sp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C4A505BD-5B98-0293-2F75-939483E78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2" y="4035274"/>
            <a:ext cx="2351803" cy="2207112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2C0686E-4E71-7345-1174-F4FE3CE18A45}"/>
              </a:ext>
            </a:extLst>
          </p:cNvPr>
          <p:cNvSpPr txBox="1"/>
          <p:nvPr/>
        </p:nvSpPr>
        <p:spPr>
          <a:xfrm>
            <a:off x="1526987" y="6302179"/>
            <a:ext cx="3583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Deuteron on the nuclide chart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B6A6A1-7DF3-02AF-6907-F705A432A58F}"/>
              </a:ext>
            </a:extLst>
          </p:cNvPr>
          <p:cNvSpPr txBox="1"/>
          <p:nvPr/>
        </p:nvSpPr>
        <p:spPr>
          <a:xfrm>
            <a:off x="6261084" y="4984123"/>
            <a:ext cx="415291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of Deuteron 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describe the difference between nuclear and free nucleon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us understand the interaction between nucle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4CB3E8-5870-556F-0B5C-09D3279B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1385"/>
            <a:ext cx="3822772" cy="23059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0B5CE5-574E-E66C-0566-908AC8807580}"/>
              </a:ext>
            </a:extLst>
          </p:cNvPr>
          <p:cNvSpPr txBox="1"/>
          <p:nvPr/>
        </p:nvSpPr>
        <p:spPr>
          <a:xfrm>
            <a:off x="6158588" y="1239183"/>
            <a:ext cx="236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EMC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1C59F5-2425-2FFE-DAB3-1AE9210EA78D}"/>
                  </a:ext>
                </a:extLst>
              </p:cNvPr>
              <p:cNvSpPr txBox="1"/>
              <p:nvPr/>
            </p:nvSpPr>
            <p:spPr>
              <a:xfrm>
                <a:off x="6313808" y="4044529"/>
                <a:ext cx="3296092" cy="583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1800" dirty="0"/>
                  <a:t>1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1C59F5-2425-2FFE-DAB3-1AE9210E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808" y="4044529"/>
                <a:ext cx="3296092" cy="583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18F3EF8-BF14-3A9E-5DC1-C4C975E847A2}"/>
              </a:ext>
            </a:extLst>
          </p:cNvPr>
          <p:cNvSpPr txBox="1"/>
          <p:nvPr/>
        </p:nvSpPr>
        <p:spPr>
          <a:xfrm>
            <a:off x="783360" y="1348977"/>
            <a:ext cx="43273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Radius:  2.12799(74)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Mass:  1875.61294257(57)MeV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Energy: 2.22452(20)MeV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Number: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= 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J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 = 0/2, S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 = +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65AA8D-504C-D266-989D-D9F77D67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26E82EC-7844-D200-5ED6-75E6B42C7E70}"/>
              </a:ext>
            </a:extLst>
          </p:cNvPr>
          <p:cNvGrpSpPr/>
          <p:nvPr/>
        </p:nvGrpSpPr>
        <p:grpSpPr>
          <a:xfrm>
            <a:off x="9494888" y="4159102"/>
            <a:ext cx="2020186" cy="836797"/>
            <a:chOff x="9494888" y="4159102"/>
            <a:chExt cx="2020186" cy="8367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449413E-1A66-D180-70F2-69FED7C1904C}"/>
                </a:ext>
              </a:extLst>
            </p:cNvPr>
            <p:cNvSpPr txBox="1"/>
            <p:nvPr/>
          </p:nvSpPr>
          <p:spPr>
            <a:xfrm>
              <a:off x="9553933" y="4184614"/>
              <a:ext cx="1531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At tree  level,</a:t>
              </a:r>
              <a:endParaRPr lang="zh-CN" alt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420A8A4-06E5-2BD7-CF78-DB1B97AB8C25}"/>
                </a:ext>
              </a:extLst>
            </p:cNvPr>
            <p:cNvGrpSpPr/>
            <p:nvPr/>
          </p:nvGrpSpPr>
          <p:grpSpPr>
            <a:xfrm>
              <a:off x="9494888" y="4159102"/>
              <a:ext cx="2020186" cy="836797"/>
              <a:chOff x="9470065" y="4147324"/>
              <a:chExt cx="2020186" cy="836797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073F803-8EDB-6A00-3F75-E3922F627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3933" y="4550553"/>
                <a:ext cx="1675239" cy="405767"/>
              </a:xfrm>
              <a:prstGeom prst="rect">
                <a:avLst/>
              </a:prstGeom>
            </p:spPr>
          </p:pic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54978A2C-5AF5-D5C2-82F8-8AD119416AC0}"/>
                  </a:ext>
                </a:extLst>
              </p:cNvPr>
              <p:cNvSpPr/>
              <p:nvPr/>
            </p:nvSpPr>
            <p:spPr>
              <a:xfrm>
                <a:off x="9470065" y="4147324"/>
                <a:ext cx="2020186" cy="836797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60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7EF0BE8-F271-BC88-14AC-8B099F856237}"/>
              </a:ext>
            </a:extLst>
          </p:cNvPr>
          <p:cNvSpPr txBox="1"/>
          <p:nvPr/>
        </p:nvSpPr>
        <p:spPr>
          <a:xfrm>
            <a:off x="1072565" y="4119006"/>
            <a:ext cx="838554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2+1 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ensembles with stout smeared clover fermion action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2728E6-3057-85A1-5A60-2B2F322B4954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16" name="Picture 2" descr="中国科学院近代物理研究所_360百科">
              <a:extLst>
                <a:ext uri="{FF2B5EF4-FFF2-40B4-BE49-F238E27FC236}">
                  <a16:creationId xmlns:a16="http://schemas.microsoft.com/office/drawing/2014/main" id="{3C3292FE-7EE1-0F94-6FCC-97C2C7DA7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82BD3BF-4D24-29CA-6884-CCE024554E90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8B7158C-2028-6B4B-E24E-555E1D5FA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514886"/>
                  </p:ext>
                </p:extLst>
              </p:nvPr>
            </p:nvGraphicFramePr>
            <p:xfrm>
              <a:off x="1019644" y="1996477"/>
              <a:ext cx="9354119" cy="17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6276">
                      <a:extLst>
                        <a:ext uri="{9D8B030D-6E8A-4147-A177-3AD203B41FA5}">
                          <a16:colId xmlns:a16="http://schemas.microsoft.com/office/drawing/2014/main" val="3201614195"/>
                        </a:ext>
                      </a:extLst>
                    </a:gridCol>
                    <a:gridCol w="1337184">
                      <a:extLst>
                        <a:ext uri="{9D8B030D-6E8A-4147-A177-3AD203B41FA5}">
                          <a16:colId xmlns:a16="http://schemas.microsoft.com/office/drawing/2014/main" val="3701898106"/>
                        </a:ext>
                      </a:extLst>
                    </a:gridCol>
                    <a:gridCol w="2076893">
                      <a:extLst>
                        <a:ext uri="{9D8B030D-6E8A-4147-A177-3AD203B41FA5}">
                          <a16:colId xmlns:a16="http://schemas.microsoft.com/office/drawing/2014/main" val="1303757501"/>
                        </a:ext>
                      </a:extLst>
                    </a:gridCol>
                    <a:gridCol w="863446">
                      <a:extLst>
                        <a:ext uri="{9D8B030D-6E8A-4147-A177-3AD203B41FA5}">
                          <a16:colId xmlns:a16="http://schemas.microsoft.com/office/drawing/2014/main" val="3171067590"/>
                        </a:ext>
                      </a:extLst>
                    </a:gridCol>
                    <a:gridCol w="1454409">
                      <a:extLst>
                        <a:ext uri="{9D8B030D-6E8A-4147-A177-3AD203B41FA5}">
                          <a16:colId xmlns:a16="http://schemas.microsoft.com/office/drawing/2014/main" val="915348795"/>
                        </a:ext>
                      </a:extLst>
                    </a:gridCol>
                    <a:gridCol w="1502777">
                      <a:extLst>
                        <a:ext uri="{9D8B030D-6E8A-4147-A177-3AD203B41FA5}">
                          <a16:colId xmlns:a16="http://schemas.microsoft.com/office/drawing/2014/main" val="290967598"/>
                        </a:ext>
                      </a:extLst>
                    </a:gridCol>
                    <a:gridCol w="893134">
                      <a:extLst>
                        <a:ext uri="{9D8B030D-6E8A-4147-A177-3AD203B41FA5}">
                          <a16:colId xmlns:a16="http://schemas.microsoft.com/office/drawing/2014/main" val="2714032683"/>
                        </a:ext>
                      </a:extLst>
                    </a:gridCol>
                  </a:tblGrid>
                  <a:tr h="5174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Name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Lattice Spacing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Beta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zh-CN" altLang="en-US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(MeV)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(MeV)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Nconf</a:t>
                          </a:r>
                          <a:endParaRPr lang="zh-CN" alt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821010"/>
                      </a:ext>
                    </a:extLst>
                  </a:tr>
                  <a:tr h="40564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C32P29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292.9(1.2)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659.1(1.3)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870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3602904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C24P90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940.7(1.2)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940.7(1.2)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84525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293.1(1.3)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659.7(1.3)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579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8B7158C-2028-6B4B-E24E-555E1D5FA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514886"/>
                  </p:ext>
                </p:extLst>
              </p:nvPr>
            </p:nvGraphicFramePr>
            <p:xfrm>
              <a:off x="1019644" y="1996477"/>
              <a:ext cx="9354119" cy="17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6276">
                      <a:extLst>
                        <a:ext uri="{9D8B030D-6E8A-4147-A177-3AD203B41FA5}">
                          <a16:colId xmlns:a16="http://schemas.microsoft.com/office/drawing/2014/main" val="3201614195"/>
                        </a:ext>
                      </a:extLst>
                    </a:gridCol>
                    <a:gridCol w="1337184">
                      <a:extLst>
                        <a:ext uri="{9D8B030D-6E8A-4147-A177-3AD203B41FA5}">
                          <a16:colId xmlns:a16="http://schemas.microsoft.com/office/drawing/2014/main" val="3701898106"/>
                        </a:ext>
                      </a:extLst>
                    </a:gridCol>
                    <a:gridCol w="2076893">
                      <a:extLst>
                        <a:ext uri="{9D8B030D-6E8A-4147-A177-3AD203B41FA5}">
                          <a16:colId xmlns:a16="http://schemas.microsoft.com/office/drawing/2014/main" val="1303757501"/>
                        </a:ext>
                      </a:extLst>
                    </a:gridCol>
                    <a:gridCol w="863446">
                      <a:extLst>
                        <a:ext uri="{9D8B030D-6E8A-4147-A177-3AD203B41FA5}">
                          <a16:colId xmlns:a16="http://schemas.microsoft.com/office/drawing/2014/main" val="3171067590"/>
                        </a:ext>
                      </a:extLst>
                    </a:gridCol>
                    <a:gridCol w="1454409">
                      <a:extLst>
                        <a:ext uri="{9D8B030D-6E8A-4147-A177-3AD203B41FA5}">
                          <a16:colId xmlns:a16="http://schemas.microsoft.com/office/drawing/2014/main" val="915348795"/>
                        </a:ext>
                      </a:extLst>
                    </a:gridCol>
                    <a:gridCol w="1502777">
                      <a:extLst>
                        <a:ext uri="{9D8B030D-6E8A-4147-A177-3AD203B41FA5}">
                          <a16:colId xmlns:a16="http://schemas.microsoft.com/office/drawing/2014/main" val="290967598"/>
                        </a:ext>
                      </a:extLst>
                    </a:gridCol>
                    <a:gridCol w="893134">
                      <a:extLst>
                        <a:ext uri="{9D8B030D-6E8A-4147-A177-3AD203B41FA5}">
                          <a16:colId xmlns:a16="http://schemas.microsoft.com/office/drawing/2014/main" val="2714032683"/>
                        </a:ext>
                      </a:extLst>
                    </a:gridCol>
                  </a:tblGrid>
                  <a:tr h="5174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Name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Lattice Spacing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Beta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5882" r="-166109" b="-2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4634" t="-5882" r="-61382" b="-2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Nconf</a:t>
                          </a:r>
                          <a:endParaRPr lang="zh-CN" alt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821010"/>
                      </a:ext>
                    </a:extLst>
                  </a:tr>
                  <a:tr h="40564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C32P29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134328" r="-508182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134328" r="-228824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134328" r="-447887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134328" r="-166109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659.1(1.3)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870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3602904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C24P90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234328" r="-508182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234328" r="-228824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234328" r="-447887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234328" r="-166109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4634" t="-234328" r="-61382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84525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334328" r="-508182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334328" r="-228824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334328" r="-44788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334328" r="-166109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659.7(1.3)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5796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CA425DB-5D27-DB63-D346-BB4BB9F1FAF2}"/>
              </a:ext>
            </a:extLst>
          </p:cNvPr>
          <p:cNvSpPr txBox="1"/>
          <p:nvPr/>
        </p:nvSpPr>
        <p:spPr>
          <a:xfrm>
            <a:off x="815163" y="36917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F2874E1-BAA9-E7B5-CFDA-48DD54F0AA95}"/>
              </a:ext>
            </a:extLst>
          </p:cNvPr>
          <p:cNvSpPr txBox="1"/>
          <p:nvPr/>
        </p:nvSpPr>
        <p:spPr>
          <a:xfrm>
            <a:off x="889461" y="1250508"/>
            <a:ext cx="338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Setup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562A5-B536-C121-978E-D88536BA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4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E54D755-9006-BA04-64A6-AB79158A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07" y="2724525"/>
            <a:ext cx="3580269" cy="348152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7BADDB-1FEB-F0FB-E88B-2AB65E849F7C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303F18E4-D7EA-0AAF-68B2-AFD97FDFB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BCAD6E6-CAD3-BCDC-47F4-4F272E6A875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A2623E-6850-C2E3-8C94-BEEF5A890F86}"/>
                  </a:ext>
                </a:extLst>
              </p:cNvPr>
              <p:cNvSpPr txBox="1"/>
              <p:nvPr/>
            </p:nvSpPr>
            <p:spPr>
              <a:xfrm>
                <a:off x="3434956" y="1324337"/>
                <a:ext cx="3607981" cy="38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A2623E-6850-C2E3-8C94-BEEF5A89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56" y="1324337"/>
                <a:ext cx="3607981" cy="388248"/>
              </a:xfrm>
              <a:prstGeom prst="rect">
                <a:avLst/>
              </a:prstGeom>
              <a:blipFill>
                <a:blip r:embed="rId5"/>
                <a:stretch>
                  <a:fillRect t="-12500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1A775-339D-0F08-66E7-60BC82649BFF}"/>
                  </a:ext>
                </a:extLst>
              </p:cNvPr>
              <p:cNvSpPr txBox="1"/>
              <p:nvPr/>
            </p:nvSpPr>
            <p:spPr>
              <a:xfrm>
                <a:off x="2771831" y="1556483"/>
                <a:ext cx="6125423" cy="111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,0)</m:t>
                          </m:r>
                          <m:r>
                            <a:rPr lang="zh-CN" alt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;0)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(0,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1A775-339D-0F08-66E7-60BC8264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31" y="1556483"/>
                <a:ext cx="6125423" cy="1117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DF7015A6-B447-0F38-45D5-FDEA3400E508}"/>
              </a:ext>
            </a:extLst>
          </p:cNvPr>
          <p:cNvSpPr txBox="1"/>
          <p:nvPr/>
        </p:nvSpPr>
        <p:spPr>
          <a:xfrm>
            <a:off x="3268452" y="6273225"/>
            <a:ext cx="6011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Three-point correlator of Deuteron-like dibaryon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(one possible way of contraction)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B728B-2652-3F51-7090-609A3520ACFD}"/>
              </a:ext>
            </a:extLst>
          </p:cNvPr>
          <p:cNvSpPr txBox="1"/>
          <p:nvPr/>
        </p:nvSpPr>
        <p:spPr>
          <a:xfrm>
            <a:off x="6166884" y="4798828"/>
            <a:ext cx="7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33F9D8-EA50-3581-6E59-ACC751F96DA5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p:sp>
        <p:nvSpPr>
          <p:cNvPr id="11" name="流程图: 顺序访问存储器 10">
            <a:extLst>
              <a:ext uri="{FF2B5EF4-FFF2-40B4-BE49-F238E27FC236}">
                <a16:creationId xmlns:a16="http://schemas.microsoft.com/office/drawing/2014/main" id="{051FB5E2-3575-ABBB-B6BE-3882C9BF5CBF}"/>
              </a:ext>
            </a:extLst>
          </p:cNvPr>
          <p:cNvSpPr/>
          <p:nvPr/>
        </p:nvSpPr>
        <p:spPr>
          <a:xfrm>
            <a:off x="693527" y="3572816"/>
            <a:ext cx="1857829" cy="159534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We only consider connected diagrams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6E9404-3E0A-4ECA-AFE5-D9830EEAE4BB}"/>
              </a:ext>
            </a:extLst>
          </p:cNvPr>
          <p:cNvSpPr txBox="1"/>
          <p:nvPr/>
        </p:nvSpPr>
        <p:spPr>
          <a:xfrm>
            <a:off x="1028286" y="892887"/>
            <a:ext cx="5067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point and three point correlators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48EA871A-D588-049B-D6A2-16DC7E26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C503AFB-B4FC-47DE-F016-F91185191BA9}"/>
              </a:ext>
            </a:extLst>
          </p:cNvPr>
          <p:cNvSpPr txBox="1"/>
          <p:nvPr/>
        </p:nvSpPr>
        <p:spPr>
          <a:xfrm>
            <a:off x="1055826" y="2126865"/>
            <a:ext cx="961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Dibaryon operator: combination of proton and neutron operator , with Deuteron’s quantum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 of dibaryon system is made up of a hexaquark source and a dibaryon sink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61A21C-AE56-B2E0-34A1-85588FFD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BEC401-1CF2-9818-380A-AD84E459668C}"/>
              </a:ext>
            </a:extLst>
          </p:cNvPr>
          <p:cNvSpPr txBox="1"/>
          <p:nvPr/>
        </p:nvSpPr>
        <p:spPr>
          <a:xfrm>
            <a:off x="808540" y="1834167"/>
            <a:ext cx="672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difference between dibaryon system and free nucleons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8C5B221-74C0-21C8-0BAB-ABC2A929F398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AFAAF23A-E41D-A43C-0711-91B5C41C7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90E4915-35DD-FF62-D6C2-3C5787D7B4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2C558FF-91AD-85AD-F067-BB9CAACE9CD8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6616E0-B11F-DE89-D2AF-EACC15D2776C}"/>
                  </a:ext>
                </a:extLst>
              </p:cNvPr>
              <p:cNvSpPr txBox="1"/>
              <p:nvPr/>
            </p:nvSpPr>
            <p:spPr>
              <a:xfrm>
                <a:off x="886512" y="1162765"/>
                <a:ext cx="6386158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sz="1600" dirty="0"/>
                  <a:t>                   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6616E0-B11F-DE89-D2AF-EACC15D2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2" y="1162765"/>
                <a:ext cx="6386158" cy="671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流程图: 顺序访问存储器 4">
            <a:extLst>
              <a:ext uri="{FF2B5EF4-FFF2-40B4-BE49-F238E27FC236}">
                <a16:creationId xmlns:a16="http://schemas.microsoft.com/office/drawing/2014/main" id="{6CE18E83-4B4C-A3AE-DD97-2F26B50671A4}"/>
              </a:ext>
            </a:extLst>
          </p:cNvPr>
          <p:cNvSpPr/>
          <p:nvPr/>
        </p:nvSpPr>
        <p:spPr>
          <a:xfrm flipH="1">
            <a:off x="8836717" y="1036495"/>
            <a:ext cx="2048997" cy="159534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Hard to decide if it is bound state.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D77CC0-97D5-7891-69AD-410B3F18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12" y="2624725"/>
            <a:ext cx="4684084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60F21D-BA84-3F88-6618-9F0272016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983" y="2733804"/>
            <a:ext cx="6041339" cy="32249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D5423D-F36D-D662-6CCE-712DBD9BD77C}"/>
              </a:ext>
            </a:extLst>
          </p:cNvPr>
          <p:cNvSpPr txBox="1"/>
          <p:nvPr/>
        </p:nvSpPr>
        <p:spPr>
          <a:xfrm>
            <a:off x="6621406" y="6019323"/>
            <a:ext cx="516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S. </a:t>
            </a:r>
            <a:r>
              <a:rPr lang="en-US" altLang="zh-CN" dirty="0" err="1"/>
              <a:t>Amarasinghe</a:t>
            </a:r>
            <a:r>
              <a:rPr lang="en-US" altLang="zh-CN" dirty="0"/>
              <a:t> et. al.,(NPLQCD), arXiv:2108.10835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2061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0.101"/>
  <p:tag name="ORIGINALWIDTH" val="8670.416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\begin{table}[htbp]&#10;    \centering&#10;    % \caption{Add caption}&#10;      \begin{tabular}{c|ccccc}&#10;      \toprule&#10;      \toprule&#10;            &amp; \textbf{Naïve} &amp; \textbf{Staggered/HISQ} &amp; \textbf{Wison/Clover} &amp; \textbf{Twisted-mass} &amp; \textbf{Overlap/Domain wall} \\&#10;      \midrule&#10;      \multirow{2}[1]{*}{Form } &amp;  $D^{\text{naive}}=~~~~ $                              &amp; $D^{\text{st}}= ~~~~~~~~~~~~~~~$                               &amp; $D^{\text{clv}}= ~~~~~~~~~~~~~~~~~~~~~~~~~$          &amp; $D^{\rm twm}=~~~~~~$     &amp;$D^{ov}=$     \\&#10;                                &amp;  $\gamma^{\mu} (\delta_{x,x+\mu}-\delta_{x,x-\mu})$    &amp; $\gamma_\mu^{\rm st}(\delta_{x,x+\mu}-\delta_{x,x-\mu}) $      &amp; $D+aD^2 +ac_{sw}F_{\mu\nu}\sigma^{\mu\nu}$          &amp; $D^{\rm clv}+i\tau_3m$  &amp; $(1+ \gamma_5 D(-\rho))/\sqrt{D^{\dag}(-\rho)D(-\rho)}/\rho$ \\&#10;        \hline&#10;      IR poles/doubler &amp; 16    &amp; 4     &amp; 1     &amp; 1     &amp; 1 \\&#10;      Chiral  symmetry breaking &amp; N/A   &amp; $\mathcal{O}(a^4)$  &amp; $\mathcal{O}(\alpha_s/a)$ &amp; $\mathcal{O}(\alpha_s)$ &amp; N/A \\&#10;      \midrule&#10;      Cost  &amp; \textcolor[rgb]{ 1,  0,  0}{1} &amp; \textcolor[rgb]{ 1,  0,  0}{~1/4} &amp; \textcolor[rgb]{ 1,  0,  0}{~1.1} &amp; \textcolor[rgb]{ 1,  0,  0}{~1.1} &amp; \textcolor[rgb]{ 1,  0,  0}{~10-100} \\&#10;      \bottomrule&#10;      \bottomrule&#10;      \end{tabular}%&#10;    \label{tab:addlabel}%&#10;  \end{table}%&#10;&#10;&#10;\end{document}"/>
  <p:tag name="IGUANATEXSIZE" val="18"/>
  <p:tag name="IGUANATEXCURSOR" val="781"/>
  <p:tag name="TRANSPARENCY" val="True"/>
  <p:tag name="LATEXENGINEID" val="0"/>
  <p:tag name="TEMPFOLDER" val="c:\temp\"/>
  <p:tag name="LATEXFORMHEIGHT" val="494"/>
  <p:tag name="LATEXFORMWIDTH" val="1362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676.79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&#10;&#10;\begin{equation}&#10; D^{\rm clv} = D+aD^2 +ac_{sw}F_{\mu\nu}\sigma^{\mu\nu} \notag&#10;\end{equation}&#10;\end{document}"/>
  <p:tag name="IGUANATEXSIZE" val="18"/>
  <p:tag name="IGUANATEXCURSOR" val="417"/>
  <p:tag name="TRANSPARENCY" val="True"/>
  <p:tag name="LATEXENGINEID" val="0"/>
  <p:tag name="TEMPFOLDER" val="c:\temp\"/>
  <p:tag name="LATEXFORMHEIGHT" val="494"/>
  <p:tag name="LATEXFORMWIDTH" val="71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7.7053"/>
  <p:tag name="ORIGINALWIDTH" val="3036.37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    \begin{align}&#10;        \label{eq:kaon_form}&#10;        m_K^2(m^{\rm v}_l&amp;,m^{\rm s}_l,m^{\rm v}_s,m^{\rm s}_s,a) &#10;         =( b_s^{\rm v} m^{\rm v}_s+b_s^{\rm s} m^{\rm s}_s+b_l^{\rm v} m^{\rm v}_l+b_l^{\rm s} m^{\rm s}_l )  \notag&#10;        \\&#10;         &amp;\times \left[ 1+c^K_l m^{\rm v}_l + {\color{red}c^K_m a^2} + {\color{blue}c_{L}^K \exp(-m_{K} L)}\right], \notag &#10;    \end{align}&#10;&#10;&#10;&#10;\end{document}"/>
  <p:tag name="IGUANATEXSIZE" val="18"/>
  <p:tag name="IGUANATEXCURSOR" val="686"/>
  <p:tag name="TRANSPARENCY" val="True"/>
  <p:tag name="LATEXENGINEID" val="0"/>
  <p:tag name="TEMPFOLDER" val="c:\temp\"/>
  <p:tag name="LATEXFORMHEIGHT" val="494"/>
  <p:tag name="LATEXFORMWIDTH" val="711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8324</TotalTime>
  <Words>1487</Words>
  <Application>Microsoft Office PowerPoint</Application>
  <PresentationFormat>宽屏</PresentationFormat>
  <Paragraphs>387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CambriaMath</vt:lpstr>
      <vt:lpstr>TimesNewRomanPS-BoldMT</vt:lpstr>
      <vt:lpstr>TimesNewRomanPS-ItalicMT</vt:lpstr>
      <vt:lpstr>TimesNewRomanPSMT</vt:lpstr>
      <vt:lpstr>等线</vt:lpstr>
      <vt:lpstr>等线 Light</vt:lpstr>
      <vt:lpstr>华文楷体</vt:lpstr>
      <vt:lpstr>微软雅黑</vt:lpstr>
      <vt:lpstr>Arial</vt:lpstr>
      <vt:lpstr>Calibri</vt:lpstr>
      <vt:lpstr>Cambria Math</vt:lpstr>
      <vt:lpstr>Edwardian Script ITC</vt:lpstr>
      <vt:lpstr>Roboto Light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Lattice QCD   VS    Experiment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e1213</dc:creator>
  <cp:lastModifiedBy>DELL</cp:lastModifiedBy>
  <cp:revision>194</cp:revision>
  <dcterms:created xsi:type="dcterms:W3CDTF">2023-12-27T02:28:52Z</dcterms:created>
  <dcterms:modified xsi:type="dcterms:W3CDTF">2024-10-28T00:05:58Z</dcterms:modified>
</cp:coreProperties>
</file>