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Lst>
  <p:notesMasterIdLst>
    <p:notesMasterId r:id="rId16"/>
  </p:notesMasterIdLst>
  <p:sldIdLst>
    <p:sldId id="256" r:id="rId3"/>
    <p:sldId id="309" r:id="rId4"/>
    <p:sldId id="312" r:id="rId5"/>
    <p:sldId id="310" r:id="rId6"/>
    <p:sldId id="315" r:id="rId7"/>
    <p:sldId id="311" r:id="rId8"/>
    <p:sldId id="313" r:id="rId9"/>
    <p:sldId id="320" r:id="rId10"/>
    <p:sldId id="319" r:id="rId11"/>
    <p:sldId id="316" r:id="rId12"/>
    <p:sldId id="306" r:id="rId13"/>
    <p:sldId id="318"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0011"/>
    <a:srgbClr val="7E181B"/>
    <a:srgbClr val="BF0019"/>
    <a:srgbClr val="F98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82857" autoAdjust="0"/>
  </p:normalViewPr>
  <p:slideViewPr>
    <p:cSldViewPr snapToGrid="0">
      <p:cViewPr varScale="1">
        <p:scale>
          <a:sx n="100" d="100"/>
          <a:sy n="100" d="100"/>
        </p:scale>
        <p:origin x="12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E7B5A-8C1F-A344-8374-12049CBCFEF9}" type="datetimeFigureOut">
              <a:rPr kumimoji="1" lang="zh-CN" altLang="en-US" smtClean="0"/>
              <a:t>2024/10/26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A4713-18B2-FB47-88E5-2CA5EC70F40A}" type="slidenum">
              <a:rPr kumimoji="1" lang="zh-CN" altLang="en-US" smtClean="0"/>
              <a:t>‹#›</a:t>
            </a:fld>
            <a:endParaRPr kumimoji="1" lang="zh-CN" altLang="en-US"/>
          </a:p>
        </p:txBody>
      </p:sp>
    </p:spTree>
    <p:extLst>
      <p:ext uri="{BB962C8B-B14F-4D97-AF65-F5344CB8AC3E}">
        <p14:creationId xmlns:p14="http://schemas.microsoft.com/office/powerpoint/2010/main" val="355937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我叫张艳席，来自于北京大学物理学院</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1</a:t>
            </a:fld>
            <a:endParaRPr kumimoji="1" lang="zh-CN" altLang="en-US"/>
          </a:p>
        </p:txBody>
      </p:sp>
    </p:spTree>
    <p:extLst>
      <p:ext uri="{BB962C8B-B14F-4D97-AF65-F5344CB8AC3E}">
        <p14:creationId xmlns:p14="http://schemas.microsoft.com/office/powerpoint/2010/main" val="232596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10</a:t>
            </a:fld>
            <a:endParaRPr kumimoji="1" lang="zh-CN" altLang="en-US"/>
          </a:p>
        </p:txBody>
      </p:sp>
    </p:spTree>
    <p:extLst>
      <p:ext uri="{BB962C8B-B14F-4D97-AF65-F5344CB8AC3E}">
        <p14:creationId xmlns:p14="http://schemas.microsoft.com/office/powerpoint/2010/main" val="63234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11</a:t>
            </a:fld>
            <a:endParaRPr kumimoji="1" lang="zh-CN" altLang="en-US"/>
          </a:p>
        </p:txBody>
      </p:sp>
    </p:spTree>
    <p:extLst>
      <p:ext uri="{BB962C8B-B14F-4D97-AF65-F5344CB8AC3E}">
        <p14:creationId xmlns:p14="http://schemas.microsoft.com/office/powerpoint/2010/main" val="50366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12</a:t>
            </a:fld>
            <a:endParaRPr kumimoji="1" lang="zh-CN" altLang="en-US"/>
          </a:p>
        </p:txBody>
      </p:sp>
    </p:spTree>
    <p:extLst>
      <p:ext uri="{BB962C8B-B14F-4D97-AF65-F5344CB8AC3E}">
        <p14:creationId xmlns:p14="http://schemas.microsoft.com/office/powerpoint/2010/main" val="377697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13</a:t>
            </a:fld>
            <a:endParaRPr kumimoji="1" lang="zh-CN" altLang="en-US"/>
          </a:p>
        </p:txBody>
      </p:sp>
    </p:spTree>
    <p:extLst>
      <p:ext uri="{BB962C8B-B14F-4D97-AF65-F5344CB8AC3E}">
        <p14:creationId xmlns:p14="http://schemas.microsoft.com/office/powerpoint/2010/main" val="286379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为什么要申报这个会呢。</a:t>
            </a:r>
            <a:endParaRPr kumimoji="1" lang="en-US" altLang="zh-CN" dirty="0"/>
          </a:p>
          <a:p>
            <a:r>
              <a:rPr kumimoji="1" lang="zh-CN" altLang="en-US" dirty="0"/>
              <a:t>在顾问委员会的领导下，在组委会的指导下，已经前面多届会务组的辛苦工作下，重味物理领域国内影响最大的一个会</a:t>
            </a:r>
            <a:endParaRPr kumimoji="1" lang="en-US" altLang="zh-CN" dirty="0"/>
          </a:p>
          <a:p>
            <a:endParaRPr kumimoji="1" lang="en-US" altLang="zh-CN" dirty="0"/>
          </a:p>
          <a:p>
            <a:r>
              <a:rPr kumimoji="1" lang="zh-CN" altLang="en-US" dirty="0"/>
              <a:t>同时也促进了理论</a:t>
            </a:r>
            <a:r>
              <a:rPr kumimoji="1" lang="en-US" altLang="zh-CN" dirty="0"/>
              <a:t>-</a:t>
            </a:r>
            <a:r>
              <a:rPr kumimoji="1" lang="zh-CN" altLang="en-US" dirty="0"/>
              <a:t>理论的交流、理论和实验的交流、实验实验的交流，推动我们重味物理研究的发展和人才的培养。</a:t>
            </a:r>
            <a:endParaRPr kumimoji="1" lang="en-US" altLang="zh-CN" dirty="0"/>
          </a:p>
          <a:p>
            <a:endParaRPr kumimoji="1" lang="en-US" altLang="zh-CN" dirty="0"/>
          </a:p>
          <a:p>
            <a:r>
              <a:rPr kumimoji="1" lang="zh-CN" altLang="en-US" dirty="0"/>
              <a:t>吕老师和肖振军老师，试试看的态度，给我们很大支持</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2</a:t>
            </a:fld>
            <a:endParaRPr kumimoji="1" lang="zh-CN" altLang="en-US"/>
          </a:p>
        </p:txBody>
      </p:sp>
    </p:spTree>
    <p:extLst>
      <p:ext uri="{BB962C8B-B14F-4D97-AF65-F5344CB8AC3E}">
        <p14:creationId xmlns:p14="http://schemas.microsoft.com/office/powerpoint/2010/main" val="254492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借用振华和程山老师准备的幻灯片，一眼就想到星星之火，可以燎原。也想到三过家门而不入，北京办会有困难，上海，沈老师都也办下来了，我们也可以试试</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3</a:t>
            </a:fld>
            <a:endParaRPr kumimoji="1" lang="zh-CN" altLang="en-US"/>
          </a:p>
        </p:txBody>
      </p:sp>
    </p:spTree>
    <p:extLst>
      <p:ext uri="{BB962C8B-B14F-4D97-AF65-F5344CB8AC3E}">
        <p14:creationId xmlns:p14="http://schemas.microsoft.com/office/powerpoint/2010/main" val="137709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申办</a:t>
            </a:r>
            <a:r>
              <a:rPr kumimoji="1" lang="en-US" altLang="zh-CN" dirty="0"/>
              <a:t>2025</a:t>
            </a:r>
            <a:r>
              <a:rPr kumimoji="1" lang="zh-CN" altLang="en-US" dirty="0"/>
              <a:t>年，重味物理</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4</a:t>
            </a:fld>
            <a:endParaRPr kumimoji="1" lang="zh-CN" altLang="en-US"/>
          </a:p>
        </p:txBody>
      </p:sp>
    </p:spTree>
    <p:extLst>
      <p:ext uri="{BB962C8B-B14F-4D97-AF65-F5344CB8AC3E}">
        <p14:creationId xmlns:p14="http://schemas.microsoft.com/office/powerpoint/2010/main" val="208347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2F11-BDB9-1302-AA61-DC35075D73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2337ADF-6B09-2BE5-3BC4-5F1AC3055F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7AB31A-2E1B-4CD4-3B06-E4A206B73352}"/>
              </a:ext>
            </a:extLst>
          </p:cNvPr>
          <p:cNvSpPr>
            <a:spLocks noGrp="1"/>
          </p:cNvSpPr>
          <p:nvPr>
            <p:ph type="body" idx="1"/>
          </p:nvPr>
        </p:nvSpPr>
        <p:spPr/>
        <p:txBody>
          <a:bodyPr/>
          <a:lstStyle/>
          <a:p>
            <a:r>
              <a:rPr kumimoji="1" lang="zh-CN" altLang="en-US" dirty="0"/>
              <a:t>许多老师跟北京大学都有或远或近的渊源。近年来，在学院领导和高老师的建设下，高能物理发展迅速，理论和实验都有许多突出的成果</a:t>
            </a:r>
          </a:p>
        </p:txBody>
      </p:sp>
      <p:sp>
        <p:nvSpPr>
          <p:cNvPr id="4" name="灯片编号占位符 3">
            <a:extLst>
              <a:ext uri="{FF2B5EF4-FFF2-40B4-BE49-F238E27FC236}">
                <a16:creationId xmlns:a16="http://schemas.microsoft.com/office/drawing/2014/main" id="{0D383ED7-42EE-E6B8-522F-0771271B5BE0}"/>
              </a:ext>
            </a:extLst>
          </p:cNvPr>
          <p:cNvSpPr>
            <a:spLocks noGrp="1"/>
          </p:cNvSpPr>
          <p:nvPr>
            <p:ph type="sldNum" sz="quarter" idx="5"/>
          </p:nvPr>
        </p:nvSpPr>
        <p:spPr/>
        <p:txBody>
          <a:bodyPr/>
          <a:lstStyle/>
          <a:p>
            <a:fld id="{72CA4713-18B2-FB47-88E5-2CA5EC70F40A}" type="slidenum">
              <a:rPr kumimoji="1" lang="zh-CN" altLang="en-US" smtClean="0"/>
              <a:t>5</a:t>
            </a:fld>
            <a:endParaRPr kumimoji="1" lang="zh-CN" altLang="en-US"/>
          </a:p>
        </p:txBody>
      </p:sp>
    </p:spTree>
    <p:extLst>
      <p:ext uri="{BB962C8B-B14F-4D97-AF65-F5344CB8AC3E}">
        <p14:creationId xmlns:p14="http://schemas.microsoft.com/office/powerpoint/2010/main" val="316776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交流，前沿（重味是前沿）</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6</a:t>
            </a:fld>
            <a:endParaRPr kumimoji="1" lang="zh-CN" altLang="en-US"/>
          </a:p>
        </p:txBody>
      </p:sp>
    </p:spTree>
    <p:extLst>
      <p:ext uri="{BB962C8B-B14F-4D97-AF65-F5344CB8AC3E}">
        <p14:creationId xmlns:p14="http://schemas.microsoft.com/office/powerpoint/2010/main" val="334834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门类丰富。与相关，包括。。等。。方向</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7</a:t>
            </a:fld>
            <a:endParaRPr kumimoji="1" lang="zh-CN" altLang="en-US"/>
          </a:p>
        </p:txBody>
      </p:sp>
    </p:spTree>
    <p:extLst>
      <p:ext uri="{BB962C8B-B14F-4D97-AF65-F5344CB8AC3E}">
        <p14:creationId xmlns:p14="http://schemas.microsoft.com/office/powerpoint/2010/main" val="258086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8243-7D7F-839F-1777-3E43D032B3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7A58D6C-9129-CCC2-A9D7-E5141E35994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5AD71BF-16A3-9BCB-251D-94C6459B4EF0}"/>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89BF173-D554-8D93-31A8-77197FCB4F0F}"/>
              </a:ext>
            </a:extLst>
          </p:cNvPr>
          <p:cNvSpPr>
            <a:spLocks noGrp="1"/>
          </p:cNvSpPr>
          <p:nvPr>
            <p:ph type="sldNum" sz="quarter" idx="5"/>
          </p:nvPr>
        </p:nvSpPr>
        <p:spPr/>
        <p:txBody>
          <a:bodyPr/>
          <a:lstStyle/>
          <a:p>
            <a:fld id="{72CA4713-18B2-FB47-88E5-2CA5EC70F40A}" type="slidenum">
              <a:rPr kumimoji="1" lang="zh-CN" altLang="en-US" smtClean="0"/>
              <a:t>8</a:t>
            </a:fld>
            <a:endParaRPr kumimoji="1" lang="zh-CN" altLang="en-US"/>
          </a:p>
        </p:txBody>
      </p:sp>
    </p:spTree>
    <p:extLst>
      <p:ext uri="{BB962C8B-B14F-4D97-AF65-F5344CB8AC3E}">
        <p14:creationId xmlns:p14="http://schemas.microsoft.com/office/powerpoint/2010/main" val="75921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和组委会保持沟通</a:t>
            </a:r>
          </a:p>
        </p:txBody>
      </p:sp>
      <p:sp>
        <p:nvSpPr>
          <p:cNvPr id="4" name="灯片编号占位符 3"/>
          <p:cNvSpPr>
            <a:spLocks noGrp="1"/>
          </p:cNvSpPr>
          <p:nvPr>
            <p:ph type="sldNum" sz="quarter" idx="5"/>
          </p:nvPr>
        </p:nvSpPr>
        <p:spPr/>
        <p:txBody>
          <a:bodyPr/>
          <a:lstStyle/>
          <a:p>
            <a:fld id="{72CA4713-18B2-FB47-88E5-2CA5EC70F40A}" type="slidenum">
              <a:rPr kumimoji="1" lang="zh-CN" altLang="en-US" smtClean="0"/>
              <a:t>9</a:t>
            </a:fld>
            <a:endParaRPr kumimoji="1" lang="zh-CN" altLang="en-US"/>
          </a:p>
        </p:txBody>
      </p:sp>
    </p:spTree>
    <p:extLst>
      <p:ext uri="{BB962C8B-B14F-4D97-AF65-F5344CB8AC3E}">
        <p14:creationId xmlns:p14="http://schemas.microsoft.com/office/powerpoint/2010/main" val="84240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03351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226158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207305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E287B6-CFCD-5AF1-DC9A-A90F55C42EFD}"/>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F691B5ED-5679-67ED-2F9C-825832778D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8E5DF7E-F9F1-5C5E-D1D1-28186F5D3A98}"/>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1BE94186-36D0-593E-4118-10EB7937ED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54F5B63-3004-ABED-DB8A-7E4AC3FC8B56}"/>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2964973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3457-690A-2C1A-3133-C0FC7036A92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28C150C-9F3E-3E91-D772-C6070CC764BB}"/>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8542795-5FAC-03AE-E9D8-5B5B991A8292}"/>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7254460B-8681-00F2-F57B-53E8A99B7E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A2B21E-0545-3117-7140-27F7D4858D5B}"/>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4040942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D247D-898C-DC58-8CAE-800BF33CD5F7}"/>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3B9D03E3-52CB-6C18-DE9D-CBCED8760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2FCB7FDE-0EF0-DBBE-48C6-F3D2B3C59CBD}"/>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3A2E0065-B9CA-9DD2-3D50-9FA4C0D06A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D18A2F-4293-F583-2F12-28756525C945}"/>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477615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BC1E7-9C57-B52B-8AFD-F54D0CE6CE2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8BE3129-EC7E-C7FC-6AB5-3912C6D62D4B}"/>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2EC45D9-3456-0D9F-E25C-3B05CA7CBA9B}"/>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3CEC738C-6D0A-C973-433C-776D27EAAABE}"/>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9949BDC4-2CBD-46E3-3200-11A9B6CBF0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414AF-1CD2-9D68-F932-FCC0C81ADBBA}"/>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942132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A82F8-27A1-C1AF-226B-15FC3307C14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4E781-26D8-C2D8-FBCC-D35D8057C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5D7EBC68-6F0E-B620-BE80-8C6765021801}"/>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AE4B433B-0A3C-793F-1223-ED1E54646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692770A3-8694-3761-A53B-49BD72788A62}"/>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7F8EC74-33FA-DDC3-D84E-4AC19ED11DE1}"/>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8" name="页脚占位符 7">
            <a:extLst>
              <a:ext uri="{FF2B5EF4-FFF2-40B4-BE49-F238E27FC236}">
                <a16:creationId xmlns:a16="http://schemas.microsoft.com/office/drawing/2014/main" id="{09153225-3959-4445-6A23-62CB7686B4F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F2838BD-60A3-5D2D-6093-3FBF67D648AB}"/>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73284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51B8D9-7B1A-3E54-6832-E28B6399FC37}"/>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9D129D58-AAEE-30C1-608B-0F01153E1153}"/>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4" name="页脚占位符 3">
            <a:extLst>
              <a:ext uri="{FF2B5EF4-FFF2-40B4-BE49-F238E27FC236}">
                <a16:creationId xmlns:a16="http://schemas.microsoft.com/office/drawing/2014/main" id="{E87FDBBC-A4A6-9E4E-6D48-31F759D960A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701923-590D-9918-C3CA-267D4F2AF80B}"/>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674706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153ADD-E173-F3A5-207E-DEBCAD111329}"/>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3" name="页脚占位符 2">
            <a:extLst>
              <a:ext uri="{FF2B5EF4-FFF2-40B4-BE49-F238E27FC236}">
                <a16:creationId xmlns:a16="http://schemas.microsoft.com/office/drawing/2014/main" id="{1A621075-D920-F6A4-CD2F-80FA7835B48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CC6AC73-EF1F-A0F5-34F9-0849D797F41E}"/>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101970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9D794-F8F5-A3EF-1271-10D0DB4CD6F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8D26E40-9AB5-AC01-67B9-8C0EC6C495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03C7868-D47D-FEC4-0008-8FFEEE2E1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0876A2-3322-671B-C49E-9A9A44E081BB}"/>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9FDBD027-E6BF-2FB0-B7D4-8E19ED35B6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7EB8106-C549-C210-8E4E-BDF6F3C9BDA1}"/>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132105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1780558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FA0CD6-639D-E66E-E2F4-2E24EFF0773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F6E098B-DB5B-1927-B586-FEF38B486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97FDFB2-4A5A-8E2D-1394-D1B1CD14F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39C5FE3-75C1-59F0-2108-F88A03F6D33E}"/>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56E4F02C-3CB6-83C8-4CCA-DE783525D9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11F3BF-B3F7-1B40-C04C-C9A538FFE081}"/>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358409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F96F42-5813-782C-F385-E721057EB800}"/>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ECE7347-CEEC-1690-150E-C59EFC88D3B4}"/>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5A5E5B7-C163-50D5-E389-84F6CBD8D70C}"/>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9C1477F5-7D4F-4F8E-9850-7D978230BA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7DFB1-4675-0919-A33D-90E0E568054E}"/>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88365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B79A77-CF11-415C-4C28-2062E4886531}"/>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8C92BDB-9F8D-9947-32F9-B569896556B3}"/>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17B6D15-B0EE-DAD2-9EF6-6211E8FE6728}"/>
              </a:ext>
            </a:extLst>
          </p:cNvPr>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8FD3F67A-1CC9-D2E2-8FEC-40C5756B75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023215-D03E-0367-BDB6-91102E875118}"/>
              </a:ext>
            </a:extLst>
          </p:cNvPr>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44293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64260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354186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868D61E-0FA8-4EFE-9FA8-FE5EFF106BBB}"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40825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868D61E-0FA8-4EFE-9FA8-FE5EFF106BBB}"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04352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107970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241657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8C85411-2EE6-44B3-80F0-35B0E17E8744}" type="datetimeFigureOut">
              <a:rPr lang="zh-CN" altLang="en-US" smtClean="0"/>
              <a:t>2024/10/26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183487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8C85411-2EE6-44B3-80F0-35B0E17E8744}" type="datetimeFigureOut">
              <a:rPr lang="zh-CN" altLang="en-US" smtClean="0"/>
              <a:t>2024/10/26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98763149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437763-174E-7801-C48C-43225E4E1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24C9E46-FCA2-0A49-1534-CDFC5552E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E76372A-2072-0F15-6792-569FCACA9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85411-2EE6-44B3-80F0-35B0E17E8744}"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56FC3FFB-0C00-0CCF-BE83-10E48A3AD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3E9EAE-E9DD-0967-4B0F-F2940F126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8D61E-0FA8-4EFE-9FA8-FE5EFF106BBB}" type="slidenum">
              <a:rPr lang="zh-CN" altLang="en-US" smtClean="0"/>
              <a:t>‹#›</a:t>
            </a:fld>
            <a:endParaRPr lang="zh-CN" altLang="en-US"/>
          </a:p>
        </p:txBody>
      </p:sp>
    </p:spTree>
    <p:extLst>
      <p:ext uri="{BB962C8B-B14F-4D97-AF65-F5344CB8AC3E}">
        <p14:creationId xmlns:p14="http://schemas.microsoft.com/office/powerpoint/2010/main" val="66918205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1.emf"/><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emf"/><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emf"/><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74C87D1-F30E-97B3-8F0A-32674B665844}"/>
              </a:ext>
            </a:extLst>
          </p:cNvPr>
          <p:cNvGrpSpPr/>
          <p:nvPr/>
        </p:nvGrpSpPr>
        <p:grpSpPr>
          <a:xfrm>
            <a:off x="0" y="0"/>
            <a:ext cx="12192000" cy="1235745"/>
            <a:chOff x="0" y="0"/>
            <a:chExt cx="12192000" cy="1235745"/>
          </a:xfrm>
        </p:grpSpPr>
        <p:grpSp>
          <p:nvGrpSpPr>
            <p:cNvPr id="8" name="组合 7">
              <a:extLst>
                <a:ext uri="{FF2B5EF4-FFF2-40B4-BE49-F238E27FC236}">
                  <a16:creationId xmlns:a16="http://schemas.microsoft.com/office/drawing/2014/main" id="{0CCB17FA-C162-DA16-4317-6B577C7871F7}"/>
                </a:ext>
              </a:extLst>
            </p:cNvPr>
            <p:cNvGrpSpPr/>
            <p:nvPr/>
          </p:nvGrpSpPr>
          <p:grpSpPr>
            <a:xfrm>
              <a:off x="0" y="0"/>
              <a:ext cx="12192000" cy="1235745"/>
              <a:chOff x="0" y="0"/>
              <a:chExt cx="12192000" cy="1235745"/>
            </a:xfrm>
          </p:grpSpPr>
          <p:sp>
            <p:nvSpPr>
              <p:cNvPr id="10" name="矩形 9">
                <a:extLst>
                  <a:ext uri="{FF2B5EF4-FFF2-40B4-BE49-F238E27FC236}">
                    <a16:creationId xmlns:a16="http://schemas.microsoft.com/office/drawing/2014/main" id="{ACA24BA8-15D6-32FB-038D-E9942A54C7AF}"/>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1" name="图片 10">
                <a:extLst>
                  <a:ext uri="{FF2B5EF4-FFF2-40B4-BE49-F238E27FC236}">
                    <a16:creationId xmlns:a16="http://schemas.microsoft.com/office/drawing/2014/main" id="{1FA6D5BE-AB7C-5618-6558-1D1C014B1531}"/>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9" name="图片 8">
              <a:extLst>
                <a:ext uri="{FF2B5EF4-FFF2-40B4-BE49-F238E27FC236}">
                  <a16:creationId xmlns:a16="http://schemas.microsoft.com/office/drawing/2014/main" id="{770E3DF2-9A26-5E8D-492B-E0E7EC2CB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12" name="矩形 11">
            <a:extLst>
              <a:ext uri="{FF2B5EF4-FFF2-40B4-BE49-F238E27FC236}">
                <a16:creationId xmlns:a16="http://schemas.microsoft.com/office/drawing/2014/main" id="{808BD8EE-6425-62C3-5541-D1B81FE0CD6D}"/>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2" name="文本框 1">
            <a:extLst>
              <a:ext uri="{FF2B5EF4-FFF2-40B4-BE49-F238E27FC236}">
                <a16:creationId xmlns:a16="http://schemas.microsoft.com/office/drawing/2014/main" id="{50F7B1B1-EE21-467E-A2A8-79EA86AD5501}"/>
              </a:ext>
            </a:extLst>
          </p:cNvPr>
          <p:cNvSpPr txBox="1"/>
          <p:nvPr/>
        </p:nvSpPr>
        <p:spPr>
          <a:xfrm>
            <a:off x="1373124" y="1775749"/>
            <a:ext cx="9445751" cy="2585323"/>
          </a:xfrm>
          <a:prstGeom prst="rect">
            <a:avLst/>
          </a:prstGeom>
          <a:noFill/>
        </p:spPr>
        <p:txBody>
          <a:bodyPr wrap="square">
            <a:spAutoFit/>
          </a:bodyPr>
          <a:lstStyle/>
          <a:p>
            <a:pPr algn="ctr"/>
            <a:r>
              <a:rPr lang="zh-CN" altLang="en-US" sz="5400" dirty="0">
                <a:latin typeface="黑体" panose="02010609060101010101" pitchFamily="49" charset="-122"/>
                <a:ea typeface="黑体" panose="02010609060101010101" pitchFamily="49" charset="-122"/>
              </a:rPr>
              <a:t>第二十二届（</a:t>
            </a:r>
            <a:r>
              <a:rPr lang="en-US" altLang="zh-CN" sz="5400" dirty="0">
                <a:latin typeface="黑体" panose="02010609060101010101" pitchFamily="49" charset="-122"/>
                <a:ea typeface="黑体" panose="02010609060101010101" pitchFamily="49" charset="-122"/>
              </a:rPr>
              <a:t>2025</a:t>
            </a:r>
            <a:r>
              <a:rPr lang="zh-CN" altLang="en-US" sz="5400" dirty="0">
                <a:latin typeface="黑体" panose="02010609060101010101" pitchFamily="49" charset="-122"/>
                <a:ea typeface="黑体" panose="02010609060101010101" pitchFamily="49" charset="-122"/>
              </a:rPr>
              <a:t>）</a:t>
            </a:r>
            <a:endParaRPr lang="en-US" altLang="zh-CN" sz="5400" dirty="0">
              <a:latin typeface="黑体" panose="02010609060101010101" pitchFamily="49" charset="-122"/>
              <a:ea typeface="黑体" panose="02010609060101010101" pitchFamily="49" charset="-122"/>
            </a:endParaRPr>
          </a:p>
          <a:p>
            <a:pPr algn="ctr"/>
            <a:r>
              <a:rPr lang="zh-CN" altLang="en-US" sz="5400" dirty="0">
                <a:latin typeface="黑体" panose="02010609060101010101" pitchFamily="49" charset="-122"/>
                <a:ea typeface="黑体" panose="02010609060101010101" pitchFamily="49" charset="-122"/>
              </a:rPr>
              <a:t>重味物理与</a:t>
            </a:r>
            <a:r>
              <a:rPr lang="en-US" altLang="zh-CN" sz="5400" dirty="0">
                <a:latin typeface="黑体" panose="02010609060101010101" pitchFamily="49" charset="-122"/>
                <a:ea typeface="黑体" panose="02010609060101010101" pitchFamily="49" charset="-122"/>
              </a:rPr>
              <a:t>CP</a:t>
            </a:r>
            <a:r>
              <a:rPr lang="zh-CN" altLang="en-US" sz="5400" dirty="0">
                <a:latin typeface="黑体" panose="02010609060101010101" pitchFamily="49" charset="-122"/>
                <a:ea typeface="黑体" panose="02010609060101010101" pitchFamily="49" charset="-122"/>
              </a:rPr>
              <a:t>破坏研讨会</a:t>
            </a:r>
            <a:endParaRPr lang="en-US" altLang="zh-CN" sz="5400" dirty="0">
              <a:latin typeface="黑体" panose="02010609060101010101" pitchFamily="49" charset="-122"/>
              <a:ea typeface="黑体" panose="02010609060101010101" pitchFamily="49" charset="-122"/>
            </a:endParaRPr>
          </a:p>
          <a:p>
            <a:pPr algn="ctr"/>
            <a:r>
              <a:rPr lang="zh-CN" altLang="en-US" sz="5400" dirty="0">
                <a:latin typeface="黑体" panose="02010609060101010101" pitchFamily="49" charset="-122"/>
                <a:ea typeface="黑体" panose="02010609060101010101" pitchFamily="49" charset="-122"/>
              </a:rPr>
              <a:t>申办报告</a:t>
            </a:r>
          </a:p>
        </p:txBody>
      </p:sp>
      <p:pic>
        <p:nvPicPr>
          <p:cNvPr id="3" name="图片 2">
            <a:extLst>
              <a:ext uri="{FF2B5EF4-FFF2-40B4-BE49-F238E27FC236}">
                <a16:creationId xmlns:a16="http://schemas.microsoft.com/office/drawing/2014/main" id="{D7E8C90A-CBDD-BA5F-BF40-96B1FA314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012" y="325621"/>
            <a:ext cx="2978781" cy="584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a:extLst>
              <a:ext uri="{FF2B5EF4-FFF2-40B4-BE49-F238E27FC236}">
                <a16:creationId xmlns:a16="http://schemas.microsoft.com/office/drawing/2014/main" id="{6634ACB5-B441-A9DA-ED4B-24B806C0A7CA}"/>
              </a:ext>
            </a:extLst>
          </p:cNvPr>
          <p:cNvSpPr txBox="1"/>
          <p:nvPr/>
        </p:nvSpPr>
        <p:spPr>
          <a:xfrm>
            <a:off x="3845528" y="4699321"/>
            <a:ext cx="4500941" cy="1508105"/>
          </a:xfrm>
          <a:prstGeom prst="rect">
            <a:avLst/>
          </a:prstGeom>
          <a:noFill/>
        </p:spPr>
        <p:txBody>
          <a:bodyPr wrap="square">
            <a:spAutoFit/>
          </a:bodyPr>
          <a:lstStyle/>
          <a:p>
            <a:pPr algn="ctr"/>
            <a:r>
              <a:rPr lang="zh-CN" altLang="en-US" sz="3200" b="1" u="sng" dirty="0">
                <a:latin typeface="Songti SC" panose="02010600040101010101" pitchFamily="2" charset="-122"/>
                <a:ea typeface="Songti SC" panose="02010600040101010101" pitchFamily="2" charset="-122"/>
              </a:rPr>
              <a:t>张艳席</a:t>
            </a:r>
            <a:endParaRPr lang="en-US" altLang="zh-CN" sz="3200" b="1" u="sng" dirty="0">
              <a:latin typeface="Songti SC" panose="02010600040101010101" pitchFamily="2" charset="-122"/>
              <a:ea typeface="Songti SC" panose="02010600040101010101" pitchFamily="2" charset="-122"/>
            </a:endParaRPr>
          </a:p>
          <a:p>
            <a:pPr algn="ctr"/>
            <a:r>
              <a:rPr lang="zh-CN" altLang="en-US" sz="3200" b="1" dirty="0">
                <a:latin typeface="Songti SC" panose="02010600040101010101" pitchFamily="2" charset="-122"/>
                <a:ea typeface="Songti SC" panose="02010600040101010101" pitchFamily="2" charset="-122"/>
              </a:rPr>
              <a:t>北京大学</a:t>
            </a:r>
            <a:endParaRPr lang="en-US" altLang="zh-CN" sz="3200" b="1" dirty="0">
              <a:latin typeface="Songti SC" panose="02010600040101010101" pitchFamily="2" charset="-122"/>
              <a:ea typeface="Songti SC" panose="02010600040101010101" pitchFamily="2" charset="-122"/>
            </a:endParaRPr>
          </a:p>
          <a:p>
            <a:pPr algn="ctr"/>
            <a:r>
              <a:rPr lang="en-US" altLang="zh-CN" sz="2800" dirty="0" err="1">
                <a:latin typeface="Times New Roman" panose="02020603050405020304" pitchFamily="18" charset="0"/>
                <a:ea typeface="黑体" panose="02010609060101010101" pitchFamily="49" charset="-122"/>
                <a:cs typeface="Times New Roman" panose="02020603050405020304" pitchFamily="18" charset="0"/>
              </a:rPr>
              <a:t>yanxi.zhang@pku.edu.cn</a:t>
            </a:r>
            <a:endParaRPr lang="en-US" altLang="zh-CN" sz="28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6490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5D61BC27-4A4C-B809-CAEA-4617C84F435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交通方式</a:t>
            </a:r>
          </a:p>
        </p:txBody>
      </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11" name="文本框 10">
            <a:extLst>
              <a:ext uri="{FF2B5EF4-FFF2-40B4-BE49-F238E27FC236}">
                <a16:creationId xmlns:a16="http://schemas.microsoft.com/office/drawing/2014/main" id="{4ECB7567-1E58-F55B-915C-F8ECD764BF94}"/>
              </a:ext>
            </a:extLst>
          </p:cNvPr>
          <p:cNvSpPr txBox="1"/>
          <p:nvPr/>
        </p:nvSpPr>
        <p:spPr>
          <a:xfrm>
            <a:off x="151207" y="1609418"/>
            <a:ext cx="2451594" cy="661078"/>
          </a:xfrm>
          <a:prstGeom prst="rect">
            <a:avLst/>
          </a:prstGeom>
          <a:noFill/>
        </p:spPr>
        <p:txBody>
          <a:bodyPr wrap="square">
            <a:spAutoFit/>
          </a:bodyPr>
          <a:lstStyle/>
          <a:p>
            <a:pPr>
              <a:lnSpc>
                <a:spcPct val="150000"/>
              </a:lnSpc>
            </a:pPr>
            <a:r>
              <a:rPr lang="zh-CN" altLang="en-US" sz="2800" b="1" i="0" dirty="0">
                <a:solidFill>
                  <a:srgbClr val="000000"/>
                </a:solidFill>
                <a:effectLst/>
                <a:latin typeface="HEITI SC MEDIUM" pitchFamily="2" charset="-128"/>
                <a:ea typeface="HEITI SC MEDIUM" pitchFamily="2" charset="-128"/>
              </a:rPr>
              <a:t>抵达北京大学</a:t>
            </a:r>
            <a:endParaRPr lang="zh-CN" altLang="en-US" sz="2800" b="0" i="0" dirty="0">
              <a:solidFill>
                <a:srgbClr val="777777"/>
              </a:solidFill>
              <a:effectLst/>
              <a:latin typeface="Roboto" panose="02000000000000000000" pitchFamily="2" charset="0"/>
            </a:endParaRPr>
          </a:p>
        </p:txBody>
      </p:sp>
      <p:pic>
        <p:nvPicPr>
          <p:cNvPr id="17" name="图片 16">
            <a:extLst>
              <a:ext uri="{FF2B5EF4-FFF2-40B4-BE49-F238E27FC236}">
                <a16:creationId xmlns:a16="http://schemas.microsoft.com/office/drawing/2014/main" id="{F8DC14F7-ABDE-EC51-0815-8EB66D802A08}"/>
              </a:ext>
            </a:extLst>
          </p:cNvPr>
          <p:cNvPicPr>
            <a:picLocks noChangeAspect="1"/>
          </p:cNvPicPr>
          <p:nvPr/>
        </p:nvPicPr>
        <p:blipFill>
          <a:blip r:embed="rId6"/>
          <a:stretch>
            <a:fillRect/>
          </a:stretch>
        </p:blipFill>
        <p:spPr>
          <a:xfrm>
            <a:off x="2602801" y="1425058"/>
            <a:ext cx="6295027" cy="5007622"/>
          </a:xfrm>
          <a:prstGeom prst="rect">
            <a:avLst/>
          </a:prstGeom>
        </p:spPr>
      </p:pic>
      <p:sp>
        <p:nvSpPr>
          <p:cNvPr id="18" name="文本框 17">
            <a:extLst>
              <a:ext uri="{FF2B5EF4-FFF2-40B4-BE49-F238E27FC236}">
                <a16:creationId xmlns:a16="http://schemas.microsoft.com/office/drawing/2014/main" id="{9378CC66-E8ED-8D1F-0C14-C5FFBB2B73E7}"/>
              </a:ext>
            </a:extLst>
          </p:cNvPr>
          <p:cNvSpPr txBox="1"/>
          <p:nvPr/>
        </p:nvSpPr>
        <p:spPr>
          <a:xfrm>
            <a:off x="9095995" y="2644170"/>
            <a:ext cx="2701519" cy="1569660"/>
          </a:xfrm>
          <a:prstGeom prst="rect">
            <a:avLst/>
          </a:prstGeom>
          <a:noFill/>
        </p:spPr>
        <p:txBody>
          <a:bodyPr wrap="square">
            <a:spAutoFit/>
          </a:bodyPr>
          <a:lstStyle/>
          <a:p>
            <a:r>
              <a:rPr lang="zh-CN" altLang="en-US" sz="2400" b="1" dirty="0"/>
              <a:t>预计用时（打车）：</a:t>
            </a:r>
            <a:endParaRPr lang="en-US" altLang="zh-CN" sz="2400" b="1" dirty="0"/>
          </a:p>
          <a:p>
            <a:r>
              <a:rPr lang="zh-CN" altLang="en-US" sz="2400" b="1" dirty="0"/>
              <a:t>首都机场：</a:t>
            </a:r>
            <a:r>
              <a:rPr lang="en-US" altLang="zh-CN" sz="2400" b="1" dirty="0"/>
              <a:t>35</a:t>
            </a:r>
            <a:r>
              <a:rPr lang="zh-CN" altLang="en-US" sz="2400" b="1" dirty="0"/>
              <a:t>分钟</a:t>
            </a:r>
            <a:endParaRPr lang="en-US" altLang="zh-CN" sz="2400" b="1" dirty="0"/>
          </a:p>
          <a:p>
            <a:r>
              <a:rPr lang="zh-CN" altLang="en-US" sz="2400" b="1" dirty="0"/>
              <a:t>北京南站：</a:t>
            </a:r>
            <a:r>
              <a:rPr lang="en-US" altLang="zh-CN" sz="2400" b="1" dirty="0"/>
              <a:t>30</a:t>
            </a:r>
            <a:r>
              <a:rPr lang="zh-CN" altLang="en-US" sz="2400" b="1" dirty="0"/>
              <a:t>分钟</a:t>
            </a:r>
            <a:endParaRPr lang="en-US" altLang="zh-CN" sz="2400" b="1" dirty="0"/>
          </a:p>
          <a:p>
            <a:r>
              <a:rPr lang="zh-CN" altLang="en-US" sz="2400" b="1" dirty="0"/>
              <a:t>北京西站：</a:t>
            </a:r>
            <a:r>
              <a:rPr lang="en-US" altLang="zh-CN" sz="2400" b="1" dirty="0"/>
              <a:t>20</a:t>
            </a:r>
            <a:r>
              <a:rPr lang="zh-CN" altLang="en-US" sz="2400" b="1" dirty="0"/>
              <a:t>分钟</a:t>
            </a:r>
          </a:p>
        </p:txBody>
      </p:sp>
    </p:spTree>
    <p:extLst>
      <p:ext uri="{BB962C8B-B14F-4D97-AF65-F5344CB8AC3E}">
        <p14:creationId xmlns:p14="http://schemas.microsoft.com/office/powerpoint/2010/main" val="1941057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4186-DDA2-87D3-7DF5-AD292B62B109}"/>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A29388B7-D53A-5339-2004-8BF49BF8075F}"/>
              </a:ext>
            </a:extLst>
          </p:cNvPr>
          <p:cNvPicPr>
            <a:picLocks noChangeAspect="1"/>
          </p:cNvPicPr>
          <p:nvPr/>
        </p:nvPicPr>
        <p:blipFill>
          <a:blip r:embed="rId3"/>
          <a:stretch>
            <a:fillRect/>
          </a:stretch>
        </p:blipFill>
        <p:spPr>
          <a:xfrm>
            <a:off x="15482" y="5063228"/>
            <a:ext cx="6406069" cy="1794772"/>
          </a:xfrm>
          <a:prstGeom prst="rect">
            <a:avLst/>
          </a:prstGeom>
        </p:spPr>
      </p:pic>
      <p:pic>
        <p:nvPicPr>
          <p:cNvPr id="9" name="图片 8">
            <a:extLst>
              <a:ext uri="{FF2B5EF4-FFF2-40B4-BE49-F238E27FC236}">
                <a16:creationId xmlns:a16="http://schemas.microsoft.com/office/drawing/2014/main" id="{5B5BD4C5-0768-71D1-E48A-7CE1B511FE94}"/>
              </a:ext>
            </a:extLst>
          </p:cNvPr>
          <p:cNvPicPr>
            <a:picLocks noChangeAspect="1"/>
          </p:cNvPicPr>
          <p:nvPr/>
        </p:nvPicPr>
        <p:blipFill>
          <a:blip r:embed="rId4"/>
          <a:srcRect b="10625"/>
          <a:stretch/>
        </p:blipFill>
        <p:spPr>
          <a:xfrm>
            <a:off x="6421552" y="0"/>
            <a:ext cx="5754965" cy="6858000"/>
          </a:xfrm>
          <a:prstGeom prst="rect">
            <a:avLst/>
          </a:prstGeom>
        </p:spPr>
      </p:pic>
      <p:pic>
        <p:nvPicPr>
          <p:cNvPr id="4" name="图片 3">
            <a:extLst>
              <a:ext uri="{FF2B5EF4-FFF2-40B4-BE49-F238E27FC236}">
                <a16:creationId xmlns:a16="http://schemas.microsoft.com/office/drawing/2014/main" id="{131325DB-2CA6-B683-2933-01809BE9DD0D}"/>
              </a:ext>
            </a:extLst>
          </p:cNvPr>
          <p:cNvPicPr>
            <a:picLocks noChangeAspect="1"/>
          </p:cNvPicPr>
          <p:nvPr/>
        </p:nvPicPr>
        <p:blipFill>
          <a:blip r:embed="rId5"/>
          <a:stretch>
            <a:fillRect/>
          </a:stretch>
        </p:blipFill>
        <p:spPr>
          <a:xfrm>
            <a:off x="15483" y="13022"/>
            <a:ext cx="6406069" cy="5050206"/>
          </a:xfrm>
          <a:prstGeom prst="rect">
            <a:avLst/>
          </a:prstGeom>
        </p:spPr>
      </p:pic>
      <p:sp>
        <p:nvSpPr>
          <p:cNvPr id="2" name="标题 1">
            <a:extLst>
              <a:ext uri="{FF2B5EF4-FFF2-40B4-BE49-F238E27FC236}">
                <a16:creationId xmlns:a16="http://schemas.microsoft.com/office/drawing/2014/main" id="{E041F2B8-C05F-BBAB-FD73-39564CF81065}"/>
              </a:ext>
            </a:extLst>
          </p:cNvPr>
          <p:cNvSpPr>
            <a:spLocks noGrp="1"/>
          </p:cNvSpPr>
          <p:nvPr>
            <p:ph type="title"/>
          </p:nvPr>
        </p:nvSpPr>
        <p:spPr>
          <a:xfrm>
            <a:off x="2138100" y="87993"/>
            <a:ext cx="7666330" cy="856513"/>
          </a:xfrm>
        </p:spPr>
        <p:txBody>
          <a:bodyPr>
            <a:noAutofit/>
          </a:bodyPr>
          <a:lstStyle/>
          <a:p>
            <a:pPr algn="ctr"/>
            <a:r>
              <a:rPr lang="zh-CN" altLang="en-US" sz="8000" b="1" spc="50" dirty="0">
                <a:ln w="9525" cmpd="sng">
                  <a:solidFill>
                    <a:schemeClr val="accent1"/>
                  </a:solidFill>
                  <a:prstDash val="solid"/>
                </a:ln>
                <a:solidFill>
                  <a:srgbClr val="70AD47">
                    <a:tint val="1000"/>
                  </a:srgbClr>
                </a:solidFill>
                <a:effectLst>
                  <a:glow rad="38100">
                    <a:schemeClr val="accent1">
                      <a:alpha val="40000"/>
                    </a:schemeClr>
                  </a:glow>
                </a:effectLst>
                <a:latin typeface="KaiTi" panose="02010609060101010101" pitchFamily="49" charset="-122"/>
                <a:ea typeface="KaiTi" panose="02010609060101010101" pitchFamily="49" charset="-122"/>
              </a:rPr>
              <a:t>  金秋北京</a:t>
            </a:r>
          </a:p>
        </p:txBody>
      </p:sp>
      <p:pic>
        <p:nvPicPr>
          <p:cNvPr id="12" name="图片 11">
            <a:extLst>
              <a:ext uri="{FF2B5EF4-FFF2-40B4-BE49-F238E27FC236}">
                <a16:creationId xmlns:a16="http://schemas.microsoft.com/office/drawing/2014/main" id="{786405F3-785D-40E0-0B6F-0161F0E72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267" y="140132"/>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矩形 9">
            <a:extLst>
              <a:ext uri="{FF2B5EF4-FFF2-40B4-BE49-F238E27FC236}">
                <a16:creationId xmlns:a16="http://schemas.microsoft.com/office/drawing/2014/main" id="{B7F54008-A130-1B30-C60F-A9446A377B7E}"/>
              </a:ext>
            </a:extLst>
          </p:cNvPr>
          <p:cNvSpPr/>
          <p:nvPr/>
        </p:nvSpPr>
        <p:spPr>
          <a:xfrm>
            <a:off x="15482" y="1379273"/>
            <a:ext cx="2316870" cy="830997"/>
          </a:xfrm>
          <a:prstGeom prst="rect">
            <a:avLst/>
          </a:prstGeom>
          <a:noFill/>
        </p:spPr>
        <p:txBody>
          <a:bodyPr wrap="square" lIns="91440" tIns="45720" rIns="91440" bIns="45720">
            <a:spAutoFit/>
          </a:bodyPr>
          <a:lstStyle/>
          <a:p>
            <a:pPr algn="ctr"/>
            <a:r>
              <a:rPr lang="zh-CN" alt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万寿寺</a:t>
            </a:r>
          </a:p>
        </p:txBody>
      </p:sp>
      <p:sp>
        <p:nvSpPr>
          <p:cNvPr id="6" name="文本框 5">
            <a:extLst>
              <a:ext uri="{FF2B5EF4-FFF2-40B4-BE49-F238E27FC236}">
                <a16:creationId xmlns:a16="http://schemas.microsoft.com/office/drawing/2014/main" id="{86DE54C9-228C-6C5D-4147-6C2A9F2369FC}"/>
              </a:ext>
            </a:extLst>
          </p:cNvPr>
          <p:cNvSpPr txBox="1"/>
          <p:nvPr/>
        </p:nvSpPr>
        <p:spPr>
          <a:xfrm>
            <a:off x="2479463" y="2757364"/>
            <a:ext cx="1982659" cy="830997"/>
          </a:xfrm>
          <a:prstGeom prst="rect">
            <a:avLst/>
          </a:prstGeom>
          <a:noFill/>
        </p:spPr>
        <p:txBody>
          <a:bodyPr wrap="none" rtlCol="0">
            <a:spAutoFit/>
          </a:bodyPr>
          <a:lstStyle/>
          <a:p>
            <a:r>
              <a:rPr lang="en-US" altLang="zh-CN"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Parity</a:t>
            </a:r>
            <a:endParaRPr kumimoji="1" lang="zh-CN" alt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矩形 15">
            <a:extLst>
              <a:ext uri="{FF2B5EF4-FFF2-40B4-BE49-F238E27FC236}">
                <a16:creationId xmlns:a16="http://schemas.microsoft.com/office/drawing/2014/main" id="{B5C07EDE-0481-129E-8BD3-96B0EBBCCEA1}"/>
              </a:ext>
            </a:extLst>
          </p:cNvPr>
          <p:cNvSpPr/>
          <p:nvPr/>
        </p:nvSpPr>
        <p:spPr>
          <a:xfrm>
            <a:off x="8930331" y="3486872"/>
            <a:ext cx="2316870" cy="830997"/>
          </a:xfrm>
          <a:prstGeom prst="rect">
            <a:avLst/>
          </a:prstGeom>
          <a:noFill/>
        </p:spPr>
        <p:txBody>
          <a:bodyPr wrap="square" lIns="91440" tIns="45720" rIns="91440" bIns="45720">
            <a:spAutoFit/>
          </a:bodyPr>
          <a:lstStyle/>
          <a:p>
            <a:pPr algn="ctr"/>
            <a:r>
              <a:rPr lang="zh-CN" alt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什刹海</a:t>
            </a:r>
          </a:p>
        </p:txBody>
      </p:sp>
      <p:sp>
        <p:nvSpPr>
          <p:cNvPr id="18" name="矩形 17">
            <a:extLst>
              <a:ext uri="{FF2B5EF4-FFF2-40B4-BE49-F238E27FC236}">
                <a16:creationId xmlns:a16="http://schemas.microsoft.com/office/drawing/2014/main" id="{4017A56D-F90C-C8C1-F779-16186B53A119}"/>
              </a:ext>
            </a:extLst>
          </p:cNvPr>
          <p:cNvSpPr/>
          <p:nvPr/>
        </p:nvSpPr>
        <p:spPr>
          <a:xfrm>
            <a:off x="3181415" y="5433887"/>
            <a:ext cx="2316870" cy="830997"/>
          </a:xfrm>
          <a:prstGeom prst="rect">
            <a:avLst/>
          </a:prstGeom>
          <a:noFill/>
        </p:spPr>
        <p:txBody>
          <a:bodyPr wrap="square" lIns="91440" tIns="45720" rIns="91440" bIns="45720">
            <a:spAutoFit/>
          </a:bodyPr>
          <a:lstStyle/>
          <a:p>
            <a:pPr algn="ctr"/>
            <a:r>
              <a:rPr lang="zh-CN" alt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长城</a:t>
            </a:r>
          </a:p>
        </p:txBody>
      </p:sp>
    </p:spTree>
    <p:extLst>
      <p:ext uri="{BB962C8B-B14F-4D97-AF65-F5344CB8AC3E}">
        <p14:creationId xmlns:p14="http://schemas.microsoft.com/office/powerpoint/2010/main" val="1326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5EB576C-25BC-B838-0FA7-A861E309805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l="4475" r="4475"/>
          <a:stretch/>
        </p:blipFill>
        <p:spPr bwMode="auto">
          <a:xfrm>
            <a:off x="0" y="0"/>
            <a:ext cx="12192000" cy="6858000"/>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4">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4" name="矩形 3">
            <a:extLst>
              <a:ext uri="{FF2B5EF4-FFF2-40B4-BE49-F238E27FC236}">
                <a16:creationId xmlns:a16="http://schemas.microsoft.com/office/drawing/2014/main" id="{6BBEE2CB-B182-EEB4-7F2A-BBABE48FB22C}"/>
              </a:ext>
            </a:extLst>
          </p:cNvPr>
          <p:cNvSpPr/>
          <p:nvPr/>
        </p:nvSpPr>
        <p:spPr>
          <a:xfrm>
            <a:off x="2535915" y="3006702"/>
            <a:ext cx="5915401" cy="923330"/>
          </a:xfrm>
          <a:prstGeom prst="rect">
            <a:avLst/>
          </a:prstGeom>
          <a:solidFill>
            <a:schemeClr val="bg1"/>
          </a:solid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二零二五 相约燕园</a:t>
            </a:r>
            <a:endParaRPr lang="en-US" altLang="zh-CN"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4291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D674D7-5070-29D2-3031-1263A814B090}"/>
              </a:ext>
            </a:extLst>
          </p:cNvPr>
          <p:cNvSpPr/>
          <p:nvPr/>
        </p:nvSpPr>
        <p:spPr>
          <a:xfrm>
            <a:off x="3934229" y="2505670"/>
            <a:ext cx="3647152" cy="923330"/>
          </a:xfrm>
          <a:prstGeom prst="rect">
            <a:avLst/>
          </a:prstGeom>
          <a:noFill/>
        </p:spPr>
        <p:txBody>
          <a:bodyPr wrap="none" lIns="91440" tIns="45720" rIns="91440" bIns="45720">
            <a:spAutoFit/>
          </a:bodyPr>
          <a:lstStyle/>
          <a:p>
            <a:pPr algn="ctr"/>
            <a:r>
              <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谢谢大家！</a:t>
            </a:r>
            <a:endParaRPr lang="en-US" altLang="zh-CN"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75909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5D61BC27-4A4C-B809-CAEA-4617C84F435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回顾与展望</a:t>
            </a:r>
          </a:p>
        </p:txBody>
      </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11" name="文本框 10">
            <a:extLst>
              <a:ext uri="{FF2B5EF4-FFF2-40B4-BE49-F238E27FC236}">
                <a16:creationId xmlns:a16="http://schemas.microsoft.com/office/drawing/2014/main" id="{4ECB7567-1E58-F55B-915C-F8ECD764BF94}"/>
              </a:ext>
            </a:extLst>
          </p:cNvPr>
          <p:cNvSpPr txBox="1"/>
          <p:nvPr/>
        </p:nvSpPr>
        <p:spPr>
          <a:xfrm>
            <a:off x="310861" y="1262697"/>
            <a:ext cx="11232654" cy="4974695"/>
          </a:xfrm>
          <a:prstGeom prst="rect">
            <a:avLst/>
          </a:prstGeom>
          <a:noFill/>
        </p:spPr>
        <p:txBody>
          <a:bodyPr wrap="square">
            <a:spAutoFit/>
          </a:bodyPr>
          <a:lstStyle/>
          <a:p>
            <a:pPr>
              <a:lnSpc>
                <a:spcPct val="150000"/>
              </a:lnSpc>
            </a:pPr>
            <a:r>
              <a:rPr lang="zh-CN" altLang="en-US" sz="2400" b="1" i="0" dirty="0">
                <a:solidFill>
                  <a:srgbClr val="000000"/>
                </a:solidFill>
                <a:effectLst/>
                <a:latin typeface="HEITI SC MEDIUM" pitchFamily="2" charset="-128"/>
                <a:ea typeface="HEITI SC MEDIUM" pitchFamily="2" charset="-128"/>
              </a:rPr>
              <a:t>全国重味物理和</a:t>
            </a:r>
            <a:r>
              <a:rPr lang="en" altLang="zh-CN" sz="2400" b="1" i="0" dirty="0">
                <a:solidFill>
                  <a:srgbClr val="000000"/>
                </a:solidFill>
                <a:effectLst/>
                <a:latin typeface="HEITI SC MEDIUM" pitchFamily="2" charset="-128"/>
                <a:ea typeface="HEITI SC MEDIUM" pitchFamily="2" charset="-128"/>
              </a:rPr>
              <a:t>CP</a:t>
            </a:r>
            <a:r>
              <a:rPr lang="zh-CN" altLang="en-US" sz="2400" b="1" i="0" dirty="0">
                <a:solidFill>
                  <a:srgbClr val="000000"/>
                </a:solidFill>
                <a:effectLst/>
                <a:latin typeface="HEITI SC MEDIUM" pitchFamily="2" charset="-128"/>
                <a:ea typeface="HEITI SC MEDIUM" pitchFamily="2" charset="-128"/>
              </a:rPr>
              <a:t>破坏（</a:t>
            </a:r>
            <a:r>
              <a:rPr lang="en" altLang="zh-CN" sz="2400" b="1" i="0" dirty="0">
                <a:solidFill>
                  <a:srgbClr val="000000"/>
                </a:solidFill>
                <a:effectLst/>
                <a:latin typeface="HEITI SC MEDIUM" pitchFamily="2" charset="-128"/>
                <a:ea typeface="HEITI SC MEDIUM" pitchFamily="2" charset="-128"/>
              </a:rPr>
              <a:t>HFCPV</a:t>
            </a:r>
            <a:r>
              <a:rPr lang="zh-CN" altLang="en" sz="2400" b="1" i="0" dirty="0">
                <a:solidFill>
                  <a:srgbClr val="000000"/>
                </a:solidFill>
                <a:effectLst/>
                <a:latin typeface="HEITI SC MEDIUM" pitchFamily="2" charset="-128"/>
                <a:ea typeface="HEITI SC MEDIUM" pitchFamily="2" charset="-128"/>
              </a:rPr>
              <a:t>）</a:t>
            </a:r>
            <a:r>
              <a:rPr lang="zh-CN" altLang="en-US" sz="2400" b="0" i="0" dirty="0">
                <a:solidFill>
                  <a:srgbClr val="000000"/>
                </a:solidFill>
                <a:effectLst/>
                <a:latin typeface="Heiti SC Medium" pitchFamily="2" charset="-128"/>
                <a:ea typeface="Heiti SC Medium" pitchFamily="2" charset="-128"/>
              </a:rPr>
              <a:t>系列研讨会</a:t>
            </a:r>
            <a:endParaRPr lang="en-US" altLang="zh-CN" sz="2400" b="0" i="0" dirty="0">
              <a:solidFill>
                <a:srgbClr val="000000"/>
              </a:solidFill>
              <a:effectLst/>
              <a:latin typeface="Heiti SC Medium" pitchFamily="2" charset="-128"/>
              <a:ea typeface="Heiti SC Medium" pitchFamily="2" charset="-128"/>
            </a:endParaRPr>
          </a:p>
          <a:p>
            <a:pPr lvl="1">
              <a:lnSpc>
                <a:spcPct val="150000"/>
              </a:lnSpc>
            </a:pPr>
            <a:r>
              <a:rPr lang="zh-CN" altLang="en-US" sz="2200" b="0" i="0" dirty="0">
                <a:solidFill>
                  <a:srgbClr val="000000"/>
                </a:solidFill>
                <a:effectLst/>
                <a:latin typeface="Heiti SC Medium" pitchFamily="2" charset="-128"/>
                <a:ea typeface="Heiti SC Medium" pitchFamily="2" charset="-128"/>
              </a:rPr>
              <a:t>自</a:t>
            </a:r>
            <a:r>
              <a:rPr lang="en-US" altLang="zh-CN" sz="2200" b="0" i="0" dirty="0">
                <a:solidFill>
                  <a:srgbClr val="000000"/>
                </a:solidFill>
                <a:effectLst/>
                <a:latin typeface="Heiti SC Medium" pitchFamily="2" charset="-128"/>
                <a:ea typeface="Heiti SC Medium" pitchFamily="2" charset="-128"/>
              </a:rPr>
              <a:t>2002</a:t>
            </a:r>
            <a:r>
              <a:rPr lang="zh-CN" altLang="en-US" sz="2200" b="0" i="0" dirty="0">
                <a:solidFill>
                  <a:srgbClr val="000000"/>
                </a:solidFill>
                <a:effectLst/>
                <a:latin typeface="Heiti SC Medium" pitchFamily="2" charset="-128"/>
                <a:ea typeface="Heiti SC Medium" pitchFamily="2" charset="-128"/>
              </a:rPr>
              <a:t>年首次举办以来，已成功举办二十届。会议以检视和总结味物理和</a:t>
            </a:r>
            <a:r>
              <a:rPr lang="en" altLang="zh-CN" sz="2200" b="0" i="0" dirty="0">
                <a:solidFill>
                  <a:srgbClr val="000000"/>
                </a:solidFill>
                <a:effectLst/>
                <a:latin typeface="Heiti SC Medium" pitchFamily="2" charset="-128"/>
                <a:ea typeface="Heiti SC Medium" pitchFamily="2" charset="-128"/>
              </a:rPr>
              <a:t>CP</a:t>
            </a:r>
            <a:r>
              <a:rPr lang="zh-CN" altLang="en-US" sz="2200" b="0" i="0" dirty="0">
                <a:solidFill>
                  <a:srgbClr val="000000"/>
                </a:solidFill>
                <a:effectLst/>
                <a:latin typeface="Heiti SC Medium" pitchFamily="2" charset="-128"/>
                <a:ea typeface="Heiti SC Medium" pitchFamily="2" charset="-128"/>
              </a:rPr>
              <a:t>破坏领域的阶段性成果，推动全国同行的交流与合作为目标。</a:t>
            </a:r>
            <a:endParaRPr lang="en-US" altLang="zh-CN" sz="2200" b="0" i="0" dirty="0">
              <a:solidFill>
                <a:srgbClr val="000000"/>
              </a:solidFill>
              <a:effectLst/>
              <a:latin typeface="Heiti SC Medium" pitchFamily="2" charset="-128"/>
              <a:ea typeface="Heiti SC Medium" pitchFamily="2" charset="-128"/>
            </a:endParaRPr>
          </a:p>
          <a:p>
            <a:pPr lvl="1">
              <a:lnSpc>
                <a:spcPct val="150000"/>
              </a:lnSpc>
            </a:pPr>
            <a:r>
              <a:rPr lang="zh-CN" altLang="en-US" sz="2200" b="0" i="0" dirty="0">
                <a:solidFill>
                  <a:srgbClr val="000000"/>
                </a:solidFill>
                <a:effectLst/>
                <a:latin typeface="Heiti SC Medium" pitchFamily="2" charset="-128"/>
                <a:ea typeface="Heiti SC Medium" pitchFamily="2" charset="-128"/>
              </a:rPr>
              <a:t>会议的主要议题涵盖：</a:t>
            </a:r>
            <a:r>
              <a:rPr lang="en" altLang="zh-CN" sz="2200" b="0" i="0" dirty="0">
                <a:solidFill>
                  <a:srgbClr val="000000"/>
                </a:solidFill>
                <a:effectLst/>
                <a:latin typeface="Heiti SC Medium" pitchFamily="2" charset="-128"/>
                <a:ea typeface="Heiti SC Medium" pitchFamily="2" charset="-128"/>
              </a:rPr>
              <a:t>B</a:t>
            </a:r>
            <a:r>
              <a:rPr lang="zh-CN" altLang="en-US" sz="2200" b="0" i="0" dirty="0">
                <a:solidFill>
                  <a:srgbClr val="000000"/>
                </a:solidFill>
                <a:effectLst/>
                <a:latin typeface="Heiti SC Medium" pitchFamily="2" charset="-128"/>
                <a:ea typeface="Heiti SC Medium" pitchFamily="2" charset="-128"/>
              </a:rPr>
              <a:t>物理与粲物理、</a:t>
            </a:r>
            <a:r>
              <a:rPr lang="en" altLang="zh-CN" sz="2200" b="0" i="0" dirty="0">
                <a:solidFill>
                  <a:srgbClr val="000000"/>
                </a:solidFill>
                <a:effectLst/>
                <a:latin typeface="Heiti SC Medium" pitchFamily="2" charset="-128"/>
                <a:ea typeface="Heiti SC Medium" pitchFamily="2" charset="-128"/>
              </a:rPr>
              <a:t>CP</a:t>
            </a:r>
            <a:r>
              <a:rPr lang="zh-CN" altLang="en-US" sz="2200" b="0" i="0" dirty="0">
                <a:solidFill>
                  <a:srgbClr val="000000"/>
                </a:solidFill>
                <a:effectLst/>
                <a:latin typeface="Heiti SC Medium" pitchFamily="2" charset="-128"/>
                <a:ea typeface="Heiti SC Medium" pitchFamily="2" charset="-128"/>
              </a:rPr>
              <a:t>破坏、相关的量子色动力学计算、强子结构、中微子物理、新物理唯象学和</a:t>
            </a:r>
            <a:r>
              <a:rPr lang="en" altLang="zh-CN" sz="2200" b="0" i="0" dirty="0">
                <a:solidFill>
                  <a:srgbClr val="000000"/>
                </a:solidFill>
                <a:effectLst/>
                <a:latin typeface="Heiti SC Medium" pitchFamily="2" charset="-128"/>
                <a:ea typeface="Heiti SC Medium" pitchFamily="2" charset="-128"/>
              </a:rPr>
              <a:t>BESIII</a:t>
            </a:r>
            <a:r>
              <a:rPr lang="zh-CN" altLang="en" sz="2200" b="0" i="0" dirty="0">
                <a:solidFill>
                  <a:srgbClr val="000000"/>
                </a:solidFill>
                <a:effectLst/>
                <a:latin typeface="Heiti SC Medium" pitchFamily="2" charset="-128"/>
                <a:ea typeface="Heiti SC Medium" pitchFamily="2" charset="-128"/>
              </a:rPr>
              <a:t>、</a:t>
            </a:r>
            <a:r>
              <a:rPr lang="en" altLang="zh-CN" sz="2200" b="0" i="0" dirty="0">
                <a:solidFill>
                  <a:srgbClr val="000000"/>
                </a:solidFill>
                <a:effectLst/>
                <a:latin typeface="Heiti SC Medium" pitchFamily="2" charset="-128"/>
                <a:ea typeface="Heiti SC Medium" pitchFamily="2" charset="-128"/>
              </a:rPr>
              <a:t>LHCb</a:t>
            </a:r>
            <a:r>
              <a:rPr lang="zh-CN" altLang="en" sz="2200" b="0" i="0" dirty="0">
                <a:solidFill>
                  <a:srgbClr val="000000"/>
                </a:solidFill>
                <a:effectLst/>
                <a:latin typeface="Heiti SC Medium" pitchFamily="2" charset="-128"/>
                <a:ea typeface="Heiti SC Medium" pitchFamily="2" charset="-128"/>
              </a:rPr>
              <a:t>、</a:t>
            </a:r>
            <a:r>
              <a:rPr lang="en" altLang="zh-CN" sz="2200" b="0" i="0" dirty="0">
                <a:solidFill>
                  <a:srgbClr val="000000"/>
                </a:solidFill>
                <a:effectLst/>
                <a:latin typeface="Heiti SC Medium" pitchFamily="2" charset="-128"/>
                <a:ea typeface="Heiti SC Medium" pitchFamily="2" charset="-128"/>
              </a:rPr>
              <a:t>Belle-II</a:t>
            </a:r>
            <a:r>
              <a:rPr lang="zh-CN" altLang="en" sz="2200" b="0" i="0" dirty="0">
                <a:solidFill>
                  <a:srgbClr val="000000"/>
                </a:solidFill>
                <a:effectLst/>
                <a:latin typeface="Heiti SC Medium" pitchFamily="2" charset="-128"/>
                <a:ea typeface="Heiti SC Medium" pitchFamily="2" charset="-128"/>
              </a:rPr>
              <a:t>、</a:t>
            </a:r>
            <a:r>
              <a:rPr lang="en" altLang="zh-CN" sz="2200" b="0" i="0" dirty="0">
                <a:solidFill>
                  <a:srgbClr val="000000"/>
                </a:solidFill>
                <a:effectLst/>
                <a:latin typeface="Heiti SC Medium" pitchFamily="2" charset="-128"/>
                <a:ea typeface="Heiti SC Medium" pitchFamily="2" charset="-128"/>
              </a:rPr>
              <a:t>ATLAS</a:t>
            </a:r>
            <a:r>
              <a:rPr lang="zh-CN" altLang="en" sz="2200" b="0" i="0" dirty="0">
                <a:solidFill>
                  <a:srgbClr val="000000"/>
                </a:solidFill>
                <a:effectLst/>
                <a:latin typeface="Heiti SC Medium" pitchFamily="2" charset="-128"/>
                <a:ea typeface="Heiti SC Medium" pitchFamily="2" charset="-128"/>
              </a:rPr>
              <a:t>、</a:t>
            </a:r>
            <a:r>
              <a:rPr lang="en" altLang="zh-CN" sz="2200" b="0" i="0" dirty="0">
                <a:solidFill>
                  <a:srgbClr val="000000"/>
                </a:solidFill>
                <a:effectLst/>
                <a:latin typeface="Heiti SC Medium" pitchFamily="2" charset="-128"/>
                <a:ea typeface="Heiti SC Medium" pitchFamily="2" charset="-128"/>
              </a:rPr>
              <a:t>CMS</a:t>
            </a:r>
            <a:r>
              <a:rPr lang="zh-CN" altLang="en-US" sz="2200" b="0" i="0" dirty="0">
                <a:solidFill>
                  <a:srgbClr val="000000"/>
                </a:solidFill>
                <a:effectLst/>
                <a:latin typeface="Heiti SC Medium" pitchFamily="2" charset="-128"/>
                <a:ea typeface="Heiti SC Medium" pitchFamily="2" charset="-128"/>
              </a:rPr>
              <a:t>及未来对撞机上的重味物理实验研究等。</a:t>
            </a:r>
            <a:endParaRPr lang="en-US" altLang="zh-CN" sz="2200" b="0" i="0" dirty="0">
              <a:solidFill>
                <a:srgbClr val="000000"/>
              </a:solidFill>
              <a:effectLst/>
              <a:latin typeface="Heiti SC Medium" pitchFamily="2" charset="-128"/>
              <a:ea typeface="Heiti SC Medium" pitchFamily="2" charset="-128"/>
            </a:endParaRPr>
          </a:p>
          <a:p>
            <a:pPr algn="l">
              <a:lnSpc>
                <a:spcPct val="200000"/>
              </a:lnSpc>
            </a:pPr>
            <a:r>
              <a:rPr lang="zh-CN" altLang="en-US" sz="2400" b="1" i="0" dirty="0">
                <a:solidFill>
                  <a:srgbClr val="000000"/>
                </a:solidFill>
                <a:effectLst/>
                <a:latin typeface="Roboto" panose="02000000000000000000" pitchFamily="2" charset="0"/>
              </a:rPr>
              <a:t>会议顾委会：</a:t>
            </a:r>
            <a:r>
              <a:rPr lang="zh-CN" altLang="en-US" sz="2400" b="0" i="0" dirty="0">
                <a:solidFill>
                  <a:srgbClr val="000000"/>
                </a:solidFill>
                <a:effectLst/>
                <a:latin typeface="Roboto" panose="02000000000000000000" pitchFamily="2" charset="0"/>
              </a:rPr>
              <a:t>黄涛、高原宁、李湘楠、吕才典、肖振军、杨亚东、郑阳恒</a:t>
            </a:r>
            <a:r>
              <a:rPr lang="zh-CN" altLang="en-US" sz="2400" b="0" i="0" dirty="0">
                <a:solidFill>
                  <a:srgbClr val="777777"/>
                </a:solidFill>
                <a:effectLst/>
                <a:latin typeface="Roboto" panose="02000000000000000000" pitchFamily="2" charset="0"/>
              </a:rPr>
              <a:t>  </a:t>
            </a:r>
          </a:p>
          <a:p>
            <a:pPr algn="l">
              <a:lnSpc>
                <a:spcPct val="150000"/>
              </a:lnSpc>
            </a:pPr>
            <a:r>
              <a:rPr lang="zh-CN" altLang="en-US" sz="2400" b="1" i="0" dirty="0">
                <a:solidFill>
                  <a:srgbClr val="000000"/>
                </a:solidFill>
                <a:effectLst/>
                <a:latin typeface="Roboto" panose="02000000000000000000" pitchFamily="2" charset="0"/>
              </a:rPr>
              <a:t>会议组委会</a:t>
            </a:r>
            <a:r>
              <a:rPr lang="zh-CN" altLang="en-US" sz="2400" b="0" i="0" dirty="0">
                <a:solidFill>
                  <a:srgbClr val="000000"/>
                </a:solidFill>
                <a:effectLst/>
                <a:latin typeface="Roboto" panose="02000000000000000000" pitchFamily="2" charset="0"/>
              </a:rPr>
              <a:t>：曹庆宏、程山、李润辉、李新强、李营、刘新、吕晓睿、沈成平、王伟、王玉明、徐繁荣、杨振伟、于福升、张黎明、张振华、朱瑞林</a:t>
            </a:r>
            <a:endParaRPr lang="zh-CN" altLang="en-US" sz="2400" b="0" i="0" dirty="0">
              <a:solidFill>
                <a:srgbClr val="777777"/>
              </a:solidFill>
              <a:effectLst/>
              <a:latin typeface="Roboto" panose="02000000000000000000" pitchFamily="2" charset="0"/>
            </a:endParaRPr>
          </a:p>
        </p:txBody>
      </p:sp>
    </p:spTree>
    <p:extLst>
      <p:ext uri="{BB962C8B-B14F-4D97-AF65-F5344CB8AC3E}">
        <p14:creationId xmlns:p14="http://schemas.microsoft.com/office/powerpoint/2010/main" val="285380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5D61BC27-4A4C-B809-CAEA-4617C84F435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历史会议</a:t>
            </a:r>
          </a:p>
        </p:txBody>
      </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11" name="文本框 10">
            <a:extLst>
              <a:ext uri="{FF2B5EF4-FFF2-40B4-BE49-F238E27FC236}">
                <a16:creationId xmlns:a16="http://schemas.microsoft.com/office/drawing/2014/main" id="{4ECB7567-1E58-F55B-915C-F8ECD764BF94}"/>
              </a:ext>
            </a:extLst>
          </p:cNvPr>
          <p:cNvSpPr txBox="1"/>
          <p:nvPr/>
        </p:nvSpPr>
        <p:spPr>
          <a:xfrm>
            <a:off x="542004" y="1313699"/>
            <a:ext cx="3513429" cy="5262979"/>
          </a:xfrm>
          <a:prstGeom prst="rect">
            <a:avLst/>
          </a:prstGeom>
          <a:noFill/>
        </p:spPr>
        <p:txBody>
          <a:bodyPr wrap="square">
            <a:spAutoFit/>
          </a:bodyPr>
          <a:lstStyle/>
          <a:p>
            <a:r>
              <a:rPr lang="zh-CN" altLang="en-US" sz="1600" b="1" dirty="0">
                <a:latin typeface="Kaiti SC" panose="02010600040101010101" pitchFamily="2" charset="-122"/>
                <a:ea typeface="Kaiti SC" panose="02010600040101010101" pitchFamily="2" charset="-122"/>
              </a:rPr>
              <a:t>第一届  </a:t>
            </a:r>
            <a:r>
              <a:rPr lang="en-US" altLang="zh-CN" sz="1600" b="1" dirty="0">
                <a:latin typeface="Kaiti SC" panose="02010600040101010101" pitchFamily="2" charset="-122"/>
                <a:ea typeface="Kaiti SC" panose="02010600040101010101" pitchFamily="2" charset="-122"/>
              </a:rPr>
              <a:t>2002</a:t>
            </a:r>
            <a:r>
              <a:rPr lang="zh-CN" altLang="en-US" sz="1600" b="1" dirty="0">
                <a:latin typeface="Kaiti SC" panose="02010600040101010101" pitchFamily="2" charset="-122"/>
                <a:ea typeface="Kaiti SC" panose="02010600040101010101" pitchFamily="2" charset="-122"/>
              </a:rPr>
              <a:t>年  烟台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第二届  </a:t>
            </a:r>
            <a:r>
              <a:rPr lang="en-US" altLang="zh-CN" sz="1600" b="1" dirty="0">
                <a:latin typeface="Kaiti SC" panose="02010600040101010101" pitchFamily="2" charset="-122"/>
                <a:ea typeface="Kaiti SC" panose="02010600040101010101" pitchFamily="2" charset="-122"/>
              </a:rPr>
              <a:t>2004</a:t>
            </a:r>
            <a:r>
              <a:rPr lang="zh-CN" altLang="en-US" sz="1600" b="1" dirty="0">
                <a:latin typeface="Kaiti SC" panose="02010600040101010101" pitchFamily="2" charset="-122"/>
                <a:ea typeface="Kaiti SC" panose="02010600040101010101" pitchFamily="2" charset="-122"/>
              </a:rPr>
              <a:t>年  大连、南京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第三届  </a:t>
            </a:r>
            <a:r>
              <a:rPr lang="en-US" altLang="zh-CN" sz="1600" b="1" dirty="0">
                <a:latin typeface="Kaiti SC" panose="02010600040101010101" pitchFamily="2" charset="-122"/>
                <a:ea typeface="Kaiti SC" panose="02010600040101010101" pitchFamily="2" charset="-122"/>
              </a:rPr>
              <a:t>2005</a:t>
            </a:r>
            <a:r>
              <a:rPr lang="zh-CN" altLang="en-US" sz="1600" b="1" dirty="0">
                <a:latin typeface="Kaiti SC" panose="02010600040101010101" pitchFamily="2" charset="-122"/>
                <a:ea typeface="Kaiti SC" panose="02010600040101010101" pitchFamily="2" charset="-122"/>
              </a:rPr>
              <a:t>年  新乡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第四届  </a:t>
            </a:r>
            <a:r>
              <a:rPr lang="en-US" altLang="zh-CN" sz="1600" b="1" dirty="0">
                <a:latin typeface="Kaiti SC" panose="02010600040101010101" pitchFamily="2" charset="-122"/>
                <a:ea typeface="Kaiti SC" panose="02010600040101010101" pitchFamily="2" charset="-122"/>
              </a:rPr>
              <a:t>2006</a:t>
            </a:r>
            <a:r>
              <a:rPr lang="zh-CN" altLang="en-US" sz="1600" b="1" dirty="0">
                <a:latin typeface="Kaiti SC" panose="02010600040101010101" pitchFamily="2" charset="-122"/>
                <a:ea typeface="Kaiti SC" panose="02010600040101010101" pitchFamily="2" charset="-122"/>
              </a:rPr>
              <a:t>年  南京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第五届  </a:t>
            </a:r>
            <a:r>
              <a:rPr lang="en-US" altLang="zh-CN" sz="1600" b="1" dirty="0">
                <a:latin typeface="Kaiti SC" panose="02010600040101010101" pitchFamily="2" charset="-122"/>
                <a:ea typeface="Kaiti SC" panose="02010600040101010101" pitchFamily="2" charset="-122"/>
              </a:rPr>
              <a:t>2007</a:t>
            </a:r>
            <a:r>
              <a:rPr lang="zh-CN" altLang="en-US" sz="1600" b="1" dirty="0">
                <a:latin typeface="Kaiti SC" panose="02010600040101010101" pitchFamily="2" charset="-122"/>
                <a:ea typeface="Kaiti SC" panose="02010600040101010101" pitchFamily="2" charset="-122"/>
              </a:rPr>
              <a:t>年  三亚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第六届  </a:t>
            </a:r>
            <a:r>
              <a:rPr lang="en-US" altLang="zh-CN" sz="1600" b="1" dirty="0">
                <a:latin typeface="Kaiti SC" panose="02010600040101010101" pitchFamily="2" charset="-122"/>
                <a:ea typeface="Kaiti SC" panose="02010600040101010101" pitchFamily="2" charset="-122"/>
              </a:rPr>
              <a:t>2008</a:t>
            </a:r>
            <a:r>
              <a:rPr lang="zh-CN" altLang="en-US" sz="1600" b="1" dirty="0">
                <a:latin typeface="Kaiti SC" panose="02010600040101010101" pitchFamily="2" charset="-122"/>
                <a:ea typeface="Kaiti SC" panose="02010600040101010101" pitchFamily="2" charset="-122"/>
              </a:rPr>
              <a:t>年  烟台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第七届  </a:t>
            </a:r>
            <a:r>
              <a:rPr lang="en-US" altLang="zh-CN" sz="1600" b="1" dirty="0">
                <a:latin typeface="Kaiti SC" panose="02010600040101010101" pitchFamily="2" charset="-122"/>
                <a:ea typeface="Kaiti SC" panose="02010600040101010101" pitchFamily="2" charset="-122"/>
              </a:rPr>
              <a:t>2009</a:t>
            </a:r>
            <a:r>
              <a:rPr lang="zh-CN" altLang="en-US" sz="1600" b="1" dirty="0">
                <a:latin typeface="Kaiti SC" panose="02010600040101010101" pitchFamily="2" charset="-122"/>
                <a:ea typeface="Kaiti SC" panose="02010600040101010101" pitchFamily="2" charset="-122"/>
              </a:rPr>
              <a:t>年  武汉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第八届  </a:t>
            </a:r>
            <a:r>
              <a:rPr lang="en-US" altLang="zh-CN" sz="1600" b="1" dirty="0">
                <a:latin typeface="Kaiti SC" panose="02010600040101010101" pitchFamily="2" charset="-122"/>
                <a:ea typeface="Kaiti SC" panose="02010600040101010101" pitchFamily="2" charset="-122"/>
              </a:rPr>
              <a:t>2010</a:t>
            </a:r>
            <a:r>
              <a:rPr lang="zh-CN" altLang="en-US" sz="1600" b="1" dirty="0">
                <a:latin typeface="Kaiti SC" panose="02010600040101010101" pitchFamily="2" charset="-122"/>
                <a:ea typeface="Kaiti SC" panose="02010600040101010101" pitchFamily="2" charset="-122"/>
              </a:rPr>
              <a:t>年  三亚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第九届  </a:t>
            </a:r>
            <a:r>
              <a:rPr lang="en-US" altLang="zh-CN" sz="1600" b="1" dirty="0">
                <a:latin typeface="Kaiti SC" panose="02010600040101010101" pitchFamily="2" charset="-122"/>
                <a:ea typeface="Kaiti SC" panose="02010600040101010101" pitchFamily="2" charset="-122"/>
              </a:rPr>
              <a:t>2011</a:t>
            </a:r>
            <a:r>
              <a:rPr lang="zh-CN" altLang="en-US" sz="1600" b="1" dirty="0">
                <a:latin typeface="Kaiti SC" panose="02010600040101010101" pitchFamily="2" charset="-122"/>
                <a:ea typeface="Kaiti SC" panose="02010600040101010101" pitchFamily="2" charset="-122"/>
              </a:rPr>
              <a:t>年 杭州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第十届  </a:t>
            </a:r>
            <a:r>
              <a:rPr lang="en-US" altLang="zh-CN" sz="1600" b="1" dirty="0">
                <a:latin typeface="Kaiti SC" panose="02010600040101010101" pitchFamily="2" charset="-122"/>
                <a:ea typeface="Kaiti SC" panose="02010600040101010101" pitchFamily="2" charset="-122"/>
              </a:rPr>
              <a:t>2012</a:t>
            </a:r>
            <a:r>
              <a:rPr lang="zh-CN" altLang="en-US" sz="1600" b="1" dirty="0">
                <a:latin typeface="Kaiti SC" panose="02010600040101010101" pitchFamily="2" charset="-122"/>
                <a:ea typeface="Kaiti SC" panose="02010600040101010101" pitchFamily="2" charset="-122"/>
              </a:rPr>
              <a:t>年 青岛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第十一届 </a:t>
            </a:r>
            <a:r>
              <a:rPr lang="en-US" altLang="zh-CN" sz="1600" b="1" dirty="0">
                <a:latin typeface="Kaiti SC" panose="02010600040101010101" pitchFamily="2" charset="-122"/>
                <a:ea typeface="Kaiti SC" panose="02010600040101010101" pitchFamily="2" charset="-122"/>
              </a:rPr>
              <a:t>2013</a:t>
            </a:r>
            <a:r>
              <a:rPr lang="zh-CN" altLang="en-US" sz="1600" b="1" dirty="0">
                <a:latin typeface="Kaiti SC" panose="02010600040101010101" pitchFamily="2" charset="-122"/>
                <a:ea typeface="Kaiti SC" panose="02010600040101010101" pitchFamily="2" charset="-122"/>
              </a:rPr>
              <a:t>年 信阳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第十二届 </a:t>
            </a:r>
            <a:r>
              <a:rPr lang="en-US" altLang="zh-CN" sz="1600" b="1" dirty="0">
                <a:latin typeface="Kaiti SC" panose="02010600040101010101" pitchFamily="2" charset="-122"/>
                <a:ea typeface="Kaiti SC" panose="02010600040101010101" pitchFamily="2" charset="-122"/>
              </a:rPr>
              <a:t>2014</a:t>
            </a:r>
            <a:r>
              <a:rPr lang="zh-CN" altLang="en-US" sz="1600" b="1" dirty="0">
                <a:latin typeface="Kaiti SC" panose="02010600040101010101" pitchFamily="2" charset="-122"/>
                <a:ea typeface="Kaiti SC" panose="02010600040101010101" pitchFamily="2" charset="-122"/>
              </a:rPr>
              <a:t>年 新乡 </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第十三届 </a:t>
            </a:r>
            <a:r>
              <a:rPr lang="en-US" altLang="zh-CN" sz="1600" b="1" dirty="0">
                <a:latin typeface="Kaiti SC" panose="02010600040101010101" pitchFamily="2" charset="-122"/>
                <a:ea typeface="Kaiti SC" panose="02010600040101010101" pitchFamily="2" charset="-122"/>
              </a:rPr>
              <a:t>2015</a:t>
            </a:r>
            <a:r>
              <a:rPr lang="zh-CN" altLang="en-US" sz="1600" b="1" dirty="0">
                <a:latin typeface="Kaiti SC" panose="02010600040101010101" pitchFamily="2" charset="-122"/>
                <a:ea typeface="Kaiti SC" panose="02010600040101010101" pitchFamily="2" charset="-122"/>
              </a:rPr>
              <a:t>年 兰州</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第十四届 </a:t>
            </a:r>
            <a:r>
              <a:rPr lang="en-US" altLang="zh-CN" sz="1600" b="1" dirty="0">
                <a:latin typeface="Kaiti SC" panose="02010600040101010101" pitchFamily="2" charset="-122"/>
                <a:ea typeface="Kaiti SC" panose="02010600040101010101" pitchFamily="2" charset="-122"/>
              </a:rPr>
              <a:t>2016</a:t>
            </a:r>
            <a:r>
              <a:rPr lang="zh-CN" altLang="en-US" sz="1600" b="1" dirty="0">
                <a:latin typeface="Kaiti SC" panose="02010600040101010101" pitchFamily="2" charset="-122"/>
                <a:ea typeface="Kaiti SC" panose="02010600040101010101" pitchFamily="2" charset="-122"/>
              </a:rPr>
              <a:t>年 上海</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第十五届 </a:t>
            </a:r>
            <a:r>
              <a:rPr lang="en-US" altLang="zh-CN" sz="1600" b="1" dirty="0">
                <a:latin typeface="Kaiti SC" panose="02010600040101010101" pitchFamily="2" charset="-122"/>
                <a:ea typeface="Kaiti SC" panose="02010600040101010101" pitchFamily="2" charset="-122"/>
              </a:rPr>
              <a:t>2017</a:t>
            </a:r>
            <a:r>
              <a:rPr lang="zh-CN" altLang="en-US" sz="1600" b="1" dirty="0">
                <a:latin typeface="Kaiti SC" panose="02010600040101010101" pitchFamily="2" charset="-122"/>
                <a:ea typeface="Kaiti SC" panose="02010600040101010101" pitchFamily="2" charset="-122"/>
              </a:rPr>
              <a:t>年  武汉</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第十六届 </a:t>
            </a:r>
            <a:r>
              <a:rPr lang="en-US" altLang="zh-CN" sz="1600" b="1" dirty="0">
                <a:latin typeface="Kaiti SC" panose="02010600040101010101" pitchFamily="2" charset="-122"/>
                <a:ea typeface="Kaiti SC" panose="02010600040101010101" pitchFamily="2" charset="-122"/>
              </a:rPr>
              <a:t>2018</a:t>
            </a:r>
            <a:r>
              <a:rPr lang="zh-CN" altLang="en-US" sz="1600" b="1" dirty="0">
                <a:latin typeface="Kaiti SC" panose="02010600040101010101" pitchFamily="2" charset="-122"/>
                <a:ea typeface="Kaiti SC" panose="02010600040101010101" pitchFamily="2" charset="-122"/>
              </a:rPr>
              <a:t>年  郑州</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第十七届 </a:t>
            </a:r>
            <a:r>
              <a:rPr lang="en-US" altLang="zh-CN" sz="1600" b="1" dirty="0">
                <a:latin typeface="Kaiti SC" panose="02010600040101010101" pitchFamily="2" charset="-122"/>
                <a:ea typeface="Kaiti SC" panose="02010600040101010101" pitchFamily="2" charset="-122"/>
              </a:rPr>
              <a:t>2019</a:t>
            </a:r>
            <a:r>
              <a:rPr lang="zh-CN" altLang="en-US" sz="1600" b="1" dirty="0">
                <a:latin typeface="Kaiti SC" panose="02010600040101010101" pitchFamily="2" charset="-122"/>
                <a:ea typeface="Kaiti SC" panose="02010600040101010101" pitchFamily="2" charset="-122"/>
              </a:rPr>
              <a:t>年  呼和浩特</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第十八届 </a:t>
            </a:r>
            <a:r>
              <a:rPr lang="en-US" altLang="zh-CN" sz="1600" b="1" dirty="0">
                <a:latin typeface="Kaiti SC" panose="02010600040101010101" pitchFamily="2" charset="-122"/>
                <a:ea typeface="Kaiti SC" panose="02010600040101010101" pitchFamily="2" charset="-122"/>
              </a:rPr>
              <a:t>2021</a:t>
            </a:r>
            <a:r>
              <a:rPr lang="zh-CN" altLang="en-US" sz="1600" b="1" dirty="0">
                <a:latin typeface="Kaiti SC" panose="02010600040101010101" pitchFamily="2" charset="-122"/>
                <a:ea typeface="Kaiti SC" panose="02010600040101010101" pitchFamily="2" charset="-122"/>
              </a:rPr>
              <a:t>年  广州</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第十九届 </a:t>
            </a:r>
            <a:r>
              <a:rPr lang="en-US" altLang="zh-CN" sz="1600" b="1" dirty="0">
                <a:latin typeface="Kaiti SC" panose="02010600040101010101" pitchFamily="2" charset="-122"/>
                <a:ea typeface="Kaiti SC" panose="02010600040101010101" pitchFamily="2" charset="-122"/>
              </a:rPr>
              <a:t>2022</a:t>
            </a:r>
            <a:r>
              <a:rPr lang="zh-CN" altLang="en-US" sz="1600" b="1" dirty="0">
                <a:latin typeface="Kaiti SC" panose="02010600040101010101" pitchFamily="2" charset="-122"/>
                <a:ea typeface="Kaiti SC" panose="02010600040101010101" pitchFamily="2" charset="-122"/>
              </a:rPr>
              <a:t>年 南京</a:t>
            </a:r>
            <a:endParaRPr lang="en-US" altLang="zh-CN" sz="1600" b="1" dirty="0">
              <a:latin typeface="Kaiti SC" panose="02010600040101010101" pitchFamily="2" charset="-122"/>
              <a:ea typeface="Kaiti SC" panose="02010600040101010101" pitchFamily="2" charset="-122"/>
            </a:endParaRPr>
          </a:p>
          <a:p>
            <a:r>
              <a:rPr lang="zh-CN" altLang="en-US" sz="1600" b="1" dirty="0">
                <a:latin typeface="Kaiti SC" panose="02010600040101010101" pitchFamily="2" charset="-122"/>
                <a:ea typeface="Kaiti SC" panose="02010600040101010101" pitchFamily="2" charset="-122"/>
              </a:rPr>
              <a:t>第二十届 </a:t>
            </a:r>
            <a:r>
              <a:rPr lang="en-US" altLang="zh-CN" sz="1600" b="1" dirty="0">
                <a:latin typeface="Kaiti SC" panose="02010600040101010101" pitchFamily="2" charset="-122"/>
                <a:ea typeface="Kaiti SC" panose="02010600040101010101" pitchFamily="2" charset="-122"/>
              </a:rPr>
              <a:t>2023</a:t>
            </a:r>
            <a:r>
              <a:rPr lang="zh-CN" altLang="en-US" sz="1600" b="1" dirty="0">
                <a:latin typeface="Kaiti SC" panose="02010600040101010101" pitchFamily="2" charset="-122"/>
                <a:ea typeface="Kaiti SC" panose="02010600040101010101" pitchFamily="2" charset="-122"/>
              </a:rPr>
              <a:t>年 上海</a:t>
            </a:r>
            <a:endParaRPr lang="en-US" altLang="zh-CN" sz="1600" b="1" dirty="0">
              <a:latin typeface="Kaiti SC" panose="02010600040101010101" pitchFamily="2" charset="-122"/>
              <a:ea typeface="Kaiti SC" panose="02010600040101010101" pitchFamily="2" charset="-122"/>
            </a:endParaRPr>
          </a:p>
          <a:p>
            <a:r>
              <a:rPr lang="zh-CN" altLang="en-US" sz="1600" b="1" dirty="0">
                <a:solidFill>
                  <a:srgbClr val="FF0000"/>
                </a:solidFill>
                <a:latin typeface="Kaiti SC" panose="02010600040101010101" pitchFamily="2" charset="-122"/>
                <a:ea typeface="Kaiti SC" panose="02010600040101010101" pitchFamily="2" charset="-122"/>
              </a:rPr>
              <a:t>第二十一届 </a:t>
            </a:r>
            <a:r>
              <a:rPr lang="en-US" altLang="zh-CN" sz="1600" b="1" dirty="0">
                <a:solidFill>
                  <a:srgbClr val="FF0000"/>
                </a:solidFill>
                <a:latin typeface="Kaiti SC" panose="02010600040101010101" pitchFamily="2" charset="-122"/>
                <a:ea typeface="Kaiti SC" panose="02010600040101010101" pitchFamily="2" charset="-122"/>
              </a:rPr>
              <a:t>2024</a:t>
            </a:r>
            <a:r>
              <a:rPr lang="zh-CN" altLang="en-US" sz="1600" b="1" dirty="0">
                <a:solidFill>
                  <a:srgbClr val="FF0000"/>
                </a:solidFill>
                <a:latin typeface="Kaiti SC" panose="02010600040101010101" pitchFamily="2" charset="-122"/>
                <a:ea typeface="Kaiti SC" panose="02010600040101010101" pitchFamily="2" charset="-122"/>
              </a:rPr>
              <a:t>年 衡阳</a:t>
            </a:r>
            <a:endParaRPr lang="en-US" altLang="zh-CN" sz="1600" b="1" dirty="0">
              <a:solidFill>
                <a:srgbClr val="FF0000"/>
              </a:solidFill>
              <a:latin typeface="Kaiti SC" panose="02010600040101010101" pitchFamily="2" charset="-122"/>
              <a:ea typeface="Kaiti SC" panose="02010600040101010101" pitchFamily="2" charset="-122"/>
            </a:endParaRPr>
          </a:p>
        </p:txBody>
      </p:sp>
      <p:pic>
        <p:nvPicPr>
          <p:cNvPr id="14" name="图片 13">
            <a:extLst>
              <a:ext uri="{FF2B5EF4-FFF2-40B4-BE49-F238E27FC236}">
                <a16:creationId xmlns:a16="http://schemas.microsoft.com/office/drawing/2014/main" id="{F765A15D-2FD8-B0C4-ED96-E5DED12B4A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1142" y="1313699"/>
            <a:ext cx="6626634" cy="4654906"/>
          </a:xfrm>
          <a:prstGeom prst="rect">
            <a:avLst/>
          </a:prstGeom>
        </p:spPr>
      </p:pic>
    </p:spTree>
    <p:extLst>
      <p:ext uri="{BB962C8B-B14F-4D97-AF65-F5344CB8AC3E}">
        <p14:creationId xmlns:p14="http://schemas.microsoft.com/office/powerpoint/2010/main" val="421007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15" name="标题 1">
            <a:extLst>
              <a:ext uri="{FF2B5EF4-FFF2-40B4-BE49-F238E27FC236}">
                <a16:creationId xmlns:a16="http://schemas.microsoft.com/office/drawing/2014/main" id="{3844F0BA-BFBC-7FE7-9CA8-453F4C125FDA}"/>
              </a:ext>
            </a:extLst>
          </p:cNvPr>
          <p:cNvSpPr txBox="1">
            <a:spLocks/>
          </p:cNvSpPr>
          <p:nvPr/>
        </p:nvSpPr>
        <p:spPr>
          <a:xfrm>
            <a:off x="4157394" y="55482"/>
            <a:ext cx="7666330" cy="1344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bg1"/>
                </a:solidFill>
                <a:latin typeface="Microsoft YaHei" panose="020B0503020204020204" pitchFamily="34" charset="-122"/>
                <a:ea typeface="Microsoft YaHei" panose="020B0503020204020204" pitchFamily="34" charset="-122"/>
              </a:rPr>
              <a:t>   申请承办第二十二届</a:t>
            </a:r>
            <a:r>
              <a:rPr lang="en-US" altLang="zh-CN" sz="3600" dirty="0">
                <a:solidFill>
                  <a:schemeClr val="bg1"/>
                </a:solidFill>
                <a:latin typeface="Microsoft YaHei" panose="020B0503020204020204" pitchFamily="34" charset="-122"/>
                <a:ea typeface="Microsoft YaHei" panose="020B0503020204020204" pitchFamily="34" charset="-122"/>
              </a:rPr>
              <a:t>HF&amp;CPV</a:t>
            </a:r>
            <a:r>
              <a:rPr lang="zh-CN" altLang="en-US" sz="3600" dirty="0">
                <a:solidFill>
                  <a:schemeClr val="bg1"/>
                </a:solidFill>
                <a:latin typeface="Microsoft YaHei" panose="020B0503020204020204" pitchFamily="34" charset="-122"/>
                <a:ea typeface="Microsoft YaHei" panose="020B0503020204020204" pitchFamily="34" charset="-122"/>
              </a:rPr>
              <a:t>会</a:t>
            </a:r>
            <a:endParaRPr lang="en-US" altLang="zh-CN" sz="3600" dirty="0">
              <a:solidFill>
                <a:schemeClr val="bg1"/>
              </a:solidFill>
              <a:latin typeface="Microsoft YaHei" panose="020B0503020204020204" pitchFamily="34" charset="-122"/>
              <a:ea typeface="Microsoft YaHei" panose="020B0503020204020204" pitchFamily="34" charset="-122"/>
            </a:endParaRPr>
          </a:p>
          <a:p>
            <a:pPr algn="ctr"/>
            <a:r>
              <a:rPr lang="zh-CN" altLang="en-US" sz="3600" dirty="0">
                <a:solidFill>
                  <a:schemeClr val="bg1"/>
                </a:solidFill>
                <a:latin typeface="Microsoft YaHei" panose="020B0503020204020204" pitchFamily="34" charset="-122"/>
                <a:ea typeface="Microsoft YaHei" panose="020B0503020204020204" pitchFamily="34" charset="-122"/>
              </a:rPr>
              <a:t>北京大学</a:t>
            </a:r>
            <a:endParaRPr lang="en-US" altLang="zh-CN" sz="3600" dirty="0">
              <a:solidFill>
                <a:schemeClr val="bg1"/>
              </a:solidFill>
              <a:latin typeface="Microsoft YaHei" panose="020B0503020204020204" pitchFamily="34" charset="-122"/>
              <a:ea typeface="Microsoft YaHei" panose="020B0503020204020204" pitchFamily="34" charset="-122"/>
            </a:endParaRPr>
          </a:p>
        </p:txBody>
      </p:sp>
      <p:grpSp>
        <p:nvGrpSpPr>
          <p:cNvPr id="22" name="组合 21">
            <a:extLst>
              <a:ext uri="{FF2B5EF4-FFF2-40B4-BE49-F238E27FC236}">
                <a16:creationId xmlns:a16="http://schemas.microsoft.com/office/drawing/2014/main" id="{EC9916A8-DFC3-761B-94A7-151C24B3C5D2}"/>
              </a:ext>
            </a:extLst>
          </p:cNvPr>
          <p:cNvGrpSpPr/>
          <p:nvPr/>
        </p:nvGrpSpPr>
        <p:grpSpPr>
          <a:xfrm>
            <a:off x="4689" y="1313699"/>
            <a:ext cx="7298771" cy="5127051"/>
            <a:chOff x="2585736" y="1565777"/>
            <a:chExt cx="6626634" cy="4654906"/>
          </a:xfrm>
        </p:grpSpPr>
        <p:pic>
          <p:nvPicPr>
            <p:cNvPr id="18" name="图片 17">
              <a:extLst>
                <a:ext uri="{FF2B5EF4-FFF2-40B4-BE49-F238E27FC236}">
                  <a16:creationId xmlns:a16="http://schemas.microsoft.com/office/drawing/2014/main" id="{E853CCCE-7E76-88AF-103D-F074E5D954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85736" y="1565777"/>
              <a:ext cx="6626634" cy="4654906"/>
            </a:xfrm>
            <a:prstGeom prst="rect">
              <a:avLst/>
            </a:prstGeom>
          </p:spPr>
        </p:pic>
        <p:sp>
          <p:nvSpPr>
            <p:cNvPr id="19" name="五角星 18">
              <a:extLst>
                <a:ext uri="{FF2B5EF4-FFF2-40B4-BE49-F238E27FC236}">
                  <a16:creationId xmlns:a16="http://schemas.microsoft.com/office/drawing/2014/main" id="{2EAD7B7A-58FF-B691-34F5-3EAA28EB3DF5}"/>
                </a:ext>
              </a:extLst>
            </p:cNvPr>
            <p:cNvSpPr/>
            <p:nvPr/>
          </p:nvSpPr>
          <p:spPr>
            <a:xfrm>
              <a:off x="6682154" y="3524492"/>
              <a:ext cx="267287" cy="26728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926A45B1-178C-F773-FD66-DA43FF5639F2}"/>
                </a:ext>
              </a:extLst>
            </p:cNvPr>
            <p:cNvSpPr txBox="1"/>
            <p:nvPr/>
          </p:nvSpPr>
          <p:spPr>
            <a:xfrm>
              <a:off x="6595818" y="3029726"/>
              <a:ext cx="1116571" cy="363264"/>
            </a:xfrm>
            <a:prstGeom prst="rect">
              <a:avLst/>
            </a:prstGeom>
            <a:noFill/>
            <a:ln w="19050">
              <a:solidFill>
                <a:srgbClr val="C00000"/>
              </a:solidFill>
            </a:ln>
          </p:spPr>
          <p:txBody>
            <a:bodyPr wrap="none" rtlCol="0">
              <a:spAutoFit/>
            </a:bodyPr>
            <a:lstStyle/>
            <a:p>
              <a:r>
                <a:rPr kumimoji="1" lang="zh-CN" altLang="en-US" sz="2000" b="1" dirty="0">
                  <a:solidFill>
                    <a:srgbClr val="C00000"/>
                  </a:solidFill>
                  <a:latin typeface="SimHei" panose="02010609060101010101" pitchFamily="49" charset="-122"/>
                  <a:ea typeface="SimHei" panose="02010609060101010101" pitchFamily="49" charset="-122"/>
                </a:rPr>
                <a:t>北京大学</a:t>
              </a:r>
            </a:p>
          </p:txBody>
        </p:sp>
      </p:grpSp>
      <p:pic>
        <p:nvPicPr>
          <p:cNvPr id="25" name="图片 24">
            <a:extLst>
              <a:ext uri="{FF2B5EF4-FFF2-40B4-BE49-F238E27FC236}">
                <a16:creationId xmlns:a16="http://schemas.microsoft.com/office/drawing/2014/main" id="{C3FC78D2-BD6A-5E82-A0B7-6C295DEB1BF0}"/>
              </a:ext>
            </a:extLst>
          </p:cNvPr>
          <p:cNvPicPr>
            <a:picLocks noChangeAspect="1"/>
          </p:cNvPicPr>
          <p:nvPr/>
        </p:nvPicPr>
        <p:blipFill rotWithShape="1">
          <a:blip r:embed="rId7">
            <a:extLst>
              <a:ext uri="{28A0092B-C50C-407E-A947-70E740481C1C}">
                <a14:useLocalDpi xmlns:a14="http://schemas.microsoft.com/office/drawing/2010/main" val="0"/>
              </a:ext>
            </a:extLst>
          </a:blip>
          <a:srcRect l="132" r="-132" b="18561"/>
          <a:stretch/>
        </p:blipFill>
        <p:spPr>
          <a:xfrm>
            <a:off x="8327328" y="1533787"/>
            <a:ext cx="3392955" cy="2423183"/>
          </a:xfrm>
          <a:prstGeom prst="rect">
            <a:avLst/>
          </a:prstGeom>
        </p:spPr>
      </p:pic>
      <p:pic>
        <p:nvPicPr>
          <p:cNvPr id="30" name="图片 29">
            <a:extLst>
              <a:ext uri="{FF2B5EF4-FFF2-40B4-BE49-F238E27FC236}">
                <a16:creationId xmlns:a16="http://schemas.microsoft.com/office/drawing/2014/main" id="{832A2893-2510-2CBB-372B-A41C01FEA1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8990" y="4110597"/>
            <a:ext cx="4731043" cy="2427231"/>
          </a:xfrm>
          <a:prstGeom prst="rect">
            <a:avLst/>
          </a:prstGeom>
        </p:spPr>
      </p:pic>
    </p:spTree>
    <p:extLst>
      <p:ext uri="{BB962C8B-B14F-4D97-AF65-F5344CB8AC3E}">
        <p14:creationId xmlns:p14="http://schemas.microsoft.com/office/powerpoint/2010/main" val="319774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280C9-B940-8CFA-D65B-E697851FED9E}"/>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F695F0B5-891A-A628-4C10-8D2DED046A11}"/>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4" name="图片 3">
            <a:extLst>
              <a:ext uri="{FF2B5EF4-FFF2-40B4-BE49-F238E27FC236}">
                <a16:creationId xmlns:a16="http://schemas.microsoft.com/office/drawing/2014/main" id="{8A48FFD2-558F-0431-C1C3-6A4C9654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2" y="4511810"/>
            <a:ext cx="12229584" cy="2229350"/>
          </a:xfrm>
          <a:prstGeom prst="rect">
            <a:avLst/>
          </a:prstGeom>
        </p:spPr>
      </p:pic>
      <p:grpSp>
        <p:nvGrpSpPr>
          <p:cNvPr id="16" name="组合 15">
            <a:extLst>
              <a:ext uri="{FF2B5EF4-FFF2-40B4-BE49-F238E27FC236}">
                <a16:creationId xmlns:a16="http://schemas.microsoft.com/office/drawing/2014/main" id="{39ED83F1-1AB6-326E-1E18-8EACF5C0FCAF}"/>
              </a:ext>
            </a:extLst>
          </p:cNvPr>
          <p:cNvGrpSpPr/>
          <p:nvPr/>
        </p:nvGrpSpPr>
        <p:grpSpPr>
          <a:xfrm>
            <a:off x="0" y="0"/>
            <a:ext cx="12192000" cy="1235745"/>
            <a:chOff x="0" y="0"/>
            <a:chExt cx="12192000" cy="1235745"/>
          </a:xfrm>
        </p:grpSpPr>
        <p:grpSp>
          <p:nvGrpSpPr>
            <p:cNvPr id="17" name="组合 16">
              <a:extLst>
                <a:ext uri="{FF2B5EF4-FFF2-40B4-BE49-F238E27FC236}">
                  <a16:creationId xmlns:a16="http://schemas.microsoft.com/office/drawing/2014/main" id="{2D2C0C53-330A-CEB8-307D-57239EDAE74A}"/>
                </a:ext>
              </a:extLst>
            </p:cNvPr>
            <p:cNvGrpSpPr/>
            <p:nvPr/>
          </p:nvGrpSpPr>
          <p:grpSpPr>
            <a:xfrm>
              <a:off x="0" y="0"/>
              <a:ext cx="12192000" cy="1235745"/>
              <a:chOff x="0" y="0"/>
              <a:chExt cx="12192000" cy="1235745"/>
            </a:xfrm>
          </p:grpSpPr>
          <p:sp>
            <p:nvSpPr>
              <p:cNvPr id="23" name="矩形 22">
                <a:extLst>
                  <a:ext uri="{FF2B5EF4-FFF2-40B4-BE49-F238E27FC236}">
                    <a16:creationId xmlns:a16="http://schemas.microsoft.com/office/drawing/2014/main" id="{05D56498-ED8F-3326-7616-940C27DAB24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24" name="图片 23">
                <a:extLst>
                  <a:ext uri="{FF2B5EF4-FFF2-40B4-BE49-F238E27FC236}">
                    <a16:creationId xmlns:a16="http://schemas.microsoft.com/office/drawing/2014/main" id="{90BA2004-9D26-41C0-E0A9-85E7A10AFB0A}"/>
                  </a:ext>
                </a:extLst>
              </p:cNvPr>
              <p:cNvPicPr>
                <a:picLocks noChangeAspect="1"/>
              </p:cNvPicPr>
              <p:nvPr/>
            </p:nvPicPr>
            <p:blipFill rotWithShape="1">
              <a:blip r:embed="rId4">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21" name="图片 20">
              <a:extLst>
                <a:ext uri="{FF2B5EF4-FFF2-40B4-BE49-F238E27FC236}">
                  <a16:creationId xmlns:a16="http://schemas.microsoft.com/office/drawing/2014/main" id="{12376E46-825E-BCC4-DEE6-24AA0831A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6" name="标题 1">
            <a:extLst>
              <a:ext uri="{FF2B5EF4-FFF2-40B4-BE49-F238E27FC236}">
                <a16:creationId xmlns:a16="http://schemas.microsoft.com/office/drawing/2014/main" id="{69427478-2AB4-B66C-C3EF-0ECFB906661F}"/>
              </a:ext>
            </a:extLst>
          </p:cNvPr>
          <p:cNvSpPr txBox="1">
            <a:spLocks/>
          </p:cNvSpPr>
          <p:nvPr/>
        </p:nvSpPr>
        <p:spPr>
          <a:xfrm>
            <a:off x="4182794" y="189614"/>
            <a:ext cx="7666330" cy="856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bg1"/>
                </a:solidFill>
                <a:latin typeface="Microsoft YaHei" panose="020B0503020204020204" pitchFamily="34" charset="-122"/>
                <a:ea typeface="Microsoft YaHei" panose="020B0503020204020204" pitchFamily="34" charset="-122"/>
              </a:rPr>
              <a:t>北京大学物理学院</a:t>
            </a:r>
          </a:p>
        </p:txBody>
      </p:sp>
      <p:pic>
        <p:nvPicPr>
          <p:cNvPr id="2" name="图片 1">
            <a:extLst>
              <a:ext uri="{FF2B5EF4-FFF2-40B4-BE49-F238E27FC236}">
                <a16:creationId xmlns:a16="http://schemas.microsoft.com/office/drawing/2014/main" id="{321BA279-DC4E-FC56-531F-EDF2860A4497}"/>
              </a:ext>
            </a:extLst>
          </p:cNvPr>
          <p:cNvPicPr>
            <a:picLocks noChangeAspect="1"/>
          </p:cNvPicPr>
          <p:nvPr/>
        </p:nvPicPr>
        <p:blipFill>
          <a:blip r:embed="rId6"/>
          <a:stretch>
            <a:fillRect/>
          </a:stretch>
        </p:blipFill>
        <p:spPr>
          <a:xfrm>
            <a:off x="9375127" y="1235741"/>
            <a:ext cx="2473997" cy="3276069"/>
          </a:xfrm>
          <a:prstGeom prst="rect">
            <a:avLst/>
          </a:prstGeom>
        </p:spPr>
      </p:pic>
      <p:sp>
        <p:nvSpPr>
          <p:cNvPr id="5" name="文本框 4">
            <a:extLst>
              <a:ext uri="{FF2B5EF4-FFF2-40B4-BE49-F238E27FC236}">
                <a16:creationId xmlns:a16="http://schemas.microsoft.com/office/drawing/2014/main" id="{2144E25E-CA66-91FA-D7E4-C0EB72720384}"/>
              </a:ext>
            </a:extLst>
          </p:cNvPr>
          <p:cNvSpPr txBox="1"/>
          <p:nvPr/>
        </p:nvSpPr>
        <p:spPr>
          <a:xfrm>
            <a:off x="1352985" y="2571969"/>
            <a:ext cx="7272574" cy="1660519"/>
          </a:xfrm>
          <a:prstGeom prst="rect">
            <a:avLst/>
          </a:prstGeom>
          <a:noFill/>
        </p:spPr>
        <p:txBody>
          <a:bodyPr wrap="square">
            <a:spAutoFit/>
          </a:bodyPr>
          <a:lstStyle/>
          <a:p>
            <a:pPr>
              <a:lnSpc>
                <a:spcPct val="150000"/>
              </a:lnSpc>
            </a:pPr>
            <a:r>
              <a:rPr lang="zh-CN" altLang="en-US" sz="3600" b="1" i="0" dirty="0">
                <a:solidFill>
                  <a:srgbClr val="000000"/>
                </a:solidFill>
                <a:effectLst/>
                <a:latin typeface="仿宋" panose="02010609060101010101" pitchFamily="49" charset="-122"/>
                <a:ea typeface="仿宋" panose="02010609060101010101" pitchFamily="49" charset="-122"/>
              </a:rPr>
              <a:t>深耕北大，愈深，愈鲜，</a:t>
            </a:r>
            <a:endParaRPr lang="en-US" altLang="zh-CN" sz="3600" b="1" i="0" dirty="0">
              <a:solidFill>
                <a:srgbClr val="000000"/>
              </a:solidFill>
              <a:effectLst/>
              <a:latin typeface="仿宋" panose="02010609060101010101" pitchFamily="49" charset="-122"/>
              <a:ea typeface="仿宋" panose="02010609060101010101" pitchFamily="49" charset="-122"/>
            </a:endParaRPr>
          </a:p>
          <a:p>
            <a:pPr>
              <a:lnSpc>
                <a:spcPct val="150000"/>
              </a:lnSpc>
            </a:pPr>
            <a:r>
              <a:rPr lang="zh-CN" altLang="en-US" sz="3600" b="1" dirty="0">
                <a:solidFill>
                  <a:srgbClr val="000000"/>
                </a:solidFill>
                <a:latin typeface="仿宋" panose="02010609060101010101" pitchFamily="49" charset="-122"/>
                <a:ea typeface="仿宋" panose="02010609060101010101" pitchFamily="49" charset="-122"/>
              </a:rPr>
              <a:t>细推物理，愈细，愈玄。</a:t>
            </a:r>
            <a:endParaRPr lang="zh-CN" altLang="en-US" sz="3600" b="1" dirty="0"/>
          </a:p>
        </p:txBody>
      </p:sp>
      <p:sp>
        <p:nvSpPr>
          <p:cNvPr id="6" name="文本框 5">
            <a:extLst>
              <a:ext uri="{FF2B5EF4-FFF2-40B4-BE49-F238E27FC236}">
                <a16:creationId xmlns:a16="http://schemas.microsoft.com/office/drawing/2014/main" id="{4B956018-8353-CB47-C127-7DB83309ECE7}"/>
              </a:ext>
            </a:extLst>
          </p:cNvPr>
          <p:cNvSpPr txBox="1"/>
          <p:nvPr/>
        </p:nvSpPr>
        <p:spPr>
          <a:xfrm>
            <a:off x="240325" y="1347102"/>
            <a:ext cx="8649676" cy="1113510"/>
          </a:xfrm>
          <a:prstGeom prst="rect">
            <a:avLst/>
          </a:prstGeom>
          <a:noFill/>
        </p:spPr>
        <p:txBody>
          <a:bodyPr wrap="square">
            <a:spAutoFit/>
          </a:bodyPr>
          <a:lstStyle/>
          <a:p>
            <a:pPr>
              <a:lnSpc>
                <a:spcPct val="150000"/>
              </a:lnSpc>
            </a:pPr>
            <a:r>
              <a:rPr lang="zh-CN" altLang="en-US" sz="2400" dirty="0">
                <a:latin typeface="Heiti SC Medium" pitchFamily="2" charset="-128"/>
                <a:ea typeface="Heiti SC Medium" pitchFamily="2" charset="-128"/>
              </a:rPr>
              <a:t>北京大学物理门始建于</a:t>
            </a:r>
            <a:r>
              <a:rPr lang="en-US" altLang="zh-CN" sz="2400" dirty="0">
                <a:latin typeface="Heiti SC Medium" pitchFamily="2" charset="-128"/>
                <a:ea typeface="Heiti SC Medium" pitchFamily="2" charset="-128"/>
              </a:rPr>
              <a:t>1913</a:t>
            </a:r>
            <a:r>
              <a:rPr lang="zh-CN" altLang="en-US" sz="2400" dirty="0">
                <a:latin typeface="Heiti SC Medium" pitchFamily="2" charset="-128"/>
                <a:ea typeface="Heiti SC Medium" pitchFamily="2" charset="-128"/>
              </a:rPr>
              <a:t>年，是我国物理学高等教育的起源地之一，培养了众多物理界领军人物及杰出科学家。</a:t>
            </a:r>
          </a:p>
        </p:txBody>
      </p:sp>
    </p:spTree>
    <p:extLst>
      <p:ext uri="{BB962C8B-B14F-4D97-AF65-F5344CB8AC3E}">
        <p14:creationId xmlns:p14="http://schemas.microsoft.com/office/powerpoint/2010/main" val="361930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4" name="图片 3">
            <a:extLst>
              <a:ext uri="{FF2B5EF4-FFF2-40B4-BE49-F238E27FC236}">
                <a16:creationId xmlns:a16="http://schemas.microsoft.com/office/drawing/2014/main" id="{B68D9738-70EE-A2DF-4CD7-75E4D16AE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2" y="4511810"/>
            <a:ext cx="12229584" cy="2229350"/>
          </a:xfrm>
          <a:prstGeom prst="rect">
            <a:avLst/>
          </a:prstGeom>
        </p:spPr>
      </p:pic>
      <p:sp>
        <p:nvSpPr>
          <p:cNvPr id="14" name="文本框 13">
            <a:extLst>
              <a:ext uri="{FF2B5EF4-FFF2-40B4-BE49-F238E27FC236}">
                <a16:creationId xmlns:a16="http://schemas.microsoft.com/office/drawing/2014/main" id="{BBFAD24B-7C37-E35F-D635-5E83CA405080}"/>
              </a:ext>
            </a:extLst>
          </p:cNvPr>
          <p:cNvSpPr txBox="1"/>
          <p:nvPr/>
        </p:nvSpPr>
        <p:spPr>
          <a:xfrm>
            <a:off x="11724" y="1425359"/>
            <a:ext cx="11983329" cy="2813527"/>
          </a:xfrm>
          <a:prstGeom prst="rect">
            <a:avLst/>
          </a:prstGeom>
          <a:noFill/>
        </p:spPr>
        <p:txBody>
          <a:bodyPr wrap="square">
            <a:spAutoFit/>
          </a:bodyPr>
          <a:lstStyle/>
          <a:p>
            <a:pPr>
              <a:lnSpc>
                <a:spcPct val="150000"/>
              </a:lnSpc>
            </a:pPr>
            <a:r>
              <a:rPr lang="zh-CN" altLang="en-US" sz="2400" dirty="0">
                <a:solidFill>
                  <a:srgbClr val="FF0000"/>
                </a:solidFill>
                <a:latin typeface="SimHei" panose="02010609060101010101" pitchFamily="49" charset="-122"/>
                <a:ea typeface="SimHei" panose="02010609060101010101" pitchFamily="49" charset="-122"/>
              </a:rPr>
              <a:t>成立于</a:t>
            </a:r>
            <a:r>
              <a:rPr lang="en-US" altLang="zh-CN" sz="2400" dirty="0">
                <a:solidFill>
                  <a:srgbClr val="FF0000"/>
                </a:solidFill>
                <a:latin typeface="SimHei" panose="02010609060101010101" pitchFamily="49" charset="-122"/>
                <a:ea typeface="SimHei" panose="02010609060101010101" pitchFamily="49" charset="-122"/>
              </a:rPr>
              <a:t>2006</a:t>
            </a:r>
            <a:r>
              <a:rPr lang="zh-CN" altLang="en-US" sz="2400" dirty="0">
                <a:solidFill>
                  <a:srgbClr val="FF0000"/>
                </a:solidFill>
                <a:latin typeface="SimHei" panose="02010609060101010101" pitchFamily="49" charset="-122"/>
                <a:ea typeface="SimHei" panose="02010609060101010101" pitchFamily="49" charset="-122"/>
              </a:rPr>
              <a:t>年，由李政道先生担任中心主任</a:t>
            </a:r>
            <a:r>
              <a:rPr lang="zh-CN" altLang="en-US" sz="2400" dirty="0">
                <a:latin typeface="SimHei" panose="02010609060101010101" pitchFamily="49" charset="-122"/>
                <a:ea typeface="SimHei" panose="02010609060101010101" pitchFamily="49" charset="-122"/>
              </a:rPr>
              <a:t>。</a:t>
            </a:r>
            <a:r>
              <a:rPr lang="zh-CN" altLang="en-US" sz="2400" b="1" dirty="0">
                <a:latin typeface="Songti SC" panose="02010600040101010101" pitchFamily="2" charset="-122"/>
                <a:ea typeface="Songti SC" panose="02010600040101010101" pitchFamily="2" charset="-122"/>
              </a:rPr>
              <a:t>核心使命</a:t>
            </a:r>
            <a:r>
              <a:rPr lang="zh-CN" altLang="en-US" sz="2400" dirty="0">
                <a:latin typeface="Songti SC" panose="02010600040101010101" pitchFamily="2" charset="-122"/>
                <a:ea typeface="Songti SC" panose="02010600040101010101" pitchFamily="2" charset="-122"/>
              </a:rPr>
              <a:t>：</a:t>
            </a:r>
            <a:r>
              <a:rPr lang="zh-CN" altLang="en-US" sz="2400" dirty="0">
                <a:solidFill>
                  <a:srgbClr val="FF0000"/>
                </a:solidFill>
                <a:latin typeface="Songti SC" panose="02010600040101010101" pitchFamily="2" charset="-122"/>
                <a:ea typeface="Songti SC" panose="02010600040101010101" pitchFamily="2" charset="-122"/>
              </a:rPr>
              <a:t>促进海内外科学家的交流与合作</a:t>
            </a:r>
            <a:r>
              <a:rPr lang="zh-CN" altLang="en-US" sz="2400" dirty="0">
                <a:latin typeface="Songti SC" panose="02010600040101010101" pitchFamily="2" charset="-122"/>
                <a:ea typeface="Songti SC" panose="02010600040101010101" pitchFamily="2" charset="-122"/>
              </a:rPr>
              <a:t>，力图在高能物理的一些重要领域，培养一批优秀的青年学者，使他们能在最重要的领域，</a:t>
            </a:r>
            <a:r>
              <a:rPr lang="zh-CN" altLang="en-US" sz="2400" dirty="0">
                <a:solidFill>
                  <a:srgbClr val="FF0000"/>
                </a:solidFill>
                <a:latin typeface="Songti SC" panose="02010600040101010101" pitchFamily="2" charset="-122"/>
                <a:ea typeface="Songti SC" panose="02010600040101010101" pitchFamily="2" charset="-122"/>
              </a:rPr>
              <a:t>针对最重要的科学问题，直接参与最前沿的科学研究</a:t>
            </a:r>
            <a:r>
              <a:rPr lang="zh-CN" altLang="en-US" sz="2400" dirty="0">
                <a:latin typeface="Songti SC" panose="02010600040101010101" pitchFamily="2" charset="-122"/>
                <a:ea typeface="Songti SC" panose="02010600040101010101" pitchFamily="2" charset="-122"/>
              </a:rPr>
              <a:t>。将大力开展</a:t>
            </a:r>
            <a:r>
              <a:rPr lang="zh-CN" altLang="en-US" sz="2400" dirty="0">
                <a:solidFill>
                  <a:srgbClr val="FF0000"/>
                </a:solidFill>
                <a:latin typeface="Songti SC" panose="02010600040101010101" pitchFamily="2" charset="-122"/>
                <a:ea typeface="Songti SC" panose="02010600040101010101" pitchFamily="2" charset="-122"/>
              </a:rPr>
              <a:t>高能物理</a:t>
            </a:r>
            <a:r>
              <a:rPr lang="zh-CN" altLang="en-US" sz="2400" dirty="0">
                <a:latin typeface="Songti SC" panose="02010600040101010101" pitchFamily="2" charset="-122"/>
                <a:ea typeface="Songti SC" panose="02010600040101010101" pitchFamily="2" charset="-122"/>
              </a:rPr>
              <a:t>、核物理</a:t>
            </a:r>
            <a:r>
              <a:rPr lang="en-US" altLang="zh-CN" sz="2400" dirty="0">
                <a:latin typeface="Songti SC" panose="02010600040101010101" pitchFamily="2" charset="-122"/>
                <a:ea typeface="Songti SC" panose="02010600040101010101" pitchFamily="2" charset="-122"/>
              </a:rPr>
              <a:t>…</a:t>
            </a:r>
            <a:r>
              <a:rPr lang="zh-CN" altLang="en-US" sz="2400" dirty="0">
                <a:latin typeface="Songti SC" panose="02010600040101010101" pitchFamily="2" charset="-122"/>
                <a:ea typeface="Songti SC" panose="02010600040101010101" pitchFamily="2" charset="-122"/>
              </a:rPr>
              <a:t>等物理学及其相关学科的前沿课题研究，同时积极推动国际交流和合作，正努力发展成为</a:t>
            </a:r>
            <a:r>
              <a:rPr lang="zh-CN" altLang="en-US" sz="2400" dirty="0">
                <a:solidFill>
                  <a:srgbClr val="FF0000"/>
                </a:solidFill>
                <a:latin typeface="Songti SC" panose="02010600040101010101" pitchFamily="2" charset="-122"/>
                <a:ea typeface="Songti SC" panose="02010600040101010101" pitchFamily="2" charset="-122"/>
              </a:rPr>
              <a:t>中国高能物理研究的重要基地和世界上有影响力的高水平的学术科研机构</a:t>
            </a:r>
            <a:r>
              <a:rPr lang="zh-CN" altLang="en-US" sz="2400" dirty="0">
                <a:latin typeface="Songti SC" panose="02010600040101010101" pitchFamily="2" charset="-122"/>
                <a:ea typeface="Songti SC" panose="02010600040101010101" pitchFamily="2" charset="-122"/>
              </a:rPr>
              <a:t>。</a:t>
            </a:r>
          </a:p>
        </p:txBody>
      </p:sp>
      <p:grpSp>
        <p:nvGrpSpPr>
          <p:cNvPr id="16" name="组合 15">
            <a:extLst>
              <a:ext uri="{FF2B5EF4-FFF2-40B4-BE49-F238E27FC236}">
                <a16:creationId xmlns:a16="http://schemas.microsoft.com/office/drawing/2014/main" id="{CD7F57EB-4866-5226-140D-872E1E09964F}"/>
              </a:ext>
            </a:extLst>
          </p:cNvPr>
          <p:cNvGrpSpPr/>
          <p:nvPr/>
        </p:nvGrpSpPr>
        <p:grpSpPr>
          <a:xfrm>
            <a:off x="0" y="0"/>
            <a:ext cx="12192000" cy="1235745"/>
            <a:chOff x="0" y="0"/>
            <a:chExt cx="12192000" cy="1235745"/>
          </a:xfrm>
        </p:grpSpPr>
        <p:grpSp>
          <p:nvGrpSpPr>
            <p:cNvPr id="17" name="组合 16">
              <a:extLst>
                <a:ext uri="{FF2B5EF4-FFF2-40B4-BE49-F238E27FC236}">
                  <a16:creationId xmlns:a16="http://schemas.microsoft.com/office/drawing/2014/main" id="{82AF95DD-E80C-9E24-A03B-C61E062BE920}"/>
                </a:ext>
              </a:extLst>
            </p:cNvPr>
            <p:cNvGrpSpPr/>
            <p:nvPr/>
          </p:nvGrpSpPr>
          <p:grpSpPr>
            <a:xfrm>
              <a:off x="0" y="0"/>
              <a:ext cx="12192000" cy="1235745"/>
              <a:chOff x="0" y="0"/>
              <a:chExt cx="12192000" cy="1235745"/>
            </a:xfrm>
          </p:grpSpPr>
          <p:sp>
            <p:nvSpPr>
              <p:cNvPr id="23" name="矩形 22">
                <a:extLst>
                  <a:ext uri="{FF2B5EF4-FFF2-40B4-BE49-F238E27FC236}">
                    <a16:creationId xmlns:a16="http://schemas.microsoft.com/office/drawing/2014/main" id="{28E2DA11-C656-8B94-57D4-780CA35A213A}"/>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24" name="图片 23">
                <a:extLst>
                  <a:ext uri="{FF2B5EF4-FFF2-40B4-BE49-F238E27FC236}">
                    <a16:creationId xmlns:a16="http://schemas.microsoft.com/office/drawing/2014/main" id="{AC7C15A6-28B7-B627-F0EA-0435C5EA3E78}"/>
                  </a:ext>
                </a:extLst>
              </p:cNvPr>
              <p:cNvPicPr>
                <a:picLocks noChangeAspect="1"/>
              </p:cNvPicPr>
              <p:nvPr/>
            </p:nvPicPr>
            <p:blipFill rotWithShape="1">
              <a:blip r:embed="rId4">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21" name="图片 20">
              <a:extLst>
                <a:ext uri="{FF2B5EF4-FFF2-40B4-BE49-F238E27FC236}">
                  <a16:creationId xmlns:a16="http://schemas.microsoft.com/office/drawing/2014/main" id="{59D3D8F3-730B-CE31-B3E5-92FC9E33A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6" name="标题 1">
            <a:extLst>
              <a:ext uri="{FF2B5EF4-FFF2-40B4-BE49-F238E27FC236}">
                <a16:creationId xmlns:a16="http://schemas.microsoft.com/office/drawing/2014/main" id="{EED17C27-DD13-3E64-4703-4FE4D80B3484}"/>
              </a:ext>
            </a:extLst>
          </p:cNvPr>
          <p:cNvSpPr txBox="1">
            <a:spLocks/>
          </p:cNvSpPr>
          <p:nvPr/>
        </p:nvSpPr>
        <p:spPr>
          <a:xfrm>
            <a:off x="4326141" y="189614"/>
            <a:ext cx="6407837" cy="856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bg1"/>
                </a:solidFill>
                <a:latin typeface="Microsoft YaHei" panose="020B0503020204020204" pitchFamily="34" charset="-122"/>
                <a:ea typeface="Microsoft YaHei" panose="020B0503020204020204" pitchFamily="34" charset="-122"/>
              </a:rPr>
              <a:t>北京大学高能物理研究中心</a:t>
            </a:r>
          </a:p>
        </p:txBody>
      </p:sp>
    </p:spTree>
    <p:extLst>
      <p:ext uri="{BB962C8B-B14F-4D97-AF65-F5344CB8AC3E}">
        <p14:creationId xmlns:p14="http://schemas.microsoft.com/office/powerpoint/2010/main" val="31138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5D61BC27-4A4C-B809-CAEA-4617C84F435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重味物理与</a:t>
            </a:r>
            <a:r>
              <a:rPr lang="en-US" altLang="zh-CN" sz="3600" dirty="0">
                <a:solidFill>
                  <a:schemeClr val="bg1"/>
                </a:solidFill>
                <a:latin typeface="Microsoft YaHei" panose="020B0503020204020204" pitchFamily="34" charset="-122"/>
                <a:ea typeface="Microsoft YaHei" panose="020B0503020204020204" pitchFamily="34" charset="-122"/>
              </a:rPr>
              <a:t>CP</a:t>
            </a:r>
            <a:r>
              <a:rPr lang="zh-CN" altLang="en-US" sz="3600" dirty="0">
                <a:solidFill>
                  <a:schemeClr val="bg1"/>
                </a:solidFill>
                <a:latin typeface="Microsoft YaHei" panose="020B0503020204020204" pitchFamily="34" charset="-122"/>
                <a:ea typeface="Microsoft YaHei" panose="020B0503020204020204" pitchFamily="34" charset="-122"/>
              </a:rPr>
              <a:t>破坏研究</a:t>
            </a:r>
          </a:p>
        </p:txBody>
      </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5" name="文本框 4">
            <a:extLst>
              <a:ext uri="{FF2B5EF4-FFF2-40B4-BE49-F238E27FC236}">
                <a16:creationId xmlns:a16="http://schemas.microsoft.com/office/drawing/2014/main" id="{8261EA12-C876-CD47-64BE-9B469D055C1E}"/>
              </a:ext>
            </a:extLst>
          </p:cNvPr>
          <p:cNvSpPr txBox="1"/>
          <p:nvPr/>
        </p:nvSpPr>
        <p:spPr>
          <a:xfrm>
            <a:off x="69934" y="1389272"/>
            <a:ext cx="2381911"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理论团队</a:t>
            </a:r>
          </a:p>
        </p:txBody>
      </p:sp>
      <p:sp>
        <p:nvSpPr>
          <p:cNvPr id="19" name="文本框 18">
            <a:extLst>
              <a:ext uri="{FF2B5EF4-FFF2-40B4-BE49-F238E27FC236}">
                <a16:creationId xmlns:a16="http://schemas.microsoft.com/office/drawing/2014/main" id="{D7E428BC-5A6E-51E4-23F3-317733255BE6}"/>
              </a:ext>
            </a:extLst>
          </p:cNvPr>
          <p:cNvSpPr txBox="1"/>
          <p:nvPr/>
        </p:nvSpPr>
        <p:spPr>
          <a:xfrm>
            <a:off x="2439389" y="1453824"/>
            <a:ext cx="7183156" cy="461665"/>
          </a:xfrm>
          <a:prstGeom prst="rect">
            <a:avLst/>
          </a:prstGeom>
          <a:noFill/>
        </p:spPr>
        <p:txBody>
          <a:bodyPr wrap="square">
            <a:spAutoFit/>
          </a:bodyPr>
          <a:lstStyle/>
          <a:p>
            <a:r>
              <a:rPr lang="zh-CN" altLang="en-US" sz="2400" b="1" dirty="0"/>
              <a:t>新物理，</a:t>
            </a:r>
            <a:r>
              <a:rPr lang="en-US" altLang="zh-CN" sz="2400" b="1" dirty="0"/>
              <a:t>CKM</a:t>
            </a:r>
            <a:r>
              <a:rPr lang="zh-CN" altLang="en-US" sz="2400" b="1" dirty="0"/>
              <a:t>机制，强子物理，</a:t>
            </a:r>
            <a:r>
              <a:rPr lang="en-US" altLang="zh-CN" sz="2400" b="1" dirty="0"/>
              <a:t>QCD</a:t>
            </a:r>
            <a:r>
              <a:rPr lang="zh-CN" altLang="en-US" sz="2400" b="1" dirty="0"/>
              <a:t>，格点</a:t>
            </a:r>
            <a:r>
              <a:rPr lang="en-US" altLang="zh-CN" sz="2400" b="1" dirty="0"/>
              <a:t>…</a:t>
            </a:r>
          </a:p>
        </p:txBody>
      </p:sp>
      <p:grpSp>
        <p:nvGrpSpPr>
          <p:cNvPr id="46" name="组合 45">
            <a:extLst>
              <a:ext uri="{FF2B5EF4-FFF2-40B4-BE49-F238E27FC236}">
                <a16:creationId xmlns:a16="http://schemas.microsoft.com/office/drawing/2014/main" id="{E5D9DF5A-1D9E-EF15-22A9-F0AD55364E42}"/>
              </a:ext>
            </a:extLst>
          </p:cNvPr>
          <p:cNvGrpSpPr/>
          <p:nvPr/>
        </p:nvGrpSpPr>
        <p:grpSpPr>
          <a:xfrm>
            <a:off x="2330546" y="2085062"/>
            <a:ext cx="1049224" cy="1804356"/>
            <a:chOff x="7374079" y="1977682"/>
            <a:chExt cx="1049224" cy="1804356"/>
          </a:xfrm>
        </p:grpSpPr>
        <p:sp>
          <p:nvSpPr>
            <p:cNvPr id="15" name="文本框 14">
              <a:extLst>
                <a:ext uri="{FF2B5EF4-FFF2-40B4-BE49-F238E27FC236}">
                  <a16:creationId xmlns:a16="http://schemas.microsoft.com/office/drawing/2014/main" id="{962B3056-66DA-C742-875A-F24E208C30F7}"/>
                </a:ext>
              </a:extLst>
            </p:cNvPr>
            <p:cNvSpPr txBox="1"/>
            <p:nvPr/>
          </p:nvSpPr>
          <p:spPr>
            <a:xfrm>
              <a:off x="7374079" y="3412706"/>
              <a:ext cx="891591" cy="369332"/>
            </a:xfrm>
            <a:prstGeom prst="rect">
              <a:avLst/>
            </a:prstGeom>
            <a:noFill/>
          </p:spPr>
          <p:txBody>
            <a:bodyPr wrap="non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朱世琳</a:t>
              </a:r>
            </a:p>
          </p:txBody>
        </p:sp>
        <p:pic>
          <p:nvPicPr>
            <p:cNvPr id="20" name="Picture 2">
              <a:extLst>
                <a:ext uri="{FF2B5EF4-FFF2-40B4-BE49-F238E27FC236}">
                  <a16:creationId xmlns:a16="http://schemas.microsoft.com/office/drawing/2014/main" id="{B808E809-A7E5-BE0D-C565-0F2D35996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98" y="1977682"/>
              <a:ext cx="988005" cy="11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a:extLst>
              <a:ext uri="{FF2B5EF4-FFF2-40B4-BE49-F238E27FC236}">
                <a16:creationId xmlns:a16="http://schemas.microsoft.com/office/drawing/2014/main" id="{5D3C2172-E3D0-FE67-0A05-5D85455DA12C}"/>
              </a:ext>
            </a:extLst>
          </p:cNvPr>
          <p:cNvGrpSpPr/>
          <p:nvPr/>
        </p:nvGrpSpPr>
        <p:grpSpPr>
          <a:xfrm>
            <a:off x="3647073" y="2103742"/>
            <a:ext cx="988003" cy="1805952"/>
            <a:chOff x="-383447" y="2066698"/>
            <a:chExt cx="988003" cy="1805952"/>
          </a:xfrm>
        </p:grpSpPr>
        <p:sp>
          <p:nvSpPr>
            <p:cNvPr id="16" name="文本框 15">
              <a:extLst>
                <a:ext uri="{FF2B5EF4-FFF2-40B4-BE49-F238E27FC236}">
                  <a16:creationId xmlns:a16="http://schemas.microsoft.com/office/drawing/2014/main" id="{9A5DE762-7EA5-7904-9FE1-6FDD7A413452}"/>
                </a:ext>
              </a:extLst>
            </p:cNvPr>
            <p:cNvSpPr txBox="1"/>
            <p:nvPr/>
          </p:nvSpPr>
          <p:spPr>
            <a:xfrm flipH="1">
              <a:off x="-343572" y="3503318"/>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曹庆宏</a:t>
              </a:r>
            </a:p>
          </p:txBody>
        </p:sp>
        <p:pic>
          <p:nvPicPr>
            <p:cNvPr id="21" name="Picture 4">
              <a:extLst>
                <a:ext uri="{FF2B5EF4-FFF2-40B4-BE49-F238E27FC236}">
                  <a16:creationId xmlns:a16="http://schemas.microsoft.com/office/drawing/2014/main" id="{704B89ED-4089-0A58-B649-E6DD453DA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47" y="2066698"/>
              <a:ext cx="988003" cy="11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组合 40">
            <a:extLst>
              <a:ext uri="{FF2B5EF4-FFF2-40B4-BE49-F238E27FC236}">
                <a16:creationId xmlns:a16="http://schemas.microsoft.com/office/drawing/2014/main" id="{11C64C14-50E7-9351-90AD-138CAA875FF7}"/>
              </a:ext>
            </a:extLst>
          </p:cNvPr>
          <p:cNvGrpSpPr/>
          <p:nvPr/>
        </p:nvGrpSpPr>
        <p:grpSpPr>
          <a:xfrm>
            <a:off x="1203939" y="2090961"/>
            <a:ext cx="988671" cy="1789117"/>
            <a:chOff x="3083084" y="2007275"/>
            <a:chExt cx="988671" cy="1789117"/>
          </a:xfrm>
        </p:grpSpPr>
        <p:sp>
          <p:nvSpPr>
            <p:cNvPr id="14" name="文本框 13">
              <a:extLst>
                <a:ext uri="{FF2B5EF4-FFF2-40B4-BE49-F238E27FC236}">
                  <a16:creationId xmlns:a16="http://schemas.microsoft.com/office/drawing/2014/main" id="{6C3FA302-D9B5-6160-D601-D2718CBDC572}"/>
                </a:ext>
              </a:extLst>
            </p:cNvPr>
            <p:cNvSpPr txBox="1"/>
            <p:nvPr/>
          </p:nvSpPr>
          <p:spPr>
            <a:xfrm>
              <a:off x="3152735" y="3427060"/>
              <a:ext cx="655949" cy="369332"/>
            </a:xfrm>
            <a:prstGeom prst="rect">
              <a:avLst/>
            </a:prstGeom>
            <a:noFill/>
          </p:spPr>
          <p:txBody>
            <a:bodyPr wrap="non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刘川</a:t>
              </a:r>
            </a:p>
          </p:txBody>
        </p:sp>
        <p:pic>
          <p:nvPicPr>
            <p:cNvPr id="22" name="Picture 6">
              <a:extLst>
                <a:ext uri="{FF2B5EF4-FFF2-40B4-BE49-F238E27FC236}">
                  <a16:creationId xmlns:a16="http://schemas.microsoft.com/office/drawing/2014/main" id="{C3AFA858-B865-97EA-5AAF-FF6D6DC5ED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3084" y="2007275"/>
              <a:ext cx="988671" cy="11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组合 42">
            <a:extLst>
              <a:ext uri="{FF2B5EF4-FFF2-40B4-BE49-F238E27FC236}">
                <a16:creationId xmlns:a16="http://schemas.microsoft.com/office/drawing/2014/main" id="{5F240473-4776-B471-6E47-52217E00A901}"/>
              </a:ext>
            </a:extLst>
          </p:cNvPr>
          <p:cNvGrpSpPr/>
          <p:nvPr/>
        </p:nvGrpSpPr>
        <p:grpSpPr>
          <a:xfrm>
            <a:off x="7116203" y="2117857"/>
            <a:ext cx="988669" cy="1805952"/>
            <a:chOff x="3436392" y="617179"/>
            <a:chExt cx="988669" cy="1805952"/>
          </a:xfrm>
        </p:grpSpPr>
        <p:sp>
          <p:nvSpPr>
            <p:cNvPr id="18" name="文本框 17">
              <a:extLst>
                <a:ext uri="{FF2B5EF4-FFF2-40B4-BE49-F238E27FC236}">
                  <a16:creationId xmlns:a16="http://schemas.microsoft.com/office/drawing/2014/main" id="{D8A1F92F-3D4D-11F2-6B4F-BA020844588C}"/>
                </a:ext>
              </a:extLst>
            </p:cNvPr>
            <p:cNvSpPr txBox="1"/>
            <p:nvPr/>
          </p:nvSpPr>
          <p:spPr>
            <a:xfrm>
              <a:off x="3516307" y="2053799"/>
              <a:ext cx="660758" cy="369332"/>
            </a:xfrm>
            <a:prstGeom prst="rect">
              <a:avLst/>
            </a:prstGeom>
            <a:noFill/>
          </p:spPr>
          <p:txBody>
            <a:bodyPr wrap="non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冯旭</a:t>
              </a:r>
            </a:p>
          </p:txBody>
        </p:sp>
        <p:pic>
          <p:nvPicPr>
            <p:cNvPr id="23" name="Picture 8">
              <a:extLst>
                <a:ext uri="{FF2B5EF4-FFF2-40B4-BE49-F238E27FC236}">
                  <a16:creationId xmlns:a16="http://schemas.microsoft.com/office/drawing/2014/main" id="{9683057F-465C-48D4-6E09-D878A75118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6392" y="617179"/>
              <a:ext cx="988669" cy="11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组合 43">
            <a:extLst>
              <a:ext uri="{FF2B5EF4-FFF2-40B4-BE49-F238E27FC236}">
                <a16:creationId xmlns:a16="http://schemas.microsoft.com/office/drawing/2014/main" id="{008D75EC-683C-F46E-A3BE-1569AE5A6B2A}"/>
              </a:ext>
            </a:extLst>
          </p:cNvPr>
          <p:cNvGrpSpPr/>
          <p:nvPr/>
        </p:nvGrpSpPr>
        <p:grpSpPr>
          <a:xfrm>
            <a:off x="8314970" y="2117857"/>
            <a:ext cx="988003" cy="1796942"/>
            <a:chOff x="4570477" y="1977682"/>
            <a:chExt cx="988003" cy="1796942"/>
          </a:xfrm>
        </p:grpSpPr>
        <p:sp>
          <p:nvSpPr>
            <p:cNvPr id="17" name="文本框 16">
              <a:extLst>
                <a:ext uri="{FF2B5EF4-FFF2-40B4-BE49-F238E27FC236}">
                  <a16:creationId xmlns:a16="http://schemas.microsoft.com/office/drawing/2014/main" id="{174E0676-5561-CCA0-928A-5AB361808F41}"/>
                </a:ext>
              </a:extLst>
            </p:cNvPr>
            <p:cNvSpPr txBox="1"/>
            <p:nvPr/>
          </p:nvSpPr>
          <p:spPr>
            <a:xfrm flipH="1">
              <a:off x="4570477" y="3405292"/>
              <a:ext cx="923893"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马滟青</a:t>
              </a:r>
            </a:p>
          </p:txBody>
        </p:sp>
        <p:pic>
          <p:nvPicPr>
            <p:cNvPr id="24" name="Picture 10">
              <a:extLst>
                <a:ext uri="{FF2B5EF4-FFF2-40B4-BE49-F238E27FC236}">
                  <a16:creationId xmlns:a16="http://schemas.microsoft.com/office/drawing/2014/main" id="{C7EA589E-AA4A-F0EE-C1E0-F379C23FF0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477" y="1977682"/>
              <a:ext cx="988003" cy="11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组合 44">
            <a:extLst>
              <a:ext uri="{FF2B5EF4-FFF2-40B4-BE49-F238E27FC236}">
                <a16:creationId xmlns:a16="http://schemas.microsoft.com/office/drawing/2014/main" id="{D18E777C-D9A0-1738-8658-16A9F3AAAF45}"/>
              </a:ext>
            </a:extLst>
          </p:cNvPr>
          <p:cNvGrpSpPr/>
          <p:nvPr/>
        </p:nvGrpSpPr>
        <p:grpSpPr>
          <a:xfrm>
            <a:off x="9495910" y="2166044"/>
            <a:ext cx="1006022" cy="1746662"/>
            <a:chOff x="6010424" y="1977682"/>
            <a:chExt cx="1006022" cy="1746662"/>
          </a:xfrm>
        </p:grpSpPr>
        <p:pic>
          <p:nvPicPr>
            <p:cNvPr id="25" name="Picture 12">
              <a:extLst>
                <a:ext uri="{FF2B5EF4-FFF2-40B4-BE49-F238E27FC236}">
                  <a16:creationId xmlns:a16="http://schemas.microsoft.com/office/drawing/2014/main" id="{60EA7940-9A2C-FF2A-74B7-42539CCA7E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7777" y="1977682"/>
              <a:ext cx="988669" cy="1188000"/>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1CD659FB-051A-2199-69A3-BD5793E45471}"/>
                </a:ext>
              </a:extLst>
            </p:cNvPr>
            <p:cNvSpPr txBox="1"/>
            <p:nvPr/>
          </p:nvSpPr>
          <p:spPr>
            <a:xfrm flipH="1">
              <a:off x="6010424" y="3355012"/>
              <a:ext cx="923893"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朱华星</a:t>
              </a:r>
            </a:p>
          </p:txBody>
        </p:sp>
      </p:grpSp>
      <p:grpSp>
        <p:nvGrpSpPr>
          <p:cNvPr id="52" name="组合 51">
            <a:extLst>
              <a:ext uri="{FF2B5EF4-FFF2-40B4-BE49-F238E27FC236}">
                <a16:creationId xmlns:a16="http://schemas.microsoft.com/office/drawing/2014/main" id="{5010684D-EEFC-0578-3854-460CC2BD0C73}"/>
              </a:ext>
            </a:extLst>
          </p:cNvPr>
          <p:cNvGrpSpPr/>
          <p:nvPr/>
        </p:nvGrpSpPr>
        <p:grpSpPr>
          <a:xfrm>
            <a:off x="149331" y="3962384"/>
            <a:ext cx="8885213" cy="2502744"/>
            <a:chOff x="149331" y="3797996"/>
            <a:chExt cx="8885213" cy="2502744"/>
          </a:xfrm>
        </p:grpSpPr>
        <p:sp>
          <p:nvSpPr>
            <p:cNvPr id="13" name="文本框 12">
              <a:extLst>
                <a:ext uri="{FF2B5EF4-FFF2-40B4-BE49-F238E27FC236}">
                  <a16:creationId xmlns:a16="http://schemas.microsoft.com/office/drawing/2014/main" id="{4D32D641-282E-ED89-3F33-B1C414878AB6}"/>
                </a:ext>
              </a:extLst>
            </p:cNvPr>
            <p:cNvSpPr txBox="1"/>
            <p:nvPr/>
          </p:nvSpPr>
          <p:spPr>
            <a:xfrm>
              <a:off x="149331" y="3797996"/>
              <a:ext cx="2177162"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实验团队</a:t>
              </a:r>
            </a:p>
          </p:txBody>
        </p:sp>
        <p:grpSp>
          <p:nvGrpSpPr>
            <p:cNvPr id="48" name="组合 47">
              <a:extLst>
                <a:ext uri="{FF2B5EF4-FFF2-40B4-BE49-F238E27FC236}">
                  <a16:creationId xmlns:a16="http://schemas.microsoft.com/office/drawing/2014/main" id="{CEA29089-F2E3-3FCA-7C30-A443730214A2}"/>
                </a:ext>
              </a:extLst>
            </p:cNvPr>
            <p:cNvGrpSpPr/>
            <p:nvPr/>
          </p:nvGrpSpPr>
          <p:grpSpPr>
            <a:xfrm>
              <a:off x="7836155" y="4366018"/>
              <a:ext cx="1198389" cy="1923720"/>
              <a:chOff x="1467288" y="4427794"/>
              <a:chExt cx="1198389" cy="1923720"/>
            </a:xfrm>
          </p:grpSpPr>
          <p:pic>
            <p:nvPicPr>
              <p:cNvPr id="29" name="Picture 20">
                <a:extLst>
                  <a:ext uri="{FF2B5EF4-FFF2-40B4-BE49-F238E27FC236}">
                    <a16:creationId xmlns:a16="http://schemas.microsoft.com/office/drawing/2014/main" id="{C1934673-757E-64A2-7763-0328928355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7288" y="4427794"/>
                <a:ext cx="1198389" cy="1440000"/>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76CE55DC-F503-F2B8-1653-E8CE23D54230}"/>
                  </a:ext>
                </a:extLst>
              </p:cNvPr>
              <p:cNvSpPr txBox="1"/>
              <p:nvPr/>
            </p:nvSpPr>
            <p:spPr>
              <a:xfrm flipH="1">
                <a:off x="1585599" y="5982182"/>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安刘攀</a:t>
                </a:r>
              </a:p>
            </p:txBody>
          </p:sp>
        </p:grpSp>
        <p:grpSp>
          <p:nvGrpSpPr>
            <p:cNvPr id="47" name="组合 46">
              <a:extLst>
                <a:ext uri="{FF2B5EF4-FFF2-40B4-BE49-F238E27FC236}">
                  <a16:creationId xmlns:a16="http://schemas.microsoft.com/office/drawing/2014/main" id="{AEA84672-4D6A-4FE8-8B21-362396E37AA4}"/>
                </a:ext>
              </a:extLst>
            </p:cNvPr>
            <p:cNvGrpSpPr/>
            <p:nvPr/>
          </p:nvGrpSpPr>
          <p:grpSpPr>
            <a:xfrm>
              <a:off x="305666" y="4372186"/>
              <a:ext cx="1198389" cy="1909243"/>
              <a:chOff x="2068494" y="4400066"/>
              <a:chExt cx="1198389" cy="1909243"/>
            </a:xfrm>
          </p:grpSpPr>
          <p:pic>
            <p:nvPicPr>
              <p:cNvPr id="26" name="Picture 14">
                <a:extLst>
                  <a:ext uri="{FF2B5EF4-FFF2-40B4-BE49-F238E27FC236}">
                    <a16:creationId xmlns:a16="http://schemas.microsoft.com/office/drawing/2014/main" id="{C0BE9434-FFCB-775B-8B52-400D13C977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8494" y="4400066"/>
                <a:ext cx="1198389" cy="1440000"/>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0F721F8E-F627-A60F-E5DA-74F7984C2544}"/>
                  </a:ext>
                </a:extLst>
              </p:cNvPr>
              <p:cNvSpPr txBox="1"/>
              <p:nvPr/>
            </p:nvSpPr>
            <p:spPr>
              <a:xfrm flipH="1">
                <a:off x="2190971" y="5939977"/>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高原宁</a:t>
                </a:r>
              </a:p>
            </p:txBody>
          </p:sp>
        </p:grpSp>
        <p:grpSp>
          <p:nvGrpSpPr>
            <p:cNvPr id="49" name="组合 48">
              <a:extLst>
                <a:ext uri="{FF2B5EF4-FFF2-40B4-BE49-F238E27FC236}">
                  <a16:creationId xmlns:a16="http://schemas.microsoft.com/office/drawing/2014/main" id="{0B327ECC-1E7A-81EB-362A-19C8E617349E}"/>
                </a:ext>
              </a:extLst>
            </p:cNvPr>
            <p:cNvGrpSpPr/>
            <p:nvPr/>
          </p:nvGrpSpPr>
          <p:grpSpPr>
            <a:xfrm>
              <a:off x="4491766" y="4363679"/>
              <a:ext cx="1197576" cy="1937061"/>
              <a:chOff x="4888947" y="4423545"/>
              <a:chExt cx="1197576" cy="1937061"/>
            </a:xfrm>
          </p:grpSpPr>
          <p:pic>
            <p:nvPicPr>
              <p:cNvPr id="30" name="Picture 22">
                <a:extLst>
                  <a:ext uri="{FF2B5EF4-FFF2-40B4-BE49-F238E27FC236}">
                    <a16:creationId xmlns:a16="http://schemas.microsoft.com/office/drawing/2014/main" id="{47CEE9CA-AD8F-2D60-1CDC-DA0ECFD255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8947" y="4423545"/>
                <a:ext cx="1197576" cy="1440000"/>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a:extLst>
                  <a:ext uri="{FF2B5EF4-FFF2-40B4-BE49-F238E27FC236}">
                    <a16:creationId xmlns:a16="http://schemas.microsoft.com/office/drawing/2014/main" id="{47BBB785-815A-1A92-736D-7B0D86477D3F}"/>
                  </a:ext>
                </a:extLst>
              </p:cNvPr>
              <p:cNvSpPr txBox="1"/>
              <p:nvPr/>
            </p:nvSpPr>
            <p:spPr>
              <a:xfrm flipH="1">
                <a:off x="4997422" y="5991274"/>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王大勇</a:t>
                </a:r>
              </a:p>
            </p:txBody>
          </p:sp>
        </p:grpSp>
        <p:grpSp>
          <p:nvGrpSpPr>
            <p:cNvPr id="50" name="组合 49">
              <a:extLst>
                <a:ext uri="{FF2B5EF4-FFF2-40B4-BE49-F238E27FC236}">
                  <a16:creationId xmlns:a16="http://schemas.microsoft.com/office/drawing/2014/main" id="{19F055F7-85FD-17B7-CC0B-F25F10E57349}"/>
                </a:ext>
              </a:extLst>
            </p:cNvPr>
            <p:cNvGrpSpPr/>
            <p:nvPr/>
          </p:nvGrpSpPr>
          <p:grpSpPr>
            <a:xfrm>
              <a:off x="2951749" y="4359229"/>
              <a:ext cx="1198389" cy="1909243"/>
              <a:chOff x="6558424" y="4434491"/>
              <a:chExt cx="1198389" cy="1909243"/>
            </a:xfrm>
          </p:grpSpPr>
          <p:pic>
            <p:nvPicPr>
              <p:cNvPr id="27" name="Picture 16">
                <a:extLst>
                  <a:ext uri="{FF2B5EF4-FFF2-40B4-BE49-F238E27FC236}">
                    <a16:creationId xmlns:a16="http://schemas.microsoft.com/office/drawing/2014/main" id="{BC761F1F-7BB0-3631-023D-EF0D0CF2EF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8424" y="4434491"/>
                <a:ext cx="1198389" cy="1440000"/>
              </a:xfrm>
              <a:prstGeom prst="rect">
                <a:avLst/>
              </a:prstGeom>
              <a:noFill/>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5FBBFEAE-6428-9EAB-1494-D2DA3A621B92}"/>
                  </a:ext>
                </a:extLst>
              </p:cNvPr>
              <p:cNvSpPr txBox="1"/>
              <p:nvPr/>
            </p:nvSpPr>
            <p:spPr>
              <a:xfrm flipH="1">
                <a:off x="6758038" y="5974402"/>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杨振伟</a:t>
                </a:r>
              </a:p>
            </p:txBody>
          </p:sp>
        </p:grpSp>
        <p:grpSp>
          <p:nvGrpSpPr>
            <p:cNvPr id="51" name="组合 50">
              <a:extLst>
                <a:ext uri="{FF2B5EF4-FFF2-40B4-BE49-F238E27FC236}">
                  <a16:creationId xmlns:a16="http://schemas.microsoft.com/office/drawing/2014/main" id="{B34A5015-A533-F3E8-A196-06EF2A99B0FD}"/>
                </a:ext>
              </a:extLst>
            </p:cNvPr>
            <p:cNvGrpSpPr/>
            <p:nvPr/>
          </p:nvGrpSpPr>
          <p:grpSpPr>
            <a:xfrm>
              <a:off x="6163554" y="4369766"/>
              <a:ext cx="1198389" cy="1904451"/>
              <a:chOff x="8206468" y="4445028"/>
              <a:chExt cx="1198389" cy="1904451"/>
            </a:xfrm>
          </p:grpSpPr>
          <p:pic>
            <p:nvPicPr>
              <p:cNvPr id="28" name="Picture 18">
                <a:extLst>
                  <a:ext uri="{FF2B5EF4-FFF2-40B4-BE49-F238E27FC236}">
                    <a16:creationId xmlns:a16="http://schemas.microsoft.com/office/drawing/2014/main" id="{A34EB690-6222-9629-FD4A-9F6E43413C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06468" y="4445028"/>
                <a:ext cx="1198389" cy="1440000"/>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35">
                <a:extLst>
                  <a:ext uri="{FF2B5EF4-FFF2-40B4-BE49-F238E27FC236}">
                    <a16:creationId xmlns:a16="http://schemas.microsoft.com/office/drawing/2014/main" id="{9CCAD02C-8051-9B5D-F2E9-A3EA2997F9A8}"/>
                  </a:ext>
                </a:extLst>
              </p:cNvPr>
              <p:cNvSpPr txBox="1"/>
              <p:nvPr/>
            </p:nvSpPr>
            <p:spPr>
              <a:xfrm flipH="1">
                <a:off x="8421877" y="5980147"/>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张艳席</a:t>
                </a:r>
              </a:p>
            </p:txBody>
          </p:sp>
        </p:grpSp>
      </p:grpSp>
      <p:sp>
        <p:nvSpPr>
          <p:cNvPr id="39" name="文本框 38">
            <a:extLst>
              <a:ext uri="{FF2B5EF4-FFF2-40B4-BE49-F238E27FC236}">
                <a16:creationId xmlns:a16="http://schemas.microsoft.com/office/drawing/2014/main" id="{34A28A57-FC16-CC7B-1F23-D4F26780165D}"/>
              </a:ext>
            </a:extLst>
          </p:cNvPr>
          <p:cNvSpPr txBox="1"/>
          <p:nvPr/>
        </p:nvSpPr>
        <p:spPr>
          <a:xfrm>
            <a:off x="9667446" y="4779520"/>
            <a:ext cx="2184513" cy="954107"/>
          </a:xfrm>
          <a:prstGeom prst="rect">
            <a:avLst/>
          </a:prstGeom>
          <a:noFill/>
        </p:spPr>
        <p:txBody>
          <a:bodyPr wrap="square">
            <a:spAutoFit/>
          </a:bodyPr>
          <a:lstStyle/>
          <a:p>
            <a:r>
              <a:rPr lang="en-US" altLang="zh-CN" sz="2800" b="1" dirty="0"/>
              <a:t>BESIII</a:t>
            </a:r>
            <a:r>
              <a:rPr lang="zh-CN" altLang="en-US" sz="2800" b="1" dirty="0"/>
              <a:t>、</a:t>
            </a:r>
            <a:r>
              <a:rPr lang="en-US" altLang="zh-CN" sz="2800" b="1" dirty="0"/>
              <a:t>CMS</a:t>
            </a:r>
            <a:r>
              <a:rPr lang="zh-CN" altLang="en-US" sz="2800" b="1" dirty="0"/>
              <a:t>、</a:t>
            </a:r>
            <a:r>
              <a:rPr lang="en-US" altLang="zh-CN" sz="2800" b="1" dirty="0"/>
              <a:t>LHCb</a:t>
            </a:r>
            <a:r>
              <a:rPr lang="zh-CN" altLang="en-US" sz="2800" b="1" dirty="0"/>
              <a:t>等实验</a:t>
            </a:r>
          </a:p>
        </p:txBody>
      </p:sp>
      <p:sp>
        <p:nvSpPr>
          <p:cNvPr id="4" name="文本框 3">
            <a:extLst>
              <a:ext uri="{FF2B5EF4-FFF2-40B4-BE49-F238E27FC236}">
                <a16:creationId xmlns:a16="http://schemas.microsoft.com/office/drawing/2014/main" id="{E8D47CC7-5545-5B76-2CE6-C48993BCEA81}"/>
              </a:ext>
            </a:extLst>
          </p:cNvPr>
          <p:cNvSpPr txBox="1"/>
          <p:nvPr/>
        </p:nvSpPr>
        <p:spPr>
          <a:xfrm>
            <a:off x="247439" y="3499137"/>
            <a:ext cx="891591" cy="369332"/>
          </a:xfrm>
          <a:prstGeom prst="rect">
            <a:avLst/>
          </a:prstGeom>
          <a:noFill/>
        </p:spPr>
        <p:txBody>
          <a:bodyPr wrap="non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马伯强</a:t>
            </a:r>
          </a:p>
        </p:txBody>
      </p:sp>
      <p:pic>
        <p:nvPicPr>
          <p:cNvPr id="11" name="图片 10">
            <a:extLst>
              <a:ext uri="{FF2B5EF4-FFF2-40B4-BE49-F238E27FC236}">
                <a16:creationId xmlns:a16="http://schemas.microsoft.com/office/drawing/2014/main" id="{9965D0D6-E798-0184-F31C-38500E220D29}"/>
              </a:ext>
            </a:extLst>
          </p:cNvPr>
          <p:cNvPicPr>
            <a:picLocks noChangeAspect="1"/>
          </p:cNvPicPr>
          <p:nvPr/>
        </p:nvPicPr>
        <p:blipFill>
          <a:blip r:embed="rId17"/>
          <a:stretch>
            <a:fillRect/>
          </a:stretch>
        </p:blipFill>
        <p:spPr>
          <a:xfrm>
            <a:off x="214234" y="2016068"/>
            <a:ext cx="812380" cy="1188000"/>
          </a:xfrm>
          <a:prstGeom prst="rect">
            <a:avLst/>
          </a:prstGeom>
        </p:spPr>
      </p:pic>
      <p:pic>
        <p:nvPicPr>
          <p:cNvPr id="1026" name="Picture 2" descr="冒亚军_百度百科">
            <a:extLst>
              <a:ext uri="{FF2B5EF4-FFF2-40B4-BE49-F238E27FC236}">
                <a16:creationId xmlns:a16="http://schemas.microsoft.com/office/drawing/2014/main" id="{3412C838-60AB-3E76-5219-AAB4F1078F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6104" y="4540997"/>
            <a:ext cx="1100656" cy="1395607"/>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a:extLst>
              <a:ext uri="{FF2B5EF4-FFF2-40B4-BE49-F238E27FC236}">
                <a16:creationId xmlns:a16="http://schemas.microsoft.com/office/drawing/2014/main" id="{1BBD300A-B3B0-8E1D-AA07-A8E3548570C6}"/>
              </a:ext>
            </a:extLst>
          </p:cNvPr>
          <p:cNvSpPr txBox="1"/>
          <p:nvPr/>
        </p:nvSpPr>
        <p:spPr>
          <a:xfrm flipH="1">
            <a:off x="1676104" y="6089216"/>
            <a:ext cx="891589"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冒亚军</a:t>
            </a:r>
          </a:p>
        </p:txBody>
      </p:sp>
      <p:grpSp>
        <p:nvGrpSpPr>
          <p:cNvPr id="40" name="组合 39">
            <a:extLst>
              <a:ext uri="{FF2B5EF4-FFF2-40B4-BE49-F238E27FC236}">
                <a16:creationId xmlns:a16="http://schemas.microsoft.com/office/drawing/2014/main" id="{B49964D8-DE17-E783-A7B5-D36764CFDA69}"/>
              </a:ext>
            </a:extLst>
          </p:cNvPr>
          <p:cNvGrpSpPr/>
          <p:nvPr/>
        </p:nvGrpSpPr>
        <p:grpSpPr>
          <a:xfrm>
            <a:off x="4765449" y="2108761"/>
            <a:ext cx="1039595" cy="1780131"/>
            <a:chOff x="7891029" y="2122926"/>
            <a:chExt cx="1039595" cy="1780131"/>
          </a:xfrm>
        </p:grpSpPr>
        <p:pic>
          <p:nvPicPr>
            <p:cNvPr id="1030" name="Picture 6">
              <a:extLst>
                <a:ext uri="{FF2B5EF4-FFF2-40B4-BE49-F238E27FC236}">
                  <a16:creationId xmlns:a16="http://schemas.microsoft.com/office/drawing/2014/main" id="{C24BC2A2-42A9-7DB0-5EBF-D3CF8F85B73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41953" y="2122926"/>
              <a:ext cx="988671" cy="1188000"/>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37">
              <a:extLst>
                <a:ext uri="{FF2B5EF4-FFF2-40B4-BE49-F238E27FC236}">
                  <a16:creationId xmlns:a16="http://schemas.microsoft.com/office/drawing/2014/main" id="{8030442F-FE71-8CAB-105F-A1A6EAB14BC2}"/>
                </a:ext>
              </a:extLst>
            </p:cNvPr>
            <p:cNvSpPr txBox="1"/>
            <p:nvPr/>
          </p:nvSpPr>
          <p:spPr>
            <a:xfrm flipH="1">
              <a:off x="7891029" y="3533725"/>
              <a:ext cx="923893"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宋慧超</a:t>
              </a:r>
            </a:p>
          </p:txBody>
        </p:sp>
      </p:grpSp>
      <p:grpSp>
        <p:nvGrpSpPr>
          <p:cNvPr id="55" name="组合 54">
            <a:extLst>
              <a:ext uri="{FF2B5EF4-FFF2-40B4-BE49-F238E27FC236}">
                <a16:creationId xmlns:a16="http://schemas.microsoft.com/office/drawing/2014/main" id="{52C3E2EC-7FAB-81F0-F61E-B11A1A76ADFD}"/>
              </a:ext>
            </a:extLst>
          </p:cNvPr>
          <p:cNvGrpSpPr/>
          <p:nvPr/>
        </p:nvGrpSpPr>
        <p:grpSpPr>
          <a:xfrm>
            <a:off x="5992369" y="2026911"/>
            <a:ext cx="1030901" cy="1903121"/>
            <a:chOff x="8724107" y="2007094"/>
            <a:chExt cx="1030901" cy="1903121"/>
          </a:xfrm>
        </p:grpSpPr>
        <p:pic>
          <p:nvPicPr>
            <p:cNvPr id="1032" name="Picture 8" descr="舒菁-中国科学院大学-UCAS">
              <a:extLst>
                <a:ext uri="{FF2B5EF4-FFF2-40B4-BE49-F238E27FC236}">
                  <a16:creationId xmlns:a16="http://schemas.microsoft.com/office/drawing/2014/main" id="{27703C44-78C7-27CD-C8F4-5F3CA23B56C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24107" y="2007094"/>
              <a:ext cx="976195" cy="1327133"/>
            </a:xfrm>
            <a:prstGeom prst="rect">
              <a:avLst/>
            </a:prstGeom>
            <a:noFill/>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id="{3D1FF572-27C1-668A-590D-7D039DF90E18}"/>
                </a:ext>
              </a:extLst>
            </p:cNvPr>
            <p:cNvSpPr txBox="1"/>
            <p:nvPr/>
          </p:nvSpPr>
          <p:spPr>
            <a:xfrm flipH="1">
              <a:off x="8831115" y="3540883"/>
              <a:ext cx="923893"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舒菁</a:t>
              </a:r>
            </a:p>
          </p:txBody>
        </p:sp>
      </p:grpSp>
      <p:pic>
        <p:nvPicPr>
          <p:cNvPr id="1036" name="Picture 12" descr="刘佳 中文主页--首页">
            <a:extLst>
              <a:ext uri="{FF2B5EF4-FFF2-40B4-BE49-F238E27FC236}">
                <a16:creationId xmlns:a16="http://schemas.microsoft.com/office/drawing/2014/main" id="{0FEAF222-F520-4451-511B-C1DF3F2587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05511" y="2115607"/>
            <a:ext cx="1013158" cy="1217424"/>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53">
            <a:extLst>
              <a:ext uri="{FF2B5EF4-FFF2-40B4-BE49-F238E27FC236}">
                <a16:creationId xmlns:a16="http://schemas.microsoft.com/office/drawing/2014/main" id="{FDB05DB1-9CF6-F06C-37C1-A75A39A65AD9}"/>
              </a:ext>
            </a:extLst>
          </p:cNvPr>
          <p:cNvSpPr txBox="1"/>
          <p:nvPr/>
        </p:nvSpPr>
        <p:spPr>
          <a:xfrm flipH="1">
            <a:off x="10759703" y="3570550"/>
            <a:ext cx="923893" cy="369332"/>
          </a:xfrm>
          <a:prstGeom prst="rect">
            <a:avLst/>
          </a:prstGeom>
          <a:noFill/>
        </p:spPr>
        <p:txBody>
          <a:bodyPr wrap="square" rtlCol="0">
            <a:spAutoFit/>
          </a:bodyPr>
          <a:lstStyle/>
          <a:p>
            <a:pPr eaLnBrk="0" fontAlgn="base" hangingPunct="0">
              <a:spcBef>
                <a:spcPct val="0"/>
              </a:spcBef>
              <a:spcAft>
                <a:spcPct val="0"/>
              </a:spcAft>
              <a:defRPr/>
            </a:pPr>
            <a:r>
              <a:rPr lang="zh-CN" altLang="en-US" b="1" dirty="0">
                <a:solidFill>
                  <a:srgbClr val="0070C0"/>
                </a:solidFill>
                <a:latin typeface="楷体" panose="02010609060101010101" pitchFamily="49" charset="-122"/>
                <a:ea typeface="楷体" panose="02010609060101010101" pitchFamily="49" charset="-122"/>
              </a:rPr>
              <a:t>刘佳</a:t>
            </a:r>
          </a:p>
        </p:txBody>
      </p:sp>
      <p:sp>
        <p:nvSpPr>
          <p:cNvPr id="56" name="文本框 55">
            <a:extLst>
              <a:ext uri="{FF2B5EF4-FFF2-40B4-BE49-F238E27FC236}">
                <a16:creationId xmlns:a16="http://schemas.microsoft.com/office/drawing/2014/main" id="{37F82CD0-ADCD-D59E-E90B-B45B5CDB1791}"/>
              </a:ext>
            </a:extLst>
          </p:cNvPr>
          <p:cNvSpPr txBox="1"/>
          <p:nvPr/>
        </p:nvSpPr>
        <p:spPr>
          <a:xfrm>
            <a:off x="11874500" y="2717800"/>
            <a:ext cx="346570" cy="369332"/>
          </a:xfrm>
          <a:prstGeom prst="rect">
            <a:avLst/>
          </a:prstGeom>
          <a:noFill/>
        </p:spPr>
        <p:txBody>
          <a:bodyPr wrap="none" rtlCol="0">
            <a:spAutoFit/>
          </a:bodyPr>
          <a:lstStyle/>
          <a:p>
            <a:r>
              <a:rPr kumimoji="1" lang="en-US" altLang="zh-CN" dirty="0"/>
              <a:t>…</a:t>
            </a:r>
            <a:endParaRPr kumimoji="1" lang="zh-CN" altLang="en-US" dirty="0"/>
          </a:p>
        </p:txBody>
      </p:sp>
      <p:sp>
        <p:nvSpPr>
          <p:cNvPr id="57" name="文本框 56">
            <a:extLst>
              <a:ext uri="{FF2B5EF4-FFF2-40B4-BE49-F238E27FC236}">
                <a16:creationId xmlns:a16="http://schemas.microsoft.com/office/drawing/2014/main" id="{0D910341-6909-67DC-712C-09A957D556DC}"/>
              </a:ext>
            </a:extLst>
          </p:cNvPr>
          <p:cNvSpPr txBox="1"/>
          <p:nvPr/>
        </p:nvSpPr>
        <p:spPr>
          <a:xfrm>
            <a:off x="9372600" y="5245100"/>
            <a:ext cx="346570" cy="369332"/>
          </a:xfrm>
          <a:prstGeom prst="rect">
            <a:avLst/>
          </a:prstGeom>
          <a:noFill/>
        </p:spPr>
        <p:txBody>
          <a:bodyPr wrap="none" rtlCol="0">
            <a:spAutoFit/>
          </a:bodyPr>
          <a:lstStyle/>
          <a:p>
            <a:r>
              <a:rPr kumimoji="1" lang="en-US" altLang="zh-CN" dirty="0"/>
              <a:t>…</a:t>
            </a:r>
            <a:endParaRPr kumimoji="1" lang="zh-CN" altLang="en-US" dirty="0"/>
          </a:p>
        </p:txBody>
      </p:sp>
    </p:spTree>
    <p:extLst>
      <p:ext uri="{BB962C8B-B14F-4D97-AF65-F5344CB8AC3E}">
        <p14:creationId xmlns:p14="http://schemas.microsoft.com/office/powerpoint/2010/main" val="3106941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018B7-7D78-308D-918D-375D165B0123}"/>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4A41F73B-EFEB-796E-9D54-A6E1E0309C9A}"/>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E4E025DE-43D7-BE74-E145-129A75B81471}"/>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4779CEF5-D758-3F18-AE67-190BF8DC32F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A1AF733D-CA53-FB90-07A7-97FF76AFDCF5}"/>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815EEF77-B2D1-7FCD-2ABC-EC5DF007A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97E0EAF3-6953-358B-1600-F3024FF38B3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机遇</a:t>
            </a:r>
          </a:p>
        </p:txBody>
      </p:sp>
      <p:pic>
        <p:nvPicPr>
          <p:cNvPr id="12" name="图片 11">
            <a:extLst>
              <a:ext uri="{FF2B5EF4-FFF2-40B4-BE49-F238E27FC236}">
                <a16:creationId xmlns:a16="http://schemas.microsoft.com/office/drawing/2014/main" id="{1E39DDB5-39C5-3EBA-B838-EC926E380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5349A610-F3C5-BBAB-991B-D0370FE72D20}"/>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sp>
        <p:nvSpPr>
          <p:cNvPr id="11" name="文本框 10">
            <a:extLst>
              <a:ext uri="{FF2B5EF4-FFF2-40B4-BE49-F238E27FC236}">
                <a16:creationId xmlns:a16="http://schemas.microsoft.com/office/drawing/2014/main" id="{A804B38B-B793-A0AC-8B5C-0715F04F6833}"/>
              </a:ext>
            </a:extLst>
          </p:cNvPr>
          <p:cNvSpPr txBox="1"/>
          <p:nvPr/>
        </p:nvSpPr>
        <p:spPr>
          <a:xfrm>
            <a:off x="2046909" y="5263659"/>
            <a:ext cx="8430591" cy="661078"/>
          </a:xfrm>
          <a:prstGeom prst="rect">
            <a:avLst/>
          </a:prstGeom>
          <a:noFill/>
        </p:spPr>
        <p:txBody>
          <a:bodyPr wrap="square">
            <a:spAutoFit/>
          </a:bodyPr>
          <a:lstStyle/>
          <a:p>
            <a:pPr>
              <a:lnSpc>
                <a:spcPct val="150000"/>
              </a:lnSpc>
            </a:pPr>
            <a:r>
              <a:rPr lang="zh-CN" altLang="en-US" sz="2800" dirty="0">
                <a:solidFill>
                  <a:srgbClr val="00B0F0"/>
                </a:solidFill>
                <a:latin typeface="Heiti SC Medium" pitchFamily="2" charset="-128"/>
                <a:ea typeface="Heiti SC Medium" pitchFamily="2" charset="-128"/>
              </a:rPr>
              <a:t>中国</a:t>
            </a:r>
            <a:r>
              <a:rPr lang="en-US" altLang="zh-CN" sz="2800" dirty="0">
                <a:solidFill>
                  <a:srgbClr val="00B0F0"/>
                </a:solidFill>
                <a:latin typeface="Times New Roman" panose="02020603050405020304" pitchFamily="18" charset="0"/>
                <a:ea typeface="Heiti SC Medium" pitchFamily="2" charset="-128"/>
                <a:cs typeface="Times New Roman" panose="02020603050405020304" pitchFamily="18" charset="0"/>
              </a:rPr>
              <a:t>LHCb</a:t>
            </a:r>
            <a:r>
              <a:rPr lang="zh-CN" altLang="en-US" sz="2800" dirty="0">
                <a:solidFill>
                  <a:srgbClr val="00B0F0"/>
                </a:solidFill>
                <a:latin typeface="Heiti SC Medium" pitchFamily="2" charset="-128"/>
                <a:ea typeface="Heiti SC Medium" pitchFamily="2" charset="-128"/>
              </a:rPr>
              <a:t>组将承办 </a:t>
            </a:r>
            <a:r>
              <a:rPr lang="en-US" altLang="zh-CN" sz="2800" dirty="0">
                <a:solidFill>
                  <a:srgbClr val="00B0F0"/>
                </a:solidFill>
                <a:latin typeface="Heiti SC Medium" pitchFamily="2" charset="-128"/>
                <a:ea typeface="Heiti SC Medium" pitchFamily="2" charset="-128"/>
              </a:rPr>
              <a:t>2025</a:t>
            </a:r>
            <a:r>
              <a:rPr lang="zh-CN" altLang="en-US" sz="2800" dirty="0">
                <a:solidFill>
                  <a:srgbClr val="00B0F0"/>
                </a:solidFill>
                <a:latin typeface="Heiti SC Medium" pitchFamily="2" charset="-128"/>
                <a:ea typeface="Heiti SC Medium" pitchFamily="2" charset="-128"/>
              </a:rPr>
              <a:t>年 </a:t>
            </a:r>
            <a:r>
              <a:rPr lang="en-US" altLang="zh-CN" sz="2800" dirty="0">
                <a:solidFill>
                  <a:srgbClr val="00B0F0"/>
                </a:solidFill>
                <a:latin typeface="Times New Roman" panose="02020603050405020304" pitchFamily="18" charset="0"/>
                <a:ea typeface="Heiti SC Medium" pitchFamily="2" charset="-128"/>
                <a:cs typeface="Times New Roman" panose="02020603050405020304" pitchFamily="18" charset="0"/>
              </a:rPr>
              <a:t>LHCb</a:t>
            </a:r>
            <a:r>
              <a:rPr lang="zh-CN" altLang="en-US" sz="2800" dirty="0">
                <a:solidFill>
                  <a:srgbClr val="00B0F0"/>
                </a:solidFill>
                <a:latin typeface="Heiti SC Medium" pitchFamily="2" charset="-128"/>
                <a:ea typeface="Heiti SC Medium" pitchFamily="2" charset="-128"/>
              </a:rPr>
              <a:t> 实验组大会</a:t>
            </a:r>
            <a:r>
              <a:rPr lang="en-US" altLang="zh-CN" sz="2800" dirty="0">
                <a:solidFill>
                  <a:srgbClr val="00B0F0"/>
                </a:solidFill>
                <a:latin typeface="Heiti SC Medium" pitchFamily="2" charset="-128"/>
                <a:ea typeface="Heiti SC Medium" pitchFamily="2" charset="-128"/>
              </a:rPr>
              <a:t>(9</a:t>
            </a:r>
            <a:r>
              <a:rPr lang="zh-CN" altLang="en-US" sz="2800" dirty="0">
                <a:solidFill>
                  <a:srgbClr val="00B0F0"/>
                </a:solidFill>
                <a:latin typeface="Heiti SC Medium" pitchFamily="2" charset="-128"/>
                <a:ea typeface="Heiti SC Medium" pitchFamily="2" charset="-128"/>
              </a:rPr>
              <a:t>月</a:t>
            </a:r>
            <a:r>
              <a:rPr lang="en-US" altLang="zh-CN" sz="2800" dirty="0">
                <a:solidFill>
                  <a:srgbClr val="00B0F0"/>
                </a:solidFill>
                <a:latin typeface="Heiti SC Medium" pitchFamily="2" charset="-128"/>
                <a:ea typeface="Heiti SC Medium" pitchFamily="2" charset="-128"/>
              </a:rPr>
              <a:t>)</a:t>
            </a:r>
            <a:endParaRPr lang="zh-CN" altLang="en-US" sz="2800" b="0" i="0" dirty="0">
              <a:solidFill>
                <a:srgbClr val="00B0F0"/>
              </a:solidFill>
              <a:effectLst/>
              <a:latin typeface="Roboto" panose="02000000000000000000" pitchFamily="2" charset="0"/>
            </a:endParaRPr>
          </a:p>
        </p:txBody>
      </p:sp>
      <p:sp>
        <p:nvSpPr>
          <p:cNvPr id="4" name="文本框 3">
            <a:extLst>
              <a:ext uri="{FF2B5EF4-FFF2-40B4-BE49-F238E27FC236}">
                <a16:creationId xmlns:a16="http://schemas.microsoft.com/office/drawing/2014/main" id="{B35489A0-B456-4A08-163E-0A43FABDAB6C}"/>
              </a:ext>
            </a:extLst>
          </p:cNvPr>
          <p:cNvSpPr txBox="1"/>
          <p:nvPr/>
        </p:nvSpPr>
        <p:spPr>
          <a:xfrm>
            <a:off x="365373" y="1220068"/>
            <a:ext cx="11232654" cy="715260"/>
          </a:xfrm>
          <a:prstGeom prst="rect">
            <a:avLst/>
          </a:prstGeom>
          <a:noFill/>
        </p:spPr>
        <p:txBody>
          <a:bodyPr wrap="square">
            <a:spAutoFit/>
          </a:bodyPr>
          <a:lstStyle/>
          <a:p>
            <a:pPr algn="ctr">
              <a:lnSpc>
                <a:spcPct val="150000"/>
              </a:lnSpc>
            </a:pPr>
            <a:r>
              <a:rPr lang="zh-CN" altLang="en-US" sz="3200" dirty="0">
                <a:solidFill>
                  <a:srgbClr val="C00000"/>
                </a:solidFill>
                <a:latin typeface="Heiti SC Medium" pitchFamily="2" charset="-128"/>
                <a:ea typeface="Heiti SC Medium" pitchFamily="2" charset="-128"/>
              </a:rPr>
              <a:t>重味物理研究的特点和优势是理论和实验紧密结合</a:t>
            </a:r>
            <a:endParaRPr lang="en-US" altLang="zh-CN" sz="3200" dirty="0">
              <a:solidFill>
                <a:srgbClr val="C00000"/>
              </a:solidFill>
              <a:latin typeface="Heiti SC Medium" pitchFamily="2" charset="-128"/>
              <a:ea typeface="Heiti SC Medium" pitchFamily="2" charset="-128"/>
            </a:endParaRPr>
          </a:p>
        </p:txBody>
      </p:sp>
      <p:grpSp>
        <p:nvGrpSpPr>
          <p:cNvPr id="16" name="组合 15">
            <a:extLst>
              <a:ext uri="{FF2B5EF4-FFF2-40B4-BE49-F238E27FC236}">
                <a16:creationId xmlns:a16="http://schemas.microsoft.com/office/drawing/2014/main" id="{0DD3D714-A4B6-C4D5-964E-355E7B7A8A8E}"/>
              </a:ext>
            </a:extLst>
          </p:cNvPr>
          <p:cNvGrpSpPr/>
          <p:nvPr/>
        </p:nvGrpSpPr>
        <p:grpSpPr>
          <a:xfrm>
            <a:off x="2391732" y="2083045"/>
            <a:ext cx="6624663" cy="3155476"/>
            <a:chOff x="2323191" y="2687490"/>
            <a:chExt cx="6624663" cy="3155476"/>
          </a:xfrm>
        </p:grpSpPr>
        <p:pic>
          <p:nvPicPr>
            <p:cNvPr id="13" name="图片 12">
              <a:extLst>
                <a:ext uri="{FF2B5EF4-FFF2-40B4-BE49-F238E27FC236}">
                  <a16:creationId xmlns:a16="http://schemas.microsoft.com/office/drawing/2014/main" id="{F3AC5032-A196-E66E-E2BA-0064D3056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191" y="2687490"/>
              <a:ext cx="6624663" cy="3155476"/>
            </a:xfrm>
            <a:prstGeom prst="rect">
              <a:avLst/>
            </a:prstGeom>
          </p:spPr>
        </p:pic>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90FD0481-257A-9193-E496-8ADBBE7F4FD1}"/>
                    </a:ext>
                  </a:extLst>
                </p:cNvPr>
                <p:cNvSpPr txBox="1"/>
                <p:nvPr/>
              </p:nvSpPr>
              <p:spPr>
                <a:xfrm>
                  <a:off x="4818496" y="3467347"/>
                  <a:ext cx="2013693" cy="707886"/>
                </a:xfrm>
                <a:prstGeom prst="rect">
                  <a:avLst/>
                </a:prstGeom>
                <a:solidFill>
                  <a:schemeClr val="accent4">
                    <a:lumMod val="20000"/>
                    <a:lumOff val="80000"/>
                  </a:schemeClr>
                </a:solidFill>
              </p:spPr>
              <p:txBody>
                <a:bodyPr wrap="none" rtlCol="0">
                  <a:spAutoFit/>
                </a:bodyPr>
                <a:lstStyle/>
                <a:p>
                  <a:r>
                    <a:rPr kumimoji="1" lang="en-US" altLang="zh-CN" sz="2000" b="1" dirty="0">
                      <a:solidFill>
                        <a:srgbClr val="FF0000"/>
                      </a:solidFill>
                      <a:latin typeface="HEITI SC MEDIUM" pitchFamily="2" charset="-128"/>
                      <a:ea typeface="HEITI SC MEDIUM" pitchFamily="2" charset="-128"/>
                    </a:rPr>
                    <a:t>Run-3</a:t>
                  </a:r>
                  <a:r>
                    <a:rPr kumimoji="1" lang="zh-CN" altLang="en-US" sz="2000" b="1" dirty="0">
                      <a:solidFill>
                        <a:srgbClr val="FF0000"/>
                      </a:solidFill>
                      <a:latin typeface="HEITI SC MEDIUM" pitchFamily="2" charset="-128"/>
                      <a:ea typeface="HEITI SC MEDIUM" pitchFamily="2" charset="-128"/>
                    </a:rPr>
                    <a:t> 基本完成</a:t>
                  </a:r>
                  <a:endParaRPr kumimoji="1" lang="en-US" altLang="zh-CN" sz="2000" b="1" dirty="0">
                    <a:solidFill>
                      <a:srgbClr val="FF0000"/>
                    </a:solidFill>
                    <a:latin typeface="HEITI SC MEDIUM" pitchFamily="2" charset="-128"/>
                    <a:ea typeface="HEITI SC MEDIUM" pitchFamily="2" charset="-128"/>
                  </a:endParaRPr>
                </a:p>
                <a:p>
                  <a:r>
                    <a:rPr kumimoji="1" lang="zh-CN" altLang="en-US" sz="2000" b="1" dirty="0">
                      <a:solidFill>
                        <a:srgbClr val="FF0000"/>
                      </a:solidFill>
                      <a:latin typeface="HEITI SC MEDIUM" pitchFamily="2" charset="-128"/>
                      <a:ea typeface="HEITI SC MEDIUM" pitchFamily="2" charset="-128"/>
                    </a:rPr>
                    <a:t>有效数据</a:t>
                  </a:r>
                  <a14:m>
                    <m:oMath xmlns:m="http://schemas.openxmlformats.org/officeDocument/2006/math">
                      <m:r>
                        <a:rPr kumimoji="1" lang="en-US" altLang="zh-CN" sz="2000" b="1" i="1" smtClean="0">
                          <a:solidFill>
                            <a:srgbClr val="FF0000"/>
                          </a:solidFill>
                          <a:latin typeface="Cambria Math" panose="02040503050406030204" pitchFamily="18" charset="0"/>
                          <a:ea typeface="HEITI SC MEDIUM" pitchFamily="2" charset="-128"/>
                        </a:rPr>
                        <m:t>≈</m:t>
                      </m:r>
                      <m:r>
                        <a:rPr kumimoji="1" lang="en-US" altLang="zh-CN" sz="2000" b="1" i="1" smtClean="0">
                          <a:solidFill>
                            <a:srgbClr val="FF0000"/>
                          </a:solidFill>
                          <a:latin typeface="Cambria Math" panose="02040503050406030204" pitchFamily="18" charset="0"/>
                          <a:ea typeface="HEITI SC MEDIUM" pitchFamily="2" charset="-128"/>
                        </a:rPr>
                        <m:t>𝟒</m:t>
                      </m:r>
                      <m:r>
                        <a:rPr kumimoji="1" lang="en-US" altLang="zh-CN" sz="2000" b="1" i="1" smtClean="0">
                          <a:solidFill>
                            <a:srgbClr val="FF0000"/>
                          </a:solidFill>
                          <a:latin typeface="Cambria Math" panose="02040503050406030204" pitchFamily="18" charset="0"/>
                          <a:ea typeface="HEITI SC MEDIUM" pitchFamily="2" charset="-128"/>
                        </a:rPr>
                        <m:t>×</m:t>
                      </m:r>
                    </m:oMath>
                  </a14:m>
                  <a:endParaRPr kumimoji="1" lang="zh-CN" altLang="en-US" sz="2000" b="1" dirty="0">
                    <a:solidFill>
                      <a:srgbClr val="FF0000"/>
                    </a:solidFill>
                    <a:latin typeface="HEITI SC MEDIUM" pitchFamily="2" charset="-128"/>
                    <a:ea typeface="HEITI SC MEDIUM" pitchFamily="2" charset="-128"/>
                  </a:endParaRPr>
                </a:p>
              </p:txBody>
            </p:sp>
          </mc:Choice>
          <mc:Fallback>
            <p:sp>
              <p:nvSpPr>
                <p:cNvPr id="14" name="文本框 13">
                  <a:extLst>
                    <a:ext uri="{FF2B5EF4-FFF2-40B4-BE49-F238E27FC236}">
                      <a16:creationId xmlns:a16="http://schemas.microsoft.com/office/drawing/2014/main" id="{90FD0481-257A-9193-E496-8ADBBE7F4FD1}"/>
                    </a:ext>
                  </a:extLst>
                </p:cNvPr>
                <p:cNvSpPr txBox="1">
                  <a:spLocks noRot="1" noChangeAspect="1" noMove="1" noResize="1" noEditPoints="1" noAdjustHandles="1" noChangeArrowheads="1" noChangeShapeType="1" noTextEdit="1"/>
                </p:cNvSpPr>
                <p:nvPr/>
              </p:nvSpPr>
              <p:spPr>
                <a:xfrm>
                  <a:off x="4818496" y="3467347"/>
                  <a:ext cx="2013693" cy="707886"/>
                </a:xfrm>
                <a:prstGeom prst="rect">
                  <a:avLst/>
                </a:prstGeom>
                <a:blipFill>
                  <a:blip r:embed="rId7"/>
                  <a:stretch>
                    <a:fillRect l="-3125" t="-5263" r="-1875" b="-12281"/>
                  </a:stretch>
                </a:blipFill>
              </p:spPr>
              <p:txBody>
                <a:bodyPr/>
                <a:lstStyle/>
                <a:p>
                  <a:r>
                    <a:rPr lang="zh-CN" altLang="en-US">
                      <a:noFill/>
                    </a:rPr>
                    <a:t> </a:t>
                  </a:r>
                </a:p>
              </p:txBody>
            </p:sp>
          </mc:Fallback>
        </mc:AlternateContent>
        <p:sp>
          <p:nvSpPr>
            <p:cNvPr id="15" name="下箭头 14">
              <a:extLst>
                <a:ext uri="{FF2B5EF4-FFF2-40B4-BE49-F238E27FC236}">
                  <a16:creationId xmlns:a16="http://schemas.microsoft.com/office/drawing/2014/main" id="{BDB3D85D-7FD4-2E91-4660-760CC7E8BD9B}"/>
                </a:ext>
              </a:extLst>
            </p:cNvPr>
            <p:cNvSpPr/>
            <p:nvPr/>
          </p:nvSpPr>
          <p:spPr>
            <a:xfrm>
              <a:off x="5597422" y="4189880"/>
              <a:ext cx="239537" cy="78728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9" name="文本框 18">
            <a:extLst>
              <a:ext uri="{FF2B5EF4-FFF2-40B4-BE49-F238E27FC236}">
                <a16:creationId xmlns:a16="http://schemas.microsoft.com/office/drawing/2014/main" id="{667E9259-71D6-6838-B5D7-17F8037EC32A}"/>
              </a:ext>
            </a:extLst>
          </p:cNvPr>
          <p:cNvSpPr txBox="1"/>
          <p:nvPr/>
        </p:nvSpPr>
        <p:spPr>
          <a:xfrm>
            <a:off x="548127" y="2995669"/>
            <a:ext cx="2036128" cy="954107"/>
          </a:xfrm>
          <a:prstGeom prst="rect">
            <a:avLst/>
          </a:prstGeom>
          <a:noFill/>
        </p:spPr>
        <p:txBody>
          <a:bodyPr wrap="square" rtlCol="0">
            <a:spAutoFit/>
          </a:bodyPr>
          <a:lstStyle/>
          <a:p>
            <a:r>
              <a:rPr kumimoji="1" lang="en-US" altLang="zh-CN" sz="2800" b="1" dirty="0">
                <a:latin typeface="Songti SC" panose="02010600040101010101" pitchFamily="2" charset="-122"/>
                <a:ea typeface="Songti SC" panose="02010600040101010101" pitchFamily="2" charset="-122"/>
              </a:rPr>
              <a:t>LHCb</a:t>
            </a:r>
            <a:r>
              <a:rPr kumimoji="1" lang="zh-CN" altLang="en-US" sz="2800" b="1" dirty="0">
                <a:latin typeface="Songti SC" panose="02010600040101010101" pitchFamily="2" charset="-122"/>
                <a:ea typeface="Songti SC" panose="02010600040101010101" pitchFamily="2" charset="-122"/>
              </a:rPr>
              <a:t>数据采集计划</a:t>
            </a:r>
          </a:p>
        </p:txBody>
      </p:sp>
      <p:sp>
        <p:nvSpPr>
          <p:cNvPr id="20" name="文本框 19">
            <a:extLst>
              <a:ext uri="{FF2B5EF4-FFF2-40B4-BE49-F238E27FC236}">
                <a16:creationId xmlns:a16="http://schemas.microsoft.com/office/drawing/2014/main" id="{30F19EB3-2D6E-CF47-BD6A-D1409F62FF44}"/>
              </a:ext>
            </a:extLst>
          </p:cNvPr>
          <p:cNvSpPr txBox="1"/>
          <p:nvPr/>
        </p:nvSpPr>
        <p:spPr>
          <a:xfrm>
            <a:off x="2046909" y="6060778"/>
            <a:ext cx="6817892" cy="523220"/>
          </a:xfrm>
          <a:prstGeom prst="rect">
            <a:avLst/>
          </a:prstGeom>
          <a:noFill/>
        </p:spPr>
        <p:txBody>
          <a:bodyPr wrap="none" rtlCol="0">
            <a:spAutoFit/>
          </a:bodyPr>
          <a:lstStyle/>
          <a:p>
            <a:r>
              <a:rPr kumimoji="1" lang="en-US" altLang="zh-CN"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CMS,</a:t>
            </a:r>
            <a:r>
              <a:rPr kumimoji="1" lang="zh-CN" altLang="en-US"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 </a:t>
            </a:r>
            <a:r>
              <a:rPr kumimoji="1" lang="en-US" altLang="zh-CN"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BESIII,</a:t>
            </a:r>
            <a:r>
              <a:rPr kumimoji="1" lang="zh-CN" altLang="en-US"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 </a:t>
            </a:r>
            <a:r>
              <a:rPr kumimoji="1" lang="en-US" altLang="zh-CN"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Belle(2)</a:t>
            </a:r>
            <a:r>
              <a:rPr kumimoji="1" lang="zh-CN" altLang="en-US" sz="2800" dirty="0">
                <a:solidFill>
                  <a:schemeClr val="accent2">
                    <a:lumMod val="75000"/>
                  </a:schemeClr>
                </a:solidFill>
                <a:latin typeface="Times New Roman" panose="02020603050405020304" pitchFamily="18" charset="0"/>
                <a:ea typeface="Heiti SC Light" panose="02000000000000000000" pitchFamily="2" charset="-128"/>
                <a:cs typeface="Times New Roman" panose="02020603050405020304" pitchFamily="18" charset="0"/>
              </a:rPr>
              <a:t> 实验新成果层出不穷</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F93C5F4F-340B-01E5-2568-831E2B877FA1}"/>
                  </a:ext>
                </a:extLst>
              </p:cNvPr>
              <p:cNvSpPr txBox="1"/>
              <p:nvPr/>
            </p:nvSpPr>
            <p:spPr>
              <a:xfrm>
                <a:off x="8775095" y="2111039"/>
                <a:ext cx="3284938" cy="461665"/>
              </a:xfrm>
              <a:prstGeom prst="rect">
                <a:avLst/>
              </a:prstGeom>
              <a:noFill/>
            </p:spPr>
            <p:txBody>
              <a:bodyPr wrap="none" rtlCol="0">
                <a:spAutoFit/>
              </a:bodyPr>
              <a:lstStyle/>
              <a:p>
                <a:r>
                  <a:rPr kumimoji="1" lang="en-US" altLang="zh-CN" sz="2400" dirty="0">
                    <a:solidFill>
                      <a:schemeClr val="tx1"/>
                    </a:solidFill>
                  </a:rPr>
                  <a:t>CP</a:t>
                </a:r>
                <a:r>
                  <a:rPr kumimoji="1" lang="zh-CN" altLang="en-US" sz="2400" dirty="0">
                    <a:solidFill>
                      <a:schemeClr val="tx1"/>
                    </a:solidFill>
                  </a:rPr>
                  <a:t>破坏，</a:t>
                </a:r>
                <a14:m>
                  <m:oMath xmlns:m="http://schemas.openxmlformats.org/officeDocument/2006/math">
                    <m:sSubSup>
                      <m:sSubSupPr>
                        <m:ctrlPr>
                          <a:rPr kumimoji="1" lang="en-US" altLang="zh-CN" sz="2400" b="0" i="1" smtClean="0">
                            <a:solidFill>
                              <a:schemeClr val="tx1"/>
                            </a:solidFill>
                            <a:latin typeface="Cambria Math" panose="02040503050406030204" pitchFamily="18" charset="0"/>
                          </a:rPr>
                        </m:ctrlPr>
                      </m:sSubSupPr>
                      <m:e>
                        <m:r>
                          <m:rPr>
                            <m:sty m:val="p"/>
                          </m:rPr>
                          <a:rPr kumimoji="1" lang="en-US" altLang="zh-CN" sz="2400" b="0" i="0" smtClean="0">
                            <a:solidFill>
                              <a:schemeClr val="tx1"/>
                            </a:solidFill>
                            <a:latin typeface="Cambria Math" panose="02040503050406030204" pitchFamily="18" charset="0"/>
                          </a:rPr>
                          <m:t>Ξ</m:t>
                        </m:r>
                      </m:e>
                      <m:sub>
                        <m:r>
                          <a:rPr kumimoji="1" lang="en-US" altLang="zh-CN" sz="2400" b="0" i="1" smtClean="0">
                            <a:solidFill>
                              <a:schemeClr val="tx1"/>
                            </a:solidFill>
                            <a:latin typeface="Cambria Math" panose="02040503050406030204" pitchFamily="18" charset="0"/>
                          </a:rPr>
                          <m:t>𝑐𝑐</m:t>
                        </m:r>
                      </m:sub>
                      <m:sup>
                        <m:r>
                          <a:rPr kumimoji="1" lang="en-US" altLang="zh-CN" sz="2400" b="0" i="1" smtClean="0">
                            <a:solidFill>
                              <a:schemeClr val="tx1"/>
                            </a:solidFill>
                            <a:latin typeface="Cambria Math" panose="02040503050406030204" pitchFamily="18" charset="0"/>
                          </a:rPr>
                          <m:t>++</m:t>
                        </m:r>
                      </m:sup>
                    </m:sSubSup>
                  </m:oMath>
                </a14:m>
                <a:r>
                  <a:rPr kumimoji="1" lang="en-US" altLang="zh-CN" sz="2400" dirty="0">
                    <a:solidFill>
                      <a:schemeClr val="tx1"/>
                    </a:solidFill>
                  </a:rPr>
                  <a:t>,</a:t>
                </a:r>
                <a:r>
                  <a:rPr kumimoji="1" lang="zh-CN" altLang="en-US" sz="2400" dirty="0">
                    <a:solidFill>
                      <a:schemeClr val="tx1"/>
                    </a:solidFill>
                  </a:rPr>
                  <a:t> 奇特态</a:t>
                </a:r>
                <a:r>
                  <a:rPr kumimoji="1" lang="en-US" altLang="zh-CN" sz="2400" dirty="0">
                    <a:solidFill>
                      <a:schemeClr val="tx1"/>
                    </a:solidFill>
                  </a:rPr>
                  <a:t>…</a:t>
                </a:r>
                <a:endParaRPr kumimoji="1" lang="zh-CN" altLang="en-US" sz="2400" dirty="0">
                  <a:solidFill>
                    <a:schemeClr val="tx1"/>
                  </a:solidFill>
                </a:endParaRPr>
              </a:p>
            </p:txBody>
          </p:sp>
        </mc:Choice>
        <mc:Fallback xmlns="">
          <p:sp>
            <p:nvSpPr>
              <p:cNvPr id="21" name="文本框 20">
                <a:extLst>
                  <a:ext uri="{FF2B5EF4-FFF2-40B4-BE49-F238E27FC236}">
                    <a16:creationId xmlns:a16="http://schemas.microsoft.com/office/drawing/2014/main" id="{F93C5F4F-340B-01E5-2568-831E2B877FA1}"/>
                  </a:ext>
                </a:extLst>
              </p:cNvPr>
              <p:cNvSpPr txBox="1">
                <a:spLocks noRot="1" noChangeAspect="1" noMove="1" noResize="1" noEditPoints="1" noAdjustHandles="1" noChangeArrowheads="1" noChangeShapeType="1" noTextEdit="1"/>
              </p:cNvSpPr>
              <p:nvPr/>
            </p:nvSpPr>
            <p:spPr>
              <a:xfrm>
                <a:off x="8775095" y="2111039"/>
                <a:ext cx="3284938" cy="461665"/>
              </a:xfrm>
              <a:prstGeom prst="rect">
                <a:avLst/>
              </a:prstGeom>
              <a:blipFill>
                <a:blip r:embed="rId8"/>
                <a:stretch>
                  <a:fillRect l="-2692" t="-10811" r="-1923" b="-27027"/>
                </a:stretch>
              </a:blipFill>
            </p:spPr>
            <p:txBody>
              <a:bodyPr/>
              <a:lstStyle/>
              <a:p>
                <a:r>
                  <a:rPr lang="zh-CN" altLang="en-US">
                    <a:noFill/>
                  </a:rPr>
                  <a:t> </a:t>
                </a:r>
              </a:p>
            </p:txBody>
          </p:sp>
        </mc:Fallback>
      </mc:AlternateContent>
      <p:sp>
        <p:nvSpPr>
          <p:cNvPr id="22" name="下箭头 21">
            <a:extLst>
              <a:ext uri="{FF2B5EF4-FFF2-40B4-BE49-F238E27FC236}">
                <a16:creationId xmlns:a16="http://schemas.microsoft.com/office/drawing/2014/main" id="{CA8185C6-1B90-A737-F71F-01E8D62B66B7}"/>
              </a:ext>
            </a:extLst>
          </p:cNvPr>
          <p:cNvSpPr/>
          <p:nvPr/>
        </p:nvSpPr>
        <p:spPr>
          <a:xfrm rot="16200000">
            <a:off x="1850705" y="3730011"/>
            <a:ext cx="392409" cy="831938"/>
          </a:xfrm>
          <a:prstGeom prst="downArrow">
            <a:avLst>
              <a:gd name="adj1" fmla="val 50000"/>
              <a:gd name="adj2" fmla="val 7589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Tree>
    <p:extLst>
      <p:ext uri="{BB962C8B-B14F-4D97-AF65-F5344CB8AC3E}">
        <p14:creationId xmlns:p14="http://schemas.microsoft.com/office/powerpoint/2010/main" val="2753532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88661E5-5509-BB4C-65AE-81BFC8D03D82}"/>
              </a:ext>
            </a:extLst>
          </p:cNvPr>
          <p:cNvGrpSpPr/>
          <p:nvPr/>
        </p:nvGrpSpPr>
        <p:grpSpPr>
          <a:xfrm>
            <a:off x="0" y="0"/>
            <a:ext cx="12192000" cy="1235745"/>
            <a:chOff x="0" y="0"/>
            <a:chExt cx="12192000" cy="1235745"/>
          </a:xfrm>
        </p:grpSpPr>
        <p:grpSp>
          <p:nvGrpSpPr>
            <p:cNvPr id="7" name="组合 6">
              <a:extLst>
                <a:ext uri="{FF2B5EF4-FFF2-40B4-BE49-F238E27FC236}">
                  <a16:creationId xmlns:a16="http://schemas.microsoft.com/office/drawing/2014/main" id="{00F5162F-E934-2CB5-1255-71D5AD19774F}"/>
                </a:ext>
              </a:extLst>
            </p:cNvPr>
            <p:cNvGrpSpPr/>
            <p:nvPr/>
          </p:nvGrpSpPr>
          <p:grpSpPr>
            <a:xfrm>
              <a:off x="0" y="0"/>
              <a:ext cx="12192000" cy="1235745"/>
              <a:chOff x="0" y="0"/>
              <a:chExt cx="12192000" cy="1235745"/>
            </a:xfrm>
          </p:grpSpPr>
          <p:sp>
            <p:nvSpPr>
              <p:cNvPr id="9" name="矩形 8">
                <a:extLst>
                  <a:ext uri="{FF2B5EF4-FFF2-40B4-BE49-F238E27FC236}">
                    <a16:creationId xmlns:a16="http://schemas.microsoft.com/office/drawing/2014/main" id="{846D6A6A-6C3E-B62A-46F5-BD5631D11488}"/>
                  </a:ext>
                </a:extLst>
              </p:cNvPr>
              <p:cNvSpPr/>
              <p:nvPr/>
            </p:nvSpPr>
            <p:spPr>
              <a:xfrm>
                <a:off x="0" y="0"/>
                <a:ext cx="12192000" cy="1235745"/>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pic>
            <p:nvPicPr>
              <p:cNvPr id="10" name="图片 9">
                <a:extLst>
                  <a:ext uri="{FF2B5EF4-FFF2-40B4-BE49-F238E27FC236}">
                    <a16:creationId xmlns:a16="http://schemas.microsoft.com/office/drawing/2014/main" id="{CB0B7776-E39A-6418-4298-29AEFF795E37}"/>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1971" r="12698" b="13696"/>
              <a:stretch/>
            </p:blipFill>
            <p:spPr>
              <a:xfrm>
                <a:off x="9875520" y="0"/>
                <a:ext cx="2316480" cy="1235745"/>
              </a:xfrm>
              <a:prstGeom prst="rect">
                <a:avLst/>
              </a:prstGeom>
            </p:spPr>
          </p:pic>
        </p:grpSp>
        <p:pic>
          <p:nvPicPr>
            <p:cNvPr id="8" name="图片 7">
              <a:extLst>
                <a:ext uri="{FF2B5EF4-FFF2-40B4-BE49-F238E27FC236}">
                  <a16:creationId xmlns:a16="http://schemas.microsoft.com/office/drawing/2014/main" id="{AB2E959A-C26E-E4F2-578C-1E3075D48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 y="111357"/>
              <a:ext cx="3596253" cy="1013029"/>
            </a:xfrm>
            <a:prstGeom prst="rect">
              <a:avLst/>
            </a:prstGeom>
          </p:spPr>
        </p:pic>
      </p:grpSp>
      <p:sp>
        <p:nvSpPr>
          <p:cNvPr id="2" name="标题 1">
            <a:extLst>
              <a:ext uri="{FF2B5EF4-FFF2-40B4-BE49-F238E27FC236}">
                <a16:creationId xmlns:a16="http://schemas.microsoft.com/office/drawing/2014/main" id="{5D61BC27-4A4C-B809-CAEA-4617C84F4358}"/>
              </a:ext>
            </a:extLst>
          </p:cNvPr>
          <p:cNvSpPr>
            <a:spLocks noGrp="1"/>
          </p:cNvSpPr>
          <p:nvPr>
            <p:ph type="title"/>
          </p:nvPr>
        </p:nvSpPr>
        <p:spPr>
          <a:xfrm>
            <a:off x="4159710" y="201207"/>
            <a:ext cx="6081570" cy="871144"/>
          </a:xfrm>
        </p:spPr>
        <p:txBody>
          <a:bodyPr>
            <a:noAutofit/>
          </a:bodyPr>
          <a:lstStyle/>
          <a:p>
            <a:pPr algn="ctr"/>
            <a:r>
              <a:rPr lang="zh-CN" altLang="en-US" sz="3600" dirty="0">
                <a:solidFill>
                  <a:schemeClr val="bg1"/>
                </a:solidFill>
                <a:latin typeface="Microsoft YaHei" panose="020B0503020204020204" pitchFamily="34" charset="-122"/>
                <a:ea typeface="Microsoft YaHei" panose="020B0503020204020204" pitchFamily="34" charset="-122"/>
              </a:rPr>
              <a:t>规划</a:t>
            </a:r>
          </a:p>
        </p:txBody>
      </p:sp>
      <p:pic>
        <p:nvPicPr>
          <p:cNvPr id="12" name="图片 11">
            <a:extLst>
              <a:ext uri="{FF2B5EF4-FFF2-40B4-BE49-F238E27FC236}">
                <a16:creationId xmlns:a16="http://schemas.microsoft.com/office/drawing/2014/main" id="{B13E532C-7534-E5F1-A82A-9D201CCF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520" y="6006360"/>
            <a:ext cx="2184513" cy="428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a:extLst>
              <a:ext uri="{FF2B5EF4-FFF2-40B4-BE49-F238E27FC236}">
                <a16:creationId xmlns:a16="http://schemas.microsoft.com/office/drawing/2014/main" id="{46BEBE93-36FC-D5E9-66E5-6B330ED4D393}"/>
              </a:ext>
            </a:extLst>
          </p:cNvPr>
          <p:cNvSpPr/>
          <p:nvPr/>
        </p:nvSpPr>
        <p:spPr>
          <a:xfrm>
            <a:off x="0" y="6624320"/>
            <a:ext cx="12192000" cy="233680"/>
          </a:xfrm>
          <a:prstGeom prst="rect">
            <a:avLst/>
          </a:prstGeom>
          <a:solidFill>
            <a:srgbClr val="8C00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C0011"/>
              </a:solidFill>
            </a:endParaRPr>
          </a:p>
        </p:txBody>
      </p:sp>
      <p:grpSp>
        <p:nvGrpSpPr>
          <p:cNvPr id="11" name="组合 10">
            <a:extLst>
              <a:ext uri="{FF2B5EF4-FFF2-40B4-BE49-F238E27FC236}">
                <a16:creationId xmlns:a16="http://schemas.microsoft.com/office/drawing/2014/main" id="{AE137380-0820-E912-C840-A616DA52A2DF}"/>
              </a:ext>
            </a:extLst>
          </p:cNvPr>
          <p:cNvGrpSpPr/>
          <p:nvPr/>
        </p:nvGrpSpPr>
        <p:grpSpPr>
          <a:xfrm>
            <a:off x="3747460" y="1509557"/>
            <a:ext cx="8155189" cy="4925450"/>
            <a:chOff x="2648629" y="1261300"/>
            <a:chExt cx="8155189" cy="4925450"/>
          </a:xfrm>
        </p:grpSpPr>
        <p:pic>
          <p:nvPicPr>
            <p:cNvPr id="5" name="图片 4">
              <a:extLst>
                <a:ext uri="{FF2B5EF4-FFF2-40B4-BE49-F238E27FC236}">
                  <a16:creationId xmlns:a16="http://schemas.microsoft.com/office/drawing/2014/main" id="{B6451BE5-E946-0872-B7B8-24D85EC7787F}"/>
                </a:ext>
              </a:extLst>
            </p:cNvPr>
            <p:cNvPicPr>
              <a:picLocks noChangeAspect="1"/>
            </p:cNvPicPr>
            <p:nvPr/>
          </p:nvPicPr>
          <p:blipFill>
            <a:blip r:embed="rId6"/>
            <a:stretch>
              <a:fillRect/>
            </a:stretch>
          </p:blipFill>
          <p:spPr>
            <a:xfrm>
              <a:off x="2648629" y="1436952"/>
              <a:ext cx="6370111" cy="4749798"/>
            </a:xfrm>
            <a:prstGeom prst="rect">
              <a:avLst/>
            </a:prstGeom>
          </p:spPr>
        </p:pic>
        <p:pic>
          <p:nvPicPr>
            <p:cNvPr id="13" name="图片 12">
              <a:extLst>
                <a:ext uri="{FF2B5EF4-FFF2-40B4-BE49-F238E27FC236}">
                  <a16:creationId xmlns:a16="http://schemas.microsoft.com/office/drawing/2014/main" id="{E49AFCA7-0AB2-6502-5B55-618B24A2DAC3}"/>
                </a:ext>
              </a:extLst>
            </p:cNvPr>
            <p:cNvPicPr>
              <a:picLocks noChangeAspect="1"/>
            </p:cNvPicPr>
            <p:nvPr/>
          </p:nvPicPr>
          <p:blipFill>
            <a:blip r:embed="rId7"/>
            <a:stretch>
              <a:fillRect/>
            </a:stretch>
          </p:blipFill>
          <p:spPr>
            <a:xfrm>
              <a:off x="7455596" y="1261300"/>
              <a:ext cx="2667000" cy="1511300"/>
            </a:xfrm>
            <a:prstGeom prst="rect">
              <a:avLst/>
            </a:prstGeom>
          </p:spPr>
        </p:pic>
        <p:pic>
          <p:nvPicPr>
            <p:cNvPr id="14" name="图片 13">
              <a:extLst>
                <a:ext uri="{FF2B5EF4-FFF2-40B4-BE49-F238E27FC236}">
                  <a16:creationId xmlns:a16="http://schemas.microsoft.com/office/drawing/2014/main" id="{1FB5BD7A-59A8-7249-4F8B-AC8C8DB98A1F}"/>
                </a:ext>
              </a:extLst>
            </p:cNvPr>
            <p:cNvPicPr>
              <a:picLocks noChangeAspect="1"/>
            </p:cNvPicPr>
            <p:nvPr/>
          </p:nvPicPr>
          <p:blipFill>
            <a:blip r:embed="rId8"/>
            <a:stretch>
              <a:fillRect/>
            </a:stretch>
          </p:blipFill>
          <p:spPr>
            <a:xfrm>
              <a:off x="8200318" y="3959123"/>
              <a:ext cx="2603500" cy="1727200"/>
            </a:xfrm>
            <a:prstGeom prst="rect">
              <a:avLst/>
            </a:prstGeom>
          </p:spPr>
        </p:pic>
        <p:pic>
          <p:nvPicPr>
            <p:cNvPr id="15" name="图片 14">
              <a:extLst>
                <a:ext uri="{FF2B5EF4-FFF2-40B4-BE49-F238E27FC236}">
                  <a16:creationId xmlns:a16="http://schemas.microsoft.com/office/drawing/2014/main" id="{3552BCC7-F029-39C7-F1DC-1BD06060CA9C}"/>
                </a:ext>
              </a:extLst>
            </p:cNvPr>
            <p:cNvPicPr>
              <a:picLocks noChangeAspect="1"/>
            </p:cNvPicPr>
            <p:nvPr/>
          </p:nvPicPr>
          <p:blipFill>
            <a:blip r:embed="rId9"/>
            <a:stretch>
              <a:fillRect/>
            </a:stretch>
          </p:blipFill>
          <p:spPr>
            <a:xfrm>
              <a:off x="3212417" y="4390794"/>
              <a:ext cx="2590800" cy="1498600"/>
            </a:xfrm>
            <a:prstGeom prst="rect">
              <a:avLst/>
            </a:prstGeom>
          </p:spPr>
        </p:pic>
        <p:sp>
          <p:nvSpPr>
            <p:cNvPr id="17" name="五角星 16">
              <a:extLst>
                <a:ext uri="{FF2B5EF4-FFF2-40B4-BE49-F238E27FC236}">
                  <a16:creationId xmlns:a16="http://schemas.microsoft.com/office/drawing/2014/main" id="{BB31C5A2-CEA5-0CEF-B32E-8F170657565E}"/>
                </a:ext>
              </a:extLst>
            </p:cNvPr>
            <p:cNvSpPr/>
            <p:nvPr/>
          </p:nvSpPr>
          <p:spPr>
            <a:xfrm>
              <a:off x="6021888" y="2016950"/>
              <a:ext cx="329852" cy="3298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五角星 17">
              <a:extLst>
                <a:ext uri="{FF2B5EF4-FFF2-40B4-BE49-F238E27FC236}">
                  <a16:creationId xmlns:a16="http://schemas.microsoft.com/office/drawing/2014/main" id="{06028DA5-FE00-1577-C4FA-E80702580BE9}"/>
                </a:ext>
              </a:extLst>
            </p:cNvPr>
            <p:cNvSpPr/>
            <p:nvPr/>
          </p:nvSpPr>
          <p:spPr>
            <a:xfrm>
              <a:off x="6907073" y="4527525"/>
              <a:ext cx="329852" cy="3298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五角星 18">
              <a:extLst>
                <a:ext uri="{FF2B5EF4-FFF2-40B4-BE49-F238E27FC236}">
                  <a16:creationId xmlns:a16="http://schemas.microsoft.com/office/drawing/2014/main" id="{599C563C-500F-8047-F237-75ADE234C6AD}"/>
                </a:ext>
              </a:extLst>
            </p:cNvPr>
            <p:cNvSpPr/>
            <p:nvPr/>
          </p:nvSpPr>
          <p:spPr>
            <a:xfrm>
              <a:off x="4224253" y="3959123"/>
              <a:ext cx="329852" cy="3298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 name="文本框 3">
            <a:extLst>
              <a:ext uri="{FF2B5EF4-FFF2-40B4-BE49-F238E27FC236}">
                <a16:creationId xmlns:a16="http://schemas.microsoft.com/office/drawing/2014/main" id="{4F1D5A54-C55F-D3D9-6BFD-D7E4D20BD980}"/>
              </a:ext>
            </a:extLst>
          </p:cNvPr>
          <p:cNvSpPr txBox="1"/>
          <p:nvPr/>
        </p:nvSpPr>
        <p:spPr>
          <a:xfrm>
            <a:off x="185842" y="1899903"/>
            <a:ext cx="3526982" cy="3724096"/>
          </a:xfrm>
          <a:prstGeom prst="rect">
            <a:avLst/>
          </a:prstGeom>
          <a:noFill/>
        </p:spPr>
        <p:txBody>
          <a:bodyPr wrap="square">
            <a:spAutoFit/>
          </a:bodyPr>
          <a:lstStyle/>
          <a:p>
            <a:pPr>
              <a:lnSpc>
                <a:spcPct val="150000"/>
              </a:lnSpc>
            </a:pPr>
            <a:r>
              <a:rPr lang="zh-CN" altLang="en-US" sz="2800" b="1" i="0" dirty="0">
                <a:solidFill>
                  <a:srgbClr val="C00000"/>
                </a:solidFill>
                <a:effectLst/>
                <a:latin typeface="HEITI SC MEDIUM" pitchFamily="2" charset="-128"/>
                <a:ea typeface="HEITI SC MEDIUM" pitchFamily="2" charset="-128"/>
              </a:rPr>
              <a:t>时间：</a:t>
            </a:r>
            <a:r>
              <a:rPr lang="zh-CN" altLang="en-US" sz="2800" i="0" dirty="0">
                <a:solidFill>
                  <a:srgbClr val="000000"/>
                </a:solidFill>
                <a:effectLst/>
                <a:latin typeface="Heiti SC Medium" pitchFamily="2" charset="-128"/>
                <a:ea typeface="Heiti SC Medium" pitchFamily="2" charset="-128"/>
              </a:rPr>
              <a:t>预计</a:t>
            </a:r>
            <a:r>
              <a:rPr lang="en-US" altLang="zh-CN" sz="2800" i="0" dirty="0">
                <a:solidFill>
                  <a:srgbClr val="000000"/>
                </a:solidFill>
                <a:effectLst/>
                <a:latin typeface="Heiti SC Medium" pitchFamily="2" charset="-128"/>
                <a:ea typeface="Heiti SC Medium" pitchFamily="2" charset="-128"/>
              </a:rPr>
              <a:t>10</a:t>
            </a:r>
            <a:r>
              <a:rPr lang="zh-CN" altLang="en-US" sz="2800" i="0" dirty="0">
                <a:solidFill>
                  <a:srgbClr val="000000"/>
                </a:solidFill>
                <a:effectLst/>
                <a:latin typeface="Heiti SC Medium" pitchFamily="2" charset="-128"/>
                <a:ea typeface="Heiti SC Medium" pitchFamily="2" charset="-128"/>
              </a:rPr>
              <a:t>月中下旬或</a:t>
            </a:r>
            <a:r>
              <a:rPr lang="en-US" altLang="zh-CN" sz="2800" i="0" dirty="0">
                <a:solidFill>
                  <a:srgbClr val="000000"/>
                </a:solidFill>
                <a:effectLst/>
                <a:latin typeface="Heiti SC Medium" pitchFamily="2" charset="-128"/>
                <a:ea typeface="Heiti SC Medium" pitchFamily="2" charset="-128"/>
              </a:rPr>
              <a:t>11</a:t>
            </a:r>
            <a:r>
              <a:rPr lang="zh-CN" altLang="en-US" sz="2800" i="0" dirty="0">
                <a:solidFill>
                  <a:srgbClr val="000000"/>
                </a:solidFill>
                <a:effectLst/>
                <a:latin typeface="Heiti SC Medium" pitchFamily="2" charset="-128"/>
                <a:ea typeface="Heiti SC Medium" pitchFamily="2" charset="-128"/>
              </a:rPr>
              <a:t>月上旬</a:t>
            </a:r>
            <a:endParaRPr lang="en-US" altLang="zh-CN" sz="2800" i="0" dirty="0">
              <a:solidFill>
                <a:srgbClr val="000000"/>
              </a:solidFill>
              <a:effectLst/>
              <a:latin typeface="Heiti SC Medium" pitchFamily="2" charset="-128"/>
              <a:ea typeface="Heiti SC Medium" pitchFamily="2" charset="-128"/>
            </a:endParaRPr>
          </a:p>
          <a:p>
            <a:pPr>
              <a:lnSpc>
                <a:spcPct val="150000"/>
              </a:lnSpc>
            </a:pPr>
            <a:endParaRPr lang="en-US" altLang="zh-CN" sz="2800" i="0" dirty="0">
              <a:solidFill>
                <a:srgbClr val="000000"/>
              </a:solidFill>
              <a:effectLst/>
              <a:latin typeface="Heiti SC Medium" pitchFamily="2" charset="-128"/>
              <a:ea typeface="Heiti SC Medium" pitchFamily="2" charset="-128"/>
            </a:endParaRPr>
          </a:p>
          <a:p>
            <a:pPr>
              <a:lnSpc>
                <a:spcPct val="150000"/>
              </a:lnSpc>
            </a:pPr>
            <a:r>
              <a:rPr lang="zh-CN" altLang="en-US" sz="2800" b="1" i="0" dirty="0">
                <a:solidFill>
                  <a:srgbClr val="C00000"/>
                </a:solidFill>
                <a:effectLst/>
                <a:latin typeface="Heiti SC Medium" pitchFamily="2" charset="-128"/>
                <a:ea typeface="Heiti SC Medium" pitchFamily="2" charset="-128"/>
              </a:rPr>
              <a:t>酒店：</a:t>
            </a:r>
            <a:r>
              <a:rPr lang="zh-CN" altLang="en-US" sz="2800" i="0" dirty="0">
                <a:solidFill>
                  <a:srgbClr val="000000"/>
                </a:solidFill>
                <a:effectLst/>
                <a:latin typeface="Heiti SC Medium" pitchFamily="2" charset="-128"/>
                <a:ea typeface="Heiti SC Medium" pitchFamily="2" charset="-128"/>
              </a:rPr>
              <a:t>待定</a:t>
            </a:r>
            <a:endParaRPr lang="en-US" altLang="zh-CN" sz="2800" i="0" dirty="0">
              <a:solidFill>
                <a:srgbClr val="000000"/>
              </a:solidFill>
              <a:effectLst/>
              <a:latin typeface="Heiti SC Medium" pitchFamily="2" charset="-128"/>
              <a:ea typeface="Heiti SC Medium" pitchFamily="2" charset="-128"/>
            </a:endParaRPr>
          </a:p>
          <a:p>
            <a:pPr>
              <a:lnSpc>
                <a:spcPct val="150000"/>
              </a:lnSpc>
            </a:pPr>
            <a:r>
              <a:rPr lang="en-US" altLang="zh-CN" sz="2400" dirty="0">
                <a:solidFill>
                  <a:srgbClr val="000000"/>
                </a:solidFill>
                <a:latin typeface="Heiti SC Medium" pitchFamily="2" charset="-128"/>
                <a:ea typeface="Heiti SC Medium" pitchFamily="2" charset="-128"/>
              </a:rPr>
              <a:t>	</a:t>
            </a:r>
          </a:p>
          <a:p>
            <a:pPr>
              <a:lnSpc>
                <a:spcPct val="150000"/>
              </a:lnSpc>
            </a:pPr>
            <a:endParaRPr lang="zh-CN" altLang="en-US" sz="2400" i="0" dirty="0">
              <a:solidFill>
                <a:srgbClr val="777777"/>
              </a:solidFill>
              <a:effectLst/>
              <a:latin typeface="Roboto" panose="02000000000000000000" pitchFamily="2" charset="0"/>
            </a:endParaRPr>
          </a:p>
        </p:txBody>
      </p:sp>
      <p:sp>
        <p:nvSpPr>
          <p:cNvPr id="16" name="文本框 15">
            <a:extLst>
              <a:ext uri="{FF2B5EF4-FFF2-40B4-BE49-F238E27FC236}">
                <a16:creationId xmlns:a16="http://schemas.microsoft.com/office/drawing/2014/main" id="{64B4EE39-B1F6-DBDB-E26E-6397F17F30EB}"/>
              </a:ext>
            </a:extLst>
          </p:cNvPr>
          <p:cNvSpPr txBox="1"/>
          <p:nvPr/>
        </p:nvSpPr>
        <p:spPr>
          <a:xfrm>
            <a:off x="433758" y="4775782"/>
            <a:ext cx="3057247" cy="584775"/>
          </a:xfrm>
          <a:prstGeom prst="rect">
            <a:avLst/>
          </a:prstGeom>
          <a:solidFill>
            <a:schemeClr val="bg1"/>
          </a:solidFill>
        </p:spPr>
        <p:txBody>
          <a:bodyPr wrap="none" rtlCol="0">
            <a:spAutoFit/>
          </a:bodyPr>
          <a:lstStyle/>
          <a:p>
            <a:r>
              <a:rPr kumimoji="1" lang="zh-CN" altLang="en-US" sz="3200" b="1" dirty="0">
                <a:solidFill>
                  <a:srgbClr val="C00000"/>
                </a:solidFill>
                <a:latin typeface="Songti SC" panose="02010600040101010101" pitchFamily="2" charset="-122"/>
                <a:ea typeface="Songti SC" panose="02010600040101010101" pitchFamily="2" charset="-122"/>
              </a:rPr>
              <a:t>校内可选酒店：</a:t>
            </a:r>
          </a:p>
        </p:txBody>
      </p:sp>
      <p:sp>
        <p:nvSpPr>
          <p:cNvPr id="20" name="右箭头 19">
            <a:extLst>
              <a:ext uri="{FF2B5EF4-FFF2-40B4-BE49-F238E27FC236}">
                <a16:creationId xmlns:a16="http://schemas.microsoft.com/office/drawing/2014/main" id="{29CD2F21-F4AF-CC2A-C88C-B2671E176F90}"/>
              </a:ext>
            </a:extLst>
          </p:cNvPr>
          <p:cNvSpPr/>
          <p:nvPr/>
        </p:nvSpPr>
        <p:spPr>
          <a:xfrm>
            <a:off x="2783830" y="5231227"/>
            <a:ext cx="847124" cy="3823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E1382E84-D98C-63F3-0872-1039C246694F}"/>
              </a:ext>
            </a:extLst>
          </p:cNvPr>
          <p:cNvSpPr txBox="1"/>
          <p:nvPr/>
        </p:nvSpPr>
        <p:spPr>
          <a:xfrm>
            <a:off x="276374" y="5934580"/>
            <a:ext cx="3057247" cy="523220"/>
          </a:xfrm>
          <a:prstGeom prst="rect">
            <a:avLst/>
          </a:prstGeom>
          <a:noFill/>
        </p:spPr>
        <p:txBody>
          <a:bodyPr wrap="none" rtlCol="0">
            <a:spAutoFit/>
          </a:bodyPr>
          <a:lstStyle/>
          <a:p>
            <a:r>
              <a:rPr kumimoji="1" lang="zh-CN" altLang="en-US" sz="2800" b="1" dirty="0">
                <a:latin typeface="Songti SC" panose="02010600040101010101" pitchFamily="2" charset="-122"/>
                <a:ea typeface="Songti SC" panose="02010600040101010101" pitchFamily="2" charset="-122"/>
              </a:rPr>
              <a:t>和组委会密切沟通</a:t>
            </a:r>
          </a:p>
        </p:txBody>
      </p:sp>
    </p:spTree>
    <p:extLst>
      <p:ext uri="{BB962C8B-B14F-4D97-AF65-F5344CB8AC3E}">
        <p14:creationId xmlns:p14="http://schemas.microsoft.com/office/powerpoint/2010/main" val="340796358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21021</TotalTime>
  <Words>940</Words>
  <Application>Microsoft Macintosh PowerPoint</Application>
  <PresentationFormat>宽屏</PresentationFormat>
  <Paragraphs>120</Paragraphs>
  <Slides>13</Slides>
  <Notes>13</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13</vt:i4>
      </vt:variant>
    </vt:vector>
  </HeadingPairs>
  <TitlesOfParts>
    <vt:vector size="35" baseType="lpstr">
      <vt:lpstr>等线</vt:lpstr>
      <vt:lpstr>等线 Light</vt:lpstr>
      <vt:lpstr>仿宋</vt:lpstr>
      <vt:lpstr>黑体</vt:lpstr>
      <vt:lpstr>黑体</vt:lpstr>
      <vt:lpstr>KaiTi</vt:lpstr>
      <vt:lpstr>KaiTi</vt:lpstr>
      <vt:lpstr>隶书</vt:lpstr>
      <vt:lpstr>Microsoft YaHei</vt:lpstr>
      <vt:lpstr>Heiti SC Medium</vt:lpstr>
      <vt:lpstr>Heiti SC Medium</vt:lpstr>
      <vt:lpstr>Kaiti SC</vt:lpstr>
      <vt:lpstr>Songti SC</vt:lpstr>
      <vt:lpstr>Arial</vt:lpstr>
      <vt:lpstr>Calibri</vt:lpstr>
      <vt:lpstr>Calibri Light</vt:lpstr>
      <vt:lpstr>Cambria Math</vt:lpstr>
      <vt:lpstr>Roboto</vt:lpstr>
      <vt:lpstr>Times New Roman</vt:lpstr>
      <vt:lpstr>Wingdings 2</vt:lpstr>
      <vt:lpstr>HDOfficeLightV0</vt:lpstr>
      <vt:lpstr>Office 主题​​</vt:lpstr>
      <vt:lpstr>PowerPoint 演示文稿</vt:lpstr>
      <vt:lpstr>回顾与展望</vt:lpstr>
      <vt:lpstr>历史会议</vt:lpstr>
      <vt:lpstr>PowerPoint 演示文稿</vt:lpstr>
      <vt:lpstr>PowerPoint 演示文稿</vt:lpstr>
      <vt:lpstr>PowerPoint 演示文稿</vt:lpstr>
      <vt:lpstr>重味物理与CP破坏研究</vt:lpstr>
      <vt:lpstr>机遇</vt:lpstr>
      <vt:lpstr>规划</vt:lpstr>
      <vt:lpstr>交通方式</vt:lpstr>
      <vt:lpstr>  金秋北京</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2024重味物理与CP破坏研讨会申办报告</dc:title>
  <dc:creator>Zhen-Hua Zhang</dc:creator>
  <cp:lastModifiedBy>yanxi zhang</cp:lastModifiedBy>
  <cp:revision>69</cp:revision>
  <cp:lastPrinted>2024-10-26T06:56:19Z</cp:lastPrinted>
  <dcterms:created xsi:type="dcterms:W3CDTF">2023-11-14T11:27:00Z</dcterms:created>
  <dcterms:modified xsi:type="dcterms:W3CDTF">2024-10-26T07:23:39Z</dcterms:modified>
</cp:coreProperties>
</file>