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EAE9-1660-4795-B5A7-6BDC3EA80C1E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4C7D-D5B0-4E37-8A60-DDDC96CDA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2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探测器磁体结构尺寸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Ning Feipeng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06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冷却到</a:t>
            </a:r>
            <a:r>
              <a:rPr lang="en-US" altLang="zh-CN" dirty="0"/>
              <a:t>5K</a:t>
            </a:r>
            <a:r>
              <a:rPr lang="zh-CN" altLang="en-US" dirty="0"/>
              <a:t>、励磁</a:t>
            </a:r>
            <a:r>
              <a:rPr lang="zh-CN" altLang="en-US" dirty="0" smtClean="0"/>
              <a:t>后形变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15568" y="26011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径向形变：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15568" y="41153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</a:t>
            </a:r>
            <a:r>
              <a:rPr lang="zh-CN" altLang="en-US" dirty="0" smtClean="0"/>
              <a:t>向形变：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15568" y="56333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总形变：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07576" y="2192196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59" y="3884116"/>
            <a:ext cx="8280865" cy="1249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059" y="2365436"/>
            <a:ext cx="8333232" cy="13099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093" y="5495925"/>
            <a:ext cx="8021497" cy="12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35873"/>
              </p:ext>
            </p:extLst>
          </p:nvPr>
        </p:nvGraphicFramePr>
        <p:xfrm>
          <a:off x="947928" y="1918019"/>
          <a:ext cx="3898392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0022">
                  <a:extLst>
                    <a:ext uri="{9D8B030D-6E8A-4147-A177-3AD203B41FA5}">
                      <a16:colId xmlns:a16="http://schemas.microsoft.com/office/drawing/2014/main" val="1649261401"/>
                    </a:ext>
                  </a:extLst>
                </a:gridCol>
                <a:gridCol w="1048117">
                  <a:extLst>
                    <a:ext uri="{9D8B030D-6E8A-4147-A177-3AD203B41FA5}">
                      <a16:colId xmlns:a16="http://schemas.microsoft.com/office/drawing/2014/main" val="515530150"/>
                    </a:ext>
                  </a:extLst>
                </a:gridCol>
                <a:gridCol w="980253">
                  <a:extLst>
                    <a:ext uri="{9D8B030D-6E8A-4147-A177-3AD203B41FA5}">
                      <a16:colId xmlns:a16="http://schemas.microsoft.com/office/drawing/2014/main" val="2912895587"/>
                    </a:ext>
                  </a:extLst>
                </a:gridCol>
              </a:tblGrid>
              <a:tr h="27314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Cool to 4.2K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MPa)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Energized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MPa)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3479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ReBCO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tape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91570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5083 Al-alloy stabilizer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697083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5083 Al-alloy support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3581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200" y="149063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最大等效应力值：</a:t>
            </a:r>
            <a:endParaRPr lang="zh-CN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45310"/>
              </p:ext>
            </p:extLst>
          </p:nvPr>
        </p:nvGraphicFramePr>
        <p:xfrm>
          <a:off x="6739128" y="1977132"/>
          <a:ext cx="2926080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756">
                  <a:extLst>
                    <a:ext uri="{9D8B030D-6E8A-4147-A177-3AD203B41FA5}">
                      <a16:colId xmlns:a16="http://schemas.microsoft.com/office/drawing/2014/main" val="1649261401"/>
                    </a:ext>
                  </a:extLst>
                </a:gridCol>
                <a:gridCol w="939204">
                  <a:extLst>
                    <a:ext uri="{9D8B030D-6E8A-4147-A177-3AD203B41FA5}">
                      <a16:colId xmlns:a16="http://schemas.microsoft.com/office/drawing/2014/main" val="5155301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912895587"/>
                    </a:ext>
                  </a:extLst>
                </a:gridCol>
              </a:tblGrid>
              <a:tr h="27314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Cool to 4.2K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Energized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mm)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3479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径向方向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9.87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7.26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91570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轴向方向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14.6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19.1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697083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总形变量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17.6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20.4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3581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197032" y="149063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最大</a:t>
            </a:r>
            <a:r>
              <a:rPr lang="zh-CN" altLang="en-US" sz="2000" dirty="0"/>
              <a:t>变形量</a:t>
            </a:r>
            <a:r>
              <a:rPr lang="zh-CN" altLang="en-US" sz="2000" dirty="0" smtClean="0"/>
              <a:t>：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66" y="4261224"/>
            <a:ext cx="5364532" cy="24794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05414" y="47121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305414" y="56449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10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REBCO</a:t>
            </a:r>
            <a:r>
              <a:rPr lang="zh-CN" altLang="en-US" dirty="0" smtClean="0"/>
              <a:t>带材的机械强度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433" y="4722853"/>
            <a:ext cx="8479535" cy="20146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3880" y="4432970"/>
            <a:ext cx="9713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Z Zhang </a:t>
            </a:r>
            <a:r>
              <a:rPr lang="en-US" altLang="zh-CN" sz="1200" i="1" dirty="0"/>
              <a:t>et </a:t>
            </a:r>
            <a:r>
              <a:rPr lang="en-US" altLang="zh-CN" sz="1200" i="1" dirty="0" smtClean="0"/>
              <a:t>al</a:t>
            </a:r>
            <a:r>
              <a:rPr lang="zh-CN" altLang="en-US" sz="1200" i="1" dirty="0" smtClean="0"/>
              <a:t>，</a:t>
            </a:r>
            <a:r>
              <a:rPr lang="en-US" altLang="zh-CN" sz="1200" dirty="0"/>
              <a:t>Novel two-step procedure for measuring </a:t>
            </a:r>
            <a:r>
              <a:rPr lang="en-US" altLang="zh-CN" sz="1200" dirty="0" err="1"/>
              <a:t>Ic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vs. tensile </a:t>
            </a:r>
            <a:r>
              <a:rPr lang="en-US" altLang="zh-CN" sz="1200" dirty="0"/>
              <a:t>stress of commercial REBCO tape</a:t>
            </a:r>
            <a:r>
              <a:rPr lang="fr-FR" altLang="zh-CN" sz="1200" dirty="0" smtClean="0">
                <a:latin typeface="HelveticaLTStd-Roman-Identity-H"/>
              </a:rPr>
              <a:t>Supercond</a:t>
            </a:r>
            <a:r>
              <a:rPr lang="fr-FR" altLang="zh-CN" sz="1200" dirty="0">
                <a:latin typeface="HelveticaLTStd-Roman-Identity-H"/>
              </a:rPr>
              <a:t>. Sci. Technol. </a:t>
            </a:r>
            <a:r>
              <a:rPr lang="fr-FR" altLang="zh-CN" sz="1200" b="1" dirty="0">
                <a:latin typeface="HelveticaLTStd-Bold-Identity-H"/>
              </a:rPr>
              <a:t>36 </a:t>
            </a:r>
            <a:r>
              <a:rPr lang="fr-FR" altLang="zh-CN" sz="1200" dirty="0">
                <a:latin typeface="HelveticaLTStd-Roman-Identity-H"/>
              </a:rPr>
              <a:t>(2023) 115006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88" y="1648337"/>
            <a:ext cx="3540038" cy="2742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025" y="1618870"/>
            <a:ext cx="3849625" cy="28012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87729" y="1421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压应力：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595425" y="1373964"/>
            <a:ext cx="26468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800" dirty="0">
                <a:latin typeface="AdvOT82c4f4c4"/>
              </a:rPr>
              <a:t>Supercond. Sci. Technol. </a:t>
            </a:r>
            <a:r>
              <a:rPr lang="fr-FR" altLang="zh-CN" sz="800" dirty="0">
                <a:latin typeface="AdvOT5bf56204.B"/>
              </a:rPr>
              <a:t>28 </a:t>
            </a:r>
            <a:r>
              <a:rPr lang="fr-FR" altLang="zh-CN" sz="800" dirty="0">
                <a:latin typeface="AdvOT82c4f4c4"/>
              </a:rPr>
              <a:t>(2015) 055006 (17pp)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38718" y="1481686"/>
            <a:ext cx="28520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sz="800" dirty="0">
                <a:latin typeface="AdvEPSTIM-I"/>
              </a:rPr>
              <a:t>C.C. Clickner et al. / Cryogenics 46 (2006) 432–438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1388025" y="5495545"/>
            <a:ext cx="8642943" cy="207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73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20" y="822960"/>
            <a:ext cx="8405408" cy="5824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88" y="208058"/>
            <a:ext cx="10515600" cy="876901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铝合金的机械强度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8353074" y="173386"/>
            <a:ext cx="3765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AdobeSongStd-Light"/>
              </a:rPr>
              <a:t>宇航材料工艺 </a:t>
            </a:r>
            <a:r>
              <a:rPr lang="en-US" altLang="zh-CN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2000</a:t>
            </a:r>
            <a:r>
              <a:rPr lang="zh-CN" altLang="en-US" sz="1100" dirty="0">
                <a:solidFill>
                  <a:srgbClr val="FF0000"/>
                </a:solidFill>
                <a:latin typeface="AdobeSongStd-Light"/>
              </a:rPr>
              <a:t>年 </a:t>
            </a:r>
            <a:r>
              <a:rPr lang="zh-CN" altLang="en-US" sz="1100" dirty="0" smtClean="0">
                <a:solidFill>
                  <a:srgbClr val="FF0000"/>
                </a:solidFill>
                <a:latin typeface="AdobeSongStd-Light"/>
              </a:rPr>
              <a:t>第</a:t>
            </a:r>
            <a:r>
              <a:rPr lang="en-US" altLang="zh-CN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100" dirty="0" smtClean="0">
                <a:solidFill>
                  <a:srgbClr val="FF0000"/>
                </a:solidFill>
                <a:latin typeface="AdobeSongStd-Light"/>
              </a:rPr>
              <a:t>期</a:t>
            </a:r>
            <a:r>
              <a:rPr lang="zh-CN" altLang="en-US" sz="1100" dirty="0" smtClean="0">
                <a:latin typeface="AdobeSongStd-Light"/>
              </a:rPr>
              <a:t>，</a:t>
            </a:r>
            <a:r>
              <a:rPr lang="zh-CN" altLang="en-US" sz="1100" dirty="0"/>
              <a:t>铝合金在低温下的力学性能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936492" y="3753612"/>
            <a:ext cx="7987284" cy="379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936492" y="4854276"/>
            <a:ext cx="7987284" cy="379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3556" y="1518906"/>
            <a:ext cx="3397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所有的铝合金的拉伸强度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和屈服强度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都随温度的降低而上升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并且拉伸强度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增加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比较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明显，在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20K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以下增加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停止，并且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某些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合金略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有下降。大部分合金在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20K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以上的延伸率随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温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度降低而增加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在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20K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～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77K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附近达到最大值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在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4.2K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左右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下降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7075—T651(L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)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高强铝合金随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温度降低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延伸率也降低。</a:t>
            </a:r>
          </a:p>
        </p:txBody>
      </p:sp>
      <p:sp>
        <p:nvSpPr>
          <p:cNvPr id="9" name="矩形 8"/>
          <p:cNvSpPr/>
          <p:nvPr/>
        </p:nvSpPr>
        <p:spPr>
          <a:xfrm>
            <a:off x="163556" y="4261178"/>
            <a:ext cx="3539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yield-strength of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aluminium-5083 at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temperatures is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400MPa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E. Campbell, E. A. Eldridge, and J. K. Thompson, Handbook 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Materials for Superconducting Machinery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Columbus, OH, USA: 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Battelle Columbus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Labs., 1974. [Online]. Available: https://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www.osti.gov/biblio/4223115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8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768" y="211235"/>
            <a:ext cx="10515600" cy="876901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铝合金的机械强度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8426226" y="107384"/>
            <a:ext cx="3765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AdobeSongStd-Light"/>
              </a:rPr>
              <a:t>宇航材料工艺 </a:t>
            </a:r>
            <a:r>
              <a:rPr lang="en-US" altLang="zh-CN" sz="1050" dirty="0" smtClean="0">
                <a:latin typeface="Times New Roman" panose="02020603050405020304" pitchFamily="18" charset="0"/>
              </a:rPr>
              <a:t>2000</a:t>
            </a:r>
            <a:r>
              <a:rPr lang="zh-CN" altLang="en-US" sz="1100" dirty="0">
                <a:latin typeface="AdobeSongStd-Light"/>
              </a:rPr>
              <a:t>年 </a:t>
            </a:r>
            <a:r>
              <a:rPr lang="zh-CN" altLang="en-US" sz="1100" dirty="0" smtClean="0">
                <a:latin typeface="AdobeSongStd-Light"/>
              </a:rPr>
              <a:t>第</a:t>
            </a:r>
            <a:r>
              <a:rPr lang="en-US" altLang="zh-CN" sz="1050" dirty="0">
                <a:latin typeface="Times New Roman" panose="02020603050405020304" pitchFamily="18" charset="0"/>
              </a:rPr>
              <a:t>4</a:t>
            </a:r>
            <a:r>
              <a:rPr lang="zh-CN" altLang="en-US" sz="1100" dirty="0" smtClean="0">
                <a:latin typeface="AdobeSongStd-Light"/>
              </a:rPr>
              <a:t>期，</a:t>
            </a:r>
            <a:r>
              <a:rPr lang="zh-CN" altLang="en-US" sz="1100" dirty="0"/>
              <a:t>铝合金在低温下的力学性能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7" y="1911777"/>
            <a:ext cx="4044695" cy="49462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2043" y="1191987"/>
            <a:ext cx="5602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AdobeSongStd-Light"/>
              </a:rPr>
              <a:t>杨氏模量</a:t>
            </a:r>
            <a:r>
              <a:rPr lang="en-US" altLang="zh-CN" sz="1600" dirty="0">
                <a:latin typeface="Times New Roman" panose="02020603050405020304" pitchFamily="18" charset="0"/>
              </a:rPr>
              <a:t>( </a:t>
            </a:r>
            <a:r>
              <a:rPr lang="en-US" altLang="zh-CN" sz="1400" i="1" dirty="0">
                <a:latin typeface="Times New Roman" panose="02020603050405020304" pitchFamily="18" charset="0"/>
              </a:rPr>
              <a:t>E</a:t>
            </a:r>
            <a:r>
              <a:rPr lang="en-US" altLang="zh-CN" sz="1600" dirty="0">
                <a:latin typeface="Times New Roman" panose="02020603050405020304" pitchFamily="18" charset="0"/>
              </a:rPr>
              <a:t>) </a:t>
            </a:r>
            <a:r>
              <a:rPr lang="zh-CN" altLang="en-US" sz="1600" dirty="0">
                <a:latin typeface="AdobeSongStd-Light"/>
              </a:rPr>
              <a:t>、刚性率</a:t>
            </a:r>
            <a:r>
              <a:rPr lang="en-US" altLang="zh-CN" sz="1600" dirty="0">
                <a:latin typeface="Times New Roman" panose="02020603050405020304" pitchFamily="18" charset="0"/>
              </a:rPr>
              <a:t>( </a:t>
            </a:r>
            <a:r>
              <a:rPr lang="en-US" altLang="zh-CN" sz="1400" i="1" dirty="0">
                <a:latin typeface="Times New Roman" panose="02020603050405020304" pitchFamily="18" charset="0"/>
              </a:rPr>
              <a:t>G</a:t>
            </a:r>
            <a:r>
              <a:rPr lang="en-US" altLang="zh-CN" sz="1600" dirty="0">
                <a:latin typeface="Times New Roman" panose="02020603050405020304" pitchFamily="18" charset="0"/>
              </a:rPr>
              <a:t>) </a:t>
            </a:r>
            <a:r>
              <a:rPr lang="zh-CN" altLang="en-US" sz="1600" dirty="0">
                <a:latin typeface="AdobeSongStd-Light"/>
              </a:rPr>
              <a:t>、体积弹性模量</a:t>
            </a:r>
            <a:r>
              <a:rPr lang="en-US" altLang="zh-CN" sz="1600" dirty="0">
                <a:latin typeface="Times New Roman" panose="02020603050405020304" pitchFamily="18" charset="0"/>
              </a:rPr>
              <a:t>( </a:t>
            </a:r>
            <a:r>
              <a:rPr lang="en-US" altLang="zh-CN" sz="1400" i="1" dirty="0">
                <a:latin typeface="Times New Roman" panose="02020603050405020304" pitchFamily="18" charset="0"/>
              </a:rPr>
              <a:t>B </a:t>
            </a:r>
            <a:r>
              <a:rPr lang="en-US" altLang="zh-CN" sz="1600" dirty="0">
                <a:latin typeface="Times New Roman" panose="02020603050405020304" pitchFamily="18" charset="0"/>
              </a:rPr>
              <a:t>) </a:t>
            </a:r>
            <a:r>
              <a:rPr lang="zh-CN" altLang="en-US" sz="1600" dirty="0">
                <a:latin typeface="AdobeSongStd-Light"/>
              </a:rPr>
              <a:t>和</a:t>
            </a:r>
            <a:r>
              <a:rPr lang="zh-CN" altLang="en-US" sz="1600" dirty="0" smtClean="0">
                <a:latin typeface="AdobeSongStd-Light"/>
              </a:rPr>
              <a:t>泊松比</a:t>
            </a:r>
            <a:r>
              <a:rPr lang="en-US" altLang="zh-CN" sz="1600" dirty="0">
                <a:latin typeface="Times New Roman" panose="02020603050405020304" pitchFamily="18" charset="0"/>
              </a:rPr>
              <a:t>(</a:t>
            </a:r>
            <a:r>
              <a:rPr lang="el-GR" altLang="zh-CN" sz="1600" i="1" dirty="0">
                <a:latin typeface="AdobeSongStd-Light,Italic"/>
              </a:rPr>
              <a:t>ν</a:t>
            </a:r>
            <a:r>
              <a:rPr lang="el-GR" altLang="zh-CN" sz="1600" dirty="0">
                <a:latin typeface="Times New Roman" panose="02020603050405020304" pitchFamily="18" charset="0"/>
              </a:rPr>
              <a:t>)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352043" y="1507835"/>
            <a:ext cx="4779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dobeSongStd-Light"/>
              </a:rPr>
              <a:t>铝合金</a:t>
            </a:r>
            <a:r>
              <a:rPr lang="zh-CN" altLang="en-US" sz="1400" dirty="0" smtClean="0">
                <a:latin typeface="AdobeSongStd-Light"/>
              </a:rPr>
              <a:t>的泊松比</a:t>
            </a:r>
            <a:r>
              <a:rPr lang="zh-CN" altLang="en-US" sz="1400" dirty="0">
                <a:latin typeface="AdobeSongStd-Light"/>
              </a:rPr>
              <a:t>在室温和低温大致相同为</a:t>
            </a:r>
            <a:r>
              <a:rPr lang="en-US" altLang="zh-CN" sz="1400" dirty="0">
                <a:latin typeface="Times New Roman" panose="02020603050405020304" pitchFamily="18" charset="0"/>
              </a:rPr>
              <a:t>0. 33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38" y="3086686"/>
            <a:ext cx="7120148" cy="28536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94138" y="1925139"/>
            <a:ext cx="6938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几种典型铝合金的</a:t>
            </a:r>
            <a:r>
              <a:rPr lang="zh-CN" altLang="en-US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焊接材料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在低温下的拉伸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性能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如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表所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示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。所有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的铝合金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焊接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材料随温度降低抗拉强度和屈服强度均增大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但和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同种母材相比增加幅度较小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延伸率和母材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相比普遍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降低。</a:t>
            </a:r>
          </a:p>
        </p:txBody>
      </p:sp>
    </p:spTree>
    <p:extLst>
      <p:ext uri="{BB962C8B-B14F-4D97-AF65-F5344CB8AC3E}">
        <p14:creationId xmlns:p14="http://schemas.microsoft.com/office/powerpoint/2010/main" val="253724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186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冷却结构设计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3268685"/>
            <a:ext cx="8220075" cy="33820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05125" y="32686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60218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963634" y="45903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63634" y="51366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38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963634" y="39295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47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963634" y="5912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4638676" y="4160278"/>
            <a:ext cx="457200" cy="3524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596208" y="414801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LHe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52214" y="412896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MLI</a:t>
            </a:r>
            <a:r>
              <a:rPr lang="zh-CN" altLang="en-US" dirty="0" smtClean="0"/>
              <a:t>或者气溶胶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356817" y="5846886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MLI</a:t>
            </a:r>
            <a:r>
              <a:rPr lang="zh-CN" altLang="en-US" dirty="0" smtClean="0"/>
              <a:t>或者气溶胶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192759" y="1253967"/>
            <a:ext cx="5262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去除冷屏可不可行？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无冷屏后线圈温度多少？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增加多少漏热？</a:t>
            </a:r>
            <a:r>
              <a:rPr lang="zh-CN" altLang="en-US" sz="2000" dirty="0"/>
              <a:t>导致</a:t>
            </a:r>
            <a:r>
              <a:rPr lang="zh-CN" altLang="en-US" sz="2000" dirty="0" smtClean="0"/>
              <a:t>增加多少运行成本？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有无其他问题？如</a:t>
            </a:r>
            <a:r>
              <a:rPr lang="en-US" altLang="zh-CN" sz="2000" dirty="0" smtClean="0"/>
              <a:t>300K</a:t>
            </a:r>
            <a:r>
              <a:rPr lang="zh-CN" altLang="en-US" sz="2000" dirty="0" smtClean="0"/>
              <a:t>杜瓦积冷凝水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483357" y="455996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support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3575" y="37596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吊挂系统</a:t>
            </a:r>
            <a:endParaRPr lang="zh-CN" altLang="en-US" dirty="0"/>
          </a:p>
        </p:txBody>
      </p:sp>
      <p:pic>
        <p:nvPicPr>
          <p:cNvPr id="19" name="内容占位符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0" y="1095743"/>
            <a:ext cx="1849474" cy="217294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737023" y="6409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高温超导电缆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56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4th</a:t>
            </a:r>
            <a:r>
              <a:rPr lang="zh-CN" altLang="en-US" dirty="0" smtClean="0"/>
              <a:t>探测器布局图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509712"/>
            <a:ext cx="7720944" cy="5015937"/>
          </a:xfr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41997"/>
              </p:ext>
            </p:extLst>
          </p:nvPr>
        </p:nvGraphicFramePr>
        <p:xfrm>
          <a:off x="8562974" y="3149600"/>
          <a:ext cx="320040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947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2026454">
                  <a:extLst>
                    <a:ext uri="{9D8B030D-6E8A-4147-A177-3AD203B41FA5}">
                      <a16:colId xmlns:a16="http://schemas.microsoft.com/office/drawing/2014/main" val="1691986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参数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数值（</a:t>
                      </a:r>
                      <a:r>
                        <a:rPr lang="en-US" altLang="zh-CN" sz="2800" dirty="0" smtClean="0"/>
                        <a:t>mm</a:t>
                      </a:r>
                      <a:r>
                        <a:rPr lang="zh-CN" altLang="en-US" sz="2800" dirty="0" smtClean="0"/>
                        <a:t>）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内径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4660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外径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4960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长度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8000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zh-CN" altLang="en-US" sz="1800" dirty="0" smtClean="0"/>
                        <a:t>可以变动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275477" y="2312055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超导探测器磁体边界：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520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zh-CN" altLang="en-US" dirty="0" smtClean="0"/>
              <a:t>第一版参数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45414"/>
              </p:ext>
            </p:extLst>
          </p:nvPr>
        </p:nvGraphicFramePr>
        <p:xfrm>
          <a:off x="5191126" y="615521"/>
          <a:ext cx="6000748" cy="23602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7888">
                  <a:extLst>
                    <a:ext uri="{9D8B030D-6E8A-4147-A177-3AD203B41FA5}">
                      <a16:colId xmlns:a16="http://schemas.microsoft.com/office/drawing/2014/main" val="1811554905"/>
                    </a:ext>
                  </a:extLst>
                </a:gridCol>
                <a:gridCol w="996935">
                  <a:extLst>
                    <a:ext uri="{9D8B030D-6E8A-4147-A177-3AD203B41FA5}">
                      <a16:colId xmlns:a16="http://schemas.microsoft.com/office/drawing/2014/main" val="2629407565"/>
                    </a:ext>
                  </a:extLst>
                </a:gridCol>
                <a:gridCol w="1845474">
                  <a:extLst>
                    <a:ext uri="{9D8B030D-6E8A-4147-A177-3AD203B41FA5}">
                      <a16:colId xmlns:a16="http://schemas.microsoft.com/office/drawing/2014/main" val="1122783709"/>
                    </a:ext>
                  </a:extLst>
                </a:gridCol>
                <a:gridCol w="1360451">
                  <a:extLst>
                    <a:ext uri="{9D8B030D-6E8A-4147-A177-3AD203B41FA5}">
                      <a16:colId xmlns:a16="http://schemas.microsoft.com/office/drawing/2014/main" val="3789899204"/>
                    </a:ext>
                  </a:extLst>
                </a:gridCol>
              </a:tblGrid>
              <a:tr h="34016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Magnetic</a:t>
                      </a:r>
                      <a:r>
                        <a:rPr lang="en-US" altLang="zh-CN" sz="1600" kern="1200" baseline="0" dirty="0" smtClean="0">
                          <a:effectLst/>
                        </a:rPr>
                        <a:t> field</a:t>
                      </a: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28500 A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73904"/>
                  </a:ext>
                </a:extLst>
              </a:tr>
              <a:tr h="34528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Coil inner</a:t>
                      </a:r>
                      <a:r>
                        <a:rPr lang="en-US" altLang="zh-CN" sz="1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radius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2356 mm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Inductance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1.27 H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05377"/>
                  </a:ext>
                </a:extLst>
              </a:tr>
              <a:tr h="34016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Coil length</a:t>
                      </a:r>
                      <a:endParaRPr lang="zh-CN" altLang="zh-CN" sz="16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7350</a:t>
                      </a:r>
                      <a:r>
                        <a:rPr lang="en-US" altLang="zh-CN" sz="1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Layers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63282"/>
                  </a:ext>
                </a:extLst>
              </a:tr>
              <a:tr h="65433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altLang="zh-CN" sz="1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per layer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Cold</a:t>
                      </a:r>
                      <a:r>
                        <a:rPr lang="en-US" altLang="zh-CN" sz="1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mass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(Cable + support)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 ton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66005"/>
                  </a:ext>
                </a:extLst>
              </a:tr>
              <a:tr h="34016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Insulation thickness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0.5mm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HTS cable length </a:t>
                      </a:r>
                      <a:endParaRPr lang="zh-CN" altLang="zh-CN" sz="1600" b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10.7 km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01741"/>
                  </a:ext>
                </a:extLst>
              </a:tr>
              <a:tr h="3401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altLang="zh-CN" sz="16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weight</a:t>
                      </a:r>
                      <a:endParaRPr lang="zh-CN" altLang="zh-CN" sz="16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48 ton</a:t>
                      </a:r>
                      <a:endParaRPr lang="zh-CN" altLang="zh-CN" sz="16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ASTC weight</a:t>
                      </a:r>
                      <a:endParaRPr lang="zh-CN" altLang="zh-CN" sz="1600" b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16.6 ton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99093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9" y="2975810"/>
            <a:ext cx="2853884" cy="22057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76" y="3344109"/>
            <a:ext cx="7565149" cy="33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 smtClean="0"/>
              <a:t>HTS </a:t>
            </a:r>
            <a:r>
              <a:rPr lang="en-US" altLang="zh-CN" sz="4263" dirty="0"/>
              <a:t>detector magnet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7" y="1707984"/>
            <a:ext cx="5315518" cy="18030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855" y="1539106"/>
            <a:ext cx="5229044" cy="2425063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94237"/>
              </p:ext>
            </p:extLst>
          </p:nvPr>
        </p:nvGraphicFramePr>
        <p:xfrm>
          <a:off x="4110196" y="4248237"/>
          <a:ext cx="4977319" cy="2290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158">
                  <a:extLst>
                    <a:ext uri="{9D8B030D-6E8A-4147-A177-3AD203B41FA5}">
                      <a16:colId xmlns:a16="http://schemas.microsoft.com/office/drawing/2014/main" val="1649261401"/>
                    </a:ext>
                  </a:extLst>
                </a:gridCol>
                <a:gridCol w="2848161">
                  <a:extLst>
                    <a:ext uri="{9D8B030D-6E8A-4147-A177-3AD203B41FA5}">
                      <a16:colId xmlns:a16="http://schemas.microsoft.com/office/drawing/2014/main" val="2912895587"/>
                    </a:ext>
                  </a:extLst>
                </a:gridCol>
              </a:tblGrid>
              <a:tr h="479153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21807" marR="121807"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Max Von Mises </a:t>
                      </a:r>
                      <a:r>
                        <a:rPr lang="en-US" altLang="zh-CN" sz="2000" baseline="0" dirty="0" smtClean="0"/>
                        <a:t>(</a:t>
                      </a:r>
                      <a:r>
                        <a:rPr lang="en-US" altLang="zh-CN" sz="2000" dirty="0" smtClean="0"/>
                        <a:t>MPa)</a:t>
                      </a:r>
                      <a:endParaRPr lang="zh-CN" altLang="en-US" sz="2000" dirty="0"/>
                    </a:p>
                  </a:txBody>
                  <a:tcPr marL="121807" marR="121807" marT="60904" marB="60904"/>
                </a:tc>
                <a:extLst>
                  <a:ext uri="{0D108BD9-81ED-4DB2-BD59-A6C34878D82A}">
                    <a16:rowId xmlns:a16="http://schemas.microsoft.com/office/drawing/2014/main" val="316193479"/>
                  </a:ext>
                </a:extLst>
              </a:tr>
              <a:tr h="3099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ReBCO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tape</a:t>
                      </a:r>
                      <a:endParaRPr lang="zh-CN" altLang="en-US" sz="2000" dirty="0"/>
                    </a:p>
                  </a:txBody>
                  <a:tcPr marL="121807" marR="121807"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B050"/>
                          </a:solidFill>
                        </a:rPr>
                        <a:t>375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807" marR="121807" marT="60904" marB="60904"/>
                </a:tc>
                <a:extLst>
                  <a:ext uri="{0D108BD9-81ED-4DB2-BD59-A6C34878D82A}">
                    <a16:rowId xmlns:a16="http://schemas.microsoft.com/office/drawing/2014/main" val="1105691570"/>
                  </a:ext>
                </a:extLst>
              </a:tr>
              <a:tr h="3099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Pure Al</a:t>
                      </a:r>
                      <a:endParaRPr lang="zh-CN" altLang="en-US" sz="2000" dirty="0"/>
                    </a:p>
                  </a:txBody>
                  <a:tcPr marL="121807" marR="121807"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B050"/>
                          </a:solidFill>
                        </a:rPr>
                        <a:t>114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807" marR="121807" marT="60904" marB="60904"/>
                </a:tc>
                <a:extLst>
                  <a:ext uri="{0D108BD9-81ED-4DB2-BD59-A6C34878D82A}">
                    <a16:rowId xmlns:a16="http://schemas.microsoft.com/office/drawing/2014/main" val="3244324048"/>
                  </a:ext>
                </a:extLst>
              </a:tr>
              <a:tr h="479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Al-alloy in</a:t>
                      </a:r>
                      <a:r>
                        <a:rPr lang="en-US" altLang="zh-CN" sz="2000" baseline="0" dirty="0" smtClean="0"/>
                        <a:t> cable</a:t>
                      </a:r>
                      <a:endParaRPr lang="zh-CN" altLang="en-US" sz="2000" dirty="0"/>
                    </a:p>
                  </a:txBody>
                  <a:tcPr marL="121807" marR="121807"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B050"/>
                          </a:solidFill>
                        </a:rPr>
                        <a:t>182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807" marR="121807" marT="60904" marB="60904"/>
                </a:tc>
                <a:extLst>
                  <a:ext uri="{0D108BD9-81ED-4DB2-BD59-A6C34878D82A}">
                    <a16:rowId xmlns:a16="http://schemas.microsoft.com/office/drawing/2014/main" val="4188697083"/>
                  </a:ext>
                </a:extLst>
              </a:tr>
              <a:tr h="479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Al-alloy support</a:t>
                      </a:r>
                      <a:endParaRPr lang="zh-CN" altLang="en-US" sz="2000" dirty="0"/>
                    </a:p>
                  </a:txBody>
                  <a:tcPr marL="121807" marR="121807"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B050"/>
                          </a:solidFill>
                        </a:rPr>
                        <a:t>176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marL="121807" marR="121807" marT="60904" marB="60904"/>
                </a:tc>
                <a:extLst>
                  <a:ext uri="{0D108BD9-81ED-4DB2-BD59-A6C34878D82A}">
                    <a16:rowId xmlns:a16="http://schemas.microsoft.com/office/drawing/2014/main" val="60233581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570644" y="4153511"/>
            <a:ext cx="2144073" cy="74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31" dirty="0"/>
              <a:t>Maximum </a:t>
            </a:r>
            <a:r>
              <a:rPr lang="en-US" altLang="zh-CN" sz="2131" dirty="0" smtClean="0"/>
              <a:t>Von </a:t>
            </a:r>
            <a:r>
              <a:rPr lang="en-US" altLang="zh-CN" sz="2131" dirty="0" err="1" smtClean="0"/>
              <a:t>mise</a:t>
            </a:r>
            <a:r>
              <a:rPr lang="zh-CN" altLang="en-US" sz="2131" dirty="0" smtClean="0"/>
              <a:t> </a:t>
            </a:r>
            <a:r>
              <a:rPr lang="zh-CN" altLang="en-US" sz="2131" dirty="0"/>
              <a:t>on the coil</a:t>
            </a:r>
          </a:p>
        </p:txBody>
      </p:sp>
    </p:spTree>
    <p:extLst>
      <p:ext uri="{BB962C8B-B14F-4D97-AF65-F5344CB8AC3E}">
        <p14:creationId xmlns:p14="http://schemas.microsoft.com/office/powerpoint/2010/main" val="17892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3724" y="109060"/>
            <a:ext cx="9671073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Mechanical structure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9998" y="1078062"/>
            <a:ext cx="1547155" cy="50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4" b="1" dirty="0"/>
              <a:t>cooling</a:t>
            </a:r>
            <a:r>
              <a:rPr lang="zh-CN" altLang="en-US" sz="2664" b="1" dirty="0"/>
              <a:t>：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386202" y="1378218"/>
            <a:ext cx="8467308" cy="735987"/>
            <a:chOff x="1072055" y="1131584"/>
            <a:chExt cx="6356361" cy="552501"/>
          </a:xfrm>
        </p:grpSpPr>
        <p:sp>
          <p:nvSpPr>
            <p:cNvPr id="6" name="矩形 5"/>
            <p:cNvSpPr/>
            <p:nvPr/>
          </p:nvSpPr>
          <p:spPr>
            <a:xfrm>
              <a:off x="1072055" y="1135130"/>
              <a:ext cx="6356361" cy="14771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8" name="下箭头 7"/>
            <p:cNvSpPr/>
            <p:nvPr/>
          </p:nvSpPr>
          <p:spPr>
            <a:xfrm>
              <a:off x="1240271" y="1282841"/>
              <a:ext cx="194634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2" name="下箭头 11"/>
            <p:cNvSpPr/>
            <p:nvPr/>
          </p:nvSpPr>
          <p:spPr>
            <a:xfrm>
              <a:off x="2300038" y="1282841"/>
              <a:ext cx="194634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3369234" y="1282841"/>
              <a:ext cx="194634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4329629" y="1283975"/>
              <a:ext cx="194634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5556708" y="1282841"/>
              <a:ext cx="194634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6" name="下箭头 15"/>
            <p:cNvSpPr/>
            <p:nvPr/>
          </p:nvSpPr>
          <p:spPr>
            <a:xfrm>
              <a:off x="6935341" y="1282841"/>
              <a:ext cx="194634" cy="400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20" name="右箭头 19"/>
            <p:cNvSpPr/>
            <p:nvPr/>
          </p:nvSpPr>
          <p:spPr>
            <a:xfrm>
              <a:off x="1120660" y="1138623"/>
              <a:ext cx="609631" cy="140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26" name="右箭头 25"/>
            <p:cNvSpPr/>
            <p:nvPr/>
          </p:nvSpPr>
          <p:spPr>
            <a:xfrm rot="10800000">
              <a:off x="6818785" y="1131584"/>
              <a:ext cx="609631" cy="140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539" y="2924271"/>
            <a:ext cx="8838640" cy="15098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1624" y="2578992"/>
            <a:ext cx="4515532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8" dirty="0"/>
              <a:t>Cooling to 4.2k, radial deformation</a:t>
            </a:r>
            <a:endParaRPr lang="zh-CN" altLang="en-US" sz="2398" dirty="0"/>
          </a:p>
        </p:txBody>
      </p:sp>
      <p:sp>
        <p:nvSpPr>
          <p:cNvPr id="32" name="文本框 31"/>
          <p:cNvSpPr txBox="1"/>
          <p:nvPr/>
        </p:nvSpPr>
        <p:spPr>
          <a:xfrm>
            <a:off x="123304" y="4545687"/>
            <a:ext cx="4382738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8" dirty="0"/>
              <a:t>Cooling to 4.2k, axial deformation</a:t>
            </a:r>
            <a:endParaRPr lang="zh-CN" altLang="en-US" sz="2398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539" y="4983790"/>
            <a:ext cx="8954120" cy="149945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5151" y="220966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0497" y="90027"/>
            <a:ext cx="9671073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Mechanical structure</a:t>
            </a:r>
            <a:endParaRPr lang="en-US" altLang="zh-CN" sz="4263" b="1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0129" y="2619333"/>
            <a:ext cx="5875904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8" dirty="0"/>
              <a:t>Cooling to 4.2k, excitation, radial deformation</a:t>
            </a:r>
            <a:endParaRPr lang="zh-CN" altLang="en-US" sz="2398" dirty="0"/>
          </a:p>
        </p:txBody>
      </p:sp>
      <p:sp>
        <p:nvSpPr>
          <p:cNvPr id="11" name="文本框 10"/>
          <p:cNvSpPr txBox="1"/>
          <p:nvPr/>
        </p:nvSpPr>
        <p:spPr>
          <a:xfrm>
            <a:off x="368665" y="4701145"/>
            <a:ext cx="5743111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8" dirty="0"/>
              <a:t>Cooling to 4.2k, excitation, axial deformation</a:t>
            </a:r>
            <a:endParaRPr lang="zh-CN" altLang="en-US" sz="2398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95" y="3010808"/>
            <a:ext cx="9881408" cy="14517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22" y="5135056"/>
            <a:ext cx="9789823" cy="1403859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384740" y="974026"/>
            <a:ext cx="1917128" cy="50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4" b="1" dirty="0"/>
              <a:t>excitation</a:t>
            </a:r>
            <a:r>
              <a:rPr lang="zh-CN" altLang="en-US" sz="2664" b="1" dirty="0"/>
              <a:t>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04262" y="1032978"/>
            <a:ext cx="8467308" cy="1045196"/>
            <a:chOff x="1072055" y="3407045"/>
            <a:chExt cx="6356361" cy="784623"/>
          </a:xfrm>
        </p:grpSpPr>
        <p:sp>
          <p:nvSpPr>
            <p:cNvPr id="15" name="矩形 14"/>
            <p:cNvSpPr/>
            <p:nvPr/>
          </p:nvSpPr>
          <p:spPr>
            <a:xfrm>
              <a:off x="1072055" y="4043957"/>
              <a:ext cx="6356361" cy="14771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224218" y="4050944"/>
              <a:ext cx="609631" cy="140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7" name="下箭头 16"/>
            <p:cNvSpPr/>
            <p:nvPr/>
          </p:nvSpPr>
          <p:spPr>
            <a:xfrm rot="10800000">
              <a:off x="4067045" y="3407045"/>
              <a:ext cx="205773" cy="6541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8" name="下箭头 17"/>
            <p:cNvSpPr/>
            <p:nvPr/>
          </p:nvSpPr>
          <p:spPr>
            <a:xfrm rot="10800000">
              <a:off x="3342041" y="3642712"/>
              <a:ext cx="205773" cy="409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19" name="下箭头 18"/>
            <p:cNvSpPr/>
            <p:nvPr/>
          </p:nvSpPr>
          <p:spPr>
            <a:xfrm rot="10800000">
              <a:off x="4816953" y="3651349"/>
              <a:ext cx="205773" cy="409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20" name="下箭头 19"/>
            <p:cNvSpPr/>
            <p:nvPr/>
          </p:nvSpPr>
          <p:spPr>
            <a:xfrm rot="10800000">
              <a:off x="5535084" y="3850477"/>
              <a:ext cx="205773" cy="2107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21" name="下箭头 20"/>
            <p:cNvSpPr/>
            <p:nvPr/>
          </p:nvSpPr>
          <p:spPr>
            <a:xfrm rot="10800000">
              <a:off x="2538900" y="3833206"/>
              <a:ext cx="205773" cy="2107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  <p:sp>
          <p:nvSpPr>
            <p:cNvPr id="22" name="右箭头 21"/>
            <p:cNvSpPr/>
            <p:nvPr/>
          </p:nvSpPr>
          <p:spPr>
            <a:xfrm rot="10800000">
              <a:off x="6786037" y="4050944"/>
              <a:ext cx="609631" cy="140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55151" y="220966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45" y="138140"/>
            <a:ext cx="10515600" cy="1325563"/>
          </a:xfrm>
        </p:spPr>
        <p:txBody>
          <a:bodyPr/>
          <a:lstStyle/>
          <a:p>
            <a:r>
              <a:rPr lang="zh-CN" altLang="en-US" dirty="0"/>
              <a:t>第二版</a:t>
            </a:r>
            <a:r>
              <a:rPr lang="zh-CN" altLang="en-US" dirty="0" smtClean="0"/>
              <a:t>参数   </a:t>
            </a:r>
            <a:r>
              <a:rPr lang="en-US" altLang="zh-CN" sz="3600" dirty="0" smtClean="0"/>
              <a:t>CEPC </a:t>
            </a:r>
            <a:r>
              <a:rPr lang="zh-CN" altLang="en-US" sz="3600" dirty="0"/>
              <a:t>镶嵌式电缆初步设计</a:t>
            </a: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65459"/>
              </p:ext>
            </p:extLst>
          </p:nvPr>
        </p:nvGraphicFramePr>
        <p:xfrm>
          <a:off x="722990" y="1680592"/>
          <a:ext cx="4385929" cy="4707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073">
                  <a:extLst>
                    <a:ext uri="{9D8B030D-6E8A-4147-A177-3AD203B41FA5}">
                      <a16:colId xmlns:a16="http://schemas.microsoft.com/office/drawing/2014/main" val="3689317367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372802033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98919009"/>
                    </a:ext>
                  </a:extLst>
                </a:gridCol>
              </a:tblGrid>
              <a:tr h="273368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Property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004984"/>
                  </a:ext>
                </a:extLst>
              </a:tr>
              <a:tr h="26011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76460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height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701522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width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6727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Superconductor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12mm width, 0.08mm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thickness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567245"/>
                  </a:ext>
                </a:extLst>
              </a:tr>
              <a:tr h="317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Ic@20K, 5T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(1000A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prospective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5266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Turn-to-to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insulation thickness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8704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Ground-layer insulation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23901"/>
                  </a:ext>
                </a:extLst>
              </a:tr>
              <a:tr h="26011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21830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radius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496400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84257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turns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layers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350*2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08382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cylinder thickness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18277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2406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Weight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82964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Support weight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529046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weight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70718"/>
                  </a:ext>
                </a:extLst>
              </a:tr>
            </a:tbl>
          </a:graphicData>
        </a:graphic>
      </p:graphicFrame>
      <p:pic>
        <p:nvPicPr>
          <p:cNvPr id="17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8920" y="1941533"/>
            <a:ext cx="1849474" cy="217294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58013" y="4114475"/>
            <a:ext cx="5364532" cy="2479492"/>
            <a:chOff x="5858013" y="4114475"/>
            <a:chExt cx="5364532" cy="247949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013" y="4114475"/>
              <a:ext cx="5364532" cy="2479492"/>
            </a:xfrm>
            <a:prstGeom prst="rect">
              <a:avLst/>
            </a:prstGeom>
          </p:spPr>
        </p:pic>
        <p:cxnSp>
          <p:nvCxnSpPr>
            <p:cNvPr id="19" name="直接箭头连接符 18"/>
            <p:cNvCxnSpPr/>
            <p:nvPr/>
          </p:nvCxnSpPr>
          <p:spPr>
            <a:xfrm>
              <a:off x="7355586" y="4783455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7349490" y="4317901"/>
              <a:ext cx="3048" cy="26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140138" y="448842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</a:t>
              </a:r>
              <a:endParaRPr lang="zh-CN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5792298" y="1463703"/>
            <a:ext cx="580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电缆尺寸</a:t>
            </a:r>
            <a:r>
              <a:rPr lang="en-US" altLang="zh-CN" dirty="0" smtClean="0"/>
              <a:t>20*18mm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，支撑筒厚度</a:t>
            </a:r>
            <a:r>
              <a:rPr lang="en-US" altLang="zh-CN" dirty="0" smtClean="0">
                <a:solidFill>
                  <a:srgbClr val="FF0000"/>
                </a:solidFill>
              </a:rPr>
              <a:t>20mm</a:t>
            </a:r>
            <a:r>
              <a:rPr lang="zh-CN" altLang="en-US" dirty="0" smtClean="0"/>
              <a:t>，绝缘厚度</a:t>
            </a:r>
            <a:r>
              <a:rPr lang="en-US" altLang="zh-CN" dirty="0" smtClean="0"/>
              <a:t>1mm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86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0555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冷却到</a:t>
            </a:r>
            <a:r>
              <a:rPr lang="en-US" altLang="zh-CN" dirty="0" smtClean="0"/>
              <a:t>5K</a:t>
            </a:r>
            <a:r>
              <a:rPr lang="zh-CN" altLang="en-US" dirty="0" smtClean="0"/>
              <a:t>后，应力分布和形变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0385" y="2848406"/>
            <a:ext cx="252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最大等效应力</a:t>
            </a:r>
            <a:r>
              <a:rPr lang="en-US" altLang="zh-CN" dirty="0" smtClean="0"/>
              <a:t>Von </a:t>
            </a:r>
            <a:r>
              <a:rPr lang="en-US" altLang="zh-CN" dirty="0" err="1" smtClean="0"/>
              <a:t>mises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5057" y="41732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径向形变：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65057" y="56178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轴向形变：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958575" y="3248446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73MPa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55151" y="220966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87" y="2613254"/>
            <a:ext cx="8760353" cy="12703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57" y="5665933"/>
            <a:ext cx="7795993" cy="11354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357" y="4193636"/>
            <a:ext cx="7967443" cy="1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冷却到</a:t>
            </a:r>
            <a:r>
              <a:rPr lang="en-US" altLang="zh-CN" dirty="0" smtClean="0"/>
              <a:t>5K</a:t>
            </a:r>
            <a:r>
              <a:rPr lang="zh-CN" altLang="en-US" dirty="0"/>
              <a:t>、</a:t>
            </a:r>
            <a:r>
              <a:rPr lang="zh-CN" altLang="en-US" dirty="0" smtClean="0"/>
              <a:t>励磁后应力分布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5319" y="2125705"/>
            <a:ext cx="252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最大等效应力</a:t>
            </a:r>
            <a:r>
              <a:rPr lang="en-US" altLang="zh-CN" dirty="0" smtClean="0"/>
              <a:t>Von </a:t>
            </a:r>
            <a:r>
              <a:rPr lang="en-US" altLang="zh-CN" dirty="0" err="1" smtClean="0"/>
              <a:t>mises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3182" y="2659357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5433090"/>
            <a:ext cx="5737741" cy="7007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32" y="2164148"/>
            <a:ext cx="8058386" cy="11814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3778168"/>
            <a:ext cx="7125343" cy="9994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86" y="5391965"/>
            <a:ext cx="5841223" cy="7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764</Words>
  <Application>Microsoft Office PowerPoint</Application>
  <PresentationFormat>宽屏</PresentationFormat>
  <Paragraphs>184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AdobeSongStd-Light</vt:lpstr>
      <vt:lpstr>AdobeSongStd-Light,Italic</vt:lpstr>
      <vt:lpstr>AdvEPSTIM-I</vt:lpstr>
      <vt:lpstr>AdvOT5bf56204.B</vt:lpstr>
      <vt:lpstr>AdvOT82c4f4c4</vt:lpstr>
      <vt:lpstr>HelveticaLTStd-Bold-Identity-H</vt:lpstr>
      <vt:lpstr>HelveticaLTStd-Roman-Identity-H</vt:lpstr>
      <vt:lpstr>等线</vt:lpstr>
      <vt:lpstr>仿宋</vt:lpstr>
      <vt:lpstr>宋体</vt:lpstr>
      <vt:lpstr>微软雅黑</vt:lpstr>
      <vt:lpstr>Arial</vt:lpstr>
      <vt:lpstr>Calibri</vt:lpstr>
      <vt:lpstr>Times New Roman</vt:lpstr>
      <vt:lpstr>Office 主题</vt:lpstr>
      <vt:lpstr>CEPC探测器磁体结构尺寸</vt:lpstr>
      <vt:lpstr>4th探测器布局图</vt:lpstr>
      <vt:lpstr>第一版参数</vt:lpstr>
      <vt:lpstr>HTS detector magnet</vt:lpstr>
      <vt:lpstr>Mechanical structure</vt:lpstr>
      <vt:lpstr>Mechanical structure</vt:lpstr>
      <vt:lpstr>第二版参数   CEPC 镶嵌式电缆初步设计</vt:lpstr>
      <vt:lpstr>CEPC 镶嵌式电缆初步设计</vt:lpstr>
      <vt:lpstr>CEPC 镶嵌式电缆初步设计</vt:lpstr>
      <vt:lpstr>CEPC 镶嵌式电缆初步设计</vt:lpstr>
      <vt:lpstr>CEPC 镶嵌式电缆初步设计</vt:lpstr>
      <vt:lpstr>REBCO带材的机械强度</vt:lpstr>
      <vt:lpstr>铝合金的机械强度</vt:lpstr>
      <vt:lpstr>铝合金的机械强度</vt:lpstr>
      <vt:lpstr>冷却结构设计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CEPC探测器磁体结构尺寸</dc:title>
  <dc:creator>ning</dc:creator>
  <cp:lastModifiedBy>ning</cp:lastModifiedBy>
  <cp:revision>43</cp:revision>
  <dcterms:created xsi:type="dcterms:W3CDTF">2024-01-31T08:01:13Z</dcterms:created>
  <dcterms:modified xsi:type="dcterms:W3CDTF">2024-02-07T07:34:37Z</dcterms:modified>
</cp:coreProperties>
</file>