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3" r:id="rId4"/>
    <p:sldId id="273" r:id="rId5"/>
    <p:sldId id="274" r:id="rId6"/>
    <p:sldId id="272" r:id="rId7"/>
    <p:sldId id="265" r:id="rId8"/>
    <p:sldId id="266" r:id="rId9"/>
    <p:sldId id="267" r:id="rId10"/>
    <p:sldId id="268" r:id="rId11"/>
    <p:sldId id="275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0EAE9-1660-4795-B5A7-6BDC3EA80C1E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54C7D-D5B0-4E37-8A60-DDDC96CDAC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82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CEPC</a:t>
            </a:r>
            <a:r>
              <a:rPr lang="zh-CN" altLang="en-US" dirty="0" smtClean="0"/>
              <a:t>探测器磁体结构尺寸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Ning </a:t>
            </a:r>
            <a:r>
              <a:rPr lang="en-US" altLang="zh-CN" dirty="0" smtClean="0"/>
              <a:t>Feipeng</a:t>
            </a:r>
          </a:p>
          <a:p>
            <a:r>
              <a:rPr lang="en-US" altLang="zh-CN" dirty="0" smtClean="0"/>
              <a:t>2024.02.18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3066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 </a:t>
            </a:r>
            <a:r>
              <a:rPr lang="zh-CN" altLang="en-US" dirty="0"/>
              <a:t>镶嵌式电缆初步设计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135873"/>
              </p:ext>
            </p:extLst>
          </p:nvPr>
        </p:nvGraphicFramePr>
        <p:xfrm>
          <a:off x="947928" y="1918019"/>
          <a:ext cx="3898392" cy="1432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0022">
                  <a:extLst>
                    <a:ext uri="{9D8B030D-6E8A-4147-A177-3AD203B41FA5}">
                      <a16:colId xmlns:a16="http://schemas.microsoft.com/office/drawing/2014/main" val="1649261401"/>
                    </a:ext>
                  </a:extLst>
                </a:gridCol>
                <a:gridCol w="1048117">
                  <a:extLst>
                    <a:ext uri="{9D8B030D-6E8A-4147-A177-3AD203B41FA5}">
                      <a16:colId xmlns:a16="http://schemas.microsoft.com/office/drawing/2014/main" val="515530150"/>
                    </a:ext>
                  </a:extLst>
                </a:gridCol>
                <a:gridCol w="980253">
                  <a:extLst>
                    <a:ext uri="{9D8B030D-6E8A-4147-A177-3AD203B41FA5}">
                      <a16:colId xmlns:a16="http://schemas.microsoft.com/office/drawing/2014/main" val="2912895587"/>
                    </a:ext>
                  </a:extLst>
                </a:gridCol>
              </a:tblGrid>
              <a:tr h="273143"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Cool to 4.2K </a:t>
                      </a:r>
                      <a:r>
                        <a:rPr lang="en-US" altLang="zh-CN" sz="1400" baseline="0" dirty="0" smtClean="0"/>
                        <a:t>(</a:t>
                      </a:r>
                      <a:r>
                        <a:rPr lang="en-US" altLang="zh-CN" sz="1400" dirty="0" smtClean="0"/>
                        <a:t>MPa)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Energized </a:t>
                      </a:r>
                      <a:r>
                        <a:rPr lang="en-US" altLang="zh-CN" sz="1400" baseline="0" dirty="0" smtClean="0"/>
                        <a:t>(</a:t>
                      </a:r>
                      <a:r>
                        <a:rPr lang="en-US" altLang="zh-CN" sz="1400" dirty="0" smtClean="0"/>
                        <a:t>MPa)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93479"/>
                  </a:ext>
                </a:extLst>
              </a:tr>
              <a:tr h="27314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/>
                        <a:t>ReBCO</a:t>
                      </a:r>
                      <a:r>
                        <a:rPr lang="zh-CN" altLang="en-US" sz="1400" dirty="0" smtClean="0"/>
                        <a:t> </a:t>
                      </a:r>
                      <a:r>
                        <a:rPr lang="en-US" altLang="zh-CN" sz="1400" dirty="0" smtClean="0"/>
                        <a:t>tape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405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691570"/>
                  </a:ext>
                </a:extLst>
              </a:tr>
              <a:tr h="27314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5083 Al-alloy stabilizer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202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697083"/>
                  </a:ext>
                </a:extLst>
              </a:tr>
              <a:tr h="27314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5083 Al-alloy support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4.4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192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335811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838200" y="1490633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最大等效应力值：</a:t>
            </a:r>
            <a:endParaRPr lang="zh-CN" altLang="en-US" sz="20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845310"/>
              </p:ext>
            </p:extLst>
          </p:nvPr>
        </p:nvGraphicFramePr>
        <p:xfrm>
          <a:off x="6739128" y="1977132"/>
          <a:ext cx="2926080" cy="1432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6756">
                  <a:extLst>
                    <a:ext uri="{9D8B030D-6E8A-4147-A177-3AD203B41FA5}">
                      <a16:colId xmlns:a16="http://schemas.microsoft.com/office/drawing/2014/main" val="1649261401"/>
                    </a:ext>
                  </a:extLst>
                </a:gridCol>
                <a:gridCol w="939204">
                  <a:extLst>
                    <a:ext uri="{9D8B030D-6E8A-4147-A177-3AD203B41FA5}">
                      <a16:colId xmlns:a16="http://schemas.microsoft.com/office/drawing/2014/main" val="515530150"/>
                    </a:ext>
                  </a:extLst>
                </a:gridCol>
                <a:gridCol w="960120">
                  <a:extLst>
                    <a:ext uri="{9D8B030D-6E8A-4147-A177-3AD203B41FA5}">
                      <a16:colId xmlns:a16="http://schemas.microsoft.com/office/drawing/2014/main" val="2912895587"/>
                    </a:ext>
                  </a:extLst>
                </a:gridCol>
              </a:tblGrid>
              <a:tr h="273143"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Cool to 4.2K </a:t>
                      </a:r>
                      <a:r>
                        <a:rPr lang="en-US" altLang="zh-CN" sz="1400" baseline="0" dirty="0" smtClean="0"/>
                        <a:t>(</a:t>
                      </a:r>
                      <a:r>
                        <a:rPr lang="en-US" altLang="zh-CN" sz="1400" dirty="0" smtClean="0"/>
                        <a:t>mm)</a:t>
                      </a:r>
                      <a:endParaRPr lang="zh-CN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Energized </a:t>
                      </a:r>
                      <a:r>
                        <a:rPr lang="en-US" altLang="zh-CN" sz="1400" baseline="0" dirty="0" smtClean="0"/>
                        <a:t>(</a:t>
                      </a:r>
                      <a:r>
                        <a:rPr lang="en-US" altLang="zh-CN" sz="1400" dirty="0" smtClean="0"/>
                        <a:t>mm)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93479"/>
                  </a:ext>
                </a:extLst>
              </a:tr>
              <a:tr h="27314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径向方向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9.87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7.26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691570"/>
                  </a:ext>
                </a:extLst>
              </a:tr>
              <a:tr h="27314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轴向方向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14.6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19.1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697083"/>
                  </a:ext>
                </a:extLst>
              </a:tr>
              <a:tr h="27314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/>
                        <a:t>总形变量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17.6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</a:rPr>
                        <a:t>20.4</a:t>
                      </a:r>
                      <a:endParaRPr lang="zh-CN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335811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6197032" y="1490633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最大</a:t>
            </a:r>
            <a:r>
              <a:rPr lang="zh-CN" altLang="en-US" sz="2000" dirty="0"/>
              <a:t>变形量</a:t>
            </a:r>
            <a:r>
              <a:rPr lang="zh-CN" altLang="en-US" sz="2000" dirty="0" smtClean="0"/>
              <a:t>：</a:t>
            </a:r>
            <a:endParaRPr lang="zh-CN" altLang="en-US" sz="20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66" y="4261224"/>
            <a:ext cx="5364532" cy="247949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305414" y="47121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3305414" y="56449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1108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问题汇总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超薄磁体结构</a:t>
            </a:r>
            <a:r>
              <a:rPr lang="en-US" altLang="zh-CN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150mm</a:t>
            </a:r>
            <a:r>
              <a:rPr lang="zh-CN" altLang="en-US" sz="32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的径向空间到底能不能实现？</a:t>
            </a:r>
            <a:endParaRPr lang="en-US" altLang="zh-CN" sz="32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有冷屏结构能否实现？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无冷屏结构可行不可行？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多层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绝热的厚度需要多少？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气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凝胶能否代替多层绝热？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线圈的工作温度？增加多少漏热？运行成本增加多少？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/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03766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4th</a:t>
            </a:r>
            <a:r>
              <a:rPr lang="zh-CN" altLang="en-US" dirty="0" smtClean="0"/>
              <a:t>探测器布局图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509712"/>
            <a:ext cx="7720944" cy="5015937"/>
          </a:xfr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134145"/>
              </p:ext>
            </p:extLst>
          </p:nvPr>
        </p:nvGraphicFramePr>
        <p:xfrm>
          <a:off x="8562974" y="3149600"/>
          <a:ext cx="3200401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947">
                  <a:extLst>
                    <a:ext uri="{9D8B030D-6E8A-4147-A177-3AD203B41FA5}">
                      <a16:colId xmlns:a16="http://schemas.microsoft.com/office/drawing/2014/main" val="897793758"/>
                    </a:ext>
                  </a:extLst>
                </a:gridCol>
                <a:gridCol w="2026454">
                  <a:extLst>
                    <a:ext uri="{9D8B030D-6E8A-4147-A177-3AD203B41FA5}">
                      <a16:colId xmlns:a16="http://schemas.microsoft.com/office/drawing/2014/main" val="16919860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/>
                        <a:t>参数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/>
                        <a:t>数值（</a:t>
                      </a:r>
                      <a:r>
                        <a:rPr lang="en-US" altLang="zh-CN" sz="2800" dirty="0" smtClean="0"/>
                        <a:t>mm</a:t>
                      </a:r>
                      <a:r>
                        <a:rPr lang="zh-CN" altLang="en-US" sz="2800" dirty="0" smtClean="0"/>
                        <a:t>）</a:t>
                      </a:r>
                      <a:endParaRPr lang="zh-CN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054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内径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4660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934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外径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4960</a:t>
                      </a:r>
                      <a:endParaRPr lang="zh-CN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455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长度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8000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688162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7277100" y="1757363"/>
            <a:ext cx="4808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探测器超导磁体位于强子量能器和电磁量能器之间，边界</a:t>
            </a:r>
            <a:r>
              <a:rPr lang="zh-CN" altLang="en-US" sz="2800" dirty="0" smtClean="0"/>
              <a:t>：</a:t>
            </a:r>
            <a:endParaRPr lang="zh-CN" altLang="en-US" sz="2800" dirty="0"/>
          </a:p>
        </p:txBody>
      </p:sp>
      <p:sp>
        <p:nvSpPr>
          <p:cNvPr id="3" name="圆角矩形 2"/>
          <p:cNvSpPr/>
          <p:nvPr/>
        </p:nvSpPr>
        <p:spPr>
          <a:xfrm>
            <a:off x="4000500" y="1952625"/>
            <a:ext cx="504825" cy="1714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7277100" y="4130059"/>
            <a:ext cx="504825" cy="6229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3362325" y="3194704"/>
            <a:ext cx="1704975" cy="2152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20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945" y="138140"/>
            <a:ext cx="10515600" cy="1325563"/>
          </a:xfrm>
        </p:spPr>
        <p:txBody>
          <a:bodyPr/>
          <a:lstStyle/>
          <a:p>
            <a:r>
              <a:rPr lang="en-US" altLang="zh-CN" sz="3600" dirty="0" smtClean="0"/>
              <a:t>CEPC </a:t>
            </a:r>
            <a:r>
              <a:rPr lang="zh-CN" altLang="en-US" sz="3600" dirty="0"/>
              <a:t>镶嵌式电缆初步设计</a:t>
            </a:r>
          </a:p>
        </p:txBody>
      </p:sp>
      <p:graphicFrame>
        <p:nvGraphicFramePr>
          <p:cNvPr id="4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3836091"/>
              </p:ext>
            </p:extLst>
          </p:nvPr>
        </p:nvGraphicFramePr>
        <p:xfrm>
          <a:off x="722990" y="1680592"/>
          <a:ext cx="4385929" cy="47070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9073">
                  <a:extLst>
                    <a:ext uri="{9D8B030D-6E8A-4147-A177-3AD203B41FA5}">
                      <a16:colId xmlns:a16="http://schemas.microsoft.com/office/drawing/2014/main" val="3689317367"/>
                    </a:ext>
                  </a:extLst>
                </a:gridCol>
                <a:gridCol w="1655064">
                  <a:extLst>
                    <a:ext uri="{9D8B030D-6E8A-4147-A177-3AD203B41FA5}">
                      <a16:colId xmlns:a16="http://schemas.microsoft.com/office/drawing/2014/main" val="3728020333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98919009"/>
                    </a:ext>
                  </a:extLst>
                </a:gridCol>
              </a:tblGrid>
              <a:tr h="273368">
                <a:tc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Property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004984"/>
                  </a:ext>
                </a:extLst>
              </a:tr>
              <a:tr h="260118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Conductor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676460"/>
                  </a:ext>
                </a:extLst>
              </a:tr>
              <a:tr h="260118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Conductor height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6701522"/>
                  </a:ext>
                </a:extLst>
              </a:tr>
              <a:tr h="260118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Conductor</a:t>
                      </a:r>
                      <a:r>
                        <a:rPr lang="en-US" altLang="zh-CN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width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6727"/>
                  </a:ext>
                </a:extLst>
              </a:tr>
              <a:tr h="260118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Superconductor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12mm width, 0.08mm</a:t>
                      </a:r>
                      <a:r>
                        <a:rPr lang="en-US" altLang="zh-CN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thickness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567245"/>
                  </a:ext>
                </a:extLst>
              </a:tr>
              <a:tr h="317922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Ic@20K, 5T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 (1000A</a:t>
                      </a:r>
                      <a:r>
                        <a:rPr lang="en-US" altLang="zh-CN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prospective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55266"/>
                  </a:ext>
                </a:extLst>
              </a:tr>
              <a:tr h="260118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Turn-to-to</a:t>
                      </a:r>
                      <a:r>
                        <a:rPr lang="en-US" altLang="zh-CN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insulation thickness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658704"/>
                  </a:ext>
                </a:extLst>
              </a:tr>
              <a:tr h="260118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Ground-layer insulation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2123901"/>
                  </a:ext>
                </a:extLst>
              </a:tr>
              <a:tr h="260118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Coil</a:t>
                      </a:r>
                      <a:endParaRPr lang="zh-CN" alt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821830"/>
                  </a:ext>
                </a:extLst>
              </a:tr>
              <a:tr h="260118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Inner radius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4.66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37496400"/>
                  </a:ext>
                </a:extLst>
              </a:tr>
              <a:tr h="260118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Length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584257"/>
                  </a:ext>
                </a:extLst>
              </a:tr>
              <a:tr h="260118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turns</a:t>
                      </a:r>
                      <a:r>
                        <a:rPr lang="en-US" altLang="zh-CN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* layers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350*2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908382"/>
                  </a:ext>
                </a:extLst>
              </a:tr>
              <a:tr h="260118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</a:t>
                      </a:r>
                      <a:r>
                        <a:rPr lang="en-US" altLang="zh-CN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cylinder thickness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818277"/>
                  </a:ext>
                </a:extLst>
              </a:tr>
              <a:tr h="260118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</a:t>
                      </a:r>
                      <a:r>
                        <a:rPr lang="en-US" altLang="zh-CN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field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32406"/>
                  </a:ext>
                </a:extLst>
              </a:tr>
              <a:tr h="260118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Conductor</a:t>
                      </a:r>
                      <a:r>
                        <a:rPr lang="en-US" altLang="zh-CN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Weight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ton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082964"/>
                  </a:ext>
                </a:extLst>
              </a:tr>
              <a:tr h="260118">
                <a:tc>
                  <a:txBody>
                    <a:bodyPr/>
                    <a:lstStyle/>
                    <a:p>
                      <a:r>
                        <a:rPr lang="en-US" altLang="zh-CN" sz="12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Support weight</a:t>
                      </a:r>
                      <a:endParaRPr lang="zh-CN" alt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529046"/>
                  </a:ext>
                </a:extLst>
              </a:tr>
              <a:tr h="260118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weight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ton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970718"/>
                  </a:ext>
                </a:extLst>
              </a:tr>
            </a:tbl>
          </a:graphicData>
        </a:graphic>
      </p:graphicFrame>
      <p:pic>
        <p:nvPicPr>
          <p:cNvPr id="17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8920" y="1941533"/>
            <a:ext cx="1849474" cy="2172942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858013" y="4114475"/>
            <a:ext cx="5364532" cy="2479492"/>
            <a:chOff x="5858013" y="4114475"/>
            <a:chExt cx="5364532" cy="247949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8013" y="4114475"/>
              <a:ext cx="5364532" cy="2479492"/>
            </a:xfrm>
            <a:prstGeom prst="rect">
              <a:avLst/>
            </a:prstGeom>
          </p:spPr>
        </p:pic>
        <p:cxnSp>
          <p:nvCxnSpPr>
            <p:cNvPr id="19" name="直接箭头连接符 18"/>
            <p:cNvCxnSpPr/>
            <p:nvPr/>
          </p:nvCxnSpPr>
          <p:spPr>
            <a:xfrm>
              <a:off x="7355586" y="4783455"/>
              <a:ext cx="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 flipV="1">
              <a:off x="7349490" y="4317901"/>
              <a:ext cx="3048" cy="26212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7140138" y="448842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20</a:t>
              </a:r>
              <a:endParaRPr lang="zh-CN" altLang="en-US" dirty="0"/>
            </a:p>
          </p:txBody>
        </p:sp>
      </p:grpSp>
      <p:sp>
        <p:nvSpPr>
          <p:cNvPr id="22" name="矩形 21"/>
          <p:cNvSpPr/>
          <p:nvPr/>
        </p:nvSpPr>
        <p:spPr>
          <a:xfrm>
            <a:off x="5792298" y="1463703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电缆尺寸</a:t>
            </a:r>
            <a:r>
              <a:rPr lang="en-US" altLang="zh-CN" dirty="0" smtClean="0"/>
              <a:t>20*18mm</a:t>
            </a:r>
            <a:r>
              <a:rPr lang="en-US" altLang="zh-CN" baseline="30000" dirty="0" smtClean="0"/>
              <a:t>2</a:t>
            </a:r>
            <a:r>
              <a:rPr lang="zh-CN" altLang="en-US" dirty="0" smtClean="0"/>
              <a:t>，支撑筒厚度</a:t>
            </a:r>
            <a:r>
              <a:rPr lang="en-US" altLang="zh-CN" dirty="0" smtClean="0">
                <a:solidFill>
                  <a:srgbClr val="FF0000"/>
                </a:solidFill>
              </a:rPr>
              <a:t>20mm</a:t>
            </a:r>
            <a:r>
              <a:rPr lang="zh-CN" altLang="en-US" dirty="0" smtClean="0"/>
              <a:t>，绝缘</a:t>
            </a:r>
            <a:r>
              <a:rPr lang="zh-CN" altLang="en-US" dirty="0" smtClean="0"/>
              <a:t>厚度</a:t>
            </a:r>
            <a:r>
              <a:rPr lang="en-US" altLang="zh-CN" dirty="0" smtClean="0"/>
              <a:t>0.5mm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3864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超导磁体结构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螺线管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27" y="2914628"/>
            <a:ext cx="4375545" cy="339727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8153"/>
            <a:ext cx="5039093" cy="3860136"/>
          </a:xfrm>
          <a:prstGeom prst="rect">
            <a:avLst/>
          </a:prstGeom>
        </p:spPr>
      </p:pic>
      <p:pic>
        <p:nvPicPr>
          <p:cNvPr id="6" name="内容占位符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775" y="4313226"/>
            <a:ext cx="3612522" cy="2468117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 rot="3852067">
            <a:off x="929143" y="2855816"/>
            <a:ext cx="1511693" cy="258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991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超导磁体结构</a:t>
            </a: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3115" y="2572319"/>
            <a:ext cx="4729460" cy="3576191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/>
        </p:nvSpPr>
        <p:spPr>
          <a:xfrm>
            <a:off x="633115" y="1685926"/>
            <a:ext cx="3887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线圈通过吊挂系统吊在</a:t>
            </a:r>
            <a:r>
              <a:rPr lang="en-US" altLang="zh-CN" dirty="0" smtClean="0"/>
              <a:t>300K</a:t>
            </a:r>
            <a:r>
              <a:rPr lang="zh-CN" altLang="en-US" dirty="0" smtClean="0"/>
              <a:t>杜瓦上。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3676650" y="237172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径向吊杆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371600" y="596384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轴向吊杆</a:t>
            </a:r>
            <a:endParaRPr lang="zh-CN" altLang="en-US" dirty="0"/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3248025" y="2718884"/>
            <a:ext cx="1068348" cy="107846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 flipV="1">
            <a:off x="1828800" y="3797352"/>
            <a:ext cx="209550" cy="216649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270" y="2572319"/>
            <a:ext cx="5930940" cy="322897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548061" y="6480905"/>
            <a:ext cx="223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CMS detector magnet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8002253" y="6480905"/>
            <a:ext cx="2371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ATLAS </a:t>
            </a:r>
            <a:r>
              <a:rPr lang="en-US" altLang="zh-CN" dirty="0" smtClean="0"/>
              <a:t>detector magnet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9188058" y="187059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液氦管道</a:t>
            </a:r>
            <a:endParaRPr lang="zh-CN" altLang="en-US" dirty="0"/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9667875" y="2239924"/>
            <a:ext cx="74181" cy="142720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01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81860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冷却结构设计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957794" y="1255641"/>
            <a:ext cx="5657318" cy="1982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</a:rPr>
              <a:t>去除冷屏可不可行？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 smtClean="0"/>
              <a:t>无冷屏后</a:t>
            </a:r>
            <a:r>
              <a:rPr lang="zh-CN" altLang="en-US" sz="2000" dirty="0" smtClean="0"/>
              <a:t>线圈运行温度多少合适？（</a:t>
            </a:r>
            <a:r>
              <a:rPr lang="en-US" altLang="zh-CN" sz="2000" dirty="0" smtClean="0"/>
              <a:t>5~20K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 smtClean="0"/>
              <a:t>增加多少漏热？</a:t>
            </a:r>
            <a:r>
              <a:rPr lang="zh-CN" altLang="en-US" sz="2000" dirty="0"/>
              <a:t>导致</a:t>
            </a:r>
            <a:r>
              <a:rPr lang="zh-CN" altLang="en-US" sz="2000" dirty="0" smtClean="0"/>
              <a:t>增加多少运行成本？</a:t>
            </a:r>
            <a:endParaRPr lang="en-US" altLang="zh-CN" sz="20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 smtClean="0"/>
              <a:t>有无其他问题？如</a:t>
            </a:r>
            <a:r>
              <a:rPr lang="en-US" altLang="zh-CN" sz="2000" dirty="0" smtClean="0"/>
              <a:t>300K</a:t>
            </a:r>
            <a:r>
              <a:rPr lang="zh-CN" altLang="en-US" sz="2000" dirty="0" smtClean="0"/>
              <a:t>杜瓦积冷凝水</a:t>
            </a:r>
            <a:endParaRPr lang="zh-CN" altLang="en-US" sz="2000" dirty="0"/>
          </a:p>
        </p:txBody>
      </p:sp>
      <p:pic>
        <p:nvPicPr>
          <p:cNvPr id="19" name="内容占位符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700" y="1095743"/>
            <a:ext cx="1849474" cy="2172942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8737023" y="64098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高温超导电缆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3849231" y="1401106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气凝胶可不可以代替多层绝热？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05075" y="3268685"/>
            <a:ext cx="8220075" cy="338206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05125" y="326868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15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860218" y="6324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2963634" y="459038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963634" y="513661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38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2963634" y="39295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47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2963634" y="591208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25</a:t>
            </a:r>
            <a:endParaRPr lang="zh-CN" altLang="en-US" dirty="0"/>
          </a:p>
        </p:txBody>
      </p:sp>
      <p:sp>
        <p:nvSpPr>
          <p:cNvPr id="12" name="椭圆 11"/>
          <p:cNvSpPr/>
          <p:nvPr/>
        </p:nvSpPr>
        <p:spPr>
          <a:xfrm>
            <a:off x="4638676" y="4160278"/>
            <a:ext cx="457200" cy="35242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596208" y="4148012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LHe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6352214" y="4128962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MLI</a:t>
            </a:r>
            <a:r>
              <a:rPr lang="zh-CN" altLang="en-US" dirty="0" smtClean="0"/>
              <a:t>或者气凝胶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6356817" y="5846886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MLI</a:t>
            </a:r>
            <a:r>
              <a:rPr lang="zh-CN" altLang="en-US" dirty="0" smtClean="0"/>
              <a:t>或者气凝胶</a:t>
            </a:r>
            <a:endParaRPr lang="en-US" altLang="zh-CN" dirty="0" smtClean="0"/>
          </a:p>
        </p:txBody>
      </p:sp>
      <p:sp>
        <p:nvSpPr>
          <p:cNvPr id="17" name="文本框 16"/>
          <p:cNvSpPr txBox="1"/>
          <p:nvPr/>
        </p:nvSpPr>
        <p:spPr>
          <a:xfrm>
            <a:off x="5483357" y="4559964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support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703575" y="375963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吊挂系统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4568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 </a:t>
            </a:r>
            <a:r>
              <a:rPr lang="zh-CN" altLang="en-US" dirty="0"/>
              <a:t>镶嵌式电缆初步设计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80555"/>
            <a:ext cx="10515600" cy="4351338"/>
          </a:xfrm>
        </p:spPr>
        <p:txBody>
          <a:bodyPr/>
          <a:lstStyle/>
          <a:p>
            <a:r>
              <a:rPr lang="zh-CN" altLang="en-US" dirty="0" smtClean="0"/>
              <a:t>冷却到</a:t>
            </a:r>
            <a:r>
              <a:rPr lang="en-US" altLang="zh-CN" dirty="0" smtClean="0"/>
              <a:t>5K</a:t>
            </a:r>
            <a:r>
              <a:rPr lang="zh-CN" altLang="en-US" dirty="0" smtClean="0"/>
              <a:t>后，应力分布和形变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60385" y="2848406"/>
            <a:ext cx="2520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最大等效应力</a:t>
            </a:r>
            <a:r>
              <a:rPr lang="en-US" altLang="zh-CN" dirty="0" smtClean="0"/>
              <a:t>Von </a:t>
            </a:r>
            <a:r>
              <a:rPr lang="en-US" altLang="zh-CN" dirty="0" err="1" smtClean="0"/>
              <a:t>mises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65057" y="417322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径向形变：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465057" y="561782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轴向形变：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958575" y="3248446"/>
            <a:ext cx="84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73MPa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255151" y="220966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轴对称模型，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1/2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线圈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987" y="2613254"/>
            <a:ext cx="8760353" cy="127038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357" y="5665933"/>
            <a:ext cx="7795993" cy="113541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357" y="4193636"/>
            <a:ext cx="7967443" cy="122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50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 </a:t>
            </a:r>
            <a:r>
              <a:rPr lang="zh-CN" altLang="en-US" dirty="0"/>
              <a:t>镶嵌式电缆初步设计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23873"/>
            <a:ext cx="10515600" cy="4351338"/>
          </a:xfrm>
        </p:spPr>
        <p:txBody>
          <a:bodyPr/>
          <a:lstStyle/>
          <a:p>
            <a:r>
              <a:rPr lang="zh-CN" altLang="en-US" dirty="0" smtClean="0"/>
              <a:t>冷却到</a:t>
            </a:r>
            <a:r>
              <a:rPr lang="en-US" altLang="zh-CN" dirty="0" smtClean="0"/>
              <a:t>5K</a:t>
            </a:r>
            <a:r>
              <a:rPr lang="zh-CN" altLang="en-US" dirty="0"/>
              <a:t>、</a:t>
            </a:r>
            <a:r>
              <a:rPr lang="zh-CN" altLang="en-US" dirty="0" smtClean="0"/>
              <a:t>励磁后应力分布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05319" y="2125705"/>
            <a:ext cx="2520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最大等效应力</a:t>
            </a:r>
            <a:r>
              <a:rPr lang="en-US" altLang="zh-CN" dirty="0" smtClean="0"/>
              <a:t>Von </a:t>
            </a:r>
            <a:r>
              <a:rPr lang="en-US" altLang="zh-CN" dirty="0" err="1" smtClean="0"/>
              <a:t>mises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23182" y="2659357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轴对称模型，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1/2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线圈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850" y="5433090"/>
            <a:ext cx="5737741" cy="70079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432" y="2164148"/>
            <a:ext cx="8058386" cy="118146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825" y="3778168"/>
            <a:ext cx="7125343" cy="99945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186" y="5391965"/>
            <a:ext cx="5841223" cy="74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24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 </a:t>
            </a:r>
            <a:r>
              <a:rPr lang="zh-CN" altLang="en-US" dirty="0"/>
              <a:t>镶嵌式电缆初步设计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冷却到</a:t>
            </a:r>
            <a:r>
              <a:rPr lang="en-US" altLang="zh-CN" dirty="0"/>
              <a:t>5K</a:t>
            </a:r>
            <a:r>
              <a:rPr lang="zh-CN" altLang="en-US" dirty="0"/>
              <a:t>、励磁</a:t>
            </a:r>
            <a:r>
              <a:rPr lang="zh-CN" altLang="en-US" dirty="0" smtClean="0"/>
              <a:t>后形变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115568" y="260112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径向形变：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115568" y="411533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轴</a:t>
            </a:r>
            <a:r>
              <a:rPr lang="zh-CN" altLang="en-US" dirty="0" smtClean="0"/>
              <a:t>向形变：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115568" y="563339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总形变：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607576" y="2192196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轴对称模型，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1/2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线圈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059" y="3884116"/>
            <a:ext cx="8280865" cy="12493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059" y="2365436"/>
            <a:ext cx="8333232" cy="130999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093" y="5495925"/>
            <a:ext cx="8021497" cy="120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26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426</Words>
  <Application>Microsoft Office PowerPoint</Application>
  <PresentationFormat>宽屏</PresentationFormat>
  <Paragraphs>139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等线</vt:lpstr>
      <vt:lpstr>宋体</vt:lpstr>
      <vt:lpstr>微软雅黑</vt:lpstr>
      <vt:lpstr>Arial</vt:lpstr>
      <vt:lpstr>Calibri</vt:lpstr>
      <vt:lpstr>Times New Roman</vt:lpstr>
      <vt:lpstr>Wingdings</vt:lpstr>
      <vt:lpstr>Office 主题</vt:lpstr>
      <vt:lpstr>CEPC探测器磁体结构尺寸</vt:lpstr>
      <vt:lpstr>4th探测器布局图</vt:lpstr>
      <vt:lpstr>CEPC 镶嵌式电缆初步设计</vt:lpstr>
      <vt:lpstr>超导磁体结构</vt:lpstr>
      <vt:lpstr>超导磁体结构</vt:lpstr>
      <vt:lpstr>冷却结构设计</vt:lpstr>
      <vt:lpstr>CEPC 镶嵌式电缆初步设计</vt:lpstr>
      <vt:lpstr>CEPC 镶嵌式电缆初步设计</vt:lpstr>
      <vt:lpstr>CEPC 镶嵌式电缆初步设计</vt:lpstr>
      <vt:lpstr>CEPC 镶嵌式电缆初步设计</vt:lpstr>
      <vt:lpstr>问题汇总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CEPC探测器磁体结构尺寸</dc:title>
  <dc:creator>ning</dc:creator>
  <cp:lastModifiedBy>ning</cp:lastModifiedBy>
  <cp:revision>57</cp:revision>
  <dcterms:created xsi:type="dcterms:W3CDTF">2024-01-31T08:01:13Z</dcterms:created>
  <dcterms:modified xsi:type="dcterms:W3CDTF">2024-02-18T05:55:35Z</dcterms:modified>
</cp:coreProperties>
</file>