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59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EAE9-1660-4795-B5A7-6BDC3EA80C1E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4C7D-D5B0-4E37-8A60-DDDC96CDA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2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探测器磁体结构设计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Hou </a:t>
            </a:r>
            <a:r>
              <a:rPr lang="en-US" altLang="zh-CN" dirty="0" err="1"/>
              <a:t>Zhilong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06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HTS detector magnet design parameter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BFAC364-2D1A-431B-B59B-E77272311FD5}"/>
              </a:ext>
            </a:extLst>
          </p:cNvPr>
          <p:cNvSpPr txBox="1"/>
          <p:nvPr/>
        </p:nvSpPr>
        <p:spPr>
          <a:xfrm>
            <a:off x="5700851" y="10339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超导探测器磁体边界：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85F226-A7F9-47C2-8512-76EFD6B4D03A}"/>
              </a:ext>
            </a:extLst>
          </p:cNvPr>
          <p:cNvSpPr/>
          <p:nvPr/>
        </p:nvSpPr>
        <p:spPr>
          <a:xfrm>
            <a:off x="953412" y="964348"/>
            <a:ext cx="2948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4th</a:t>
            </a:r>
            <a:r>
              <a:rPr lang="zh-CN" altLang="en-US" sz="2800" dirty="0"/>
              <a:t>探测器布局图</a:t>
            </a:r>
          </a:p>
        </p:txBody>
      </p:sp>
      <p:pic>
        <p:nvPicPr>
          <p:cNvPr id="15" name="内容占位符 3">
            <a:extLst>
              <a:ext uri="{FF2B5EF4-FFF2-40B4-BE49-F238E27FC236}">
                <a16:creationId xmlns:a16="http://schemas.microsoft.com/office/drawing/2014/main" id="{2367081F-A080-4624-8E51-90F677D66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840"/>
            <a:ext cx="5549088" cy="3604984"/>
          </a:xfr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77CC0F28-C78B-4C59-99BC-73A1ABC41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263"/>
              </p:ext>
            </p:extLst>
          </p:nvPr>
        </p:nvGraphicFramePr>
        <p:xfrm>
          <a:off x="5700851" y="1686615"/>
          <a:ext cx="421049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62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2666031">
                  <a:extLst>
                    <a:ext uri="{9D8B030D-6E8A-4147-A177-3AD203B41FA5}">
                      <a16:colId xmlns:a16="http://schemas.microsoft.com/office/drawing/2014/main" val="1691986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数值（</a:t>
                      </a:r>
                      <a:r>
                        <a:rPr lang="en-US" altLang="zh-CN" sz="2400" dirty="0"/>
                        <a:t>mm</a:t>
                      </a:r>
                      <a:r>
                        <a:rPr lang="zh-CN" altLang="en-US" sz="2400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内径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4660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外径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4960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8000(</a:t>
                      </a:r>
                      <a:r>
                        <a:rPr lang="zh-CN" altLang="en-US" sz="2400" dirty="0"/>
                        <a:t>可以变动</a:t>
                      </a:r>
                      <a:r>
                        <a:rPr lang="en-US" altLang="zh-CN" sz="2400" dirty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</a:tbl>
          </a:graphicData>
        </a:graphic>
      </p:graphicFrame>
      <p:pic>
        <p:nvPicPr>
          <p:cNvPr id="17" name="内容占位符 5">
            <a:extLst>
              <a:ext uri="{FF2B5EF4-FFF2-40B4-BE49-F238E27FC236}">
                <a16:creationId xmlns:a16="http://schemas.microsoft.com/office/drawing/2014/main" id="{7F3B6864-2A11-403F-BC37-0B3559DF7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763" y="1873465"/>
            <a:ext cx="1849474" cy="21729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110E51E-56DA-4421-855F-59EBDA2559C9}"/>
              </a:ext>
            </a:extLst>
          </p:cNvPr>
          <p:cNvSpPr txBox="1"/>
          <p:nvPr/>
        </p:nvSpPr>
        <p:spPr>
          <a:xfrm>
            <a:off x="10121264" y="11508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高温超导电缆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B2FCE22-498D-4FDA-BFFF-8E786C098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702" y="4398083"/>
            <a:ext cx="5549088" cy="22906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970768E-87D8-4D09-8F90-4DF4831CEF00}"/>
              </a:ext>
            </a:extLst>
          </p:cNvPr>
          <p:cNvSpPr txBox="1"/>
          <p:nvPr/>
        </p:nvSpPr>
        <p:spPr>
          <a:xfrm>
            <a:off x="6016761" y="386709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超导探测器磁体截面</a:t>
            </a:r>
          </a:p>
        </p:txBody>
      </p:sp>
    </p:spTree>
    <p:extLst>
      <p:ext uri="{BB962C8B-B14F-4D97-AF65-F5344CB8AC3E}">
        <p14:creationId xmlns:p14="http://schemas.microsoft.com/office/powerpoint/2010/main" val="78602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E25BC9B-89DA-4B11-9D44-38C68805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0" y="1092160"/>
            <a:ext cx="10892099" cy="82594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HTS detector magnet 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0C1DE5-660C-4C05-B564-7B0F074D5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93" y="2205834"/>
            <a:ext cx="7146758" cy="4543106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75F661A-A29A-4701-83A0-F3720517ACD1}"/>
              </a:ext>
            </a:extLst>
          </p:cNvPr>
          <p:cNvCxnSpPr/>
          <p:nvPr/>
        </p:nvCxnSpPr>
        <p:spPr>
          <a:xfrm flipV="1">
            <a:off x="2057400" y="1727200"/>
            <a:ext cx="419100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8195944" y="5061584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轴向吊挂</a:t>
            </a:r>
            <a:endParaRPr lang="en-US" altLang="zh-CN" dirty="0"/>
          </a:p>
          <a:p>
            <a:r>
              <a:rPr lang="zh-CN" altLang="en-US" dirty="0"/>
              <a:t>拉杆材料：碳纤维</a:t>
            </a:r>
            <a:endParaRPr lang="en-US" altLang="zh-CN" dirty="0"/>
          </a:p>
          <a:p>
            <a:r>
              <a:rPr lang="zh-CN" altLang="en-US" dirty="0"/>
              <a:t>拉杆结构：跑道形</a:t>
            </a:r>
            <a:endParaRPr lang="en-US" altLang="zh-CN" dirty="0"/>
          </a:p>
          <a:p>
            <a:r>
              <a:rPr lang="zh-CN" altLang="en-US" dirty="0"/>
              <a:t>拉杆数量：两端共</a:t>
            </a:r>
            <a:r>
              <a:rPr lang="en-US" altLang="zh-CN" dirty="0"/>
              <a:t>24</a:t>
            </a:r>
            <a:r>
              <a:rPr lang="zh-CN" altLang="en-US" dirty="0"/>
              <a:t>根均布</a:t>
            </a:r>
            <a:endParaRPr lang="en-US" altLang="zh-CN" dirty="0"/>
          </a:p>
          <a:p>
            <a:r>
              <a:rPr lang="zh-CN" altLang="en-US" dirty="0"/>
              <a:t>优势：占用径向空间比较小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9BC2AC-A0CC-4CE1-B4DF-E6EF41E5D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392" y="2298700"/>
            <a:ext cx="406701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724D6E5-6229-4DAD-88F1-CF56C3F1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76" y="988357"/>
            <a:ext cx="2590209" cy="26751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AB12D79-4A4A-4C77-BED9-5DE76EFC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0" y="3867478"/>
            <a:ext cx="2975862" cy="28814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HTS detector magnet 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CFB64A-7B00-4363-BE1C-CB4B45A09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685" y="1013976"/>
            <a:ext cx="5336233" cy="53423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9F1EA5-1F63-4CFC-BCE9-D8E3321A1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25" y="1585698"/>
            <a:ext cx="1400651" cy="474665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75F661A-A29A-4701-83A0-F3720517ACD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311739" y="3685163"/>
            <a:ext cx="3115946" cy="757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A209CCC-AD81-46D2-A805-5C86ECED7E70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1646385"/>
            <a:ext cx="1910815" cy="17400"/>
          </a:xfrm>
          <a:prstGeom prst="straightConnector1">
            <a:avLst/>
          </a:prstGeom>
          <a:ln w="28575">
            <a:solidFill>
              <a:srgbClr val="0808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F6ABE6E-C520-49B4-935A-57A6ADE08DAD}"/>
              </a:ext>
            </a:extLst>
          </p:cNvPr>
          <p:cNvCxnSpPr>
            <a:cxnSpLocks/>
          </p:cNvCxnSpPr>
          <p:nvPr/>
        </p:nvCxnSpPr>
        <p:spPr>
          <a:xfrm flipH="1">
            <a:off x="2450452" y="2685909"/>
            <a:ext cx="2170060" cy="17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512A737-9B82-47D2-A632-EAD217854EC7}"/>
              </a:ext>
            </a:extLst>
          </p:cNvPr>
          <p:cNvCxnSpPr>
            <a:cxnSpLocks/>
          </p:cNvCxnSpPr>
          <p:nvPr/>
        </p:nvCxnSpPr>
        <p:spPr>
          <a:xfrm flipH="1" flipV="1">
            <a:off x="2376268" y="4557861"/>
            <a:ext cx="2449732" cy="312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F470C01-7481-4918-8F4D-9CD89DFDEAD7}"/>
              </a:ext>
            </a:extLst>
          </p:cNvPr>
          <p:cNvCxnSpPr>
            <a:cxnSpLocks/>
          </p:cNvCxnSpPr>
          <p:nvPr/>
        </p:nvCxnSpPr>
        <p:spPr>
          <a:xfrm flipH="1">
            <a:off x="3526475" y="5877109"/>
            <a:ext cx="210621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9364786" y="5052312"/>
            <a:ext cx="2727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径向吊挂</a:t>
            </a:r>
            <a:endParaRPr lang="en-US" altLang="zh-CN" dirty="0"/>
          </a:p>
          <a:p>
            <a:r>
              <a:rPr lang="zh-CN" altLang="en-US" dirty="0"/>
              <a:t>拉杆材料：碳纤维</a:t>
            </a:r>
            <a:endParaRPr lang="en-US" altLang="zh-CN" dirty="0"/>
          </a:p>
          <a:p>
            <a:r>
              <a:rPr lang="zh-CN" altLang="en-US" dirty="0"/>
              <a:t>拉杆结构：跑道形</a:t>
            </a:r>
            <a:endParaRPr lang="en-US" altLang="zh-CN" dirty="0"/>
          </a:p>
          <a:p>
            <a:r>
              <a:rPr lang="zh-CN" altLang="en-US" dirty="0"/>
              <a:t>拉杆数量：两端共</a:t>
            </a:r>
            <a:r>
              <a:rPr lang="en-US" altLang="zh-CN" dirty="0"/>
              <a:t>20</a:t>
            </a:r>
            <a:r>
              <a:rPr lang="zh-CN" altLang="en-US" dirty="0"/>
              <a:t>根，</a:t>
            </a:r>
            <a:endParaRPr lang="en-US" altLang="zh-CN" dirty="0"/>
          </a:p>
          <a:p>
            <a:r>
              <a:rPr lang="zh-CN" altLang="en-US" dirty="0"/>
              <a:t>其中向上</a:t>
            </a:r>
            <a:r>
              <a:rPr lang="en-US" altLang="zh-CN" dirty="0"/>
              <a:t>12</a:t>
            </a:r>
            <a:r>
              <a:rPr lang="zh-CN" altLang="en-US" dirty="0"/>
              <a:t>根，向下</a:t>
            </a:r>
            <a:r>
              <a:rPr lang="en-US" altLang="zh-CN" dirty="0"/>
              <a:t>8</a:t>
            </a:r>
            <a:r>
              <a:rPr lang="zh-CN" altLang="en-US" dirty="0"/>
              <a:t>根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5CC07DB-B03C-4C50-B2F8-86DED5618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6239" y="1330792"/>
            <a:ext cx="753140" cy="3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HTS detector magnet 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ACF8E0-FE6F-4818-8ACD-CA59CDD63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1" b="4488"/>
          <a:stretch/>
        </p:blipFill>
        <p:spPr>
          <a:xfrm>
            <a:off x="129306" y="1289789"/>
            <a:ext cx="6960980" cy="5403999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77D9BA7-89C3-4F43-B70F-95D0BFE9306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986844" y="2839453"/>
            <a:ext cx="1293078" cy="275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DE9A057-BF0F-4BD4-9AD6-630F53D367C0}"/>
              </a:ext>
            </a:extLst>
          </p:cNvPr>
          <p:cNvSpPr txBox="1"/>
          <p:nvPr/>
        </p:nvSpPr>
        <p:spPr>
          <a:xfrm>
            <a:off x="8279922" y="5413561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内筒内径 </a:t>
            </a:r>
            <a:r>
              <a:rPr lang="en-US" altLang="zh-CN" dirty="0"/>
              <a:t>4660 mm</a:t>
            </a:r>
            <a:r>
              <a:rPr lang="zh-CN" altLang="en-US" dirty="0"/>
              <a:t>，壁厚 </a:t>
            </a:r>
            <a:r>
              <a:rPr lang="en-US" altLang="zh-CN" dirty="0"/>
              <a:t>8 mm</a:t>
            </a:r>
            <a:endParaRPr lang="zh-CN" altLang="en-US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EC306F2-B62C-461A-9017-0B118662ED2C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7090288" y="2719137"/>
            <a:ext cx="1135518" cy="2115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34C11400-97BB-49D6-B85E-843042EEC934}"/>
              </a:ext>
            </a:extLst>
          </p:cNvPr>
          <p:cNvSpPr txBox="1"/>
          <p:nvPr/>
        </p:nvSpPr>
        <p:spPr>
          <a:xfrm>
            <a:off x="8225806" y="451168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内筒与线圈内壁间 </a:t>
            </a:r>
            <a:r>
              <a:rPr lang="en-US" altLang="zh-CN" dirty="0"/>
              <a:t>22 mm</a:t>
            </a:r>
            <a:r>
              <a:rPr lang="zh-CN" altLang="en-US" dirty="0"/>
              <a:t>，多层绝热或其他材料 </a:t>
            </a:r>
            <a:r>
              <a:rPr lang="en-US" altLang="zh-CN" dirty="0"/>
              <a:t>12 mm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9A2472A-E291-48DC-9243-4AF24E884366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7116147" y="2561507"/>
            <a:ext cx="1304349" cy="1621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2A48262-2390-41A1-8F16-1AFA076CC31C}"/>
              </a:ext>
            </a:extLst>
          </p:cNvPr>
          <p:cNvSpPr txBox="1"/>
          <p:nvPr/>
        </p:nvSpPr>
        <p:spPr>
          <a:xfrm>
            <a:off x="8420496" y="3998410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线圈加绝缘 </a:t>
            </a:r>
            <a:r>
              <a:rPr lang="en-US" altLang="zh-CN" dirty="0"/>
              <a:t>39 mm</a:t>
            </a:r>
            <a:endParaRPr lang="zh-CN" altLang="en-US" dirty="0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9C38FFB-950B-4017-BA83-9E65C32552C2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7090285" y="2388663"/>
            <a:ext cx="1257806" cy="116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0647A2E5-A54E-4EAD-B1C4-05EB9D9D3949}"/>
              </a:ext>
            </a:extLst>
          </p:cNvPr>
          <p:cNvSpPr txBox="1"/>
          <p:nvPr/>
        </p:nvSpPr>
        <p:spPr>
          <a:xfrm>
            <a:off x="8348091" y="3367155"/>
            <a:ext cx="225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线圈支撑筒厚</a:t>
            </a:r>
            <a:r>
              <a:rPr lang="en-US" altLang="zh-CN" dirty="0"/>
              <a:t>20 mm</a:t>
            </a:r>
            <a:endParaRPr lang="zh-CN" altLang="en-US" dirty="0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8E3E7C9B-4FD1-483D-AC91-F4BDA6D25C54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7090286" y="2150844"/>
            <a:ext cx="1135520" cy="80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08188BDF-AAE7-43B0-9522-F75463C87977}"/>
              </a:ext>
            </a:extLst>
          </p:cNvPr>
          <p:cNvSpPr txBox="1"/>
          <p:nvPr/>
        </p:nvSpPr>
        <p:spPr>
          <a:xfrm>
            <a:off x="8225806" y="2497624"/>
            <a:ext cx="317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外筒与线圈外壁间 </a:t>
            </a:r>
            <a:r>
              <a:rPr lang="en-US" altLang="zh-CN" dirty="0"/>
              <a:t>43 mm</a:t>
            </a:r>
            <a:r>
              <a:rPr lang="zh-CN" altLang="en-US" dirty="0"/>
              <a:t>，拉杆座高 </a:t>
            </a:r>
            <a:r>
              <a:rPr lang="en-US" altLang="zh-CN" dirty="0"/>
              <a:t>25 mm</a:t>
            </a:r>
            <a:r>
              <a:rPr lang="zh-CN" altLang="en-US" dirty="0"/>
              <a:t>多层绝热或其他材料 </a:t>
            </a:r>
            <a:r>
              <a:rPr lang="en-US" altLang="zh-CN" dirty="0"/>
              <a:t>18 mm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DA79080-2A01-44E0-AD35-2C0C8A3B7321}"/>
              </a:ext>
            </a:extLst>
          </p:cNvPr>
          <p:cNvSpPr txBox="1"/>
          <p:nvPr/>
        </p:nvSpPr>
        <p:spPr>
          <a:xfrm>
            <a:off x="8205123" y="2095949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外筒外径 </a:t>
            </a:r>
            <a:r>
              <a:rPr lang="en-US" altLang="zh-CN" dirty="0"/>
              <a:t>4960 mm</a:t>
            </a:r>
            <a:r>
              <a:rPr lang="zh-CN" altLang="en-US" dirty="0"/>
              <a:t>，壁厚 </a:t>
            </a:r>
            <a:r>
              <a:rPr lang="en-US" altLang="zh-CN" dirty="0"/>
              <a:t>18 mm</a:t>
            </a:r>
            <a:endParaRPr lang="zh-CN" altLang="en-US" dirty="0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4E611C1-CA23-4B2C-9705-0473E1A64532}"/>
              </a:ext>
            </a:extLst>
          </p:cNvPr>
          <p:cNvCxnSpPr>
            <a:cxnSpLocks/>
          </p:cNvCxnSpPr>
          <p:nvPr/>
        </p:nvCxnSpPr>
        <p:spPr>
          <a:xfrm flipH="1" flipV="1">
            <a:off x="7038566" y="2044205"/>
            <a:ext cx="1063114" cy="236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66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40" y="1"/>
            <a:ext cx="10973150" cy="831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901" y="109060"/>
            <a:ext cx="9678889" cy="6447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3" dirty="0"/>
              <a:t>summary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8202" y="831893"/>
            <a:ext cx="10553454" cy="2855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90" y="7188"/>
            <a:ext cx="1197070" cy="79466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" y="1"/>
            <a:ext cx="1286495" cy="8318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EECA6E-0032-4BD4-A063-10675348E36B}"/>
              </a:ext>
            </a:extLst>
          </p:cNvPr>
          <p:cNvSpPr txBox="1"/>
          <p:nvPr/>
        </p:nvSpPr>
        <p:spPr>
          <a:xfrm>
            <a:off x="882316" y="1488382"/>
            <a:ext cx="859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真空容器内外筒厚度还未核算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拉杆长度和截面积还未核算</a:t>
            </a:r>
            <a:endParaRPr lang="en-US" altLang="zh-CN" dirty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83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17340</TotalTime>
  <Words>196</Words>
  <Application>Microsoft Office PowerPoint</Application>
  <PresentationFormat>宽屏</PresentationFormat>
  <Paragraphs>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微软雅黑</vt:lpstr>
      <vt:lpstr>Arial</vt:lpstr>
      <vt:lpstr>Calibri</vt:lpstr>
      <vt:lpstr>Office 主题</vt:lpstr>
      <vt:lpstr>CEPC探测器磁体结构设计</vt:lpstr>
      <vt:lpstr>HTS detector magnet design parameter</vt:lpstr>
      <vt:lpstr>HTS detector magnet </vt:lpstr>
      <vt:lpstr>HTS detector magnet </vt:lpstr>
      <vt:lpstr>HTS detector magnet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CEPC探测器磁体结构尺寸</dc:title>
  <dc:creator>ning</dc:creator>
  <cp:lastModifiedBy>侯治龙</cp:lastModifiedBy>
  <cp:revision>66</cp:revision>
  <dcterms:created xsi:type="dcterms:W3CDTF">2024-01-31T08:01:13Z</dcterms:created>
  <dcterms:modified xsi:type="dcterms:W3CDTF">2024-02-20T08:38:57Z</dcterms:modified>
</cp:coreProperties>
</file>