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801620-1618-4DAC-9CE4-CB352ECF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82677FD-C1EE-45C7-8CD2-747F00D72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F39B72-B2D9-49AE-88C9-4723F9D3F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35D030-EE1C-47E9-BD91-41068ED29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0E89F6-390F-43AA-8A86-2F3534EE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72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8A78C8-7686-4B5D-8163-3DAC4F5F0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38789DA-4697-4586-8D32-E5D361F46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5D33F7-7AE5-4130-BE56-9D0F981FB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2EA5CC-2203-484A-BE40-78DFD0956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13CA03-5F18-43A0-859E-8B9F23DE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21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B2BDDC6-1E65-406B-A2D0-44A21F09B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83E49AF-B921-459A-B8CE-E3CC568C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F15A1E-98D4-4ABF-82C7-2C54CF98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213A80-E2A2-4AD0-8421-E82B2FEE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E823A8-A51A-4F11-8F03-337AE779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416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23C011-EF6F-4BDC-A338-A4714B7E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AC1A7B-5280-439C-9013-D3AAE7CE1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4429C9-D87B-46BB-ACAD-35618DAFA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954A59-4508-424D-A299-86AB8FAA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7E81FE-F347-4542-A8AD-F5B15330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85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A7DF68-3661-4C83-A607-DE5880F8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3D7E7B-A3F5-4269-856B-243223AE0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BD46C7-C933-4E2A-8664-8EC5B103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BC2660-6AE9-4D16-9AC8-D79BF586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4A92DE-2033-471A-936F-137CF4D73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23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93451F-28BF-46B5-85D6-D52C44BC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39B9D8-9DA1-48B4-B4A7-93339C690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2090F60-924D-4BAE-A632-E9EC089EB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FA3BE7-F27E-4761-92D1-C1CDF7C1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042EDA-E3EA-4A67-BA63-08FC1A999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84A24F-C086-4BB6-8274-85763FF1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55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CABD37-985C-45EE-AB34-6B8152B84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78C7EB-3751-4538-8D75-6FA470D88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F6254E0-400D-42A6-9F6F-CA6FF6399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BF7B763-D3F9-4B80-9139-498FD1215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7F335E2-3DFF-44CD-A77F-A3236BC3E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1025519-5256-453A-846F-4302F824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1318EA-A940-4B73-B045-F3B0E182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73D7BF6-6A1B-4577-A3C2-E49D4F39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35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9C041A-0336-4876-B34D-D2D17D450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0EF169D-A099-4350-874D-B095F641C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BD68734-22E1-4923-9C5A-CEBC9558D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02C8EA7-4161-4800-94C9-0E88B9D2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7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BDCA7AB-89CA-445A-B8AD-C7454A1E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DB0F5EC-8B0D-447B-B071-61F3AFF8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1C7DE9-D412-4C57-B5BE-8186D20F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239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5EE540-3CF6-43B2-A0E0-4B8A8D25F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6E7A93-260D-4A05-9857-8994F747E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DA49DC7-1A03-4379-B7FE-CEDC91A7E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583BCB-C263-4849-8A2B-1AF1AC367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903F97-DEDA-448E-94EC-90253FDE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E26010-1E51-440B-9185-8668C800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73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239086-7C66-4F76-9C89-B83AF72D6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C41E696-A848-42B0-A2C4-E0EE878EF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58A006A-9374-4775-BC2D-A4B2ADC5C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D4731A8-9603-4D40-81BE-A57A7B0C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335BE1B-928E-4583-9627-04A97D6A3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F407848-3EF4-45AA-8479-7F88E7607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527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62FC5CF-C1E6-47E2-A0FF-1699BBD9F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FB7BE3-C645-4643-9CC4-568F587AF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547C13-F3DD-4B82-9F4F-71FE8FF08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C327-84C1-47F4-B8BF-28FBECC9B34E}" type="datetimeFigureOut">
              <a:rPr lang="zh-CN" altLang="en-US" smtClean="0"/>
              <a:t>2024/2/19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62822F-A15D-4EB9-8976-9AADAC89F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F24994-E590-4184-B225-C712CECD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1615-4006-436E-BF0D-C4CF5F86C5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57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3">
            <a:extLst>
              <a:ext uri="{FF2B5EF4-FFF2-40B4-BE49-F238E27FC236}">
                <a16:creationId xmlns:a16="http://schemas.microsoft.com/office/drawing/2014/main" id="{CA78F075-EBA8-412B-828B-5D2ABD151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975" y="2430485"/>
            <a:ext cx="8220075" cy="3382061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5232AF5C-26A2-4981-8C37-7CF5AC8D3CF0}"/>
              </a:ext>
            </a:extLst>
          </p:cNvPr>
          <p:cNvSpPr txBox="1"/>
          <p:nvPr/>
        </p:nvSpPr>
        <p:spPr>
          <a:xfrm>
            <a:off x="3629025" y="243048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15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955B086-3D8A-4C92-ABBB-03C612CBFFA8}"/>
              </a:ext>
            </a:extLst>
          </p:cNvPr>
          <p:cNvSpPr txBox="1"/>
          <p:nvPr/>
        </p:nvSpPr>
        <p:spPr>
          <a:xfrm>
            <a:off x="3584118" y="5486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96E7B0F-5002-4076-955B-042DF3489626}"/>
              </a:ext>
            </a:extLst>
          </p:cNvPr>
          <p:cNvSpPr txBox="1"/>
          <p:nvPr/>
        </p:nvSpPr>
        <p:spPr>
          <a:xfrm>
            <a:off x="3687534" y="375218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20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1CF8389-C232-4588-8D16-054E4776CF97}"/>
              </a:ext>
            </a:extLst>
          </p:cNvPr>
          <p:cNvSpPr txBox="1"/>
          <p:nvPr/>
        </p:nvSpPr>
        <p:spPr>
          <a:xfrm>
            <a:off x="3687534" y="42984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38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89810FE-28D5-4D12-9D53-7B54EABFDD19}"/>
              </a:ext>
            </a:extLst>
          </p:cNvPr>
          <p:cNvSpPr txBox="1"/>
          <p:nvPr/>
        </p:nvSpPr>
        <p:spPr>
          <a:xfrm>
            <a:off x="3687534" y="30913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47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BF303E6-653A-4B5B-997C-5BF013CCD54D}"/>
              </a:ext>
            </a:extLst>
          </p:cNvPr>
          <p:cNvSpPr txBox="1"/>
          <p:nvPr/>
        </p:nvSpPr>
        <p:spPr>
          <a:xfrm>
            <a:off x="3687534" y="50738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25</a:t>
            </a:r>
            <a:endParaRPr lang="zh-CN" altLang="en-US" dirty="0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C5DDA1BD-F3A6-4BAD-BCAA-59497D5BD4F0}"/>
              </a:ext>
            </a:extLst>
          </p:cNvPr>
          <p:cNvSpPr/>
          <p:nvPr/>
        </p:nvSpPr>
        <p:spPr>
          <a:xfrm>
            <a:off x="5362576" y="3322078"/>
            <a:ext cx="457200" cy="3524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DB6107E-4644-4873-A559-8C7F7AEB553A}"/>
              </a:ext>
            </a:extLst>
          </p:cNvPr>
          <p:cNvSpPr txBox="1"/>
          <p:nvPr/>
        </p:nvSpPr>
        <p:spPr>
          <a:xfrm>
            <a:off x="5320108" y="330981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LHe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200C82A-7AD1-408E-AA62-A85CAB62F61E}"/>
              </a:ext>
            </a:extLst>
          </p:cNvPr>
          <p:cNvSpPr txBox="1"/>
          <p:nvPr/>
        </p:nvSpPr>
        <p:spPr>
          <a:xfrm>
            <a:off x="6822407" y="3276000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96AF2EE-DF1F-459A-A955-0D9218977DF5}"/>
              </a:ext>
            </a:extLst>
          </p:cNvPr>
          <p:cNvSpPr txBox="1"/>
          <p:nvPr/>
        </p:nvSpPr>
        <p:spPr>
          <a:xfrm>
            <a:off x="7080717" y="5008686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  <a:endParaRPr lang="en-US" altLang="zh-CN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526383C-CC27-44EB-8419-6FA07D8C122B}"/>
              </a:ext>
            </a:extLst>
          </p:cNvPr>
          <p:cNvSpPr txBox="1"/>
          <p:nvPr/>
        </p:nvSpPr>
        <p:spPr>
          <a:xfrm>
            <a:off x="6166540" y="3696239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support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E5B8354-45F9-4176-817A-EB034C2CC816}"/>
              </a:ext>
            </a:extLst>
          </p:cNvPr>
          <p:cNvSpPr txBox="1"/>
          <p:nvPr/>
        </p:nvSpPr>
        <p:spPr>
          <a:xfrm>
            <a:off x="9427475" y="292143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吊挂系统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8EF8EF8-F3D0-4867-B883-C366DDFC3876}"/>
              </a:ext>
            </a:extLst>
          </p:cNvPr>
          <p:cNvSpPr txBox="1"/>
          <p:nvPr/>
        </p:nvSpPr>
        <p:spPr>
          <a:xfrm>
            <a:off x="3174280" y="3091334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45.5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4EA2E31-E266-49A7-854D-C0689D0EC4CA}"/>
              </a:ext>
            </a:extLst>
          </p:cNvPr>
          <p:cNvSpPr txBox="1"/>
          <p:nvPr/>
        </p:nvSpPr>
        <p:spPr>
          <a:xfrm>
            <a:off x="3199459" y="4281850"/>
            <a:ext cx="60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39.5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6EF1E38-520A-4E59-95FF-268DA978BFC0}"/>
              </a:ext>
            </a:extLst>
          </p:cNvPr>
          <p:cNvSpPr txBox="1"/>
          <p:nvPr/>
        </p:nvSpPr>
        <p:spPr>
          <a:xfrm>
            <a:off x="5763316" y="194926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D716CD5-EFA0-4F44-9D60-93ED0C81CA92}"/>
              </a:ext>
            </a:extLst>
          </p:cNvPr>
          <p:cNvSpPr txBox="1"/>
          <p:nvPr/>
        </p:nvSpPr>
        <p:spPr>
          <a:xfrm>
            <a:off x="5747836" y="5855732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1AF5273-1CD4-41C9-BAAE-195BC206BBE1}"/>
              </a:ext>
            </a:extLst>
          </p:cNvPr>
          <p:cNvSpPr txBox="1"/>
          <p:nvPr/>
        </p:nvSpPr>
        <p:spPr>
          <a:xfrm>
            <a:off x="464066" y="1239969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问题转化为辐射传热</a:t>
            </a:r>
            <a:r>
              <a:rPr lang="en-US" altLang="zh-CN" dirty="0"/>
              <a:t>&amp;</a:t>
            </a:r>
            <a:r>
              <a:rPr lang="zh-CN" altLang="en-US" dirty="0">
                <a:highlight>
                  <a:srgbClr val="FFFF00"/>
                </a:highlight>
              </a:rPr>
              <a:t>支撑导热</a:t>
            </a:r>
            <a:r>
              <a:rPr lang="zh-CN" altLang="en-US" dirty="0"/>
              <a:t>问题</a:t>
            </a:r>
          </a:p>
        </p:txBody>
      </p:sp>
      <p:sp>
        <p:nvSpPr>
          <p:cNvPr id="20" name="标题 1">
            <a:extLst>
              <a:ext uri="{FF2B5EF4-FFF2-40B4-BE49-F238E27FC236}">
                <a16:creationId xmlns:a16="http://schemas.microsoft.com/office/drawing/2014/main" id="{B6B0558E-5B9A-46B0-9FEE-0DE55C800F27}"/>
              </a:ext>
            </a:extLst>
          </p:cNvPr>
          <p:cNvSpPr txBox="1">
            <a:spLocks/>
          </p:cNvSpPr>
          <p:nvPr/>
        </p:nvSpPr>
        <p:spPr>
          <a:xfrm>
            <a:off x="604444" y="24655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冷却结构设计</a:t>
            </a:r>
            <a:endParaRPr lang="zh-CN" altLang="en-US" dirty="0"/>
          </a:p>
        </p:txBody>
      </p:sp>
      <p:pic>
        <p:nvPicPr>
          <p:cNvPr id="21" name="内容占位符 5">
            <a:extLst>
              <a:ext uri="{FF2B5EF4-FFF2-40B4-BE49-F238E27FC236}">
                <a16:creationId xmlns:a16="http://schemas.microsoft.com/office/drawing/2014/main" id="{1396CD17-F2E1-41A1-953D-E6F3E4BF0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999" y="3106096"/>
            <a:ext cx="1849474" cy="2172942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23B441B2-C539-4F48-A88A-9925FC479BBF}"/>
              </a:ext>
            </a:extLst>
          </p:cNvPr>
          <p:cNvSpPr txBox="1"/>
          <p:nvPr/>
        </p:nvSpPr>
        <p:spPr>
          <a:xfrm>
            <a:off x="4502666" y="369623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5K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1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E86536BC-1DB0-45C7-99FF-323DE1DCB341}"/>
                  </a:ext>
                </a:extLst>
              </p:cNvPr>
              <p:cNvSpPr/>
              <p:nvPr/>
            </p:nvSpPr>
            <p:spPr>
              <a:xfrm>
                <a:off x="773855" y="2831359"/>
                <a:ext cx="5475858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  <m:sup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bSup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  <m:sup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r>
                        <a:rPr lang="zh-CN" alt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zh-CN" altLang="en-US" i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zh-CN" altLang="en-US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CN" altLang="en-US" i="1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E86536BC-1DB0-45C7-99FF-323DE1DCB3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55" y="2831359"/>
                <a:ext cx="5475858" cy="708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F3855351-2064-4EBF-B7E5-50E22894817E}"/>
                  </a:ext>
                </a:extLst>
              </p:cNvPr>
              <p:cNvSpPr/>
              <p:nvPr/>
            </p:nvSpPr>
            <p:spPr>
              <a:xfrm>
                <a:off x="773855" y="1411559"/>
                <a:ext cx="6381954" cy="7130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2.63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)×(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2×(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zh-CN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×(</m:t>
                              </m:r>
                              <m:sSubSup>
                                <m:sSub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4.67</m:t>
                                  </m:r>
                                </m:sup>
                              </m:sSub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4.67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F3855351-2064-4EBF-B7E5-50E2289481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55" y="1411559"/>
                <a:ext cx="6381954" cy="7130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D2AB776A-7CDC-4E68-BC90-04E9246B728B}"/>
              </a:ext>
            </a:extLst>
          </p:cNvPr>
          <p:cNvSpPr txBox="1"/>
          <p:nvPr/>
        </p:nvSpPr>
        <p:spPr>
          <a:xfrm>
            <a:off x="773855" y="436228"/>
            <a:ext cx="4857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计算带有多层绝热的辐射漏热有如下两个公式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973ACA2-C7E6-4730-B04D-4EDF5B55B050}"/>
              </a:ext>
            </a:extLst>
          </p:cNvPr>
          <p:cNvSpPr txBox="1"/>
          <p:nvPr/>
        </p:nvSpPr>
        <p:spPr>
          <a:xfrm>
            <a:off x="773855" y="805560"/>
            <a:ext cx="4857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US" altLang="zh-CN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Lockheed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  <a:endParaRPr lang="zh-CN" altLang="en-US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6812792-7FD9-419B-9CAF-ED5B50EDCB21}"/>
              </a:ext>
            </a:extLst>
          </p:cNvPr>
          <p:cNvSpPr txBox="1"/>
          <p:nvPr/>
        </p:nvSpPr>
        <p:spPr>
          <a:xfrm>
            <a:off x="773855" y="2361306"/>
            <a:ext cx="4857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CERN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经验公式</a:t>
            </a:r>
            <a:endParaRPr lang="zh-CN" altLang="en-US" baseline="30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1976E87-CC94-46F7-873A-75E475DFA410}"/>
              </a:ext>
            </a:extLst>
          </p:cNvPr>
          <p:cNvSpPr txBox="1"/>
          <p:nvPr/>
        </p:nvSpPr>
        <p:spPr>
          <a:xfrm>
            <a:off x="773855" y="3749879"/>
            <a:ext cx="7816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式中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i="1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为热壁面温度，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i="1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为冷壁面温度，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为绝热材料层数，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N’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为绝热材料厚度，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i="1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en-US" altLang="zh-CN" i="1" baseline="-2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l-GR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α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l-GR" altLang="zh-CN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β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均为常系数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初步估计多层绝热厚度为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1cm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，假设各加入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层多层绝热（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N=20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13168CF-AC05-46B8-A6D0-90CDFAC7E7EB}"/>
              </a:ext>
            </a:extLst>
          </p:cNvPr>
          <p:cNvSpPr txBox="1"/>
          <p:nvPr/>
        </p:nvSpPr>
        <p:spPr>
          <a:xfrm>
            <a:off x="5126504" y="6513893"/>
            <a:ext cx="7192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*</a:t>
            </a:r>
            <a:r>
              <a:rPr lang="zh-CN" altLang="en-US" sz="1600" dirty="0"/>
              <a:t> </a:t>
            </a:r>
            <a:r>
              <a:rPr lang="en-US" altLang="zh-CN" sz="1600" dirty="0"/>
              <a:t>J </a:t>
            </a:r>
            <a:r>
              <a:rPr lang="en-US" altLang="zh-CN" sz="1600" dirty="0" err="1"/>
              <a:t>A.Demko</a:t>
            </a:r>
            <a:r>
              <a:rPr lang="en-US" altLang="zh-CN" sz="1600" dirty="0"/>
              <a:t>, J E.</a:t>
            </a:r>
            <a:r>
              <a:rPr lang="zh-CN" altLang="en-US" sz="1600" dirty="0"/>
              <a:t> </a:t>
            </a:r>
            <a:r>
              <a:rPr lang="en-US" altLang="zh-CN" sz="1600" dirty="0" err="1"/>
              <a:t>Fesmire</a:t>
            </a:r>
            <a:r>
              <a:rPr lang="en-US" altLang="zh-CN" sz="1600" dirty="0"/>
              <a:t>,</a:t>
            </a:r>
            <a:r>
              <a:rPr lang="zh-CN" altLang="en-US" sz="1600" dirty="0"/>
              <a:t> </a:t>
            </a:r>
            <a:r>
              <a:rPr lang="en-US" altLang="zh-CN" sz="1600" dirty="0"/>
              <a:t>Q</a:t>
            </a:r>
            <a:r>
              <a:rPr lang="zh-CN" altLang="en-US" sz="1600" dirty="0"/>
              <a:t> </a:t>
            </a:r>
            <a:r>
              <a:rPr lang="en-US" altLang="zh-CN" sz="1600" dirty="0"/>
              <a:t>S.</a:t>
            </a:r>
            <a:r>
              <a:rPr lang="zh-CN" altLang="en-US" sz="1600" dirty="0"/>
              <a:t> </a:t>
            </a:r>
            <a:r>
              <a:rPr lang="en-US" altLang="zh-CN" sz="1600" dirty="0"/>
              <a:t>Shu. Cryogenic Heat Management[M]. CRC Press.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8956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内容占位符 3">
            <a:extLst>
              <a:ext uri="{FF2B5EF4-FFF2-40B4-BE49-F238E27FC236}">
                <a16:creationId xmlns:a16="http://schemas.microsoft.com/office/drawing/2014/main" id="{E340FEEB-C9DA-4835-805D-F3C4D3B2D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367" y="3063421"/>
            <a:ext cx="8220075" cy="3382061"/>
          </a:xfrm>
          <a:prstGeom prst="rect">
            <a:avLst/>
          </a:prstGeom>
        </p:spPr>
      </p:pic>
      <p:sp>
        <p:nvSpPr>
          <p:cNvPr id="13" name="椭圆 12">
            <a:extLst>
              <a:ext uri="{FF2B5EF4-FFF2-40B4-BE49-F238E27FC236}">
                <a16:creationId xmlns:a16="http://schemas.microsoft.com/office/drawing/2014/main" id="{8E0646BB-2695-4220-831C-EFA63C1E9737}"/>
              </a:ext>
            </a:extLst>
          </p:cNvPr>
          <p:cNvSpPr/>
          <p:nvPr/>
        </p:nvSpPr>
        <p:spPr>
          <a:xfrm>
            <a:off x="5933028" y="3955014"/>
            <a:ext cx="457200" cy="3524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76C2EAC-85CE-440C-A3FC-406B130CB114}"/>
              </a:ext>
            </a:extLst>
          </p:cNvPr>
          <p:cNvSpPr txBox="1"/>
          <p:nvPr/>
        </p:nvSpPr>
        <p:spPr>
          <a:xfrm>
            <a:off x="5890560" y="394274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LHe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0EE3BCD-A2F5-4599-A58E-FE95C25F8F7D}"/>
              </a:ext>
            </a:extLst>
          </p:cNvPr>
          <p:cNvSpPr txBox="1"/>
          <p:nvPr/>
        </p:nvSpPr>
        <p:spPr>
          <a:xfrm>
            <a:off x="7392859" y="3908936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EC3D0C5-C4A8-444F-97E2-0DAD2AE85645}"/>
              </a:ext>
            </a:extLst>
          </p:cNvPr>
          <p:cNvSpPr txBox="1"/>
          <p:nvPr/>
        </p:nvSpPr>
        <p:spPr>
          <a:xfrm>
            <a:off x="7651169" y="5641622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  <a:endParaRPr lang="en-US" altLang="zh-CN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ED879ED-10BC-436F-A30D-6496A99D28C5}"/>
              </a:ext>
            </a:extLst>
          </p:cNvPr>
          <p:cNvSpPr txBox="1"/>
          <p:nvPr/>
        </p:nvSpPr>
        <p:spPr>
          <a:xfrm>
            <a:off x="6736992" y="432917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support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FE9F60C-E2C3-4696-B5DA-D89691E31350}"/>
              </a:ext>
            </a:extLst>
          </p:cNvPr>
          <p:cNvSpPr txBox="1"/>
          <p:nvPr/>
        </p:nvSpPr>
        <p:spPr>
          <a:xfrm>
            <a:off x="8664267" y="2694089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5BBEDC2-B899-4D65-A9A8-E7258104BC1D}"/>
              </a:ext>
            </a:extLst>
          </p:cNvPr>
          <p:cNvSpPr txBox="1"/>
          <p:nvPr/>
        </p:nvSpPr>
        <p:spPr>
          <a:xfrm>
            <a:off x="8745152" y="6440403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A6DBBCC-86EA-4464-9D35-43963426BDB6}"/>
              </a:ext>
            </a:extLst>
          </p:cNvPr>
          <p:cNvSpPr txBox="1"/>
          <p:nvPr/>
        </p:nvSpPr>
        <p:spPr>
          <a:xfrm>
            <a:off x="5237642" y="438511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5K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FD6E2FB-AFDF-45AA-91C1-3C0D999625C6}"/>
              </a:ext>
            </a:extLst>
          </p:cNvPr>
          <p:cNvSpPr txBox="1"/>
          <p:nvPr/>
        </p:nvSpPr>
        <p:spPr>
          <a:xfrm>
            <a:off x="100665" y="101744"/>
            <a:ext cx="9831899" cy="336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Th=300K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Tc=5K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的边界条件下，使用两个公式分别计算得出静态漏热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Q1=772.31W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Q2=438.08W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即使按照较小的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来计算，漏热仍旧很大，查得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3bar5K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超临界氦的显热大约为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6J/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g·K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，以超临界氦升温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计，仍旧需要约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7.5g/s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的流量。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若增加至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层绝热，漏热降低至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Q1=515.09W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Q2=296.76W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若存在一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的冷屏不加装多层绝热材料，则漏热为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Q=</a:t>
            </a:r>
            <a:r>
              <a:rPr lang="en-US" altLang="zh-CN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251.47W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若存在一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100K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的冷屏加装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层绝热材料，则漏热为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Q1=</a:t>
            </a:r>
            <a:r>
              <a:rPr lang="en-US" altLang="zh-CN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13.24W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Q2=</a:t>
            </a:r>
            <a:r>
              <a:rPr lang="en-US" altLang="zh-CN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24.51W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195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内容占位符 3">
            <a:extLst>
              <a:ext uri="{FF2B5EF4-FFF2-40B4-BE49-F238E27FC236}">
                <a16:creationId xmlns:a16="http://schemas.microsoft.com/office/drawing/2014/main" id="{E340FEEB-C9DA-4835-805D-F3C4D3B2D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451" y="3063421"/>
            <a:ext cx="8220075" cy="3382061"/>
          </a:xfrm>
          <a:prstGeom prst="rect">
            <a:avLst/>
          </a:prstGeom>
        </p:spPr>
      </p:pic>
      <p:sp>
        <p:nvSpPr>
          <p:cNvPr id="13" name="椭圆 12">
            <a:extLst>
              <a:ext uri="{FF2B5EF4-FFF2-40B4-BE49-F238E27FC236}">
                <a16:creationId xmlns:a16="http://schemas.microsoft.com/office/drawing/2014/main" id="{8E0646BB-2695-4220-831C-EFA63C1E9737}"/>
              </a:ext>
            </a:extLst>
          </p:cNvPr>
          <p:cNvSpPr/>
          <p:nvPr/>
        </p:nvSpPr>
        <p:spPr>
          <a:xfrm>
            <a:off x="6329112" y="3955014"/>
            <a:ext cx="457200" cy="35242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76C2EAC-85CE-440C-A3FC-406B130CB114}"/>
              </a:ext>
            </a:extLst>
          </p:cNvPr>
          <p:cNvSpPr txBox="1"/>
          <p:nvPr/>
        </p:nvSpPr>
        <p:spPr>
          <a:xfrm>
            <a:off x="6286644" y="394274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LHe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0EE3BCD-A2F5-4599-A58E-FE95C25F8F7D}"/>
              </a:ext>
            </a:extLst>
          </p:cNvPr>
          <p:cNvSpPr txBox="1"/>
          <p:nvPr/>
        </p:nvSpPr>
        <p:spPr>
          <a:xfrm>
            <a:off x="7788943" y="3908936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EC3D0C5-C4A8-444F-97E2-0DAD2AE85645}"/>
              </a:ext>
            </a:extLst>
          </p:cNvPr>
          <p:cNvSpPr txBox="1"/>
          <p:nvPr/>
        </p:nvSpPr>
        <p:spPr>
          <a:xfrm>
            <a:off x="8047253" y="5641622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MLI</a:t>
            </a:r>
            <a:r>
              <a:rPr lang="zh-CN" altLang="en-US" dirty="0"/>
              <a:t>或者气凝胶</a:t>
            </a:r>
            <a:endParaRPr lang="en-US" altLang="zh-CN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ED879ED-10BC-436F-A30D-6496A99D28C5}"/>
              </a:ext>
            </a:extLst>
          </p:cNvPr>
          <p:cNvSpPr txBox="1"/>
          <p:nvPr/>
        </p:nvSpPr>
        <p:spPr>
          <a:xfrm>
            <a:off x="7133076" y="4329175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support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FE9F60C-E2C3-4696-B5DA-D89691E31350}"/>
              </a:ext>
            </a:extLst>
          </p:cNvPr>
          <p:cNvSpPr txBox="1"/>
          <p:nvPr/>
        </p:nvSpPr>
        <p:spPr>
          <a:xfrm>
            <a:off x="6729852" y="2582200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5BBEDC2-B899-4D65-A9A8-E7258104BC1D}"/>
              </a:ext>
            </a:extLst>
          </p:cNvPr>
          <p:cNvSpPr txBox="1"/>
          <p:nvPr/>
        </p:nvSpPr>
        <p:spPr>
          <a:xfrm>
            <a:off x="6714372" y="648866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300K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A6DBBCC-86EA-4464-9D35-43963426BDB6}"/>
              </a:ext>
            </a:extLst>
          </p:cNvPr>
          <p:cNvSpPr txBox="1"/>
          <p:nvPr/>
        </p:nvSpPr>
        <p:spPr>
          <a:xfrm>
            <a:off x="5633726" y="438511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5K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FD6E2FB-AFDF-45AA-91C1-3C0D999625C6}"/>
              </a:ext>
            </a:extLst>
          </p:cNvPr>
          <p:cNvSpPr txBox="1"/>
          <p:nvPr/>
        </p:nvSpPr>
        <p:spPr>
          <a:xfrm>
            <a:off x="222700" y="2349627"/>
            <a:ext cx="3617544" cy="4854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若进行进一步细致的计算仍存在下面的问题：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能提供的氦气流量的大小，氦气管道的直径和布置方式细节；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电源线所增加的功率（动态热负荷）是多大，以怎样的形式分布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会否产生局部的功率突变，导致其它问题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支撑杆的布置和导热情况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F95CF92-13D1-40EE-9CD0-AB69B57CB558}"/>
              </a:ext>
            </a:extLst>
          </p:cNvPr>
          <p:cNvSpPr txBox="1"/>
          <p:nvPr/>
        </p:nvSpPr>
        <p:spPr>
          <a:xfrm>
            <a:off x="313810" y="78381"/>
            <a:ext cx="5657318" cy="1982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</a:rPr>
              <a:t>去除冷屏可不可行？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/>
              <a:t>无冷屏后线圈运行温度多少合适？（</a:t>
            </a:r>
            <a:r>
              <a:rPr lang="en-US" altLang="zh-CN" sz="2000" dirty="0"/>
              <a:t>5~20K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/>
              <a:t>增加多少漏热？导致增加多少运行成本？</a:t>
            </a:r>
            <a:endParaRPr lang="en-US" altLang="zh-CN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dirty="0"/>
              <a:t>有无其他问题？如</a:t>
            </a:r>
            <a:r>
              <a:rPr lang="en-US" altLang="zh-CN" sz="2000" dirty="0"/>
              <a:t>300K</a:t>
            </a:r>
            <a:r>
              <a:rPr lang="zh-CN" altLang="en-US" sz="2000" dirty="0"/>
              <a:t>杜瓦积冷凝水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BC4496F-4D82-4E8C-8A03-F82472DE23C9}"/>
              </a:ext>
            </a:extLst>
          </p:cNvPr>
          <p:cNvSpPr txBox="1"/>
          <p:nvPr/>
        </p:nvSpPr>
        <p:spPr>
          <a:xfrm>
            <a:off x="6557712" y="475192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气凝胶可不可以代替多层绝热？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CBE03EB-D559-4E01-94BE-6AE0053C1CBF}"/>
              </a:ext>
            </a:extLst>
          </p:cNvPr>
          <p:cNvSpPr txBox="1"/>
          <p:nvPr/>
        </p:nvSpPr>
        <p:spPr>
          <a:xfrm>
            <a:off x="6557712" y="966369"/>
            <a:ext cx="4322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气凝胶使用较少，性质不明，需要进行实验测试方可确定</a:t>
            </a:r>
            <a:r>
              <a:rPr lang="en-US" altLang="zh-CN" dirty="0"/>
              <a:t>……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1447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457</Words>
  <Application>Microsoft Office PowerPoint</Application>
  <PresentationFormat>宽屏</PresentationFormat>
  <Paragraphs>58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微软雅黑</vt:lpstr>
      <vt:lpstr>Arial</vt:lpstr>
      <vt:lpstr>Cambria Math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14</cp:revision>
  <dcterms:created xsi:type="dcterms:W3CDTF">2024-02-19T11:18:38Z</dcterms:created>
  <dcterms:modified xsi:type="dcterms:W3CDTF">2024-02-20T05:40:45Z</dcterms:modified>
</cp:coreProperties>
</file>