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8" r:id="rId2"/>
    <p:sldId id="312" r:id="rId3"/>
    <p:sldId id="314" r:id="rId4"/>
    <p:sldId id="313" r:id="rId5"/>
    <p:sldId id="315" r:id="rId6"/>
    <p:sldId id="316" r:id="rId7"/>
  </p:sldIdLst>
  <p:sldSz cx="12192000" cy="6858000"/>
  <p:notesSz cx="6858000" cy="12192000"/>
  <p:defaultTextStyle>
    <a:defPPr>
      <a:defRPr lang="zh-CN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17" autoAdjust="0"/>
  </p:normalViewPr>
  <p:slideViewPr>
    <p:cSldViewPr>
      <p:cViewPr varScale="1">
        <p:scale>
          <a:sx n="85" d="100"/>
          <a:sy n="85" d="100"/>
        </p:scale>
        <p:origin x="147" y="3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6111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6111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A26BAC-1989-42BE-9E12-EC389DC14592}" type="datetimeFigureOut">
              <a:rPr lang="zh-CN" altLang="en-US" smtClean="0"/>
              <a:t>2024/2/19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-228600" y="1524000"/>
            <a:ext cx="7315200" cy="4114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5867400"/>
            <a:ext cx="5486400" cy="48006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11580813"/>
            <a:ext cx="2971800" cy="6111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11580813"/>
            <a:ext cx="2971800" cy="6111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A62BB0-AA9F-48A9-9646-EC0FFCA331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62747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标题幻灯片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ctrTitle"/>
          </p:nvPr>
        </p:nvSpPr>
        <p:spPr bwMode="auto"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>
              <a:defRPr/>
            </a:pPr>
            <a:r>
              <a:rPr lang="zh-CN"/>
              <a:t>单击此处编辑母版标题样式</a:t>
            </a:r>
            <a:endParaRPr/>
          </a:p>
        </p:txBody>
      </p:sp>
      <p:sp>
        <p:nvSpPr>
          <p:cNvPr id="5" name="副标题 2"/>
          <p:cNvSpPr>
            <a:spLocks noGrp="1"/>
          </p:cNvSpPr>
          <p:nvPr>
            <p:ph type="subTitle" idx="1"/>
          </p:nvPr>
        </p:nvSpPr>
        <p:spPr bwMode="auto"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zh-CN"/>
              <a:t>单击此处编辑母版副标题样式</a:t>
            </a:r>
            <a:endParaRPr/>
          </a:p>
        </p:txBody>
      </p:sp>
      <p:sp>
        <p:nvSpPr>
          <p:cNvPr id="6" name="日期占位符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415BD937-668E-4ED7-831D-23507F346543}" type="datetimeFigureOut">
              <a:rPr lang="en-US" altLang="zh-CN"/>
              <a:t>2/19/2024</a:t>
            </a:fld>
            <a:endParaRPr lang="zh-CN"/>
          </a:p>
        </p:txBody>
      </p:sp>
      <p:sp>
        <p:nvSpPr>
          <p:cNvPr id="7" name="页脚占位符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zh-CN"/>
          </a:p>
        </p:txBody>
      </p:sp>
      <p:sp>
        <p:nvSpPr>
          <p:cNvPr id="8" name="灯片编号占位符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E89B8FD-6623-4F09-BECC-04F687FB7F27}" type="slidenum">
              <a:rPr lang="en-US" altLang="zh-CN"/>
              <a:t>‹#›</a:t>
            </a:fld>
            <a:endParaRPr 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标题和竖排文字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zh-CN"/>
              <a:t>单击此处编辑母版标题样式</a:t>
            </a:r>
            <a:endParaRPr/>
          </a:p>
        </p:txBody>
      </p:sp>
      <p:sp>
        <p:nvSpPr>
          <p:cNvPr id="5" name="竖排文字占位符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zh-CN"/>
              <a:t>编辑母版文本样式</a:t>
            </a:r>
            <a:endParaRPr/>
          </a:p>
          <a:p>
            <a:pPr lvl="1">
              <a:defRPr/>
            </a:pPr>
            <a:r>
              <a:rPr lang="zh-CN"/>
              <a:t>第二级</a:t>
            </a:r>
            <a:endParaRPr/>
          </a:p>
          <a:p>
            <a:pPr lvl="2">
              <a:defRPr/>
            </a:pPr>
            <a:r>
              <a:rPr lang="zh-CN"/>
              <a:t>第三级</a:t>
            </a:r>
            <a:endParaRPr/>
          </a:p>
          <a:p>
            <a:pPr lvl="3">
              <a:defRPr/>
            </a:pPr>
            <a:r>
              <a:rPr lang="zh-CN"/>
              <a:t>第四级</a:t>
            </a:r>
            <a:endParaRPr/>
          </a:p>
          <a:p>
            <a:pPr lvl="4">
              <a:defRPr/>
            </a:pPr>
            <a:r>
              <a:rPr lang="zh-CN"/>
              <a:t>第五级</a:t>
            </a:r>
            <a:endParaRPr/>
          </a:p>
        </p:txBody>
      </p:sp>
      <p:sp>
        <p:nvSpPr>
          <p:cNvPr id="6" name="日期占位符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415BD937-668E-4ED7-831D-23507F346543}" type="datetimeFigureOut">
              <a:rPr lang="en-US" altLang="zh-CN"/>
              <a:t>2/19/2024</a:t>
            </a:fld>
            <a:endParaRPr lang="zh-CN"/>
          </a:p>
        </p:txBody>
      </p:sp>
      <p:sp>
        <p:nvSpPr>
          <p:cNvPr id="7" name="页脚占位符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zh-CN"/>
          </a:p>
        </p:txBody>
      </p:sp>
      <p:sp>
        <p:nvSpPr>
          <p:cNvPr id="8" name="灯片编号占位符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E89B8FD-6623-4F09-BECC-04F687FB7F27}" type="slidenum">
              <a:rPr lang="en-US" altLang="zh-CN"/>
              <a:t>‹#›</a:t>
            </a:fld>
            <a:endParaRPr 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preserve="1" userDrawn="1">
  <p:cSld name="竖排标题与文本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竖排标题 1"/>
          <p:cNvSpPr>
            <a:spLocks noGrp="1"/>
          </p:cNvSpPr>
          <p:nvPr>
            <p:ph type="title" orient="vert"/>
          </p:nvPr>
        </p:nvSpPr>
        <p:spPr bwMode="auto">
          <a:xfrm>
            <a:off x="8724900" y="365125"/>
            <a:ext cx="2628900" cy="5811838"/>
          </a:xfrm>
        </p:spPr>
        <p:txBody>
          <a:bodyPr vert="eaVert"/>
          <a:lstStyle/>
          <a:p>
            <a:pPr>
              <a:defRPr/>
            </a:pPr>
            <a:r>
              <a:rPr lang="zh-CN"/>
              <a:t>单击此处编辑母版标题样式</a:t>
            </a:r>
            <a:endParaRPr/>
          </a:p>
        </p:txBody>
      </p:sp>
      <p:sp>
        <p:nvSpPr>
          <p:cNvPr id="5" name="竖排文字占位符 2"/>
          <p:cNvSpPr>
            <a:spLocks noGrp="1"/>
          </p:cNvSpPr>
          <p:nvPr>
            <p:ph type="body" orient="vert" idx="1"/>
          </p:nvPr>
        </p:nvSpPr>
        <p:spPr bwMode="auto">
          <a:xfrm>
            <a:off x="838200" y="365125"/>
            <a:ext cx="7734300" cy="5811838"/>
          </a:xfrm>
        </p:spPr>
        <p:txBody>
          <a:bodyPr vert="eaVert"/>
          <a:lstStyle/>
          <a:p>
            <a:pPr lvl="0">
              <a:defRPr/>
            </a:pPr>
            <a:r>
              <a:rPr lang="zh-CN"/>
              <a:t>编辑母版文本样式</a:t>
            </a:r>
            <a:endParaRPr/>
          </a:p>
          <a:p>
            <a:pPr lvl="1">
              <a:defRPr/>
            </a:pPr>
            <a:r>
              <a:rPr lang="zh-CN"/>
              <a:t>第二级</a:t>
            </a:r>
            <a:endParaRPr/>
          </a:p>
          <a:p>
            <a:pPr lvl="2">
              <a:defRPr/>
            </a:pPr>
            <a:r>
              <a:rPr lang="zh-CN"/>
              <a:t>第三级</a:t>
            </a:r>
            <a:endParaRPr/>
          </a:p>
          <a:p>
            <a:pPr lvl="3">
              <a:defRPr/>
            </a:pPr>
            <a:r>
              <a:rPr lang="zh-CN"/>
              <a:t>第四级</a:t>
            </a:r>
            <a:endParaRPr/>
          </a:p>
          <a:p>
            <a:pPr lvl="4">
              <a:defRPr/>
            </a:pPr>
            <a:r>
              <a:rPr lang="zh-CN"/>
              <a:t>第五级</a:t>
            </a:r>
            <a:endParaRPr/>
          </a:p>
        </p:txBody>
      </p:sp>
      <p:sp>
        <p:nvSpPr>
          <p:cNvPr id="6" name="日期占位符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415BD937-668E-4ED7-831D-23507F346543}" type="datetimeFigureOut">
              <a:rPr lang="en-US" altLang="zh-CN"/>
              <a:t>2/19/2024</a:t>
            </a:fld>
            <a:endParaRPr lang="zh-CN"/>
          </a:p>
        </p:txBody>
      </p:sp>
      <p:sp>
        <p:nvSpPr>
          <p:cNvPr id="7" name="页脚占位符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zh-CN"/>
          </a:p>
        </p:txBody>
      </p:sp>
      <p:sp>
        <p:nvSpPr>
          <p:cNvPr id="8" name="灯片编号占位符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E89B8FD-6623-4F09-BECC-04F687FB7F27}" type="slidenum">
              <a:rPr lang="en-US" altLang="zh-CN"/>
              <a:t>‹#›</a:t>
            </a:fld>
            <a:endParaRPr 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标题和内容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zh-CN"/>
              <a:t>单击此处编辑母版标题样式</a:t>
            </a:r>
            <a:endParaRPr/>
          </a:p>
        </p:txBody>
      </p:sp>
      <p:sp>
        <p:nvSpPr>
          <p:cNvPr id="5" name="内容占位符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zh-CN"/>
              <a:t>编辑母版文本样式</a:t>
            </a:r>
            <a:endParaRPr/>
          </a:p>
          <a:p>
            <a:pPr lvl="1">
              <a:defRPr/>
            </a:pPr>
            <a:r>
              <a:rPr lang="zh-CN"/>
              <a:t>第二级</a:t>
            </a:r>
            <a:endParaRPr/>
          </a:p>
          <a:p>
            <a:pPr lvl="2">
              <a:defRPr/>
            </a:pPr>
            <a:r>
              <a:rPr lang="zh-CN"/>
              <a:t>第三级</a:t>
            </a:r>
            <a:endParaRPr/>
          </a:p>
          <a:p>
            <a:pPr lvl="3">
              <a:defRPr/>
            </a:pPr>
            <a:r>
              <a:rPr lang="zh-CN"/>
              <a:t>第四级</a:t>
            </a:r>
            <a:endParaRPr/>
          </a:p>
          <a:p>
            <a:pPr lvl="4">
              <a:defRPr/>
            </a:pPr>
            <a:r>
              <a:rPr lang="zh-CN"/>
              <a:t>第五级</a:t>
            </a:r>
            <a:endParaRPr/>
          </a:p>
        </p:txBody>
      </p:sp>
      <p:sp>
        <p:nvSpPr>
          <p:cNvPr id="6" name="日期占位符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415BD937-668E-4ED7-831D-23507F346543}" type="datetimeFigureOut">
              <a:rPr lang="en-US" altLang="zh-CN"/>
              <a:t>2/19/2024</a:t>
            </a:fld>
            <a:endParaRPr lang="zh-CN"/>
          </a:p>
        </p:txBody>
      </p:sp>
      <p:sp>
        <p:nvSpPr>
          <p:cNvPr id="7" name="页脚占位符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zh-CN"/>
          </a:p>
        </p:txBody>
      </p:sp>
      <p:sp>
        <p:nvSpPr>
          <p:cNvPr id="8" name="灯片编号占位符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E89B8FD-6623-4F09-BECC-04F687FB7F27}" type="slidenum">
              <a:rPr lang="en-US" altLang="zh-CN"/>
              <a:t>‹#›</a:t>
            </a:fld>
            <a:endParaRPr 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节标题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 bwMode="auto"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 lang="zh-CN"/>
              <a:t>单击此处编辑母版标题样式</a:t>
            </a:r>
            <a:endParaRPr/>
          </a:p>
        </p:txBody>
      </p:sp>
      <p:sp>
        <p:nvSpPr>
          <p:cNvPr id="5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zh-CN"/>
              <a:t>编辑母版文本样式</a:t>
            </a:r>
            <a:endParaRPr/>
          </a:p>
        </p:txBody>
      </p:sp>
      <p:sp>
        <p:nvSpPr>
          <p:cNvPr id="6" name="日期占位符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415BD937-668E-4ED7-831D-23507F346543}" type="datetimeFigureOut">
              <a:rPr lang="en-US" altLang="zh-CN"/>
              <a:t>2/19/2024</a:t>
            </a:fld>
            <a:endParaRPr lang="zh-CN"/>
          </a:p>
        </p:txBody>
      </p:sp>
      <p:sp>
        <p:nvSpPr>
          <p:cNvPr id="7" name="页脚占位符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zh-CN"/>
          </a:p>
        </p:txBody>
      </p:sp>
      <p:sp>
        <p:nvSpPr>
          <p:cNvPr id="8" name="灯片编号占位符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E89B8FD-6623-4F09-BECC-04F687FB7F27}" type="slidenum">
              <a:rPr lang="en-US" altLang="zh-CN"/>
              <a:t>‹#›</a:t>
            </a:fld>
            <a:endParaRPr 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两栏内容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zh-CN"/>
              <a:t>单击此处编辑母版标题样式</a:t>
            </a:r>
            <a:endParaRPr/>
          </a:p>
        </p:txBody>
      </p:sp>
      <p:sp>
        <p:nvSpPr>
          <p:cNvPr id="5" name="内容占位符 2"/>
          <p:cNvSpPr>
            <a:spLocks noGrp="1"/>
          </p:cNvSpPr>
          <p:nvPr>
            <p:ph sz="half" idx="1"/>
          </p:nvPr>
        </p:nvSpPr>
        <p:spPr bwMode="auto">
          <a:xfrm>
            <a:off x="838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zh-CN"/>
              <a:t>编辑母版文本样式</a:t>
            </a:r>
            <a:endParaRPr/>
          </a:p>
          <a:p>
            <a:pPr lvl="1">
              <a:defRPr/>
            </a:pPr>
            <a:r>
              <a:rPr lang="zh-CN"/>
              <a:t>第二级</a:t>
            </a:r>
            <a:endParaRPr/>
          </a:p>
          <a:p>
            <a:pPr lvl="2">
              <a:defRPr/>
            </a:pPr>
            <a:r>
              <a:rPr lang="zh-CN"/>
              <a:t>第三级</a:t>
            </a:r>
            <a:endParaRPr/>
          </a:p>
          <a:p>
            <a:pPr lvl="3">
              <a:defRPr/>
            </a:pPr>
            <a:r>
              <a:rPr lang="zh-CN"/>
              <a:t>第四级</a:t>
            </a:r>
            <a:endParaRPr/>
          </a:p>
          <a:p>
            <a:pPr lvl="4">
              <a:defRPr/>
            </a:pPr>
            <a:r>
              <a:rPr lang="zh-CN"/>
              <a:t>第五级</a:t>
            </a:r>
            <a:endParaRPr/>
          </a:p>
        </p:txBody>
      </p:sp>
      <p:sp>
        <p:nvSpPr>
          <p:cNvPr id="6" name="内容占位符 3"/>
          <p:cNvSpPr>
            <a:spLocks noGrp="1"/>
          </p:cNvSpPr>
          <p:nvPr>
            <p:ph sz="half" idx="2"/>
          </p:nvPr>
        </p:nvSpPr>
        <p:spPr bwMode="auto">
          <a:xfrm>
            <a:off x="6172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zh-CN"/>
              <a:t>编辑母版文本样式</a:t>
            </a:r>
            <a:endParaRPr/>
          </a:p>
          <a:p>
            <a:pPr lvl="1">
              <a:defRPr/>
            </a:pPr>
            <a:r>
              <a:rPr lang="zh-CN"/>
              <a:t>第二级</a:t>
            </a:r>
            <a:endParaRPr/>
          </a:p>
          <a:p>
            <a:pPr lvl="2">
              <a:defRPr/>
            </a:pPr>
            <a:r>
              <a:rPr lang="zh-CN"/>
              <a:t>第三级</a:t>
            </a:r>
            <a:endParaRPr/>
          </a:p>
          <a:p>
            <a:pPr lvl="3">
              <a:defRPr/>
            </a:pPr>
            <a:r>
              <a:rPr lang="zh-CN"/>
              <a:t>第四级</a:t>
            </a:r>
            <a:endParaRPr/>
          </a:p>
          <a:p>
            <a:pPr lvl="4">
              <a:defRPr/>
            </a:pPr>
            <a:r>
              <a:rPr lang="zh-CN"/>
              <a:t>第五级</a:t>
            </a:r>
            <a:endParaRPr/>
          </a:p>
        </p:txBody>
      </p:sp>
      <p:sp>
        <p:nvSpPr>
          <p:cNvPr id="7" name="日期占位符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415BD937-668E-4ED7-831D-23507F346543}" type="datetimeFigureOut">
              <a:rPr lang="en-US" altLang="zh-CN"/>
              <a:t>2/19/2024</a:t>
            </a:fld>
            <a:endParaRPr lang="zh-CN"/>
          </a:p>
        </p:txBody>
      </p:sp>
      <p:sp>
        <p:nvSpPr>
          <p:cNvPr id="8" name="页脚占位符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zh-CN"/>
          </a:p>
        </p:txBody>
      </p:sp>
      <p:sp>
        <p:nvSpPr>
          <p:cNvPr id="9" name="灯片编号占位符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E89B8FD-6623-4F09-BECC-04F687FB7F27}" type="slidenum">
              <a:rPr lang="en-US" altLang="zh-CN"/>
              <a:t>‹#›</a:t>
            </a:fld>
            <a:endParaRPr 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比较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 bwMode="auto">
          <a:xfrm>
            <a:off x="839788" y="365125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zh-CN"/>
              <a:t>单击此处编辑母版标题样式</a:t>
            </a:r>
            <a:endParaRPr/>
          </a:p>
        </p:txBody>
      </p:sp>
      <p:sp>
        <p:nvSpPr>
          <p:cNvPr id="5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zh-CN"/>
              <a:t>编辑母版文本样式</a:t>
            </a:r>
            <a:endParaRPr/>
          </a:p>
        </p:txBody>
      </p:sp>
      <p:sp>
        <p:nvSpPr>
          <p:cNvPr id="6" name="内容占位符 3"/>
          <p:cNvSpPr>
            <a:spLocks noGrp="1"/>
          </p:cNvSpPr>
          <p:nvPr>
            <p:ph sz="half" idx="2"/>
          </p:nvPr>
        </p:nvSpPr>
        <p:spPr bwMode="auto">
          <a:xfrm>
            <a:off x="839788" y="2505074"/>
            <a:ext cx="5157787" cy="3684588"/>
          </a:xfrm>
        </p:spPr>
        <p:txBody>
          <a:bodyPr/>
          <a:lstStyle/>
          <a:p>
            <a:pPr lvl="0">
              <a:defRPr/>
            </a:pPr>
            <a:r>
              <a:rPr lang="zh-CN"/>
              <a:t>编辑母版文本样式</a:t>
            </a:r>
            <a:endParaRPr/>
          </a:p>
          <a:p>
            <a:pPr lvl="1">
              <a:defRPr/>
            </a:pPr>
            <a:r>
              <a:rPr lang="zh-CN"/>
              <a:t>第二级</a:t>
            </a:r>
            <a:endParaRPr/>
          </a:p>
          <a:p>
            <a:pPr lvl="2">
              <a:defRPr/>
            </a:pPr>
            <a:r>
              <a:rPr lang="zh-CN"/>
              <a:t>第三级</a:t>
            </a:r>
            <a:endParaRPr/>
          </a:p>
          <a:p>
            <a:pPr lvl="3">
              <a:defRPr/>
            </a:pPr>
            <a:r>
              <a:rPr lang="zh-CN"/>
              <a:t>第四级</a:t>
            </a:r>
            <a:endParaRPr/>
          </a:p>
          <a:p>
            <a:pPr lvl="4">
              <a:defRPr/>
            </a:pPr>
            <a:r>
              <a:rPr lang="zh-CN"/>
              <a:t>第五级</a:t>
            </a:r>
            <a:endParaRPr/>
          </a:p>
        </p:txBody>
      </p:sp>
      <p:sp>
        <p:nvSpPr>
          <p:cNvPr id="7" name="文本占位符 4"/>
          <p:cNvSpPr>
            <a:spLocks noGrp="1"/>
          </p:cNvSpPr>
          <p:nvPr>
            <p:ph type="body" sz="quarter" idx="3"/>
          </p:nvPr>
        </p:nvSpPr>
        <p:spPr bwMode="auto"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zh-CN"/>
              <a:t>编辑母版文本样式</a:t>
            </a:r>
            <a:endParaRPr/>
          </a:p>
        </p:txBody>
      </p:sp>
      <p:sp>
        <p:nvSpPr>
          <p:cNvPr id="8" name="内容占位符 5"/>
          <p:cNvSpPr>
            <a:spLocks noGrp="1"/>
          </p:cNvSpPr>
          <p:nvPr>
            <p:ph sz="quarter" idx="4"/>
          </p:nvPr>
        </p:nvSpPr>
        <p:spPr bwMode="auto">
          <a:xfrm>
            <a:off x="6172200" y="2505074"/>
            <a:ext cx="5183188" cy="3684588"/>
          </a:xfrm>
        </p:spPr>
        <p:txBody>
          <a:bodyPr/>
          <a:lstStyle/>
          <a:p>
            <a:pPr lvl="0">
              <a:defRPr/>
            </a:pPr>
            <a:r>
              <a:rPr lang="zh-CN"/>
              <a:t>编辑母版文本样式</a:t>
            </a:r>
            <a:endParaRPr/>
          </a:p>
          <a:p>
            <a:pPr lvl="1">
              <a:defRPr/>
            </a:pPr>
            <a:r>
              <a:rPr lang="zh-CN"/>
              <a:t>第二级</a:t>
            </a:r>
            <a:endParaRPr/>
          </a:p>
          <a:p>
            <a:pPr lvl="2">
              <a:defRPr/>
            </a:pPr>
            <a:r>
              <a:rPr lang="zh-CN"/>
              <a:t>第三级</a:t>
            </a:r>
            <a:endParaRPr/>
          </a:p>
          <a:p>
            <a:pPr lvl="3">
              <a:defRPr/>
            </a:pPr>
            <a:r>
              <a:rPr lang="zh-CN"/>
              <a:t>第四级</a:t>
            </a:r>
            <a:endParaRPr/>
          </a:p>
          <a:p>
            <a:pPr lvl="4">
              <a:defRPr/>
            </a:pPr>
            <a:r>
              <a:rPr lang="zh-CN"/>
              <a:t>第五级</a:t>
            </a:r>
            <a:endParaRPr/>
          </a:p>
        </p:txBody>
      </p:sp>
      <p:sp>
        <p:nvSpPr>
          <p:cNvPr id="9" name="日期占位符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415BD937-668E-4ED7-831D-23507F346543}" type="datetimeFigureOut">
              <a:rPr lang="en-US" altLang="zh-CN"/>
              <a:t>2/19/2024</a:t>
            </a:fld>
            <a:endParaRPr lang="zh-CN"/>
          </a:p>
        </p:txBody>
      </p:sp>
      <p:sp>
        <p:nvSpPr>
          <p:cNvPr id="10" name="页脚占位符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zh-CN"/>
          </a:p>
        </p:txBody>
      </p:sp>
      <p:sp>
        <p:nvSpPr>
          <p:cNvPr id="11" name="灯片编号占位符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E89B8FD-6623-4F09-BECC-04F687FB7F27}" type="slidenum">
              <a:rPr lang="en-US" altLang="zh-CN"/>
              <a:t>‹#›</a:t>
            </a:fld>
            <a:endParaRPr 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仅标题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zh-CN"/>
              <a:t>单击此处编辑母版标题样式</a:t>
            </a:r>
            <a:endParaRPr/>
          </a:p>
        </p:txBody>
      </p:sp>
      <p:sp>
        <p:nvSpPr>
          <p:cNvPr id="5" name="日期占位符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415BD937-668E-4ED7-831D-23507F346543}" type="datetimeFigureOut">
              <a:rPr lang="en-US" altLang="zh-CN"/>
              <a:t>2/19/2024</a:t>
            </a:fld>
            <a:endParaRPr lang="zh-CN"/>
          </a:p>
        </p:txBody>
      </p:sp>
      <p:sp>
        <p:nvSpPr>
          <p:cNvPr id="6" name="页脚占位符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zh-CN"/>
          </a:p>
        </p:txBody>
      </p:sp>
      <p:sp>
        <p:nvSpPr>
          <p:cNvPr id="7" name="灯片编号占位符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E89B8FD-6623-4F09-BECC-04F687FB7F27}" type="slidenum">
              <a:rPr lang="en-US" altLang="zh-CN"/>
              <a:t>‹#›</a:t>
            </a:fld>
            <a:endParaRPr 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空白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日期占位符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415BD937-668E-4ED7-831D-23507F346543}" type="datetimeFigureOut">
              <a:rPr lang="en-US" altLang="zh-CN"/>
              <a:t>2/19/2024</a:t>
            </a:fld>
            <a:endParaRPr lang="zh-CN"/>
          </a:p>
        </p:txBody>
      </p:sp>
      <p:sp>
        <p:nvSpPr>
          <p:cNvPr id="5" name="页脚占位符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zh-CN"/>
          </a:p>
        </p:txBody>
      </p:sp>
      <p:sp>
        <p:nvSpPr>
          <p:cNvPr id="6" name="灯片编号占位符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E89B8FD-6623-4F09-BECC-04F687FB7F27}" type="slidenum">
              <a:rPr lang="en-US" altLang="zh-CN"/>
              <a:t>‹#›</a:t>
            </a:fld>
            <a:endParaRPr 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内容与标题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zh-CN"/>
              <a:t>单击此处编辑母版标题样式</a:t>
            </a:r>
            <a:endParaRPr/>
          </a:p>
        </p:txBody>
      </p:sp>
      <p:sp>
        <p:nvSpPr>
          <p:cNvPr id="5" name="内容占位符 2"/>
          <p:cNvSpPr>
            <a:spLocks noGrp="1"/>
          </p:cNvSpPr>
          <p:nvPr>
            <p:ph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zh-CN"/>
              <a:t>编辑母版文本样式</a:t>
            </a:r>
            <a:endParaRPr/>
          </a:p>
          <a:p>
            <a:pPr lvl="1">
              <a:defRPr/>
            </a:pPr>
            <a:r>
              <a:rPr lang="zh-CN"/>
              <a:t>第二级</a:t>
            </a:r>
            <a:endParaRPr/>
          </a:p>
          <a:p>
            <a:pPr lvl="2">
              <a:defRPr/>
            </a:pPr>
            <a:r>
              <a:rPr lang="zh-CN"/>
              <a:t>第三级</a:t>
            </a:r>
            <a:endParaRPr/>
          </a:p>
          <a:p>
            <a:pPr lvl="3">
              <a:defRPr/>
            </a:pPr>
            <a:r>
              <a:rPr lang="zh-CN"/>
              <a:t>第四级</a:t>
            </a:r>
            <a:endParaRPr/>
          </a:p>
          <a:p>
            <a:pPr lvl="4">
              <a:defRPr/>
            </a:pPr>
            <a:r>
              <a:rPr lang="zh-CN"/>
              <a:t>第五级</a:t>
            </a:r>
            <a:endParaRPr/>
          </a:p>
        </p:txBody>
      </p:sp>
      <p:sp>
        <p:nvSpPr>
          <p:cNvPr id="6" name="文本占位符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zh-CN"/>
              <a:t>编辑母版文本样式</a:t>
            </a:r>
            <a:endParaRPr/>
          </a:p>
        </p:txBody>
      </p:sp>
      <p:sp>
        <p:nvSpPr>
          <p:cNvPr id="7" name="日期占位符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415BD937-668E-4ED7-831D-23507F346543}" type="datetimeFigureOut">
              <a:rPr lang="en-US" altLang="zh-CN"/>
              <a:t>2/19/2024</a:t>
            </a:fld>
            <a:endParaRPr lang="zh-CN"/>
          </a:p>
        </p:txBody>
      </p:sp>
      <p:sp>
        <p:nvSpPr>
          <p:cNvPr id="8" name="页脚占位符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zh-CN"/>
          </a:p>
        </p:txBody>
      </p:sp>
      <p:sp>
        <p:nvSpPr>
          <p:cNvPr id="9" name="灯片编号占位符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E89B8FD-6623-4F09-BECC-04F687FB7F27}" type="slidenum">
              <a:rPr lang="en-US" altLang="zh-CN"/>
              <a:t>‹#›</a:t>
            </a:fld>
            <a:endParaRPr 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图片与标题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zh-CN"/>
              <a:t>单击此处编辑母版标题样式</a:t>
            </a:r>
            <a:endParaRPr/>
          </a:p>
        </p:txBody>
      </p:sp>
      <p:sp>
        <p:nvSpPr>
          <p:cNvPr id="5" name="图片占位符 2"/>
          <p:cNvSpPr>
            <a:spLocks noGrp="1"/>
          </p:cNvSpPr>
          <p:nvPr>
            <p:ph type="pic"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zh-CN"/>
          </a:p>
        </p:txBody>
      </p:sp>
      <p:sp>
        <p:nvSpPr>
          <p:cNvPr id="6" name="文本占位符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zh-CN"/>
              <a:t>编辑母版文本样式</a:t>
            </a:r>
            <a:endParaRPr/>
          </a:p>
        </p:txBody>
      </p:sp>
      <p:sp>
        <p:nvSpPr>
          <p:cNvPr id="7" name="日期占位符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415BD937-668E-4ED7-831D-23507F346543}" type="datetimeFigureOut">
              <a:rPr lang="en-US" altLang="zh-CN"/>
              <a:t>2/19/2024</a:t>
            </a:fld>
            <a:endParaRPr lang="zh-CN"/>
          </a:p>
        </p:txBody>
      </p:sp>
      <p:sp>
        <p:nvSpPr>
          <p:cNvPr id="8" name="页脚占位符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zh-CN"/>
          </a:p>
        </p:txBody>
      </p:sp>
      <p:sp>
        <p:nvSpPr>
          <p:cNvPr id="9" name="灯片编号占位符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E89B8FD-6623-4F09-BECC-04F687FB7F27}" type="slidenum">
              <a:rPr lang="en-US" altLang="zh-CN"/>
              <a:t>‹#›</a:t>
            </a:fld>
            <a:endParaRPr 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标题占位符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zh-CN"/>
              <a:t>单击此处编辑母版标题样式</a:t>
            </a:r>
            <a:endParaRPr/>
          </a:p>
        </p:txBody>
      </p:sp>
      <p:sp>
        <p:nvSpPr>
          <p:cNvPr id="5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zh-CN"/>
              <a:t>编辑母版文本样式</a:t>
            </a:r>
            <a:endParaRPr/>
          </a:p>
          <a:p>
            <a:pPr lvl="1">
              <a:defRPr/>
            </a:pPr>
            <a:r>
              <a:rPr lang="zh-CN"/>
              <a:t>第二级</a:t>
            </a:r>
            <a:endParaRPr/>
          </a:p>
          <a:p>
            <a:pPr lvl="2">
              <a:defRPr/>
            </a:pPr>
            <a:r>
              <a:rPr lang="zh-CN"/>
              <a:t>第三级</a:t>
            </a:r>
            <a:endParaRPr/>
          </a:p>
          <a:p>
            <a:pPr lvl="3">
              <a:defRPr/>
            </a:pPr>
            <a:r>
              <a:rPr lang="zh-CN"/>
              <a:t>第四级</a:t>
            </a:r>
            <a:endParaRPr/>
          </a:p>
          <a:p>
            <a:pPr lvl="4">
              <a:defRPr/>
            </a:pPr>
            <a:r>
              <a:rPr lang="zh-CN"/>
              <a:t>第五级</a:t>
            </a:r>
            <a:endParaRPr/>
          </a:p>
        </p:txBody>
      </p:sp>
      <p:sp>
        <p:nvSpPr>
          <p:cNvPr id="6" name="日期占位符 3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15BD937-668E-4ED7-831D-23507F346543}" type="datetimeFigureOut">
              <a:rPr lang="en-US" altLang="zh-CN"/>
              <a:t>2/19/2024</a:t>
            </a:fld>
            <a:endParaRPr lang="zh-CN"/>
          </a:p>
        </p:txBody>
      </p:sp>
      <p:sp>
        <p:nvSpPr>
          <p:cNvPr id="7" name="页脚占位符 4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zh-CN"/>
          </a:p>
        </p:txBody>
      </p:sp>
      <p:sp>
        <p:nvSpPr>
          <p:cNvPr id="8" name="灯片编号占位符 5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E89B8FD-6623-4F09-BECC-04F687FB7F27}" type="slidenum">
              <a:rPr lang="en-US" altLang="zh-CN"/>
              <a:t>‹#›</a:t>
            </a:fld>
            <a:endParaRPr 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indico.ihep.ac.cn/category/214/" TargetMode="External"/><Relationship Id="rId2" Type="http://schemas.openxmlformats.org/officeDocument/2006/relationships/hyperlink" Target="https://indico.ihep.ac.cn/category/1041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" name="文本框 16">
            <a:extLst>
              <a:ext uri="{FF2B5EF4-FFF2-40B4-BE49-F238E27FC236}">
                <a16:creationId xmlns:a16="http://schemas.microsoft.com/office/drawing/2014/main" id="{BAC72A86-B54A-44BE-9A7F-3D75E3986706}"/>
              </a:ext>
            </a:extLst>
          </p:cNvPr>
          <p:cNvSpPr txBox="1"/>
          <p:nvPr/>
        </p:nvSpPr>
        <p:spPr bwMode="auto">
          <a:xfrm>
            <a:off x="551384" y="620688"/>
            <a:ext cx="45801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dirty="0">
                <a:latin typeface="+mn-ea"/>
              </a:rPr>
              <a:t>分工</a:t>
            </a:r>
            <a:r>
              <a:rPr lang="en-US" altLang="zh-CN" sz="2800" dirty="0">
                <a:latin typeface="+mn-ea"/>
              </a:rPr>
              <a:t>(</a:t>
            </a:r>
            <a:r>
              <a:rPr lang="zh-CN" altLang="en-US" sz="2800" dirty="0">
                <a:latin typeface="+mn-ea"/>
              </a:rPr>
              <a:t>参考超导</a:t>
            </a:r>
            <a:r>
              <a:rPr lang="zh-CN" altLang="en-US" sz="2800" dirty="0">
                <a:solidFill>
                  <a:srgbClr val="FF0000"/>
                </a:solidFill>
                <a:latin typeface="+mn-ea"/>
              </a:rPr>
              <a:t>内</a:t>
            </a:r>
            <a:r>
              <a:rPr lang="zh-CN" altLang="en-US" sz="2800" dirty="0">
                <a:latin typeface="+mn-ea"/>
              </a:rPr>
              <a:t>置总图</a:t>
            </a:r>
            <a:r>
              <a:rPr lang="en-US" altLang="zh-CN" sz="2800" dirty="0">
                <a:latin typeface="+mn-ea"/>
              </a:rPr>
              <a:t>)</a:t>
            </a:r>
            <a:r>
              <a:rPr lang="zh-CN" altLang="en-US" sz="2800" dirty="0">
                <a:latin typeface="+mn-ea"/>
              </a:rPr>
              <a:t>：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FAEFD85D-6F71-43F1-9136-7A3D6344D7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14" y="1916832"/>
            <a:ext cx="6303117" cy="4464496"/>
          </a:xfrm>
          <a:prstGeom prst="rect">
            <a:avLst/>
          </a:prstGeom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id="{84EBEE75-7EAD-4A9D-A554-3CC354B900BF}"/>
              </a:ext>
            </a:extLst>
          </p:cNvPr>
          <p:cNvSpPr txBox="1"/>
          <p:nvPr/>
        </p:nvSpPr>
        <p:spPr>
          <a:xfrm>
            <a:off x="2486064" y="6381328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超导</a:t>
            </a:r>
            <a:r>
              <a:rPr lang="zh-CN" altLang="en-US" dirty="0">
                <a:solidFill>
                  <a:srgbClr val="FF0000"/>
                </a:solidFill>
              </a:rPr>
              <a:t>内</a:t>
            </a:r>
            <a:r>
              <a:rPr lang="zh-CN" altLang="en-US" dirty="0"/>
              <a:t>置布局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683EFB8A-A726-4F49-94B9-D5E257991912}"/>
              </a:ext>
            </a:extLst>
          </p:cNvPr>
          <p:cNvSpPr/>
          <p:nvPr/>
        </p:nvSpPr>
        <p:spPr>
          <a:xfrm>
            <a:off x="2750894" y="3717032"/>
            <a:ext cx="15616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dirty="0"/>
              <a:t>Silicon tracker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B87F845A-5E2F-4088-A1C3-2E2DB72D3F79}"/>
              </a:ext>
            </a:extLst>
          </p:cNvPr>
          <p:cNvSpPr/>
          <p:nvPr/>
        </p:nvSpPr>
        <p:spPr>
          <a:xfrm>
            <a:off x="2925621" y="3275692"/>
            <a:ext cx="12121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dirty="0"/>
              <a:t>DC or TPC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33DCE0BD-7CE1-40EC-A85F-38BC081F66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9936" y="43853"/>
            <a:ext cx="1823406" cy="1800000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736331AE-74CC-4F08-A10B-5DB03EF3CC56}"/>
              </a:ext>
            </a:extLst>
          </p:cNvPr>
          <p:cNvSpPr txBox="1"/>
          <p:nvPr/>
        </p:nvSpPr>
        <p:spPr>
          <a:xfrm>
            <a:off x="7031812" y="1961598"/>
            <a:ext cx="4942379" cy="44319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latin typeface="+mn-ea"/>
              </a:rPr>
              <a:t>子探测器分工</a:t>
            </a:r>
            <a:r>
              <a:rPr lang="en-US" altLang="zh-CN" dirty="0">
                <a:latin typeface="+mn-ea"/>
              </a:rPr>
              <a:t>(</a:t>
            </a:r>
            <a:r>
              <a:rPr lang="zh-CN" altLang="en-US" dirty="0">
                <a:latin typeface="+mn-ea"/>
              </a:rPr>
              <a:t>从外往里</a:t>
            </a:r>
            <a:r>
              <a:rPr lang="en-US" altLang="zh-CN" dirty="0">
                <a:latin typeface="+mn-ea"/>
              </a:rPr>
              <a:t>)</a:t>
            </a:r>
            <a:r>
              <a:rPr lang="zh-CN" altLang="en-US" dirty="0">
                <a:latin typeface="+mn-ea"/>
              </a:rPr>
              <a:t>：</a:t>
            </a:r>
            <a:r>
              <a:rPr lang="zh-CN" altLang="en-US" sz="2800" dirty="0">
                <a:solidFill>
                  <a:srgbClr val="FF0000"/>
                </a:solidFill>
                <a:latin typeface="+mn-ea"/>
              </a:rPr>
              <a:t>暂定</a:t>
            </a:r>
            <a:endParaRPr lang="en-US" altLang="zh-CN" sz="2800" dirty="0">
              <a:solidFill>
                <a:srgbClr val="FF0000"/>
              </a:solidFill>
              <a:latin typeface="+mn-ea"/>
            </a:endParaRPr>
          </a:p>
          <a:p>
            <a:endParaRPr lang="en-US" altLang="zh-CN" dirty="0">
              <a:latin typeface="+mn-ea"/>
            </a:endParaRPr>
          </a:p>
          <a:p>
            <a:r>
              <a:rPr lang="en-US" altLang="zh-CN" dirty="0">
                <a:latin typeface="+mn-ea"/>
              </a:rPr>
              <a:t>Iron yoke</a:t>
            </a:r>
            <a:r>
              <a:rPr lang="zh-CN" altLang="en-US" dirty="0">
                <a:latin typeface="+mn-ea"/>
              </a:rPr>
              <a:t>：                 </a:t>
            </a:r>
            <a:r>
              <a:rPr lang="zh-CN" altLang="en-US" dirty="0">
                <a:solidFill>
                  <a:srgbClr val="0070C0"/>
                </a:solidFill>
                <a:latin typeface="+mn-ea"/>
              </a:rPr>
              <a:t>夏商</a:t>
            </a:r>
            <a:endParaRPr lang="en-US" altLang="zh-CN" dirty="0">
              <a:solidFill>
                <a:srgbClr val="0070C0"/>
              </a:solidFill>
              <a:latin typeface="+mn-ea"/>
            </a:endParaRPr>
          </a:p>
          <a:p>
            <a:r>
              <a:rPr lang="en-US" altLang="zh-CN" dirty="0">
                <a:latin typeface="+mn-ea"/>
              </a:rPr>
              <a:t>HCAL</a:t>
            </a:r>
            <a:r>
              <a:rPr lang="zh-CN" altLang="en-US" dirty="0">
                <a:latin typeface="+mn-ea"/>
              </a:rPr>
              <a:t>：                      侯少静</a:t>
            </a:r>
            <a:endParaRPr lang="en-US" altLang="zh-CN" dirty="0">
              <a:latin typeface="+mn-ea"/>
            </a:endParaRPr>
          </a:p>
          <a:p>
            <a:r>
              <a:rPr lang="en-US" altLang="zh-CN" dirty="0">
                <a:latin typeface="+mn-ea"/>
              </a:rPr>
              <a:t>Magnet</a:t>
            </a:r>
            <a:r>
              <a:rPr lang="zh-CN" altLang="en-US" dirty="0">
                <a:latin typeface="+mn-ea"/>
              </a:rPr>
              <a:t>：                    张俊嵩 </a:t>
            </a:r>
            <a:r>
              <a:rPr lang="en-US" altLang="zh-CN" dirty="0">
                <a:latin typeface="+mn-ea"/>
              </a:rPr>
              <a:t>(</a:t>
            </a:r>
            <a:r>
              <a:rPr lang="zh-CN" altLang="en-US" dirty="0">
                <a:solidFill>
                  <a:srgbClr val="0070C0"/>
                </a:solidFill>
                <a:latin typeface="+mn-ea"/>
              </a:rPr>
              <a:t>南华，陈梓勃</a:t>
            </a:r>
            <a:r>
              <a:rPr lang="en-US" altLang="zh-CN" dirty="0">
                <a:latin typeface="+mn-ea"/>
              </a:rPr>
              <a:t>)</a:t>
            </a:r>
          </a:p>
          <a:p>
            <a:r>
              <a:rPr lang="en-US" altLang="zh-CN" dirty="0">
                <a:latin typeface="+mn-ea"/>
              </a:rPr>
              <a:t>ECAL</a:t>
            </a:r>
            <a:r>
              <a:rPr lang="zh-CN" altLang="en-US" dirty="0">
                <a:latin typeface="+mn-ea"/>
              </a:rPr>
              <a:t>：                       侯少静 </a:t>
            </a:r>
            <a:r>
              <a:rPr lang="en-US" altLang="zh-CN" dirty="0">
                <a:latin typeface="+mn-ea"/>
              </a:rPr>
              <a:t>(</a:t>
            </a:r>
            <a:r>
              <a:rPr lang="zh-CN" altLang="en-US" dirty="0">
                <a:solidFill>
                  <a:srgbClr val="0070C0"/>
                </a:solidFill>
                <a:latin typeface="+mn-ea"/>
              </a:rPr>
              <a:t>湖大，李宇杰</a:t>
            </a:r>
            <a:r>
              <a:rPr lang="en-US" altLang="zh-CN" dirty="0">
                <a:latin typeface="+mn-ea"/>
              </a:rPr>
              <a:t>)</a:t>
            </a:r>
          </a:p>
          <a:p>
            <a:r>
              <a:rPr lang="en-US" altLang="zh-CN" dirty="0">
                <a:latin typeface="+mn-ea"/>
              </a:rPr>
              <a:t>Tracker</a:t>
            </a:r>
            <a:r>
              <a:rPr lang="zh-CN" altLang="en-US" dirty="0">
                <a:latin typeface="+mn-ea"/>
              </a:rPr>
              <a:t>：                    付金煜 </a:t>
            </a:r>
            <a:endParaRPr lang="en-US" altLang="zh-CN" dirty="0">
              <a:latin typeface="+mn-ea"/>
            </a:endParaRPr>
          </a:p>
          <a:p>
            <a:r>
              <a:rPr lang="en-US" altLang="zh-CN" dirty="0">
                <a:latin typeface="+mn-ea"/>
              </a:rPr>
              <a:t>Beampipe</a:t>
            </a:r>
            <a:r>
              <a:rPr lang="zh-CN" altLang="en-US" dirty="0">
                <a:latin typeface="+mn-ea"/>
              </a:rPr>
              <a:t>：                张俊嵩</a:t>
            </a:r>
            <a:r>
              <a:rPr lang="en-US" altLang="zh-CN" dirty="0">
                <a:latin typeface="+mn-ea"/>
              </a:rPr>
              <a:t>(</a:t>
            </a:r>
            <a:r>
              <a:rPr lang="zh-CN" altLang="en-US" dirty="0">
                <a:solidFill>
                  <a:srgbClr val="0070C0"/>
                </a:solidFill>
                <a:latin typeface="+mn-ea"/>
              </a:rPr>
              <a:t>湖大，何龙岩</a:t>
            </a:r>
            <a:r>
              <a:rPr lang="en-US" altLang="zh-CN" dirty="0">
                <a:latin typeface="+mn-ea"/>
              </a:rPr>
              <a:t>)</a:t>
            </a:r>
          </a:p>
          <a:p>
            <a:endParaRPr lang="en-US" altLang="zh-CN" dirty="0">
              <a:latin typeface="+mn-ea"/>
            </a:endParaRPr>
          </a:p>
          <a:p>
            <a:r>
              <a:rPr lang="zh-CN" altLang="en-US" sz="2800" dirty="0">
                <a:latin typeface="+mn-ea"/>
              </a:rPr>
              <a:t>总图：</a:t>
            </a:r>
            <a:endParaRPr lang="en-US" altLang="zh-CN" sz="2800" dirty="0">
              <a:latin typeface="+mn-ea"/>
            </a:endParaRPr>
          </a:p>
          <a:p>
            <a:r>
              <a:rPr lang="zh-CN" altLang="en-US" dirty="0">
                <a:latin typeface="+mn-ea"/>
              </a:rPr>
              <a:t>             纪全，张俊嵩，夏商</a:t>
            </a:r>
            <a:endParaRPr lang="en-US" altLang="zh-CN" dirty="0">
              <a:latin typeface="+mn-ea"/>
            </a:endParaRPr>
          </a:p>
          <a:p>
            <a:endParaRPr lang="en-US" altLang="zh-CN" dirty="0">
              <a:latin typeface="+mn-ea"/>
            </a:endParaRPr>
          </a:p>
          <a:p>
            <a:r>
              <a:rPr lang="zh-CN" altLang="en-US" sz="2800" dirty="0">
                <a:latin typeface="+mn-ea"/>
              </a:rPr>
              <a:t>连接结构和安装方案：</a:t>
            </a:r>
            <a:endParaRPr lang="en-US" altLang="zh-CN" sz="2800" dirty="0">
              <a:latin typeface="+mn-ea"/>
            </a:endParaRPr>
          </a:p>
          <a:p>
            <a:r>
              <a:rPr lang="zh-CN" altLang="en-US" dirty="0">
                <a:latin typeface="+mn-ea"/>
              </a:rPr>
              <a:t>             纪全，付金煜，侯少静，张俊嵩，夏商</a:t>
            </a:r>
            <a:endParaRPr lang="en-US" altLang="zh-CN" dirty="0">
              <a:latin typeface="+mn-e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CE27EC2B-D70A-4856-A3D2-19154CD3018F}"/>
              </a:ext>
            </a:extLst>
          </p:cNvPr>
          <p:cNvSpPr txBox="1"/>
          <p:nvPr/>
        </p:nvSpPr>
        <p:spPr bwMode="auto">
          <a:xfrm>
            <a:off x="551384" y="476672"/>
            <a:ext cx="23903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dirty="0">
                <a:latin typeface="+mn-ea"/>
              </a:rPr>
              <a:t>工作交流</a:t>
            </a:r>
            <a:r>
              <a:rPr lang="zh-CN" altLang="en-US" sz="2800" dirty="0">
                <a:latin typeface="+mn-ea"/>
              </a:rPr>
              <a:t>：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6D780C22-6946-43E9-97E1-96B6CE254C4D}"/>
              </a:ext>
            </a:extLst>
          </p:cNvPr>
          <p:cNvSpPr/>
          <p:nvPr/>
        </p:nvSpPr>
        <p:spPr>
          <a:xfrm>
            <a:off x="1359767" y="1123003"/>
            <a:ext cx="9472465" cy="54476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srgbClr val="0070C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定期：</a:t>
            </a:r>
            <a:endParaRPr lang="en-US" altLang="zh-CN" sz="2800" dirty="0">
              <a:solidFill>
                <a:srgbClr val="0070C0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r>
              <a:rPr lang="en-US" altLang="zh-CN" sz="2800" dirty="0">
                <a:latin typeface="+mn-ea"/>
              </a:rPr>
              <a:t>1.</a:t>
            </a:r>
            <a:r>
              <a:rPr lang="zh-CN" altLang="en-US" sz="2800" dirty="0">
                <a:latin typeface="+mn-ea"/>
              </a:rPr>
              <a:t>周例会</a:t>
            </a:r>
            <a:r>
              <a:rPr lang="zh-CN" altLang="en-US" dirty="0">
                <a:latin typeface="+mn-ea"/>
              </a:rPr>
              <a:t>：</a:t>
            </a:r>
            <a:r>
              <a:rPr lang="en-US" altLang="zh-CN" dirty="0">
                <a:latin typeface="+mn-ea"/>
              </a:rPr>
              <a:t>Ref-TDR - Working Groups</a:t>
            </a:r>
            <a:r>
              <a:rPr lang="zh-CN" altLang="en-US" dirty="0">
                <a:latin typeface="+mn-ea"/>
              </a:rPr>
              <a:t>，</a:t>
            </a:r>
            <a:r>
              <a:rPr lang="en-US" altLang="zh-CN" dirty="0">
                <a:latin typeface="+mn-ea"/>
                <a:hlinkClick r:id="rId2"/>
              </a:rPr>
              <a:t>https://indico.ihep.ac.cn/category/1041/</a:t>
            </a:r>
            <a:endParaRPr lang="en-US" altLang="zh-CN" dirty="0">
              <a:latin typeface="+mn-ea"/>
            </a:endParaRPr>
          </a:p>
          <a:p>
            <a:r>
              <a:rPr lang="en-US" altLang="zh-CN" b="0" i="0" dirty="0">
                <a:effectLst/>
                <a:latin typeface="+mn-ea"/>
              </a:rPr>
              <a:t>             </a:t>
            </a:r>
            <a:r>
              <a:rPr lang="zh-CN" altLang="en-US" b="0" i="0" dirty="0">
                <a:solidFill>
                  <a:srgbClr val="0070C0"/>
                </a:solidFill>
                <a:effectLst/>
                <a:latin typeface="+mn-ea"/>
              </a:rPr>
              <a:t>纪全，付金煜</a:t>
            </a:r>
            <a:r>
              <a:rPr lang="en-US" altLang="zh-CN" dirty="0">
                <a:solidFill>
                  <a:srgbClr val="0070C0"/>
                </a:solidFill>
                <a:latin typeface="+mn-ea"/>
              </a:rPr>
              <a:t>                          Minutes</a:t>
            </a:r>
            <a:r>
              <a:rPr lang="zh-CN" altLang="en-US" dirty="0">
                <a:solidFill>
                  <a:srgbClr val="0070C0"/>
                </a:solidFill>
                <a:latin typeface="+mn-ea"/>
              </a:rPr>
              <a:t>：夏商</a:t>
            </a:r>
            <a:endParaRPr lang="en-US" altLang="zh-CN" dirty="0">
              <a:solidFill>
                <a:srgbClr val="0070C0"/>
              </a:solidFill>
              <a:latin typeface="+mn-ea"/>
            </a:endParaRPr>
          </a:p>
          <a:p>
            <a:r>
              <a:rPr lang="en-US" altLang="zh-CN" dirty="0">
                <a:latin typeface="+mn-ea"/>
              </a:rPr>
              <a:t>             </a:t>
            </a:r>
            <a:r>
              <a:rPr lang="zh-CN" altLang="en-US" dirty="0">
                <a:latin typeface="+mn-ea"/>
              </a:rPr>
              <a:t>时间：周一上午 </a:t>
            </a:r>
            <a:r>
              <a:rPr lang="en-US" altLang="zh-CN" dirty="0">
                <a:latin typeface="+mn-ea"/>
              </a:rPr>
              <a:t>9:00</a:t>
            </a:r>
          </a:p>
          <a:p>
            <a:endParaRPr lang="en-US" altLang="zh-CN" dirty="0">
              <a:latin typeface="+mn-ea"/>
            </a:endParaRPr>
          </a:p>
          <a:p>
            <a:r>
              <a:rPr lang="en-US" altLang="zh-CN" sz="2800" dirty="0">
                <a:latin typeface="+mn-ea"/>
              </a:rPr>
              <a:t>2.</a:t>
            </a:r>
            <a:r>
              <a:rPr lang="zh-CN" altLang="en-US" sz="2800" dirty="0">
                <a:latin typeface="+mn-ea"/>
              </a:rPr>
              <a:t>机械设计的进展交流</a:t>
            </a:r>
            <a:r>
              <a:rPr lang="en-US" altLang="zh-CN" sz="2800" dirty="0">
                <a:latin typeface="+mn-ea"/>
              </a:rPr>
              <a:t>(</a:t>
            </a:r>
            <a:r>
              <a:rPr lang="zh-CN" altLang="en-US" sz="2800" dirty="0">
                <a:solidFill>
                  <a:srgbClr val="0070C0"/>
                </a:solidFill>
                <a:latin typeface="+mn-ea"/>
              </a:rPr>
              <a:t>学术为主</a:t>
            </a:r>
            <a:r>
              <a:rPr lang="en-US" altLang="zh-CN" sz="2800" dirty="0">
                <a:latin typeface="+mn-ea"/>
              </a:rPr>
              <a:t>)</a:t>
            </a:r>
            <a:r>
              <a:rPr lang="zh-CN" altLang="en-US" dirty="0">
                <a:latin typeface="+mn-ea"/>
              </a:rPr>
              <a:t>：</a:t>
            </a:r>
            <a:r>
              <a:rPr lang="en-US" altLang="zh-CN" dirty="0">
                <a:hlinkClick r:id="rId3"/>
              </a:rPr>
              <a:t>https://indico.ihep.ac.cn/category/214/</a:t>
            </a:r>
            <a:endParaRPr lang="en-US" altLang="zh-CN" dirty="0"/>
          </a:p>
          <a:p>
            <a:r>
              <a:rPr lang="en-US" altLang="zh-CN" dirty="0">
                <a:latin typeface="+mn-ea"/>
              </a:rPr>
              <a:t>           </a:t>
            </a:r>
            <a:r>
              <a:rPr lang="zh-CN" altLang="en-US" dirty="0">
                <a:solidFill>
                  <a:srgbClr val="0070C0"/>
                </a:solidFill>
                <a:latin typeface="+mn-ea"/>
              </a:rPr>
              <a:t>纪全，侯少静，张俊嵩             </a:t>
            </a:r>
            <a:r>
              <a:rPr lang="en-US" altLang="zh-CN" dirty="0">
                <a:solidFill>
                  <a:srgbClr val="0070C0"/>
                </a:solidFill>
                <a:latin typeface="+mn-ea"/>
              </a:rPr>
              <a:t>Minutes</a:t>
            </a:r>
            <a:r>
              <a:rPr lang="zh-CN" altLang="en-US" dirty="0">
                <a:solidFill>
                  <a:srgbClr val="0070C0"/>
                </a:solidFill>
                <a:latin typeface="+mn-ea"/>
              </a:rPr>
              <a:t>：夏商</a:t>
            </a:r>
            <a:endParaRPr lang="en-US" altLang="zh-CN" dirty="0">
              <a:solidFill>
                <a:srgbClr val="0070C0"/>
              </a:solidFill>
              <a:latin typeface="+mn-ea"/>
            </a:endParaRPr>
          </a:p>
          <a:p>
            <a:r>
              <a:rPr lang="en-US" altLang="zh-CN" dirty="0">
                <a:solidFill>
                  <a:srgbClr val="0070C0"/>
                </a:solidFill>
                <a:latin typeface="+mn-ea"/>
              </a:rPr>
              <a:t>           </a:t>
            </a:r>
            <a:r>
              <a:rPr lang="zh-CN" altLang="en-US" dirty="0">
                <a:latin typeface="+mn-ea"/>
              </a:rPr>
              <a:t>时间：</a:t>
            </a:r>
            <a:r>
              <a:rPr lang="en-US" altLang="zh-CN" dirty="0">
                <a:latin typeface="+mn-ea"/>
              </a:rPr>
              <a:t>?</a:t>
            </a:r>
          </a:p>
          <a:p>
            <a:endParaRPr lang="en-US" altLang="zh-CN" b="0" i="0" dirty="0">
              <a:effectLst/>
              <a:latin typeface="+mn-ea"/>
            </a:endParaRPr>
          </a:p>
          <a:p>
            <a:r>
              <a:rPr lang="en-US" altLang="zh-CN" b="0" i="0" dirty="0">
                <a:effectLst/>
                <a:latin typeface="+mn-ea"/>
              </a:rPr>
              <a:t>     </a:t>
            </a:r>
            <a:r>
              <a:rPr lang="en-US" altLang="zh-CN" dirty="0" err="1">
                <a:solidFill>
                  <a:srgbClr val="0070C0"/>
                </a:solidFill>
                <a:latin typeface="+mn-ea"/>
              </a:rPr>
              <a:t>i</a:t>
            </a:r>
            <a:r>
              <a:rPr lang="en-US" altLang="zh-CN" b="0" i="0" dirty="0" err="1">
                <a:solidFill>
                  <a:srgbClr val="0070C0"/>
                </a:solidFill>
                <a:effectLst/>
                <a:latin typeface="+mn-ea"/>
              </a:rPr>
              <a:t>ndico</a:t>
            </a:r>
            <a:r>
              <a:rPr lang="en-US" altLang="zh-CN" b="0" i="0" dirty="0">
                <a:solidFill>
                  <a:srgbClr val="0070C0"/>
                </a:solidFill>
                <a:effectLst/>
                <a:latin typeface="+mn-ea"/>
              </a:rPr>
              <a:t> </a:t>
            </a:r>
            <a:r>
              <a:rPr lang="zh-CN" altLang="en-US" dirty="0">
                <a:solidFill>
                  <a:srgbClr val="0070C0"/>
                </a:solidFill>
                <a:latin typeface="+mn-ea"/>
              </a:rPr>
              <a:t>日程维护：夏商</a:t>
            </a:r>
            <a:endParaRPr lang="en-US" altLang="zh-CN" b="0" i="0" dirty="0">
              <a:solidFill>
                <a:srgbClr val="0070C0"/>
              </a:solidFill>
              <a:effectLst/>
              <a:latin typeface="+mn-ea"/>
            </a:endParaRPr>
          </a:p>
          <a:p>
            <a:endParaRPr lang="en-US" altLang="zh-CN" b="0" i="0" dirty="0">
              <a:effectLst/>
              <a:latin typeface="+mn-ea"/>
            </a:endParaRPr>
          </a:p>
          <a:p>
            <a:r>
              <a:rPr lang="zh-CN" altLang="en-US" sz="2800" dirty="0">
                <a:solidFill>
                  <a:srgbClr val="0070C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不定期：</a:t>
            </a:r>
            <a:endParaRPr lang="en-US" altLang="zh-CN" sz="2800" b="0" i="0" dirty="0">
              <a:solidFill>
                <a:srgbClr val="0070C0"/>
              </a:solidFill>
              <a:effectLst/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r>
              <a:rPr lang="en-US" altLang="zh-CN" sz="2800" b="0" i="0" dirty="0">
                <a:effectLst/>
                <a:latin typeface="+mn-ea"/>
              </a:rPr>
              <a:t>1.</a:t>
            </a:r>
            <a:r>
              <a:rPr lang="zh-CN" altLang="en-US" sz="2800" b="0" i="0" dirty="0">
                <a:effectLst/>
                <a:latin typeface="+mn-ea"/>
              </a:rPr>
              <a:t>参加</a:t>
            </a:r>
            <a:r>
              <a:rPr lang="zh-CN" altLang="en-US" sz="2800" dirty="0">
                <a:latin typeface="+mn-ea"/>
              </a:rPr>
              <a:t>与</a:t>
            </a:r>
            <a:r>
              <a:rPr lang="zh-CN" altLang="en-US" sz="2800" b="0" i="0" dirty="0">
                <a:effectLst/>
                <a:latin typeface="+mn-ea"/>
              </a:rPr>
              <a:t>各子探测器相关的</a:t>
            </a:r>
            <a:r>
              <a:rPr lang="zh-CN" altLang="en-US" sz="2800" b="0" i="0" dirty="0">
                <a:solidFill>
                  <a:srgbClr val="0070C0"/>
                </a:solidFill>
                <a:effectLst/>
                <a:latin typeface="+mn-ea"/>
              </a:rPr>
              <a:t>机械设计方面</a:t>
            </a:r>
            <a:r>
              <a:rPr lang="zh-CN" altLang="en-US" sz="2800" b="0" i="0" dirty="0">
                <a:effectLst/>
                <a:latin typeface="+mn-ea"/>
              </a:rPr>
              <a:t>的组会交流</a:t>
            </a:r>
            <a:endParaRPr lang="en-US" altLang="zh-CN" sz="2800" b="0" i="0" dirty="0">
              <a:effectLst/>
              <a:latin typeface="+mn-ea"/>
            </a:endParaRPr>
          </a:p>
          <a:p>
            <a:r>
              <a:rPr lang="en-US" altLang="zh-CN" dirty="0">
                <a:latin typeface="+mn-ea"/>
              </a:rPr>
              <a:t>     </a:t>
            </a:r>
            <a:r>
              <a:rPr lang="zh-CN" altLang="en-US" dirty="0">
                <a:solidFill>
                  <a:srgbClr val="FF0000"/>
                </a:solidFill>
                <a:latin typeface="+mn-ea"/>
              </a:rPr>
              <a:t>注：通知纪全和相关机械负责人参加讨论</a:t>
            </a:r>
            <a:endParaRPr lang="en-US" altLang="zh-CN" b="0" i="0" dirty="0">
              <a:solidFill>
                <a:srgbClr val="FF0000"/>
              </a:solidFill>
              <a:effectLst/>
              <a:latin typeface="+mn-ea"/>
            </a:endParaRPr>
          </a:p>
          <a:p>
            <a:r>
              <a:rPr lang="en-US" altLang="zh-CN" sz="2800" dirty="0">
                <a:latin typeface="+mn-ea"/>
              </a:rPr>
              <a:t>2.</a:t>
            </a:r>
            <a:r>
              <a:rPr lang="zh-CN" altLang="en-US" sz="2800" dirty="0">
                <a:latin typeface="+mn-ea"/>
              </a:rPr>
              <a:t>邀请各子探测器相关负责人参与设计进展交流</a:t>
            </a:r>
            <a:endParaRPr lang="en-US" altLang="zh-CN" sz="2800" b="0" i="0" dirty="0">
              <a:effectLst/>
              <a:latin typeface="+mn-ea"/>
            </a:endParaRPr>
          </a:p>
          <a:p>
            <a:r>
              <a:rPr lang="en-US" altLang="zh-CN" b="0" i="0" dirty="0">
                <a:effectLst/>
                <a:latin typeface="+mn-ea"/>
              </a:rPr>
              <a:t>     </a:t>
            </a:r>
            <a:r>
              <a:rPr lang="zh-CN" altLang="en-US" b="0" i="0" dirty="0">
                <a:solidFill>
                  <a:srgbClr val="0070C0"/>
                </a:solidFill>
                <a:effectLst/>
                <a:latin typeface="+mn-ea"/>
              </a:rPr>
              <a:t>纪全，各子探测器负责人</a:t>
            </a:r>
            <a:endParaRPr lang="en-US" altLang="zh-CN" b="0" i="0" dirty="0">
              <a:solidFill>
                <a:srgbClr val="0070C0"/>
              </a:solidFill>
              <a:effectLst/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8877483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CE27EC2B-D70A-4856-A3D2-19154CD3018F}"/>
              </a:ext>
            </a:extLst>
          </p:cNvPr>
          <p:cNvSpPr txBox="1"/>
          <p:nvPr/>
        </p:nvSpPr>
        <p:spPr bwMode="auto">
          <a:xfrm>
            <a:off x="551384" y="620688"/>
            <a:ext cx="29546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dirty="0">
                <a:latin typeface="+mn-ea"/>
              </a:rPr>
              <a:t>机械设计进展</a:t>
            </a:r>
            <a:endParaRPr lang="zh-CN" altLang="en-US" sz="2800" dirty="0">
              <a:latin typeface="+mn-ea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6D780C22-6946-43E9-97E1-96B6CE254C4D}"/>
              </a:ext>
            </a:extLst>
          </p:cNvPr>
          <p:cNvSpPr/>
          <p:nvPr/>
        </p:nvSpPr>
        <p:spPr>
          <a:xfrm>
            <a:off x="1343472" y="1412776"/>
            <a:ext cx="36984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0" i="0" dirty="0">
                <a:effectLst/>
                <a:latin typeface="+mn-ea"/>
              </a:rPr>
              <a:t>每周汇报机械设计进展</a:t>
            </a:r>
            <a:r>
              <a:rPr lang="en-US" altLang="zh-CN" dirty="0">
                <a:latin typeface="+mn-ea"/>
                <a:sym typeface="Wingdings" panose="05000000000000000000" pitchFamily="2" charset="2"/>
              </a:rPr>
              <a:t>:</a:t>
            </a:r>
            <a:r>
              <a:rPr lang="zh-CN" altLang="en-US" dirty="0">
                <a:latin typeface="+mn-ea"/>
                <a:sym typeface="Wingdings" panose="05000000000000000000" pitchFamily="2" charset="2"/>
              </a:rPr>
              <a:t> </a:t>
            </a:r>
            <a:r>
              <a:rPr lang="en-US" altLang="zh-CN" dirty="0">
                <a:latin typeface="+mn-ea"/>
                <a:sym typeface="Wingdings" panose="05000000000000000000" pitchFamily="2" charset="2"/>
              </a:rPr>
              <a:t>(</a:t>
            </a:r>
            <a:r>
              <a:rPr lang="zh-CN" altLang="en-US" dirty="0">
                <a:latin typeface="+mn-ea"/>
                <a:sym typeface="Wingdings" panose="05000000000000000000" pitchFamily="2" charset="2"/>
              </a:rPr>
              <a:t>从外到里</a:t>
            </a:r>
            <a:r>
              <a:rPr lang="en-US" altLang="zh-CN" dirty="0">
                <a:latin typeface="+mn-ea"/>
                <a:sym typeface="Wingdings" panose="05000000000000000000" pitchFamily="2" charset="2"/>
              </a:rPr>
              <a:t>)</a:t>
            </a:r>
            <a:endParaRPr lang="en-US" altLang="zh-CN" b="0" i="0" dirty="0">
              <a:effectLst/>
              <a:latin typeface="+mn-ea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CB26C776-6B6A-4DB3-A761-C39D90E1BCE5}"/>
              </a:ext>
            </a:extLst>
          </p:cNvPr>
          <p:cNvSpPr txBox="1"/>
          <p:nvPr/>
        </p:nvSpPr>
        <p:spPr>
          <a:xfrm>
            <a:off x="5311170" y="4005064"/>
            <a:ext cx="15696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dirty="0">
                <a:solidFill>
                  <a:srgbClr val="0070C0"/>
                </a:solidFill>
                <a:latin typeface="+mn-ea"/>
              </a:rPr>
              <a:t>本周</a:t>
            </a:r>
            <a:r>
              <a:rPr lang="zh-CN" altLang="en-US" sz="3600" dirty="0">
                <a:solidFill>
                  <a:srgbClr val="FF0000"/>
                </a:solidFill>
                <a:latin typeface="+mn-ea"/>
              </a:rPr>
              <a:t>空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52112273-B218-4B6F-A4DB-8D475A3AFA5C}"/>
              </a:ext>
            </a:extLst>
          </p:cNvPr>
          <p:cNvSpPr txBox="1"/>
          <p:nvPr/>
        </p:nvSpPr>
        <p:spPr>
          <a:xfrm>
            <a:off x="1919536" y="2420888"/>
            <a:ext cx="57246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0070C0"/>
                </a:solidFill>
                <a:latin typeface="+mn-ea"/>
              </a:rPr>
              <a:t>内容：总图相互关系变化、尺寸及结构设计变化</a:t>
            </a:r>
            <a:endParaRPr lang="en-US" altLang="zh-CN" dirty="0">
              <a:solidFill>
                <a:srgbClr val="0070C0"/>
              </a:solidFill>
              <a:latin typeface="+mn-ea"/>
            </a:endParaRPr>
          </a:p>
          <a:p>
            <a:r>
              <a:rPr lang="zh-CN" altLang="en-US" dirty="0">
                <a:solidFill>
                  <a:srgbClr val="0070C0"/>
                </a:solidFill>
                <a:latin typeface="+mn-ea"/>
              </a:rPr>
              <a:t>目的：准确定义探测器和电子学等的设计，</a:t>
            </a:r>
            <a:r>
              <a:rPr lang="zh-CN" altLang="en-US" dirty="0">
                <a:solidFill>
                  <a:srgbClr val="FF0000"/>
                </a:solidFill>
                <a:latin typeface="+mn-ea"/>
              </a:rPr>
              <a:t>反馈问题</a:t>
            </a:r>
            <a:r>
              <a:rPr lang="zh-CN" altLang="en-US" dirty="0">
                <a:solidFill>
                  <a:srgbClr val="0070C0"/>
                </a:solidFill>
                <a:latin typeface="+mn-ea"/>
              </a:rPr>
              <a:t>等</a:t>
            </a:r>
          </a:p>
        </p:txBody>
      </p:sp>
    </p:spTree>
    <p:extLst>
      <p:ext uri="{BB962C8B-B14F-4D97-AF65-F5344CB8AC3E}">
        <p14:creationId xmlns:p14="http://schemas.microsoft.com/office/powerpoint/2010/main" val="9966556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CE27EC2B-D70A-4856-A3D2-19154CD3018F}"/>
              </a:ext>
            </a:extLst>
          </p:cNvPr>
          <p:cNvSpPr txBox="1"/>
          <p:nvPr/>
        </p:nvSpPr>
        <p:spPr bwMode="auto">
          <a:xfrm>
            <a:off x="551384" y="620688"/>
            <a:ext cx="37753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dirty="0">
                <a:latin typeface="+mn-ea"/>
              </a:rPr>
              <a:t>工作交流的问题</a:t>
            </a:r>
            <a:r>
              <a:rPr lang="zh-CN" altLang="en-US" sz="2800" dirty="0">
                <a:latin typeface="+mn-ea"/>
              </a:rPr>
              <a:t>：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DABFBE2B-DE76-4E12-9ECE-30FDEE0D512B}"/>
              </a:ext>
            </a:extLst>
          </p:cNvPr>
          <p:cNvSpPr/>
          <p:nvPr/>
        </p:nvSpPr>
        <p:spPr>
          <a:xfrm>
            <a:off x="983432" y="1484784"/>
            <a:ext cx="32800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0" i="0" dirty="0">
                <a:effectLst/>
                <a:latin typeface="+mn-ea"/>
              </a:rPr>
              <a:t>1. </a:t>
            </a:r>
            <a:r>
              <a:rPr lang="zh-CN" altLang="en-US" dirty="0">
                <a:latin typeface="+mn-ea"/>
              </a:rPr>
              <a:t>周例会重点解决什么问题？</a:t>
            </a:r>
            <a:endParaRPr lang="en-US" altLang="zh-CN" b="0" i="0" dirty="0">
              <a:effectLst/>
              <a:latin typeface="+mn-ea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7E8BD5A4-A6A0-41A7-B239-E8F029E127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655840" y="1985839"/>
            <a:ext cx="7166765" cy="2700000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00AB4CE2-B8ED-41D5-913A-4FA6F4F1D31D}"/>
              </a:ext>
            </a:extLst>
          </p:cNvPr>
          <p:cNvSpPr/>
          <p:nvPr/>
        </p:nvSpPr>
        <p:spPr>
          <a:xfrm>
            <a:off x="5159896" y="5290473"/>
            <a:ext cx="410881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轴向长度：</a:t>
            </a:r>
            <a:r>
              <a:rPr lang="en-US" altLang="zh-CN" dirty="0">
                <a:latin typeface="宋体" panose="02010600030101010101" pitchFamily="2" charset="-122"/>
                <a:ea typeface="宋体" panose="02010600030101010101" pitchFamily="2" charset="-122"/>
              </a:rPr>
              <a:t>373 X 17 = 6341 mm</a:t>
            </a:r>
          </a:p>
          <a:p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模块径向高度：</a:t>
            </a:r>
            <a:r>
              <a:rPr lang="en-US" altLang="zh-CN" dirty="0">
                <a:latin typeface="宋体" panose="02010600030101010101" pitchFamily="2" charset="-122"/>
                <a:ea typeface="宋体" panose="02010600030101010101" pitchFamily="2" charset="-122"/>
              </a:rPr>
              <a:t>28X</a:t>
            </a:r>
            <a:r>
              <a:rPr lang="en-US" altLang="zh-CN" dirty="0">
                <a:solidFill>
                  <a:srgbClr val="0070C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10</a:t>
            </a:r>
            <a:r>
              <a:rPr lang="en-US" altLang="zh-CN" dirty="0">
                <a:latin typeface="宋体" panose="02010600030101010101" pitchFamily="2" charset="-122"/>
                <a:ea typeface="宋体" panose="02010600030101010101" pitchFamily="2" charset="-122"/>
              </a:rPr>
              <a:t>= 280  mm(</a:t>
            </a:r>
            <a:r>
              <a:rPr lang="en-US" altLang="zh-CN" dirty="0">
                <a:solidFill>
                  <a:srgbClr val="0070C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&lt;300</a:t>
            </a:r>
            <a:r>
              <a:rPr lang="en-US" altLang="zh-CN" dirty="0">
                <a:latin typeface="宋体" panose="02010600030101010101" pitchFamily="2" charset="-122"/>
                <a:ea typeface="宋体" panose="02010600030101010101" pitchFamily="2" charset="-122"/>
              </a:rPr>
              <a:t>)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DEC8C86A-E4A9-47FD-8A8B-F3D20495FA20}"/>
              </a:ext>
            </a:extLst>
          </p:cNvPr>
          <p:cNvSpPr txBox="1"/>
          <p:nvPr/>
        </p:nvSpPr>
        <p:spPr>
          <a:xfrm>
            <a:off x="5947771" y="2835707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0070C0"/>
                </a:solidFill>
                <a:latin typeface="+mn-ea"/>
              </a:rPr>
              <a:t>径向高度：</a:t>
            </a:r>
            <a:r>
              <a:rPr lang="en-US" altLang="zh-CN" dirty="0">
                <a:solidFill>
                  <a:srgbClr val="0070C0"/>
                </a:solidFill>
                <a:latin typeface="+mn-ea"/>
              </a:rPr>
              <a:t>300</a:t>
            </a:r>
            <a:endParaRPr lang="zh-CN" altLang="en-US" dirty="0">
              <a:solidFill>
                <a:srgbClr val="0070C0"/>
              </a:solidFill>
              <a:latin typeface="+mn-ea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28877E6E-AE1E-4D9A-81AF-F2383B529E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821466" y="4254469"/>
            <a:ext cx="3582294" cy="2369220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97D217A3-3C72-4076-A3E6-8955FE9FD4A0}"/>
              </a:ext>
            </a:extLst>
          </p:cNvPr>
          <p:cNvSpPr txBox="1"/>
          <p:nvPr/>
        </p:nvSpPr>
        <p:spPr>
          <a:xfrm>
            <a:off x="4655840" y="1407840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solidFill>
                  <a:srgbClr val="FF0000"/>
                </a:solidFill>
              </a:rPr>
              <a:t>匹配问题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06F2F961-F840-4037-A976-15C5EFE62CB4}"/>
              </a:ext>
            </a:extLst>
          </p:cNvPr>
          <p:cNvSpPr txBox="1"/>
          <p:nvPr/>
        </p:nvSpPr>
        <p:spPr>
          <a:xfrm>
            <a:off x="6453088" y="6295186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0070C0"/>
                </a:solidFill>
              </a:rPr>
              <a:t>部件图尺寸</a:t>
            </a:r>
          </a:p>
        </p:txBody>
      </p:sp>
      <p:cxnSp>
        <p:nvCxnSpPr>
          <p:cNvPr id="12" name="直接箭头连接符 11">
            <a:extLst>
              <a:ext uri="{FF2B5EF4-FFF2-40B4-BE49-F238E27FC236}">
                <a16:creationId xmlns:a16="http://schemas.microsoft.com/office/drawing/2014/main" id="{C64A7AFF-AF3D-4AB0-A154-B70CA7AD9E11}"/>
              </a:ext>
            </a:extLst>
          </p:cNvPr>
          <p:cNvCxnSpPr>
            <a:cxnSpLocks/>
          </p:cNvCxnSpPr>
          <p:nvPr/>
        </p:nvCxnSpPr>
        <p:spPr>
          <a:xfrm rot="-5400000">
            <a:off x="6870112" y="6111272"/>
            <a:ext cx="468000" cy="0"/>
          </a:xfrm>
          <a:prstGeom prst="straightConnector1">
            <a:avLst/>
          </a:prstGeom>
          <a:ln w="63500">
            <a:solidFill>
              <a:srgbClr val="FF0000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>
            <a:extLst>
              <a:ext uri="{FF2B5EF4-FFF2-40B4-BE49-F238E27FC236}">
                <a16:creationId xmlns:a16="http://schemas.microsoft.com/office/drawing/2014/main" id="{AD74755C-C21D-499B-B5B3-67AA37D22809}"/>
              </a:ext>
            </a:extLst>
          </p:cNvPr>
          <p:cNvSpPr txBox="1"/>
          <p:nvPr/>
        </p:nvSpPr>
        <p:spPr>
          <a:xfrm>
            <a:off x="2731752" y="2771798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0070C0"/>
                </a:solidFill>
              </a:rPr>
              <a:t>总图尺寸</a:t>
            </a:r>
          </a:p>
        </p:txBody>
      </p:sp>
      <p:cxnSp>
        <p:nvCxnSpPr>
          <p:cNvPr id="14" name="直接箭头连接符 13">
            <a:extLst>
              <a:ext uri="{FF2B5EF4-FFF2-40B4-BE49-F238E27FC236}">
                <a16:creationId xmlns:a16="http://schemas.microsoft.com/office/drawing/2014/main" id="{0FEC9BD0-0B8F-4B77-B6A2-DC8903CDC0DE}"/>
              </a:ext>
            </a:extLst>
          </p:cNvPr>
          <p:cNvCxnSpPr>
            <a:cxnSpLocks/>
          </p:cNvCxnSpPr>
          <p:nvPr/>
        </p:nvCxnSpPr>
        <p:spPr>
          <a:xfrm>
            <a:off x="3935760" y="2967526"/>
            <a:ext cx="468000" cy="0"/>
          </a:xfrm>
          <a:prstGeom prst="straightConnector1">
            <a:avLst/>
          </a:prstGeom>
          <a:ln w="63500">
            <a:solidFill>
              <a:srgbClr val="FF0000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14660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CE27EC2B-D70A-4856-A3D2-19154CD3018F}"/>
              </a:ext>
            </a:extLst>
          </p:cNvPr>
          <p:cNvSpPr txBox="1"/>
          <p:nvPr/>
        </p:nvSpPr>
        <p:spPr bwMode="auto">
          <a:xfrm>
            <a:off x="551384" y="620688"/>
            <a:ext cx="37753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dirty="0">
                <a:latin typeface="+mn-ea"/>
              </a:rPr>
              <a:t>工作交流的问题</a:t>
            </a:r>
            <a:r>
              <a:rPr lang="zh-CN" altLang="en-US" sz="2800" dirty="0">
                <a:latin typeface="+mn-ea"/>
              </a:rPr>
              <a:t>：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DABFBE2B-DE76-4E12-9ECE-30FDEE0D512B}"/>
              </a:ext>
            </a:extLst>
          </p:cNvPr>
          <p:cNvSpPr/>
          <p:nvPr/>
        </p:nvSpPr>
        <p:spPr>
          <a:xfrm>
            <a:off x="983432" y="1484784"/>
            <a:ext cx="38956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0" i="0" dirty="0">
                <a:effectLst/>
                <a:latin typeface="+mn-ea"/>
              </a:rPr>
              <a:t>2. </a:t>
            </a:r>
            <a:r>
              <a:rPr lang="zh-CN" altLang="en-US" dirty="0">
                <a:latin typeface="+mn-ea"/>
              </a:rPr>
              <a:t>机械进展交流重点解决什么问题？</a:t>
            </a:r>
            <a:endParaRPr lang="en-US" altLang="zh-CN" b="0" i="0" dirty="0">
              <a:effectLst/>
              <a:latin typeface="+mn-ea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97D217A3-3C72-4076-A3E6-8955FE9FD4A0}"/>
              </a:ext>
            </a:extLst>
          </p:cNvPr>
          <p:cNvSpPr txBox="1"/>
          <p:nvPr/>
        </p:nvSpPr>
        <p:spPr>
          <a:xfrm>
            <a:off x="5159896" y="1407840"/>
            <a:ext cx="38843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solidFill>
                  <a:srgbClr val="FF0000"/>
                </a:solidFill>
              </a:rPr>
              <a:t>参数优化或可行性问题</a:t>
            </a: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C1948ED1-68D5-4682-BDEA-B7B29617AF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343472" y="2348880"/>
            <a:ext cx="5042392" cy="37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2818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CE27EC2B-D70A-4856-A3D2-19154CD3018F}"/>
              </a:ext>
            </a:extLst>
          </p:cNvPr>
          <p:cNvSpPr txBox="1"/>
          <p:nvPr/>
        </p:nvSpPr>
        <p:spPr bwMode="auto">
          <a:xfrm>
            <a:off x="551384" y="620688"/>
            <a:ext cx="37753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dirty="0">
                <a:latin typeface="+mn-ea"/>
              </a:rPr>
              <a:t>工作交流的问题</a:t>
            </a:r>
            <a:r>
              <a:rPr lang="zh-CN" altLang="en-US" sz="2800" dirty="0">
                <a:latin typeface="+mn-ea"/>
              </a:rPr>
              <a:t>：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DABFBE2B-DE76-4E12-9ECE-30FDEE0D512B}"/>
              </a:ext>
            </a:extLst>
          </p:cNvPr>
          <p:cNvSpPr/>
          <p:nvPr/>
        </p:nvSpPr>
        <p:spPr>
          <a:xfrm>
            <a:off x="983432" y="1484784"/>
            <a:ext cx="43652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0" i="0" dirty="0">
                <a:effectLst/>
                <a:latin typeface="+mn-ea"/>
              </a:rPr>
              <a:t>3. </a:t>
            </a:r>
            <a:r>
              <a:rPr lang="zh-CN" altLang="en-US" dirty="0">
                <a:latin typeface="+mn-ea"/>
              </a:rPr>
              <a:t>与相关非机械专业交流解决什么问题？</a:t>
            </a:r>
            <a:endParaRPr lang="en-US" altLang="zh-CN" b="0" i="0" dirty="0">
              <a:effectLst/>
              <a:latin typeface="+mn-ea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97D217A3-3C72-4076-A3E6-8955FE9FD4A0}"/>
              </a:ext>
            </a:extLst>
          </p:cNvPr>
          <p:cNvSpPr txBox="1"/>
          <p:nvPr/>
        </p:nvSpPr>
        <p:spPr>
          <a:xfrm>
            <a:off x="5591944" y="1407840"/>
            <a:ext cx="23391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solidFill>
                  <a:srgbClr val="FF0000"/>
                </a:solidFill>
              </a:rPr>
              <a:t>设计矛盾问题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EF3D7147-F220-4BBF-9B6E-2C64809978C2}"/>
              </a:ext>
            </a:extLst>
          </p:cNvPr>
          <p:cNvSpPr txBox="1"/>
          <p:nvPr/>
        </p:nvSpPr>
        <p:spPr>
          <a:xfrm>
            <a:off x="1991544" y="2564904"/>
            <a:ext cx="66479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solidFill>
                  <a:srgbClr val="0070C0"/>
                </a:solidFill>
              </a:rPr>
              <a:t>暴露问题、解决问题最重要的</a:t>
            </a:r>
            <a:r>
              <a:rPr lang="zh-CN" altLang="en-US" sz="2800" dirty="0">
                <a:solidFill>
                  <a:srgbClr val="FF0000"/>
                </a:solidFill>
              </a:rPr>
              <a:t>非</a:t>
            </a:r>
            <a:r>
              <a:rPr lang="zh-CN" altLang="en-US" sz="2800" dirty="0">
                <a:solidFill>
                  <a:srgbClr val="0070C0"/>
                </a:solidFill>
              </a:rPr>
              <a:t>正式会议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3318B1B3-CE8D-49A1-BE20-A76BDE3068BC}"/>
              </a:ext>
            </a:extLst>
          </p:cNvPr>
          <p:cNvSpPr txBox="1"/>
          <p:nvPr/>
        </p:nvSpPr>
        <p:spPr>
          <a:xfrm>
            <a:off x="1703512" y="3933056"/>
            <a:ext cx="3416320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solidFill>
                  <a:srgbClr val="0070C0"/>
                </a:solidFill>
                <a:latin typeface="+mn-ea"/>
              </a:rPr>
              <a:t>相关的主要联系人：</a:t>
            </a:r>
            <a:endParaRPr lang="en-US" altLang="zh-CN" sz="2800" dirty="0">
              <a:solidFill>
                <a:srgbClr val="0070C0"/>
              </a:solidFill>
              <a:latin typeface="+mn-ea"/>
            </a:endParaRPr>
          </a:p>
          <a:p>
            <a:endParaRPr lang="en-US" altLang="zh-CN" dirty="0"/>
          </a:p>
          <a:p>
            <a:r>
              <a:rPr lang="zh-CN" altLang="en-US" dirty="0"/>
              <a:t>侯少静</a:t>
            </a:r>
            <a:r>
              <a:rPr lang="en-US" altLang="zh-CN" dirty="0"/>
              <a:t>(HCAL,ECAL):</a:t>
            </a:r>
          </a:p>
          <a:p>
            <a:r>
              <a:rPr lang="zh-CN" altLang="en-US" dirty="0"/>
              <a:t>张俊嵩</a:t>
            </a:r>
            <a:r>
              <a:rPr lang="en-US" altLang="zh-CN" dirty="0"/>
              <a:t>(Magnet):</a:t>
            </a:r>
          </a:p>
          <a:p>
            <a:r>
              <a:rPr lang="zh-CN" altLang="en-US" dirty="0"/>
              <a:t>付金煜</a:t>
            </a:r>
            <a:r>
              <a:rPr lang="en-US" altLang="zh-CN" dirty="0"/>
              <a:t>(Tracker):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891071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Arial"/>
        <a:cs typeface="Arial"/>
      </a:majorFont>
      <a:minorFont>
        <a:latin typeface="等线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15558</TotalTime>
  <Words>396</Words>
  <Application>Microsoft Office PowerPoint</Application>
  <DocSecurity>0</DocSecurity>
  <PresentationFormat>宽屏</PresentationFormat>
  <Paragraphs>60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3" baseType="lpstr">
      <vt:lpstr>等线</vt:lpstr>
      <vt:lpstr>等线 Light</vt:lpstr>
      <vt:lpstr>隶书</vt:lpstr>
      <vt:lpstr>宋体</vt:lpstr>
      <vt:lpstr>Arial</vt:lpstr>
      <vt:lpstr>Wingdings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subject/>
  <dc:creator>DELL</dc:creator>
  <cp:keywords/>
  <dc:description/>
  <cp:lastModifiedBy>Q Ji</cp:lastModifiedBy>
  <cp:revision>2653</cp:revision>
  <dcterms:created xsi:type="dcterms:W3CDTF">2021-11-01T07:05:17Z</dcterms:created>
  <dcterms:modified xsi:type="dcterms:W3CDTF">2024-02-19T06:35:20Z</dcterms:modified>
  <cp:category/>
  <dc:identifier/>
  <cp:contentStatus/>
  <dc:language/>
  <cp:version/>
</cp:coreProperties>
</file>