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66" r:id="rId4"/>
    <p:sldId id="258" r:id="rId5"/>
    <p:sldId id="259" r:id="rId6"/>
    <p:sldId id="264" r:id="rId7"/>
    <p:sldId id="269" r:id="rId8"/>
    <p:sldId id="267" r:id="rId9"/>
    <p:sldId id="268" r:id="rId10"/>
    <p:sldId id="270" r:id="rId11"/>
    <p:sldId id="271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7"/>
    <p:restoredTop sz="96170"/>
  </p:normalViewPr>
  <p:slideViewPr>
    <p:cSldViewPr snapToGrid="0">
      <p:cViewPr varScale="1">
        <p:scale>
          <a:sx n="128" d="100"/>
          <a:sy n="128" d="100"/>
        </p:scale>
        <p:origin x="17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A8B65-D9A8-FD4D-9007-B84894487807}" type="datetimeFigureOut">
              <a:rPr kumimoji="1" lang="zh-CN" altLang="en-US" smtClean="0"/>
              <a:t>2024/2/20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D138B-B18A-E24C-B97F-739F9821F4F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22700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F2B8A4-9742-B0D5-9025-EB37EAD59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1C7A080-F200-1E0B-2856-1B3ECA126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5CB322-E3D1-9CDD-DA7C-4AAADA41F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FE61-B4D7-4F4E-A281-FFDBA9C941CE}" type="datetime1">
              <a:rPr kumimoji="1" lang="zh-CN" altLang="en-US" smtClean="0"/>
              <a:t>2024/2/20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2CD94A-6008-3A90-6B8C-EA338DC1B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89EEFB-20E1-E1C9-7ABB-F92F6496D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5E1D-27BE-4341-BC06-0B8C67EC62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09905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D6E1E1-B39C-7174-B773-F230CD6F9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E4C2877-B987-2602-2361-95214B964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9A7090-79B9-D323-ED0A-BEFAA8D93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95F7-63CA-F947-9075-5DEF05022458}" type="datetime1">
              <a:rPr kumimoji="1" lang="zh-CN" altLang="en-US" smtClean="0"/>
              <a:t>2024/2/20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B02A8F-1FA7-78E1-1E1F-F5B61B5C6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003B182-5CCB-2672-2E3B-3D892670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5E1D-27BE-4341-BC06-0B8C67EC62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0469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6834DAA-07A9-8AB0-E80F-90017E3A3F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AC4B5EB-6610-3B36-9DAF-A0FE9C9352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B3D068-FD12-302C-6063-DAFE0E19A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6870A-8917-7645-92B2-E7B710F8C2F1}" type="datetime1">
              <a:rPr kumimoji="1" lang="zh-CN" altLang="en-US" smtClean="0"/>
              <a:t>2024/2/20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6756C2-286E-B889-C1CA-143071CD3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E35038-3C17-B642-E200-F1BD40DAA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5E1D-27BE-4341-BC06-0B8C67EC62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6083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6A7812-2AA3-84CC-4CB8-9D436DC06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11C6FD-B266-1A0D-B4E3-B3FB3C8C9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AB2FE0-8DC6-9CC6-D1AF-44312561B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4C49-5DC0-654E-954F-DDACCD3FDA5F}" type="datetime1">
              <a:rPr kumimoji="1" lang="zh-CN" altLang="en-US" smtClean="0"/>
              <a:t>2024/2/20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864408-3D1E-1857-7EFC-6A22B0383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DC3E51-AB6B-4AFE-A009-97B32261B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5E1D-27BE-4341-BC06-0B8C67EC62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09360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CA55F5-A925-DC3A-485D-D1E062FD6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D67E74C-553F-DE24-8754-9E03D6363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A1489C-0B05-FF08-4820-E1C6C7DE8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E1D1-C122-5E4A-A06E-18C4CA24B6E2}" type="datetime1">
              <a:rPr kumimoji="1" lang="zh-CN" altLang="en-US" smtClean="0"/>
              <a:t>2024/2/20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C78C99-7D73-9447-1DAC-EBD3AC919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D30EA6-991C-4F7F-0ECC-602894C19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5E1D-27BE-4341-BC06-0B8C67EC62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71481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F45911-181A-FE1D-8873-71004AB89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096E2C-2385-AE45-2A58-C1D7E05580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850AA90-BEC8-9A67-9877-3112F56B5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55A7B09-A6A5-E290-B1B8-7AAE6325F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0939-8A36-EE44-85EE-07757BB734CD}" type="datetime1">
              <a:rPr kumimoji="1" lang="zh-CN" altLang="en-US" smtClean="0"/>
              <a:t>2024/2/20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670ABC6-47EB-9210-B909-DC7AD353C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20A82E5-800C-5575-F274-E845BF3E2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5E1D-27BE-4341-BC06-0B8C67EC62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38687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BAF5A5-1657-A600-E47C-29F2379BF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31C3E8E-3D1F-FE7A-4247-852F6A98C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EA96FCE-7E33-9DA9-9E63-DCBFA5833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C75C8AF-18A6-AA89-9B23-79DC638C9B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9FB6B09-A323-36FB-A586-54D695174B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3B16B9D-DC8F-22BA-583E-D1A5311A4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D500-AFE4-AE4D-9ED9-55E444CEC573}" type="datetime1">
              <a:rPr kumimoji="1" lang="zh-CN" altLang="en-US" smtClean="0"/>
              <a:t>2024/2/20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3F53E94-F4E7-6067-0787-395DEF314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6A7AB67-A5AC-C9BB-B7F6-0AF171523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5E1D-27BE-4341-BC06-0B8C67EC62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06992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CC789E-F245-73E2-C008-232EEB03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465C9B0-56D9-FF50-C348-AC55BD93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F84B-0952-0F44-A61E-370D8AD22B7E}" type="datetime1">
              <a:rPr kumimoji="1" lang="zh-CN" altLang="en-US" smtClean="0"/>
              <a:t>2024/2/20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62A17C6-68D8-5C6B-5745-BDEF2A63B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D353D62-66F5-D71C-20A6-2FB76A1AA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5E1D-27BE-4341-BC06-0B8C67EC62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85680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CFA554E-9BF9-BEC0-B34A-814F2B8C7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CD60-330A-B34C-9176-166177B186E8}" type="datetime1">
              <a:rPr kumimoji="1" lang="zh-CN" altLang="en-US" smtClean="0"/>
              <a:t>2024/2/20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A7EE65-A88A-F4FE-A1BE-F030537D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F59302D-A304-B74E-6756-8CC075CE2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5E1D-27BE-4341-BC06-0B8C67EC62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9071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DEDA8F-5D85-F2FF-334F-55FCE0D2E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C3CC7C-7BD9-2B3D-B97E-429C78AF4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9B33085-6CCF-5DC8-6276-FB9CD833C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E1DFCAB-238C-84A0-F933-107C7B0A4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D435A-FAD9-9142-92B5-5978122AEFA4}" type="datetime1">
              <a:rPr kumimoji="1" lang="zh-CN" altLang="en-US" smtClean="0"/>
              <a:t>2024/2/20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25FA126-8F6E-AB98-F1CB-03EC4016E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F64C53F-5690-D27A-206D-3E9BB53D1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5E1D-27BE-4341-BC06-0B8C67EC62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2534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FDDDCB-C08B-18DB-1174-09E8BC4BC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B891045-AE4A-6580-B3C6-FED3529050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29EDF7C-935B-DB9B-70E5-0BE67D469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AA0D269-F67E-9624-DCCE-51C83A531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94088-13C0-3E4A-807F-26A6C272CD95}" type="datetime1">
              <a:rPr kumimoji="1" lang="zh-CN" altLang="en-US" smtClean="0"/>
              <a:t>2024/2/20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A9D75A-25B9-6C69-70DA-C2D0F3A5D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ED2B9DD-09AD-58F6-B68D-86EBDCEAE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5E1D-27BE-4341-BC06-0B8C67EC62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74937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7E7C1B3-F262-2210-2186-C42FDADAC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198AAB-D2CA-1974-073A-C7B7E2631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C70573-E0FE-66E1-B28C-69CC6A768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1B27E-D2DC-514B-A037-94407E56DC12}" type="datetime1">
              <a:rPr kumimoji="1" lang="zh-CN" altLang="en-US" smtClean="0"/>
              <a:t>2024/2/20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124EDD-2549-AB9B-88D6-C3894C3AB2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53F3C1-26DB-A618-EFA3-EB6AC0BE6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C5E1D-27BE-4341-BC06-0B8C67EC62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2200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ihep.ac.cn/event/19071/contributions/130082/attachments/67717/80583/MDI%20accelerator%20mechanics.pptx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ihep.ac.cn/event/19071/contributions/130082/attachments/67717/80583/MDI%20accelerator%20mechanics.pptx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ihep.ac.cn/event/19316/contributions/143156/attachments/72668/88541/20231026_LumiCal-v3c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ihep.ac.cn/event/19316/contributions/143156/attachments/72668/88541/20231026_LumiCal-v3c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dico.ihep.ac.cn/event/19316/contributions/143165/attachments/72900/88899/Progress%20in%20the%20design%20of%20CEPC%20detector%20.pptx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hyperlink" Target="https://indico.ihep.ac.cn/event/19316/contributions/143165/attachments/72900/88899/Progress%20in%20the%20design%20of%20CEPC%20detector%20.pptx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indico.ihep.ac.cn/event/19316/contributions/143165/attachments/72900/88899/Progress%20in%20the%20design%20of%20CEPC%20detector%20.pptx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ihep.ac.cn/event/19071/contributions/130082/attachments/67717/80583/MDI%20accelerator%20mechanics.pptx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ihep.ac.cn/event/19071/contributions/130082/attachments/67717/80583/MDI%20accelerator%20mechanics.pptx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ihep.ac.cn/event/19071/contributions/130082/attachments/67717/80583/MDI%20accelerator%20mechanics.pptx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36B741-669C-0D76-7412-549FC1EBF1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/>
              <a:t>Geo of </a:t>
            </a:r>
            <a:r>
              <a:rPr kumimoji="1" lang="en-US" altLang="zh-CN" dirty="0" err="1"/>
              <a:t>LumiCal</a:t>
            </a:r>
            <a:r>
              <a:rPr kumimoji="1" lang="en-US" altLang="zh-CN" dirty="0"/>
              <a:t> &amp; Beyond</a:t>
            </a:r>
            <a:endParaRPr kumimoji="1"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19600E1-19FF-D64C-58B9-36177460CB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E02B93-F206-2D6D-6AF7-43CA9704D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5E1D-27BE-4341-BC06-0B8C67EC622C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99681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E7BCC3D-3119-D401-A947-B74EB4070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88722"/>
            <a:ext cx="7772400" cy="5880556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C2B5F29-5BEE-5F2C-DA4D-6C82B10AF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5E1D-27BE-4341-BC06-0B8C67EC622C}" type="slidenum">
              <a:rPr kumimoji="1" lang="zh-CN" altLang="en-US" smtClean="0"/>
              <a:t>10</a:t>
            </a:fld>
            <a:endParaRPr kumimoji="1"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3DC39E8-1ED1-8910-EB7B-EF2CD98FA420}"/>
              </a:ext>
            </a:extLst>
          </p:cNvPr>
          <p:cNvSpPr txBox="1"/>
          <p:nvPr/>
        </p:nvSpPr>
        <p:spPr>
          <a:xfrm>
            <a:off x="10592213" y="152041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>
                <a:hlinkClick r:id="rId3"/>
              </a:rPr>
              <a:t>Haijing</a:t>
            </a:r>
            <a:r>
              <a:rPr kumimoji="1" lang="en-US" altLang="zh-CN" dirty="0">
                <a:hlinkClick r:id="rId3"/>
              </a:rPr>
              <a:t> Wang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2398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F333E30-EBA9-EE58-976C-1152F26CE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521340"/>
            <a:ext cx="7772400" cy="5815320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77C0B93-90D2-8673-5FD4-47330D3D3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5E1D-27BE-4341-BC06-0B8C67EC622C}" type="slidenum">
              <a:rPr kumimoji="1" lang="zh-CN" altLang="en-US" smtClean="0"/>
              <a:t>11</a:t>
            </a:fld>
            <a:endParaRPr kumimoji="1"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209D2A4-8290-D590-74C5-5643536740F5}"/>
              </a:ext>
            </a:extLst>
          </p:cNvPr>
          <p:cNvSpPr txBox="1"/>
          <p:nvPr/>
        </p:nvSpPr>
        <p:spPr>
          <a:xfrm>
            <a:off x="10592213" y="152041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>
                <a:hlinkClick r:id="rId3"/>
              </a:rPr>
              <a:t>Haijing</a:t>
            </a:r>
            <a:r>
              <a:rPr kumimoji="1" lang="en-US" altLang="zh-CN" dirty="0">
                <a:hlinkClick r:id="rId3"/>
              </a:rPr>
              <a:t> Wang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8039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537BAB3-E94C-EE6E-9D44-6F649A2BA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72726"/>
            <a:ext cx="7772400" cy="5912547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0105C9-0FA2-8F89-EF13-A7F1EC44C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5E1D-27BE-4341-BC06-0B8C67EC622C}" type="slidenum">
              <a:rPr kumimoji="1" lang="zh-CN" altLang="en-US" smtClean="0"/>
              <a:t>2</a:t>
            </a:fld>
            <a:endParaRPr kumimoji="1"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5780C9C-BBF6-F48F-26DB-387D51955C6B}"/>
              </a:ext>
            </a:extLst>
          </p:cNvPr>
          <p:cNvSpPr txBox="1"/>
          <p:nvPr/>
        </p:nvSpPr>
        <p:spPr>
          <a:xfrm>
            <a:off x="10774955" y="377687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hlinkClick r:id="rId3"/>
              </a:rPr>
              <a:t>Suen Hou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0520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14A60E8-C34A-571A-27B0-AB974C5A4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86997"/>
            <a:ext cx="7772400" cy="5884006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EC1CCB6-D9AC-3934-1996-98AF5C0C3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5E1D-27BE-4341-BC06-0B8C67EC622C}" type="slidenum">
              <a:rPr kumimoji="1" lang="zh-CN" altLang="en-US" smtClean="0"/>
              <a:t>3</a:t>
            </a:fld>
            <a:endParaRPr kumimoji="1"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3A49D96-C42B-0A51-CAD2-5B2396C91130}"/>
              </a:ext>
            </a:extLst>
          </p:cNvPr>
          <p:cNvSpPr txBox="1"/>
          <p:nvPr/>
        </p:nvSpPr>
        <p:spPr>
          <a:xfrm>
            <a:off x="10774955" y="377687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hlinkClick r:id="rId3"/>
              </a:rPr>
              <a:t>Suen Hou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209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869539"/>
            <a:ext cx="12192000" cy="1692489"/>
          </a:xfrm>
          <a:prstGeom prst="rect">
            <a:avLst/>
          </a:prstGeom>
        </p:spPr>
      </p:pic>
      <p:pic>
        <p:nvPicPr>
          <p:cNvPr id="5" name="图片 1" descr="图片包含 自然, 火山口&#10;&#10;描述已自动生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7380" y="52533"/>
            <a:ext cx="864000" cy="540000"/>
          </a:xfrm>
          <a:prstGeom prst="rect">
            <a:avLst/>
          </a:prstGeom>
        </p:spPr>
      </p:pic>
      <p:cxnSp>
        <p:nvCxnSpPr>
          <p:cNvPr id="6" name="直接连接符 2"/>
          <p:cNvCxnSpPr/>
          <p:nvPr/>
        </p:nvCxnSpPr>
        <p:spPr bwMode="auto">
          <a:xfrm>
            <a:off x="695999" y="685620"/>
            <a:ext cx="1080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3"/>
          <p:cNvSpPr/>
          <p:nvPr/>
        </p:nvSpPr>
        <p:spPr bwMode="auto">
          <a:xfrm>
            <a:off x="3554413" y="60924"/>
            <a:ext cx="508317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2800">
                <a:latin typeface="Times New Roman" panose="02020603050405020304"/>
                <a:cs typeface="Times New Roman" panose="02020603050405020304"/>
              </a:rPr>
              <a:t>General  </a:t>
            </a:r>
            <a:r>
              <a:rPr lang="en-US" sz="2800">
                <a:latin typeface="Times New Roman" panose="02020603050405020304"/>
                <a:cs typeface="Times New Roman" panose="02020603050405020304"/>
                <a:sym typeface="+mn-ea"/>
              </a:rPr>
              <a:t>introduction of </a:t>
            </a:r>
            <a:r>
              <a:rPr lang="en-US" sz="2800">
                <a:latin typeface="Times New Roman" panose="02020603050405020304"/>
                <a:cs typeface="Times New Roman" panose="02020603050405020304"/>
              </a:rPr>
              <a:t>beampipe</a:t>
            </a:r>
          </a:p>
        </p:txBody>
      </p:sp>
      <p:cxnSp>
        <p:nvCxnSpPr>
          <p:cNvPr id="8" name="直接箭头连接符 10"/>
          <p:cNvCxnSpPr/>
          <p:nvPr/>
        </p:nvCxnSpPr>
        <p:spPr bwMode="auto">
          <a:xfrm>
            <a:off x="2234499" y="1792498"/>
            <a:ext cx="501244" cy="863095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9"/>
          <p:cNvSpPr/>
          <p:nvPr/>
        </p:nvSpPr>
        <p:spPr bwMode="auto">
          <a:xfrm>
            <a:off x="7174863" y="1463347"/>
            <a:ext cx="2281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7030A0"/>
                </a:solidFill>
              </a:rPr>
              <a:t>d</a:t>
            </a:r>
            <a:r>
              <a:rPr lang="en-US">
                <a:solidFill>
                  <a:srgbClr val="7030A0"/>
                </a:solidFill>
              </a:rPr>
              <a:t>. </a:t>
            </a:r>
            <a:r>
              <a:rPr lang="en-US" sz="1600">
                <a:solidFill>
                  <a:srgbClr val="7030A0"/>
                </a:solidFill>
              </a:rPr>
              <a:t>Carbon fiber cylinder</a:t>
            </a:r>
            <a:endParaRPr lang="zh-CN" sz="1600">
              <a:solidFill>
                <a:srgbClr val="7030A0"/>
              </a:solidFill>
            </a:endParaRPr>
          </a:p>
        </p:txBody>
      </p:sp>
      <p:cxnSp>
        <p:nvCxnSpPr>
          <p:cNvPr id="10" name="直接箭头连接符 13"/>
          <p:cNvCxnSpPr/>
          <p:nvPr/>
        </p:nvCxnSpPr>
        <p:spPr bwMode="auto">
          <a:xfrm>
            <a:off x="3958750" y="1787058"/>
            <a:ext cx="1253877" cy="868535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4"/>
          <p:cNvSpPr/>
          <p:nvPr/>
        </p:nvSpPr>
        <p:spPr bwMode="auto">
          <a:xfrm>
            <a:off x="5685099" y="1451515"/>
            <a:ext cx="1393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7030A0"/>
                </a:solidFill>
              </a:rPr>
              <a:t>c</a:t>
            </a:r>
            <a:r>
              <a:rPr lang="en-US">
                <a:solidFill>
                  <a:srgbClr val="7030A0"/>
                </a:solidFill>
              </a:rPr>
              <a:t>. </a:t>
            </a:r>
            <a:r>
              <a:rPr lang="en-US" sz="1600">
                <a:solidFill>
                  <a:srgbClr val="7030A0"/>
                </a:solidFill>
              </a:rPr>
              <a:t>Air channel</a:t>
            </a:r>
            <a:endParaRPr lang="zh-CN" sz="1600">
              <a:solidFill>
                <a:srgbClr val="7030A0"/>
              </a:solidFill>
            </a:endParaRPr>
          </a:p>
        </p:txBody>
      </p:sp>
      <p:cxnSp>
        <p:nvCxnSpPr>
          <p:cNvPr id="12" name="直接箭头连接符 14"/>
          <p:cNvCxnSpPr/>
          <p:nvPr/>
        </p:nvCxnSpPr>
        <p:spPr bwMode="auto">
          <a:xfrm>
            <a:off x="6784081" y="1787058"/>
            <a:ext cx="1582405" cy="600238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5"/>
          <p:cNvSpPr/>
          <p:nvPr/>
        </p:nvSpPr>
        <p:spPr bwMode="auto">
          <a:xfrm>
            <a:off x="2929705" y="1451766"/>
            <a:ext cx="2132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66CC"/>
                </a:solidFill>
              </a:rPr>
              <a:t>b</a:t>
            </a:r>
            <a:r>
              <a:rPr lang="en-US">
                <a:solidFill>
                  <a:srgbClr val="FF66CC"/>
                </a:solidFill>
              </a:rPr>
              <a:t>. </a:t>
            </a:r>
            <a:r>
              <a:rPr lang="en-US" sz="1600">
                <a:solidFill>
                  <a:srgbClr val="FF66CC"/>
                </a:solidFill>
              </a:rPr>
              <a:t>The central Be pipe</a:t>
            </a:r>
            <a:endParaRPr lang="zh-CN" sz="1600">
              <a:solidFill>
                <a:srgbClr val="FF66CC"/>
              </a:solidFill>
            </a:endParaRPr>
          </a:p>
        </p:txBody>
      </p:sp>
      <p:cxnSp>
        <p:nvCxnSpPr>
          <p:cNvPr id="14" name="直接箭头连接符 16"/>
          <p:cNvCxnSpPr/>
          <p:nvPr/>
        </p:nvCxnSpPr>
        <p:spPr bwMode="auto">
          <a:xfrm flipH="1">
            <a:off x="10260731" y="1728209"/>
            <a:ext cx="528318" cy="582430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7"/>
          <p:cNvSpPr/>
          <p:nvPr/>
        </p:nvSpPr>
        <p:spPr bwMode="auto">
          <a:xfrm>
            <a:off x="478139" y="1457351"/>
            <a:ext cx="2355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66CC"/>
                </a:solidFill>
              </a:rPr>
              <a:t>a. </a:t>
            </a:r>
            <a:r>
              <a:rPr lang="en-US" sz="1600">
                <a:solidFill>
                  <a:srgbClr val="FF66CC"/>
                </a:solidFill>
              </a:rPr>
              <a:t>The extending Al pipe</a:t>
            </a:r>
            <a:endParaRPr lang="zh-CN" sz="1600">
              <a:solidFill>
                <a:srgbClr val="FF66CC"/>
              </a:solidFill>
            </a:endParaRPr>
          </a:p>
        </p:txBody>
      </p:sp>
      <p:cxnSp>
        <p:nvCxnSpPr>
          <p:cNvPr id="16" name="直接箭头连接符 22"/>
          <p:cNvCxnSpPr/>
          <p:nvPr/>
        </p:nvCxnSpPr>
        <p:spPr bwMode="auto">
          <a:xfrm flipH="1" flipV="1">
            <a:off x="5212628" y="2847234"/>
            <a:ext cx="2076350" cy="719896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23"/>
          <p:cNvCxnSpPr/>
          <p:nvPr/>
        </p:nvCxnSpPr>
        <p:spPr bwMode="auto">
          <a:xfrm flipH="1" flipV="1">
            <a:off x="6017519" y="2955073"/>
            <a:ext cx="1271462" cy="612058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24"/>
          <p:cNvCxnSpPr/>
          <p:nvPr/>
        </p:nvCxnSpPr>
        <p:spPr bwMode="auto">
          <a:xfrm flipH="1" flipV="1">
            <a:off x="6576014" y="3126481"/>
            <a:ext cx="712963" cy="440647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25"/>
          <p:cNvSpPr/>
          <p:nvPr/>
        </p:nvSpPr>
        <p:spPr bwMode="auto">
          <a:xfrm>
            <a:off x="6824774" y="3438151"/>
            <a:ext cx="10294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7030A0"/>
                </a:solidFill>
              </a:rPr>
              <a:t>Vertex</a:t>
            </a:r>
            <a:endParaRPr lang="zh-CN" sz="2400">
              <a:solidFill>
                <a:srgbClr val="7030A0"/>
              </a:solidFill>
            </a:endParaRPr>
          </a:p>
        </p:txBody>
      </p:sp>
      <p:cxnSp>
        <p:nvCxnSpPr>
          <p:cNvPr id="20" name="直接箭头连接符 26"/>
          <p:cNvCxnSpPr/>
          <p:nvPr/>
        </p:nvCxnSpPr>
        <p:spPr bwMode="auto">
          <a:xfrm flipV="1">
            <a:off x="9062545" y="2946512"/>
            <a:ext cx="994326" cy="520517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7"/>
          <p:cNvSpPr/>
          <p:nvPr/>
        </p:nvSpPr>
        <p:spPr bwMode="auto">
          <a:xfrm>
            <a:off x="8064743" y="3433336"/>
            <a:ext cx="1239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7030A0"/>
                </a:solidFill>
              </a:rPr>
              <a:t>LumiCal</a:t>
            </a:r>
            <a:endParaRPr lang="en-US" sz="2400">
              <a:solidFill>
                <a:srgbClr val="FF0000"/>
              </a:solidFill>
            </a:endParaRPr>
          </a:p>
        </p:txBody>
      </p:sp>
      <p:cxnSp>
        <p:nvCxnSpPr>
          <p:cNvPr id="22" name="直接箭头连接符 25"/>
          <p:cNvCxnSpPr/>
          <p:nvPr/>
        </p:nvCxnSpPr>
        <p:spPr bwMode="auto">
          <a:xfrm flipV="1">
            <a:off x="9953338" y="3005651"/>
            <a:ext cx="307393" cy="461380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33"/>
          <p:cNvCxnSpPr/>
          <p:nvPr/>
        </p:nvCxnSpPr>
        <p:spPr bwMode="auto">
          <a:xfrm flipH="1" flipV="1">
            <a:off x="767503" y="3006282"/>
            <a:ext cx="343586" cy="495476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34"/>
          <p:cNvSpPr/>
          <p:nvPr/>
        </p:nvSpPr>
        <p:spPr bwMode="auto">
          <a:xfrm>
            <a:off x="2177335" y="3433336"/>
            <a:ext cx="1239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7030A0"/>
                </a:solidFill>
              </a:rPr>
              <a:t>LumiCal</a:t>
            </a:r>
            <a:endParaRPr lang="en-US" sz="2400">
              <a:solidFill>
                <a:srgbClr val="FF0000"/>
              </a:solidFill>
            </a:endParaRPr>
          </a:p>
        </p:txBody>
      </p:sp>
      <p:cxnSp>
        <p:nvCxnSpPr>
          <p:cNvPr id="25" name="直接箭头连接符 35"/>
          <p:cNvCxnSpPr/>
          <p:nvPr/>
        </p:nvCxnSpPr>
        <p:spPr bwMode="auto">
          <a:xfrm flipH="1" flipV="1">
            <a:off x="1298626" y="2955073"/>
            <a:ext cx="878710" cy="604909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34"/>
          <p:cNvSpPr/>
          <p:nvPr/>
        </p:nvSpPr>
        <p:spPr bwMode="auto">
          <a:xfrm>
            <a:off x="949656" y="3429000"/>
            <a:ext cx="792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FF0000"/>
                </a:solidFill>
              </a:rPr>
              <a:t>BPM</a:t>
            </a:r>
          </a:p>
        </p:txBody>
      </p:sp>
      <p:sp>
        <p:nvSpPr>
          <p:cNvPr id="27" name="矩形 34"/>
          <p:cNvSpPr/>
          <p:nvPr/>
        </p:nvSpPr>
        <p:spPr bwMode="auto">
          <a:xfrm>
            <a:off x="9331341" y="3433999"/>
            <a:ext cx="792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FF0000"/>
                </a:solidFill>
              </a:rPr>
              <a:t>BPM</a:t>
            </a:r>
          </a:p>
        </p:txBody>
      </p:sp>
      <p:sp>
        <p:nvSpPr>
          <p:cNvPr id="28" name="矩形 39"/>
          <p:cNvSpPr/>
          <p:nvPr/>
        </p:nvSpPr>
        <p:spPr bwMode="auto">
          <a:xfrm>
            <a:off x="316794" y="765468"/>
            <a:ext cx="3390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0070C0"/>
                </a:solidFill>
                <a:latin typeface="Times New Roman" panose="02020603050405020304"/>
                <a:cs typeface="Times New Roman" panose="02020603050405020304"/>
              </a:rPr>
              <a:t>General drawing </a:t>
            </a:r>
            <a:endParaRPr lang="zh-CN"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9" name="文本框 34"/>
          <p:cNvSpPr/>
          <p:nvPr/>
        </p:nvSpPr>
        <p:spPr bwMode="auto">
          <a:xfrm>
            <a:off x="9559708" y="3915703"/>
            <a:ext cx="24512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FF00FF"/>
                </a:solidFill>
                <a:latin typeface="Times New Roman" panose="02020603050405020304"/>
                <a:cs typeface="Times New Roman" panose="02020603050405020304"/>
              </a:rPr>
              <a:t>Extending pipe</a:t>
            </a:r>
          </a:p>
          <a:p>
            <a:pPr>
              <a:defRPr/>
            </a:pPr>
            <a:r>
              <a:rPr lang="en-US">
                <a:latin typeface="Times New Roman" panose="02020603050405020304"/>
                <a:cs typeface="Times New Roman" panose="02020603050405020304"/>
              </a:rPr>
              <a:t>   Both   sides  :  Double</a:t>
            </a:r>
          </a:p>
          <a:p>
            <a:pPr>
              <a:defRPr/>
            </a:pPr>
            <a:r>
              <a:rPr lang="en-US">
                <a:latin typeface="Times New Roman" panose="02020603050405020304"/>
                <a:cs typeface="Times New Roman" panose="02020603050405020304"/>
              </a:rPr>
              <a:t>Top and Bottom : Single</a:t>
            </a:r>
            <a:endParaRPr lang="zh-CN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0" name="文本框 5"/>
          <p:cNvSpPr/>
          <p:nvPr/>
        </p:nvSpPr>
        <p:spPr bwMode="auto">
          <a:xfrm>
            <a:off x="1055562" y="4077213"/>
            <a:ext cx="39700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400">
                <a:latin typeface="Times New Roman" panose="02020603050405020304"/>
                <a:cs typeface="Times New Roman" panose="02020603050405020304"/>
              </a:rPr>
              <a:t>Basic Structure:</a:t>
            </a:r>
          </a:p>
          <a:p>
            <a:pPr>
              <a:defRPr/>
            </a:pPr>
            <a:r>
              <a:rPr lang="en-US">
                <a:latin typeface="Times New Roman" panose="02020603050405020304"/>
                <a:cs typeface="Times New Roman" panose="02020603050405020304"/>
              </a:rPr>
              <a:t>1) Components : </a:t>
            </a:r>
            <a:r>
              <a:rPr lang="en-US">
                <a:solidFill>
                  <a:srgbClr val="FF00FF"/>
                </a:solidFill>
                <a:latin typeface="Times New Roman" panose="02020603050405020304"/>
                <a:cs typeface="Times New Roman" panose="02020603050405020304"/>
              </a:rPr>
              <a:t>a, b, c, d </a:t>
            </a:r>
            <a:r>
              <a:rPr lang="en-US">
                <a:latin typeface="Times New Roman" panose="02020603050405020304"/>
                <a:cs typeface="Times New Roman" panose="02020603050405020304"/>
              </a:rPr>
              <a:t>and</a:t>
            </a:r>
            <a:r>
              <a:rPr lang="en-US">
                <a:solidFill>
                  <a:srgbClr val="FF00FF"/>
                </a:solidFill>
                <a:latin typeface="Times New Roman" panose="02020603050405020304"/>
                <a:cs typeface="Times New Roman" panose="02020603050405020304"/>
              </a:rPr>
              <a:t> e</a:t>
            </a:r>
          </a:p>
          <a:p>
            <a:pPr>
              <a:defRPr/>
            </a:pPr>
            <a:r>
              <a:rPr lang="en-US">
                <a:latin typeface="Times New Roman" panose="02020603050405020304"/>
                <a:cs typeface="Times New Roman" panose="02020603050405020304"/>
              </a:rPr>
              <a:t>2) Detectors : </a:t>
            </a:r>
            <a:r>
              <a:rPr lang="en-US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BPM</a:t>
            </a:r>
            <a:r>
              <a:rPr lang="en-US">
                <a:latin typeface="Times New Roman" panose="02020603050405020304"/>
                <a:cs typeface="Times New Roman" panose="02020603050405020304"/>
              </a:rPr>
              <a:t>,</a:t>
            </a:r>
            <a:r>
              <a:rPr lang="en-US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>
                <a:solidFill>
                  <a:srgbClr val="7030A0"/>
                </a:solidFill>
                <a:latin typeface="Times New Roman" panose="02020603050405020304"/>
                <a:cs typeface="Times New Roman" panose="02020603050405020304"/>
              </a:rPr>
              <a:t>LumiCal </a:t>
            </a:r>
            <a:r>
              <a:rPr lang="en-US">
                <a:latin typeface="Times New Roman" panose="02020603050405020304"/>
                <a:cs typeface="Times New Roman" panose="02020603050405020304"/>
              </a:rPr>
              <a:t>and </a:t>
            </a:r>
            <a:r>
              <a:rPr lang="en-US">
                <a:solidFill>
                  <a:srgbClr val="7030A0"/>
                </a:solidFill>
                <a:latin typeface="Times New Roman" panose="02020603050405020304"/>
                <a:cs typeface="Times New Roman" panose="02020603050405020304"/>
              </a:rPr>
              <a:t>Vertex</a:t>
            </a:r>
          </a:p>
        </p:txBody>
      </p:sp>
      <p:sp>
        <p:nvSpPr>
          <p:cNvPr id="31" name="矩形 33"/>
          <p:cNvSpPr/>
          <p:nvPr/>
        </p:nvSpPr>
        <p:spPr bwMode="auto">
          <a:xfrm>
            <a:off x="9552692" y="1463347"/>
            <a:ext cx="2161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/>
              <a:t>e</a:t>
            </a:r>
            <a:r>
              <a:rPr lang="en-US"/>
              <a:t>. </a:t>
            </a:r>
            <a:r>
              <a:rPr lang="en-US" sz="1600"/>
              <a:t>Combination flange</a:t>
            </a:r>
            <a:endParaRPr lang="zh-CN" sz="1600"/>
          </a:p>
        </p:txBody>
      </p:sp>
      <p:sp>
        <p:nvSpPr>
          <p:cNvPr id="32" name="矩形 7"/>
          <p:cNvSpPr/>
          <p:nvPr/>
        </p:nvSpPr>
        <p:spPr bwMode="auto">
          <a:xfrm>
            <a:off x="2927676" y="5229315"/>
            <a:ext cx="8253730" cy="1568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>
                <a:latin typeface="Times New Roman" panose="02020603050405020304"/>
                <a:cs typeface="Times New Roman" panose="02020603050405020304"/>
              </a:rPr>
              <a:t>Updated design :</a:t>
            </a:r>
          </a:p>
          <a:p>
            <a:pPr algn="l">
              <a:buClrTx/>
              <a:buSzTx/>
              <a:buFontTx/>
              <a:defRPr/>
            </a:pPr>
            <a:r>
              <a:rPr lang="en-US">
                <a:latin typeface="Times New Roman" panose="02020603050405020304"/>
                <a:cs typeface="Times New Roman" panose="02020603050405020304"/>
              </a:rPr>
              <a:t>1) Added detector : BPM</a:t>
            </a:r>
          </a:p>
          <a:p>
            <a:pPr algn="l">
              <a:buClrTx/>
              <a:buSzTx/>
              <a:buFontTx/>
              <a:defRPr/>
            </a:pPr>
            <a:r>
              <a:rPr lang="en-US">
                <a:latin typeface="Times New Roman" panose="02020603050405020304"/>
                <a:cs typeface="Times New Roman" panose="02020603050405020304"/>
              </a:rPr>
              <a:t>2) Extending pipe : The Extending pipe is designed from conical pipe to  runway profile</a:t>
            </a:r>
          </a:p>
          <a:p>
            <a:pPr algn="l">
              <a:defRPr/>
            </a:pPr>
            <a:r>
              <a:rPr lang="en-US">
                <a:latin typeface="Times New Roman" panose="02020603050405020304"/>
                <a:cs typeface="Times New Roman" panose="02020603050405020304"/>
              </a:rPr>
              <a:t>3) </a:t>
            </a:r>
            <a:r>
              <a:rPr lang="en-US">
                <a:latin typeface="Times New Roman" panose="02020603050405020304"/>
                <a:cs typeface="Times New Roman" panose="02020603050405020304"/>
                <a:sym typeface="+mn-ea"/>
              </a:rPr>
              <a:t>Thermal analysis  of  Beampipe</a:t>
            </a:r>
            <a:endParaRPr lang="en-US">
              <a:latin typeface="Times New Roman" panose="02020603050405020304"/>
              <a:cs typeface="Times New Roman" panose="02020603050405020304"/>
            </a:endParaRPr>
          </a:p>
          <a:p>
            <a:pPr>
              <a:defRPr/>
            </a:pPr>
            <a:endParaRPr lang="zh-CN" altLang="en-US">
              <a:solidFill>
                <a:srgbClr val="0070C0"/>
              </a:solidFill>
              <a:latin typeface="Times New Roman" panose="020206030504050203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33" name="文本框 6"/>
          <p:cNvSpPr/>
          <p:nvPr/>
        </p:nvSpPr>
        <p:spPr bwMode="auto">
          <a:xfrm>
            <a:off x="5808885" y="4297972"/>
            <a:ext cx="3064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0070C0"/>
                </a:solidFill>
                <a:latin typeface="Times New Roman" panose="02020603050405020304"/>
                <a:cs typeface="Times New Roman" panose="02020603050405020304"/>
              </a:rPr>
              <a:t>Total length : 1400 mm</a:t>
            </a:r>
            <a:endParaRPr lang="zh-CN" sz="2400">
              <a:solidFill>
                <a:srgbClr val="0070C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cxnSp>
        <p:nvCxnSpPr>
          <p:cNvPr id="34" name="直接箭头连接符 14"/>
          <p:cNvCxnSpPr/>
          <p:nvPr/>
        </p:nvCxnSpPr>
        <p:spPr bwMode="auto">
          <a:xfrm>
            <a:off x="8168188" y="1768094"/>
            <a:ext cx="1384503" cy="471365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0927303" y="3314031"/>
            <a:ext cx="1223626" cy="720000"/>
          </a:xfrm>
          <a:prstGeom prst="rect">
            <a:avLst/>
          </a:prstGeom>
        </p:spPr>
      </p:pic>
      <p:cxnSp>
        <p:nvCxnSpPr>
          <p:cNvPr id="36" name="直接箭头连接符 26"/>
          <p:cNvCxnSpPr/>
          <p:nvPr/>
        </p:nvCxnSpPr>
        <p:spPr bwMode="auto">
          <a:xfrm flipV="1">
            <a:off x="10438228" y="2847234"/>
            <a:ext cx="1057771" cy="1043432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26"/>
          <p:cNvCxnSpPr/>
          <p:nvPr/>
        </p:nvCxnSpPr>
        <p:spPr bwMode="auto">
          <a:xfrm flipV="1">
            <a:off x="10432457" y="3748637"/>
            <a:ext cx="571018" cy="142029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D5F3732-7F34-3C26-B8EB-47F85CFF0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5E1D-27BE-4341-BC06-0B8C67EC622C}" type="slidenum">
              <a:rPr kumimoji="1" lang="zh-CN" altLang="en-US" smtClean="0"/>
              <a:t>4</a:t>
            </a:fld>
            <a:endParaRPr kumimoji="1"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47BFE17-90D9-768E-EE7F-065AAB5E04EA}"/>
              </a:ext>
            </a:extLst>
          </p:cNvPr>
          <p:cNvSpPr txBox="1"/>
          <p:nvPr/>
        </p:nvSpPr>
        <p:spPr>
          <a:xfrm>
            <a:off x="10524890" y="149025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hlinkClick r:id="rId5"/>
              </a:rPr>
              <a:t>J. Zhang, Q. Ji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图片 1" descr="图片包含 自然, 火山口&#10;&#10;描述已自动生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7380" y="52533"/>
            <a:ext cx="864000" cy="540000"/>
          </a:xfrm>
          <a:prstGeom prst="rect">
            <a:avLst/>
          </a:prstGeom>
        </p:spPr>
      </p:pic>
      <p:cxnSp>
        <p:nvCxnSpPr>
          <p:cNvPr id="5" name="直接连接符 2"/>
          <p:cNvCxnSpPr/>
          <p:nvPr/>
        </p:nvCxnSpPr>
        <p:spPr bwMode="auto">
          <a:xfrm>
            <a:off x="695999" y="685620"/>
            <a:ext cx="1080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3"/>
          <p:cNvSpPr/>
          <p:nvPr/>
        </p:nvSpPr>
        <p:spPr bwMode="auto">
          <a:xfrm>
            <a:off x="4694017" y="60924"/>
            <a:ext cx="2803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2800">
                <a:latin typeface="Times New Roman" panose="02020603050405020304"/>
                <a:cs typeface="Times New Roman" panose="02020603050405020304"/>
              </a:rPr>
              <a:t>Detailed Structure</a:t>
            </a:r>
            <a:endParaRPr lang="en-US" sz="2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文本框 5"/>
          <p:cNvSpPr/>
          <p:nvPr/>
        </p:nvSpPr>
        <p:spPr bwMode="auto">
          <a:xfrm>
            <a:off x="601182" y="908924"/>
            <a:ext cx="6458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800">
                <a:latin typeface="Times New Roman" panose="02020603050405020304"/>
                <a:cs typeface="Times New Roman" panose="02020603050405020304"/>
              </a:rPr>
              <a:t>Three detectors --- </a:t>
            </a:r>
            <a:r>
              <a:rPr lang="en-US" sz="3600">
                <a:solidFill>
                  <a:srgbClr val="0070C0"/>
                </a:solidFill>
                <a:latin typeface="Times New Roman" panose="02020603050405020304"/>
                <a:cs typeface="Times New Roman" panose="02020603050405020304"/>
              </a:rPr>
              <a:t>BPM and LumiCal</a:t>
            </a:r>
          </a:p>
        </p:txBody>
      </p:sp>
      <p:pic>
        <p:nvPicPr>
          <p:cNvPr id="8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24117" y="2081709"/>
            <a:ext cx="6987865" cy="4320000"/>
          </a:xfrm>
          <a:prstGeom prst="rect">
            <a:avLst/>
          </a:prstGeom>
        </p:spPr>
      </p:pic>
      <p:sp>
        <p:nvSpPr>
          <p:cNvPr id="9" name="文本框 9"/>
          <p:cNvSpPr/>
          <p:nvPr/>
        </p:nvSpPr>
        <p:spPr bwMode="auto">
          <a:xfrm>
            <a:off x="1287195" y="1533086"/>
            <a:ext cx="2634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400">
                <a:latin typeface="Times New Roman" panose="02020603050405020304"/>
                <a:cs typeface="Times New Roman" panose="02020603050405020304"/>
              </a:rPr>
              <a:t>Installation position</a:t>
            </a:r>
          </a:p>
        </p:txBody>
      </p:sp>
      <p:sp>
        <p:nvSpPr>
          <p:cNvPr id="10" name="矩形 6"/>
          <p:cNvSpPr/>
          <p:nvPr/>
        </p:nvSpPr>
        <p:spPr bwMode="auto">
          <a:xfrm>
            <a:off x="7680355" y="1007336"/>
            <a:ext cx="4062730" cy="23069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Times New Roman" panose="02020603050405020304"/>
                <a:cs typeface="Times New Roman" panose="02020603050405020304"/>
              </a:rPr>
              <a:t>BPM</a:t>
            </a:r>
          </a:p>
          <a:p>
            <a:pPr>
              <a:defRPr/>
            </a:pPr>
            <a:r>
              <a:rPr lang="en-US">
                <a:latin typeface="Times New Roman" panose="02020603050405020304"/>
                <a:cs typeface="Times New Roman" panose="02020603050405020304"/>
              </a:rPr>
              <a:t>1.  A </a:t>
            </a:r>
            <a:r>
              <a:rPr lang="en-US">
                <a:solidFill>
                  <a:srgbClr val="0070C0"/>
                </a:solidFill>
                <a:latin typeface="Times New Roman" panose="02020603050405020304"/>
                <a:cs typeface="Times New Roman" panose="02020603050405020304"/>
              </a:rPr>
              <a:t>2 or 4 electrode-BPM</a:t>
            </a:r>
            <a:r>
              <a:rPr lang="en-US">
                <a:latin typeface="Times New Roman" panose="02020603050405020304"/>
                <a:cs typeface="Times New Roman" panose="02020603050405020304"/>
              </a:rPr>
              <a:t> is installed in </a:t>
            </a:r>
          </a:p>
          <a:p>
            <a:pPr>
              <a:defRPr/>
            </a:pPr>
            <a:r>
              <a:rPr lang="en-US">
                <a:latin typeface="Times New Roman" panose="02020603050405020304"/>
                <a:cs typeface="Times New Roman" panose="02020603050405020304"/>
              </a:rPr>
              <a:t>     each flange</a:t>
            </a:r>
          </a:p>
          <a:p>
            <a:pPr>
              <a:defRPr/>
            </a:pPr>
            <a:endParaRPr lang="en-US">
              <a:latin typeface="Times New Roman" panose="02020603050405020304"/>
              <a:cs typeface="Times New Roman" panose="02020603050405020304"/>
            </a:endParaRPr>
          </a:p>
          <a:p>
            <a:pPr>
              <a:defRPr/>
            </a:pPr>
            <a:r>
              <a:rPr lang="en-US">
                <a:latin typeface="Times New Roman" panose="02020603050405020304"/>
                <a:cs typeface="Times New Roman" panose="02020603050405020304"/>
              </a:rPr>
              <a:t> LumiCal</a:t>
            </a:r>
          </a:p>
          <a:p>
            <a:pPr>
              <a:defRPr/>
            </a:pPr>
            <a:r>
              <a:rPr lang="en-US">
                <a:latin typeface="Times New Roman" panose="02020603050405020304"/>
                <a:cs typeface="Times New Roman" panose="02020603050405020304"/>
              </a:rPr>
              <a:t>1. Near the flanges,</a:t>
            </a:r>
            <a:r>
              <a:rPr lang="zh-CN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>
                <a:latin typeface="Times New Roman" panose="02020603050405020304"/>
                <a:cs typeface="Times New Roman" panose="02020603050405020304"/>
              </a:rPr>
              <a:t>axial length is 120mm</a:t>
            </a:r>
          </a:p>
          <a:p>
            <a:pPr>
              <a:defRPr/>
            </a:pPr>
            <a:endParaRPr lang="zh-CN">
              <a:latin typeface="Times New Roman" panose="02020603050405020304"/>
              <a:cs typeface="Times New Roman" panose="02020603050405020304"/>
            </a:endParaRPr>
          </a:p>
          <a:p>
            <a:pPr>
              <a:defRPr/>
            </a:pPr>
            <a:endParaRPr lang="zh-CN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1" name="文本框 8"/>
          <p:cNvSpPr/>
          <p:nvPr/>
        </p:nvSpPr>
        <p:spPr bwMode="auto">
          <a:xfrm>
            <a:off x="1511454" y="6398136"/>
            <a:ext cx="2367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>
                <a:latin typeface="Times New Roman" panose="02020603050405020304"/>
                <a:cs typeface="Times New Roman" panose="02020603050405020304"/>
              </a:rPr>
              <a:t>BPM : 2 or 4 electrodes</a:t>
            </a:r>
            <a:endParaRPr lang="zh-CN">
              <a:latin typeface="Times New Roman" panose="02020603050405020304"/>
              <a:cs typeface="Times New Roman" panose="02020603050405020304"/>
            </a:endParaRPr>
          </a:p>
        </p:txBody>
      </p:sp>
      <p:cxnSp>
        <p:nvCxnSpPr>
          <p:cNvPr id="12" name="直接箭头连接符 35"/>
          <p:cNvCxnSpPr/>
          <p:nvPr/>
        </p:nvCxnSpPr>
        <p:spPr bwMode="auto">
          <a:xfrm flipH="1" flipV="1">
            <a:off x="601182" y="5002048"/>
            <a:ext cx="973527" cy="1486620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1"/>
          <p:cNvSpPr/>
          <p:nvPr/>
        </p:nvSpPr>
        <p:spPr bwMode="auto">
          <a:xfrm>
            <a:off x="2037238" y="3553566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>
                <a:latin typeface="Times New Roman" panose="02020603050405020304"/>
                <a:cs typeface="Times New Roman" panose="02020603050405020304"/>
              </a:rPr>
              <a:t>LumiCal</a:t>
            </a:r>
            <a:endParaRPr lang="zh-CN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7797800" y="3141345"/>
            <a:ext cx="3698240" cy="21761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646035" y="5376545"/>
            <a:ext cx="40665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The runway type structure is for greater installation space for the lumical</a:t>
            </a:r>
          </a:p>
        </p:txBody>
      </p:sp>
      <p:sp>
        <p:nvSpPr>
          <p:cNvPr id="3" name="右箭头 2"/>
          <p:cNvSpPr/>
          <p:nvPr/>
        </p:nvSpPr>
        <p:spPr>
          <a:xfrm>
            <a:off x="7031990" y="3933190"/>
            <a:ext cx="936625" cy="64833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灯片编号占位符 13">
            <a:extLst>
              <a:ext uri="{FF2B5EF4-FFF2-40B4-BE49-F238E27FC236}">
                <a16:creationId xmlns:a16="http://schemas.microsoft.com/office/drawing/2014/main" id="{53FAFE0B-FBB2-F610-505A-6CB8B2FE2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5E1D-27BE-4341-BC06-0B8C67EC622C}" type="slidenum">
              <a:rPr kumimoji="1" lang="zh-CN" altLang="en-US" smtClean="0"/>
              <a:t>5</a:t>
            </a:fld>
            <a:endParaRPr kumimoji="1"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C6B264E-C44F-2A9B-5785-43BB0F485AD7}"/>
              </a:ext>
            </a:extLst>
          </p:cNvPr>
          <p:cNvSpPr txBox="1"/>
          <p:nvPr/>
        </p:nvSpPr>
        <p:spPr bwMode="auto">
          <a:xfrm>
            <a:off x="10524890" y="149025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hlinkClick r:id="rId6"/>
              </a:rPr>
              <a:t>J. Zhang, Q. Ji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图片 1" descr="图片包含 自然, 火山口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7380" y="52533"/>
            <a:ext cx="864000" cy="540000"/>
          </a:xfrm>
          <a:prstGeom prst="rect">
            <a:avLst/>
          </a:prstGeom>
        </p:spPr>
      </p:pic>
      <p:cxnSp>
        <p:nvCxnSpPr>
          <p:cNvPr id="5" name="直接连接符 2"/>
          <p:cNvCxnSpPr/>
          <p:nvPr/>
        </p:nvCxnSpPr>
        <p:spPr bwMode="auto">
          <a:xfrm>
            <a:off x="695999" y="685620"/>
            <a:ext cx="1080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3"/>
          <p:cNvSpPr/>
          <p:nvPr/>
        </p:nvSpPr>
        <p:spPr bwMode="auto">
          <a:xfrm>
            <a:off x="4694017" y="60924"/>
            <a:ext cx="2803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2800">
                <a:latin typeface="Times New Roman" panose="02020603050405020304"/>
                <a:cs typeface="Times New Roman" panose="02020603050405020304"/>
              </a:rPr>
              <a:t>Detailed Structure</a:t>
            </a:r>
            <a:endParaRPr lang="en-US" sz="2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文本框 5"/>
          <p:cNvSpPr/>
          <p:nvPr/>
        </p:nvSpPr>
        <p:spPr bwMode="auto">
          <a:xfrm>
            <a:off x="540220" y="759405"/>
            <a:ext cx="7675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0070C0"/>
                </a:solidFill>
                <a:latin typeface="Times New Roman" panose="02020603050405020304"/>
                <a:cs typeface="Times New Roman" panose="02020603050405020304"/>
              </a:rPr>
              <a:t>The extending Al pipe </a:t>
            </a:r>
            <a:r>
              <a:rPr lang="en-US" sz="2400">
                <a:latin typeface="Times New Roman" panose="02020603050405020304"/>
                <a:cs typeface="Times New Roman" panose="02020603050405020304"/>
              </a:rPr>
              <a:t>--- Gradient runway type</a:t>
            </a:r>
          </a:p>
        </p:txBody>
      </p:sp>
      <p:pic>
        <p:nvPicPr>
          <p:cNvPr id="8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289572" y="4616490"/>
            <a:ext cx="5568179" cy="2160000"/>
          </a:xfrm>
          <a:prstGeom prst="rect">
            <a:avLst/>
          </a:prstGeom>
        </p:spPr>
      </p:pic>
      <p:pic>
        <p:nvPicPr>
          <p:cNvPr id="9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080490" y="1847097"/>
            <a:ext cx="5117208" cy="2700000"/>
          </a:xfrm>
          <a:prstGeom prst="rect">
            <a:avLst/>
          </a:prstGeom>
        </p:spPr>
      </p:pic>
      <p:sp>
        <p:nvSpPr>
          <p:cNvPr id="10" name="文本框 8"/>
          <p:cNvSpPr/>
          <p:nvPr/>
        </p:nvSpPr>
        <p:spPr bwMode="auto">
          <a:xfrm>
            <a:off x="7698481" y="4715325"/>
            <a:ext cx="29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>
                <a:latin typeface="Times New Roman" panose="02020603050405020304"/>
                <a:cs typeface="Times New Roman" panose="02020603050405020304"/>
              </a:rPr>
              <a:t>Installation space for LumiCal</a:t>
            </a:r>
            <a:endParaRPr lang="zh-CN">
              <a:latin typeface="Times New Roman" panose="02020603050405020304"/>
              <a:ea typeface="宋体" panose="02010600030101010101" pitchFamily="2" charset="-122"/>
              <a:cs typeface="Times New Roman" panose="02020603050405020304"/>
            </a:endParaRPr>
          </a:p>
        </p:txBody>
      </p:sp>
      <p:cxnSp>
        <p:nvCxnSpPr>
          <p:cNvPr id="11" name="直接箭头连接符 9"/>
          <p:cNvCxnSpPr/>
          <p:nvPr/>
        </p:nvCxnSpPr>
        <p:spPr bwMode="auto">
          <a:xfrm>
            <a:off x="9744415" y="5160054"/>
            <a:ext cx="936001" cy="204356"/>
          </a:xfrm>
          <a:prstGeom prst="straightConnector1">
            <a:avLst/>
          </a:prstGeom>
          <a:ln w="635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01182" y="1847097"/>
            <a:ext cx="2563691" cy="2700000"/>
          </a:xfrm>
          <a:prstGeom prst="rect">
            <a:avLst/>
          </a:prstGeom>
        </p:spPr>
      </p:pic>
      <p:sp>
        <p:nvSpPr>
          <p:cNvPr id="13" name="矩形 10"/>
          <p:cNvSpPr/>
          <p:nvPr/>
        </p:nvSpPr>
        <p:spPr bwMode="auto">
          <a:xfrm>
            <a:off x="5080490" y="1251802"/>
            <a:ext cx="64251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latin typeface="Times New Roman" panose="02020603050405020304"/>
                <a:cs typeface="Times New Roman" panose="02020603050405020304"/>
              </a:rPr>
              <a:t>Thickness of single layer beryllium sheet : </a:t>
            </a:r>
            <a:r>
              <a:rPr lang="en-US" sz="2400">
                <a:solidFill>
                  <a:srgbClr val="0070C0"/>
                </a:solidFill>
                <a:latin typeface="Times New Roman" panose="02020603050405020304"/>
                <a:cs typeface="Times New Roman" panose="02020603050405020304"/>
              </a:rPr>
              <a:t>1.5 mm</a:t>
            </a:r>
            <a:endParaRPr lang="zh-CN" sz="2400">
              <a:solidFill>
                <a:srgbClr val="0070C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cxnSp>
        <p:nvCxnSpPr>
          <p:cNvPr id="14" name="直接箭头连接符 35"/>
          <p:cNvCxnSpPr/>
          <p:nvPr/>
        </p:nvCxnSpPr>
        <p:spPr bwMode="auto">
          <a:xfrm flipH="1">
            <a:off x="7698481" y="1745620"/>
            <a:ext cx="732715" cy="348549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06954" y="4838939"/>
            <a:ext cx="6058356" cy="1620000"/>
          </a:xfrm>
          <a:prstGeom prst="rect">
            <a:avLst/>
          </a:prstGeom>
        </p:spPr>
      </p:pic>
      <p:sp>
        <p:nvSpPr>
          <p:cNvPr id="16" name="矩形 13"/>
          <p:cNvSpPr/>
          <p:nvPr/>
        </p:nvSpPr>
        <p:spPr bwMode="auto">
          <a:xfrm>
            <a:off x="2043380" y="6274273"/>
            <a:ext cx="2242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Times New Roman" panose="02020603050405020304"/>
                <a:cs typeface="Times New Roman" panose="02020603050405020304"/>
              </a:rPr>
              <a:t>The extending Al pipe</a:t>
            </a:r>
            <a:endParaRPr lang="zh-CN">
              <a:latin typeface="Times New Roman" panose="02020603050405020304"/>
              <a:cs typeface="Times New Roman" panose="02020603050405020304"/>
            </a:endParaRPr>
          </a:p>
        </p:txBody>
      </p:sp>
      <p:cxnSp>
        <p:nvCxnSpPr>
          <p:cNvPr id="17" name="直接箭头连接符 35"/>
          <p:cNvCxnSpPr/>
          <p:nvPr/>
        </p:nvCxnSpPr>
        <p:spPr bwMode="auto">
          <a:xfrm flipH="1">
            <a:off x="7578022" y="1724837"/>
            <a:ext cx="1275779" cy="2682900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20"/>
          <p:cNvSpPr/>
          <p:nvPr/>
        </p:nvSpPr>
        <p:spPr bwMode="auto">
          <a:xfrm>
            <a:off x="3549626" y="2810469"/>
            <a:ext cx="14734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Double layer</a:t>
            </a:r>
          </a:p>
          <a:p>
            <a:pPr algn="ctr">
              <a:defRPr/>
            </a:pPr>
            <a:r>
              <a:rPr lang="en-US"/>
              <a:t>construction</a:t>
            </a:r>
            <a:endParaRPr lang="zh-CN"/>
          </a:p>
        </p:txBody>
      </p:sp>
      <p:sp>
        <p:nvSpPr>
          <p:cNvPr id="19" name="矩形 21"/>
          <p:cNvSpPr/>
          <p:nvPr/>
        </p:nvSpPr>
        <p:spPr bwMode="auto">
          <a:xfrm>
            <a:off x="10305418" y="2810469"/>
            <a:ext cx="14734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Double layer</a:t>
            </a:r>
          </a:p>
          <a:p>
            <a:pPr algn="ctr">
              <a:defRPr/>
            </a:pPr>
            <a:r>
              <a:rPr lang="en-US"/>
              <a:t>construction</a:t>
            </a:r>
            <a:endParaRPr lang="zh-CN"/>
          </a:p>
        </p:txBody>
      </p:sp>
      <p:sp>
        <p:nvSpPr>
          <p:cNvPr id="20" name="文本框 22"/>
          <p:cNvSpPr/>
          <p:nvPr/>
        </p:nvSpPr>
        <p:spPr bwMode="auto">
          <a:xfrm>
            <a:off x="3661440" y="4038405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/>
              <a:t>HOM</a:t>
            </a:r>
            <a:r>
              <a:rPr lang="zh-CN"/>
              <a:t> </a:t>
            </a:r>
            <a:r>
              <a:rPr lang="en-US"/>
              <a:t>heat</a:t>
            </a:r>
          </a:p>
        </p:txBody>
      </p:sp>
      <p:cxnSp>
        <p:nvCxnSpPr>
          <p:cNvPr id="21" name="直接箭头连接符 23"/>
          <p:cNvCxnSpPr/>
          <p:nvPr/>
        </p:nvCxnSpPr>
        <p:spPr bwMode="auto">
          <a:xfrm>
            <a:off x="4269941" y="3584521"/>
            <a:ext cx="0" cy="432000"/>
          </a:xfrm>
          <a:prstGeom prst="straightConnector1">
            <a:avLst/>
          </a:prstGeom>
          <a:ln w="635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4"/>
          <p:cNvSpPr/>
          <p:nvPr/>
        </p:nvSpPr>
        <p:spPr bwMode="auto">
          <a:xfrm>
            <a:off x="3681072" y="3577205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/>
              <a:t>Take away</a:t>
            </a:r>
            <a:endParaRPr lang="zh-CN"/>
          </a:p>
        </p:txBody>
      </p:sp>
      <p:sp>
        <p:nvSpPr>
          <p:cNvPr id="23" name="文本框 25"/>
          <p:cNvSpPr/>
          <p:nvPr/>
        </p:nvSpPr>
        <p:spPr bwMode="auto">
          <a:xfrm>
            <a:off x="10399747" y="4038405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/>
              <a:t>HOM</a:t>
            </a:r>
            <a:r>
              <a:rPr lang="zh-CN"/>
              <a:t> </a:t>
            </a:r>
            <a:r>
              <a:rPr lang="en-US"/>
              <a:t>heat</a:t>
            </a:r>
          </a:p>
        </p:txBody>
      </p:sp>
      <p:cxnSp>
        <p:nvCxnSpPr>
          <p:cNvPr id="24" name="直接箭头连接符 26"/>
          <p:cNvCxnSpPr/>
          <p:nvPr/>
        </p:nvCxnSpPr>
        <p:spPr bwMode="auto">
          <a:xfrm>
            <a:off x="11008247" y="3584521"/>
            <a:ext cx="0" cy="432000"/>
          </a:xfrm>
          <a:prstGeom prst="straightConnector1">
            <a:avLst/>
          </a:prstGeom>
          <a:ln w="635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7"/>
          <p:cNvSpPr/>
          <p:nvPr/>
        </p:nvSpPr>
        <p:spPr bwMode="auto">
          <a:xfrm>
            <a:off x="10419378" y="3577205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/>
              <a:t>Take away</a:t>
            </a:r>
            <a:endParaRPr lang="zh-CN"/>
          </a:p>
        </p:txBody>
      </p:sp>
      <p:sp>
        <p:nvSpPr>
          <p:cNvPr id="26" name="矩形 28"/>
          <p:cNvSpPr/>
          <p:nvPr/>
        </p:nvSpPr>
        <p:spPr bwMode="auto">
          <a:xfrm>
            <a:off x="4327720" y="4620881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70C0"/>
                </a:solidFill>
                <a:latin typeface="Times New Roman" panose="02020603050405020304"/>
                <a:cs typeface="Times New Roman" panose="02020603050405020304"/>
              </a:rPr>
              <a:t>Coolant : H</a:t>
            </a:r>
            <a:r>
              <a:rPr lang="en-US" baseline="-25000">
                <a:solidFill>
                  <a:srgbClr val="0070C0"/>
                </a:solidFill>
                <a:latin typeface="Times New Roman" panose="02020603050405020304"/>
                <a:cs typeface="Times New Roman" panose="02020603050405020304"/>
              </a:rPr>
              <a:t>2</a:t>
            </a:r>
            <a:r>
              <a:rPr lang="en-US">
                <a:solidFill>
                  <a:srgbClr val="0070C0"/>
                </a:solidFill>
                <a:latin typeface="Times New Roman" panose="02020603050405020304"/>
                <a:cs typeface="Times New Roman" panose="02020603050405020304"/>
              </a:rPr>
              <a:t>O</a:t>
            </a:r>
          </a:p>
        </p:txBody>
      </p:sp>
      <p:sp>
        <p:nvSpPr>
          <p:cNvPr id="27" name="文本框 29"/>
          <p:cNvSpPr/>
          <p:nvPr/>
        </p:nvSpPr>
        <p:spPr bwMode="auto">
          <a:xfrm>
            <a:off x="1783284" y="5151038"/>
            <a:ext cx="2910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0070C0"/>
                </a:solidFill>
                <a:latin typeface="Times New Roman" panose="02020603050405020304"/>
                <a:cs typeface="Times New Roman" panose="02020603050405020304"/>
              </a:rPr>
              <a:t>Total length : 525 mm</a:t>
            </a:r>
            <a:endParaRPr lang="zh-CN" sz="2400">
              <a:solidFill>
                <a:srgbClr val="0070C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982DE81-905C-2552-B3E8-FB3D87F35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5E1D-27BE-4341-BC06-0B8C67EC622C}" type="slidenum">
              <a:rPr kumimoji="1" lang="zh-CN" altLang="en-US" smtClean="0"/>
              <a:t>6</a:t>
            </a:fld>
            <a:endParaRPr kumimoji="1"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2592B7C-EE17-F36E-AB5E-E8128102637E}"/>
              </a:ext>
            </a:extLst>
          </p:cNvPr>
          <p:cNvSpPr txBox="1"/>
          <p:nvPr/>
        </p:nvSpPr>
        <p:spPr bwMode="auto">
          <a:xfrm>
            <a:off x="10524890" y="149025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hlinkClick r:id="rId7"/>
              </a:rPr>
              <a:t>J. Zhang, Q. Ji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7FB1A61-496F-2932-BCAB-BE25DDDAF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521373"/>
            <a:ext cx="7772400" cy="5815253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09D1F9A-F9BD-9583-D45E-A7B27D9C2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5E1D-27BE-4341-BC06-0B8C67EC622C}" type="slidenum">
              <a:rPr kumimoji="1" lang="zh-CN" altLang="en-US" smtClean="0"/>
              <a:t>7</a:t>
            </a:fld>
            <a:endParaRPr kumimoji="1"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F07B78D-2ABE-D05B-750A-9DC8A0C995FC}"/>
              </a:ext>
            </a:extLst>
          </p:cNvPr>
          <p:cNvSpPr txBox="1"/>
          <p:nvPr/>
        </p:nvSpPr>
        <p:spPr>
          <a:xfrm>
            <a:off x="10592213" y="152041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>
                <a:hlinkClick r:id="rId3"/>
              </a:rPr>
              <a:t>Haijing</a:t>
            </a:r>
            <a:r>
              <a:rPr kumimoji="1" lang="en-US" altLang="zh-CN" dirty="0">
                <a:hlinkClick r:id="rId3"/>
              </a:rPr>
              <a:t> Wang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8314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76E8800-AFB7-C1DB-0CE8-6B64B6F09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506205"/>
            <a:ext cx="7772400" cy="5845589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EC4030E-188E-8418-C099-2397345C9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5E1D-27BE-4341-BC06-0B8C67EC622C}" type="slidenum">
              <a:rPr kumimoji="1" lang="zh-CN" altLang="en-US" smtClean="0"/>
              <a:t>8</a:t>
            </a:fld>
            <a:endParaRPr kumimoji="1"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C18A787-654F-521A-733C-E8DEA44B1063}"/>
              </a:ext>
            </a:extLst>
          </p:cNvPr>
          <p:cNvSpPr txBox="1"/>
          <p:nvPr/>
        </p:nvSpPr>
        <p:spPr>
          <a:xfrm>
            <a:off x="10592213" y="152041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>
                <a:hlinkClick r:id="rId3"/>
              </a:rPr>
              <a:t>Haijing</a:t>
            </a:r>
            <a:r>
              <a:rPr kumimoji="1" lang="en-US" altLang="zh-CN" dirty="0">
                <a:hlinkClick r:id="rId3"/>
              </a:rPr>
              <a:t> Wang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8258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C93D9E0-6F36-497D-4312-297AEAD62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518999"/>
            <a:ext cx="7772400" cy="5820002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DEC577E-1348-F7DE-FEEE-D577B1BEE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5E1D-27BE-4341-BC06-0B8C67EC622C}" type="slidenum">
              <a:rPr kumimoji="1" lang="zh-CN" altLang="en-US" smtClean="0"/>
              <a:t>9</a:t>
            </a:fld>
            <a:endParaRPr kumimoji="1"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05A44FD-222F-BC97-DE11-0F30DEFB5345}"/>
              </a:ext>
            </a:extLst>
          </p:cNvPr>
          <p:cNvSpPr txBox="1"/>
          <p:nvPr/>
        </p:nvSpPr>
        <p:spPr>
          <a:xfrm>
            <a:off x="10592213" y="152041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>
                <a:hlinkClick r:id="rId3"/>
              </a:rPr>
              <a:t>Haijing</a:t>
            </a:r>
            <a:r>
              <a:rPr kumimoji="1" lang="en-US" altLang="zh-CN" dirty="0">
                <a:hlinkClick r:id="rId3"/>
              </a:rPr>
              <a:t> Wang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8120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264</Words>
  <Application>Microsoft Macintosh PowerPoint</Application>
  <PresentationFormat>宽屏</PresentationFormat>
  <Paragraphs>72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等线</vt:lpstr>
      <vt:lpstr>等线 Light</vt:lpstr>
      <vt:lpstr>黑体</vt:lpstr>
      <vt:lpstr>Arial</vt:lpstr>
      <vt:lpstr>Times New Roman</vt:lpstr>
      <vt:lpstr>Office 主题​​</vt:lpstr>
      <vt:lpstr>Geo of LumiCal &amp; Beyond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 of LumiCal &amp; Beyond</dc:title>
  <dc:creator>Shi Haoyu</dc:creator>
  <cp:lastModifiedBy>Shi Haoyu</cp:lastModifiedBy>
  <cp:revision>1</cp:revision>
  <dcterms:created xsi:type="dcterms:W3CDTF">2024-02-20T03:08:55Z</dcterms:created>
  <dcterms:modified xsi:type="dcterms:W3CDTF">2024-02-20T03:17:17Z</dcterms:modified>
</cp:coreProperties>
</file>