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3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  <p:sldMasterId id="2147483720" r:id="rId2"/>
    <p:sldMasterId id="2147483733" r:id="rId3"/>
    <p:sldMasterId id="2147483746" r:id="rId4"/>
  </p:sldMasterIdLst>
  <p:notesMasterIdLst>
    <p:notesMasterId r:id="rId11"/>
  </p:notesMasterIdLst>
  <p:handoutMasterIdLst>
    <p:handoutMasterId r:id="rId12"/>
  </p:handoutMasterIdLst>
  <p:sldIdLst>
    <p:sldId id="356" r:id="rId5"/>
    <p:sldId id="357" r:id="rId6"/>
    <p:sldId id="519" r:id="rId7"/>
    <p:sldId id="358" r:id="rId8"/>
    <p:sldId id="517" r:id="rId9"/>
    <p:sldId id="518" r:id="rId10"/>
  </p:sldIdLst>
  <p:sldSz cx="9144000" cy="6858000" type="screen4x3"/>
  <p:notesSz cx="7099300" cy="102346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00"/>
    <a:srgbClr val="FFCC99"/>
    <a:srgbClr val="33CCCC"/>
    <a:srgbClr val="CC0099"/>
    <a:srgbClr val="006633"/>
    <a:srgbClr val="FFFFCC"/>
    <a:srgbClr val="FFCCCC"/>
    <a:srgbClr val="777777"/>
    <a:srgbClr val="FFCC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27102A9-8310-4765-A935-A1911B00CA55}" styleName="浅色样式 1 - 强调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浅色样式 1 - 强调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浅色样式 1 - 强调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344D84-9AFB-497E-A393-DC336BA19D2E}" styleName="中度样式 3 - 强调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中度样式 4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浅色样式 3 - 强调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29" autoAdjust="0"/>
    <p:restoredTop sz="95244" autoAdjust="0"/>
  </p:normalViewPr>
  <p:slideViewPr>
    <p:cSldViewPr>
      <p:cViewPr varScale="1">
        <p:scale>
          <a:sx n="86" d="100"/>
          <a:sy n="86" d="100"/>
        </p:scale>
        <p:origin x="156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1459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50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99D3B2D2-EB54-4DB4-86CA-44B2C5EC994F}" type="datetimeFigureOut">
              <a:rPr lang="en-US"/>
              <a:pPr>
                <a:defRPr/>
              </a:pPr>
              <a:t>2/22/2024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070613A5-CF5A-471A-A00E-C70A2B20FF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8076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50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A93E35E6-4823-423C-9A77-97541517AD0D}" type="datetimeFigureOut">
              <a:rPr lang="en-US"/>
              <a:pPr>
                <a:defRPr/>
              </a:pPr>
              <a:t>2/22/2024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en-US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30750393-E56E-4EC0-A630-7481E02598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6317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750393-E56E-4EC0-A630-7481E02598A6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803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2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683568" y="1340768"/>
            <a:ext cx="7992888" cy="2209800"/>
          </a:xfrm>
          <a:prstGeom prst="rect">
            <a:avLst/>
          </a:prstGeom>
          <a:noFill/>
        </p:spPr>
        <p:txBody>
          <a:bodyPr/>
          <a:lstStyle>
            <a:lvl1pPr algn="l">
              <a:defRPr sz="2800">
                <a:solidFill>
                  <a:srgbClr val="006633"/>
                </a:solidFill>
                <a:latin typeface="Comic Sans MS" pitchFamily="66" charset="0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fr-FR" dirty="0"/>
          </a:p>
        </p:txBody>
      </p:sp>
      <p:sp>
        <p:nvSpPr>
          <p:cNvPr id="2152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531515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881EA-2ABF-40F3-8ABB-B45228A2DF06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549275"/>
            <a:ext cx="2057400" cy="5659438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5"/>
            <a:ext cx="6019800" cy="56594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032994-BFD4-4E84-9815-31D3787F3AD1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07375" cy="7921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60851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60851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C394A-8DF0-49E7-9776-29202ACFE3DE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07375" cy="7921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608513"/>
          </a:xfrm>
        </p:spPr>
        <p:txBody>
          <a:bodyPr/>
          <a:lstStyle/>
          <a:p>
            <a:pPr lvl="0"/>
            <a:r>
              <a:rPr lang="fr-FR" noProof="0"/>
              <a:t>Cliquez sur l'icône pour ajouter un tableau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659C70-F4DE-44F6-80FF-4947D2FAA00A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531515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4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3/10/2023</a:t>
            </a:r>
            <a:r>
              <a:rPr lang="zh-CN" altLang="en-US"/>
              <a:t>，</a:t>
            </a:r>
            <a:r>
              <a:rPr lang="en-US" altLang="zh-CN"/>
              <a:t>TaichuPix chips for CEPC VTX, TWEPP2023</a:t>
            </a:r>
            <a:endParaRPr lang="fr-BE"/>
          </a:p>
        </p:txBody>
      </p:sp>
      <p:sp>
        <p:nvSpPr>
          <p:cNvPr id="5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AE355-4760-4E4D-8611-1C8075FED0FC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531515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4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3/10/2023</a:t>
            </a:r>
            <a:r>
              <a:rPr lang="zh-CN" altLang="en-US"/>
              <a:t>，</a:t>
            </a:r>
            <a:r>
              <a:rPr lang="en-US" altLang="zh-CN"/>
              <a:t>TaichuPix chips for CEPC VTX, TWEPP2023</a:t>
            </a:r>
            <a:endParaRPr lang="fr-BE"/>
          </a:p>
        </p:txBody>
      </p:sp>
      <p:sp>
        <p:nvSpPr>
          <p:cNvPr id="5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74E7D-620D-4AA7-B397-DE3FCFC99019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80727"/>
            <a:ext cx="8229600" cy="5400601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  <a:lvl2pPr>
              <a:defRPr b="0">
                <a:solidFill>
                  <a:schemeClr val="tx1"/>
                </a:solidFill>
              </a:defRPr>
            </a:lvl2pPr>
            <a:lvl3pPr>
              <a:defRPr b="0">
                <a:solidFill>
                  <a:schemeClr val="tx1"/>
                </a:solidFill>
              </a:defRPr>
            </a:lvl3pPr>
            <a:lvl4pPr>
              <a:defRPr b="0">
                <a:solidFill>
                  <a:schemeClr val="tx1"/>
                </a:solidFill>
              </a:defRPr>
            </a:lvl4pPr>
            <a:lvl5pPr>
              <a:buClr>
                <a:srgbClr val="CC9900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6" name="Titre 15"/>
          <p:cNvSpPr>
            <a:spLocks noGrp="1"/>
          </p:cNvSpPr>
          <p:nvPr>
            <p:ph type="title"/>
          </p:nvPr>
        </p:nvSpPr>
        <p:spPr>
          <a:xfrm>
            <a:off x="395536" y="260648"/>
            <a:ext cx="8748464" cy="531515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rgbClr val="006633"/>
                </a:solidFill>
                <a:latin typeface="Comic Sans MS" pitchFamily="66" charset="0"/>
              </a:defRPr>
            </a:lvl1pPr>
          </a:lstStyle>
          <a:p>
            <a:r>
              <a:rPr lang="fr-FR"/>
              <a:t>Modifiez le style du titre</a:t>
            </a:r>
            <a:endParaRPr lang="en-GB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36B38D0-E50B-47EC-B2D3-4AE0B27AD526}" type="slidenum">
              <a:rPr lang="fr-BE"/>
              <a:pPr>
                <a:defRPr/>
              </a:pPr>
              <a:t>‹#›</a:t>
            </a:fld>
            <a:endParaRPr lang="fr-BE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dt" sz="half" idx="11"/>
          </p:nvPr>
        </p:nvSpPr>
        <p:spPr bwMode="auto">
          <a:xfrm>
            <a:off x="0" y="6527800"/>
            <a:ext cx="3384550" cy="2619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auto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 sz="1200" smtClean="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3/10/2023</a:t>
            </a:r>
            <a:r>
              <a:rPr lang="zh-CN" altLang="en-US"/>
              <a:t>，</a:t>
            </a:r>
            <a:r>
              <a:rPr lang="en-US" altLang="zh-CN"/>
              <a:t>TaichuPix chips for CEPC VTX, TWEPP2023</a:t>
            </a:r>
            <a:endParaRPr lang="fr-BE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3521075" y="6457950"/>
            <a:ext cx="2563813" cy="3317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auto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r-B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531515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4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3/10/2023</a:t>
            </a:r>
            <a:r>
              <a:rPr lang="zh-CN" altLang="en-US"/>
              <a:t>，</a:t>
            </a:r>
            <a:r>
              <a:rPr lang="en-US" altLang="zh-CN"/>
              <a:t>TaichuPix chips for CEPC VTX, TWEPP2023</a:t>
            </a:r>
            <a:endParaRPr lang="fr-BE"/>
          </a:p>
        </p:txBody>
      </p:sp>
      <p:sp>
        <p:nvSpPr>
          <p:cNvPr id="5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96231-FA3F-475A-96A0-F73E72A3D4EF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>
                <a:solidFill>
                  <a:srgbClr val="000000"/>
                </a:solidFill>
              </a:rPr>
              <a:t>3/10/2023</a:t>
            </a:r>
            <a:r>
              <a:rPr lang="zh-CN" altLang="en-US">
                <a:solidFill>
                  <a:srgbClr val="000000"/>
                </a:solidFill>
              </a:rPr>
              <a:t>，</a:t>
            </a:r>
            <a:r>
              <a:rPr lang="en-US" altLang="zh-CN">
                <a:solidFill>
                  <a:srgbClr val="000000"/>
                </a:solidFill>
              </a:rPr>
              <a:t>TaichuPix chips for CEPC VTX, TWEPP2023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 anchor="t"/>
          <a:lstStyle>
            <a:lvl1pPr>
              <a:defRPr b="0"/>
            </a:lvl1pPr>
          </a:lstStyle>
          <a:p>
            <a:pPr>
              <a:defRPr/>
            </a:pPr>
            <a:fld id="{A904706F-AE08-47D6-8CE2-CCC7FF538312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0902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1pPr>
            <a:lvl2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2pPr>
            <a:lvl3pPr hangingPunct="1">
              <a:buFont typeface="Wingdings" pitchFamily="2" charset="2"/>
              <a:buChar char="Ø"/>
              <a:defRPr sz="1800"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3pPr>
            <a:lvl4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4pPr>
            <a:lvl5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F782C-8F1F-4E3B-A082-FB394FB668AA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917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6"/>
          <p:cNvSpPr txBox="1">
            <a:spLocks noChangeArrowheads="1"/>
          </p:cNvSpPr>
          <p:nvPr/>
        </p:nvSpPr>
        <p:spPr bwMode="auto">
          <a:xfrm>
            <a:off x="3276600" y="6524625"/>
            <a:ext cx="3167063" cy="261938"/>
          </a:xfrm>
          <a:prstGeom prst="rect">
            <a:avLst/>
          </a:prstGeom>
          <a:noFill/>
          <a:ln>
            <a:noFill/>
          </a:ln>
          <a:effectLst/>
        </p:spPr>
        <p:txBody>
          <a:bodyPr anchor="b"/>
          <a:lstStyle>
            <a:defPPr>
              <a:defRPr lang="fr-FR"/>
            </a:defPPr>
            <a:lvl1pPr marL="0" algn="l" defTabSz="914400" rtl="0" eaLnBrk="1" latinLnBrk="0" hangingPunct="1">
              <a:spcBef>
                <a:spcPct val="0"/>
              </a:spcBef>
              <a:buClrTx/>
              <a:buSzTx/>
              <a:buFontTx/>
              <a:buNone/>
              <a:defRPr sz="1200" kern="1200">
                <a:solidFill>
                  <a:srgbClr val="00663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dirty="0"/>
              <a:t>       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72608"/>
          </a:xfrm>
        </p:spPr>
        <p:txBody>
          <a:bodyPr/>
          <a:lstStyle>
            <a:lvl1pPr>
              <a:lnSpc>
                <a:spcPct val="120000"/>
              </a:lnSpc>
              <a:defRPr sz="1800" b="1">
                <a:solidFill>
                  <a:schemeClr val="tx1"/>
                </a:solidFill>
                <a:latin typeface="+mn-lt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anose="05000000000000000000" pitchFamily="2" charset="2"/>
              <a:buChar char="Ø"/>
              <a:defRPr sz="1600" b="0">
                <a:solidFill>
                  <a:schemeClr val="tx1"/>
                </a:solidFill>
                <a:latin typeface="+mn-lt"/>
                <a:cs typeface="Times New Roman" pitchFamily="18" charset="0"/>
              </a:defRPr>
            </a:lvl2pPr>
            <a:lvl3pPr marL="1143000" indent="-228600">
              <a:lnSpc>
                <a:spcPct val="120000"/>
              </a:lnSpc>
              <a:buFont typeface="Wingdings" panose="05000000000000000000" pitchFamily="2" charset="2"/>
              <a:buChar char="l"/>
              <a:defRPr sz="1400" b="0">
                <a:solidFill>
                  <a:schemeClr val="tx1"/>
                </a:solidFill>
                <a:latin typeface="+mn-lt"/>
                <a:cs typeface="Times New Roman" pitchFamily="18" charset="0"/>
              </a:defRPr>
            </a:lvl3pPr>
            <a:lvl4pPr>
              <a:defRPr sz="1200" b="0">
                <a:solidFill>
                  <a:schemeClr val="tx1"/>
                </a:solidFill>
                <a:latin typeface="+mn-lt"/>
                <a:cs typeface="Times New Roman" pitchFamily="18" charset="0"/>
              </a:defRPr>
            </a:lvl4pPr>
            <a:lvl5pPr>
              <a:buClr>
                <a:srgbClr val="CC9900"/>
              </a:buClr>
              <a:defRPr sz="11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740650" y="6503988"/>
            <a:ext cx="946150" cy="288925"/>
          </a:xfrm>
        </p:spPr>
        <p:txBody>
          <a:bodyPr/>
          <a:lstStyle>
            <a:lvl1pPr>
              <a:defRPr b="0" smtClean="0"/>
            </a:lvl1pPr>
          </a:lstStyle>
          <a:p>
            <a:pPr>
              <a:defRPr/>
            </a:pPr>
            <a:fld id="{E8AFDBC6-8636-43D0-8C2D-AEEF18B55193}" type="slidenum">
              <a:rPr lang="fr-BE"/>
              <a:pPr>
                <a:defRPr/>
              </a:pPr>
              <a:t>‹#›</a:t>
            </a:fld>
            <a:endParaRPr lang="fr-BE" dirty="0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dt" sz="half" idx="11"/>
          </p:nvPr>
        </p:nvSpPr>
        <p:spPr bwMode="auto">
          <a:xfrm>
            <a:off x="395288" y="6453336"/>
            <a:ext cx="3888680" cy="25876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auto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 sz="1200" smtClean="0">
                <a:solidFill>
                  <a:srgbClr val="006633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 dirty="0"/>
              <a:t>30/01/2024</a:t>
            </a:r>
            <a:r>
              <a:rPr lang="zh-CN" altLang="en-US" dirty="0"/>
              <a:t>，</a:t>
            </a:r>
            <a:r>
              <a:rPr lang="en-US" altLang="zh-CN" dirty="0"/>
              <a:t>CEPC TDR meeting</a:t>
            </a:r>
            <a:endParaRPr lang="fr-BE" altLang="zh-CN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365125"/>
            <a:ext cx="7886700" cy="471587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73A6D-3DA7-4EE0-9513-07EDAD61BCA1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0629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89013"/>
            <a:ext cx="4038600" cy="548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89013"/>
            <a:ext cx="4038600" cy="548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494A1-9395-4B85-A3DA-7242D0D49614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0514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66AB7-25CD-4EBE-833D-5F38740ABDE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0249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53B77-0EAA-4B08-AB21-809E66AB136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2213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E8EF4-A54D-47B5-B4CF-A1C325AB6F16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4285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D60FF-6AAE-486B-BC81-0E2C8C5D3D27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3566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E83F8-B947-49C4-9E26-8A6FC3F4B3C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5104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BF8B3-E82E-4ABC-AE50-B27BD0890623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3785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19918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19918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70E22-1E7E-40D6-A3C4-1F8F580C4F74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56364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01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989013"/>
            <a:ext cx="4038600" cy="54848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89013"/>
            <a:ext cx="4038600" cy="54848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2CAF7-A5F1-40E2-A42B-58CDB7D68BDF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574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45682C-5E2B-4034-A45B-361F3364CAB3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>
                <a:solidFill>
                  <a:srgbClr val="000000"/>
                </a:solidFill>
              </a:rPr>
              <a:t>3/10/2023</a:t>
            </a:r>
            <a:r>
              <a:rPr lang="zh-CN" altLang="en-US">
                <a:solidFill>
                  <a:srgbClr val="000000"/>
                </a:solidFill>
              </a:rPr>
              <a:t>，</a:t>
            </a:r>
            <a:r>
              <a:rPr lang="en-US" altLang="zh-CN">
                <a:solidFill>
                  <a:srgbClr val="000000"/>
                </a:solidFill>
              </a:rPr>
              <a:t>TaichuPix chips for CEPC VTX, TWEPP2023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 anchor="t"/>
          <a:lstStyle>
            <a:lvl1pPr>
              <a:defRPr b="0"/>
            </a:lvl1pPr>
          </a:lstStyle>
          <a:p>
            <a:pPr>
              <a:defRPr/>
            </a:pPr>
            <a:fld id="{A904706F-AE08-47D6-8CE2-CCC7FF538312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8828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1pPr>
            <a:lvl2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2pPr>
            <a:lvl3pPr hangingPunct="1">
              <a:buFont typeface="Wingdings" pitchFamily="2" charset="2"/>
              <a:buChar char="Ø"/>
              <a:defRPr sz="1800"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3pPr>
            <a:lvl4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4pPr>
            <a:lvl5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F782C-8F1F-4E3B-A082-FB394FB668AA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4913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73A6D-3DA7-4EE0-9513-07EDAD61BCA1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4246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89013"/>
            <a:ext cx="4038600" cy="548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89013"/>
            <a:ext cx="4038600" cy="548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494A1-9395-4B85-A3DA-7242D0D49614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58881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66AB7-25CD-4EBE-833D-5F38740ABDE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03673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53B77-0EAA-4B08-AB21-809E66AB136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30020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E8EF4-A54D-47B5-B4CF-A1C325AB6F16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3920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D60FF-6AAE-486B-BC81-0E2C8C5D3D27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78439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E83F8-B947-49C4-9E26-8A6FC3F4B3C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13716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BF8B3-E82E-4ABC-AE50-B27BD0890623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73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531515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608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608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4807F9-308E-44DE-896A-C5F5486FF59F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19918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19918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70E22-1E7E-40D6-A3C4-1F8F580C4F74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14548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01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989013"/>
            <a:ext cx="4038600" cy="54848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89013"/>
            <a:ext cx="4038600" cy="54848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2CAF7-A5F1-40E2-A42B-58CDB7D68BDF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88299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>
                <a:solidFill>
                  <a:srgbClr val="000000"/>
                </a:solidFill>
              </a:rPr>
              <a:t>3/10/2023</a:t>
            </a:r>
            <a:r>
              <a:rPr lang="zh-CN" altLang="en-US">
                <a:solidFill>
                  <a:srgbClr val="000000"/>
                </a:solidFill>
              </a:rPr>
              <a:t>，</a:t>
            </a:r>
            <a:r>
              <a:rPr lang="en-US" altLang="zh-CN">
                <a:solidFill>
                  <a:srgbClr val="000000"/>
                </a:solidFill>
              </a:rPr>
              <a:t>TaichuPix chips for CEPC VTX, TWEPP2023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 anchor="t"/>
          <a:lstStyle>
            <a:lvl1pPr>
              <a:defRPr b="0"/>
            </a:lvl1pPr>
          </a:lstStyle>
          <a:p>
            <a:pPr>
              <a:defRPr/>
            </a:pPr>
            <a:fld id="{A904706F-AE08-47D6-8CE2-CCC7FF538312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61139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1pPr>
            <a:lvl2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2pPr>
            <a:lvl3pPr hangingPunct="1">
              <a:buFont typeface="Wingdings" pitchFamily="2" charset="2"/>
              <a:buChar char="Ø"/>
              <a:defRPr sz="1800"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3pPr>
            <a:lvl4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4pPr>
            <a:lvl5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F782C-8F1F-4E3B-A082-FB394FB668AA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57001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73A6D-3DA7-4EE0-9513-07EDAD61BCA1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16657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89013"/>
            <a:ext cx="4038600" cy="548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89013"/>
            <a:ext cx="4038600" cy="548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494A1-9395-4B85-A3DA-7242D0D49614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64716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66AB7-25CD-4EBE-833D-5F38740ABDE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78080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53B77-0EAA-4B08-AB21-809E66AB136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342114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E8EF4-A54D-47B5-B4CF-A1C325AB6F16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17668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D60FF-6AAE-486B-BC81-0E2C8C5D3D27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828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38911-1167-4E04-8CBE-31CC4704724D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E83F8-B947-49C4-9E26-8A6FC3F4B3C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22082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BF8B3-E82E-4ABC-AE50-B27BD0890623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56921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19918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19918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70E22-1E7E-40D6-A3C4-1F8F580C4F74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58538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01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989013"/>
            <a:ext cx="4038600" cy="54848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89013"/>
            <a:ext cx="4038600" cy="54848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2CAF7-A5F1-40E2-A42B-58CDB7D68BDF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677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531515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E431DB-9929-42CA-B090-663F3A0BCBAE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8A045C-B1E0-49FF-87BB-31A9B8F120A5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DD9EA8-6503-4CCB-973C-6820EEF8BE2F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47345-8BDA-4AC4-85A1-9EBAA1195F60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41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12" Type="http://schemas.openxmlformats.org/officeDocument/2006/relationships/slideLayout" Target="../slideLayouts/slideLayout53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slideLayout" Target="../slideLayouts/slideLayout52.xml"/><Relationship Id="rId5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51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Cliquez pour modifier les styles du texte du masque </a:t>
            </a:r>
          </a:p>
          <a:p>
            <a:pPr lvl="1"/>
            <a:r>
              <a:rPr lang="en-US" altLang="zh-CN"/>
              <a:t>Deuxième niveau</a:t>
            </a:r>
          </a:p>
          <a:p>
            <a:pPr lvl="2"/>
            <a:r>
              <a:rPr lang="en-US" altLang="zh-CN"/>
              <a:t>Troisième niveau</a:t>
            </a:r>
          </a:p>
          <a:p>
            <a:pPr lvl="3"/>
            <a:r>
              <a:rPr lang="en-US" altLang="zh-CN"/>
              <a:t>Quatrième niveau</a:t>
            </a:r>
          </a:p>
          <a:p>
            <a:pPr lvl="4"/>
            <a:r>
              <a:rPr lang="en-US" altLang="zh-CN"/>
              <a:t>Cinquième niveau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12088" y="6503988"/>
            <a:ext cx="94615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rgbClr val="006633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CF841C1A-65D0-45B7-9EA2-2E07EBD6A5EA}" type="slidenum">
              <a:rPr lang="fr-BE"/>
              <a:pPr>
                <a:defRPr/>
              </a:pPr>
              <a:t>‹#›</a:t>
            </a:fld>
            <a:endParaRPr lang="fr-BE"/>
          </a:p>
        </p:txBody>
      </p:sp>
      <p:sp>
        <p:nvSpPr>
          <p:cNvPr id="10" name="Freeform 7"/>
          <p:cNvSpPr>
            <a:spLocks noChangeArrowheads="1"/>
          </p:cNvSpPr>
          <p:nvPr/>
        </p:nvSpPr>
        <p:spPr bwMode="auto">
          <a:xfrm>
            <a:off x="381000" y="228600"/>
            <a:ext cx="7215188" cy="6096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rgbClr val="006633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  <a:ea typeface="+mn-ea"/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136525" y="90488"/>
            <a:ext cx="4054475" cy="21431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800">
              <a:latin typeface="+mn-lt"/>
              <a:ea typeface="+mn-ea"/>
            </a:endParaRPr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>
            <a:off x="457200" y="6453188"/>
            <a:ext cx="8229600" cy="0"/>
          </a:xfrm>
          <a:prstGeom prst="line">
            <a:avLst/>
          </a:prstGeom>
          <a:noFill/>
          <a:ln w="19050">
            <a:solidFill>
              <a:srgbClr val="CC99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  <a:ea typeface="+mn-ea"/>
            </a:endParaRPr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136525" y="90488"/>
            <a:ext cx="4054475" cy="21431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800">
              <a:latin typeface="+mn-lt"/>
              <a:ea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7840001" y="54670"/>
            <a:ext cx="1296292" cy="75654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6" r:id="rId14"/>
    <p:sldLayoutId id="2147483717" r:id="rId15"/>
    <p:sldLayoutId id="2147483718" r:id="rId16"/>
    <p:sldLayoutId id="2147483719" r:id="rId17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CC9900"/>
        </a:buClr>
        <a:buSzPct val="75000"/>
        <a:buFont typeface="Wingdings" pitchFamily="2" charset="2"/>
        <a:buChar char="n"/>
        <a:defRPr sz="2800">
          <a:solidFill>
            <a:srgbClr val="006633"/>
          </a:solidFill>
          <a:latin typeface="Comic Sans MS" pitchFamily="66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6633"/>
        </a:buClr>
        <a:buSzPct val="75000"/>
        <a:buFont typeface="Wingdings" pitchFamily="2" charset="2"/>
        <a:buChar char="Ä"/>
        <a:defRPr sz="2400">
          <a:solidFill>
            <a:schemeClr val="tx1"/>
          </a:solidFill>
          <a:latin typeface="Comic Sans MS" pitchFamily="66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CC9900"/>
        </a:buClr>
        <a:buSzPct val="65000"/>
        <a:buFont typeface="Wingdings" pitchFamily="2" charset="2"/>
        <a:buChar char="Ø"/>
        <a:defRPr sz="2000">
          <a:solidFill>
            <a:schemeClr val="tx1"/>
          </a:solidFill>
          <a:latin typeface="Comic Sans MS" pitchFamily="66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006633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Comic Sans MS" pitchFamily="66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è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è"/>
        <a:defRPr sz="1600" b="1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è"/>
        <a:defRPr sz="1600" b="1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è"/>
        <a:defRPr sz="1600" b="1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è"/>
        <a:defRPr sz="1600" b="1">
          <a:solidFill>
            <a:schemeClr val="bg2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89013"/>
            <a:ext cx="8229600" cy="548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94675" y="6524625"/>
            <a:ext cx="9144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51BD724-E05A-4DF5-ACD4-1782BFB08ADE}" type="slidenum">
              <a:rPr lang="en-US" altLang="zh-CN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9" name="Line 7"/>
          <p:cNvSpPr>
            <a:spLocks noChangeShapeType="1"/>
          </p:cNvSpPr>
          <p:nvPr userDrawn="1"/>
        </p:nvSpPr>
        <p:spPr bwMode="auto">
          <a:xfrm>
            <a:off x="466725" y="876300"/>
            <a:ext cx="8305800" cy="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zh-CN" altLang="en-US" sz="2800">
              <a:solidFill>
                <a:srgbClr val="3333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" name="Picture 8"/>
          <p:cNvPicPr>
            <a:picLocks noChangeAspect="1" noChangeArrowheads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40000" contrast="-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260350"/>
            <a:ext cx="817562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7156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89013"/>
            <a:ext cx="8229600" cy="548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94675" y="6524625"/>
            <a:ext cx="9144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51BD724-E05A-4DF5-ACD4-1782BFB08ADE}" type="slidenum">
              <a:rPr lang="en-US" altLang="zh-CN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9" name="Line 7"/>
          <p:cNvSpPr>
            <a:spLocks noChangeShapeType="1"/>
          </p:cNvSpPr>
          <p:nvPr userDrawn="1"/>
        </p:nvSpPr>
        <p:spPr bwMode="auto">
          <a:xfrm>
            <a:off x="466725" y="876300"/>
            <a:ext cx="8305800" cy="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zh-CN" altLang="en-US" sz="2800">
              <a:solidFill>
                <a:srgbClr val="3333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" name="Picture 8"/>
          <p:cNvPicPr>
            <a:picLocks noChangeAspect="1" noChangeArrowheads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40000" contrast="-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260350"/>
            <a:ext cx="817562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3305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89013"/>
            <a:ext cx="8229600" cy="548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94675" y="6524625"/>
            <a:ext cx="9144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51BD724-E05A-4DF5-ACD4-1782BFB08ADE}" type="slidenum">
              <a:rPr lang="en-US" altLang="zh-CN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9" name="Line 7"/>
          <p:cNvSpPr>
            <a:spLocks noChangeShapeType="1"/>
          </p:cNvSpPr>
          <p:nvPr userDrawn="1"/>
        </p:nvSpPr>
        <p:spPr bwMode="auto">
          <a:xfrm>
            <a:off x="466725" y="876300"/>
            <a:ext cx="8305800" cy="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zh-CN" altLang="en-US" sz="2800">
              <a:solidFill>
                <a:srgbClr val="3333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" name="Picture 8"/>
          <p:cNvPicPr>
            <a:picLocks noChangeAspect="1" noChangeArrowheads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40000" contrast="-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260350"/>
            <a:ext cx="817562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6154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8" r:id="rId12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re 1"/>
          <p:cNvSpPr>
            <a:spLocks noGrp="1"/>
          </p:cNvSpPr>
          <p:nvPr>
            <p:ph type="ctrTitle"/>
          </p:nvPr>
        </p:nvSpPr>
        <p:spPr bwMode="auto">
          <a:xfrm>
            <a:off x="2889" y="2132583"/>
            <a:ext cx="9141111" cy="13684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>
                <a:latin typeface="+mj-lt"/>
                <a:ea typeface="宋体" panose="02010600030101010101" pitchFamily="2" charset="-122"/>
              </a:rPr>
              <a:t>CEPC Electronics Ref-TDR </a:t>
            </a:r>
            <a:br>
              <a:rPr lang="en-US" altLang="zh-CN" dirty="0">
                <a:latin typeface="+mj-lt"/>
                <a:ea typeface="宋体" panose="02010600030101010101" pitchFamily="2" charset="-122"/>
              </a:rPr>
            </a:br>
            <a:r>
              <a:rPr lang="en-US" altLang="zh-CN" dirty="0">
                <a:latin typeface="+mj-lt"/>
                <a:ea typeface="宋体" panose="02010600030101010101" pitchFamily="2" charset="-122"/>
              </a:rPr>
              <a:t>Weekly meeting</a:t>
            </a:r>
          </a:p>
        </p:txBody>
      </p:sp>
      <p:sp>
        <p:nvSpPr>
          <p:cNvPr id="21506" name="Sous-titre 2"/>
          <p:cNvSpPr>
            <a:spLocks noGrp="1"/>
          </p:cNvSpPr>
          <p:nvPr>
            <p:ph type="subTitle" idx="1"/>
          </p:nvPr>
        </p:nvSpPr>
        <p:spPr>
          <a:xfrm>
            <a:off x="827584" y="3429000"/>
            <a:ext cx="7667625" cy="1224458"/>
          </a:xfrm>
        </p:spPr>
        <p:txBody>
          <a:bodyPr/>
          <a:lstStyle/>
          <a:p>
            <a:pPr algn="ctr"/>
            <a:r>
              <a:rPr lang="en-US" altLang="zh-CN" sz="2400" b="1" dirty="0">
                <a:latin typeface="+mj-lt"/>
                <a:ea typeface="宋体" charset="-122"/>
                <a:cs typeface="Times New Roman" pitchFamily="18" charset="0"/>
              </a:rPr>
              <a:t>Wei </a:t>
            </a:r>
            <a:r>
              <a:rPr lang="en-US" altLang="zh-CN" sz="2400" b="1" dirty="0" err="1">
                <a:latin typeface="+mj-lt"/>
                <a:ea typeface="宋体" charset="-122"/>
                <a:cs typeface="Times New Roman" pitchFamily="18" charset="0"/>
              </a:rPr>
              <a:t>Wei</a:t>
            </a:r>
            <a:endParaRPr lang="en-US" altLang="zh-CN" sz="2400" b="1" dirty="0">
              <a:latin typeface="+mj-lt"/>
              <a:ea typeface="宋体" charset="-122"/>
              <a:cs typeface="Times New Roman" pitchFamily="18" charset="0"/>
            </a:endParaRPr>
          </a:p>
          <a:p>
            <a:pPr algn="ctr"/>
            <a:endParaRPr lang="en-US" altLang="zh-CN" sz="2000" dirty="0">
              <a:latin typeface="+mn-lt"/>
              <a:ea typeface="宋体" charset="-122"/>
              <a:cs typeface="Times New Roman" pitchFamily="18" charset="0"/>
            </a:endParaRPr>
          </a:p>
          <a:p>
            <a:pPr lvl="0" algn="ctr"/>
            <a:r>
              <a:rPr lang="en-US" altLang="zh-CN" dirty="0">
                <a:solidFill>
                  <a:srgbClr val="000000"/>
                </a:solidFill>
                <a:latin typeface="Arial"/>
                <a:ea typeface="宋体" charset="-122"/>
                <a:cs typeface="Times New Roman" pitchFamily="18" charset="0"/>
              </a:rPr>
              <a:t>2024-02-22</a:t>
            </a:r>
          </a:p>
          <a:p>
            <a:pPr algn="ctr"/>
            <a:endParaRPr lang="en-US" altLang="zh-CN" sz="2000" dirty="0">
              <a:latin typeface="+mn-lt"/>
              <a:ea typeface="宋体" charset="-122"/>
              <a:cs typeface="Times New Roman" pitchFamily="18" charset="0"/>
            </a:endParaRPr>
          </a:p>
          <a:p>
            <a:pPr algn="ctr"/>
            <a:endParaRPr lang="en-US" altLang="zh-CN" sz="900" dirty="0">
              <a:latin typeface="+mj-lt"/>
              <a:ea typeface="宋体" charset="-122"/>
              <a:cs typeface="Times New Roman" pitchFamily="18" charset="0"/>
            </a:endParaRPr>
          </a:p>
        </p:txBody>
      </p:sp>
      <p:pic>
        <p:nvPicPr>
          <p:cNvPr id="5" name="Picture 3" descr="C:\Users\Administrator\Downloads\iheplogo\logol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88224" y="116632"/>
            <a:ext cx="2293791" cy="434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 descr="http://www.ihep.cas.cn/images/cepc_banner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549" t="593" r="42466" b="-593"/>
          <a:stretch/>
        </p:blipFill>
        <p:spPr bwMode="auto">
          <a:xfrm>
            <a:off x="6645" y="0"/>
            <a:ext cx="4565355" cy="1432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8410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C1EF0A41-020D-4E45-8B8C-1D105B71D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2</a:t>
            </a:r>
            <a:r>
              <a:rPr lang="zh-CN" altLang="en-US" dirty="0"/>
              <a:t>月</a:t>
            </a:r>
            <a:r>
              <a:rPr lang="en-US" altLang="zh-CN" dirty="0"/>
              <a:t>6</a:t>
            </a:r>
            <a:r>
              <a:rPr lang="zh-CN" altLang="en-US" dirty="0"/>
              <a:t>日例会</a:t>
            </a:r>
            <a:endParaRPr lang="en-US" altLang="zh-CN" dirty="0"/>
          </a:p>
          <a:p>
            <a:r>
              <a:rPr lang="zh-CN" altLang="en-US" dirty="0"/>
              <a:t>电子学确认整体尺寸，看电缆是否有问题 </a:t>
            </a:r>
          </a:p>
          <a:p>
            <a:r>
              <a:rPr lang="en-US" altLang="zh-CN" dirty="0"/>
              <a:t>Muon</a:t>
            </a:r>
            <a:r>
              <a:rPr lang="zh-CN" altLang="en-US" dirty="0"/>
              <a:t>做成一个精简的电子学，只保留必要的测量功能，不能是通用电子学。给出电子学成本</a:t>
            </a:r>
          </a:p>
          <a:p>
            <a:r>
              <a:rPr lang="en-US" altLang="zh-CN" dirty="0"/>
              <a:t>LGAD TOF</a:t>
            </a:r>
            <a:r>
              <a:rPr lang="zh-CN" altLang="en-US" dirty="0"/>
              <a:t>时间分辨需要差到什么程度？</a:t>
            </a:r>
            <a:r>
              <a:rPr lang="en-US" altLang="zh-CN" dirty="0"/>
              <a:t>50ps</a:t>
            </a:r>
            <a:r>
              <a:rPr lang="zh-CN" altLang="en-US" dirty="0"/>
              <a:t>可以稍差一些</a:t>
            </a:r>
          </a:p>
          <a:p>
            <a:r>
              <a:rPr lang="zh-CN" altLang="en-US" dirty="0"/>
              <a:t>准备在</a:t>
            </a:r>
            <a:r>
              <a:rPr lang="en-US" altLang="zh-CN" dirty="0"/>
              <a:t>CEPC Day</a:t>
            </a:r>
            <a:r>
              <a:rPr lang="zh-CN" altLang="en-US" dirty="0"/>
              <a:t>上报告无线传输目前的进展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2</a:t>
            </a:r>
            <a:r>
              <a:rPr lang="zh-CN" altLang="en-US" dirty="0"/>
              <a:t>月</a:t>
            </a:r>
            <a:r>
              <a:rPr lang="en-US" altLang="zh-CN" dirty="0"/>
              <a:t>20</a:t>
            </a:r>
            <a:r>
              <a:rPr lang="zh-CN" altLang="en-US" dirty="0"/>
              <a:t>日例会</a:t>
            </a:r>
            <a:endParaRPr lang="en-US" altLang="zh-CN" dirty="0"/>
          </a:p>
          <a:p>
            <a:r>
              <a:rPr lang="zh-CN" altLang="en-US" dirty="0"/>
              <a:t>机械：确定各个子探测器需要的空间，电子学确定走线需求，确定机械总体设计（需与探测器配合）（</a:t>
            </a:r>
            <a:r>
              <a:rPr lang="en-US" altLang="zh-CN" dirty="0"/>
              <a:t>4</a:t>
            </a:r>
            <a:r>
              <a:rPr lang="zh-CN" altLang="en-US" dirty="0"/>
              <a:t>月份偏晚）</a:t>
            </a:r>
          </a:p>
          <a:p>
            <a:r>
              <a:rPr lang="en-US" altLang="zh-CN" dirty="0"/>
              <a:t>hit density</a:t>
            </a:r>
            <a:r>
              <a:rPr lang="zh-CN" altLang="en-US" dirty="0"/>
              <a:t>给出：</a:t>
            </a:r>
            <a:r>
              <a:rPr lang="en-US" altLang="zh-CN" dirty="0" err="1"/>
              <a:t>higgs</a:t>
            </a:r>
            <a:r>
              <a:rPr lang="en-US" altLang="zh-CN" dirty="0"/>
              <a:t> 0.54</a:t>
            </a:r>
            <a:r>
              <a:rPr lang="zh-CN" altLang="en-US" dirty="0"/>
              <a:t>， </a:t>
            </a:r>
            <a:r>
              <a:rPr lang="en-US" altLang="zh-CN" dirty="0"/>
              <a:t>z</a:t>
            </a:r>
            <a:r>
              <a:rPr lang="zh-CN" altLang="en-US" dirty="0"/>
              <a:t>：</a:t>
            </a:r>
            <a:r>
              <a:rPr lang="en-US" altLang="zh-CN" dirty="0"/>
              <a:t>0.3</a:t>
            </a:r>
            <a:r>
              <a:rPr lang="zh-CN" altLang="en-US" dirty="0"/>
              <a:t>的</a:t>
            </a:r>
            <a:r>
              <a:rPr lang="en-US" altLang="zh-CN" dirty="0"/>
              <a:t>hit density</a:t>
            </a:r>
            <a:r>
              <a:rPr lang="zh-CN" altLang="en-US" dirty="0"/>
              <a:t>取值，是没有安全因子的；建议按照</a:t>
            </a:r>
            <a:r>
              <a:rPr lang="en-US" altLang="zh-CN" dirty="0" err="1"/>
              <a:t>cern</a:t>
            </a:r>
            <a:r>
              <a:rPr lang="zh-CN" altLang="en-US" dirty="0"/>
              <a:t>的标准乘以</a:t>
            </a:r>
            <a:r>
              <a:rPr lang="en-US" altLang="zh-CN" dirty="0"/>
              <a:t>1.5</a:t>
            </a:r>
            <a:r>
              <a:rPr lang="zh-CN" altLang="en-US" dirty="0"/>
              <a:t>倍安全因子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Tracker</a:t>
            </a:r>
            <a:r>
              <a:rPr lang="zh-CN" altLang="en-US" dirty="0"/>
              <a:t>例会</a:t>
            </a:r>
            <a:endParaRPr lang="en-US" altLang="zh-CN" dirty="0"/>
          </a:p>
          <a:p>
            <a:pPr lvl="1"/>
            <a:r>
              <a:rPr lang="zh-CN" altLang="en-US" b="1" dirty="0"/>
              <a:t>已开始进行</a:t>
            </a:r>
            <a:r>
              <a:rPr lang="en-US" altLang="zh-CN" b="1" dirty="0"/>
              <a:t>TPC &amp; DC</a:t>
            </a:r>
            <a:r>
              <a:rPr lang="zh-CN" altLang="en-US" b="1" dirty="0"/>
              <a:t>的方案比较，其中涉及到电子学成本</a:t>
            </a:r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37FE7A56-92C2-4BA5-BF7F-68148BC7C19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AFDBC6-8636-43D0-8C2D-AEEF18B55193}" type="slidenum">
              <a:rPr lang="fr-BE" smtClean="0"/>
              <a:pPr>
                <a:defRPr/>
              </a:pPr>
              <a:t>2</a:t>
            </a:fld>
            <a:endParaRPr lang="fr-BE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A1C768B-D8C1-45C9-AD57-7A64CB5963E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30/01/2024</a:t>
            </a:r>
            <a:r>
              <a:rPr lang="zh-CN" altLang="en-US"/>
              <a:t>，</a:t>
            </a:r>
            <a:r>
              <a:rPr lang="en-US" altLang="zh-CN"/>
              <a:t>CEPC TDR meeting</a:t>
            </a:r>
            <a:endParaRPr lang="fr-BE" altLang="zh-CN" dirty="0"/>
          </a:p>
        </p:txBody>
      </p:sp>
      <p:sp>
        <p:nvSpPr>
          <p:cNvPr id="5" name="标题 4">
            <a:extLst>
              <a:ext uri="{FF2B5EF4-FFF2-40B4-BE49-F238E27FC236}">
                <a16:creationId xmlns:a16="http://schemas.microsoft.com/office/drawing/2014/main" id="{7C22AF31-0AAE-4E84-833C-DA471F5AD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From plenary meeting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0499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内容占位符 6">
            <a:extLst>
              <a:ext uri="{FF2B5EF4-FFF2-40B4-BE49-F238E27FC236}">
                <a16:creationId xmlns:a16="http://schemas.microsoft.com/office/drawing/2014/main" id="{DE3E192C-A552-4964-870A-D72CFFEEC9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50" y="980728"/>
            <a:ext cx="9059810" cy="5085184"/>
          </a:xfrm>
        </p:spPr>
      </p:pic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B569673B-39C6-43C4-B62D-14895A2292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AFDBC6-8636-43D0-8C2D-AEEF18B55193}" type="slidenum">
              <a:rPr lang="fr-BE" smtClean="0"/>
              <a:pPr>
                <a:defRPr/>
              </a:pPr>
              <a:t>3</a:t>
            </a:fld>
            <a:endParaRPr lang="fr-BE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995DB83-C25A-464B-B65C-7BBA830A44D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30/01/2024</a:t>
            </a:r>
            <a:r>
              <a:rPr lang="zh-CN" altLang="en-US"/>
              <a:t>，</a:t>
            </a:r>
            <a:r>
              <a:rPr lang="en-US" altLang="zh-CN"/>
              <a:t>CEPC TDR meeting</a:t>
            </a:r>
            <a:endParaRPr lang="fr-BE" altLang="zh-CN" dirty="0"/>
          </a:p>
        </p:txBody>
      </p:sp>
      <p:sp>
        <p:nvSpPr>
          <p:cNvPr id="5" name="标题 4">
            <a:extLst>
              <a:ext uri="{FF2B5EF4-FFF2-40B4-BE49-F238E27FC236}">
                <a16:creationId xmlns:a16="http://schemas.microsoft.com/office/drawing/2014/main" id="{EDF74795-51AE-4914-BC44-2946CFA66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2720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DB804AB5-15D2-4D35-AE3F-3E7CCDB2CB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讨论电子学</a:t>
            </a:r>
            <a:r>
              <a:rPr lang="en-US" altLang="zh-CN" dirty="0"/>
              <a:t>TDAQ</a:t>
            </a:r>
            <a:r>
              <a:rPr lang="zh-CN" altLang="en-US" dirty="0"/>
              <a:t>系统成本计算方式</a:t>
            </a:r>
            <a:endParaRPr lang="en-US" altLang="zh-CN" dirty="0"/>
          </a:p>
          <a:p>
            <a:pPr lvl="1"/>
            <a:r>
              <a:rPr lang="zh-CN" altLang="en-US" dirty="0"/>
              <a:t>前端：针对各系统定制性考虑</a:t>
            </a:r>
            <a:endParaRPr lang="en-US" altLang="zh-CN" dirty="0"/>
          </a:p>
          <a:p>
            <a:pPr lvl="1"/>
            <a:r>
              <a:rPr lang="zh-CN" altLang="en-US" dirty="0"/>
              <a:t>后端：基于通用后端电子学插件</a:t>
            </a:r>
            <a:endParaRPr lang="en-US" altLang="zh-CN" dirty="0"/>
          </a:p>
          <a:p>
            <a:pPr lvl="2"/>
            <a:r>
              <a:rPr lang="zh-CN" altLang="en-US" dirty="0"/>
              <a:t>初步框架、功能</a:t>
            </a:r>
            <a:endParaRPr lang="en-US" altLang="zh-CN" dirty="0"/>
          </a:p>
          <a:p>
            <a:pPr lvl="2"/>
            <a:r>
              <a:rPr lang="zh-CN" altLang="en-US" dirty="0"/>
              <a:t>成本</a:t>
            </a:r>
            <a:r>
              <a:rPr lang="en-US" altLang="zh-CN" dirty="0"/>
              <a:t>scaling</a:t>
            </a:r>
            <a:r>
              <a:rPr lang="zh-CN" altLang="en-US" dirty="0"/>
              <a:t>方式：前端通道数</a:t>
            </a:r>
            <a:r>
              <a:rPr lang="en-US" altLang="zh-CN" dirty="0"/>
              <a:t>&amp;</a:t>
            </a:r>
            <a:r>
              <a:rPr lang="zh-CN" altLang="en-US" dirty="0"/>
              <a:t>数据量？</a:t>
            </a:r>
            <a:endParaRPr lang="en-US" altLang="zh-CN" dirty="0"/>
          </a:p>
          <a:p>
            <a:pPr lvl="1"/>
            <a:r>
              <a:rPr lang="zh-CN" altLang="en-US" dirty="0"/>
              <a:t>触发：</a:t>
            </a:r>
            <a:endParaRPr lang="en-US" altLang="zh-CN" dirty="0"/>
          </a:p>
          <a:p>
            <a:pPr lvl="1"/>
            <a:r>
              <a:rPr lang="en-US" altLang="zh-CN" dirty="0"/>
              <a:t>DAQ</a:t>
            </a:r>
            <a:r>
              <a:rPr lang="zh-CN" altLang="en-US" dirty="0"/>
              <a:t>：</a:t>
            </a:r>
            <a:endParaRPr lang="en-US" altLang="zh-CN" dirty="0"/>
          </a:p>
          <a:p>
            <a:pPr lvl="2"/>
            <a:r>
              <a:rPr lang="zh-CN" altLang="en-US" dirty="0"/>
              <a:t>成本</a:t>
            </a:r>
            <a:r>
              <a:rPr lang="en-US" altLang="zh-CN" dirty="0"/>
              <a:t>scaling</a:t>
            </a:r>
            <a:r>
              <a:rPr lang="zh-CN" altLang="en-US" dirty="0"/>
              <a:t>方式：基于数据量？</a:t>
            </a:r>
            <a:endParaRPr lang="en-US" altLang="zh-CN" dirty="0"/>
          </a:p>
          <a:p>
            <a:r>
              <a:rPr lang="zh-CN" altLang="en-US" dirty="0"/>
              <a:t>讨论</a:t>
            </a:r>
            <a:r>
              <a:rPr lang="en-US" altLang="zh-CN" dirty="0"/>
              <a:t>Muon</a:t>
            </a:r>
            <a:r>
              <a:rPr lang="zh-CN" altLang="en-US" dirty="0"/>
              <a:t>电子学方案</a:t>
            </a:r>
            <a:endParaRPr lang="en-US" altLang="zh-CN" dirty="0"/>
          </a:p>
          <a:p>
            <a:r>
              <a:rPr lang="zh-CN" altLang="en-US" dirty="0"/>
              <a:t>无线传输研究进展</a:t>
            </a:r>
            <a:r>
              <a:rPr lang="en-US" altLang="zh-CN" dirty="0"/>
              <a:t>for CEPC Day</a:t>
            </a:r>
          </a:p>
          <a:p>
            <a:pPr lvl="2"/>
            <a:endParaRPr lang="zh-CN" altLang="en-US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C3463236-9DCB-40D9-A33B-7172F70D451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AFDBC6-8636-43D0-8C2D-AEEF18B55193}" type="slidenum">
              <a:rPr lang="fr-BE" smtClean="0"/>
              <a:pPr>
                <a:defRPr/>
              </a:pPr>
              <a:t>4</a:t>
            </a:fld>
            <a:endParaRPr lang="fr-BE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84D8AD3-5A28-4A16-BBD4-673EDCBC189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30/01/2024</a:t>
            </a:r>
            <a:r>
              <a:rPr lang="zh-CN" altLang="en-US"/>
              <a:t>，</a:t>
            </a:r>
            <a:r>
              <a:rPr lang="en-US" altLang="zh-CN"/>
              <a:t>CEPC TDR meeting</a:t>
            </a:r>
            <a:endParaRPr lang="fr-BE" altLang="zh-CN" dirty="0"/>
          </a:p>
        </p:txBody>
      </p:sp>
      <p:sp>
        <p:nvSpPr>
          <p:cNvPr id="5" name="标题 4">
            <a:extLst>
              <a:ext uri="{FF2B5EF4-FFF2-40B4-BE49-F238E27FC236}">
                <a16:creationId xmlns:a16="http://schemas.microsoft.com/office/drawing/2014/main" id="{28E20B00-23A7-4386-A684-C0CFD1863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本次会议议题</a:t>
            </a:r>
          </a:p>
        </p:txBody>
      </p:sp>
    </p:spTree>
    <p:extLst>
      <p:ext uri="{BB962C8B-B14F-4D97-AF65-F5344CB8AC3E}">
        <p14:creationId xmlns:p14="http://schemas.microsoft.com/office/powerpoint/2010/main" val="2781809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内容占位符 6">
            <a:extLst>
              <a:ext uri="{FF2B5EF4-FFF2-40B4-BE49-F238E27FC236}">
                <a16:creationId xmlns:a16="http://schemas.microsoft.com/office/drawing/2014/main" id="{AB4CE01C-5296-4A9E-AD21-650E683D9F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636" y="836712"/>
            <a:ext cx="6552728" cy="4442259"/>
          </a:xfrm>
        </p:spPr>
      </p:pic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A62770AE-4CF1-4281-A076-FCC23C3145E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AFDBC6-8636-43D0-8C2D-AEEF18B55193}" type="slidenum">
              <a:rPr lang="fr-BE" smtClean="0"/>
              <a:pPr>
                <a:defRPr/>
              </a:pPr>
              <a:t>5</a:t>
            </a:fld>
            <a:endParaRPr lang="fr-BE" dirty="0"/>
          </a:p>
        </p:txBody>
      </p:sp>
      <p:sp>
        <p:nvSpPr>
          <p:cNvPr id="5" name="标题 4">
            <a:extLst>
              <a:ext uri="{FF2B5EF4-FFF2-40B4-BE49-F238E27FC236}">
                <a16:creationId xmlns:a16="http://schemas.microsoft.com/office/drawing/2014/main" id="{80D9201C-7CDD-47B7-AE47-06543FF79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电子学系统框图</a:t>
            </a:r>
            <a:r>
              <a:rPr lang="en-US" altLang="zh-CN" dirty="0"/>
              <a:t>proposed</a:t>
            </a:r>
            <a:endParaRPr lang="zh-CN" altLang="en-US" dirty="0"/>
          </a:p>
        </p:txBody>
      </p:sp>
      <p:sp>
        <p:nvSpPr>
          <p:cNvPr id="10" name="内容占位符 1">
            <a:extLst>
              <a:ext uri="{FF2B5EF4-FFF2-40B4-BE49-F238E27FC236}">
                <a16:creationId xmlns:a16="http://schemas.microsoft.com/office/drawing/2014/main" id="{A459866F-0AE7-4F6F-BEE6-7B3F9A27B863}"/>
              </a:ext>
            </a:extLst>
          </p:cNvPr>
          <p:cNvSpPr txBox="1">
            <a:spLocks/>
          </p:cNvSpPr>
          <p:nvPr/>
        </p:nvSpPr>
        <p:spPr bwMode="auto">
          <a:xfrm>
            <a:off x="467544" y="5278970"/>
            <a:ext cx="8219256" cy="1102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75000"/>
              <a:buFont typeface="Wingdings" pitchFamily="2" charset="2"/>
              <a:buChar char="n"/>
              <a:defRPr sz="1800" b="1">
                <a:solidFill>
                  <a:schemeClr val="tx1"/>
                </a:solidFill>
                <a:latin typeface="+mn-lt"/>
                <a:ea typeface="+mn-ea"/>
                <a:cs typeface="Times New Roman" pitchFamily="18" charset="0"/>
              </a:defRPr>
            </a:lvl1pPr>
            <a:lvl2pPr marL="742950" indent="-285750" algn="l" rtl="0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SzPct val="75000"/>
              <a:buFont typeface="Wingdings" panose="05000000000000000000" pitchFamily="2" charset="2"/>
              <a:buChar char="Ø"/>
              <a:defRPr sz="1600" b="0">
                <a:solidFill>
                  <a:schemeClr val="tx1"/>
                </a:solidFill>
                <a:latin typeface="+mn-lt"/>
                <a:cs typeface="Times New Roman" pitchFamily="18" charset="0"/>
              </a:defRPr>
            </a:lvl2pPr>
            <a:lvl3pPr marL="1143000" indent="-228600" algn="l" rtl="0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panose="05000000000000000000" pitchFamily="2" charset="2"/>
              <a:buChar char="l"/>
              <a:defRPr sz="1400" b="0">
                <a:solidFill>
                  <a:schemeClr val="tx1"/>
                </a:solidFill>
                <a:latin typeface="+mn-lt"/>
                <a:cs typeface="Times New Roman" pitchFamily="18" charset="0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6633"/>
              </a:buClr>
              <a:buSzPct val="70000"/>
              <a:buFont typeface="Wingdings" pitchFamily="2" charset="2"/>
              <a:buChar char="q"/>
              <a:defRPr sz="1200" b="0">
                <a:solidFill>
                  <a:schemeClr val="tx1"/>
                </a:solidFill>
                <a:latin typeface="+mn-lt"/>
                <a:cs typeface="Times New Roman" pitchFamily="18" charset="0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Font typeface="Wingdings" pitchFamily="2" charset="2"/>
              <a:buChar char="è"/>
              <a:defRPr sz="11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è"/>
              <a:defRPr sz="1600" b="1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è"/>
              <a:defRPr sz="1600" b="1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è"/>
              <a:defRPr sz="1600" b="1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è"/>
              <a:defRPr sz="1600" b="1">
                <a:solidFill>
                  <a:schemeClr val="bg2"/>
                </a:solidFill>
                <a:latin typeface="+mn-lt"/>
              </a:defRPr>
            </a:lvl9pPr>
          </a:lstStyle>
          <a:p>
            <a:r>
              <a:rPr lang="zh-CN" altLang="en-US" sz="1600" kern="0" dirty="0"/>
              <a:t>定义前端、后端、触发、</a:t>
            </a:r>
            <a:r>
              <a:rPr lang="en-US" altLang="zh-CN" sz="1600" kern="0" dirty="0"/>
              <a:t>DAQ</a:t>
            </a:r>
            <a:r>
              <a:rPr lang="zh-CN" altLang="en-US" sz="1600" kern="0" dirty="0"/>
              <a:t>界限</a:t>
            </a:r>
            <a:endParaRPr lang="en-US" altLang="zh-CN" sz="1600" kern="0" dirty="0"/>
          </a:p>
          <a:p>
            <a:r>
              <a:rPr lang="en-US" altLang="zh-CN" sz="1600" kern="0" dirty="0"/>
              <a:t>Proposal</a:t>
            </a:r>
            <a:r>
              <a:rPr lang="zh-CN" altLang="en-US" sz="1600" kern="0" dirty="0"/>
              <a:t>：前端：子系统定制化；后端：通用插件；触发：通用化；</a:t>
            </a:r>
            <a:r>
              <a:rPr lang="en-US" altLang="zh-CN" sz="1600" kern="0" dirty="0"/>
              <a:t>DAQ</a:t>
            </a:r>
            <a:r>
              <a:rPr lang="zh-CN" altLang="en-US" sz="1600" kern="0" dirty="0"/>
              <a:t>：计算中心</a:t>
            </a:r>
            <a:endParaRPr lang="en-US" altLang="zh-CN" sz="1600" kern="0" dirty="0"/>
          </a:p>
          <a:p>
            <a:r>
              <a:rPr lang="zh-CN" altLang="en-US" sz="1600" kern="0" dirty="0"/>
              <a:t>其他：时钟扇出系统、电源系统、机械冷却接口、电缆光纤</a:t>
            </a:r>
            <a:endParaRPr lang="en-US" altLang="zh-CN" sz="1600" kern="0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21BA790D-DAF2-42F6-82F7-A87B94C1FDA6}"/>
              </a:ext>
            </a:extLst>
          </p:cNvPr>
          <p:cNvSpPr/>
          <p:nvPr/>
        </p:nvSpPr>
        <p:spPr>
          <a:xfrm>
            <a:off x="1835696" y="1308299"/>
            <a:ext cx="5184576" cy="3488853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A0457183-CB7E-4F49-AD96-9B16569E8DBF}"/>
              </a:ext>
            </a:extLst>
          </p:cNvPr>
          <p:cNvSpPr txBox="1"/>
          <p:nvPr/>
        </p:nvSpPr>
        <p:spPr>
          <a:xfrm>
            <a:off x="6140252" y="1000972"/>
            <a:ext cx="22481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>
                <a:solidFill>
                  <a:srgbClr val="C00000"/>
                </a:solidFill>
              </a:rPr>
              <a:t>electronics system </a:t>
            </a:r>
            <a:endParaRPr lang="zh-CN" alt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549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A9B370A3-5FB8-4C93-B692-6DBB636706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初步明确</a:t>
            </a:r>
            <a:r>
              <a:rPr lang="en-US" altLang="zh-CN" dirty="0"/>
              <a:t>Muon</a:t>
            </a:r>
            <a:r>
              <a:rPr lang="zh-CN" altLang="en-US" dirty="0"/>
              <a:t>、硅微条电子学方案及成本考虑，以此作为相对成熟方案为其他子系统提供参考</a:t>
            </a:r>
            <a:endParaRPr lang="en-US" altLang="zh-CN" dirty="0"/>
          </a:p>
          <a:p>
            <a:r>
              <a:rPr lang="zh-CN" altLang="en-US" dirty="0"/>
              <a:t>细化后端电子学、触发</a:t>
            </a:r>
            <a:r>
              <a:rPr lang="zh-CN" altLang="en-US"/>
              <a:t>板成本，细化成本计算公式</a:t>
            </a:r>
            <a:endParaRPr lang="zh-CN" altLang="en-US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984E8EB2-4CB9-4B9B-84C0-5978B060A5D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AFDBC6-8636-43D0-8C2D-AEEF18B55193}" type="slidenum">
              <a:rPr lang="fr-BE" smtClean="0"/>
              <a:pPr>
                <a:defRPr/>
              </a:pPr>
              <a:t>6</a:t>
            </a:fld>
            <a:endParaRPr lang="fr-BE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3D0C393-EE23-47B1-9CB0-0713891C9A4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30/01/2024</a:t>
            </a:r>
            <a:r>
              <a:rPr lang="zh-CN" altLang="en-US"/>
              <a:t>，</a:t>
            </a:r>
            <a:r>
              <a:rPr lang="en-US" altLang="zh-CN"/>
              <a:t>CEPC TDR meeting</a:t>
            </a:r>
            <a:endParaRPr lang="fr-BE" altLang="zh-CN" dirty="0"/>
          </a:p>
        </p:txBody>
      </p:sp>
      <p:sp>
        <p:nvSpPr>
          <p:cNvPr id="5" name="标题 4">
            <a:extLst>
              <a:ext uri="{FF2B5EF4-FFF2-40B4-BE49-F238E27FC236}">
                <a16:creationId xmlns:a16="http://schemas.microsoft.com/office/drawing/2014/main" id="{3A9394C5-8CA7-4C69-A1F0-84AF299B7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近期计划</a:t>
            </a:r>
          </a:p>
        </p:txBody>
      </p:sp>
    </p:spTree>
    <p:extLst>
      <p:ext uri="{BB962C8B-B14F-4D97-AF65-F5344CB8AC3E}">
        <p14:creationId xmlns:p14="http://schemas.microsoft.com/office/powerpoint/2010/main" val="41466591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wan">
  <a:themeElements>
    <a:clrScheme name="IReS_LEPSI_NEW_bleu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IReS_LEPSI_NEW_ble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C00000"/>
          </a:solidFill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IReS_LEPSI_NEW_bleu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eS_LEPSI_NEW_bleu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eS_LEPSI_NEW_bleu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eS_LEPSI_NEW_bleu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eS_LEPSI_NEW_bleu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eS_LEPSI_NEW_bleu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eS_LEPSI_NEW_bleu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eS_LEPSI_NEW_bleu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eS_LEPSI_NEW_bleu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eS_LEPSI_NEW_bleu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eS_LEPSI_NEW_bleu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eS_LEPSI_NEW_bleu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内容">
  <a:themeElements>
    <a:clrScheme name="内容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内容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9050">
          <a:solidFill>
            <a:srgbClr val="FF0000"/>
          </a:solidFill>
          <a:miter lim="800000"/>
          <a:headEnd/>
          <a:tailEnd/>
        </a:ln>
      </a:spPr>
      <a:bodyPr wrap="none" rtlCol="0" anchor="ctr">
        <a:spAutoFit/>
      </a:bodyPr>
      <a:lstStyle>
        <a:defPPr algn="ctr">
          <a:defRPr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defRPr>
        </a:defPPr>
      </a:lstStyle>
    </a:spDef>
    <a:lnDef>
      <a:spPr>
        <a:ln w="25400" cmpd="sng">
          <a:solidFill>
            <a:srgbClr val="FF0000"/>
          </a:solidFill>
          <a:tailEnd type="none"/>
        </a:ln>
        <a:effectLst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内容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内容">
  <a:themeElements>
    <a:clrScheme name="内容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内容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9050">
          <a:solidFill>
            <a:srgbClr val="FF0000"/>
          </a:solidFill>
          <a:miter lim="800000"/>
          <a:headEnd/>
          <a:tailEnd/>
        </a:ln>
      </a:spPr>
      <a:bodyPr wrap="none" rtlCol="0" anchor="ctr">
        <a:spAutoFit/>
      </a:bodyPr>
      <a:lstStyle>
        <a:defPPr algn="ctr">
          <a:defRPr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defRPr>
        </a:defPPr>
      </a:lstStyle>
    </a:spDef>
    <a:lnDef>
      <a:spPr>
        <a:ln w="25400" cmpd="sng">
          <a:solidFill>
            <a:srgbClr val="FF0000"/>
          </a:solidFill>
          <a:tailEnd type="none"/>
        </a:ln>
        <a:effectLst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内容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内容">
  <a:themeElements>
    <a:clrScheme name="内容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内容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9050">
          <a:solidFill>
            <a:srgbClr val="FF0000"/>
          </a:solidFill>
          <a:miter lim="800000"/>
          <a:headEnd/>
          <a:tailEnd/>
        </a:ln>
      </a:spPr>
      <a:bodyPr wrap="none" rtlCol="0" anchor="ctr">
        <a:spAutoFit/>
      </a:bodyPr>
      <a:lstStyle>
        <a:defPPr algn="ctr">
          <a:defRPr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defRPr>
        </a:defPPr>
      </a:lstStyle>
    </a:spDef>
    <a:lnDef>
      <a:spPr>
        <a:ln w="25400" cmpd="sng">
          <a:solidFill>
            <a:srgbClr val="FF0000"/>
          </a:solidFill>
          <a:tailEnd type="none"/>
        </a:ln>
        <a:effectLst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内容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Thème2909</Template>
  <TotalTime>68871</TotalTime>
  <Words>340</Words>
  <Application>Microsoft Office PowerPoint</Application>
  <PresentationFormat>全屏显示(4:3)</PresentationFormat>
  <Paragraphs>46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6</vt:i4>
      </vt:variant>
    </vt:vector>
  </HeadingPairs>
  <TitlesOfParts>
    <vt:vector size="17" baseType="lpstr">
      <vt:lpstr>黑体</vt:lpstr>
      <vt:lpstr>宋体</vt:lpstr>
      <vt:lpstr>Arial</vt:lpstr>
      <vt:lpstr>Calibri</vt:lpstr>
      <vt:lpstr>Comic Sans MS</vt:lpstr>
      <vt:lpstr>Times New Roman</vt:lpstr>
      <vt:lpstr>Wingdings</vt:lpstr>
      <vt:lpstr>Thèmewan</vt:lpstr>
      <vt:lpstr>内容</vt:lpstr>
      <vt:lpstr>1_内容</vt:lpstr>
      <vt:lpstr>2_内容</vt:lpstr>
      <vt:lpstr>CEPC Electronics Ref-TDR  Weekly meeting</vt:lpstr>
      <vt:lpstr>From plenary meeting </vt:lpstr>
      <vt:lpstr>PowerPoint 演示文稿</vt:lpstr>
      <vt:lpstr>本次会议议题</vt:lpstr>
      <vt:lpstr>电子学系统框图proposed</vt:lpstr>
      <vt:lpstr>近期计划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Radiation Interaction with Matter</dc:title>
  <dc:creator>Zhang</dc:creator>
  <cp:lastModifiedBy>asus</cp:lastModifiedBy>
  <cp:revision>3588</cp:revision>
  <cp:lastPrinted>2011-09-05T15:51:56Z</cp:lastPrinted>
  <dcterms:created xsi:type="dcterms:W3CDTF">2011-06-15T13:48:12Z</dcterms:created>
  <dcterms:modified xsi:type="dcterms:W3CDTF">2024-02-22T00:38:36Z</dcterms:modified>
</cp:coreProperties>
</file>