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68" r:id="rId6"/>
    <p:sldId id="262" r:id="rId7"/>
    <p:sldId id="257" r:id="rId8"/>
    <p:sldId id="267" r:id="rId9"/>
    <p:sldId id="259" r:id="rId10"/>
    <p:sldId id="264" r:id="rId11"/>
    <p:sldId id="265" r:id="rId12"/>
    <p:sldId id="26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4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506F44-30F3-D12E-2F70-9A7240474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CD5C0E-EC34-064E-0E94-D7B4273D1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2EB176-E6E0-5186-AAEC-4AE2D868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64114C-4701-5CEE-AB43-9253C9C9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82DC1D-3734-20C0-BC00-BD6B99662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6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FA66F-6D99-3E67-504F-02B0E8AD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7F056A-81FE-B5AB-CE8E-F460FE08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8129C-C04C-6700-8DC2-A9DD1373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44AE04-3099-7AC2-8573-530ED4C6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BE4B77-51C2-DAA8-CFE7-9450055B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9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A5C726-BE6A-726E-DE85-80E27492C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8885EE-688F-AC98-ED2C-0C6D3612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10DA9-0167-5289-9A84-21D5C6BA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68FB74-1D2B-6A04-D743-7FD517BC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371B4-4A0F-B7B2-6E6D-16B91656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3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80727-922F-54DD-D1B8-5C086A0F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1075B2-6984-EF8D-2157-0987ADF3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A7F406-647D-785A-92AC-1E637B3D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051076-B6C3-BCB3-14B9-5491D9CC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4B9AF6-9438-143D-BE99-CBD48989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59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74FD31-414B-3906-6521-019407AB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32CB1F-7470-E01C-400E-683520950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400C19-62C0-DE79-D1C7-E96B44A9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A3D45C-770E-9EBB-42C5-F50F0EB7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018BB4-8B3E-2F6C-999D-9FB0B006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08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F4B85-BE7F-24D5-5614-FA4C4011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08A6DA-76A5-7553-F3DA-338CF9C50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C6247D-4574-DE71-AA2B-57A44BB3B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17E79-08C3-2CB2-FEAA-5EAD0BD9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B9B114-1532-5CD9-C6CC-7923A3FD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4CA72E-8254-504E-6880-940E5AF8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1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E7A3E-C4A0-1535-1886-2EF0EC4A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FF179B-4674-8FFC-55E5-E71DF9538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DABF4F-6DBE-E7D9-D2FC-EF4674C59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9D9931E-0287-E8ED-D91F-DBBA1A368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F9015B8-A8AA-A6FD-C34D-DA4941D74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53B6A0-A92C-CA3C-5D09-54CA67C5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49CE5A-E2C4-F63E-FFFD-7B44CA8F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8424C63-C53B-5386-AD71-B5342707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7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1EE23-36CE-0749-088A-FE33BE79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C2583B-363E-0E3A-6D36-73582C0D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110841-7F37-EE1A-2DFB-89001D7D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7B9C37-D400-006F-B30D-0B523254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76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4D2F72-7107-B0FF-6A82-9478E738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E04B731-2781-816E-F45C-31C5299C0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3183E9-4B33-716C-26F3-8A802382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7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1E0C15-9B9A-485E-6E9F-0863BD2E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C61506-0A9C-E561-AC15-65FAE0039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05687C-B1DD-5001-0273-BCC708B2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8D7CD5-7863-83D0-A48D-274B2865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558E-23A4-8DDC-58C6-AF17458A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12B340-B2AA-265A-B609-35F66B3BF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2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0B24F-5B03-27D7-29A3-D1E1100C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0DCCED-8773-DE02-DE8A-5E3BC524E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26A1007-A43F-0690-A63F-339193061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EB366E-D4B6-0416-91A8-5A666327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3FD629-9BA8-3B63-1EB9-F0970FF1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81DF0D-BFF7-E4F3-6B45-500D821B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4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E86DCF9-6D61-F322-5BF8-261255B4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3DDC05-C7B3-E051-87DA-97B420F0D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BA977B-04C4-97CB-9D08-1205EF84F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5EC3F-316B-49BF-A71A-A39D0C85CBE5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3513C4-064E-4A64-F358-41E5E01C7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098DB-A220-7DFD-073C-FC9AF3AC6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A140-A6A5-4F0D-920A-43983D02E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92868-2F7F-CA14-9D9F-E0D0A2008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Vertex readout electronics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C1311D-9BFF-9C09-3B47-8C583AF60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Jun Hu</a:t>
            </a:r>
          </a:p>
          <a:p>
            <a:r>
              <a:rPr lang="en-US" altLang="zh-CN" dirty="0"/>
              <a:t>2024.2.22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184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3E825-FBE6-F6EA-97AE-4996A300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84DCD-DE60-DA09-49C3-CE6AB2611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前端功耗</a:t>
            </a:r>
            <a:endParaRPr lang="en-US" altLang="zh-CN" dirty="0"/>
          </a:p>
          <a:p>
            <a:pPr lvl="1"/>
            <a:r>
              <a:rPr lang="zh-CN" altLang="en-US" dirty="0"/>
              <a:t>芯片功耗约为</a:t>
            </a:r>
            <a:r>
              <a:rPr lang="en-US" altLang="zh-CN" dirty="0"/>
              <a:t>0.4W</a:t>
            </a:r>
            <a:r>
              <a:rPr lang="zh-CN" altLang="en-US" dirty="0"/>
              <a:t>，按</a:t>
            </a:r>
            <a:r>
              <a:rPr lang="en-US" altLang="zh-CN" dirty="0"/>
              <a:t>80%</a:t>
            </a:r>
            <a:r>
              <a:rPr lang="zh-CN" altLang="en-US" dirty="0"/>
              <a:t>效率计算，输出功率</a:t>
            </a:r>
            <a:r>
              <a:rPr lang="en-US" altLang="zh-CN" dirty="0"/>
              <a:t>0.5W</a:t>
            </a:r>
            <a:r>
              <a:rPr lang="zh-CN" altLang="en-US" dirty="0"/>
              <a:t>，</a:t>
            </a:r>
            <a:endParaRPr lang="en-US" altLang="zh-CN" dirty="0"/>
          </a:p>
          <a:p>
            <a:pPr lvl="1"/>
            <a:r>
              <a:rPr lang="zh-CN" altLang="en-US" dirty="0"/>
              <a:t>每个</a:t>
            </a:r>
            <a:r>
              <a:rPr lang="en-US" altLang="zh-CN" dirty="0"/>
              <a:t>ladder </a:t>
            </a:r>
            <a:r>
              <a:rPr lang="zh-CN" altLang="en-US" dirty="0"/>
              <a:t>功耗 （</a:t>
            </a:r>
            <a:r>
              <a:rPr lang="en-US" altLang="zh-CN" dirty="0"/>
              <a:t>0.5W + 0.5W) X 20 = 20W</a:t>
            </a:r>
          </a:p>
          <a:p>
            <a:pPr lvl="1"/>
            <a:r>
              <a:rPr lang="en-US" altLang="zh-CN" dirty="0"/>
              <a:t>20W/channel</a:t>
            </a:r>
            <a:r>
              <a:rPr lang="zh-CN" altLang="en-US" dirty="0"/>
              <a:t>带冗余，每通道</a:t>
            </a:r>
            <a:r>
              <a:rPr lang="en-US" altLang="zh-CN" dirty="0"/>
              <a:t>500</a:t>
            </a:r>
            <a:r>
              <a:rPr lang="zh-CN" altLang="en-US" dirty="0"/>
              <a:t>元，</a:t>
            </a:r>
            <a:r>
              <a:rPr lang="en-US" altLang="zh-CN" dirty="0"/>
              <a:t>64</a:t>
            </a:r>
            <a:r>
              <a:rPr lang="zh-CN" altLang="en-US" dirty="0"/>
              <a:t>通道总计</a:t>
            </a:r>
            <a:r>
              <a:rPr lang="en-US" altLang="zh-CN" dirty="0"/>
              <a:t>32000</a:t>
            </a:r>
            <a:r>
              <a:rPr lang="zh-CN" altLang="en-US" dirty="0"/>
              <a:t>元</a:t>
            </a:r>
            <a:endParaRPr lang="en-US" altLang="zh-CN" dirty="0"/>
          </a:p>
          <a:p>
            <a:r>
              <a:rPr lang="zh-CN" altLang="en-US" dirty="0"/>
              <a:t>后端功耗</a:t>
            </a:r>
            <a:endParaRPr lang="en-US" altLang="zh-CN" dirty="0"/>
          </a:p>
          <a:p>
            <a:pPr lvl="1"/>
            <a:r>
              <a:rPr lang="en-US" altLang="zh-CN" dirty="0"/>
              <a:t> </a:t>
            </a:r>
            <a:r>
              <a:rPr lang="zh-CN" altLang="en-US" dirty="0"/>
              <a:t>单板约为</a:t>
            </a:r>
            <a:r>
              <a:rPr lang="en-US" altLang="zh-CN" dirty="0"/>
              <a:t>64W</a:t>
            </a:r>
            <a:r>
              <a:rPr lang="zh-CN" altLang="en-US" dirty="0"/>
              <a:t>，每通道</a:t>
            </a:r>
            <a:r>
              <a:rPr lang="en-US" altLang="zh-CN" dirty="0"/>
              <a:t>1000</a:t>
            </a:r>
            <a:r>
              <a:rPr lang="zh-CN" altLang="en-US" dirty="0"/>
              <a:t>元，</a:t>
            </a:r>
            <a:r>
              <a:rPr lang="en-US" altLang="zh-CN" dirty="0"/>
              <a:t>2</a:t>
            </a:r>
            <a:r>
              <a:rPr lang="zh-CN" altLang="en-US" dirty="0"/>
              <a:t>块总计</a:t>
            </a:r>
            <a:r>
              <a:rPr lang="en-US" altLang="zh-CN" dirty="0"/>
              <a:t>2000</a:t>
            </a:r>
            <a:r>
              <a:rPr lang="zh-CN" altLang="en-US" dirty="0"/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203308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877D09-D3A4-5802-1208-0710F565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线缆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E07E2B-09E3-9B2C-EDE3-131331E17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电源线：直径大约</a:t>
            </a:r>
            <a:r>
              <a:rPr lang="en-US" altLang="zh-CN" dirty="0"/>
              <a:t>2mm</a:t>
            </a:r>
            <a:r>
              <a:rPr lang="zh-CN" altLang="en-US" dirty="0"/>
              <a:t>，线上电阻</a:t>
            </a:r>
            <a:r>
              <a:rPr lang="en-US" altLang="zh-CN" dirty="0"/>
              <a:t>&lt;1</a:t>
            </a:r>
            <a:r>
              <a:rPr lang="zh-CN" altLang="en-US" dirty="0"/>
              <a:t>欧</a:t>
            </a:r>
            <a:r>
              <a:rPr lang="en-US" altLang="zh-CN" dirty="0"/>
              <a:t>@100m, </a:t>
            </a:r>
            <a:r>
              <a:rPr lang="zh-CN" altLang="en-US" dirty="0"/>
              <a:t>单价</a:t>
            </a:r>
            <a:r>
              <a:rPr lang="en-US" altLang="zh-CN" dirty="0"/>
              <a:t>2</a:t>
            </a:r>
            <a:r>
              <a:rPr lang="zh-CN" altLang="en-US" dirty="0"/>
              <a:t>元</a:t>
            </a:r>
            <a:r>
              <a:rPr lang="en-US" altLang="zh-CN" dirty="0"/>
              <a:t>/</a:t>
            </a:r>
            <a:r>
              <a:rPr lang="zh-CN" altLang="en-US" dirty="0"/>
              <a:t>米</a:t>
            </a:r>
            <a:endParaRPr lang="en-US" altLang="zh-CN" dirty="0"/>
          </a:p>
          <a:p>
            <a:r>
              <a:rPr lang="zh-CN" altLang="en-US" dirty="0"/>
              <a:t>同轴电缆：单价</a:t>
            </a:r>
            <a:r>
              <a:rPr lang="en-US" altLang="zh-CN" dirty="0"/>
              <a:t>5</a:t>
            </a:r>
            <a:r>
              <a:rPr lang="zh-CN" altLang="en-US" dirty="0"/>
              <a:t>元</a:t>
            </a:r>
            <a:r>
              <a:rPr lang="en-US" altLang="zh-CN" dirty="0"/>
              <a:t>/</a:t>
            </a:r>
            <a:r>
              <a:rPr lang="zh-CN" altLang="en-US" dirty="0"/>
              <a:t>米，每通道</a:t>
            </a:r>
            <a:r>
              <a:rPr lang="en-US" altLang="zh-CN" dirty="0"/>
              <a:t>2</a:t>
            </a:r>
            <a:r>
              <a:rPr lang="zh-CN" altLang="en-US" dirty="0"/>
              <a:t>根，</a:t>
            </a:r>
            <a:endParaRPr lang="en-US" altLang="zh-CN" dirty="0"/>
          </a:p>
          <a:p>
            <a:r>
              <a:rPr lang="zh-CN" altLang="en-US" dirty="0"/>
              <a:t>光纤：</a:t>
            </a:r>
            <a:r>
              <a:rPr lang="en-US" altLang="zh-CN" dirty="0"/>
              <a:t>2</a:t>
            </a:r>
            <a:r>
              <a:rPr lang="zh-CN" altLang="en-US" dirty="0"/>
              <a:t>元</a:t>
            </a:r>
            <a:r>
              <a:rPr lang="en-US" altLang="zh-CN" dirty="0"/>
              <a:t>/</a:t>
            </a:r>
            <a:r>
              <a:rPr lang="zh-CN" altLang="en-US" dirty="0"/>
              <a:t>米</a:t>
            </a:r>
            <a:endParaRPr lang="en-US" altLang="zh-CN" dirty="0"/>
          </a:p>
          <a:p>
            <a:r>
              <a:rPr lang="zh-CN" altLang="en-US" dirty="0"/>
              <a:t>长度按</a:t>
            </a:r>
            <a:r>
              <a:rPr lang="en-US" altLang="zh-CN" dirty="0"/>
              <a:t>50m</a:t>
            </a:r>
            <a:r>
              <a:rPr lang="zh-CN" altLang="en-US" dirty="0"/>
              <a:t>计算，每米单价</a:t>
            </a:r>
            <a:r>
              <a:rPr lang="en-US" altLang="zh-CN" dirty="0"/>
              <a:t>14</a:t>
            </a:r>
            <a:r>
              <a:rPr lang="zh-CN" altLang="en-US" dirty="0"/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195278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0D997-062E-1473-15DE-760E117D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FBAA1BC2-59CE-9D86-88E6-69F010DE0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313168"/>
              </p:ext>
            </p:extLst>
          </p:nvPr>
        </p:nvGraphicFramePr>
        <p:xfrm>
          <a:off x="838200" y="1825625"/>
          <a:ext cx="66012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322">
                  <a:extLst>
                    <a:ext uri="{9D8B030D-6E8A-4147-A177-3AD203B41FA5}">
                      <a16:colId xmlns:a16="http://schemas.microsoft.com/office/drawing/2014/main" val="396811733"/>
                    </a:ext>
                  </a:extLst>
                </a:gridCol>
                <a:gridCol w="1650322">
                  <a:extLst>
                    <a:ext uri="{9D8B030D-6E8A-4147-A177-3AD203B41FA5}">
                      <a16:colId xmlns:a16="http://schemas.microsoft.com/office/drawing/2014/main" val="2891315790"/>
                    </a:ext>
                  </a:extLst>
                </a:gridCol>
                <a:gridCol w="1650322">
                  <a:extLst>
                    <a:ext uri="{9D8B030D-6E8A-4147-A177-3AD203B41FA5}">
                      <a16:colId xmlns:a16="http://schemas.microsoft.com/office/drawing/2014/main" val="2395554365"/>
                    </a:ext>
                  </a:extLst>
                </a:gridCol>
                <a:gridCol w="1650322">
                  <a:extLst>
                    <a:ext uri="{9D8B030D-6E8A-4147-A177-3AD203B41FA5}">
                      <a16:colId xmlns:a16="http://schemas.microsoft.com/office/drawing/2014/main" val="2462242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Number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In total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912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FELIX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60000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989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TTC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76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Power supply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201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cable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50mX64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44800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787851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E471BC1-6084-2BFC-7D9F-F1BD008FA6B2}"/>
              </a:ext>
            </a:extLst>
          </p:cNvPr>
          <p:cNvSpPr txBox="1"/>
          <p:nvPr/>
        </p:nvSpPr>
        <p:spPr>
          <a:xfrm>
            <a:off x="838200" y="504872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不包含预研费用</a:t>
            </a:r>
          </a:p>
        </p:txBody>
      </p:sp>
    </p:spTree>
    <p:extLst>
      <p:ext uri="{BB962C8B-B14F-4D97-AF65-F5344CB8AC3E}">
        <p14:creationId xmlns:p14="http://schemas.microsoft.com/office/powerpoint/2010/main" val="29601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17F4B-C956-1DBC-E9CF-CC088068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A49FBF-1EAC-E90E-D624-C5ADEC693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前端电子学</a:t>
            </a:r>
            <a:endParaRPr lang="en-US" altLang="zh-CN" dirty="0"/>
          </a:p>
          <a:p>
            <a:r>
              <a:rPr lang="zh-CN" altLang="en-US" dirty="0"/>
              <a:t>后端电子学</a:t>
            </a:r>
            <a:endParaRPr lang="en-US" altLang="zh-CN" dirty="0"/>
          </a:p>
          <a:p>
            <a:r>
              <a:rPr lang="zh-CN" altLang="en-US" dirty="0"/>
              <a:t>时钟与触发</a:t>
            </a:r>
            <a:endParaRPr lang="en-US" altLang="zh-CN" dirty="0"/>
          </a:p>
          <a:p>
            <a:r>
              <a:rPr lang="zh-CN" altLang="en-US" dirty="0"/>
              <a:t>电子学工艺及散热</a:t>
            </a:r>
          </a:p>
        </p:txBody>
      </p:sp>
    </p:spTree>
    <p:extLst>
      <p:ext uri="{BB962C8B-B14F-4D97-AF65-F5344CB8AC3E}">
        <p14:creationId xmlns:p14="http://schemas.microsoft.com/office/powerpoint/2010/main" val="280623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35A8DC-F651-4A23-7E5F-2554C888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已知需求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E765E9-705F-6C91-FB27-15E9C68C3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2492" cy="4351338"/>
          </a:xfrm>
        </p:spPr>
        <p:txBody>
          <a:bodyPr/>
          <a:lstStyle/>
          <a:p>
            <a:r>
              <a:rPr lang="zh-CN" altLang="en-US" dirty="0"/>
              <a:t>通道数：</a:t>
            </a:r>
            <a:r>
              <a:rPr lang="en-US" altLang="zh-CN" dirty="0"/>
              <a:t>64 double-side ladders</a:t>
            </a:r>
          </a:p>
          <a:p>
            <a:pPr marL="0" indent="0">
              <a:buNone/>
            </a:pPr>
            <a:r>
              <a:rPr lang="en-US" altLang="zh-CN" dirty="0"/>
              <a:t>              ~1280 chips</a:t>
            </a:r>
          </a:p>
          <a:p>
            <a:r>
              <a:rPr lang="zh-CN" altLang="en-US" dirty="0"/>
              <a:t>数据率：</a:t>
            </a:r>
            <a:r>
              <a:rPr lang="en-US" altLang="zh-CN" dirty="0"/>
              <a:t>160Mbps/chip @trigger</a:t>
            </a:r>
          </a:p>
          <a:p>
            <a:pPr marL="0" indent="0">
              <a:buNone/>
            </a:pPr>
            <a:r>
              <a:rPr lang="en-US" altLang="zh-CN" dirty="0"/>
              <a:t>                  3.2Gbps / ladder</a:t>
            </a:r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A5FC54-B819-6A4E-7410-6BA450DA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92" y="1027906"/>
            <a:ext cx="5368973" cy="26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717E8-F7CC-E8F7-6FB2-4CCD141C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7818CA-A24F-B32E-C326-F7012228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54" y="1980912"/>
            <a:ext cx="4803280" cy="1405585"/>
          </a:xfrm>
        </p:spPr>
        <p:txBody>
          <a:bodyPr>
            <a:normAutofit lnSpcReduction="10000"/>
          </a:bodyPr>
          <a:lstStyle/>
          <a:p>
            <a:r>
              <a:rPr lang="en-US" altLang="zh-CN" sz="1800" dirty="0"/>
              <a:t>Interposer board</a:t>
            </a:r>
          </a:p>
          <a:p>
            <a:pPr lvl="1"/>
            <a:r>
              <a:rPr lang="en-US" altLang="zh-CN" sz="1300" dirty="0"/>
              <a:t>DC-DC</a:t>
            </a:r>
            <a:r>
              <a:rPr lang="zh-CN" altLang="en-US" sz="1300" dirty="0"/>
              <a:t>：</a:t>
            </a:r>
            <a:r>
              <a:rPr lang="en-US" altLang="zh-CN" sz="1300" dirty="0"/>
              <a:t>low power supply provider for front-end</a:t>
            </a:r>
            <a:endParaRPr lang="zh-CN" altLang="en-US" sz="1300" dirty="0"/>
          </a:p>
          <a:p>
            <a:pPr lvl="1"/>
            <a:r>
              <a:rPr lang="en-US" altLang="zh-CN" sz="1300" dirty="0"/>
              <a:t>Data aggregation to high speed link/optical link</a:t>
            </a:r>
            <a:r>
              <a:rPr lang="zh-CN" altLang="en-US" sz="1300" dirty="0"/>
              <a:t>（</a:t>
            </a:r>
            <a:r>
              <a:rPr lang="en-US" altLang="zh-CN" sz="1300" dirty="0" err="1"/>
              <a:t>lpGBT</a:t>
            </a:r>
            <a:r>
              <a:rPr lang="en-US" altLang="zh-CN" sz="1300" dirty="0"/>
              <a:t>,</a:t>
            </a:r>
            <a:r>
              <a:rPr lang="zh-CN" altLang="en-US" sz="1300" dirty="0"/>
              <a:t> </a:t>
            </a:r>
            <a:r>
              <a:rPr lang="en-US" altLang="zh-CN" sz="1300" dirty="0"/>
              <a:t>VTRX+</a:t>
            </a:r>
            <a:r>
              <a:rPr lang="zh-CN" altLang="en-US" sz="1300" dirty="0"/>
              <a:t>）</a:t>
            </a:r>
            <a:endParaRPr lang="en-US" altLang="zh-CN" sz="1300" dirty="0"/>
          </a:p>
          <a:p>
            <a:pPr lvl="1"/>
            <a:r>
              <a:rPr lang="en-US" altLang="zh-CN" sz="1300" dirty="0"/>
              <a:t>Chip configuration transmission </a:t>
            </a:r>
          </a:p>
          <a:p>
            <a:pPr lvl="1"/>
            <a:r>
              <a:rPr lang="en-US" altLang="zh-CN" sz="1300" dirty="0"/>
              <a:t>Clock and trigger distribution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F5F4AEA7-B8C2-D028-9839-E21B537E863D}"/>
              </a:ext>
            </a:extLst>
          </p:cNvPr>
          <p:cNvSpPr txBox="1">
            <a:spLocks/>
          </p:cNvSpPr>
          <p:nvPr/>
        </p:nvSpPr>
        <p:spPr>
          <a:xfrm>
            <a:off x="634108" y="5207384"/>
            <a:ext cx="4803280" cy="14055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/>
              <a:t>FELIX</a:t>
            </a:r>
          </a:p>
          <a:p>
            <a:pPr lvl="1"/>
            <a:r>
              <a:rPr lang="en-US" altLang="zh-CN" sz="1300" dirty="0"/>
              <a:t>Route data between optical link of front-end and the highspeed network of DAQ system</a:t>
            </a:r>
          </a:p>
          <a:p>
            <a:pPr lvl="1"/>
            <a:r>
              <a:rPr lang="en-US" altLang="zh-CN" sz="1300" dirty="0"/>
              <a:t>Connect with TTC and get synced clock, global trigger decision, reset and so on.</a:t>
            </a:r>
          </a:p>
          <a:p>
            <a:pPr lvl="1"/>
            <a:r>
              <a:rPr lang="en-US" altLang="zh-CN" sz="1300" dirty="0"/>
              <a:t>Fanout low speed clock, trigger and reset to front-end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EB42BD9-394E-0CCD-E245-585AE2BC516A}"/>
              </a:ext>
            </a:extLst>
          </p:cNvPr>
          <p:cNvSpPr txBox="1">
            <a:spLocks/>
          </p:cNvSpPr>
          <p:nvPr/>
        </p:nvSpPr>
        <p:spPr>
          <a:xfrm>
            <a:off x="8392222" y="1838468"/>
            <a:ext cx="3482724" cy="73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/>
              <a:t>Power supply</a:t>
            </a:r>
          </a:p>
          <a:p>
            <a:pPr lvl="1"/>
            <a:r>
              <a:rPr lang="en-US" altLang="zh-CN" sz="1300" dirty="0"/>
              <a:t>Provide higher voltage to front-end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528423C-3AEE-7C51-8867-07DB3DCFCC88}"/>
              </a:ext>
            </a:extLst>
          </p:cNvPr>
          <p:cNvSpPr txBox="1">
            <a:spLocks/>
          </p:cNvSpPr>
          <p:nvPr/>
        </p:nvSpPr>
        <p:spPr>
          <a:xfrm>
            <a:off x="8392222" y="2718911"/>
            <a:ext cx="3482724" cy="1218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/>
              <a:t>Clock, trigger, fast control</a:t>
            </a:r>
          </a:p>
          <a:p>
            <a:pPr lvl="1"/>
            <a:r>
              <a:rPr lang="en-US" altLang="zh-CN" sz="1300" dirty="0"/>
              <a:t>Fanout the common information to FELIX</a:t>
            </a:r>
          </a:p>
          <a:p>
            <a:pPr lvl="1"/>
            <a:r>
              <a:rPr lang="en-US" altLang="zh-CN" sz="1300" dirty="0"/>
              <a:t>Sync with FELIX and provide clean clock</a:t>
            </a:r>
            <a:r>
              <a:rPr lang="zh-CN" altLang="en-US" sz="1300" dirty="0"/>
              <a:t>，</a:t>
            </a:r>
            <a:endParaRPr lang="en-US" altLang="zh-CN" sz="13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F6B87-BA52-0F08-78D7-EF6D90786EE9}"/>
              </a:ext>
            </a:extLst>
          </p:cNvPr>
          <p:cNvSpPr txBox="1"/>
          <p:nvPr/>
        </p:nvSpPr>
        <p:spPr>
          <a:xfrm>
            <a:off x="3666790" y="4820129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X64@10Gb/s</a:t>
            </a:r>
            <a:endParaRPr lang="zh-CN" altLang="en-US" sz="1200" dirty="0"/>
          </a:p>
        </p:txBody>
      </p:sp>
      <p:pic>
        <p:nvPicPr>
          <p:cNvPr id="15" name="pic">
            <a:extLst>
              <a:ext uri="{FF2B5EF4-FFF2-40B4-BE49-F238E27FC236}">
                <a16:creationId xmlns:a16="http://schemas.microsoft.com/office/drawing/2014/main" id="{E8478E7A-D38E-BAA0-027F-ADFA303F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0013" y="1782454"/>
            <a:ext cx="6983782" cy="4310876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FADED1D-9FE7-127D-F687-2667D8AE2041}"/>
              </a:ext>
            </a:extLst>
          </p:cNvPr>
          <p:cNvCxnSpPr/>
          <p:nvPr/>
        </p:nvCxnSpPr>
        <p:spPr>
          <a:xfrm>
            <a:off x="3418661" y="3340547"/>
            <a:ext cx="0" cy="1796635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5900B26-D831-D97A-DCB6-31FE207360BE}"/>
              </a:ext>
            </a:extLst>
          </p:cNvPr>
          <p:cNvSpPr txBox="1"/>
          <p:nvPr/>
        </p:nvSpPr>
        <p:spPr>
          <a:xfrm>
            <a:off x="1251281" y="3650767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Front-end module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F52CB6-4443-5669-653F-DA7CCEBF4C69}"/>
              </a:ext>
            </a:extLst>
          </p:cNvPr>
          <p:cNvSpPr txBox="1"/>
          <p:nvPr/>
        </p:nvSpPr>
        <p:spPr>
          <a:xfrm>
            <a:off x="6043293" y="6093330"/>
            <a:ext cx="154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Back-end</a:t>
            </a:r>
          </a:p>
          <a:p>
            <a:r>
              <a:rPr lang="en-US" altLang="zh-CN" dirty="0"/>
              <a:t> (off detector)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425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66558-CEB2-DDAC-6517-A7C11EE7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Front-end module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9823F-48B7-E9E3-EE06-7447AE68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Flex</a:t>
            </a:r>
          </a:p>
          <a:p>
            <a:pPr lvl="1"/>
            <a:r>
              <a:rPr lang="en-US" altLang="zh-CN" dirty="0"/>
              <a:t>PCB : 1300/Pcs</a:t>
            </a:r>
          </a:p>
          <a:p>
            <a:pPr lvl="1"/>
            <a:r>
              <a:rPr lang="en-US" altLang="zh-CN" dirty="0"/>
              <a:t>Component (connectors) : 200/Pcs</a:t>
            </a:r>
          </a:p>
          <a:p>
            <a:pPr lvl="1"/>
            <a:r>
              <a:rPr lang="en-US" altLang="zh-CN" dirty="0"/>
              <a:t>Assembly (bonding, glue) : 100/pcs</a:t>
            </a:r>
          </a:p>
          <a:p>
            <a:pPr lvl="1"/>
            <a:r>
              <a:rPr lang="en-US" altLang="zh-CN" dirty="0"/>
              <a:t>In total </a:t>
            </a:r>
            <a:r>
              <a:rPr lang="zh-CN" altLang="en-US" dirty="0"/>
              <a:t>：</a:t>
            </a:r>
            <a:r>
              <a:rPr lang="en-US" altLang="zh-CN" dirty="0"/>
              <a:t>1600/Pcs X 64 X 2 = 205k</a:t>
            </a:r>
          </a:p>
          <a:p>
            <a:pPr lvl="1"/>
            <a:r>
              <a:rPr lang="zh-CN" altLang="en-US" dirty="0"/>
              <a:t>测试及老化？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Interposer board</a:t>
            </a:r>
          </a:p>
          <a:p>
            <a:pPr lvl="1"/>
            <a:r>
              <a:rPr lang="en-US" altLang="zh-CN" dirty="0"/>
              <a:t>ASIC</a:t>
            </a:r>
            <a:r>
              <a:rPr lang="zh-CN" altLang="en-US" dirty="0"/>
              <a:t>：</a:t>
            </a:r>
            <a:r>
              <a:rPr lang="en-US" altLang="zh-CN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372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92651-2EF3-58BA-E281-3850850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FELIX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8F36EC-42E0-902C-02D9-62115258E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7231"/>
            <a:ext cx="5382917" cy="24919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44A945-A24D-20C8-1951-E3027E70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278" y="2221271"/>
            <a:ext cx="4218110" cy="230815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03B227C7-9507-1F12-961F-8C4F4E71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55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0701C-037C-74A4-26A5-CD4C2A81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r>
              <a:rPr lang="zh-CN" altLang="en-US" dirty="0"/>
              <a:t>选型考虑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194E8-89FF-7470-A151-2803E852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主要综合考虑可用</a:t>
            </a:r>
            <a:r>
              <a:rPr lang="en-US" altLang="zh-CN" dirty="0"/>
              <a:t>IO</a:t>
            </a:r>
            <a:r>
              <a:rPr lang="zh-CN" altLang="en-US" dirty="0"/>
              <a:t>资源，成本及可获取性考虑</a:t>
            </a:r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C851CD2-8447-5253-97D1-96617D394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13478"/>
              </p:ext>
            </p:extLst>
          </p:nvPr>
        </p:nvGraphicFramePr>
        <p:xfrm>
          <a:off x="925121" y="2634538"/>
          <a:ext cx="10428678" cy="4097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433">
                  <a:extLst>
                    <a:ext uri="{9D8B030D-6E8A-4147-A177-3AD203B41FA5}">
                      <a16:colId xmlns:a16="http://schemas.microsoft.com/office/drawing/2014/main" val="2671120510"/>
                    </a:ext>
                  </a:extLst>
                </a:gridCol>
                <a:gridCol w="1760249">
                  <a:extLst>
                    <a:ext uri="{9D8B030D-6E8A-4147-A177-3AD203B41FA5}">
                      <a16:colId xmlns:a16="http://schemas.microsoft.com/office/drawing/2014/main" val="1559589436"/>
                    </a:ext>
                  </a:extLst>
                </a:gridCol>
                <a:gridCol w="1760249">
                  <a:extLst>
                    <a:ext uri="{9D8B030D-6E8A-4147-A177-3AD203B41FA5}">
                      <a16:colId xmlns:a16="http://schemas.microsoft.com/office/drawing/2014/main" val="3484874878"/>
                    </a:ext>
                  </a:extLst>
                </a:gridCol>
                <a:gridCol w="1760249">
                  <a:extLst>
                    <a:ext uri="{9D8B030D-6E8A-4147-A177-3AD203B41FA5}">
                      <a16:colId xmlns:a16="http://schemas.microsoft.com/office/drawing/2014/main" val="2919506500"/>
                    </a:ext>
                  </a:extLst>
                </a:gridCol>
                <a:gridCol w="1760249">
                  <a:extLst>
                    <a:ext uri="{9D8B030D-6E8A-4147-A177-3AD203B41FA5}">
                      <a16:colId xmlns:a16="http://schemas.microsoft.com/office/drawing/2014/main" val="2539736934"/>
                    </a:ext>
                  </a:extLst>
                </a:gridCol>
                <a:gridCol w="1760249">
                  <a:extLst>
                    <a:ext uri="{9D8B030D-6E8A-4147-A177-3AD203B41FA5}">
                      <a16:colId xmlns:a16="http://schemas.microsoft.com/office/drawing/2014/main" val="675060261"/>
                    </a:ext>
                  </a:extLst>
                </a:gridCol>
              </a:tblGrid>
              <a:tr h="763532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KC705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XC7K325T-2FFG900C)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KCU105</a:t>
                      </a:r>
                    </a:p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(XCKU040-2FFVA1156E)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VC709 </a:t>
                      </a:r>
                    </a:p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(XC7VX690T-2FFG1761C)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VCU108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(XCVU095-2FFVA2104E)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XCKU115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997596"/>
                  </a:ext>
                </a:extLst>
              </a:tr>
              <a:tr h="417236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Logic Cells(k)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326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530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693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1,176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1451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718315"/>
                  </a:ext>
                </a:extLst>
              </a:tr>
              <a:tr h="417236"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DSP Slices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effectLst/>
                        </a:rPr>
                        <a:t>840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1920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3,600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768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5520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4100353219"/>
                  </a:ext>
                </a:extLst>
              </a:tr>
              <a:tr h="417236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Memory(Kbits)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effectLst/>
                        </a:rPr>
                        <a:t>16,020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21,100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52,920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60,800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75,900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3119846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</a:rPr>
                        <a:t>Transceivers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16(12.5Gb/s)</a:t>
                      </a:r>
                    </a:p>
                    <a:p>
                      <a:pPr algn="l"/>
                      <a:endParaRPr lang="en-US" altLang="zh-CN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20(16.3Gb/s)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80(13.1Gb/s)</a:t>
                      </a:r>
                    </a:p>
                    <a:p>
                      <a:pPr algn="l"/>
                      <a:endParaRPr lang="en-US" altLang="zh-CN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32(16.3Gb/s) and 32(30.5Gb/s)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64(16.3Gb/s)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597668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I/O Pins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1,000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832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832</a:t>
                      </a: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142922419"/>
                  </a:ext>
                </a:extLst>
              </a:tr>
              <a:tr h="417236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Cost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2748 (650)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3882(1500)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8094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effectLst/>
                        </a:rPr>
                        <a:t>7770</a:t>
                      </a:r>
                    </a:p>
                  </a:txBody>
                  <a:tcPr marL="71438" marR="71438" marT="47625" marB="47625" anchor="ctr"/>
                </a:tc>
                <a:tc>
                  <a:txBody>
                    <a:bodyPr/>
                    <a:lstStyle/>
                    <a:p>
                      <a:endParaRPr lang="en-US" altLang="zh-CN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1438" marR="71438" marT="47625" marB="47625" anchor="ctr"/>
                </a:tc>
                <a:extLst>
                  <a:ext uri="{0D108BD9-81ED-4DB2-BD59-A6C34878D82A}">
                    <a16:rowId xmlns:a16="http://schemas.microsoft.com/office/drawing/2014/main" val="103880339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16EC332D-AF11-8F5D-1E1E-FB39705EEB83}"/>
              </a:ext>
            </a:extLst>
          </p:cNvPr>
          <p:cNvSpPr/>
          <p:nvPr/>
        </p:nvSpPr>
        <p:spPr>
          <a:xfrm>
            <a:off x="6096000" y="2634538"/>
            <a:ext cx="1689717" cy="4097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0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B5BFC-AFB8-FDB7-08AB-03DCDA8A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ADC0DD-AAE1-54AD-EAD6-DA05EDBFD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PCB : 4000</a:t>
            </a:r>
          </a:p>
          <a:p>
            <a:r>
              <a:rPr lang="en-US" altLang="zh-CN" dirty="0"/>
              <a:t>Component: 22000</a:t>
            </a:r>
          </a:p>
          <a:p>
            <a:pPr lvl="1"/>
            <a:r>
              <a:rPr lang="en-US" altLang="zh-CN" dirty="0"/>
              <a:t>FPGA : 8000</a:t>
            </a:r>
          </a:p>
          <a:p>
            <a:pPr lvl="1"/>
            <a:r>
              <a:rPr lang="en-US" altLang="zh-CN" dirty="0"/>
              <a:t>Jitter clean: 400</a:t>
            </a:r>
          </a:p>
          <a:p>
            <a:pPr lvl="1"/>
            <a:r>
              <a:rPr lang="en-US" altLang="zh-CN" dirty="0"/>
              <a:t>CDR: 350</a:t>
            </a:r>
          </a:p>
          <a:p>
            <a:pPr lvl="1"/>
            <a:r>
              <a:rPr lang="en-US" altLang="zh-CN" dirty="0"/>
              <a:t>DCDC/LDO: 1000</a:t>
            </a:r>
          </a:p>
          <a:p>
            <a:pPr lvl="1"/>
            <a:r>
              <a:rPr lang="en-US" altLang="zh-CN" dirty="0"/>
              <a:t>DDR: 250 / 16GB</a:t>
            </a:r>
          </a:p>
          <a:p>
            <a:pPr lvl="1"/>
            <a:r>
              <a:rPr lang="en-US" altLang="zh-CN" dirty="0"/>
              <a:t>Opti-connector: 1500</a:t>
            </a:r>
          </a:p>
          <a:p>
            <a:pPr lvl="1"/>
            <a:r>
              <a:rPr lang="en-US" altLang="zh-CN" dirty="0"/>
              <a:t>Others</a:t>
            </a:r>
            <a:r>
              <a:rPr lang="zh-CN" altLang="en-US" dirty="0"/>
              <a:t>：</a:t>
            </a:r>
            <a:r>
              <a:rPr lang="en-US" altLang="zh-CN" dirty="0"/>
              <a:t>500</a:t>
            </a:r>
          </a:p>
          <a:p>
            <a:pPr lvl="1"/>
            <a:r>
              <a:rPr lang="en-US" altLang="zh-CN" dirty="0"/>
              <a:t>WR endpoint : 10000</a:t>
            </a:r>
          </a:p>
          <a:p>
            <a:r>
              <a:rPr lang="en-US" altLang="zh-CN" dirty="0"/>
              <a:t>Assembly : 2000</a:t>
            </a:r>
          </a:p>
          <a:p>
            <a:r>
              <a:rPr lang="en-US" altLang="zh-CN" dirty="0"/>
              <a:t>Test and aging</a:t>
            </a:r>
            <a:r>
              <a:rPr lang="zh-CN" altLang="en-US" dirty="0"/>
              <a:t>：</a:t>
            </a:r>
            <a:r>
              <a:rPr lang="en-US" altLang="zh-CN" dirty="0"/>
              <a:t>2000</a:t>
            </a:r>
          </a:p>
          <a:p>
            <a:r>
              <a:rPr lang="en-US" altLang="zh-CN" dirty="0"/>
              <a:t>In total</a:t>
            </a:r>
            <a:r>
              <a:rPr lang="zh-CN" altLang="en-US" dirty="0"/>
              <a:t>：</a:t>
            </a:r>
            <a:r>
              <a:rPr lang="en-US" altLang="zh-CN" dirty="0"/>
              <a:t> 30000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DB044D-F196-359F-C389-1718B4FF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48824" y="1539828"/>
            <a:ext cx="5312145" cy="32978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CA5CB27-EF84-CBD8-4A43-BF51F628233C}"/>
              </a:ext>
            </a:extLst>
          </p:cNvPr>
          <p:cNvSpPr txBox="1"/>
          <p:nvPr/>
        </p:nvSpPr>
        <p:spPr>
          <a:xfrm>
            <a:off x="8055992" y="5853797"/>
            <a:ext cx="3886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XC7VX690T-2FFG1158C</a:t>
            </a:r>
            <a:endParaRPr lang="zh-CN" altLang="en-US" dirty="0"/>
          </a:p>
          <a:p>
            <a:r>
              <a:rPr lang="zh-CN" altLang="en-US" dirty="0"/>
              <a:t>支持</a:t>
            </a:r>
            <a:r>
              <a:rPr lang="en-US" altLang="zh-CN" dirty="0"/>
              <a:t>1</a:t>
            </a:r>
            <a:r>
              <a:rPr lang="zh-CN" altLang="en-US" dirty="0"/>
              <a:t>路 </a:t>
            </a:r>
            <a:r>
              <a:rPr lang="en-US" altLang="zh-CN" dirty="0"/>
              <a:t>X16 PCIE + 32 </a:t>
            </a:r>
            <a:r>
              <a:rPr lang="en-US" altLang="zh-CN" dirty="0" err="1"/>
              <a:t>ch</a:t>
            </a:r>
            <a:r>
              <a:rPr lang="en-US" altLang="zh-CN" dirty="0"/>
              <a:t> GXH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420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7B0F6B-32B5-C0D5-A666-CF9EED8E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时钟系统（</a:t>
            </a:r>
            <a:r>
              <a:rPr lang="en-US" altLang="zh-CN" dirty="0"/>
              <a:t>WR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CC10DA-1CF9-6CE8-ECAF-1CD3342D5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F9989372-E50A-5B36-442F-F65800AA00C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23" b="68481" l="0" r="100000">
                        <a14:foregroundMark x1="16369" y1="25501" x2="5933" y2="56065"/>
                        <a14:foregroundMark x1="15297" y1="25215" x2="4932" y2="55778"/>
                        <a14:foregroundMark x1="15440" y1="24737" x2="83774" y2="25406"/>
                        <a14:foregroundMark x1="84346" y1="25788" x2="97856" y2="56447"/>
                        <a14:foregroundMark x1="96355" y1="58357" x2="99142" y2="64661"/>
                        <a14:foregroundMark x1="99571" y1="65138" x2="2859" y2="65330"/>
                        <a14:foregroundMark x1="500" y1="57880" x2="2931" y2="65330"/>
                        <a14:backgroundMark x1="429" y1="61509" x2="1072" y2="65138"/>
                        <a14:backgroundMark x1="286" y1="61509" x2="71" y2="59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91" b="33620"/>
          <a:stretch/>
        </p:blipFill>
        <p:spPr bwMode="auto">
          <a:xfrm>
            <a:off x="1161179" y="2042269"/>
            <a:ext cx="6004896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DBB5F8-3099-4E06-B763-35A3A88082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34" y="2523050"/>
            <a:ext cx="2784704" cy="20522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CE6B47-BD33-4526-F63F-4882C5FD09EE}"/>
              </a:ext>
            </a:extLst>
          </p:cNvPr>
          <p:cNvSpPr txBox="1"/>
          <p:nvPr/>
        </p:nvSpPr>
        <p:spPr>
          <a:xfrm>
            <a:off x="2479089" y="4951064"/>
            <a:ext cx="2723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dirty="0"/>
              <a:t>WR Switch : 40000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3DC0D8-2F87-55C2-E03A-35960D34E534}"/>
              </a:ext>
            </a:extLst>
          </p:cNvPr>
          <p:cNvSpPr txBox="1"/>
          <p:nvPr/>
        </p:nvSpPr>
        <p:spPr>
          <a:xfrm>
            <a:off x="8107034" y="4822122"/>
            <a:ext cx="2723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dirty="0"/>
              <a:t>WR endpoint : 10000</a:t>
            </a:r>
          </a:p>
        </p:txBody>
      </p:sp>
    </p:spTree>
    <p:extLst>
      <p:ext uri="{BB962C8B-B14F-4D97-AF65-F5344CB8AC3E}">
        <p14:creationId xmlns:p14="http://schemas.microsoft.com/office/powerpoint/2010/main" val="3273984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519</Words>
  <Application>Microsoft Office PowerPoint</Application>
  <PresentationFormat>宽屏</PresentationFormat>
  <Paragraphs>135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Arial</vt:lpstr>
      <vt:lpstr>Roboto</vt:lpstr>
      <vt:lpstr>Office 主题​​</vt:lpstr>
      <vt:lpstr>Vertex readout electronics</vt:lpstr>
      <vt:lpstr>PowerPoint 演示文稿</vt:lpstr>
      <vt:lpstr>已知需求</vt:lpstr>
      <vt:lpstr>PowerPoint 演示文稿</vt:lpstr>
      <vt:lpstr>Front-end module</vt:lpstr>
      <vt:lpstr>FELIX</vt:lpstr>
      <vt:lpstr>FPGA选型考虑</vt:lpstr>
      <vt:lpstr>PowerPoint 演示文稿</vt:lpstr>
      <vt:lpstr>时钟系统（WR）</vt:lpstr>
      <vt:lpstr>电源</vt:lpstr>
      <vt:lpstr>线缆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俊 胡</dc:creator>
  <cp:lastModifiedBy>俊 胡</cp:lastModifiedBy>
  <cp:revision>12</cp:revision>
  <dcterms:created xsi:type="dcterms:W3CDTF">2024-02-21T03:46:41Z</dcterms:created>
  <dcterms:modified xsi:type="dcterms:W3CDTF">2024-02-22T03:05:04Z</dcterms:modified>
</cp:coreProperties>
</file>