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427" r:id="rId3"/>
    <p:sldId id="426" r:id="rId4"/>
    <p:sldId id="423" r:id="rId5"/>
    <p:sldId id="424" r:id="rId6"/>
    <p:sldId id="429" r:id="rId7"/>
    <p:sldId id="425" r:id="rId8"/>
    <p:sldId id="428" r:id="rId9"/>
    <p:sldId id="422" r:id="rId10"/>
    <p:sldId id="43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7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3606-FDC7-473A-B1D4-394E4355BAF1}" type="datetimeFigureOut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1AFA5-7B33-4CAC-B4F3-6430B7CF0E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14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7F5F7B7-1264-4399-A7A3-8F0FEED225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lnSpc>
                <a:spcPct val="80000"/>
              </a:lnSpc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lnSpc>
                <a:spcPct val="80000"/>
              </a:lnSpc>
              <a:spcBef>
                <a:spcPct val="20000"/>
              </a:spcBef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lnSpc>
                <a:spcPct val="80000"/>
              </a:lnSpc>
              <a:spcBef>
                <a:spcPct val="20000"/>
              </a:spcBef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lnSpc>
                <a:spcPct val="80000"/>
              </a:lnSpc>
              <a:spcBef>
                <a:spcPct val="20000"/>
              </a:spcBef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B5FE11C-7447-4947-881A-C499C2F0C2E0}" type="slidenum">
              <a:rPr lang="de-CH" altLang="zh-CN" sz="120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de-CH" altLang="zh-CN" sz="1200">
              <a:solidFill>
                <a:schemeClr val="tx1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D10319D-3AEC-40F5-AA6A-56D5829735C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7085C00-4C72-4E8E-97F3-6B091F7BD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39DD-E7AF-4ED6-9CC5-D4B629D110ED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6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FE36-50A4-463B-BCF7-B253B63A7C3B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38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9FA-4F00-47CE-B618-F80FAE16F63A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84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1154-C5A9-4F39-BAF1-C9DB9FBA02FA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91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AFFA-C29A-4421-A0FC-5FFBD04AF79F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3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4917-6367-4372-933F-268132B8CB73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95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698-BF19-4109-84C9-BE237667C699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91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BFC6-EDCF-48F0-806F-58939D2A314F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25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D6B0-176F-49F4-89E2-E59856793568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38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143-0396-46EA-AFA9-29D847ECB2F2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1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122-3037-4513-AE6E-688C61BA97A9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1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4D23-0935-4E00-8742-0C6ECFAE6ED1}" type="datetime1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CBB-7691-4E27-84C6-A2E716322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8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48A942-1DE1-419B-94DF-1C3C93A11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8973" y="1110251"/>
            <a:ext cx="7095683" cy="2387600"/>
          </a:xfrm>
        </p:spPr>
        <p:txBody>
          <a:bodyPr/>
          <a:lstStyle/>
          <a:p>
            <a:r>
              <a:rPr lang="en-US" altLang="zh-CN" dirty="0"/>
              <a:t>CEPC TDAQ</a:t>
            </a:r>
            <a:r>
              <a:rPr lang="zh-CN" altLang="en-US" dirty="0"/>
              <a:t>造价计算方法讨论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7584A1A-2CE1-4104-90FC-92C3AC635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李飞，刘振安，赵京周</a:t>
            </a:r>
            <a:endParaRPr lang="en-US" altLang="zh-CN" dirty="0"/>
          </a:p>
          <a:p>
            <a:r>
              <a:rPr lang="en-US" altLang="zh-CN" dirty="0"/>
              <a:t>2024.2.21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970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A3A37-F768-443B-8386-B9C1B491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CMS</a:t>
            </a:r>
            <a:r>
              <a:rPr lang="zh-CN" altLang="en-US" dirty="0"/>
              <a:t>二期触发延迟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83C477-5FE8-4A92-AA8F-D14BD64C3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4A16858-A6A6-4935-8A4B-53BF2840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CC95837-463C-46A9-9C0B-DDF7B164FA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96"/>
          <a:stretch/>
        </p:blipFill>
        <p:spPr>
          <a:xfrm>
            <a:off x="163502" y="1553347"/>
            <a:ext cx="8641383" cy="489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9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D34DE7-250D-4AA5-AF17-F2571C0B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430C39-473B-4C1F-B22E-C8E1D0157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参考系统：</a:t>
            </a:r>
            <a:r>
              <a:rPr lang="en-US" altLang="zh-CN" dirty="0"/>
              <a:t>CMS</a:t>
            </a:r>
            <a:r>
              <a:rPr lang="zh-CN" altLang="en-US" dirty="0"/>
              <a:t>二期升级</a:t>
            </a:r>
            <a:r>
              <a:rPr lang="en-US" altLang="zh-CN" dirty="0"/>
              <a:t>TDAQ</a:t>
            </a:r>
            <a:r>
              <a:rPr lang="zh-CN" altLang="en-US" dirty="0"/>
              <a:t>系统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CD0B7F8-08C7-42CF-9024-59B9A002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45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1A0C83-2B11-45BB-931B-2FB70423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CMS Phase-II TDAQ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E4C9724-94BF-4EF2-80A5-11BA655FA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82" y="2514601"/>
            <a:ext cx="6839767" cy="3650705"/>
          </a:xfrm>
          <a:prstGeom prst="rect">
            <a:avLst/>
          </a:prstGeom>
        </p:spPr>
      </p:pic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0696B812-D83F-4FE1-9FFE-24DCD351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3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E71163B7-5699-472F-8D57-F996F4196D3F}"/>
              </a:ext>
            </a:extLst>
          </p:cNvPr>
          <p:cNvCxnSpPr>
            <a:cxnSpLocks/>
          </p:cNvCxnSpPr>
          <p:nvPr/>
        </p:nvCxnSpPr>
        <p:spPr>
          <a:xfrm flipH="1">
            <a:off x="2463800" y="3759200"/>
            <a:ext cx="4070351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A921F7A2-C30D-42E4-8A76-48951532FECD}"/>
              </a:ext>
            </a:extLst>
          </p:cNvPr>
          <p:cNvCxnSpPr>
            <a:cxnSpLocks/>
          </p:cNvCxnSpPr>
          <p:nvPr/>
        </p:nvCxnSpPr>
        <p:spPr>
          <a:xfrm flipV="1">
            <a:off x="2463800" y="2933700"/>
            <a:ext cx="0" cy="82550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7DFEE78A-2D30-4236-966A-E3C935C5FE04}"/>
              </a:ext>
            </a:extLst>
          </p:cNvPr>
          <p:cNvSpPr txBox="1"/>
          <p:nvPr/>
        </p:nvSpPr>
        <p:spPr>
          <a:xfrm>
            <a:off x="6885630" y="2060784"/>
            <a:ext cx="2137371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000" b="1" dirty="0"/>
              <a:t>后端电子学</a:t>
            </a:r>
            <a:r>
              <a:rPr lang="en-US" altLang="zh-CN" sz="1000" b="1" dirty="0"/>
              <a:t>(</a:t>
            </a:r>
            <a:r>
              <a:rPr lang="zh-CN" altLang="en-US" sz="1000" b="1" dirty="0"/>
              <a:t>同步低延迟）：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前后端标准协议接口，数据解压，数据对齐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产生触发条件：簇，径迹段，能量等</a:t>
            </a:r>
            <a:r>
              <a:rPr lang="en-US" altLang="zh-CN" sz="1000" dirty="0"/>
              <a:t>…</a:t>
            </a:r>
            <a:r>
              <a:rPr lang="zh-CN" altLang="en-US" sz="1000" dirty="0"/>
              <a:t>，触发条件信息的同步发送（所有触发条件都在后端产生）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探测器原始数据及触发条件信息数据读出（</a:t>
            </a:r>
            <a:r>
              <a:rPr lang="en-US" altLang="zh-CN" sz="1000" dirty="0"/>
              <a:t>DAQ</a:t>
            </a:r>
            <a:r>
              <a:rPr lang="zh-CN" altLang="en-US" sz="1000" dirty="0"/>
              <a:t>功能）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触发快控制时钟接收及往前端发送，状态信息反馈（快控制）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前端上电控制，阈值等慢控参数配置及读回校验（慢控制）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4A466111-6C39-49E0-97EA-F75DA05A59BB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420664" y="3030280"/>
            <a:ext cx="464966" cy="48804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8E648361-0E1E-4C79-9F2C-67CB29EBCBF4}"/>
              </a:ext>
            </a:extLst>
          </p:cNvPr>
          <p:cNvSpPr txBox="1"/>
          <p:nvPr/>
        </p:nvSpPr>
        <p:spPr>
          <a:xfrm>
            <a:off x="6885630" y="1488404"/>
            <a:ext cx="213737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000" b="1" dirty="0"/>
              <a:t>前端电子学：</a:t>
            </a:r>
            <a:r>
              <a:rPr lang="zh-CN" altLang="en-US" sz="1000" dirty="0"/>
              <a:t>时钟及快控制信号恢复，</a:t>
            </a:r>
            <a:r>
              <a:rPr lang="en-US" altLang="zh-CN" sz="1000" dirty="0"/>
              <a:t>ADC</a:t>
            </a:r>
            <a:r>
              <a:rPr lang="zh-CN" altLang="en-US" sz="1000" dirty="0"/>
              <a:t>，</a:t>
            </a:r>
            <a:r>
              <a:rPr lang="en-US" altLang="zh-CN" sz="1000" dirty="0"/>
              <a:t>TDC</a:t>
            </a:r>
            <a:r>
              <a:rPr lang="zh-CN" altLang="en-US" sz="1000" dirty="0"/>
              <a:t>，数据压缩发送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68CCB307-26D4-4A5C-95B3-48D3C591C15E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6394744" y="1688459"/>
            <a:ext cx="490886" cy="10742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22C8358E-D0CE-4ECA-A88F-22B06061C69F}"/>
              </a:ext>
            </a:extLst>
          </p:cNvPr>
          <p:cNvSpPr txBox="1"/>
          <p:nvPr/>
        </p:nvSpPr>
        <p:spPr>
          <a:xfrm>
            <a:off x="6897997" y="4287702"/>
            <a:ext cx="2125003" cy="12311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b="1" dirty="0"/>
              <a:t>机箱内快控制时钟扇出及数据读出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为后端电子学提供标准数据读出接口</a:t>
            </a:r>
            <a:r>
              <a:rPr lang="en-US" altLang="zh-CN" sz="1000" dirty="0"/>
              <a:t>S-Link</a:t>
            </a:r>
            <a:r>
              <a:rPr lang="zh-CN" altLang="en-US" sz="1000" dirty="0"/>
              <a:t>，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数据汇总及发送，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触发快控制时钟机箱内扇出及后端电子学状态汇总，反馈</a:t>
            </a: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01B05F4D-14A7-4B33-BB23-E4D7A81540A5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6334188" y="4118061"/>
            <a:ext cx="563809" cy="78519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6A8D6F2A-6714-4679-A7C9-FEEB32F8F12A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1495409" y="2561510"/>
            <a:ext cx="84920" cy="73144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503661C7-6AA3-4F28-940C-7A55B7F61929}"/>
              </a:ext>
            </a:extLst>
          </p:cNvPr>
          <p:cNvSpPr txBox="1"/>
          <p:nvPr/>
        </p:nvSpPr>
        <p:spPr>
          <a:xfrm>
            <a:off x="6885629" y="5626333"/>
            <a:ext cx="2137371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b="1" dirty="0"/>
              <a:t>TCDS</a:t>
            </a:r>
            <a:r>
              <a:rPr lang="zh-CN" altLang="en-US" sz="1200" b="1" dirty="0"/>
              <a:t> 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接收</a:t>
            </a:r>
            <a:r>
              <a:rPr lang="en-US" altLang="zh-CN" sz="1000" dirty="0"/>
              <a:t>L1A</a:t>
            </a:r>
            <a:r>
              <a:rPr lang="zh-CN" altLang="en-US" sz="1000" dirty="0"/>
              <a:t>，系统状态汇总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触发时钟快控制信息扇出，系统快控制响应</a:t>
            </a:r>
            <a:endParaRPr lang="en-US" altLang="zh-CN" sz="1000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78BD3A3-A72B-4911-982F-3FBF2A2A15AD}"/>
              </a:ext>
            </a:extLst>
          </p:cNvPr>
          <p:cNvSpPr txBox="1"/>
          <p:nvPr/>
        </p:nvSpPr>
        <p:spPr>
          <a:xfrm>
            <a:off x="628650" y="1822846"/>
            <a:ext cx="1903358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b="1" dirty="0"/>
              <a:t>触发系统 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接收各探测器触发条件信息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根据物理需求产生</a:t>
            </a:r>
            <a:r>
              <a:rPr lang="en-US" altLang="zh-CN" sz="1000" dirty="0"/>
              <a:t>L1A</a:t>
            </a:r>
            <a:r>
              <a:rPr lang="zh-CN" altLang="en-US" sz="1000" dirty="0"/>
              <a:t>并发送给</a:t>
            </a:r>
            <a:r>
              <a:rPr lang="en-US" altLang="zh-CN" sz="1000" dirty="0"/>
              <a:t>TCDS</a:t>
            </a:r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ED8D223C-F906-453D-932C-E4B3A98D483E}"/>
              </a:ext>
            </a:extLst>
          </p:cNvPr>
          <p:cNvCxnSpPr>
            <a:cxnSpLocks/>
            <a:stCxn id="32" idx="1"/>
          </p:cNvCxnSpPr>
          <p:nvPr/>
        </p:nvCxnSpPr>
        <p:spPr>
          <a:xfrm flipH="1" flipV="1">
            <a:off x="1809753" y="4457343"/>
            <a:ext cx="5075876" cy="15383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5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C312A3-4B3D-4E7A-814A-569EB4708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dirty="0"/>
              <a:t>CMS</a:t>
            </a:r>
            <a:r>
              <a:rPr lang="zh-CN" altLang="en-US" dirty="0"/>
              <a:t> </a:t>
            </a:r>
            <a:r>
              <a:rPr lang="en-US" altLang="zh-CN" dirty="0"/>
              <a:t>Phase-II Trigger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70936A-E70E-404B-BB51-12287C8E7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15CD11A-7A49-4667-80BE-A95F6DD5B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783" y="1825625"/>
            <a:ext cx="7050881" cy="4686300"/>
          </a:xfrm>
          <a:prstGeom prst="rect">
            <a:avLst/>
          </a:prstGeom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B344BC-7983-498C-9F4A-37CED73B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9644D3-AA6F-4DC8-9196-FDCA8D1C5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CMS</a:t>
            </a:r>
            <a:r>
              <a:rPr lang="zh-CN" altLang="en-US" dirty="0"/>
              <a:t> </a:t>
            </a:r>
            <a:r>
              <a:rPr lang="en-US" altLang="zh-CN" dirty="0"/>
              <a:t>Phase-II Trigger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C6FF73-8CD1-4D90-91E6-7EB0356A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D4AEE17-E79B-4552-9061-21CB1C022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240" y="1742917"/>
            <a:ext cx="6708702" cy="4749957"/>
          </a:xfrm>
          <a:prstGeom prst="rect">
            <a:avLst/>
          </a:prstGeom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E56404-F0B8-40F2-BC27-36CAC929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62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022F08-0A76-4C4B-BABA-BF7CC41C3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板卡数量统计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8CA1C9-8C1A-4E82-9864-64B53794B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58B9E6-0BD3-416C-9E98-D420C85C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1F12EF3-E3B1-47BE-8381-4583DDAF6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778192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3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A5E1AE-3C2E-4705-9313-CE0344A2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CMS</a:t>
            </a:r>
            <a:r>
              <a:rPr lang="zh-CN" altLang="en-US" dirty="0"/>
              <a:t> </a:t>
            </a:r>
            <a:r>
              <a:rPr lang="en-US" altLang="zh-CN" dirty="0"/>
              <a:t>Phase-II TDAQ</a:t>
            </a:r>
            <a:r>
              <a:rPr lang="zh-CN" altLang="en-US" dirty="0"/>
              <a:t>造价计算方法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C90D35-96AA-4EF7-BDCB-A786A34FE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TDAQ</a:t>
            </a:r>
            <a:r>
              <a:rPr lang="zh-CN" altLang="en-US" dirty="0"/>
              <a:t>主要部件：</a:t>
            </a:r>
            <a:endParaRPr lang="en-US" altLang="zh-CN" dirty="0"/>
          </a:p>
          <a:p>
            <a:pPr lvl="1"/>
            <a:r>
              <a:rPr lang="zh-CN" altLang="en-US" dirty="0"/>
              <a:t>触发标准插件</a:t>
            </a:r>
            <a:endParaRPr lang="en-US" altLang="zh-CN" dirty="0"/>
          </a:p>
          <a:p>
            <a:pPr lvl="2"/>
            <a:r>
              <a:rPr lang="en-US" altLang="zh-CN" dirty="0" err="1"/>
              <a:t>Apx</a:t>
            </a:r>
            <a:r>
              <a:rPr lang="zh-CN" altLang="en-US" dirty="0"/>
              <a:t>，</a:t>
            </a:r>
            <a:r>
              <a:rPr lang="en-US" altLang="zh-CN" dirty="0"/>
              <a:t>Serenity</a:t>
            </a:r>
            <a:r>
              <a:rPr lang="zh-CN" altLang="en-US" dirty="0"/>
              <a:t>，</a:t>
            </a:r>
            <a:r>
              <a:rPr lang="en-US" altLang="zh-CN" dirty="0"/>
              <a:t>X2O</a:t>
            </a:r>
            <a:r>
              <a:rPr lang="zh-CN" altLang="en-US" dirty="0"/>
              <a:t>，</a:t>
            </a:r>
            <a:r>
              <a:rPr lang="en-US" altLang="zh-CN" dirty="0"/>
              <a:t>Apollo</a:t>
            </a:r>
          </a:p>
          <a:p>
            <a:pPr lvl="1"/>
            <a:r>
              <a:rPr lang="zh-CN" altLang="en-US" dirty="0"/>
              <a:t>快控制时钟扇出及数据读出插件 </a:t>
            </a:r>
            <a:r>
              <a:rPr lang="en-US" altLang="zh-CN" dirty="0"/>
              <a:t>DTH-400/DAQ800</a:t>
            </a:r>
          </a:p>
          <a:p>
            <a:pPr lvl="1"/>
            <a:r>
              <a:rPr lang="en-US" altLang="zh-CN" dirty="0"/>
              <a:t>TCDS</a:t>
            </a:r>
            <a:r>
              <a:rPr lang="zh-CN" altLang="en-US" dirty="0"/>
              <a:t>子系统：触发、快控制分发子系统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触发造价计算方法：</a:t>
            </a:r>
            <a:endParaRPr lang="en-US" altLang="zh-CN" dirty="0"/>
          </a:p>
          <a:p>
            <a:pPr lvl="1"/>
            <a:r>
              <a:rPr lang="zh-CN" altLang="en-US" dirty="0"/>
              <a:t>触发插件单价</a:t>
            </a:r>
            <a:r>
              <a:rPr lang="en-US" altLang="zh-CN" dirty="0"/>
              <a:t>x</a:t>
            </a:r>
            <a:r>
              <a:rPr lang="zh-CN" altLang="en-US" dirty="0"/>
              <a:t>插件数</a:t>
            </a:r>
            <a:r>
              <a:rPr lang="en-US" altLang="zh-CN" dirty="0"/>
              <a:t>+</a:t>
            </a:r>
            <a:r>
              <a:rPr lang="zh-CN" altLang="en-US" dirty="0"/>
              <a:t>读出插件</a:t>
            </a:r>
            <a:r>
              <a:rPr lang="en-US" altLang="zh-CN" dirty="0"/>
              <a:t>DTH-800</a:t>
            </a:r>
            <a:r>
              <a:rPr lang="zh-CN" altLang="en-US" dirty="0"/>
              <a:t>估价</a:t>
            </a:r>
            <a:r>
              <a:rPr lang="en-US" altLang="zh-CN" dirty="0"/>
              <a:t>x</a:t>
            </a:r>
            <a:r>
              <a:rPr lang="zh-CN" altLang="en-US" dirty="0"/>
              <a:t>插件数</a:t>
            </a:r>
            <a:r>
              <a:rPr lang="en-US" altLang="zh-CN" dirty="0"/>
              <a:t>+</a:t>
            </a:r>
            <a:r>
              <a:rPr lang="zh-CN" altLang="en-US" dirty="0"/>
              <a:t>机箱单价</a:t>
            </a:r>
            <a:r>
              <a:rPr lang="en-US" altLang="zh-CN" dirty="0"/>
              <a:t>x</a:t>
            </a:r>
            <a:r>
              <a:rPr lang="zh-CN" altLang="en-US" dirty="0"/>
              <a:t>机箱数</a:t>
            </a:r>
            <a:endParaRPr lang="en-US" altLang="zh-CN" dirty="0"/>
          </a:p>
          <a:p>
            <a:r>
              <a:rPr lang="en-US" altLang="zh-CN" dirty="0"/>
              <a:t>DAQ</a:t>
            </a:r>
            <a:r>
              <a:rPr lang="zh-CN" altLang="en-US" dirty="0"/>
              <a:t>造价计算方法</a:t>
            </a:r>
            <a:r>
              <a:rPr lang="en-US" altLang="zh-CN" dirty="0"/>
              <a:t>:</a:t>
            </a:r>
          </a:p>
          <a:p>
            <a:pPr lvl="1"/>
            <a:r>
              <a:rPr lang="zh-CN" altLang="en-US" dirty="0"/>
              <a:t>单位带宽估价</a:t>
            </a:r>
            <a:r>
              <a:rPr lang="en-US" altLang="zh-CN" dirty="0"/>
              <a:t>x</a:t>
            </a:r>
            <a:r>
              <a:rPr lang="zh-CN" altLang="en-US" dirty="0"/>
              <a:t>总带宽？</a:t>
            </a:r>
            <a:endParaRPr lang="en-US" altLang="zh-CN" dirty="0"/>
          </a:p>
          <a:p>
            <a:pPr lvl="1"/>
            <a:r>
              <a:rPr lang="zh-CN" altLang="en-US" dirty="0"/>
              <a:t>单位数据量</a:t>
            </a:r>
            <a:r>
              <a:rPr lang="en-US" altLang="zh-CN" dirty="0"/>
              <a:t>x</a:t>
            </a:r>
            <a:r>
              <a:rPr lang="zh-CN" altLang="en-US" dirty="0"/>
              <a:t>总核数？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E9AE932-8644-4511-9275-B9A48705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26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AD7B35-C214-498A-A9DF-8786A1241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5709"/>
            <a:ext cx="7886700" cy="1325563"/>
          </a:xfrm>
        </p:spPr>
        <p:txBody>
          <a:bodyPr/>
          <a:lstStyle/>
          <a:p>
            <a:pPr algn="ctr"/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5B3E9CC-C839-42F7-8706-63566BFE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3CBB-7691-4E27-84C6-A2E7163225D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03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>
            <a:extLst>
              <a:ext uri="{FF2B5EF4-FFF2-40B4-BE49-F238E27FC236}">
                <a16:creationId xmlns:a16="http://schemas.microsoft.com/office/drawing/2014/main" id="{EC9F9CCF-714E-4CC4-A93B-DDE8C5F0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buChar char="–"/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448794" indent="-28105894" eaLnBrk="0" hangingPunct="0">
              <a:lnSpc>
                <a:spcPct val="80000"/>
              </a:lnSpc>
              <a:spcBef>
                <a:spcPct val="20000"/>
              </a:spcBef>
              <a:buChar char="–"/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lnSpc>
                <a:spcPct val="80000"/>
              </a:lnSpc>
              <a:spcBef>
                <a:spcPct val="20000"/>
              </a:spcBef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lnSpc>
                <a:spcPct val="80000"/>
              </a:lnSpc>
              <a:spcBef>
                <a:spcPct val="20000"/>
              </a:spcBef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lnSpc>
                <a:spcPct val="80000"/>
              </a:lnSpc>
              <a:spcBef>
                <a:spcPct val="20000"/>
              </a:spcBef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6858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287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371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784F9C98-2E90-4656-9B36-2A45FEBC56A1}" type="slidenum">
              <a:rPr lang="de-CH" altLang="zh-CN" sz="90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de-CH" altLang="zh-CN" sz="900">
              <a:solidFill>
                <a:schemeClr val="tx1"/>
              </a:solidFill>
            </a:endParaRPr>
          </a:p>
        </p:txBody>
      </p:sp>
      <p:grpSp>
        <p:nvGrpSpPr>
          <p:cNvPr id="41990" name="Group 3">
            <a:extLst>
              <a:ext uri="{FF2B5EF4-FFF2-40B4-BE49-F238E27FC236}">
                <a16:creationId xmlns:a16="http://schemas.microsoft.com/office/drawing/2014/main" id="{158174DA-D220-4DE6-B261-4E3958E135C1}"/>
              </a:ext>
            </a:extLst>
          </p:cNvPr>
          <p:cNvGrpSpPr>
            <a:grpSpLocks/>
          </p:cNvGrpSpPr>
          <p:nvPr/>
        </p:nvGrpSpPr>
        <p:grpSpPr bwMode="auto">
          <a:xfrm>
            <a:off x="1279851" y="1471479"/>
            <a:ext cx="7114765" cy="5066178"/>
            <a:chOff x="280" y="744"/>
            <a:chExt cx="5115" cy="3416"/>
          </a:xfrm>
        </p:grpSpPr>
        <p:sp>
          <p:nvSpPr>
            <p:cNvPr id="41991" name="Rectangle 4">
              <a:extLst>
                <a:ext uri="{FF2B5EF4-FFF2-40B4-BE49-F238E27FC236}">
                  <a16:creationId xmlns:a16="http://schemas.microsoft.com/office/drawing/2014/main" id="{AB7C8DC8-4EC1-49C9-8DB0-055187F1B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" y="744"/>
              <a:ext cx="1328" cy="3416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GB" altLang="zh-CN" sz="1500">
                <a:latin typeface="Times New Roman" panose="02020603050405020304" pitchFamily="18" charset="0"/>
              </a:endParaRPr>
            </a:p>
          </p:txBody>
        </p:sp>
        <p:sp>
          <p:nvSpPr>
            <p:cNvPr id="41992" name="Rectangle 5">
              <a:extLst>
                <a:ext uri="{FF2B5EF4-FFF2-40B4-BE49-F238E27FC236}">
                  <a16:creationId xmlns:a16="http://schemas.microsoft.com/office/drawing/2014/main" id="{0813B745-0084-493D-A6FF-EBD553408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2" y="752"/>
              <a:ext cx="562" cy="34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GB" altLang="zh-CN" sz="1500">
                <a:latin typeface="Times New Roman" panose="02020603050405020304" pitchFamily="18" charset="0"/>
              </a:endParaRPr>
            </a:p>
          </p:txBody>
        </p:sp>
        <p:sp>
          <p:nvSpPr>
            <p:cNvPr id="41993" name="Rectangle 6">
              <a:extLst>
                <a:ext uri="{FF2B5EF4-FFF2-40B4-BE49-F238E27FC236}">
                  <a16:creationId xmlns:a16="http://schemas.microsoft.com/office/drawing/2014/main" id="{6D6FF4A3-09F2-4697-BA0E-2214F58B3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760"/>
              <a:ext cx="1204" cy="3400"/>
            </a:xfrm>
            <a:prstGeom prst="rect">
              <a:avLst/>
            </a:prstGeom>
            <a:solidFill>
              <a:srgbClr val="9999FF"/>
            </a:solidFill>
            <a:ln w="381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1994" name="Line 7">
              <a:extLst>
                <a:ext uri="{FF2B5EF4-FFF2-40B4-BE49-F238E27FC236}">
                  <a16:creationId xmlns:a16="http://schemas.microsoft.com/office/drawing/2014/main" id="{BB771C8D-F72E-4CE8-8908-92E97F780F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0" y="752"/>
              <a:ext cx="0" cy="34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1995" name="AutoShape 8">
              <a:extLst>
                <a:ext uri="{FF2B5EF4-FFF2-40B4-BE49-F238E27FC236}">
                  <a16:creationId xmlns:a16="http://schemas.microsoft.com/office/drawing/2014/main" id="{C8DC2DFD-0554-4535-91C9-E0DCEB794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1944"/>
              <a:ext cx="232" cy="232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1996" name="Freeform 9">
              <a:extLst>
                <a:ext uri="{FF2B5EF4-FFF2-40B4-BE49-F238E27FC236}">
                  <a16:creationId xmlns:a16="http://schemas.microsoft.com/office/drawing/2014/main" id="{79B1D6CC-D425-48E2-94CB-F15D5A771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1456"/>
              <a:ext cx="1344" cy="600"/>
            </a:xfrm>
            <a:custGeom>
              <a:avLst/>
              <a:gdLst>
                <a:gd name="T0" fmla="*/ 0 w 1616"/>
                <a:gd name="T1" fmla="*/ 296 h 296"/>
                <a:gd name="T2" fmla="*/ 808 w 1616"/>
                <a:gd name="T3" fmla="*/ 200 h 296"/>
                <a:gd name="T4" fmla="*/ 1616 w 1616"/>
                <a:gd name="T5" fmla="*/ 0 h 296"/>
                <a:gd name="T6" fmla="*/ 0 60000 65536"/>
                <a:gd name="T7" fmla="*/ 0 60000 65536"/>
                <a:gd name="T8" fmla="*/ 0 60000 65536"/>
                <a:gd name="T9" fmla="*/ 0 w 1616"/>
                <a:gd name="T10" fmla="*/ 0 h 296"/>
                <a:gd name="T11" fmla="*/ 1616 w 1616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16" h="296">
                  <a:moveTo>
                    <a:pt x="0" y="296"/>
                  </a:moveTo>
                  <a:cubicBezTo>
                    <a:pt x="269" y="272"/>
                    <a:pt x="539" y="249"/>
                    <a:pt x="808" y="200"/>
                  </a:cubicBezTo>
                  <a:cubicBezTo>
                    <a:pt x="1077" y="151"/>
                    <a:pt x="1481" y="33"/>
                    <a:pt x="1616" y="0"/>
                  </a:cubicBezTo>
                </a:path>
              </a:pathLst>
            </a:cu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1997" name="Freeform 10">
              <a:extLst>
                <a:ext uri="{FF2B5EF4-FFF2-40B4-BE49-F238E27FC236}">
                  <a16:creationId xmlns:a16="http://schemas.microsoft.com/office/drawing/2014/main" id="{77C738D2-8823-49EE-A983-D5B4E663F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2" y="1192"/>
              <a:ext cx="248" cy="152"/>
            </a:xfrm>
            <a:custGeom>
              <a:avLst/>
              <a:gdLst>
                <a:gd name="T0" fmla="*/ 0 w 344"/>
                <a:gd name="T1" fmla="*/ 192 h 192"/>
                <a:gd name="T2" fmla="*/ 176 w 344"/>
                <a:gd name="T3" fmla="*/ 40 h 192"/>
                <a:gd name="T4" fmla="*/ 264 w 344"/>
                <a:gd name="T5" fmla="*/ 0 h 192"/>
                <a:gd name="T6" fmla="*/ 336 w 344"/>
                <a:gd name="T7" fmla="*/ 8 h 192"/>
                <a:gd name="T8" fmla="*/ 344 w 344"/>
                <a:gd name="T9" fmla="*/ 64 h 192"/>
                <a:gd name="T10" fmla="*/ 344 w 344"/>
                <a:gd name="T11" fmla="*/ 112 h 192"/>
                <a:gd name="T12" fmla="*/ 304 w 344"/>
                <a:gd name="T13" fmla="*/ 136 h 192"/>
                <a:gd name="T14" fmla="*/ 208 w 344"/>
                <a:gd name="T15" fmla="*/ 160 h 192"/>
                <a:gd name="T16" fmla="*/ 0 w 344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4"/>
                <a:gd name="T28" fmla="*/ 0 h 192"/>
                <a:gd name="T29" fmla="*/ 344 w 34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4" h="192">
                  <a:moveTo>
                    <a:pt x="0" y="192"/>
                  </a:moveTo>
                  <a:lnTo>
                    <a:pt x="176" y="40"/>
                  </a:lnTo>
                  <a:lnTo>
                    <a:pt x="264" y="0"/>
                  </a:lnTo>
                  <a:lnTo>
                    <a:pt x="336" y="8"/>
                  </a:lnTo>
                  <a:lnTo>
                    <a:pt x="344" y="64"/>
                  </a:lnTo>
                  <a:lnTo>
                    <a:pt x="344" y="112"/>
                  </a:lnTo>
                  <a:lnTo>
                    <a:pt x="304" y="136"/>
                  </a:lnTo>
                  <a:lnTo>
                    <a:pt x="208" y="16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6600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1998" name="Rectangle 11">
              <a:extLst>
                <a:ext uri="{FF2B5EF4-FFF2-40B4-BE49-F238E27FC236}">
                  <a16:creationId xmlns:a16="http://schemas.microsoft.com/office/drawing/2014/main" id="{E5137574-F19D-4879-9CCC-C903C92D5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" y="760"/>
              <a:ext cx="856" cy="340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1999" name="Freeform 12">
              <a:extLst>
                <a:ext uri="{FF2B5EF4-FFF2-40B4-BE49-F238E27FC236}">
                  <a16:creationId xmlns:a16="http://schemas.microsoft.com/office/drawing/2014/main" id="{DF26AD95-AB65-4921-B6E2-FCAB4356D35A}"/>
                </a:ext>
              </a:extLst>
            </p:cNvPr>
            <p:cNvSpPr>
              <a:spLocks/>
            </p:cNvSpPr>
            <p:nvPr/>
          </p:nvSpPr>
          <p:spPr bwMode="auto">
            <a:xfrm rot="768731">
              <a:off x="2128" y="1792"/>
              <a:ext cx="344" cy="192"/>
            </a:xfrm>
            <a:custGeom>
              <a:avLst/>
              <a:gdLst>
                <a:gd name="T0" fmla="*/ 0 w 344"/>
                <a:gd name="T1" fmla="*/ 192 h 192"/>
                <a:gd name="T2" fmla="*/ 176 w 344"/>
                <a:gd name="T3" fmla="*/ 40 h 192"/>
                <a:gd name="T4" fmla="*/ 264 w 344"/>
                <a:gd name="T5" fmla="*/ 0 h 192"/>
                <a:gd name="T6" fmla="*/ 336 w 344"/>
                <a:gd name="T7" fmla="*/ 8 h 192"/>
                <a:gd name="T8" fmla="*/ 344 w 344"/>
                <a:gd name="T9" fmla="*/ 64 h 192"/>
                <a:gd name="T10" fmla="*/ 344 w 344"/>
                <a:gd name="T11" fmla="*/ 112 h 192"/>
                <a:gd name="T12" fmla="*/ 304 w 344"/>
                <a:gd name="T13" fmla="*/ 136 h 192"/>
                <a:gd name="T14" fmla="*/ 208 w 344"/>
                <a:gd name="T15" fmla="*/ 160 h 192"/>
                <a:gd name="T16" fmla="*/ 0 w 344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4"/>
                <a:gd name="T28" fmla="*/ 0 h 192"/>
                <a:gd name="T29" fmla="*/ 344 w 34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4" h="192">
                  <a:moveTo>
                    <a:pt x="0" y="192"/>
                  </a:moveTo>
                  <a:lnTo>
                    <a:pt x="176" y="40"/>
                  </a:lnTo>
                  <a:lnTo>
                    <a:pt x="264" y="0"/>
                  </a:lnTo>
                  <a:lnTo>
                    <a:pt x="336" y="8"/>
                  </a:lnTo>
                  <a:lnTo>
                    <a:pt x="344" y="64"/>
                  </a:lnTo>
                  <a:lnTo>
                    <a:pt x="344" y="112"/>
                  </a:lnTo>
                  <a:lnTo>
                    <a:pt x="304" y="136"/>
                  </a:lnTo>
                  <a:lnTo>
                    <a:pt x="208" y="16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6600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00" name="Line 13">
              <a:extLst>
                <a:ext uri="{FF2B5EF4-FFF2-40B4-BE49-F238E27FC236}">
                  <a16:creationId xmlns:a16="http://schemas.microsoft.com/office/drawing/2014/main" id="{0B420F27-1E13-4C93-8FDC-E01B98B623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6" y="1328"/>
              <a:ext cx="192" cy="136"/>
            </a:xfrm>
            <a:prstGeom prst="line">
              <a:avLst/>
            </a:prstGeom>
            <a:noFill/>
            <a:ln w="28575" cap="rnd">
              <a:solidFill>
                <a:srgbClr val="33CC3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01" name="Freeform 14">
              <a:extLst>
                <a:ext uri="{FF2B5EF4-FFF2-40B4-BE49-F238E27FC236}">
                  <a16:creationId xmlns:a16="http://schemas.microsoft.com/office/drawing/2014/main" id="{CBB28CF6-5FFE-41A1-928B-DAE203E2B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" y="2216"/>
              <a:ext cx="1352" cy="1048"/>
            </a:xfrm>
            <a:custGeom>
              <a:avLst/>
              <a:gdLst>
                <a:gd name="T0" fmla="*/ 0 w 1512"/>
                <a:gd name="T1" fmla="*/ 0 h 1200"/>
                <a:gd name="T2" fmla="*/ 792 w 1512"/>
                <a:gd name="T3" fmla="*/ 760 h 1200"/>
                <a:gd name="T4" fmla="*/ 1512 w 151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1512"/>
                <a:gd name="T10" fmla="*/ 0 h 1200"/>
                <a:gd name="T11" fmla="*/ 1512 w 151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2" h="1200">
                  <a:moveTo>
                    <a:pt x="0" y="0"/>
                  </a:moveTo>
                  <a:cubicBezTo>
                    <a:pt x="270" y="280"/>
                    <a:pt x="540" y="560"/>
                    <a:pt x="792" y="760"/>
                  </a:cubicBezTo>
                  <a:cubicBezTo>
                    <a:pt x="1044" y="960"/>
                    <a:pt x="1392" y="1127"/>
                    <a:pt x="1512" y="12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02" name="Freeform 15">
              <a:extLst>
                <a:ext uri="{FF2B5EF4-FFF2-40B4-BE49-F238E27FC236}">
                  <a16:creationId xmlns:a16="http://schemas.microsoft.com/office/drawing/2014/main" id="{180A2EB9-7824-42FB-A810-A4442F0B5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" y="2176"/>
              <a:ext cx="1352" cy="656"/>
            </a:xfrm>
            <a:custGeom>
              <a:avLst/>
              <a:gdLst>
                <a:gd name="T0" fmla="*/ 0 w 1504"/>
                <a:gd name="T1" fmla="*/ 0 h 944"/>
                <a:gd name="T2" fmla="*/ 864 w 1504"/>
                <a:gd name="T3" fmla="*/ 608 h 944"/>
                <a:gd name="T4" fmla="*/ 1504 w 1504"/>
                <a:gd name="T5" fmla="*/ 944 h 944"/>
                <a:gd name="T6" fmla="*/ 0 60000 65536"/>
                <a:gd name="T7" fmla="*/ 0 60000 65536"/>
                <a:gd name="T8" fmla="*/ 0 60000 65536"/>
                <a:gd name="T9" fmla="*/ 0 w 1504"/>
                <a:gd name="T10" fmla="*/ 0 h 944"/>
                <a:gd name="T11" fmla="*/ 1504 w 1504"/>
                <a:gd name="T12" fmla="*/ 944 h 9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4" h="944">
                  <a:moveTo>
                    <a:pt x="0" y="0"/>
                  </a:moveTo>
                  <a:cubicBezTo>
                    <a:pt x="306" y="225"/>
                    <a:pt x="613" y="451"/>
                    <a:pt x="864" y="608"/>
                  </a:cubicBezTo>
                  <a:cubicBezTo>
                    <a:pt x="1115" y="765"/>
                    <a:pt x="1397" y="888"/>
                    <a:pt x="1504" y="94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03" name="Freeform 16">
              <a:extLst>
                <a:ext uri="{FF2B5EF4-FFF2-40B4-BE49-F238E27FC236}">
                  <a16:creationId xmlns:a16="http://schemas.microsoft.com/office/drawing/2014/main" id="{1BA055C1-1CD2-48D6-84E8-2A7199325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" y="2096"/>
              <a:ext cx="1320" cy="560"/>
            </a:xfrm>
            <a:custGeom>
              <a:avLst/>
              <a:gdLst>
                <a:gd name="T0" fmla="*/ 0 w 1464"/>
                <a:gd name="T1" fmla="*/ 0 h 584"/>
                <a:gd name="T2" fmla="*/ 784 w 1464"/>
                <a:gd name="T3" fmla="*/ 256 h 584"/>
                <a:gd name="T4" fmla="*/ 1464 w 1464"/>
                <a:gd name="T5" fmla="*/ 584 h 584"/>
                <a:gd name="T6" fmla="*/ 0 60000 65536"/>
                <a:gd name="T7" fmla="*/ 0 60000 65536"/>
                <a:gd name="T8" fmla="*/ 0 60000 65536"/>
                <a:gd name="T9" fmla="*/ 0 w 1464"/>
                <a:gd name="T10" fmla="*/ 0 h 584"/>
                <a:gd name="T11" fmla="*/ 1464 w 1464"/>
                <a:gd name="T12" fmla="*/ 584 h 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4" h="584">
                  <a:moveTo>
                    <a:pt x="0" y="0"/>
                  </a:moveTo>
                  <a:cubicBezTo>
                    <a:pt x="270" y="79"/>
                    <a:pt x="540" y="159"/>
                    <a:pt x="784" y="256"/>
                  </a:cubicBezTo>
                  <a:cubicBezTo>
                    <a:pt x="1028" y="353"/>
                    <a:pt x="1349" y="531"/>
                    <a:pt x="1464" y="5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04" name="Line 17">
              <a:extLst>
                <a:ext uri="{FF2B5EF4-FFF2-40B4-BE49-F238E27FC236}">
                  <a16:creationId xmlns:a16="http://schemas.microsoft.com/office/drawing/2014/main" id="{D36E5C23-6E29-41AF-8AD1-33341D8090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" y="2128"/>
              <a:ext cx="2424" cy="1504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05" name="Line 18">
              <a:extLst>
                <a:ext uri="{FF2B5EF4-FFF2-40B4-BE49-F238E27FC236}">
                  <a16:creationId xmlns:a16="http://schemas.microsoft.com/office/drawing/2014/main" id="{9B1E299E-B1AB-4374-95A0-FE282C820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8" y="2664"/>
              <a:ext cx="952" cy="47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06" name="Line 19">
              <a:extLst>
                <a:ext uri="{FF2B5EF4-FFF2-40B4-BE49-F238E27FC236}">
                  <a16:creationId xmlns:a16="http://schemas.microsoft.com/office/drawing/2014/main" id="{DE892D01-5B2B-49FC-9842-C93D21390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3248"/>
              <a:ext cx="952" cy="47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07" name="Line 20">
              <a:extLst>
                <a:ext uri="{FF2B5EF4-FFF2-40B4-BE49-F238E27FC236}">
                  <a16:creationId xmlns:a16="http://schemas.microsoft.com/office/drawing/2014/main" id="{B549D40B-13A8-491A-B8A8-B06B68DEC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832"/>
              <a:ext cx="1032" cy="35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08" name="Freeform 21">
              <a:extLst>
                <a:ext uri="{FF2B5EF4-FFF2-40B4-BE49-F238E27FC236}">
                  <a16:creationId xmlns:a16="http://schemas.microsoft.com/office/drawing/2014/main" id="{1BF722F2-CF23-47BD-AF06-78BC3663F074}"/>
                </a:ext>
              </a:extLst>
            </p:cNvPr>
            <p:cNvSpPr>
              <a:spLocks/>
            </p:cNvSpPr>
            <p:nvPr/>
          </p:nvSpPr>
          <p:spPr bwMode="auto">
            <a:xfrm rot="21087432" flipV="1">
              <a:off x="2845" y="3073"/>
              <a:ext cx="650" cy="452"/>
            </a:xfrm>
            <a:custGeom>
              <a:avLst/>
              <a:gdLst>
                <a:gd name="T0" fmla="*/ 0 w 344"/>
                <a:gd name="T1" fmla="*/ 192 h 192"/>
                <a:gd name="T2" fmla="*/ 176 w 344"/>
                <a:gd name="T3" fmla="*/ 40 h 192"/>
                <a:gd name="T4" fmla="*/ 264 w 344"/>
                <a:gd name="T5" fmla="*/ 0 h 192"/>
                <a:gd name="T6" fmla="*/ 336 w 344"/>
                <a:gd name="T7" fmla="*/ 8 h 192"/>
                <a:gd name="T8" fmla="*/ 344 w 344"/>
                <a:gd name="T9" fmla="*/ 64 h 192"/>
                <a:gd name="T10" fmla="*/ 344 w 344"/>
                <a:gd name="T11" fmla="*/ 112 h 192"/>
                <a:gd name="T12" fmla="*/ 304 w 344"/>
                <a:gd name="T13" fmla="*/ 136 h 192"/>
                <a:gd name="T14" fmla="*/ 208 w 344"/>
                <a:gd name="T15" fmla="*/ 160 h 192"/>
                <a:gd name="T16" fmla="*/ 0 w 344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4"/>
                <a:gd name="T28" fmla="*/ 0 h 192"/>
                <a:gd name="T29" fmla="*/ 344 w 34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4" h="192">
                  <a:moveTo>
                    <a:pt x="0" y="192"/>
                  </a:moveTo>
                  <a:lnTo>
                    <a:pt x="176" y="40"/>
                  </a:lnTo>
                  <a:lnTo>
                    <a:pt x="264" y="0"/>
                  </a:lnTo>
                  <a:lnTo>
                    <a:pt x="336" y="8"/>
                  </a:lnTo>
                  <a:lnTo>
                    <a:pt x="344" y="64"/>
                  </a:lnTo>
                  <a:lnTo>
                    <a:pt x="344" y="112"/>
                  </a:lnTo>
                  <a:lnTo>
                    <a:pt x="304" y="136"/>
                  </a:lnTo>
                  <a:lnTo>
                    <a:pt x="208" y="16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C0000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09" name="Freeform 22">
              <a:extLst>
                <a:ext uri="{FF2B5EF4-FFF2-40B4-BE49-F238E27FC236}">
                  <a16:creationId xmlns:a16="http://schemas.microsoft.com/office/drawing/2014/main" id="{E24641BA-8298-42D7-BD32-F413F9C72333}"/>
                </a:ext>
              </a:extLst>
            </p:cNvPr>
            <p:cNvSpPr>
              <a:spLocks/>
            </p:cNvSpPr>
            <p:nvPr/>
          </p:nvSpPr>
          <p:spPr bwMode="auto">
            <a:xfrm rot="20951874" flipV="1">
              <a:off x="2229" y="3329"/>
              <a:ext cx="650" cy="452"/>
            </a:xfrm>
            <a:custGeom>
              <a:avLst/>
              <a:gdLst>
                <a:gd name="T0" fmla="*/ 0 w 344"/>
                <a:gd name="T1" fmla="*/ 192 h 192"/>
                <a:gd name="T2" fmla="*/ 176 w 344"/>
                <a:gd name="T3" fmla="*/ 40 h 192"/>
                <a:gd name="T4" fmla="*/ 264 w 344"/>
                <a:gd name="T5" fmla="*/ 0 h 192"/>
                <a:gd name="T6" fmla="*/ 336 w 344"/>
                <a:gd name="T7" fmla="*/ 8 h 192"/>
                <a:gd name="T8" fmla="*/ 344 w 344"/>
                <a:gd name="T9" fmla="*/ 64 h 192"/>
                <a:gd name="T10" fmla="*/ 344 w 344"/>
                <a:gd name="T11" fmla="*/ 112 h 192"/>
                <a:gd name="T12" fmla="*/ 304 w 344"/>
                <a:gd name="T13" fmla="*/ 136 h 192"/>
                <a:gd name="T14" fmla="*/ 208 w 344"/>
                <a:gd name="T15" fmla="*/ 160 h 192"/>
                <a:gd name="T16" fmla="*/ 0 w 344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4"/>
                <a:gd name="T28" fmla="*/ 0 h 192"/>
                <a:gd name="T29" fmla="*/ 344 w 34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4" h="192">
                  <a:moveTo>
                    <a:pt x="0" y="192"/>
                  </a:moveTo>
                  <a:lnTo>
                    <a:pt x="176" y="40"/>
                  </a:lnTo>
                  <a:lnTo>
                    <a:pt x="264" y="0"/>
                  </a:lnTo>
                  <a:lnTo>
                    <a:pt x="336" y="8"/>
                  </a:lnTo>
                  <a:lnTo>
                    <a:pt x="344" y="64"/>
                  </a:lnTo>
                  <a:lnTo>
                    <a:pt x="344" y="112"/>
                  </a:lnTo>
                  <a:lnTo>
                    <a:pt x="304" y="136"/>
                  </a:lnTo>
                  <a:lnTo>
                    <a:pt x="208" y="16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C0000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10" name="Freeform 23">
              <a:extLst>
                <a:ext uri="{FF2B5EF4-FFF2-40B4-BE49-F238E27FC236}">
                  <a16:creationId xmlns:a16="http://schemas.microsoft.com/office/drawing/2014/main" id="{4BEDD707-9A6C-4A6A-B5D1-26D7EAE8C02E}"/>
                </a:ext>
              </a:extLst>
            </p:cNvPr>
            <p:cNvSpPr>
              <a:spLocks/>
            </p:cNvSpPr>
            <p:nvPr/>
          </p:nvSpPr>
          <p:spPr bwMode="auto">
            <a:xfrm rot="21087432" flipV="1">
              <a:off x="3027" y="3638"/>
              <a:ext cx="335" cy="328"/>
            </a:xfrm>
            <a:custGeom>
              <a:avLst/>
              <a:gdLst>
                <a:gd name="T0" fmla="*/ 0 w 344"/>
                <a:gd name="T1" fmla="*/ 192 h 192"/>
                <a:gd name="T2" fmla="*/ 176 w 344"/>
                <a:gd name="T3" fmla="*/ 40 h 192"/>
                <a:gd name="T4" fmla="*/ 264 w 344"/>
                <a:gd name="T5" fmla="*/ 0 h 192"/>
                <a:gd name="T6" fmla="*/ 336 w 344"/>
                <a:gd name="T7" fmla="*/ 8 h 192"/>
                <a:gd name="T8" fmla="*/ 344 w 344"/>
                <a:gd name="T9" fmla="*/ 64 h 192"/>
                <a:gd name="T10" fmla="*/ 344 w 344"/>
                <a:gd name="T11" fmla="*/ 112 h 192"/>
                <a:gd name="T12" fmla="*/ 304 w 344"/>
                <a:gd name="T13" fmla="*/ 136 h 192"/>
                <a:gd name="T14" fmla="*/ 208 w 344"/>
                <a:gd name="T15" fmla="*/ 160 h 192"/>
                <a:gd name="T16" fmla="*/ 0 w 344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4"/>
                <a:gd name="T28" fmla="*/ 0 h 192"/>
                <a:gd name="T29" fmla="*/ 344 w 34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4" h="192">
                  <a:moveTo>
                    <a:pt x="0" y="192"/>
                  </a:moveTo>
                  <a:lnTo>
                    <a:pt x="176" y="40"/>
                  </a:lnTo>
                  <a:lnTo>
                    <a:pt x="264" y="0"/>
                  </a:lnTo>
                  <a:lnTo>
                    <a:pt x="336" y="8"/>
                  </a:lnTo>
                  <a:lnTo>
                    <a:pt x="344" y="64"/>
                  </a:lnTo>
                  <a:lnTo>
                    <a:pt x="344" y="112"/>
                  </a:lnTo>
                  <a:lnTo>
                    <a:pt x="304" y="136"/>
                  </a:lnTo>
                  <a:lnTo>
                    <a:pt x="208" y="16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C0000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11" name="Freeform 24">
              <a:extLst>
                <a:ext uri="{FF2B5EF4-FFF2-40B4-BE49-F238E27FC236}">
                  <a16:creationId xmlns:a16="http://schemas.microsoft.com/office/drawing/2014/main" id="{64A00C2B-634B-4B25-9BBF-309D47AAD751}"/>
                </a:ext>
              </a:extLst>
            </p:cNvPr>
            <p:cNvSpPr>
              <a:spLocks/>
            </p:cNvSpPr>
            <p:nvPr/>
          </p:nvSpPr>
          <p:spPr bwMode="auto">
            <a:xfrm rot="19287296" flipV="1">
              <a:off x="2573" y="2866"/>
              <a:ext cx="361" cy="472"/>
            </a:xfrm>
            <a:custGeom>
              <a:avLst/>
              <a:gdLst>
                <a:gd name="T0" fmla="*/ 0 w 344"/>
                <a:gd name="T1" fmla="*/ 192 h 192"/>
                <a:gd name="T2" fmla="*/ 176 w 344"/>
                <a:gd name="T3" fmla="*/ 40 h 192"/>
                <a:gd name="T4" fmla="*/ 264 w 344"/>
                <a:gd name="T5" fmla="*/ 0 h 192"/>
                <a:gd name="T6" fmla="*/ 336 w 344"/>
                <a:gd name="T7" fmla="*/ 8 h 192"/>
                <a:gd name="T8" fmla="*/ 344 w 344"/>
                <a:gd name="T9" fmla="*/ 64 h 192"/>
                <a:gd name="T10" fmla="*/ 344 w 344"/>
                <a:gd name="T11" fmla="*/ 112 h 192"/>
                <a:gd name="T12" fmla="*/ 304 w 344"/>
                <a:gd name="T13" fmla="*/ 136 h 192"/>
                <a:gd name="T14" fmla="*/ 208 w 344"/>
                <a:gd name="T15" fmla="*/ 160 h 192"/>
                <a:gd name="T16" fmla="*/ 0 w 344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4"/>
                <a:gd name="T28" fmla="*/ 0 h 192"/>
                <a:gd name="T29" fmla="*/ 344 w 34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4" h="192">
                  <a:moveTo>
                    <a:pt x="0" y="192"/>
                  </a:moveTo>
                  <a:lnTo>
                    <a:pt x="176" y="40"/>
                  </a:lnTo>
                  <a:lnTo>
                    <a:pt x="264" y="0"/>
                  </a:lnTo>
                  <a:lnTo>
                    <a:pt x="336" y="8"/>
                  </a:lnTo>
                  <a:lnTo>
                    <a:pt x="344" y="64"/>
                  </a:lnTo>
                  <a:lnTo>
                    <a:pt x="344" y="112"/>
                  </a:lnTo>
                  <a:lnTo>
                    <a:pt x="304" y="136"/>
                  </a:lnTo>
                  <a:lnTo>
                    <a:pt x="208" y="16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C0000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12" name="Line 25">
              <a:extLst>
                <a:ext uri="{FF2B5EF4-FFF2-40B4-BE49-F238E27FC236}">
                  <a16:creationId xmlns:a16="http://schemas.microsoft.com/office/drawing/2014/main" id="{72C24802-837D-4ED4-A621-524499164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" y="1936"/>
              <a:ext cx="1560" cy="64"/>
            </a:xfrm>
            <a:prstGeom prst="line">
              <a:avLst/>
            </a:prstGeom>
            <a:noFill/>
            <a:ln w="28575" cap="rnd">
              <a:solidFill>
                <a:srgbClr val="3399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13" name="Freeform 26">
              <a:extLst>
                <a:ext uri="{FF2B5EF4-FFF2-40B4-BE49-F238E27FC236}">
                  <a16:creationId xmlns:a16="http://schemas.microsoft.com/office/drawing/2014/main" id="{99D50085-7F4F-4B18-A150-8623F29A2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" y="1648"/>
              <a:ext cx="1344" cy="288"/>
            </a:xfrm>
            <a:custGeom>
              <a:avLst/>
              <a:gdLst>
                <a:gd name="T0" fmla="*/ 0 w 1608"/>
                <a:gd name="T1" fmla="*/ 424 h 424"/>
                <a:gd name="T2" fmla="*/ 856 w 1608"/>
                <a:gd name="T3" fmla="*/ 56 h 424"/>
                <a:gd name="T4" fmla="*/ 1608 w 1608"/>
                <a:gd name="T5" fmla="*/ 88 h 424"/>
                <a:gd name="T6" fmla="*/ 0 60000 65536"/>
                <a:gd name="T7" fmla="*/ 0 60000 65536"/>
                <a:gd name="T8" fmla="*/ 0 60000 65536"/>
                <a:gd name="T9" fmla="*/ 0 w 1608"/>
                <a:gd name="T10" fmla="*/ 0 h 424"/>
                <a:gd name="T11" fmla="*/ 1608 w 1608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8" h="424">
                  <a:moveTo>
                    <a:pt x="0" y="424"/>
                  </a:moveTo>
                  <a:cubicBezTo>
                    <a:pt x="294" y="268"/>
                    <a:pt x="588" y="112"/>
                    <a:pt x="856" y="56"/>
                  </a:cubicBezTo>
                  <a:cubicBezTo>
                    <a:pt x="1124" y="0"/>
                    <a:pt x="1481" y="83"/>
                    <a:pt x="1608" y="88"/>
                  </a:cubicBezTo>
                </a:path>
              </a:pathLst>
            </a:custGeom>
            <a:noFill/>
            <a:ln w="28575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14" name="Line 27">
              <a:extLst>
                <a:ext uri="{FF2B5EF4-FFF2-40B4-BE49-F238E27FC236}">
                  <a16:creationId xmlns:a16="http://schemas.microsoft.com/office/drawing/2014/main" id="{8C9A493C-396C-4059-AFA2-6FF7AB569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8" y="1704"/>
              <a:ext cx="2104" cy="256"/>
            </a:xfrm>
            <a:prstGeom prst="line">
              <a:avLst/>
            </a:prstGeom>
            <a:noFill/>
            <a:ln w="28575" cap="rnd">
              <a:solidFill>
                <a:srgbClr val="CC00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15" name="Freeform 28">
              <a:extLst>
                <a:ext uri="{FF2B5EF4-FFF2-40B4-BE49-F238E27FC236}">
                  <a16:creationId xmlns:a16="http://schemas.microsoft.com/office/drawing/2014/main" id="{D43FF3B5-BF1F-4EEB-A300-6AF489B97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" y="1920"/>
              <a:ext cx="840" cy="68"/>
            </a:xfrm>
            <a:custGeom>
              <a:avLst/>
              <a:gdLst>
                <a:gd name="T0" fmla="*/ 0 w 816"/>
                <a:gd name="T1" fmla="*/ 72 h 132"/>
                <a:gd name="T2" fmla="*/ 384 w 816"/>
                <a:gd name="T3" fmla="*/ 120 h 132"/>
                <a:gd name="T4" fmla="*/ 816 w 816"/>
                <a:gd name="T5" fmla="*/ 0 h 132"/>
                <a:gd name="T6" fmla="*/ 0 60000 65536"/>
                <a:gd name="T7" fmla="*/ 0 60000 65536"/>
                <a:gd name="T8" fmla="*/ 0 60000 65536"/>
                <a:gd name="T9" fmla="*/ 0 w 816"/>
                <a:gd name="T10" fmla="*/ 0 h 132"/>
                <a:gd name="T11" fmla="*/ 816 w 816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32">
                  <a:moveTo>
                    <a:pt x="0" y="72"/>
                  </a:moveTo>
                  <a:cubicBezTo>
                    <a:pt x="124" y="102"/>
                    <a:pt x="248" y="132"/>
                    <a:pt x="384" y="120"/>
                  </a:cubicBezTo>
                  <a:cubicBezTo>
                    <a:pt x="520" y="108"/>
                    <a:pt x="743" y="19"/>
                    <a:pt x="816" y="0"/>
                  </a:cubicBezTo>
                </a:path>
              </a:pathLst>
            </a:custGeom>
            <a:noFill/>
            <a:ln w="28575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16" name="Line 29">
              <a:extLst>
                <a:ext uri="{FF2B5EF4-FFF2-40B4-BE49-F238E27FC236}">
                  <a16:creationId xmlns:a16="http://schemas.microsoft.com/office/drawing/2014/main" id="{C17BCCC6-57E6-45AA-ACBF-B45CB4D0DA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" y="2072"/>
              <a:ext cx="4560" cy="480"/>
            </a:xfrm>
            <a:prstGeom prst="line">
              <a:avLst/>
            </a:prstGeom>
            <a:noFill/>
            <a:ln w="28575" cap="rnd">
              <a:solidFill>
                <a:srgbClr val="FF993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17" name="Line 30">
              <a:extLst>
                <a:ext uri="{FF2B5EF4-FFF2-40B4-BE49-F238E27FC236}">
                  <a16:creationId xmlns:a16="http://schemas.microsoft.com/office/drawing/2014/main" id="{06BB0ACF-200D-437C-A2A3-7C204F1A1F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32" y="1840"/>
              <a:ext cx="232" cy="72"/>
            </a:xfrm>
            <a:prstGeom prst="line">
              <a:avLst/>
            </a:prstGeom>
            <a:noFill/>
            <a:ln w="38100" cap="rnd">
              <a:solidFill>
                <a:srgbClr val="D6009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18" name="Text Box 31">
              <a:extLst>
                <a:ext uri="{FF2B5EF4-FFF2-40B4-BE49-F238E27FC236}">
                  <a16:creationId xmlns:a16="http://schemas.microsoft.com/office/drawing/2014/main" id="{D0F05DB4-F23B-4C86-AE6E-A3066E917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0" y="952"/>
              <a:ext cx="26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800">
                  <a:solidFill>
                    <a:srgbClr val="33CC33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42019" name="Text Box 32">
              <a:extLst>
                <a:ext uri="{FF2B5EF4-FFF2-40B4-BE49-F238E27FC236}">
                  <a16:creationId xmlns:a16="http://schemas.microsoft.com/office/drawing/2014/main" id="{22732893-2DAC-4D65-8234-BE1E1EA9DB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2" y="1662"/>
              <a:ext cx="28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800">
                  <a:solidFill>
                    <a:srgbClr val="D60093"/>
                  </a:solidFill>
                  <a:latin typeface="Symbol" panose="05050102010706020507" pitchFamily="18" charset="2"/>
                </a:rPr>
                <a:t>m</a:t>
              </a:r>
            </a:p>
          </p:txBody>
        </p:sp>
        <p:sp>
          <p:nvSpPr>
            <p:cNvPr id="42020" name="Text Box 33">
              <a:extLst>
                <a:ext uri="{FF2B5EF4-FFF2-40B4-BE49-F238E27FC236}">
                  <a16:creationId xmlns:a16="http://schemas.microsoft.com/office/drawing/2014/main" id="{AA524FB3-AAB8-47FB-B2FC-BEFAA6539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8" y="2786"/>
              <a:ext cx="37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800">
                  <a:latin typeface="Times New Roman" panose="02020603050405020304" pitchFamily="18" charset="0"/>
                </a:rPr>
                <a:t>jet</a:t>
              </a:r>
            </a:p>
          </p:txBody>
        </p:sp>
        <p:sp>
          <p:nvSpPr>
            <p:cNvPr id="42021" name="Text Box 34">
              <a:extLst>
                <a:ext uri="{FF2B5EF4-FFF2-40B4-BE49-F238E27FC236}">
                  <a16:creationId xmlns:a16="http://schemas.microsoft.com/office/drawing/2014/main" id="{677ABA40-4132-4582-A1E5-63E58A18C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" y="2398"/>
              <a:ext cx="27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800" dirty="0">
                  <a:solidFill>
                    <a:srgbClr val="CC0000"/>
                  </a:solidFill>
                  <a:latin typeface="Symbol" panose="05050102010706020507" pitchFamily="18" charset="2"/>
                </a:rPr>
                <a:t>n</a:t>
              </a:r>
            </a:p>
          </p:txBody>
        </p:sp>
        <p:sp>
          <p:nvSpPr>
            <p:cNvPr id="42022" name="Text Box 35">
              <a:extLst>
                <a:ext uri="{FF2B5EF4-FFF2-40B4-BE49-F238E27FC236}">
                  <a16:creationId xmlns:a16="http://schemas.microsoft.com/office/drawing/2014/main" id="{84C5A3A0-9642-4109-B3DB-C5EC086C9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4" y="1918"/>
              <a:ext cx="25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800">
                  <a:latin typeface="Symbol" panose="05050102010706020507" pitchFamily="18" charset="2"/>
                </a:rPr>
                <a:t>g</a:t>
              </a:r>
            </a:p>
          </p:txBody>
        </p:sp>
        <p:sp>
          <p:nvSpPr>
            <p:cNvPr id="42023" name="Line 36">
              <a:extLst>
                <a:ext uri="{FF2B5EF4-FFF2-40B4-BE49-F238E27FC236}">
                  <a16:creationId xmlns:a16="http://schemas.microsoft.com/office/drawing/2014/main" id="{271A9B46-107C-4E4C-86C2-369116B20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" y="2152"/>
              <a:ext cx="1816" cy="984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24" name="Line 37">
              <a:extLst>
                <a:ext uri="{FF2B5EF4-FFF2-40B4-BE49-F238E27FC236}">
                  <a16:creationId xmlns:a16="http://schemas.microsoft.com/office/drawing/2014/main" id="{7DCBEC03-F667-4F20-B823-9BFD730F3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" y="2152"/>
              <a:ext cx="1792" cy="10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42025" name="Freeform 38">
              <a:extLst>
                <a:ext uri="{FF2B5EF4-FFF2-40B4-BE49-F238E27FC236}">
                  <a16:creationId xmlns:a16="http://schemas.microsoft.com/office/drawing/2014/main" id="{EDB36629-6EBB-4003-AF0C-09D21FBC7B94}"/>
                </a:ext>
              </a:extLst>
            </p:cNvPr>
            <p:cNvSpPr>
              <a:spLocks/>
            </p:cNvSpPr>
            <p:nvPr/>
          </p:nvSpPr>
          <p:spPr bwMode="auto">
            <a:xfrm rot="2795890">
              <a:off x="2072" y="2936"/>
              <a:ext cx="344" cy="192"/>
            </a:xfrm>
            <a:custGeom>
              <a:avLst/>
              <a:gdLst>
                <a:gd name="T0" fmla="*/ 0 w 344"/>
                <a:gd name="T1" fmla="*/ 192 h 192"/>
                <a:gd name="T2" fmla="*/ 176 w 344"/>
                <a:gd name="T3" fmla="*/ 40 h 192"/>
                <a:gd name="T4" fmla="*/ 264 w 344"/>
                <a:gd name="T5" fmla="*/ 0 h 192"/>
                <a:gd name="T6" fmla="*/ 336 w 344"/>
                <a:gd name="T7" fmla="*/ 8 h 192"/>
                <a:gd name="T8" fmla="*/ 344 w 344"/>
                <a:gd name="T9" fmla="*/ 64 h 192"/>
                <a:gd name="T10" fmla="*/ 344 w 344"/>
                <a:gd name="T11" fmla="*/ 112 h 192"/>
                <a:gd name="T12" fmla="*/ 304 w 344"/>
                <a:gd name="T13" fmla="*/ 136 h 192"/>
                <a:gd name="T14" fmla="*/ 208 w 344"/>
                <a:gd name="T15" fmla="*/ 160 h 192"/>
                <a:gd name="T16" fmla="*/ 0 w 344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4"/>
                <a:gd name="T28" fmla="*/ 0 h 192"/>
                <a:gd name="T29" fmla="*/ 344 w 34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4" h="192">
                  <a:moveTo>
                    <a:pt x="0" y="192"/>
                  </a:moveTo>
                  <a:lnTo>
                    <a:pt x="176" y="40"/>
                  </a:lnTo>
                  <a:lnTo>
                    <a:pt x="264" y="0"/>
                  </a:lnTo>
                  <a:lnTo>
                    <a:pt x="336" y="8"/>
                  </a:lnTo>
                  <a:lnTo>
                    <a:pt x="344" y="64"/>
                  </a:lnTo>
                  <a:lnTo>
                    <a:pt x="344" y="112"/>
                  </a:lnTo>
                  <a:lnTo>
                    <a:pt x="304" y="136"/>
                  </a:lnTo>
                  <a:lnTo>
                    <a:pt x="208" y="16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6600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26" name="Freeform 39">
              <a:extLst>
                <a:ext uri="{FF2B5EF4-FFF2-40B4-BE49-F238E27FC236}">
                  <a16:creationId xmlns:a16="http://schemas.microsoft.com/office/drawing/2014/main" id="{CC884C29-8E63-4D93-9385-98C306C30431}"/>
                </a:ext>
              </a:extLst>
            </p:cNvPr>
            <p:cNvSpPr>
              <a:spLocks/>
            </p:cNvSpPr>
            <p:nvPr/>
          </p:nvSpPr>
          <p:spPr bwMode="auto">
            <a:xfrm rot="2795890">
              <a:off x="2160" y="3000"/>
              <a:ext cx="344" cy="192"/>
            </a:xfrm>
            <a:custGeom>
              <a:avLst/>
              <a:gdLst>
                <a:gd name="T0" fmla="*/ 0 w 344"/>
                <a:gd name="T1" fmla="*/ 192 h 192"/>
                <a:gd name="T2" fmla="*/ 176 w 344"/>
                <a:gd name="T3" fmla="*/ 40 h 192"/>
                <a:gd name="T4" fmla="*/ 264 w 344"/>
                <a:gd name="T5" fmla="*/ 0 h 192"/>
                <a:gd name="T6" fmla="*/ 336 w 344"/>
                <a:gd name="T7" fmla="*/ 8 h 192"/>
                <a:gd name="T8" fmla="*/ 344 w 344"/>
                <a:gd name="T9" fmla="*/ 64 h 192"/>
                <a:gd name="T10" fmla="*/ 344 w 344"/>
                <a:gd name="T11" fmla="*/ 112 h 192"/>
                <a:gd name="T12" fmla="*/ 304 w 344"/>
                <a:gd name="T13" fmla="*/ 136 h 192"/>
                <a:gd name="T14" fmla="*/ 208 w 344"/>
                <a:gd name="T15" fmla="*/ 160 h 192"/>
                <a:gd name="T16" fmla="*/ 0 w 344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4"/>
                <a:gd name="T28" fmla="*/ 0 h 192"/>
                <a:gd name="T29" fmla="*/ 344 w 34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4" h="192">
                  <a:moveTo>
                    <a:pt x="0" y="192"/>
                  </a:moveTo>
                  <a:lnTo>
                    <a:pt x="176" y="40"/>
                  </a:lnTo>
                  <a:lnTo>
                    <a:pt x="264" y="0"/>
                  </a:lnTo>
                  <a:lnTo>
                    <a:pt x="336" y="8"/>
                  </a:lnTo>
                  <a:lnTo>
                    <a:pt x="344" y="64"/>
                  </a:lnTo>
                  <a:lnTo>
                    <a:pt x="344" y="112"/>
                  </a:lnTo>
                  <a:lnTo>
                    <a:pt x="304" y="136"/>
                  </a:lnTo>
                  <a:lnTo>
                    <a:pt x="208" y="16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6600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zh-CN" sz="1800"/>
            </a:p>
          </p:txBody>
        </p:sp>
        <p:sp>
          <p:nvSpPr>
            <p:cNvPr id="42027" name="Text Box 40">
              <a:extLst>
                <a:ext uri="{FF2B5EF4-FFF2-40B4-BE49-F238E27FC236}">
                  <a16:creationId xmlns:a16="http://schemas.microsoft.com/office/drawing/2014/main" id="{6926B4C6-BEF7-49F9-8B07-634392EFD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0" y="761"/>
              <a:ext cx="769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500">
                  <a:latin typeface="Times New Roman" panose="02020603050405020304" pitchFamily="18" charset="0"/>
                </a:rPr>
                <a:t>Inner</a:t>
              </a:r>
            </a:p>
            <a:p>
              <a:pPr eaLnBrk="1" hangingPunct="1">
                <a:buFontTx/>
                <a:buNone/>
              </a:pPr>
              <a:r>
                <a:rPr lang="en-GB" altLang="zh-CN" sz="1500">
                  <a:latin typeface="Times New Roman" panose="02020603050405020304" pitchFamily="18" charset="0"/>
                </a:rPr>
                <a:t>Detector</a:t>
              </a:r>
            </a:p>
          </p:txBody>
        </p:sp>
        <p:sp>
          <p:nvSpPr>
            <p:cNvPr id="42028" name="Text Box 41">
              <a:extLst>
                <a:ext uri="{FF2B5EF4-FFF2-40B4-BE49-F238E27FC236}">
                  <a16:creationId xmlns:a16="http://schemas.microsoft.com/office/drawing/2014/main" id="{738AECB6-AE0C-4D6E-BCCE-ADCA96EE1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6" y="769"/>
              <a:ext cx="6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500">
                  <a:latin typeface="Times New Roman" panose="02020603050405020304" pitchFamily="18" charset="0"/>
                </a:rPr>
                <a:t>EMCal</a:t>
              </a:r>
            </a:p>
          </p:txBody>
        </p:sp>
        <p:sp>
          <p:nvSpPr>
            <p:cNvPr id="42029" name="Text Box 42">
              <a:extLst>
                <a:ext uri="{FF2B5EF4-FFF2-40B4-BE49-F238E27FC236}">
                  <a16:creationId xmlns:a16="http://schemas.microsoft.com/office/drawing/2014/main" id="{80C64B9B-4378-4857-99B2-CB17F2968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6" y="761"/>
              <a:ext cx="5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500">
                  <a:latin typeface="Times New Roman" panose="02020603050405020304" pitchFamily="18" charset="0"/>
                </a:rPr>
                <a:t>HCal</a:t>
              </a:r>
            </a:p>
          </p:txBody>
        </p:sp>
        <p:sp>
          <p:nvSpPr>
            <p:cNvPr id="42030" name="Text Box 43">
              <a:extLst>
                <a:ext uri="{FF2B5EF4-FFF2-40B4-BE49-F238E27FC236}">
                  <a16:creationId xmlns:a16="http://schemas.microsoft.com/office/drawing/2014/main" id="{35367A2A-947C-4740-B250-3316996B8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" y="769"/>
              <a:ext cx="760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lnSpc>
                  <a:spcPct val="80000"/>
                </a:lnSpc>
                <a:spcBef>
                  <a:spcPct val="20000"/>
                </a:spcBef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lnSpc>
                  <a:spcPct val="80000"/>
                </a:lnSpc>
                <a:spcBef>
                  <a:spcPct val="20000"/>
                </a:spcBef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zh-CN" sz="1500">
                  <a:latin typeface="Times New Roman" panose="02020603050405020304" pitchFamily="18" charset="0"/>
                </a:rPr>
                <a:t>Muon</a:t>
              </a:r>
            </a:p>
            <a:p>
              <a:pPr eaLnBrk="1" hangingPunct="1">
                <a:buFontTx/>
                <a:buNone/>
              </a:pPr>
              <a:r>
                <a:rPr lang="en-GB" altLang="zh-CN" sz="1500">
                  <a:latin typeface="Times New Roman" panose="02020603050405020304" pitchFamily="18" charset="0"/>
                </a:rPr>
                <a:t>Spectro-</a:t>
              </a:r>
            </a:p>
            <a:p>
              <a:pPr eaLnBrk="1" hangingPunct="1">
                <a:buFontTx/>
                <a:buNone/>
              </a:pPr>
              <a:r>
                <a:rPr lang="en-GB" altLang="zh-CN" sz="1500">
                  <a:latin typeface="Times New Roman" panose="02020603050405020304" pitchFamily="18" charset="0"/>
                </a:rPr>
                <a:t>meter</a:t>
              </a:r>
            </a:p>
          </p:txBody>
        </p:sp>
      </p:grpSp>
      <p:sp>
        <p:nvSpPr>
          <p:cNvPr id="47" name="标题 1">
            <a:extLst>
              <a:ext uri="{FF2B5EF4-FFF2-40B4-BE49-F238E27FC236}">
                <a16:creationId xmlns:a16="http://schemas.microsoft.com/office/drawing/2014/main" id="{16DC9CC1-E777-457B-9DA5-27D5EDF48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243" y="7933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Signatures used for triggers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333</Words>
  <Application>Microsoft Office PowerPoint</Application>
  <PresentationFormat>全屏显示(4:3)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Arial</vt:lpstr>
      <vt:lpstr>Calibri</vt:lpstr>
      <vt:lpstr>Calibri Light</vt:lpstr>
      <vt:lpstr>Symbol</vt:lpstr>
      <vt:lpstr>Times New Roman</vt:lpstr>
      <vt:lpstr>Wingdings</vt:lpstr>
      <vt:lpstr>Office 主题​​</vt:lpstr>
      <vt:lpstr>CEPC TDAQ造价计算方法讨论</vt:lpstr>
      <vt:lpstr>PowerPoint 演示文稿</vt:lpstr>
      <vt:lpstr>CMS Phase-II TDAQ</vt:lpstr>
      <vt:lpstr>CMS Phase-II Trigger</vt:lpstr>
      <vt:lpstr>CMS Phase-II Trigger</vt:lpstr>
      <vt:lpstr>板卡数量统计</vt:lpstr>
      <vt:lpstr>CMS Phase-II TDAQ造价计算方法</vt:lpstr>
      <vt:lpstr>Backup</vt:lpstr>
      <vt:lpstr>Signatures used for triggers</vt:lpstr>
      <vt:lpstr>CMS二期触发延迟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逍遥</dc:creator>
  <cp:lastModifiedBy>逍遥</cp:lastModifiedBy>
  <cp:revision>55</cp:revision>
  <dcterms:created xsi:type="dcterms:W3CDTF">2024-02-21T06:54:28Z</dcterms:created>
  <dcterms:modified xsi:type="dcterms:W3CDTF">2024-02-22T00:54:59Z</dcterms:modified>
</cp:coreProperties>
</file>