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1818" r:id="rId3"/>
    <p:sldId id="1819" r:id="rId4"/>
    <p:sldId id="1813" r:id="rId5"/>
    <p:sldId id="1817" r:id="rId6"/>
    <p:sldId id="1814" r:id="rId7"/>
    <p:sldId id="1815" r:id="rId8"/>
    <p:sldId id="1820" r:id="rId9"/>
    <p:sldId id="1816" r:id="rId1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5C5"/>
    <a:srgbClr val="DC89C2"/>
    <a:srgbClr val="484BAF"/>
    <a:srgbClr val="E48311"/>
    <a:srgbClr val="0F7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0"/>
    <p:restoredTop sz="50000"/>
  </p:normalViewPr>
  <p:slideViewPr>
    <p:cSldViewPr snapToGrid="0" snapToObjects="1">
      <p:cViewPr>
        <p:scale>
          <a:sx n="93" d="100"/>
          <a:sy n="93" d="100"/>
        </p:scale>
        <p:origin x="230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13BA0-58D0-408E-87F5-B5D4485CB8AC}" type="datetimeFigureOut">
              <a:rPr lang="en-US" smtClean="0"/>
              <a:t>2/22/24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5300-01C4-4EC5-A4B4-F523C256238F}" type="slidenum">
              <a:rPr lang="en-US" smtClean="0"/>
              <a:t>‹#›</a:t>
            </a:fld>
            <a:endParaRPr lang="en-US"/>
          </a:p>
        </p:txBody>
      </p:sp>
    </p:spTree>
    <p:extLst>
      <p:ext uri="{BB962C8B-B14F-4D97-AF65-F5344CB8AC3E}">
        <p14:creationId xmlns:p14="http://schemas.microsoft.com/office/powerpoint/2010/main" val="1707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D35300-01C4-4EC5-A4B4-F523C256238F}" type="slidenum">
              <a:rPr lang="en-US" smtClean="0"/>
              <a:t>1</a:t>
            </a:fld>
            <a:endParaRPr lang="en-US"/>
          </a:p>
        </p:txBody>
      </p:sp>
    </p:spTree>
    <p:extLst>
      <p:ext uri="{BB962C8B-B14F-4D97-AF65-F5344CB8AC3E}">
        <p14:creationId xmlns:p14="http://schemas.microsoft.com/office/powerpoint/2010/main" val="264279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6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50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56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671193"/>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5869895-2E93-024E-B62F-58D014B200D9}"/>
              </a:ext>
            </a:extLst>
          </p:cNvPr>
          <p:cNvSpPr txBox="1"/>
          <p:nvPr userDrawn="1"/>
        </p:nvSpPr>
        <p:spPr>
          <a:xfrm>
            <a:off x="4528457" y="64588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536432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081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1825625"/>
            <a:ext cx="4210050" cy="435133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7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lvl1pPr>
              <a:buClr>
                <a:srgbClr val="0F75BD"/>
              </a:buClr>
              <a:defRPr/>
            </a:lvl1pPr>
            <a:lvl2pPr>
              <a:buClr>
                <a:srgbClr val="0F75BD"/>
              </a:buClr>
              <a:defRPr/>
            </a:lvl2pPr>
            <a:lvl3pPr>
              <a:buClr>
                <a:srgbClr val="0F75BD"/>
              </a:buClr>
              <a:defRPr/>
            </a:lvl3pPr>
            <a:lvl4pPr>
              <a:buClr>
                <a:srgbClr val="0F75BD"/>
              </a:buClr>
              <a:defRPr/>
            </a:lvl4pPr>
            <a:lvl5pPr>
              <a:buClr>
                <a:srgbClr val="0F75BD"/>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267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5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buClr>
                <a:srgbClr val="0F75BD"/>
              </a:buClr>
              <a:defRPr sz="3200"/>
            </a:lvl1pPr>
            <a:lvl2pPr>
              <a:buClr>
                <a:srgbClr val="0F75BD"/>
              </a:buClr>
              <a:defRPr sz="2800"/>
            </a:lvl2pPr>
            <a:lvl3pPr>
              <a:buClr>
                <a:srgbClr val="0F75BD"/>
              </a:buClr>
              <a:defRPr sz="2400"/>
            </a:lvl3pPr>
            <a:lvl4pPr>
              <a:buClr>
                <a:srgbClr val="0F75BD"/>
              </a:buClr>
              <a:defRPr sz="2000"/>
            </a:lvl4pPr>
            <a:lvl5pPr>
              <a:buClr>
                <a:srgbClr val="0F75BD"/>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888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563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72087"/>
            <a:ext cx="8543925" cy="6000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168400"/>
            <a:ext cx="8543925" cy="5008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D98D-72B3-3D49-9BC1-B5043B0D15BE}" type="slidenum">
              <a:rPr lang="en-US" smtClean="0"/>
              <a:t>‹#›</a:t>
            </a:fld>
            <a:endParaRPr lang="en-US"/>
          </a:p>
        </p:txBody>
      </p:sp>
      <p:sp>
        <p:nvSpPr>
          <p:cNvPr id="8" name="Rectangle 7"/>
          <p:cNvSpPr/>
          <p:nvPr userDrawn="1"/>
        </p:nvSpPr>
        <p:spPr>
          <a:xfrm>
            <a:off x="4" y="6176963"/>
            <a:ext cx="9902952" cy="678299"/>
          </a:xfrm>
          <a:prstGeom prst="rect">
            <a:avLst/>
          </a:prstGeom>
          <a:gradFill flip="none" rotWithShape="1">
            <a:gsLst>
              <a:gs pos="94020">
                <a:schemeClr val="bg1"/>
              </a:gs>
              <a:gs pos="0">
                <a:schemeClr val="accent5">
                  <a:lumMod val="67000"/>
                </a:schemeClr>
              </a:gs>
              <a:gs pos="48000">
                <a:schemeClr val="accent5">
                  <a:lumMod val="97000"/>
                  <a:lumOff val="3000"/>
                </a:schemeClr>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81038" y="937846"/>
            <a:ext cx="8543925" cy="23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E6B9FA9-7F0F-8043-9054-75C98F103198}"/>
              </a:ext>
            </a:extLst>
          </p:cNvPr>
          <p:cNvPicPr>
            <a:picLocks noChangeAspect="1"/>
          </p:cNvPicPr>
          <p:nvPr userDrawn="1"/>
        </p:nvPicPr>
        <p:blipFill>
          <a:blip r:embed="rId13"/>
          <a:stretch>
            <a:fillRect/>
          </a:stretch>
        </p:blipFill>
        <p:spPr>
          <a:xfrm>
            <a:off x="0" y="6176962"/>
            <a:ext cx="681038" cy="681038"/>
          </a:xfrm>
          <a:prstGeom prst="rect">
            <a:avLst/>
          </a:prstGeom>
        </p:spPr>
      </p:pic>
      <p:sp>
        <p:nvSpPr>
          <p:cNvPr id="12" name="Slide Number Placeholder 5">
            <a:extLst>
              <a:ext uri="{FF2B5EF4-FFF2-40B4-BE49-F238E27FC236}">
                <a16:creationId xmlns:a16="http://schemas.microsoft.com/office/drawing/2014/main" id="{ED2EB6D3-F519-2346-A983-ABBB74A22DC8}"/>
              </a:ext>
            </a:extLst>
          </p:cNvPr>
          <p:cNvSpPr txBox="1">
            <a:spLocks/>
          </p:cNvSpPr>
          <p:nvPr userDrawn="1"/>
        </p:nvSpPr>
        <p:spPr>
          <a:xfrm>
            <a:off x="7553325" y="6318034"/>
            <a:ext cx="2228850" cy="365125"/>
          </a:xfrm>
          <a:prstGeom prst="rect">
            <a:avLst/>
          </a:prstGeom>
        </p:spPr>
        <p:txBody>
          <a:bodyPr/>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FD98D-72B3-3D49-9BC1-B5043B0D15BE}" type="slidenum">
              <a:rPr lang="en-US" smtClean="0"/>
              <a:pPr/>
              <a:t>‹#›</a:t>
            </a:fld>
            <a:endParaRPr lang="en-US"/>
          </a:p>
        </p:txBody>
      </p:sp>
    </p:spTree>
    <p:extLst>
      <p:ext uri="{BB962C8B-B14F-4D97-AF65-F5344CB8AC3E}">
        <p14:creationId xmlns:p14="http://schemas.microsoft.com/office/powerpoint/2010/main" val="686799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dico.ihep.ac.cn/event/21543/"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448" y="1559102"/>
            <a:ext cx="8918303" cy="2454541"/>
          </a:xfrm>
        </p:spPr>
        <p:txBody>
          <a:bodyPr>
            <a:normAutofit fontScale="90000"/>
          </a:bodyPr>
          <a:lstStyle/>
          <a:p>
            <a:r>
              <a:rPr lang="en-CN" altLang="zh-CN" b="1" i="0" u="none" strike="noStrike" dirty="0">
                <a:solidFill>
                  <a:srgbClr val="1A63A0"/>
                </a:solidFill>
                <a:effectLst/>
                <a:latin typeface="Roboto" panose="02000000000000000000" pitchFamily="2" charset="0"/>
              </a:rPr>
              <a:t>CEPC</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vertex</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detector</a:t>
            </a:r>
            <a:br>
              <a:rPr lang="en-US" altLang="zh-CN" b="1" i="0" u="none" strike="noStrike" dirty="0">
                <a:solidFill>
                  <a:srgbClr val="1A63A0"/>
                </a:solidFill>
                <a:effectLst/>
                <a:latin typeface="Roboto" panose="02000000000000000000" pitchFamily="2" charset="0"/>
              </a:rPr>
            </a:br>
            <a:r>
              <a:rPr lang="en-US" altLang="zh-CN" b="1" i="0" u="none" strike="noStrike" dirty="0">
                <a:solidFill>
                  <a:srgbClr val="1A63A0"/>
                </a:solidFill>
                <a:effectLst/>
                <a:latin typeface="Roboto" panose="02000000000000000000" pitchFamily="2" charset="0"/>
              </a:rPr>
              <a:t>towards</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TDR</a:t>
            </a:r>
            <a:br>
              <a:rPr lang="en-US" altLang="zh-CN" b="1" dirty="0">
                <a:solidFill>
                  <a:srgbClr val="1A63A0"/>
                </a:solidFill>
                <a:latin typeface="Roboto" panose="02000000000000000000" pitchFamily="2" charset="0"/>
              </a:rPr>
            </a:br>
            <a:endParaRPr lang="en-US" altLang="zh-CN" b="1" dirty="0">
              <a:solidFill>
                <a:srgbClr val="1A63A0"/>
              </a:solidFill>
              <a:latin typeface="Roboto" panose="02000000000000000000" pitchFamily="2" charset="0"/>
            </a:endParaRPr>
          </a:p>
        </p:txBody>
      </p:sp>
      <p:sp>
        <p:nvSpPr>
          <p:cNvPr id="3" name="Subtitle 2"/>
          <p:cNvSpPr>
            <a:spLocks noGrp="1"/>
          </p:cNvSpPr>
          <p:nvPr>
            <p:ph type="subTitle" idx="1"/>
          </p:nvPr>
        </p:nvSpPr>
        <p:spPr>
          <a:xfrm>
            <a:off x="555113" y="4013643"/>
            <a:ext cx="8831439" cy="2004811"/>
          </a:xfrm>
        </p:spPr>
        <p:txBody>
          <a:bodyPr>
            <a:normAutofit/>
          </a:bodyPr>
          <a:lstStyle/>
          <a:p>
            <a:r>
              <a:rPr lang="en-US" dirty="0"/>
              <a:t>Zhijun Liang,</a:t>
            </a:r>
          </a:p>
          <a:p>
            <a:endParaRPr lang="en-US" altLang="zh-CN" dirty="0"/>
          </a:p>
          <a:p>
            <a:endParaRPr lang="en-US" dirty="0"/>
          </a:p>
          <a:p>
            <a:endParaRPr lang="en-US" dirty="0"/>
          </a:p>
          <a:p>
            <a:endParaRPr lang="en-US" dirty="0"/>
          </a:p>
        </p:txBody>
      </p:sp>
    </p:spTree>
    <p:extLst>
      <p:ext uri="{BB962C8B-B14F-4D97-AF65-F5344CB8AC3E}">
        <p14:creationId xmlns:p14="http://schemas.microsoft.com/office/powerpoint/2010/main" val="5337232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B0B6-74CF-EECE-8EF9-F6A15516ECDE}"/>
              </a:ext>
            </a:extLst>
          </p:cNvPr>
          <p:cNvSpPr>
            <a:spLocks noGrp="1"/>
          </p:cNvSpPr>
          <p:nvPr>
            <p:ph type="title"/>
          </p:nvPr>
        </p:nvSpPr>
        <p:spPr/>
        <p:txBody>
          <a:bodyPr/>
          <a:lstStyle/>
          <a:p>
            <a:r>
              <a:rPr lang="en-US" altLang="zh-CN" b="1" dirty="0">
                <a:solidFill>
                  <a:srgbClr val="1A63A0"/>
                </a:solidFill>
                <a:latin typeface="Roboto" panose="02000000000000000000" pitchFamily="2" charset="0"/>
              </a:rPr>
              <a:t>T</a:t>
            </a:r>
            <a:r>
              <a:rPr lang="en-US" altLang="zh-CN" b="1" i="0" u="none" strike="noStrike" dirty="0">
                <a:solidFill>
                  <a:srgbClr val="1A63A0"/>
                </a:solidFill>
                <a:effectLst/>
                <a:latin typeface="Roboto" panose="02000000000000000000" pitchFamily="2" charset="0"/>
              </a:rPr>
              <a:t>owards</a:t>
            </a:r>
            <a:r>
              <a:rPr lang="zh-CN" altLang="en-US" b="1" i="0" u="none" strike="noStrike" dirty="0">
                <a:solidFill>
                  <a:srgbClr val="1A63A0"/>
                </a:solidFill>
                <a:effectLst/>
                <a:latin typeface="Roboto" panose="02000000000000000000" pitchFamily="2" charset="0"/>
              </a:rPr>
              <a:t> </a:t>
            </a:r>
            <a:r>
              <a:rPr lang="en-US" altLang="zh-CN" b="1" i="0" u="none" strike="noStrike" dirty="0">
                <a:solidFill>
                  <a:srgbClr val="1A63A0"/>
                </a:solidFill>
                <a:effectLst/>
                <a:latin typeface="Roboto" panose="02000000000000000000" pitchFamily="2" charset="0"/>
              </a:rPr>
              <a:t>TDR</a:t>
            </a:r>
            <a:endParaRPr lang="en-CN" dirty="0"/>
          </a:p>
        </p:txBody>
      </p:sp>
      <p:sp>
        <p:nvSpPr>
          <p:cNvPr id="3" name="Content Placeholder 2">
            <a:extLst>
              <a:ext uri="{FF2B5EF4-FFF2-40B4-BE49-F238E27FC236}">
                <a16:creationId xmlns:a16="http://schemas.microsoft.com/office/drawing/2014/main" id="{CCB621FD-3CD7-3CC3-937C-6505C5FE73D1}"/>
              </a:ext>
            </a:extLst>
          </p:cNvPr>
          <p:cNvSpPr>
            <a:spLocks noGrp="1"/>
          </p:cNvSpPr>
          <p:nvPr>
            <p:ph idx="1"/>
          </p:nvPr>
        </p:nvSpPr>
        <p:spPr>
          <a:xfrm>
            <a:off x="138896" y="1168400"/>
            <a:ext cx="10336193" cy="5008563"/>
          </a:xfrm>
        </p:spPr>
        <p:txBody>
          <a:bodyPr/>
          <a:lstStyle/>
          <a:p>
            <a:r>
              <a:rPr kumimoji="1" lang="en-US" altLang="zh-CN" dirty="0">
                <a:solidFill>
                  <a:srgbClr val="0070C0"/>
                </a:solidFill>
              </a:rPr>
              <a:t>Aim to have a draft of TDR by the end of 2024. </a:t>
            </a:r>
          </a:p>
          <a:p>
            <a:pPr lvl="1"/>
            <a:r>
              <a:rPr kumimoji="1" lang="en-US" altLang="zh-CN" dirty="0"/>
              <a:t>System level design, choose baseline technology</a:t>
            </a:r>
          </a:p>
          <a:p>
            <a:pPr lvl="1"/>
            <a:r>
              <a:rPr kumimoji="1" lang="en-US" altLang="zh-CN" dirty="0"/>
              <a:t>Electronics, service and mechanics needs to be included </a:t>
            </a:r>
          </a:p>
          <a:p>
            <a:pPr lvl="1"/>
            <a:endParaRPr kumimoji="1" lang="en-US" altLang="zh-CN" dirty="0">
              <a:solidFill>
                <a:srgbClr val="0070C0"/>
              </a:solidFill>
            </a:endParaRPr>
          </a:p>
          <a:p>
            <a:r>
              <a:rPr kumimoji="1" lang="en-US" altLang="zh-CN" dirty="0">
                <a:solidFill>
                  <a:srgbClr val="0070C0"/>
                </a:solidFill>
              </a:rPr>
              <a:t>Major change from CDR to TDR </a:t>
            </a:r>
          </a:p>
          <a:p>
            <a:pPr lvl="1"/>
            <a:r>
              <a:rPr kumimoji="1" lang="en-US" altLang="zh-CN" dirty="0"/>
              <a:t>Beam</a:t>
            </a:r>
            <a:r>
              <a:rPr kumimoji="1" lang="zh-CN" altLang="en-US" dirty="0"/>
              <a:t> </a:t>
            </a:r>
            <a:r>
              <a:rPr kumimoji="1" lang="en-US" altLang="zh-CN" dirty="0"/>
              <a:t>pipe diameter: 28mm (CDR) </a:t>
            </a:r>
            <a:r>
              <a:rPr kumimoji="1" lang="en-US" altLang="zh-CN" dirty="0">
                <a:sym typeface="Wingdings" pitchFamily="2" charset="2"/>
              </a:rPr>
              <a:t> 20mm (TDR)             (reduce 30%)</a:t>
            </a:r>
          </a:p>
          <a:p>
            <a:pPr lvl="1"/>
            <a:r>
              <a:rPr kumimoji="1" lang="en-US" altLang="zh-CN" dirty="0">
                <a:sym typeface="Wingdings" pitchFamily="2" charset="2"/>
              </a:rPr>
              <a:t>Instant Luminosity per IP: </a:t>
            </a:r>
          </a:p>
          <a:p>
            <a:pPr lvl="2"/>
            <a:r>
              <a:rPr kumimoji="1" lang="en-US" altLang="zh-CN" dirty="0">
                <a:sym typeface="Wingdings" pitchFamily="2" charset="2"/>
              </a:rPr>
              <a:t>Z pole: 32</a:t>
            </a:r>
            <a:r>
              <a:rPr kumimoji="1" lang="en-US" altLang="zh-CN" dirty="0"/>
              <a:t>×</a:t>
            </a:r>
            <a:r>
              <a:rPr kumimoji="1" lang="en-US" altLang="zh-CN" dirty="0">
                <a:sym typeface="Wingdings" pitchFamily="2" charset="2"/>
              </a:rPr>
              <a:t>10</a:t>
            </a:r>
            <a:r>
              <a:rPr kumimoji="1" lang="en-US" altLang="zh-CN" baseline="30000" dirty="0">
                <a:sym typeface="Wingdings" pitchFamily="2" charset="2"/>
              </a:rPr>
              <a:t>34</a:t>
            </a:r>
            <a:r>
              <a:rPr kumimoji="1" lang="en-US" altLang="zh-CN" dirty="0">
                <a:sym typeface="Wingdings" pitchFamily="2" charset="2"/>
              </a:rPr>
              <a:t> cm-2s-1</a:t>
            </a:r>
            <a:r>
              <a:rPr kumimoji="1" lang="en-US" altLang="zh-CN" dirty="0"/>
              <a:t> (CDR)  </a:t>
            </a:r>
            <a:r>
              <a:rPr kumimoji="1" lang="en-US" altLang="zh-CN" dirty="0">
                <a:sym typeface="Wingdings" pitchFamily="2" charset="2"/>
              </a:rPr>
              <a:t> 192 </a:t>
            </a:r>
            <a:r>
              <a:rPr kumimoji="1" lang="en-US" altLang="zh-CN" dirty="0"/>
              <a:t>×</a:t>
            </a:r>
            <a:r>
              <a:rPr kumimoji="1" lang="en-US" altLang="zh-CN" dirty="0">
                <a:sym typeface="Wingdings" pitchFamily="2" charset="2"/>
              </a:rPr>
              <a:t>10</a:t>
            </a:r>
            <a:r>
              <a:rPr kumimoji="1" lang="en-US" altLang="zh-CN" baseline="30000" dirty="0">
                <a:sym typeface="Wingdings" pitchFamily="2" charset="2"/>
              </a:rPr>
              <a:t>34</a:t>
            </a:r>
            <a:r>
              <a:rPr kumimoji="1" lang="en-US" altLang="zh-CN" dirty="0">
                <a:sym typeface="Wingdings" pitchFamily="2" charset="2"/>
              </a:rPr>
              <a:t> cm</a:t>
            </a:r>
            <a:r>
              <a:rPr kumimoji="1" lang="en-US" altLang="zh-CN" baseline="30000" dirty="0">
                <a:sym typeface="Wingdings" pitchFamily="2" charset="2"/>
              </a:rPr>
              <a:t>-2</a:t>
            </a:r>
            <a:r>
              <a:rPr kumimoji="1" lang="en-US" altLang="zh-CN" dirty="0">
                <a:sym typeface="Wingdings" pitchFamily="2" charset="2"/>
              </a:rPr>
              <a:t>s</a:t>
            </a:r>
            <a:r>
              <a:rPr kumimoji="1" lang="en-US" altLang="zh-CN" baseline="30000" dirty="0">
                <a:sym typeface="Wingdings" pitchFamily="2" charset="2"/>
              </a:rPr>
              <a:t>-1</a:t>
            </a:r>
            <a:r>
              <a:rPr kumimoji="1" lang="en-US" altLang="zh-CN" baseline="30000" dirty="0"/>
              <a:t> </a:t>
            </a:r>
            <a:r>
              <a:rPr kumimoji="1" lang="en-US" altLang="zh-CN" dirty="0"/>
              <a:t>(6 times increase)</a:t>
            </a:r>
          </a:p>
          <a:p>
            <a:pPr lvl="2"/>
            <a:r>
              <a:rPr kumimoji="1" lang="en-US" altLang="zh-CN" dirty="0">
                <a:sym typeface="Wingdings" pitchFamily="2" charset="2"/>
              </a:rPr>
              <a:t>ZH:  5.6</a:t>
            </a:r>
            <a:r>
              <a:rPr kumimoji="1" lang="en-US" altLang="zh-CN" dirty="0"/>
              <a:t>×</a:t>
            </a:r>
            <a:r>
              <a:rPr kumimoji="1" lang="en-US" altLang="zh-CN" dirty="0">
                <a:sym typeface="Wingdings" pitchFamily="2" charset="2"/>
              </a:rPr>
              <a:t>1034 cm-2s-1</a:t>
            </a:r>
            <a:r>
              <a:rPr kumimoji="1" lang="en-US" altLang="zh-CN" dirty="0"/>
              <a:t> (CDR) </a:t>
            </a:r>
            <a:r>
              <a:rPr kumimoji="1" lang="en-US" altLang="zh-CN" dirty="0">
                <a:sym typeface="Wingdings" pitchFamily="2" charset="2"/>
              </a:rPr>
              <a:t> 8.3 </a:t>
            </a:r>
            <a:r>
              <a:rPr kumimoji="1" lang="en-US" altLang="zh-CN" dirty="0"/>
              <a:t>×</a:t>
            </a:r>
            <a:r>
              <a:rPr kumimoji="1" lang="en-US" altLang="zh-CN" dirty="0">
                <a:sym typeface="Wingdings" pitchFamily="2" charset="2"/>
              </a:rPr>
              <a:t>10</a:t>
            </a:r>
            <a:r>
              <a:rPr kumimoji="1" lang="en-US" altLang="zh-CN" baseline="30000" dirty="0">
                <a:sym typeface="Wingdings" pitchFamily="2" charset="2"/>
              </a:rPr>
              <a:t>34</a:t>
            </a:r>
            <a:r>
              <a:rPr kumimoji="1" lang="en-US" altLang="zh-CN" dirty="0">
                <a:sym typeface="Wingdings" pitchFamily="2" charset="2"/>
              </a:rPr>
              <a:t> cm-2s-1</a:t>
            </a:r>
            <a:r>
              <a:rPr kumimoji="1" lang="en-US" altLang="zh-CN" dirty="0"/>
              <a:t> (TDR)         (~1.5 times increase)</a:t>
            </a:r>
          </a:p>
          <a:p>
            <a:endParaRPr kumimoji="1" lang="en-US" altLang="zh-CN" sz="1800" dirty="0"/>
          </a:p>
          <a:p>
            <a:endParaRPr lang="en-CN" dirty="0"/>
          </a:p>
        </p:txBody>
      </p:sp>
    </p:spTree>
    <p:extLst>
      <p:ext uri="{BB962C8B-B14F-4D97-AF65-F5344CB8AC3E}">
        <p14:creationId xmlns:p14="http://schemas.microsoft.com/office/powerpoint/2010/main" val="395971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6254-92BD-678F-C2E7-BF67E3C43C01}"/>
              </a:ext>
            </a:extLst>
          </p:cNvPr>
          <p:cNvSpPr>
            <a:spLocks noGrp="1"/>
          </p:cNvSpPr>
          <p:nvPr>
            <p:ph type="title"/>
          </p:nvPr>
        </p:nvSpPr>
        <p:spPr/>
        <p:txBody>
          <a:bodyPr/>
          <a:lstStyle/>
          <a:p>
            <a:r>
              <a:rPr lang="en-US" dirty="0"/>
              <a:t>Subsystem and management for TDR</a:t>
            </a:r>
            <a:endParaRPr lang="en-CN" dirty="0"/>
          </a:p>
        </p:txBody>
      </p:sp>
      <p:pic>
        <p:nvPicPr>
          <p:cNvPr id="4" name="Picture 3">
            <a:extLst>
              <a:ext uri="{FF2B5EF4-FFF2-40B4-BE49-F238E27FC236}">
                <a16:creationId xmlns:a16="http://schemas.microsoft.com/office/drawing/2014/main" id="{43A3FA6C-F28D-AA36-7CB3-32E93472C425}"/>
              </a:ext>
            </a:extLst>
          </p:cNvPr>
          <p:cNvPicPr>
            <a:picLocks noChangeAspect="1"/>
          </p:cNvPicPr>
          <p:nvPr/>
        </p:nvPicPr>
        <p:blipFill rotWithShape="1">
          <a:blip r:embed="rId2"/>
          <a:srcRect t="9893"/>
          <a:stretch/>
        </p:blipFill>
        <p:spPr>
          <a:xfrm>
            <a:off x="1870" y="1342663"/>
            <a:ext cx="9223093" cy="5019406"/>
          </a:xfrm>
          <a:prstGeom prst="rect">
            <a:avLst/>
          </a:prstGeom>
        </p:spPr>
      </p:pic>
    </p:spTree>
    <p:extLst>
      <p:ext uri="{BB962C8B-B14F-4D97-AF65-F5344CB8AC3E}">
        <p14:creationId xmlns:p14="http://schemas.microsoft.com/office/powerpoint/2010/main" val="189560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088-6438-14E8-8A03-47C22CA9D5F1}"/>
              </a:ext>
            </a:extLst>
          </p:cNvPr>
          <p:cNvSpPr>
            <a:spLocks noGrp="1"/>
          </p:cNvSpPr>
          <p:nvPr>
            <p:ph type="title"/>
          </p:nvPr>
        </p:nvSpPr>
        <p:spPr/>
        <p:txBody>
          <a:bodyPr/>
          <a:lstStyle/>
          <a:p>
            <a:r>
              <a:rPr lang="en-US" dirty="0"/>
              <a:t>Weekly meeting </a:t>
            </a:r>
            <a:endParaRPr lang="en-CN" dirty="0"/>
          </a:p>
        </p:txBody>
      </p:sp>
      <p:sp>
        <p:nvSpPr>
          <p:cNvPr id="3" name="Content Placeholder 2">
            <a:extLst>
              <a:ext uri="{FF2B5EF4-FFF2-40B4-BE49-F238E27FC236}">
                <a16:creationId xmlns:a16="http://schemas.microsoft.com/office/drawing/2014/main" id="{C041E256-2EA3-16E3-1B0A-4FEF60963026}"/>
              </a:ext>
            </a:extLst>
          </p:cNvPr>
          <p:cNvSpPr>
            <a:spLocks noGrp="1"/>
          </p:cNvSpPr>
          <p:nvPr>
            <p:ph idx="1"/>
          </p:nvPr>
        </p:nvSpPr>
        <p:spPr/>
        <p:txBody>
          <a:bodyPr/>
          <a:lstStyle/>
          <a:p>
            <a:r>
              <a:rPr lang="en-US" dirty="0"/>
              <a:t>Group M</a:t>
            </a:r>
            <a:r>
              <a:rPr lang="en-CN" dirty="0"/>
              <a:t>eeting</a:t>
            </a:r>
            <a:r>
              <a:rPr lang="zh-CN" altLang="en-US" dirty="0"/>
              <a:t> </a:t>
            </a:r>
            <a:r>
              <a:rPr lang="en-US" altLang="zh-CN" dirty="0"/>
              <a:t>every Thursday afternoon (first meeting last Thursday)</a:t>
            </a:r>
          </a:p>
          <a:p>
            <a:pPr lvl="1"/>
            <a:r>
              <a:rPr lang="en-US" altLang="zh-CN" dirty="0">
                <a:hlinkClick r:id="rId2"/>
              </a:rPr>
              <a:t>https://indico.ihep.ac.cn/event/21543/</a:t>
            </a:r>
            <a:endParaRPr lang="en-US" altLang="zh-CN" dirty="0"/>
          </a:p>
          <a:p>
            <a:r>
              <a:rPr lang="en-US" altLang="zh-CN" dirty="0"/>
              <a:t>From last meeting, Discussion about the choice of technology</a:t>
            </a:r>
          </a:p>
          <a:p>
            <a:pPr lvl="1"/>
            <a:r>
              <a:rPr lang="en-US" altLang="zh-CN" dirty="0"/>
              <a:t>Discussion with L3 Stitching (</a:t>
            </a:r>
            <a:r>
              <a:rPr lang="en-US" altLang="zh-CN" dirty="0" err="1"/>
              <a:t>Mingyi</a:t>
            </a:r>
            <a:r>
              <a:rPr lang="en-US" altLang="zh-CN" dirty="0"/>
              <a:t>) and SOI (</a:t>
            </a:r>
            <a:r>
              <a:rPr lang="en-US" altLang="zh-CN" dirty="0" err="1"/>
              <a:t>Yunpeng</a:t>
            </a:r>
            <a:r>
              <a:rPr lang="en-US" altLang="zh-CN" dirty="0"/>
              <a:t>)</a:t>
            </a:r>
          </a:p>
          <a:p>
            <a:pPr lvl="1"/>
            <a:r>
              <a:rPr lang="en-US" altLang="zh-CN" dirty="0"/>
              <a:t>Agree to focus CMOS pixel for reference TDR baseline</a:t>
            </a:r>
          </a:p>
          <a:p>
            <a:pPr lvl="1"/>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en-CN" dirty="0"/>
          </a:p>
        </p:txBody>
      </p:sp>
      <p:pic>
        <p:nvPicPr>
          <p:cNvPr id="4" name="Picture 3">
            <a:extLst>
              <a:ext uri="{FF2B5EF4-FFF2-40B4-BE49-F238E27FC236}">
                <a16:creationId xmlns:a16="http://schemas.microsoft.com/office/drawing/2014/main" id="{744F7494-332A-5745-7085-4A523A647B79}"/>
              </a:ext>
            </a:extLst>
          </p:cNvPr>
          <p:cNvPicPr>
            <a:picLocks noChangeAspect="1"/>
          </p:cNvPicPr>
          <p:nvPr/>
        </p:nvPicPr>
        <p:blipFill>
          <a:blip r:embed="rId3"/>
          <a:stretch>
            <a:fillRect/>
          </a:stretch>
        </p:blipFill>
        <p:spPr>
          <a:xfrm>
            <a:off x="449926" y="4500951"/>
            <a:ext cx="6934200" cy="444500"/>
          </a:xfrm>
          <a:prstGeom prst="rect">
            <a:avLst/>
          </a:prstGeom>
        </p:spPr>
      </p:pic>
      <p:pic>
        <p:nvPicPr>
          <p:cNvPr id="5" name="Picture 4">
            <a:extLst>
              <a:ext uri="{FF2B5EF4-FFF2-40B4-BE49-F238E27FC236}">
                <a16:creationId xmlns:a16="http://schemas.microsoft.com/office/drawing/2014/main" id="{8946DC5B-5511-CA71-D01D-6D4453D4B1B5}"/>
              </a:ext>
            </a:extLst>
          </p:cNvPr>
          <p:cNvPicPr>
            <a:picLocks noChangeAspect="1"/>
          </p:cNvPicPr>
          <p:nvPr/>
        </p:nvPicPr>
        <p:blipFill>
          <a:blip r:embed="rId4"/>
          <a:stretch>
            <a:fillRect/>
          </a:stretch>
        </p:blipFill>
        <p:spPr>
          <a:xfrm>
            <a:off x="449926" y="4056451"/>
            <a:ext cx="6934200" cy="444500"/>
          </a:xfrm>
          <a:prstGeom prst="rect">
            <a:avLst/>
          </a:prstGeom>
        </p:spPr>
      </p:pic>
      <p:sp>
        <p:nvSpPr>
          <p:cNvPr id="6" name="Rectangle 5">
            <a:extLst>
              <a:ext uri="{FF2B5EF4-FFF2-40B4-BE49-F238E27FC236}">
                <a16:creationId xmlns:a16="http://schemas.microsoft.com/office/drawing/2014/main" id="{6D28177E-8624-24B4-2158-5DECBEC6A478}"/>
              </a:ext>
            </a:extLst>
          </p:cNvPr>
          <p:cNvSpPr/>
          <p:nvPr/>
        </p:nvSpPr>
        <p:spPr>
          <a:xfrm>
            <a:off x="1828801" y="4500951"/>
            <a:ext cx="1567543" cy="3624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57683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2F30-4C2F-6F0C-B679-723F70EBE85B}"/>
              </a:ext>
            </a:extLst>
          </p:cNvPr>
          <p:cNvSpPr>
            <a:spLocks noGrp="1"/>
          </p:cNvSpPr>
          <p:nvPr>
            <p:ph type="title"/>
          </p:nvPr>
        </p:nvSpPr>
        <p:spPr/>
        <p:txBody>
          <a:bodyPr/>
          <a:lstStyle/>
          <a:p>
            <a:r>
              <a:rPr lang="en-US" dirty="0"/>
              <a:t>Some mechanics related issue </a:t>
            </a:r>
            <a:endParaRPr lang="en-CN" dirty="0"/>
          </a:p>
        </p:txBody>
      </p:sp>
      <p:sp>
        <p:nvSpPr>
          <p:cNvPr id="3" name="Content Placeholder 2">
            <a:extLst>
              <a:ext uri="{FF2B5EF4-FFF2-40B4-BE49-F238E27FC236}">
                <a16:creationId xmlns:a16="http://schemas.microsoft.com/office/drawing/2014/main" id="{1B0D5D9A-8611-B457-6C57-47E10FD72FFA}"/>
              </a:ext>
            </a:extLst>
          </p:cNvPr>
          <p:cNvSpPr>
            <a:spLocks noGrp="1"/>
          </p:cNvSpPr>
          <p:nvPr>
            <p:ph idx="1"/>
          </p:nvPr>
        </p:nvSpPr>
        <p:spPr>
          <a:xfrm>
            <a:off x="437970" y="1036320"/>
            <a:ext cx="10314911" cy="5008563"/>
          </a:xfrm>
        </p:spPr>
        <p:txBody>
          <a:bodyPr/>
          <a:lstStyle/>
          <a:p>
            <a:r>
              <a:rPr lang="en-US" dirty="0"/>
              <a:t>First informal discussion with </a:t>
            </a:r>
            <a:r>
              <a:rPr lang="en-US" dirty="0" err="1"/>
              <a:t>Jinyu</a:t>
            </a:r>
            <a:r>
              <a:rPr lang="en-US" dirty="0"/>
              <a:t> on mechanics issue yesterday  </a:t>
            </a:r>
          </a:p>
          <a:p>
            <a:r>
              <a:rPr lang="en-US" dirty="0"/>
              <a:t>Cos(theta) coverage </a:t>
            </a:r>
          </a:p>
          <a:p>
            <a:pPr lvl="1"/>
            <a:r>
              <a:rPr lang="en-US" dirty="0">
                <a:solidFill>
                  <a:srgbClr val="0070C0"/>
                </a:solidFill>
              </a:rPr>
              <a:t>Difficult to reach Cos(theta) &lt;0.993, given the constrained from mechanics and service </a:t>
            </a:r>
          </a:p>
          <a:p>
            <a:pPr lvl="1"/>
            <a:r>
              <a:rPr lang="en-US" dirty="0">
                <a:solidFill>
                  <a:srgbClr val="0070C0"/>
                </a:solidFill>
              </a:rPr>
              <a:t>Cos(theta) &lt;0.969 is more reasonable ? Any update on global design from CDR ? </a:t>
            </a:r>
          </a:p>
          <a:p>
            <a:r>
              <a:rPr lang="en-US" dirty="0"/>
              <a:t>The endcap Interference with Beam pipe support tube</a:t>
            </a:r>
          </a:p>
          <a:p>
            <a:pPr lvl="1"/>
            <a:r>
              <a:rPr lang="en-US" dirty="0">
                <a:solidFill>
                  <a:srgbClr val="0070C0"/>
                </a:solidFill>
              </a:rPr>
              <a:t>Need to iterate with Beam pipe design </a:t>
            </a:r>
          </a:p>
          <a:p>
            <a:pPr lvl="1"/>
            <a:endParaRPr lang="en-US" dirty="0">
              <a:solidFill>
                <a:srgbClr val="0070C0"/>
              </a:solidFill>
            </a:endParaRPr>
          </a:p>
          <a:p>
            <a:pPr marL="457200" lvl="1" indent="0">
              <a:buNone/>
            </a:pPr>
            <a:endParaRPr lang="en-US" dirty="0">
              <a:solidFill>
                <a:srgbClr val="0070C0"/>
              </a:solidFill>
            </a:endParaRPr>
          </a:p>
          <a:p>
            <a:pPr marL="0" indent="0">
              <a:buNone/>
            </a:pPr>
            <a:r>
              <a:rPr lang="en-US" dirty="0"/>
              <a:t> </a:t>
            </a:r>
          </a:p>
          <a:p>
            <a:endParaRPr lang="en-CN" dirty="0"/>
          </a:p>
        </p:txBody>
      </p:sp>
      <p:pic>
        <p:nvPicPr>
          <p:cNvPr id="4" name="Picture 3">
            <a:extLst>
              <a:ext uri="{FF2B5EF4-FFF2-40B4-BE49-F238E27FC236}">
                <a16:creationId xmlns:a16="http://schemas.microsoft.com/office/drawing/2014/main" id="{2AA67E1F-2AE1-AF11-5587-1559F21B7298}"/>
              </a:ext>
            </a:extLst>
          </p:cNvPr>
          <p:cNvPicPr>
            <a:picLocks noChangeAspect="1"/>
          </p:cNvPicPr>
          <p:nvPr/>
        </p:nvPicPr>
        <p:blipFill>
          <a:blip r:embed="rId2"/>
          <a:stretch>
            <a:fillRect/>
          </a:stretch>
        </p:blipFill>
        <p:spPr>
          <a:xfrm>
            <a:off x="5810491" y="3092042"/>
            <a:ext cx="4047282" cy="2940651"/>
          </a:xfrm>
          <a:prstGeom prst="rect">
            <a:avLst/>
          </a:prstGeom>
        </p:spPr>
      </p:pic>
      <p:sp>
        <p:nvSpPr>
          <p:cNvPr id="5" name="Rectangle 4">
            <a:extLst>
              <a:ext uri="{FF2B5EF4-FFF2-40B4-BE49-F238E27FC236}">
                <a16:creationId xmlns:a16="http://schemas.microsoft.com/office/drawing/2014/main" id="{625D76ED-DD0E-E873-1D29-17D02F9A4301}"/>
              </a:ext>
            </a:extLst>
          </p:cNvPr>
          <p:cNvSpPr/>
          <p:nvPr/>
        </p:nvSpPr>
        <p:spPr>
          <a:xfrm>
            <a:off x="8374287" y="4411896"/>
            <a:ext cx="706056" cy="300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 name="Rectangle 5">
            <a:extLst>
              <a:ext uri="{FF2B5EF4-FFF2-40B4-BE49-F238E27FC236}">
                <a16:creationId xmlns:a16="http://schemas.microsoft.com/office/drawing/2014/main" id="{AFAE34CA-812C-E69C-E84B-2148874290BD}"/>
              </a:ext>
            </a:extLst>
          </p:cNvPr>
          <p:cNvSpPr/>
          <p:nvPr/>
        </p:nvSpPr>
        <p:spPr>
          <a:xfrm>
            <a:off x="8374287" y="5084880"/>
            <a:ext cx="706056" cy="3009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7" name="图片 6">
            <a:extLst>
              <a:ext uri="{FF2B5EF4-FFF2-40B4-BE49-F238E27FC236}">
                <a16:creationId xmlns:a16="http://schemas.microsoft.com/office/drawing/2014/main" id="{E710C215-9D6E-539E-BF94-D576D8BFB13D}"/>
              </a:ext>
            </a:extLst>
          </p:cNvPr>
          <p:cNvPicPr>
            <a:picLocks noChangeAspect="1"/>
          </p:cNvPicPr>
          <p:nvPr/>
        </p:nvPicPr>
        <p:blipFill>
          <a:blip r:embed="rId3"/>
          <a:stretch>
            <a:fillRect/>
          </a:stretch>
        </p:blipFill>
        <p:spPr>
          <a:xfrm>
            <a:off x="48227" y="4591537"/>
            <a:ext cx="5731404" cy="751586"/>
          </a:xfrm>
          <a:prstGeom prst="rect">
            <a:avLst/>
          </a:prstGeom>
        </p:spPr>
      </p:pic>
      <p:sp>
        <p:nvSpPr>
          <p:cNvPr id="9" name="TextBox 8">
            <a:extLst>
              <a:ext uri="{FF2B5EF4-FFF2-40B4-BE49-F238E27FC236}">
                <a16:creationId xmlns:a16="http://schemas.microsoft.com/office/drawing/2014/main" id="{DC8E1199-6263-E14A-4ED9-55C60B741291}"/>
              </a:ext>
            </a:extLst>
          </p:cNvPr>
          <p:cNvSpPr txBox="1"/>
          <p:nvPr/>
        </p:nvSpPr>
        <p:spPr>
          <a:xfrm>
            <a:off x="1404398" y="4193035"/>
            <a:ext cx="5376440" cy="369332"/>
          </a:xfrm>
          <a:prstGeom prst="rect">
            <a:avLst/>
          </a:prstGeom>
          <a:noFill/>
        </p:spPr>
        <p:txBody>
          <a:bodyPr wrap="square">
            <a:spAutoFit/>
          </a:bodyPr>
          <a:lstStyle/>
          <a:p>
            <a:r>
              <a:rPr lang="en-US" dirty="0">
                <a:solidFill>
                  <a:srgbClr val="0070C0"/>
                </a:solidFill>
              </a:rPr>
              <a:t>Beam pipe design from </a:t>
            </a:r>
            <a:r>
              <a:rPr lang="en-US" dirty="0" err="1">
                <a:solidFill>
                  <a:srgbClr val="0070C0"/>
                </a:solidFill>
              </a:rPr>
              <a:t>Jiquan</a:t>
            </a:r>
            <a:r>
              <a:rPr lang="en-US" dirty="0">
                <a:solidFill>
                  <a:srgbClr val="0070C0"/>
                </a:solidFill>
              </a:rPr>
              <a:t> </a:t>
            </a:r>
            <a:endParaRPr lang="en-CN" dirty="0">
              <a:solidFill>
                <a:srgbClr val="0070C0"/>
              </a:solidFill>
            </a:endParaRPr>
          </a:p>
        </p:txBody>
      </p:sp>
    </p:spTree>
    <p:extLst>
      <p:ext uri="{BB962C8B-B14F-4D97-AF65-F5344CB8AC3E}">
        <p14:creationId xmlns:p14="http://schemas.microsoft.com/office/powerpoint/2010/main" val="81232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90F1-0D4D-DA87-D444-E9C0275D6E3C}"/>
              </a:ext>
            </a:extLst>
          </p:cNvPr>
          <p:cNvSpPr>
            <a:spLocks noGrp="1"/>
          </p:cNvSpPr>
          <p:nvPr>
            <p:ph type="title"/>
          </p:nvPr>
        </p:nvSpPr>
        <p:spPr/>
        <p:txBody>
          <a:bodyPr/>
          <a:lstStyle/>
          <a:p>
            <a:r>
              <a:rPr lang="en-US" dirty="0">
                <a:solidFill>
                  <a:srgbClr val="555555"/>
                </a:solidFill>
                <a:latin typeface="Liberation Sans"/>
              </a:rPr>
              <a:t>K</a:t>
            </a:r>
            <a:r>
              <a:rPr lang="en-US" b="0" i="0" u="none" strike="noStrike" dirty="0">
                <a:solidFill>
                  <a:srgbClr val="555555"/>
                </a:solidFill>
                <a:effectLst/>
                <a:latin typeface="Liberation Sans"/>
              </a:rPr>
              <a:t>ey parameters</a:t>
            </a:r>
            <a:r>
              <a:rPr lang="zh-CN" altLang="en-US" b="0" i="0" u="none" strike="noStrike" dirty="0">
                <a:solidFill>
                  <a:srgbClr val="555555"/>
                </a:solidFill>
                <a:effectLst/>
                <a:latin typeface="Liberation Sans"/>
              </a:rPr>
              <a:t> </a:t>
            </a:r>
            <a:endParaRPr lang="en-CN" dirty="0"/>
          </a:p>
        </p:txBody>
      </p:sp>
      <p:sp>
        <p:nvSpPr>
          <p:cNvPr id="3" name="Content Placeholder 2">
            <a:extLst>
              <a:ext uri="{FF2B5EF4-FFF2-40B4-BE49-F238E27FC236}">
                <a16:creationId xmlns:a16="http://schemas.microsoft.com/office/drawing/2014/main" id="{0B328D96-4134-959F-47D2-057AEEAFA785}"/>
              </a:ext>
            </a:extLst>
          </p:cNvPr>
          <p:cNvSpPr>
            <a:spLocks noGrp="1"/>
          </p:cNvSpPr>
          <p:nvPr>
            <p:ph idx="1"/>
          </p:nvPr>
        </p:nvSpPr>
        <p:spPr>
          <a:xfrm>
            <a:off x="0" y="1168400"/>
            <a:ext cx="9238466" cy="5008563"/>
          </a:xfrm>
        </p:spPr>
        <p:txBody>
          <a:bodyPr/>
          <a:lstStyle/>
          <a:p>
            <a:pPr marL="742950" lvl="1" indent="-285750" algn="l">
              <a:buFont typeface="Arial" panose="020B0604020202020204" pitchFamily="34" charset="0"/>
              <a:buChar char="•"/>
            </a:pPr>
            <a:r>
              <a:rPr lang="en-US" b="0" i="0" u="none" strike="noStrike" dirty="0">
                <a:solidFill>
                  <a:srgbClr val="555555"/>
                </a:solidFill>
                <a:effectLst/>
                <a:latin typeface="Liberation Sans"/>
              </a:rPr>
              <a:t>Single-point spatial resolution (now and in the next 5 years)</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Time stamp precision requirement (to be discussed with </a:t>
            </a:r>
            <a:r>
              <a:rPr lang="en-US" b="0" i="0" u="none" strike="noStrike" dirty="0" err="1">
                <a:solidFill>
                  <a:srgbClr val="555555"/>
                </a:solidFill>
                <a:effectLst/>
                <a:latin typeface="Liberation Sans"/>
              </a:rPr>
              <a:t>Shengsun</a:t>
            </a:r>
            <a:r>
              <a:rPr lang="en-US" b="0" i="0" u="none" strike="noStrike" dirty="0">
                <a:solidFill>
                  <a:srgbClr val="555555"/>
                </a:solidFill>
                <a:effectLst/>
                <a:latin typeface="Liberation Sans"/>
              </a:rPr>
              <a:t> Sun)</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Material budget</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Cost estimation</a:t>
            </a:r>
          </a:p>
          <a:p>
            <a:pPr marL="742950" lvl="1" indent="-285750" algn="l">
              <a:buFont typeface="Arial" panose="020B0604020202020204" pitchFamily="34" charset="0"/>
              <a:buChar char="•"/>
            </a:pPr>
            <a:r>
              <a:rPr lang="en-US" dirty="0">
                <a:solidFill>
                  <a:srgbClr val="555555"/>
                </a:solidFill>
                <a:latin typeface="Liberation Sans"/>
              </a:rPr>
              <a:t>Occupancy </a:t>
            </a:r>
            <a:endParaRPr lang="en-US" b="0" i="0" u="none" strike="noStrike" dirty="0">
              <a:solidFill>
                <a:srgbClr val="555555"/>
              </a:solidFill>
              <a:effectLst/>
              <a:latin typeface="Liberation Sans"/>
            </a:endParaRPr>
          </a:p>
          <a:p>
            <a:pPr marL="742950" lvl="1" indent="-285750" algn="l">
              <a:buFont typeface="Arial" panose="020B0604020202020204" pitchFamily="34" charset="0"/>
              <a:buChar char="•"/>
            </a:pPr>
            <a:r>
              <a:rPr lang="en-US" b="0" i="0" u="none" strike="noStrike" dirty="0">
                <a:solidFill>
                  <a:srgbClr val="555555"/>
                </a:solidFill>
                <a:effectLst/>
                <a:latin typeface="Liberation Sans"/>
              </a:rPr>
              <a:t>Max data rate that can be handled by this technology (now, and in the next 5 years)</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Radiation hardness (now, and in the next 5 years)</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Power dissipation (now, and in the next 5 years)</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Expected Technology availability in the future</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Technology Readiness</a:t>
            </a:r>
          </a:p>
          <a:p>
            <a:endParaRPr lang="en-CN" dirty="0"/>
          </a:p>
        </p:txBody>
      </p:sp>
    </p:spTree>
    <p:extLst>
      <p:ext uri="{BB962C8B-B14F-4D97-AF65-F5344CB8AC3E}">
        <p14:creationId xmlns:p14="http://schemas.microsoft.com/office/powerpoint/2010/main" val="223047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2533-246E-B39D-D304-9181276E634E}"/>
              </a:ext>
            </a:extLst>
          </p:cNvPr>
          <p:cNvSpPr>
            <a:spLocks noGrp="1"/>
          </p:cNvSpPr>
          <p:nvPr>
            <p:ph type="title"/>
          </p:nvPr>
        </p:nvSpPr>
        <p:spPr/>
        <p:txBody>
          <a:bodyPr/>
          <a:lstStyle/>
          <a:p>
            <a:r>
              <a:rPr lang="en-US" dirty="0"/>
              <a:t>P</a:t>
            </a:r>
            <a:r>
              <a:rPr lang="en-CN" dirty="0"/>
              <a:t>lan </a:t>
            </a:r>
          </a:p>
        </p:txBody>
      </p:sp>
      <p:sp>
        <p:nvSpPr>
          <p:cNvPr id="3" name="Content Placeholder 2">
            <a:extLst>
              <a:ext uri="{FF2B5EF4-FFF2-40B4-BE49-F238E27FC236}">
                <a16:creationId xmlns:a16="http://schemas.microsoft.com/office/drawing/2014/main" id="{854DB4EA-65F9-1B87-48AD-73FF74D98DCD}"/>
              </a:ext>
            </a:extLst>
          </p:cNvPr>
          <p:cNvSpPr>
            <a:spLocks noGrp="1"/>
          </p:cNvSpPr>
          <p:nvPr>
            <p:ph idx="1"/>
          </p:nvPr>
        </p:nvSpPr>
        <p:spPr>
          <a:xfrm>
            <a:off x="0" y="1135089"/>
            <a:ext cx="10232020" cy="5008563"/>
          </a:xfrm>
        </p:spPr>
        <p:txBody>
          <a:bodyPr/>
          <a:lstStyle/>
          <a:p>
            <a:r>
              <a:rPr lang="en-US" dirty="0">
                <a:solidFill>
                  <a:srgbClr val="0070C0"/>
                </a:solidFill>
              </a:rPr>
              <a:t>E</a:t>
            </a:r>
            <a:r>
              <a:rPr lang="en-CN" dirty="0">
                <a:solidFill>
                  <a:srgbClr val="0070C0"/>
                </a:solidFill>
              </a:rPr>
              <a:t>xpect to get background input from MDI group this week</a:t>
            </a:r>
          </a:p>
          <a:p>
            <a:r>
              <a:rPr lang="en-US" dirty="0"/>
              <a:t>End of March: P</a:t>
            </a:r>
            <a:r>
              <a:rPr lang="en-CN" dirty="0"/>
              <a:t>lan to work with electroncs group to finalize the design</a:t>
            </a:r>
          </a:p>
          <a:p>
            <a:pPr lvl="1"/>
            <a:r>
              <a:rPr lang="en-US" sz="2200" dirty="0">
                <a:solidFill>
                  <a:srgbClr val="0070C0"/>
                </a:solidFill>
              </a:rPr>
              <a:t>R</a:t>
            </a:r>
            <a:r>
              <a:rPr lang="en-CN" sz="2200" dirty="0">
                <a:solidFill>
                  <a:srgbClr val="0070C0"/>
                </a:solidFill>
              </a:rPr>
              <a:t>eadout architecture </a:t>
            </a:r>
          </a:p>
          <a:p>
            <a:r>
              <a:rPr lang="en-US" dirty="0"/>
              <a:t>End of March: </a:t>
            </a:r>
            <a:r>
              <a:rPr lang="en-CN" dirty="0"/>
              <a:t>finalize the detector geometry and mechnical design </a:t>
            </a:r>
          </a:p>
          <a:p>
            <a:pPr marL="0" indent="0">
              <a:buNone/>
            </a:pPr>
            <a:endParaRPr lang="en-CN" dirty="0"/>
          </a:p>
          <a:p>
            <a:endParaRPr lang="en-CN" dirty="0"/>
          </a:p>
          <a:p>
            <a:pPr marL="0" indent="0">
              <a:buNone/>
            </a:pPr>
            <a:r>
              <a:rPr lang="en-CN" dirty="0"/>
              <a:t> </a:t>
            </a:r>
          </a:p>
          <a:p>
            <a:endParaRPr lang="en-CN" dirty="0"/>
          </a:p>
          <a:p>
            <a:endParaRPr lang="en-CN" dirty="0"/>
          </a:p>
          <a:p>
            <a:endParaRPr lang="en-CN" dirty="0"/>
          </a:p>
        </p:txBody>
      </p:sp>
    </p:spTree>
    <p:extLst>
      <p:ext uri="{BB962C8B-B14F-4D97-AF65-F5344CB8AC3E}">
        <p14:creationId xmlns:p14="http://schemas.microsoft.com/office/powerpoint/2010/main" val="407439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F3F7-9C5D-9F71-EE46-10C06AEEF4F9}"/>
              </a:ext>
            </a:extLst>
          </p:cNvPr>
          <p:cNvSpPr>
            <a:spLocks noGrp="1"/>
          </p:cNvSpPr>
          <p:nvPr>
            <p:ph type="title"/>
          </p:nvPr>
        </p:nvSpPr>
        <p:spPr/>
        <p:txBody>
          <a:bodyPr/>
          <a:lstStyle/>
          <a:p>
            <a:r>
              <a:rPr lang="en-US"/>
              <a:t>Backup: P</a:t>
            </a:r>
            <a:r>
              <a:rPr lang="en-CN" dirty="0"/>
              <a:t>lan </a:t>
            </a:r>
          </a:p>
        </p:txBody>
      </p:sp>
      <p:sp>
        <p:nvSpPr>
          <p:cNvPr id="3" name="Content Placeholder 2">
            <a:extLst>
              <a:ext uri="{FF2B5EF4-FFF2-40B4-BE49-F238E27FC236}">
                <a16:creationId xmlns:a16="http://schemas.microsoft.com/office/drawing/2014/main" id="{7E7CA7A4-C247-A663-EF83-DCA19667D531}"/>
              </a:ext>
            </a:extLst>
          </p:cNvPr>
          <p:cNvSpPr>
            <a:spLocks noGrp="1"/>
          </p:cNvSpPr>
          <p:nvPr>
            <p:ph idx="1"/>
          </p:nvPr>
        </p:nvSpPr>
        <p:spPr/>
        <p:txBody>
          <a:bodyPr/>
          <a:lstStyle/>
          <a:p>
            <a:endParaRPr lang="en-CN" dirty="0"/>
          </a:p>
        </p:txBody>
      </p:sp>
      <p:pic>
        <p:nvPicPr>
          <p:cNvPr id="4" name="Picture 3">
            <a:extLst>
              <a:ext uri="{FF2B5EF4-FFF2-40B4-BE49-F238E27FC236}">
                <a16:creationId xmlns:a16="http://schemas.microsoft.com/office/drawing/2014/main" id="{8B7910A6-54FE-E44B-EC6D-6B1A70005CC5}"/>
              </a:ext>
            </a:extLst>
          </p:cNvPr>
          <p:cNvPicPr>
            <a:picLocks noChangeAspect="1"/>
          </p:cNvPicPr>
          <p:nvPr/>
        </p:nvPicPr>
        <p:blipFill>
          <a:blip r:embed="rId2"/>
          <a:stretch>
            <a:fillRect/>
          </a:stretch>
        </p:blipFill>
        <p:spPr>
          <a:xfrm>
            <a:off x="681037" y="1574152"/>
            <a:ext cx="9113665" cy="5283848"/>
          </a:xfrm>
          <a:prstGeom prst="rect">
            <a:avLst/>
          </a:prstGeom>
        </p:spPr>
      </p:pic>
    </p:spTree>
    <p:extLst>
      <p:ext uri="{BB962C8B-B14F-4D97-AF65-F5344CB8AC3E}">
        <p14:creationId xmlns:p14="http://schemas.microsoft.com/office/powerpoint/2010/main" val="328445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A2B6-948B-FD29-B41C-DACE7FA80566}"/>
              </a:ext>
            </a:extLst>
          </p:cNvPr>
          <p:cNvSpPr>
            <a:spLocks noGrp="1"/>
          </p:cNvSpPr>
          <p:nvPr>
            <p:ph type="title"/>
          </p:nvPr>
        </p:nvSpPr>
        <p:spPr/>
        <p:txBody>
          <a:bodyPr/>
          <a:lstStyle/>
          <a:p>
            <a:r>
              <a:rPr lang="en-US" dirty="0"/>
              <a:t>B</a:t>
            </a:r>
            <a:r>
              <a:rPr lang="en-CN" dirty="0"/>
              <a:t>ackup: Minute of last meeting (Feb 1st )</a:t>
            </a:r>
          </a:p>
        </p:txBody>
      </p:sp>
      <p:sp>
        <p:nvSpPr>
          <p:cNvPr id="3" name="Content Placeholder 2">
            <a:extLst>
              <a:ext uri="{FF2B5EF4-FFF2-40B4-BE49-F238E27FC236}">
                <a16:creationId xmlns:a16="http://schemas.microsoft.com/office/drawing/2014/main" id="{D78C0102-B04E-EDF4-AF28-CD6253944058}"/>
              </a:ext>
            </a:extLst>
          </p:cNvPr>
          <p:cNvSpPr>
            <a:spLocks noGrp="1"/>
          </p:cNvSpPr>
          <p:nvPr>
            <p:ph idx="1"/>
          </p:nvPr>
        </p:nvSpPr>
        <p:spPr>
          <a:xfrm>
            <a:off x="219920" y="1036320"/>
            <a:ext cx="9005044" cy="5140643"/>
          </a:xfrm>
        </p:spPr>
        <p:txBody>
          <a:bodyPr>
            <a:normAutofit fontScale="40000" lnSpcReduction="20000"/>
          </a:bodyPr>
          <a:lstStyle/>
          <a:p>
            <a:pPr algn="l"/>
            <a:r>
              <a:rPr lang="en-US" b="1" i="0" u="none" strike="noStrike" dirty="0">
                <a:solidFill>
                  <a:srgbClr val="555555"/>
                </a:solidFill>
                <a:effectLst/>
                <a:latin typeface="Liberation Sans"/>
              </a:rPr>
              <a:t>Vertex Detector Meeting Minutes</a:t>
            </a:r>
            <a:endParaRPr lang="en-US" b="0" i="0" u="none" strike="noStrike" dirty="0">
              <a:solidFill>
                <a:srgbClr val="555555"/>
              </a:solidFill>
              <a:effectLst/>
              <a:latin typeface="Liberation Sans"/>
            </a:endParaRPr>
          </a:p>
          <a:p>
            <a:pPr algn="l"/>
            <a:r>
              <a:rPr lang="en-US" b="0" i="0" u="none" strike="noStrike" dirty="0">
                <a:solidFill>
                  <a:srgbClr val="555555"/>
                </a:solidFill>
                <a:effectLst/>
                <a:latin typeface="Liberation Sans"/>
              </a:rPr>
              <a:t>Date: 2024/2/1</a:t>
            </a:r>
            <a:br>
              <a:rPr lang="en-US" b="0" i="0" u="none" strike="noStrike" dirty="0">
                <a:solidFill>
                  <a:srgbClr val="555555"/>
                </a:solidFill>
                <a:effectLst/>
                <a:latin typeface="Liberation Sans"/>
              </a:rPr>
            </a:br>
            <a:r>
              <a:rPr lang="en-US" b="0" i="0" u="none" strike="noStrike" dirty="0">
                <a:solidFill>
                  <a:srgbClr val="555555"/>
                </a:solidFill>
                <a:effectLst/>
                <a:latin typeface="Liberation Sans"/>
              </a:rPr>
              <a:t>Time: 14:30 – 16:00</a:t>
            </a:r>
            <a:br>
              <a:rPr lang="en-US" b="0" i="0" u="none" strike="noStrike" dirty="0">
                <a:solidFill>
                  <a:srgbClr val="555555"/>
                </a:solidFill>
                <a:effectLst/>
                <a:latin typeface="Liberation Sans"/>
              </a:rPr>
            </a:br>
            <a:r>
              <a:rPr lang="en-US" b="0" i="0" u="none" strike="noStrike" dirty="0">
                <a:solidFill>
                  <a:srgbClr val="555555"/>
                </a:solidFill>
                <a:effectLst/>
                <a:latin typeface="Liberation Sans"/>
              </a:rPr>
              <a:t>Participants: Zhijun Liang, </a:t>
            </a:r>
            <a:r>
              <a:rPr lang="en-US" b="0" i="0" u="none" strike="noStrike" dirty="0" err="1">
                <a:solidFill>
                  <a:srgbClr val="555555"/>
                </a:solidFill>
                <a:effectLst/>
                <a:latin typeface="Liberation Sans"/>
              </a:rPr>
              <a:t>Mingyi</a:t>
            </a:r>
            <a:r>
              <a:rPr lang="en-US" b="0" i="0" u="none" strike="noStrike" dirty="0">
                <a:solidFill>
                  <a:srgbClr val="555555"/>
                </a:solidFill>
                <a:effectLst/>
                <a:latin typeface="Liberation Sans"/>
              </a:rPr>
              <a:t> Dong, Wei Wei, Ying Zhang, Jun Hu, </a:t>
            </a:r>
            <a:r>
              <a:rPr lang="en-US" b="0" i="0" u="none" strike="noStrike" dirty="0" err="1">
                <a:solidFill>
                  <a:srgbClr val="555555"/>
                </a:solidFill>
                <a:effectLst/>
                <a:latin typeface="Liberation Sans"/>
              </a:rPr>
              <a:t>Hongyu</a:t>
            </a:r>
            <a:r>
              <a:rPr lang="en-US" b="0" i="0" u="none" strike="noStrike" dirty="0">
                <a:solidFill>
                  <a:srgbClr val="555555"/>
                </a:solidFill>
                <a:effectLst/>
                <a:latin typeface="Liberation Sans"/>
              </a:rPr>
              <a:t> Zhang, Ouyang </a:t>
            </a:r>
            <a:r>
              <a:rPr lang="en-US" b="0" i="0" u="none" strike="noStrike" dirty="0" err="1">
                <a:solidFill>
                  <a:srgbClr val="555555"/>
                </a:solidFill>
                <a:effectLst/>
                <a:latin typeface="Liberation Sans"/>
              </a:rPr>
              <a:t>Qun</a:t>
            </a:r>
            <a:r>
              <a:rPr lang="en-US" b="0" i="0" u="none" strike="noStrike" dirty="0">
                <a:solidFill>
                  <a:srgbClr val="555555"/>
                </a:solidFill>
                <a:effectLst/>
                <a:latin typeface="Liberation Sans"/>
              </a:rPr>
              <a:t>, Yang Zhou, </a:t>
            </a:r>
            <a:r>
              <a:rPr lang="en-US" b="0" i="0" u="none" strike="noStrike" dirty="0" err="1">
                <a:solidFill>
                  <a:srgbClr val="555555"/>
                </a:solidFill>
                <a:effectLst/>
                <a:latin typeface="Liberation Sans"/>
              </a:rPr>
              <a:t>Jinyu</a:t>
            </a:r>
            <a:r>
              <a:rPr lang="en-US" b="0" i="0" u="none" strike="noStrike" dirty="0">
                <a:solidFill>
                  <a:srgbClr val="555555"/>
                </a:solidFill>
                <a:effectLst/>
                <a:latin typeface="Liberation Sans"/>
              </a:rPr>
              <a:t> Fu, Tianya Wu, </a:t>
            </a:r>
            <a:r>
              <a:rPr lang="en-US" b="0" i="0" u="none" strike="noStrike" dirty="0" err="1">
                <a:solidFill>
                  <a:srgbClr val="555555"/>
                </a:solidFill>
                <a:effectLst/>
                <a:latin typeface="Liberation Sans"/>
              </a:rPr>
              <a:t>Manqi</a:t>
            </a:r>
            <a:r>
              <a:rPr lang="en-US" b="0" i="0" u="none" strike="noStrike" dirty="0">
                <a:solidFill>
                  <a:srgbClr val="555555"/>
                </a:solidFill>
                <a:effectLst/>
                <a:latin typeface="Liberation Sans"/>
              </a:rPr>
              <a:t> </a:t>
            </a:r>
            <a:r>
              <a:rPr lang="en-US" b="0" i="0" u="none" strike="noStrike" dirty="0" err="1">
                <a:solidFill>
                  <a:srgbClr val="555555"/>
                </a:solidFill>
                <a:effectLst/>
                <a:latin typeface="Liberation Sans"/>
              </a:rPr>
              <a:t>Ruan</a:t>
            </a:r>
            <a:r>
              <a:rPr lang="en-US" b="0" i="0" u="none" strike="noStrike" dirty="0">
                <a:solidFill>
                  <a:srgbClr val="555555"/>
                </a:solidFill>
                <a:effectLst/>
                <a:latin typeface="Liberation Sans"/>
              </a:rPr>
              <a:t>, Miao He</a:t>
            </a:r>
            <a:br>
              <a:rPr lang="en-US" b="0" i="0" u="none" strike="noStrike" dirty="0">
                <a:solidFill>
                  <a:srgbClr val="555555"/>
                </a:solidFill>
                <a:effectLst/>
                <a:latin typeface="Liberation Sans"/>
              </a:rPr>
            </a:br>
            <a:r>
              <a:rPr lang="en-US" b="0" i="0" u="none" strike="noStrike" dirty="0">
                <a:solidFill>
                  <a:srgbClr val="555555"/>
                </a:solidFill>
                <a:effectLst/>
                <a:latin typeface="Liberation Sans"/>
              </a:rPr>
              <a:t>Minutes: Zhijun Liang</a:t>
            </a:r>
          </a:p>
          <a:p>
            <a:pPr algn="l">
              <a:buFont typeface="Arial" panose="020B0604020202020204" pitchFamily="34" charset="0"/>
              <a:buChar char="•"/>
            </a:pPr>
            <a:r>
              <a:rPr lang="en-US" b="0" i="0" u="none" strike="noStrike" dirty="0">
                <a:solidFill>
                  <a:srgbClr val="555555"/>
                </a:solidFill>
                <a:effectLst/>
                <a:latin typeface="Liberation Sans"/>
              </a:rPr>
              <a:t>Report on the R&amp;D status of sub-detectors</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Zhijun: Introduction to the CEPC reference TDR project and updates on the TDR key parameters from the accelerator TDR related to the Vertex detector</a:t>
            </a:r>
          </a:p>
          <a:p>
            <a:pPr algn="l">
              <a:buFont typeface="Arial" panose="020B0604020202020204" pitchFamily="34" charset="0"/>
              <a:buChar char="•"/>
            </a:pPr>
            <a:r>
              <a:rPr lang="en-US" b="0" i="0" u="none" strike="noStrike" dirty="0">
                <a:solidFill>
                  <a:srgbClr val="555555"/>
                </a:solidFill>
                <a:effectLst/>
                <a:latin typeface="Liberation Sans"/>
              </a:rPr>
              <a:t>Discussions:</a:t>
            </a:r>
          </a:p>
          <a:p>
            <a:pPr marL="742950" lvl="1" indent="-285750" algn="l">
              <a:buFont typeface="Arial" panose="020B0604020202020204" pitchFamily="34" charset="0"/>
              <a:buChar char="•"/>
            </a:pPr>
            <a:r>
              <a:rPr lang="en-US" b="0" i="0" u="none" strike="noStrike" dirty="0" err="1">
                <a:solidFill>
                  <a:srgbClr val="555555"/>
                </a:solidFill>
                <a:effectLst/>
                <a:latin typeface="Liberation Sans"/>
              </a:rPr>
              <a:t>Mingyi</a:t>
            </a:r>
            <a:r>
              <a:rPr lang="en-US" b="0" i="0" u="none" strike="noStrike" dirty="0">
                <a:solidFill>
                  <a:srgbClr val="555555"/>
                </a:solidFill>
                <a:effectLst/>
                <a:latin typeface="Liberation Sans"/>
              </a:rPr>
              <a:t>: Meng Wang assigned </a:t>
            </a:r>
            <a:r>
              <a:rPr lang="en-US" b="0" i="0" u="none" strike="noStrike" dirty="0" err="1">
                <a:solidFill>
                  <a:srgbClr val="555555"/>
                </a:solidFill>
                <a:effectLst/>
                <a:latin typeface="Liberation Sans"/>
              </a:rPr>
              <a:t>Mingyi</a:t>
            </a:r>
            <a:r>
              <a:rPr lang="en-US" b="0" i="0" u="none" strike="noStrike" dirty="0">
                <a:solidFill>
                  <a:srgbClr val="555555"/>
                </a:solidFill>
                <a:effectLst/>
                <a:latin typeface="Liberation Sans"/>
              </a:rPr>
              <a:t> to be the acting L3 contact for Stitching technology</a:t>
            </a:r>
          </a:p>
          <a:p>
            <a:pPr marL="742950" lvl="1" indent="-285750" algn="l">
              <a:buFont typeface="Arial" panose="020B0604020202020204" pitchFamily="34" charset="0"/>
              <a:buChar char="•"/>
            </a:pPr>
            <a:r>
              <a:rPr lang="en-US" b="0" i="0" u="none" strike="noStrike" dirty="0" err="1">
                <a:solidFill>
                  <a:srgbClr val="555555"/>
                </a:solidFill>
                <a:effectLst/>
                <a:latin typeface="Liberation Sans"/>
              </a:rPr>
              <a:t>Mingyi</a:t>
            </a:r>
            <a:r>
              <a:rPr lang="en-US" b="0" i="0" u="none" strike="noStrike" dirty="0">
                <a:solidFill>
                  <a:srgbClr val="555555"/>
                </a:solidFill>
                <a:effectLst/>
                <a:latin typeface="Liberation Sans"/>
              </a:rPr>
              <a:t>: Stitching does not contradict with SOI or CMOS pixel. Propose to mention Stitching technology as one option in the reference TDR, but it is not competing for the baseline design for this TDR study</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Weiwei: Propose to add Ying Zhang as the frontend electronics L3 contact in this TDR project</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Zhijun: In TDR, we should mention the key parameters for now and in the next 5 years when the CEPC detector is going to be built. Cooling design will be based on the expected Power dissipation in 5 years. </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Discuss the key parameters for justifying the choice of technology:</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Single-point spatial resolution (now and in the next 5 years)</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Time stamp precision requirement (to be discussed with </a:t>
            </a:r>
            <a:r>
              <a:rPr lang="en-US" b="0" i="0" u="none" strike="noStrike" dirty="0" err="1">
                <a:solidFill>
                  <a:srgbClr val="555555"/>
                </a:solidFill>
                <a:effectLst/>
                <a:latin typeface="Liberation Sans"/>
              </a:rPr>
              <a:t>Shengsun</a:t>
            </a:r>
            <a:r>
              <a:rPr lang="en-US" b="0" i="0" u="none" strike="noStrike" dirty="0">
                <a:solidFill>
                  <a:srgbClr val="555555"/>
                </a:solidFill>
                <a:effectLst/>
                <a:latin typeface="Liberation Sans"/>
              </a:rPr>
              <a:t> Sun from the reconstruction group)</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Material budget</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Cost estimation</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Max data rate that can be handled by this technology (now, and in the next 5 years)</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Radiation hardness (now, and in the next 5 years)</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Power dissipation (now, and in the next 5 years)</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Expected Technology availability in the future</a:t>
            </a:r>
          </a:p>
          <a:p>
            <a:pPr marL="1143000" lvl="2" indent="-228600" algn="l">
              <a:buFont typeface="Arial" panose="020B0604020202020204" pitchFamily="34" charset="0"/>
              <a:buChar char="•"/>
            </a:pPr>
            <a:r>
              <a:rPr lang="en-US" b="0" i="0" u="none" strike="noStrike" dirty="0">
                <a:solidFill>
                  <a:srgbClr val="555555"/>
                </a:solidFill>
                <a:effectLst/>
                <a:latin typeface="Liberation Sans"/>
              </a:rPr>
              <a:t>Technology Readiness</a:t>
            </a:r>
          </a:p>
          <a:p>
            <a:pPr algn="l">
              <a:buFont typeface="Arial" panose="020B0604020202020204" pitchFamily="34" charset="0"/>
              <a:buChar char="•"/>
            </a:pPr>
            <a:r>
              <a:rPr lang="en-US" b="0" i="0" u="none" strike="noStrike" dirty="0">
                <a:solidFill>
                  <a:srgbClr val="555555"/>
                </a:solidFill>
                <a:effectLst/>
                <a:latin typeface="Liberation Sans"/>
              </a:rPr>
              <a:t>Discuss about including more people from Universities, will do from next meeting. </a:t>
            </a:r>
          </a:p>
          <a:p>
            <a:pPr algn="l">
              <a:buFont typeface="Arial" panose="020B0604020202020204" pitchFamily="34" charset="0"/>
              <a:buChar char="•"/>
            </a:pPr>
            <a:r>
              <a:rPr lang="en-US" b="0" i="0" u="none" strike="noStrike" dirty="0">
                <a:solidFill>
                  <a:srgbClr val="555555"/>
                </a:solidFill>
                <a:effectLst/>
                <a:latin typeface="Liberation Sans"/>
              </a:rPr>
              <a:t>Discussion about the timeline (draft):</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By early March: finalizing the selection of technology</a:t>
            </a:r>
          </a:p>
          <a:p>
            <a:pPr marL="742950" lvl="1" indent="-285750" algn="l">
              <a:buFont typeface="Arial" panose="020B0604020202020204" pitchFamily="34" charset="0"/>
              <a:buChar char="•"/>
            </a:pPr>
            <a:r>
              <a:rPr lang="en-US" b="0" i="0" u="none" strike="noStrike" dirty="0">
                <a:solidFill>
                  <a:srgbClr val="555555"/>
                </a:solidFill>
                <a:effectLst/>
                <a:latin typeface="Liberation Sans"/>
              </a:rPr>
              <a:t>By early April: first version of vertex layout geometry</a:t>
            </a:r>
          </a:p>
          <a:p>
            <a:pPr algn="l"/>
            <a:r>
              <a:rPr lang="en-US" b="0" i="0" u="none" strike="noStrike" dirty="0">
                <a:solidFill>
                  <a:srgbClr val="555555"/>
                </a:solidFill>
                <a:effectLst/>
                <a:latin typeface="Liberation Sans"/>
              </a:rPr>
              <a:t> </a:t>
            </a:r>
          </a:p>
          <a:p>
            <a:pPr algn="l"/>
            <a:r>
              <a:rPr lang="en-US" b="1" i="0" u="none" strike="noStrike" dirty="0">
                <a:solidFill>
                  <a:srgbClr val="555555"/>
                </a:solidFill>
                <a:effectLst/>
                <a:latin typeface="Liberation Sans"/>
              </a:rPr>
              <a:t>Discussion with </a:t>
            </a:r>
            <a:r>
              <a:rPr lang="en-US" b="1" i="0" u="none" strike="noStrike" dirty="0" err="1">
                <a:solidFill>
                  <a:srgbClr val="555555"/>
                </a:solidFill>
                <a:effectLst/>
                <a:latin typeface="Liberation Sans"/>
              </a:rPr>
              <a:t>Yunpeng</a:t>
            </a:r>
            <a:r>
              <a:rPr lang="en-US" b="1" i="0" u="none" strike="noStrike" dirty="0">
                <a:solidFill>
                  <a:srgbClr val="555555"/>
                </a:solidFill>
                <a:effectLst/>
                <a:latin typeface="Liberation Sans"/>
              </a:rPr>
              <a:t> @ Feb 5th </a:t>
            </a:r>
            <a:endParaRPr lang="en-US" b="0" i="0" u="none" strike="noStrike" dirty="0">
              <a:solidFill>
                <a:srgbClr val="555555"/>
              </a:solidFill>
              <a:effectLst/>
              <a:latin typeface="Liberation Sans"/>
            </a:endParaRPr>
          </a:p>
          <a:p>
            <a:pPr algn="l"/>
            <a:r>
              <a:rPr lang="en-US" b="0" i="0" u="none" strike="noStrike" dirty="0">
                <a:solidFill>
                  <a:srgbClr val="555555"/>
                </a:solidFill>
                <a:effectLst/>
                <a:latin typeface="Liberation Sans"/>
              </a:rPr>
              <a:t>Minutes: Zhijun Liang</a:t>
            </a:r>
          </a:p>
          <a:p>
            <a:pPr algn="l">
              <a:buFont typeface="Arial" panose="020B0604020202020204" pitchFamily="34" charset="0"/>
              <a:buChar char="•"/>
            </a:pPr>
            <a:r>
              <a:rPr lang="en-US" b="0" i="0" u="none" strike="noStrike" dirty="0" err="1">
                <a:solidFill>
                  <a:srgbClr val="555555"/>
                </a:solidFill>
                <a:effectLst/>
                <a:latin typeface="Liberation Sans"/>
              </a:rPr>
              <a:t>Yunpeng</a:t>
            </a:r>
            <a:r>
              <a:rPr lang="en-US" b="0" i="0" u="none" strike="noStrike" dirty="0">
                <a:solidFill>
                  <a:srgbClr val="555555"/>
                </a:solidFill>
                <a:effectLst/>
                <a:latin typeface="Liberation Sans"/>
              </a:rPr>
              <a:t> propose to focus on CMOS pixel technology, He propose to work on L3 CMOS related topic.</a:t>
            </a:r>
          </a:p>
          <a:p>
            <a:pPr algn="l">
              <a:buFont typeface="Arial" panose="020B0604020202020204" pitchFamily="34" charset="0"/>
              <a:buChar char="•"/>
            </a:pPr>
            <a:r>
              <a:rPr lang="en-US" b="0" i="0" u="none" strike="noStrike" dirty="0">
                <a:solidFill>
                  <a:srgbClr val="555555"/>
                </a:solidFill>
                <a:effectLst/>
                <a:latin typeface="Liberation Sans"/>
              </a:rPr>
              <a:t>Agree on focusing on CMOS pixel technology as baseline for reference TDR </a:t>
            </a:r>
          </a:p>
          <a:p>
            <a:endParaRPr lang="en-CN" dirty="0"/>
          </a:p>
        </p:txBody>
      </p:sp>
    </p:spTree>
    <p:extLst>
      <p:ext uri="{BB962C8B-B14F-4D97-AF65-F5344CB8AC3E}">
        <p14:creationId xmlns:p14="http://schemas.microsoft.com/office/powerpoint/2010/main" val="1959599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15959</TotalTime>
  <Words>769</Words>
  <Application>Microsoft Macintosh PowerPoint</Application>
  <PresentationFormat>A4 Paper (210x297 mm)</PresentationFormat>
  <Paragraphs>88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Liberation Sans</vt:lpstr>
      <vt:lpstr>Arial</vt:lpstr>
      <vt:lpstr>Calibri</vt:lpstr>
      <vt:lpstr>Calibri Light</vt:lpstr>
      <vt:lpstr>Roboto</vt:lpstr>
      <vt:lpstr>Office Theme</vt:lpstr>
      <vt:lpstr>CEPC vertex detector towards TDR </vt:lpstr>
      <vt:lpstr>Towards TDR</vt:lpstr>
      <vt:lpstr>Subsystem and management for TDR</vt:lpstr>
      <vt:lpstr>Weekly meeting </vt:lpstr>
      <vt:lpstr>Some mechanics related issue </vt:lpstr>
      <vt:lpstr>Key parameters </vt:lpstr>
      <vt:lpstr>Plan </vt:lpstr>
      <vt:lpstr>Backup: Plan </vt:lpstr>
      <vt:lpstr>Backup: Minute of last meeting (Feb 1st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HGTD</dc:title>
  <dc:creator>zenmojo</dc:creator>
  <cp:lastModifiedBy>Microsoft Office User</cp:lastModifiedBy>
  <cp:revision>961</cp:revision>
  <cp:lastPrinted>2019-10-18T06:24:01Z</cp:lastPrinted>
  <dcterms:created xsi:type="dcterms:W3CDTF">2015-10-29T10:59:50Z</dcterms:created>
  <dcterms:modified xsi:type="dcterms:W3CDTF">2024-02-22T06:24:45Z</dcterms:modified>
</cp:coreProperties>
</file>