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70" r:id="rId16"/>
    <p:sldId id="268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2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773D-82F6-4650-BDE4-BFF9AB91C86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DF0E-E5D8-4206-BB7E-3D459B93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8DF0E-E5D8-4206-BB7E-3D459B93FBA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7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A054A-AF1D-8D76-9E65-6183ED25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C9968F-32BD-8A02-A62D-AFC8363E4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1819FF-CA37-580C-21AD-EC6E6221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92A39B-086B-DDE2-BA51-1EC7FD33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A86A2-6B65-6B16-316B-BF485C57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DB74F-6269-8788-2882-0FB7DF90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C13AA0-0EDB-947F-C665-FF48951EC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55678F-F8E6-3247-6571-9042C5EE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B5DE9-FD85-C533-6F50-48474D0E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BC829-810A-6A88-4133-B3773BF6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B82A72-4734-3483-17F6-A157DEBD3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7C4547-9B25-F666-2E3A-DB9D5A786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2A02B0-779A-BF81-EFDF-D836E2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2B954-CE63-0193-C39A-0DED7AB8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F82E1-8C1B-D35B-20FF-BC109110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1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E024F-8FB8-A1C8-8E64-52E26067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735655-A565-98E8-8CF4-3270C2D1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61A5FD-9CFE-D28F-5C9D-05EA405E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80E2A-539E-BEC6-32BC-D7C1094A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E61DBF-A30C-9FEB-1CC9-9453E350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E4E4E-C7F2-953F-02D0-8F60459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5C97AE-A185-6C51-2C15-BDBC0A54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F9F4F-0FAA-9EDA-D230-259E8029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C16C95-EE09-E5F8-4D80-28DEDE38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D217CB-A8B2-3562-E26D-7137B151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87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A57D9-36A6-EB09-67A6-E668C536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763DBC-37D2-D722-EB78-78D7AC567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CC1384-792F-A1D4-C505-6F56E229D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B41555-D0F8-9BE1-E8B5-7D8F52F2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D9A51C-E021-461E-8EC6-B0E9FC79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841C54-4FD5-025F-D3ED-40225342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D9DFA-D4D9-6CAC-8AAB-2DED61F2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651329-E382-F9DC-00A4-CE61ECB8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BCA42B-D078-4386-6EF2-066BFF19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4D01E5-CBC6-DAB5-50EE-3DAD9CA84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944869B-F37A-1BFE-7BD9-E08388F6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58AEC4-D4D7-7BD0-6183-B0AB5F34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974EA0-5B4D-850E-F689-ACEE50F5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DC0534-B2DB-88AE-3E14-36683600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7AFBD-EF95-B51E-C79F-29939E5D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487C90-A75C-5EA7-CDBE-FFF9A7F7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974B67-2186-E5D3-70C9-2802485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AB9238-FCD2-7C63-FA09-460598B6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696061-EA65-5893-9115-8D7582EB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BE4F02-CE83-4C82-9BC3-B13EFA4F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C88C44-99A9-359E-AF78-2BF20B88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EA139-7A14-B80B-5339-CDB23281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95456C-98C1-9DD3-02B1-4A03639B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159511-FB2C-CE02-FA4B-B6F2F42BD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B0CF4-FE1A-0CAC-943F-B5DD9A1A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B014A0-910A-942E-3190-7E921BB0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362537-C652-8EB6-9A71-C4951A59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5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E0953-720D-DBC8-A9E7-8A2560D8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BD56ED-881F-5DA8-C881-B14A47506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12668-5684-885D-FF5F-7A5DCA859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776606-A85F-C0B3-E463-D9D64CFC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76403-8CB6-0020-3F26-04F1B93B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F4B541-3704-1AF9-83BC-C9B9612E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16404A-B285-318A-87DA-05F674A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DE84F6-DD06-5BE3-C4B7-DF263D19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E63BC-36E2-E2B7-8F78-6D8DF077E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649F1-8B62-446A-829A-B7147B584A5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32F72F-8E8E-82CE-C68B-FD1061DA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287117-0287-867C-A164-971E9767F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010DC-A339-42DA-BB11-F99AB610A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jpg"/><Relationship Id="rId7" Type="http://schemas.openxmlformats.org/officeDocument/2006/relationships/image" Target="../media/image6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2.jpg"/><Relationship Id="rId10" Type="http://schemas.openxmlformats.org/officeDocument/2006/relationships/image" Target="../media/image54.jpg"/><Relationship Id="rId4" Type="http://schemas.openxmlformats.org/officeDocument/2006/relationships/image" Target="../media/image58.jpg"/><Relationship Id="rId9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1.jpg"/><Relationship Id="rId5" Type="http://schemas.openxmlformats.org/officeDocument/2006/relationships/image" Target="../media/image58.jpg"/><Relationship Id="rId10" Type="http://schemas.openxmlformats.org/officeDocument/2006/relationships/image" Target="../media/image60.jpg"/><Relationship Id="rId4" Type="http://schemas.openxmlformats.org/officeDocument/2006/relationships/image" Target="../media/image57.jpg"/><Relationship Id="rId9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2A484-2F35-533A-98EB-2BA84034C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i="1" dirty="0"/>
              <a:t>Detecting anomalous CP violation in heavy ion collisions through baryon-electric charge correlations</a:t>
            </a:r>
            <a:endParaRPr lang="zh-CN" altLang="en-US" sz="4000" b="1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0DA802-6527-504A-DAE9-70DA430A9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754" y="403517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David </a:t>
            </a:r>
            <a:r>
              <a:rPr lang="en-US" altLang="zh-CN" sz="1800" dirty="0" err="1"/>
              <a:t>Frenklakh</a:t>
            </a:r>
            <a:r>
              <a:rPr lang="en-US" altLang="zh-CN" sz="1800" dirty="0"/>
              <a:t>, Dmitri E. </a:t>
            </a:r>
            <a:r>
              <a:rPr lang="en-US" altLang="zh-CN" sz="1800" dirty="0" err="1"/>
              <a:t>Kharzeev</a:t>
            </a:r>
            <a:r>
              <a:rPr lang="en-US" altLang="zh-CN" sz="1800" dirty="0"/>
              <a:t>, and Andrea Palermo</a:t>
            </a:r>
          </a:p>
          <a:p>
            <a:r>
              <a:rPr lang="en-US" altLang="zh-CN" sz="1400" dirty="0"/>
              <a:t>arXiv:2402.06754v1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7794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7D5723-12FF-DD18-1657-DB9B7269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55" y="701213"/>
            <a:ext cx="5805740" cy="43899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BE1484-4AB6-4E5D-1353-8D7641DA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41" y="5165016"/>
            <a:ext cx="4333907" cy="6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319B4A-E79A-66AE-FF6F-7933AAA4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1" y="3478299"/>
            <a:ext cx="4914936" cy="561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B6185D-3B33-65EC-9861-40E1BFFFF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4" y="859934"/>
            <a:ext cx="5258040" cy="45544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5D56BD-8CCC-931A-C521-7E7C1049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98" y="1501164"/>
            <a:ext cx="2590819" cy="5524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779A71-7F1C-317B-2F22-D328DB629740}"/>
              </a:ext>
            </a:extLst>
          </p:cNvPr>
          <p:cNvSpPr txBox="1"/>
          <p:nvPr/>
        </p:nvSpPr>
        <p:spPr>
          <a:xfrm>
            <a:off x="708770" y="980027"/>
            <a:ext cx="438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expected relation without 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6725B0-A46F-945F-5364-DDF88566646C}"/>
                  </a:ext>
                </a:extLst>
              </p:cNvPr>
              <p:cNvSpPr txBox="1"/>
              <p:nvPr/>
            </p:nvSpPr>
            <p:spPr>
              <a:xfrm>
                <a:off x="583368" y="2243354"/>
                <a:ext cx="6096728" cy="419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↑,↓</m:t>
                        </m:r>
                      </m:sup>
                    </m:sSubSup>
                  </m:oMath>
                </a14:m>
                <a:r>
                  <a:rPr lang="en-US" altLang="zh-CN" dirty="0"/>
                  <a:t> can have different value and sign event-by-event.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6725B0-A46F-945F-5364-DDF885666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8" y="2243354"/>
                <a:ext cx="6096728" cy="419859"/>
              </a:xfrm>
              <a:prstGeom prst="rect">
                <a:avLst/>
              </a:prstGeom>
              <a:blipFill>
                <a:blip r:embed="rId5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C92FC4D-DA8A-CC0B-48FC-8E566E16A15D}"/>
              </a:ext>
            </a:extLst>
          </p:cNvPr>
          <p:cNvSpPr txBox="1"/>
          <p:nvPr/>
        </p:nvSpPr>
        <p:spPr>
          <a:xfrm>
            <a:off x="665018" y="285294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presence of background,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B266C5D-2219-EA44-90A7-F067375C5D05}"/>
                  </a:ext>
                </a:extLst>
              </p:cNvPr>
              <p:cNvSpPr txBox="1"/>
              <p:nvPr/>
            </p:nvSpPr>
            <p:spPr>
              <a:xfrm>
                <a:off x="583368" y="4194788"/>
                <a:ext cx="5258040" cy="942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where quantities with a star superscript denote a reference measurement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𝑄𝐵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at a specific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dirty="0"/>
                  <a:t> is the mixed-correlator signal fraction.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B266C5D-2219-EA44-90A7-F067375C5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8" y="4194788"/>
                <a:ext cx="5258040" cy="942887"/>
              </a:xfrm>
              <a:prstGeom prst="rect">
                <a:avLst/>
              </a:prstGeom>
              <a:blipFill>
                <a:blip r:embed="rId6"/>
                <a:stretch>
                  <a:fillRect l="-1044" t="-3226" b="-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78BE1D6-E7EF-3CED-916E-C4DEE32BE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46" y="5374664"/>
            <a:ext cx="2687612" cy="39437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5DC3EED-9A75-E99C-871F-4027D40DE6F8}"/>
              </a:ext>
            </a:extLst>
          </p:cNvPr>
          <p:cNvSpPr txBox="1"/>
          <p:nvPr/>
        </p:nvSpPr>
        <p:spPr>
          <a:xfrm>
            <a:off x="3506330" y="5336930"/>
            <a:ext cx="860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≈ </a:t>
            </a:r>
            <a:r>
              <a:rPr lang="en-US" altLang="zh-CN" dirty="0"/>
              <a:t>2%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05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65FEB0F-665D-C0D0-A187-308BE96EEAA7}"/>
              </a:ext>
            </a:extLst>
          </p:cNvPr>
          <p:cNvSpPr txBox="1"/>
          <p:nvPr/>
        </p:nvSpPr>
        <p:spPr>
          <a:xfrm>
            <a:off x="2563820" y="2782576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Test in AMPT 200GeV Au+Au collision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595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771D91-34C6-D29A-8360-AD0D65A3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0" y="1955458"/>
            <a:ext cx="3929443" cy="29470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A3EBF2-558F-887C-CD8E-4E04C91483AE}"/>
              </a:ext>
            </a:extLst>
          </p:cNvPr>
          <p:cNvSpPr txBox="1"/>
          <p:nvPr/>
        </p:nvSpPr>
        <p:spPr>
          <a:xfrm>
            <a:off x="385011" y="266882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 CVE,CME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35B899-7AC2-7C51-F306-60CA28499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06" y="1955458"/>
            <a:ext cx="3929441" cy="29470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145BDE-80CC-8118-192F-077F77FEE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63" y="1772250"/>
            <a:ext cx="4417995" cy="33134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DB47F8-BE76-216D-FCAC-6E321CAE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3" y="3067207"/>
            <a:ext cx="704855" cy="504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5AF6366-2C5A-00DF-B6E0-659499B48EEE}"/>
                  </a:ext>
                </a:extLst>
              </p:cNvPr>
              <p:cNvSpPr txBox="1"/>
              <p:nvPr/>
            </p:nvSpPr>
            <p:spPr>
              <a:xfrm>
                <a:off x="2047557" y="1145784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5AF6366-2C5A-00DF-B6E0-659499B4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557" y="1145784"/>
                <a:ext cx="1094852" cy="388889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A77692-CB24-C91F-8A70-D5C56DE4DAA9}"/>
                  </a:ext>
                </a:extLst>
              </p:cNvPr>
              <p:cNvSpPr txBox="1"/>
              <p:nvPr/>
            </p:nvSpPr>
            <p:spPr>
              <a:xfrm>
                <a:off x="5660677" y="1233783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A77692-CB24-C91F-8A70-D5C56DE4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677" y="1233783"/>
                <a:ext cx="1094852" cy="388889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F086C6-C982-3E12-C223-E49911A427AD}"/>
                  </a:ext>
                </a:extLst>
              </p:cNvPr>
              <p:cNvSpPr txBox="1"/>
              <p:nvPr/>
            </p:nvSpPr>
            <p:spPr>
              <a:xfrm>
                <a:off x="9623807" y="1233782"/>
                <a:ext cx="915315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F086C6-C982-3E12-C223-E49911A42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07" y="1233782"/>
                <a:ext cx="915315" cy="388889"/>
              </a:xfrm>
              <a:prstGeom prst="rect">
                <a:avLst/>
              </a:prstGeom>
              <a:blipFill>
                <a:blip r:embed="rId8"/>
                <a:stretch>
                  <a:fillRect l="-6000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98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A52E9-3728-B27A-5A2D-363477B78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B28A526-3506-860A-47DB-00469764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87" y="744455"/>
            <a:ext cx="3929441" cy="2947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C2C618-0207-E7AE-5664-ED994DF0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39" y="595674"/>
            <a:ext cx="3777768" cy="28333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5FE213-79DD-05B4-0810-A237ADB1A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2" y="989428"/>
            <a:ext cx="3635022" cy="2726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49B56A-798D-4768-1342-2261BE238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5" y="3513000"/>
            <a:ext cx="3929443" cy="294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D53BE8-AB8D-B2A9-2843-E646356B8775}"/>
                  </a:ext>
                </a:extLst>
              </p:cNvPr>
              <p:cNvSpPr txBox="1"/>
              <p:nvPr/>
            </p:nvSpPr>
            <p:spPr>
              <a:xfrm>
                <a:off x="2070897" y="534102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D53BE8-AB8D-B2A9-2843-E646356B8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97" y="534102"/>
                <a:ext cx="1094852" cy="388889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BE5AAD-BA2E-04BA-ED63-CC4639C27023}"/>
                  </a:ext>
                </a:extLst>
              </p:cNvPr>
              <p:cNvSpPr txBox="1"/>
              <p:nvPr/>
            </p:nvSpPr>
            <p:spPr>
              <a:xfrm>
                <a:off x="5696401" y="534102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BE5AAD-BA2E-04BA-ED63-CC4639C2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1" y="534102"/>
                <a:ext cx="1094852" cy="388889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8569AB-C0FD-29D2-19C5-E4F8892D16A2}"/>
                  </a:ext>
                </a:extLst>
              </p:cNvPr>
              <p:cNvSpPr txBox="1"/>
              <p:nvPr/>
            </p:nvSpPr>
            <p:spPr>
              <a:xfrm>
                <a:off x="9710866" y="534102"/>
                <a:ext cx="915315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8569AB-C0FD-29D2-19C5-E4F8892D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866" y="534102"/>
                <a:ext cx="915315" cy="388889"/>
              </a:xfrm>
              <a:prstGeom prst="rect">
                <a:avLst/>
              </a:prstGeom>
              <a:blipFill>
                <a:blip r:embed="rId8"/>
                <a:stretch>
                  <a:fillRect l="-6000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486E89D-ECBE-E237-AD24-D486CF68304E}"/>
              </a:ext>
            </a:extLst>
          </p:cNvPr>
          <p:cNvSpPr txBox="1"/>
          <p:nvPr/>
        </p:nvSpPr>
        <p:spPr>
          <a:xfrm>
            <a:off x="385011" y="266882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 CVE, 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EFA3CA-C2B1-482C-17AE-2AE820A46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31" y="3513000"/>
            <a:ext cx="3929441" cy="29470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0BBB0D-8B32-9171-9956-2E93DB2693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88" y="3329792"/>
            <a:ext cx="4417995" cy="33134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8D29520-5AEC-57F6-EDB2-866346BD1120}"/>
              </a:ext>
            </a:extLst>
          </p:cNvPr>
          <p:cNvSpPr txBox="1"/>
          <p:nvPr/>
        </p:nvSpPr>
        <p:spPr>
          <a:xfrm>
            <a:off x="0" y="2198504"/>
            <a:ext cx="1093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Consider</a:t>
            </a:r>
          </a:p>
          <a:p>
            <a:r>
              <a:rPr lang="en-US" altLang="zh-CN" sz="1800" dirty="0"/>
              <a:t> CME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DBC131-5C51-01B3-F3D5-62BAC3E88053}"/>
              </a:ext>
            </a:extLst>
          </p:cNvPr>
          <p:cNvSpPr txBox="1"/>
          <p:nvPr/>
        </p:nvSpPr>
        <p:spPr>
          <a:xfrm>
            <a:off x="0" y="4857760"/>
            <a:ext cx="960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no CME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36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FB2D5-51CB-6125-39A3-676A11E4A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C361DF-543F-C378-E789-EA86394F6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05" y="3752446"/>
            <a:ext cx="3929441" cy="2947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F6425B-346E-D97A-9B55-85720908D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13" y="3579506"/>
            <a:ext cx="3777768" cy="28333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164C7F-F2EA-B9AE-4E93-021C3C9EC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" y="3973260"/>
            <a:ext cx="3635022" cy="272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689EF3B-51C0-FCA2-C477-D3231413EE49}"/>
                  </a:ext>
                </a:extLst>
              </p:cNvPr>
              <p:cNvSpPr txBox="1"/>
              <p:nvPr/>
            </p:nvSpPr>
            <p:spPr>
              <a:xfrm>
                <a:off x="2070897" y="534102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689EF3B-51C0-FCA2-C477-D3231413E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97" y="534102"/>
                <a:ext cx="1094852" cy="388889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BE41073-72E2-0FFE-1337-F5D377988DFB}"/>
                  </a:ext>
                </a:extLst>
              </p:cNvPr>
              <p:cNvSpPr txBox="1"/>
              <p:nvPr/>
            </p:nvSpPr>
            <p:spPr>
              <a:xfrm>
                <a:off x="5696401" y="534102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BE41073-72E2-0FFE-1337-F5D37798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1" y="534102"/>
                <a:ext cx="1094852" cy="388889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F49CDA-65BE-0AEF-2023-719F5ED8E982}"/>
                  </a:ext>
                </a:extLst>
              </p:cNvPr>
              <p:cNvSpPr txBox="1"/>
              <p:nvPr/>
            </p:nvSpPr>
            <p:spPr>
              <a:xfrm>
                <a:off x="9710866" y="534102"/>
                <a:ext cx="915315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F49CDA-65BE-0AEF-2023-719F5ED8E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866" y="534102"/>
                <a:ext cx="915315" cy="388889"/>
              </a:xfrm>
              <a:prstGeom prst="rect">
                <a:avLst/>
              </a:prstGeom>
              <a:blipFill>
                <a:blip r:embed="rId8"/>
                <a:stretch>
                  <a:fillRect l="-6000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1CDB7ED5-39EE-72F3-EFF0-06212B95F8FB}"/>
              </a:ext>
            </a:extLst>
          </p:cNvPr>
          <p:cNvSpPr txBox="1"/>
          <p:nvPr/>
        </p:nvSpPr>
        <p:spPr>
          <a:xfrm>
            <a:off x="0" y="2198504"/>
            <a:ext cx="1093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Consider</a:t>
            </a:r>
          </a:p>
          <a:p>
            <a:r>
              <a:rPr lang="en-US" altLang="zh-CN" sz="1800" dirty="0"/>
              <a:t> CVE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A6CC2B-A0D6-CD3E-CBE5-5EA7976B8EF0}"/>
              </a:ext>
            </a:extLst>
          </p:cNvPr>
          <p:cNvSpPr txBox="1"/>
          <p:nvPr/>
        </p:nvSpPr>
        <p:spPr>
          <a:xfrm>
            <a:off x="0" y="4857760"/>
            <a:ext cx="960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no CVE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6AF07E-5153-4A04-A98D-F7FBCC315D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13" y="943057"/>
            <a:ext cx="3777768" cy="28333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2AAE655-6DA3-3EB0-CC01-E03BE6BA4E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83" y="1084162"/>
            <a:ext cx="3777768" cy="283332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8F8958-19B4-C178-ACD5-55042269A2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1" y="1084162"/>
            <a:ext cx="3777768" cy="28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C11369-27E7-844D-60C9-45118FE2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94" y="327039"/>
            <a:ext cx="7925390" cy="5944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8CE24CF-7700-8B2F-CDB0-4E25EA423CD2}"/>
                  </a:ext>
                </a:extLst>
              </p:cNvPr>
              <p:cNvSpPr txBox="1"/>
              <p:nvPr/>
            </p:nvSpPr>
            <p:spPr>
              <a:xfrm>
                <a:off x="872114" y="1343499"/>
                <a:ext cx="109485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8CE24CF-7700-8B2F-CDB0-4E25EA423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14" y="1343499"/>
                <a:ext cx="1094852" cy="388889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3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7C5966-4CC7-4654-474E-DCC08CE6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25" y="153130"/>
            <a:ext cx="6232358" cy="62323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B4FE2E-E3A6-08C1-505D-24BA9583EA19}"/>
                  </a:ext>
                </a:extLst>
              </p:cNvPr>
              <p:cNvSpPr txBox="1"/>
              <p:nvPr/>
            </p:nvSpPr>
            <p:spPr>
              <a:xfrm>
                <a:off x="962526" y="1172531"/>
                <a:ext cx="18834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B4FE2E-E3A6-08C1-505D-24BA9583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6" y="1172531"/>
                <a:ext cx="1883400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48B00A-6942-BC56-B0D6-50AB7A81B229}"/>
                  </a:ext>
                </a:extLst>
              </p:cNvPr>
              <p:cNvSpPr txBox="1"/>
              <p:nvPr/>
            </p:nvSpPr>
            <p:spPr>
              <a:xfrm>
                <a:off x="1001085" y="1731636"/>
                <a:ext cx="18448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48B00A-6942-BC56-B0D6-50AB7A81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85" y="1731636"/>
                <a:ext cx="1844841" cy="369332"/>
              </a:xfrm>
              <a:prstGeom prst="rect">
                <a:avLst/>
              </a:prstGeom>
              <a:blipFill>
                <a:blip r:embed="rId4"/>
                <a:stretch>
                  <a:fillRect l="-264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8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68F85D9-2CE2-B3F0-6F4C-3089A4997A1D}"/>
              </a:ext>
            </a:extLst>
          </p:cNvPr>
          <p:cNvSpPr txBox="1"/>
          <p:nvPr/>
        </p:nvSpPr>
        <p:spPr>
          <a:xfrm>
            <a:off x="717521" y="1385126"/>
            <a:ext cx="4967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Chiral Magnetic Effect (CME) electric current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FC14B0-90C2-8C21-36D5-06B27C4A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81" y="2031457"/>
            <a:ext cx="2139117" cy="5933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E90611E-E321-6D73-22F1-0C834F9B7E21}"/>
              </a:ext>
            </a:extLst>
          </p:cNvPr>
          <p:cNvSpPr txBox="1"/>
          <p:nvPr/>
        </p:nvSpPr>
        <p:spPr>
          <a:xfrm>
            <a:off x="6896071" y="1387788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Chiral Vortical Effect (CVE) baryon current 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CF75FF-A73F-132F-5E06-1509E9AC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09" y="1956061"/>
            <a:ext cx="2094662" cy="618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BDF6A66-6227-D707-4D82-4480E50F3A82}"/>
              </a:ext>
            </a:extLst>
          </p:cNvPr>
          <p:cNvSpPr txBox="1"/>
          <p:nvPr/>
        </p:nvSpPr>
        <p:spPr>
          <a:xfrm>
            <a:off x="4109745" y="61902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As a consequence of the CP violation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AD789C9-12EF-FE3A-6300-F51914D2E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256" y="3557703"/>
            <a:ext cx="3654424" cy="45189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57FC9EA-3255-E871-E4D6-21A6BB1B96E5}"/>
              </a:ext>
            </a:extLst>
          </p:cNvPr>
          <p:cNvSpPr txBox="1"/>
          <p:nvPr/>
        </p:nvSpPr>
        <p:spPr>
          <a:xfrm>
            <a:off x="2869602" y="3049201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Old: The </a:t>
            </a:r>
            <a:r>
              <a:rPr lang="el-GR" altLang="zh-CN" dirty="0"/>
              <a:t>γ </a:t>
            </a:r>
            <a:r>
              <a:rPr lang="en-US" altLang="zh-CN" dirty="0"/>
              <a:t>correlator between two particle species </a:t>
            </a:r>
            <a:r>
              <a:rPr lang="en-US" altLang="zh-CN" dirty="0" err="1"/>
              <a:t>i</a:t>
            </a:r>
            <a:r>
              <a:rPr lang="en-US" altLang="zh-CN" dirty="0"/>
              <a:t> and j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57FC71-ECEB-08FD-35E3-22884E993CE6}"/>
              </a:ext>
            </a:extLst>
          </p:cNvPr>
          <p:cNvSpPr txBox="1"/>
          <p:nvPr/>
        </p:nvSpPr>
        <p:spPr>
          <a:xfrm>
            <a:off x="2950492" y="4324313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New: Mixed baryon-electric charge correlator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408EEC9-2F2C-43BA-0BCC-BE08FE962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883" y="4707032"/>
            <a:ext cx="3986454" cy="59302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46E5D38-DCFE-2CD4-FEC3-BDF80DE5CA3D}"/>
              </a:ext>
            </a:extLst>
          </p:cNvPr>
          <p:cNvSpPr txBox="1"/>
          <p:nvPr/>
        </p:nvSpPr>
        <p:spPr>
          <a:xfrm>
            <a:off x="2654603" y="5469630"/>
            <a:ext cx="645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dirty="0" err="1"/>
              <a:t>i</a:t>
            </a:r>
            <a:r>
              <a:rPr lang="en-US" altLang="zh-CN" dirty="0"/>
              <a:t> runs over the species of electrically charged hadrons (Q) while j runs over the baryon species (B).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28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3D95683-D3C0-81B7-AE54-C35F649615E0}"/>
              </a:ext>
            </a:extLst>
          </p:cNvPr>
          <p:cNvSpPr txBox="1"/>
          <p:nvPr/>
        </p:nvSpPr>
        <p:spPr>
          <a:xfrm>
            <a:off x="1536761" y="358949"/>
            <a:ext cx="794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CVE the baryon current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D3DA43-5061-9464-72B5-C8196732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21" y="746189"/>
            <a:ext cx="2094662" cy="6188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CE2D69-31AF-62BA-850B-C533603F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81" y="1967151"/>
            <a:ext cx="3307006" cy="5827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865D22E-28CC-99EE-10E7-18D75182B1E8}"/>
              </a:ext>
            </a:extLst>
          </p:cNvPr>
          <p:cNvSpPr txBox="1"/>
          <p:nvPr/>
        </p:nvSpPr>
        <p:spPr>
          <a:xfrm>
            <a:off x="1451490" y="1349239"/>
            <a:ext cx="7718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separates baryons along the direction of the angular velocity.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4133FD3-F3B5-ABAB-AD9F-AE0BD8A0C4EB}"/>
                  </a:ext>
                </a:extLst>
              </p:cNvPr>
              <p:cNvSpPr txBox="1"/>
              <p:nvPr/>
            </p:nvSpPr>
            <p:spPr>
              <a:xfrm>
                <a:off x="1451490" y="2690954"/>
                <a:ext cx="8943793" cy="460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↑,↓</m:t>
                        </m:r>
                      </m:sup>
                    </m:sSubSup>
                  </m:oMath>
                </a14:m>
                <a:r>
                  <a:rPr lang="en-US" altLang="zh-CN" dirty="0"/>
                  <a:t>is the number of (anti)baryons observed above and below the reaction plane.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4133FD3-F3B5-ABAB-AD9F-AE0BD8A0C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90" y="2690954"/>
                <a:ext cx="8943793" cy="460960"/>
              </a:xfrm>
              <a:prstGeom prst="rect">
                <a:avLst/>
              </a:prstGeom>
              <a:blipFill>
                <a:blip r:embed="rId4"/>
                <a:stretch>
                  <a:fillRect l="-545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564A7ABC-ACBA-834F-F0E3-D8B485D90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869" y="3757335"/>
            <a:ext cx="3787566" cy="7339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3E1EF20-4B39-B2CE-716E-B1621C16ACED}"/>
              </a:ext>
            </a:extLst>
          </p:cNvPr>
          <p:cNvSpPr txBox="1"/>
          <p:nvPr/>
        </p:nvSpPr>
        <p:spPr>
          <a:xfrm>
            <a:off x="1451490" y="329292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Integrate the equation of CVE current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275CD5B-9188-C1FD-72FD-0DD7E675E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869" y="4888123"/>
            <a:ext cx="3703397" cy="81983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F35EB63-0536-564C-6D4B-29A195B8DA21}"/>
              </a:ext>
            </a:extLst>
          </p:cNvPr>
          <p:cNvSpPr txBox="1"/>
          <p:nvPr/>
        </p:nvSpPr>
        <p:spPr>
          <a:xfrm>
            <a:off x="1451490" y="452117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If all the quantities above are homogeneous in space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DB65F6D-6BC7-59A9-ED69-801F9770D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834" y="5960523"/>
            <a:ext cx="1782315" cy="31368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0823EAC-7585-10D0-3FC7-2AC89E0C6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583" y="5900856"/>
            <a:ext cx="2224618" cy="4219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6B9888D-E46A-18A2-CA87-D4E144FE1A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8158" y="5722479"/>
            <a:ext cx="3467125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110D1D-8620-F400-2DF8-8B2946EEC20E}"/>
                  </a:ext>
                </a:extLst>
              </p:cNvPr>
              <p:cNvSpPr txBox="1"/>
              <p:nvPr/>
            </p:nvSpPr>
            <p:spPr>
              <a:xfrm>
                <a:off x="2782576" y="1310348"/>
                <a:ext cx="618015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[1+2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𝑅𝑃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110D1D-8620-F400-2DF8-8B2946EEC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76" y="1310348"/>
                <a:ext cx="6180153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DB8AC9E-83B4-46BA-8EE3-152B53BC5456}"/>
              </a:ext>
            </a:extLst>
          </p:cNvPr>
          <p:cNvSpPr txBox="1"/>
          <p:nvPr/>
        </p:nvSpPr>
        <p:spPr>
          <a:xfrm>
            <a:off x="1884583" y="694732"/>
            <a:ext cx="724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azimuthal distribution of hadrons of type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9C0CFC-822C-8885-C378-0C68E36E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43" y="2658290"/>
            <a:ext cx="3905279" cy="12001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901E62-C846-F807-3822-3FAF25352497}"/>
              </a:ext>
            </a:extLst>
          </p:cNvPr>
          <p:cNvSpPr txBox="1"/>
          <p:nvPr/>
        </p:nvSpPr>
        <p:spPr>
          <a:xfrm>
            <a:off x="1849582" y="2228804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Only the protons and </a:t>
            </a:r>
            <a:r>
              <a:rPr lang="el-GR" altLang="zh-CN" dirty="0"/>
              <a:t>Λ</a:t>
            </a:r>
            <a:r>
              <a:rPr lang="en-US" altLang="zh-CN" dirty="0"/>
              <a:t> hyperons are observed,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D7AC64F-9C24-39FF-5BF4-83BA99C08F22}"/>
                  </a:ext>
                </a:extLst>
              </p:cNvPr>
              <p:cNvSpPr txBox="1"/>
              <p:nvPr/>
            </p:nvSpPr>
            <p:spPr>
              <a:xfrm>
                <a:off x="1849582" y="3942615"/>
                <a:ext cx="609672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≈ 0.5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0" i="0" smtClean="0"/>
                      <m:t> </m:t>
                    </m:r>
                    <m:r>
                      <m:rPr>
                        <m:nor/>
                      </m:rPr>
                      <a:rPr lang="en-US" altLang="zh-CN" smtClean="0"/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D7AC64F-9C24-39FF-5BF4-83BA99C08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82" y="3942615"/>
                <a:ext cx="6096728" cy="390748"/>
              </a:xfrm>
              <a:prstGeom prst="rect">
                <a:avLst/>
              </a:prstGeom>
              <a:blipFill>
                <a:blip r:embed="rId4"/>
                <a:stretch>
                  <a:fillRect l="-799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411C3335-9D76-FE3B-4247-D50669B73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20" y="4620146"/>
            <a:ext cx="1739460" cy="3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1EE1C6-0A2A-1028-2D96-0F9B3F1FCD1A}"/>
                  </a:ext>
                </a:extLst>
              </p:cNvPr>
              <p:cNvSpPr txBox="1"/>
              <p:nvPr/>
            </p:nvSpPr>
            <p:spPr>
              <a:xfrm>
                <a:off x="2090214" y="1105995"/>
                <a:ext cx="7307543" cy="671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At 5.02TeV,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𝐶𝑉𝐸</m:t>
                        </m:r>
                      </m:sub>
                    </m:sSub>
                  </m:oMath>
                </a14:m>
                <a:r>
                  <a:rPr lang="en-US" altLang="zh-CN" dirty="0"/>
                  <a:t> recently extracted by the ALICE Collaboration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correlations are not accounted for in the data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1EE1C6-0A2A-1028-2D96-0F9B3F1FC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14" y="1105995"/>
                <a:ext cx="7307543" cy="671081"/>
              </a:xfrm>
              <a:prstGeom prst="rect">
                <a:avLst/>
              </a:prstGeom>
              <a:blipFill>
                <a:blip r:embed="rId2"/>
                <a:stretch>
                  <a:fillRect l="-751" t="-4505" b="-9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2E4A5A8-2D19-34F6-D810-160995D7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48" y="1923023"/>
            <a:ext cx="2289856" cy="369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078C20-E789-68DC-7560-3B2261D2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54" y="622314"/>
            <a:ext cx="2676545" cy="3524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88E42C-5FBB-81CE-0932-16718F8FA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053" y="2774277"/>
            <a:ext cx="4219606" cy="6667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6CFA45-941A-4D6B-9747-B84DB8E88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92" y="3922954"/>
            <a:ext cx="3088067" cy="6836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898B67-99F5-0318-7E24-791A28C35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927" y="5028927"/>
            <a:ext cx="3351797" cy="91303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EFEC4D1-23E2-671A-F7EB-C4D21B78F61E}"/>
              </a:ext>
            </a:extLst>
          </p:cNvPr>
          <p:cNvSpPr txBox="1"/>
          <p:nvPr/>
        </p:nvSpPr>
        <p:spPr>
          <a:xfrm>
            <a:off x="2423816" y="366635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Using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DF44AF-FBB9-191A-F24D-1C32FE31D7F2}"/>
              </a:ext>
            </a:extLst>
          </p:cNvPr>
          <p:cNvSpPr txBox="1"/>
          <p:nvPr/>
        </p:nvSpPr>
        <p:spPr>
          <a:xfrm>
            <a:off x="2334492" y="4719162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this chiral chemical potential 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F34D17A-ED1E-E125-A8A7-917CEB5688DD}"/>
                  </a:ext>
                </a:extLst>
              </p:cNvPr>
              <p:cNvSpPr txBox="1"/>
              <p:nvPr/>
            </p:nvSpPr>
            <p:spPr>
              <a:xfrm>
                <a:off x="2334492" y="6150507"/>
                <a:ext cx="6096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Here they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𝐶𝑉𝐸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𝐶𝑀𝐸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/30 = 0.3%.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F34D17A-ED1E-E125-A8A7-917CEB56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492" y="6150507"/>
                <a:ext cx="6096728" cy="369332"/>
              </a:xfrm>
              <a:prstGeom prst="rect">
                <a:avLst/>
              </a:prstGeom>
              <a:blipFill>
                <a:blip r:embed="rId8"/>
                <a:stretch>
                  <a:fillRect l="-90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61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9DF410-7FA6-5430-8AA0-CE5B283B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71" y="1604368"/>
            <a:ext cx="2895621" cy="5429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FE7A5C-225F-C24C-875E-B1565C903DF5}"/>
              </a:ext>
            </a:extLst>
          </p:cNvPr>
          <p:cNvSpPr txBox="1"/>
          <p:nvPr/>
        </p:nvSpPr>
        <p:spPr>
          <a:xfrm>
            <a:off x="2335220" y="94411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charges separated by the CME current is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09C719-BE35-D30B-7DEE-12A958DB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959" y="4314771"/>
            <a:ext cx="4857786" cy="6191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602837-A8D9-43C9-FA84-177E5800B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71" y="2147297"/>
            <a:ext cx="2875506" cy="5429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A3DBE2D-460D-2FC4-3AFF-C70112403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750" y="3233154"/>
            <a:ext cx="2343167" cy="2762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C9A506-E79D-5568-9909-1C33533F3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261" y="3551195"/>
            <a:ext cx="1431355" cy="27622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2CA2C03-FB11-81CF-5DEE-29F869ADC8CB}"/>
              </a:ext>
            </a:extLst>
          </p:cNvPr>
          <p:cNvSpPr txBox="1"/>
          <p:nvPr/>
        </p:nvSpPr>
        <p:spPr>
          <a:xfrm>
            <a:off x="2448970" y="2822008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Assuming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41E1C7C-D655-F761-5937-C31961028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538" y="5382101"/>
            <a:ext cx="2714645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4DF8B1-2E6A-A566-5104-11AF17AA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0" y="1050029"/>
            <a:ext cx="11591892" cy="2468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163CED-8D62-BA59-7CE1-47D223B06A58}"/>
                  </a:ext>
                </a:extLst>
              </p:cNvPr>
              <p:cNvSpPr txBox="1"/>
              <p:nvPr/>
            </p:nvSpPr>
            <p:spPr>
              <a:xfrm>
                <a:off x="2042086" y="4008662"/>
                <a:ext cx="72419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component of ∆</a:t>
                </a:r>
                <a:r>
                  <a:rPr lang="el-GR" altLang="zh-CN" dirty="0"/>
                  <a:t>γ</a:t>
                </a:r>
                <a:r>
                  <a:rPr lang="en-US" altLang="zh-CN" dirty="0"/>
                  <a:t> driven by chiral effects is only a fraction of the ∆</a:t>
                </a:r>
                <a:r>
                  <a:rPr lang="el-GR" altLang="zh-CN" dirty="0"/>
                  <a:t>γ</a:t>
                </a:r>
                <a:r>
                  <a:rPr lang="en-US" altLang="zh-CN" dirty="0"/>
                  <a:t> observed experimentally; we denote this fraction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163CED-8D62-BA59-7CE1-47D223B0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86" y="4008662"/>
                <a:ext cx="7241917" cy="646331"/>
              </a:xfrm>
              <a:prstGeom prst="rect">
                <a:avLst/>
              </a:prstGeom>
              <a:blipFill>
                <a:blip r:embed="rId3"/>
                <a:stretch>
                  <a:fillRect l="-758" t="-6604" r="-58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0547836-120D-AE26-F7BE-5B1F25A6B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293" y="4864882"/>
            <a:ext cx="3486175" cy="4095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C93266-46EC-1DBB-1E5C-C3C8EA4D1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661" y="5927033"/>
            <a:ext cx="1238259" cy="257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63B501-0AEC-9233-B789-914114F26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905" y="5927033"/>
            <a:ext cx="2266967" cy="2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02C908-942F-49BB-03D6-E563ADC4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57" y="705190"/>
            <a:ext cx="2094662" cy="61887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1FA96F-B516-6523-AE79-3B865B0DB143}"/>
              </a:ext>
            </a:extLst>
          </p:cNvPr>
          <p:cNvSpPr txBox="1"/>
          <p:nvPr/>
        </p:nvSpPr>
        <p:spPr>
          <a:xfrm>
            <a:off x="2588977" y="891613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CVE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A59987D-9C3F-A04C-8F98-3E97AF684C7C}"/>
              </a:ext>
            </a:extLst>
          </p:cNvPr>
          <p:cNvSpPr/>
          <p:nvPr/>
        </p:nvSpPr>
        <p:spPr>
          <a:xfrm>
            <a:off x="6287047" y="828490"/>
            <a:ext cx="385010" cy="3500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805777-54E5-AE57-11E7-2038E4EC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72" y="2269817"/>
            <a:ext cx="1552586" cy="6667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2955B8E-BEF5-8F52-267F-7F6FA5E6FE91}"/>
              </a:ext>
            </a:extLst>
          </p:cNvPr>
          <p:cNvSpPr txBox="1"/>
          <p:nvPr/>
        </p:nvSpPr>
        <p:spPr>
          <a:xfrm>
            <a:off x="2588977" y="2483464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For µB ≪ T 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A89CAE-A3D7-8ED8-56A3-BB919684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289" y="2021537"/>
            <a:ext cx="1776738" cy="2834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993007-5D6E-8CD7-782D-E8BF3DEE3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845" y="2068580"/>
            <a:ext cx="2171716" cy="27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761A9A-8EC0-9931-3EFC-98A53F497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016" y="3290556"/>
            <a:ext cx="2676545" cy="3524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5C6D062-FF99-BBA6-6B51-613632E170A3}"/>
              </a:ext>
            </a:extLst>
          </p:cNvPr>
          <p:cNvSpPr txBox="1"/>
          <p:nvPr/>
        </p:nvSpPr>
        <p:spPr>
          <a:xfrm>
            <a:off x="2884866" y="387353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New: Mixed baryon-electric charge correlator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D3586EF-BAAB-9B49-2470-90D884244C63}"/>
              </a:ext>
            </a:extLst>
          </p:cNvPr>
          <p:cNvSpPr txBox="1"/>
          <p:nvPr/>
        </p:nvSpPr>
        <p:spPr>
          <a:xfrm>
            <a:off x="2588977" y="5018852"/>
            <a:ext cx="645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dirty="0" err="1"/>
              <a:t>i</a:t>
            </a:r>
            <a:r>
              <a:rPr lang="en-US" altLang="zh-CN" dirty="0"/>
              <a:t> runs over the species of electrically charged hadrons (Q) while j runs over the baryon species (B).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9FA90F6-3035-A1CB-16ED-8941ABB14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996" y="4295536"/>
            <a:ext cx="3752877" cy="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54B3701-91EA-B604-48DD-67B618BC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68" y="4165180"/>
            <a:ext cx="2632797" cy="5828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848A3E-2B51-89BE-938A-A0DE0869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056" y="1254654"/>
            <a:ext cx="4219606" cy="8191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5A73B9-29C9-267E-3B8A-142A94B7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430" y="2289786"/>
            <a:ext cx="4210081" cy="4762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DB5EA53-63FA-88FD-CC7C-D2D792E33336}"/>
              </a:ext>
            </a:extLst>
          </p:cNvPr>
          <p:cNvSpPr txBox="1"/>
          <p:nvPr/>
        </p:nvSpPr>
        <p:spPr>
          <a:xfrm>
            <a:off x="2238967" y="761409"/>
            <a:ext cx="7276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Considering only pions, protons, and Λ hyperons in the final state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9A2AFB-50CB-58FA-ECDE-D939127D9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950" y="2889952"/>
            <a:ext cx="2105040" cy="45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782AE5-760C-0198-B279-285167F2E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410" y="4043455"/>
            <a:ext cx="3190898" cy="42862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5897C54-53F1-A8BF-AF75-8608C2815627}"/>
              </a:ext>
            </a:extLst>
          </p:cNvPr>
          <p:cNvSpPr txBox="1"/>
          <p:nvPr/>
        </p:nvSpPr>
        <p:spPr>
          <a:xfrm>
            <a:off x="2396471" y="3520995"/>
            <a:ext cx="5500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Using the azimuthal distribution of hadrons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DC4F48-5D8B-E20E-B99C-250ECF4A0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410" y="4612583"/>
            <a:ext cx="2590819" cy="552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B7CDFF9-E6DB-74E3-3FC9-F169D54FD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6324" y="4748014"/>
            <a:ext cx="2494373" cy="4709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6C91DFB-2191-B491-F989-E7A0B6B295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6017" y="3769655"/>
            <a:ext cx="1611202" cy="4792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B9E51AA-7199-CE49-54B0-1A2EB928D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6324" y="3744867"/>
            <a:ext cx="619693" cy="50401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5D961C-5A0D-8EF0-5B0F-B1B8E9B55D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1668" y="5447776"/>
            <a:ext cx="4991136" cy="60007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718F992-ABBF-638A-CDA7-25F436A974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1655" y="5259637"/>
            <a:ext cx="2895621" cy="5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主题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429</Words>
  <Application>Microsoft Office PowerPoint</Application>
  <PresentationFormat>宽屏</PresentationFormat>
  <Paragraphs>59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Detecting anomalous CP violation in heavy ion collisions through baryon-electric charge correlations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anomalous CP violation in heavy ion collisions through baryon-electric charge correlations</dc:title>
  <dc:creator>梓林 袁</dc:creator>
  <cp:lastModifiedBy>梓林 袁</cp:lastModifiedBy>
  <cp:revision>14</cp:revision>
  <dcterms:created xsi:type="dcterms:W3CDTF">2024-02-28T09:47:33Z</dcterms:created>
  <dcterms:modified xsi:type="dcterms:W3CDTF">2024-02-29T00:55:09Z</dcterms:modified>
</cp:coreProperties>
</file>