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4"/>
  </p:notesMasterIdLst>
  <p:sldIdLst>
    <p:sldId id="347" r:id="rId2"/>
    <p:sldId id="805" r:id="rId3"/>
    <p:sldId id="806" r:id="rId4"/>
    <p:sldId id="809" r:id="rId5"/>
    <p:sldId id="812" r:id="rId6"/>
    <p:sldId id="807" r:id="rId7"/>
    <p:sldId id="811" r:id="rId8"/>
    <p:sldId id="810" r:id="rId9"/>
    <p:sldId id="813" r:id="rId10"/>
    <p:sldId id="814" r:id="rId11"/>
    <p:sldId id="816" r:id="rId12"/>
    <p:sldId id="80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9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920" y="6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71083-B097-4C2D-B42B-3B87D3D83C0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CAE1-15E9-4567-AFBF-E5B34C21D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07CF8-A2FB-471F-990B-1397013A86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4" y="116633"/>
            <a:ext cx="7886700" cy="7406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42C4-C809-48D8-87A4-2E0F5E3DA7AA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pic>
        <p:nvPicPr>
          <p:cNvPr id="10" name="图片 9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972-E3A8-400B-9DD4-6926B293AB2C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9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3E3D77B-B506-4DD4-BFC8-6901AEB13A9B}" type="datetime1">
              <a:rPr lang="zh-CN" altLang="en-US" smtClean="0"/>
              <a:t>2024/2/28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70D10E6-793C-4EA1-9D0E-E05391C15DC9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1" y="1052737"/>
            <a:ext cx="8229600" cy="4954556"/>
          </a:xfrm>
          <a:prstGeom prst="rect">
            <a:avLst/>
          </a:prstGeom>
        </p:spPr>
        <p:txBody>
          <a:bodyPr/>
          <a:lstStyle>
            <a:lvl1pPr marL="228554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1pPr>
            <a:lvl2pPr marL="685663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2pPr>
            <a:lvl3pPr marL="1142771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3pPr>
            <a:lvl4pPr marL="1599880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4pPr>
            <a:lvl5pPr marL="2056989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12" name="灯片编号占位符 5"/>
          <p:cNvSpPr txBox="1"/>
          <p:nvPr userDrawn="1"/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 dirty="0"/>
          </a:p>
        </p:txBody>
      </p:sp>
      <p:sp>
        <p:nvSpPr>
          <p:cNvPr id="13" name="标题 6"/>
          <p:cNvSpPr>
            <a:spLocks noGrp="1"/>
          </p:cNvSpPr>
          <p:nvPr>
            <p:ph type="title"/>
          </p:nvPr>
        </p:nvSpPr>
        <p:spPr>
          <a:xfrm>
            <a:off x="36284" y="116632"/>
            <a:ext cx="8229600" cy="740600"/>
          </a:xfrm>
          <a:prstGeom prst="rect">
            <a:avLst/>
          </a:prstGeom>
        </p:spPr>
        <p:txBody>
          <a:bodyPr rtlCol="0"/>
          <a:lstStyle>
            <a:lvl1pPr>
              <a:defRPr sz="3599">
                <a:solidFill>
                  <a:srgbClr val="0000FF"/>
                </a:solidFill>
                <a:latin typeface="+mj-ea"/>
                <a:ea typeface="+mj-ea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pic>
        <p:nvPicPr>
          <p:cNvPr id="18" name="图片 17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6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041-6E5F-427B-8C93-DAADE761CC46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6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pic>
        <p:nvPicPr>
          <p:cNvPr id="8" name="图片 7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1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5BDB-F77F-48D6-B9BF-208B814B634A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0" name="灯片编号占位符 5"/>
          <p:cNvSpPr txBox="1"/>
          <p:nvPr userDrawn="1"/>
        </p:nvSpPr>
        <p:spPr>
          <a:xfrm>
            <a:off x="8699501" y="98561"/>
            <a:ext cx="375566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F03643-4EBB-428C-AE3B-F8B507D38A62}" type="slidenum">
              <a:rPr lang="en-US" sz="1200" smtClean="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5935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4" indent="0" algn="ctr">
              <a:buNone/>
              <a:defRPr/>
            </a:lvl5pPr>
            <a:lvl6pPr marL="2285543" indent="0" algn="ctr">
              <a:buNone/>
              <a:defRPr/>
            </a:lvl6pPr>
            <a:lvl7pPr marL="2742651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C8BE-5EB6-4532-8E1E-E31280998B1D}" type="datetime1">
              <a:rPr lang="en-US" altLang="zh-CN"/>
              <a:t>2/28/2024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15B0-DE83-4B48-A034-134CAEC2CC00}" type="slidenum">
              <a:rPr lang="en-US" altLang="zh-CN"/>
              <a:t>‹#›</a:t>
            </a:fld>
            <a:endParaRPr lang="en-US" altLang="zh-CN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679396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3E07-BCEA-4C08-BFA1-2CE5ED5847A7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上海理工.bmp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2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76876" y="6351397"/>
            <a:ext cx="1944687" cy="5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6" tIns="60947" rIns="121896" bIns="609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217" eaLnBrk="1" hangingPunct="1">
              <a:spcBef>
                <a:spcPct val="50000"/>
              </a:spcBef>
            </a:pPr>
            <a:endParaRPr lang="zh-CN" altLang="en-US" sz="2699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91036" y="2554121"/>
            <a:ext cx="8952964" cy="877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defRPr/>
            </a:pPr>
            <a:r>
              <a:rPr lang="zh-CN" altLang="en-US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基于闪烁体的</a:t>
            </a:r>
            <a:r>
              <a:rPr lang="en-US" altLang="zh-CN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  <a:r>
              <a:rPr lang="zh-CN" altLang="en-US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en-US" altLang="zh-CN" sz="3599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17">
              <a:defRPr/>
            </a:pPr>
            <a:r>
              <a:rPr lang="zh-CN" altLang="en-US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读出电子学系统的研制</a:t>
            </a:r>
            <a:endParaRPr lang="en-US" altLang="zh-CN" sz="3599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763455" y="3818118"/>
            <a:ext cx="7450432" cy="42856"/>
            <a:chOff x="428596" y="2643182"/>
            <a:chExt cx="7452000" cy="4225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28596" y="2643182"/>
              <a:ext cx="7452000" cy="0"/>
            </a:xfrm>
            <a:prstGeom prst="line">
              <a:avLst/>
            </a:prstGeom>
            <a:ln w="25400"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28596" y="2685434"/>
              <a:ext cx="4211792" cy="0"/>
            </a:xfrm>
            <a:prstGeom prst="line">
              <a:avLst/>
            </a:prstGeom>
            <a:ln w="88900"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914217"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385066B9-74C0-4B00-90AD-A4C8093FD3D8}" type="datetime1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99"/>
            <a:ext cx="9144000" cy="1927284"/>
          </a:xfrm>
          <a:prstGeom prst="rect">
            <a:avLst/>
          </a:prstGeom>
          <a:solidFill>
            <a:srgbClr val="B8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438" y="1028359"/>
            <a:ext cx="1799688" cy="1799688"/>
            <a:chOff x="5380893" y="253756"/>
            <a:chExt cx="3794614" cy="3800715"/>
          </a:xfrm>
        </p:grpSpPr>
        <p:sp>
          <p:nvSpPr>
            <p:cNvPr id="14" name="椭圆 13"/>
            <p:cNvSpPr/>
            <p:nvPr/>
          </p:nvSpPr>
          <p:spPr>
            <a:xfrm>
              <a:off x="5380893" y="298938"/>
              <a:ext cx="3736730" cy="37103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81B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893" y="253756"/>
              <a:ext cx="3794614" cy="3800715"/>
            </a:xfrm>
            <a:prstGeom prst="rect">
              <a:avLst/>
            </a:prstGeom>
          </p:spPr>
        </p:pic>
      </p:grp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3060095" y="477185"/>
            <a:ext cx="6047623" cy="877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defRPr/>
            </a:pPr>
            <a:endParaRPr lang="en-US" altLang="zh-CN" sz="3199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935331" y="4585686"/>
            <a:ext cx="4293085" cy="533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defRPr/>
            </a:pPr>
            <a:r>
              <a:rPr lang="en-US" altLang="zh-CN" sz="27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dirty="0">
                <a:solidFill>
                  <a:prstClr val="black"/>
                </a:solidFill>
                <a:latin typeface="+mn-ea"/>
                <a:ea typeface="+mn-ea"/>
              </a:rPr>
              <a:t>汇报人：郑其斌</a:t>
            </a:r>
            <a:endParaRPr lang="zh-CN" altLang="en-US" sz="2799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A4BE7DE-B042-4B1C-1FC2-251FBED4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468" y="6356352"/>
            <a:ext cx="3086100" cy="365125"/>
          </a:xfrm>
        </p:spPr>
        <p:txBody>
          <a:bodyPr/>
          <a:lstStyle/>
          <a:p>
            <a:pPr defTabSz="914217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7DB0D7-F77D-438A-A126-2AB06AC0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9FBA68-2BB2-4F1B-9C8D-D0998C19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216AD3-1F89-4271-9648-BDB44288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0FD09BF-4704-4BA9-A70E-53D580B7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dirty="0"/>
              <a:t>单块</a:t>
            </a:r>
            <a:r>
              <a:rPr lang="en-US" altLang="zh-CN" sz="2000" dirty="0"/>
              <a:t>FEC (64</a:t>
            </a:r>
            <a:r>
              <a:rPr lang="zh-CN" altLang="en-US" sz="2000" dirty="0"/>
              <a:t>通道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5EF5876-0B5F-45B3-B2FF-51ADD7B1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前端电子学预算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07BA76C-2F60-41C6-8285-E9DE74011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42602"/>
              </p:ext>
            </p:extLst>
          </p:nvPr>
        </p:nvGraphicFramePr>
        <p:xfrm>
          <a:off x="457199" y="1434680"/>
          <a:ext cx="8402716" cy="520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195">
                  <a:extLst>
                    <a:ext uri="{9D8B030D-6E8A-4147-A177-3AD203B41FA5}">
                      <a16:colId xmlns:a16="http://schemas.microsoft.com/office/drawing/2014/main" val="2222764406"/>
                    </a:ext>
                  </a:extLst>
                </a:gridCol>
                <a:gridCol w="1649724">
                  <a:extLst>
                    <a:ext uri="{9D8B030D-6E8A-4147-A177-3AD203B41FA5}">
                      <a16:colId xmlns:a16="http://schemas.microsoft.com/office/drawing/2014/main" val="1145802336"/>
                    </a:ext>
                  </a:extLst>
                </a:gridCol>
                <a:gridCol w="1718824">
                  <a:extLst>
                    <a:ext uri="{9D8B030D-6E8A-4147-A177-3AD203B41FA5}">
                      <a16:colId xmlns:a16="http://schemas.microsoft.com/office/drawing/2014/main" val="711917163"/>
                    </a:ext>
                  </a:extLst>
                </a:gridCol>
                <a:gridCol w="1376040">
                  <a:extLst>
                    <a:ext uri="{9D8B030D-6E8A-4147-A177-3AD203B41FA5}">
                      <a16:colId xmlns:a16="http://schemas.microsoft.com/office/drawing/2014/main" val="1072680362"/>
                    </a:ext>
                  </a:extLst>
                </a:gridCol>
                <a:gridCol w="1313894">
                  <a:extLst>
                    <a:ext uri="{9D8B030D-6E8A-4147-A177-3AD203B41FA5}">
                      <a16:colId xmlns:a16="http://schemas.microsoft.com/office/drawing/2014/main" val="1505326886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632725598"/>
                    </a:ext>
                  </a:extLst>
                </a:gridCol>
              </a:tblGrid>
              <a:tr h="386318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单价（元）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数目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总价（万元）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2752"/>
                  </a:ext>
                </a:extLst>
              </a:tr>
              <a:tr h="446623"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FEC</a:t>
                      </a: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研发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版，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接口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3600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28.74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86975"/>
                  </a:ext>
                </a:extLst>
              </a:tr>
              <a:tr h="4466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CSA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64*6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19200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707946"/>
                  </a:ext>
                </a:extLst>
              </a:tr>
              <a:tr h="4466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ADC-8ch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76800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598282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FPGA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610126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LDO/DCDC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4430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DDR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85893"/>
                  </a:ext>
                </a:extLst>
              </a:tr>
              <a:tr h="42550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设计与制版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120000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707953"/>
                  </a:ext>
                </a:extLst>
              </a:tr>
              <a:tr h="60037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焊接装配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1*3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319270"/>
                  </a:ext>
                </a:extLst>
              </a:tr>
              <a:tr h="360099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547478"/>
                  </a:ext>
                </a:extLst>
              </a:tr>
              <a:tr h="6301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FEC</a:t>
                      </a: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研发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320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7680000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768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60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4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2807A-F56B-96EB-1C69-71643F0A9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AA49AA-04ED-8485-225B-D8F5AC5F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EC46D8-464E-08EC-1BD9-FBAA20CF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A2CCB4-4D40-746D-C506-F6098636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AE651E8-7B9D-BB4D-CE09-EFF5B19F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636"/>
            <a:ext cx="8229600" cy="447589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dirty="0"/>
              <a:t>机械结构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DD7762A-AFDC-2AF3-43ED-E5E58AF9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前端电子学预算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AD6F3C-038C-8CD4-F3C7-646D3E54C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0391"/>
              </p:ext>
            </p:extLst>
          </p:nvPr>
        </p:nvGraphicFramePr>
        <p:xfrm>
          <a:off x="370642" y="2139080"/>
          <a:ext cx="8402716" cy="257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195">
                  <a:extLst>
                    <a:ext uri="{9D8B030D-6E8A-4147-A177-3AD203B41FA5}">
                      <a16:colId xmlns:a16="http://schemas.microsoft.com/office/drawing/2014/main" val="2222764406"/>
                    </a:ext>
                  </a:extLst>
                </a:gridCol>
                <a:gridCol w="1649724">
                  <a:extLst>
                    <a:ext uri="{9D8B030D-6E8A-4147-A177-3AD203B41FA5}">
                      <a16:colId xmlns:a16="http://schemas.microsoft.com/office/drawing/2014/main" val="1145802336"/>
                    </a:ext>
                  </a:extLst>
                </a:gridCol>
                <a:gridCol w="1718824">
                  <a:extLst>
                    <a:ext uri="{9D8B030D-6E8A-4147-A177-3AD203B41FA5}">
                      <a16:colId xmlns:a16="http://schemas.microsoft.com/office/drawing/2014/main" val="711917163"/>
                    </a:ext>
                  </a:extLst>
                </a:gridCol>
                <a:gridCol w="1376040">
                  <a:extLst>
                    <a:ext uri="{9D8B030D-6E8A-4147-A177-3AD203B41FA5}">
                      <a16:colId xmlns:a16="http://schemas.microsoft.com/office/drawing/2014/main" val="1072680362"/>
                    </a:ext>
                  </a:extLst>
                </a:gridCol>
                <a:gridCol w="1313894">
                  <a:extLst>
                    <a:ext uri="{9D8B030D-6E8A-4147-A177-3AD203B41FA5}">
                      <a16:colId xmlns:a16="http://schemas.microsoft.com/office/drawing/2014/main" val="1505326886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632725598"/>
                    </a:ext>
                  </a:extLst>
                </a:gridCol>
              </a:tblGrid>
              <a:tr h="392391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单价（元）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数目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总价（万元）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2752"/>
                  </a:ext>
                </a:extLst>
              </a:tr>
              <a:tr h="432195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机械结构设计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版，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套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机箱设计与装配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1*2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86975"/>
                  </a:ext>
                </a:extLst>
              </a:tr>
              <a:tr h="43219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相关零件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707946"/>
                  </a:ext>
                </a:extLst>
              </a:tr>
              <a:tr h="432195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磨损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290257"/>
                  </a:ext>
                </a:extLst>
              </a:tr>
              <a:tr h="34846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结构</a:t>
                      </a:r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研发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45000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1440000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144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60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5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9E0A-0906-8D27-5C2A-D07C7453C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5FFB16-78E7-8FCB-7437-BB36B258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742348-AB23-2DDF-2492-86E761D0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9BBB0-8BB6-BA5C-4775-35A6ECE4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12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282A4D9-E61B-2605-DC2A-6436FE24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读出电子学系统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5BBF7D6-ECAE-F6B5-58F3-EBA14ADCCB65}"/>
              </a:ext>
            </a:extLst>
          </p:cNvPr>
          <p:cNvSpPr txBox="1"/>
          <p:nvPr/>
        </p:nvSpPr>
        <p:spPr bwMode="auto">
          <a:xfrm>
            <a:off x="522356" y="1289952"/>
            <a:ext cx="5834056" cy="400110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电子学性能指标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95402F-7794-004C-DFAE-B3B08439042E}"/>
              </a:ext>
            </a:extLst>
          </p:cNvPr>
          <p:cNvSpPr txBox="1"/>
          <p:nvPr/>
        </p:nvSpPr>
        <p:spPr bwMode="auto">
          <a:xfrm>
            <a:off x="733386" y="1776247"/>
            <a:ext cx="8304083" cy="1138773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时间测量精度好于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1ns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能量分辨率？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3B2D4D-1343-74B4-7ED7-8A484EDD9D99}"/>
              </a:ext>
            </a:extLst>
          </p:cNvPr>
          <p:cNvSpPr txBox="1"/>
          <p:nvPr/>
        </p:nvSpPr>
        <p:spPr bwMode="auto">
          <a:xfrm>
            <a:off x="522356" y="3429000"/>
            <a:ext cx="5834056" cy="400110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设计重难点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EF7206-9A69-C202-25B1-B8A2DA944DF9}"/>
              </a:ext>
            </a:extLst>
          </p:cNvPr>
          <p:cNvSpPr txBox="1"/>
          <p:nvPr/>
        </p:nvSpPr>
        <p:spPr bwMode="auto">
          <a:xfrm>
            <a:off x="733385" y="3944277"/>
            <a:ext cx="8304083" cy="1692771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多通道，高集成度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低采样率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实现能量信息与时间信息测量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算法设计实现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90A40-1487-85D9-6896-DF25E031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C9B3B9-53CD-D5C5-FB1A-EB37AB0F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72AFB5-CFBD-2108-3B8F-5CBD56EA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 dirty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A63F3-424C-D57A-4213-0AD3EFED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4B13BE3-7711-878A-8BA6-4D892CDF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05199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目录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2E0393-4746-5EE0-EBE5-6B75B28C7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2451" y="1749468"/>
            <a:ext cx="8863429" cy="390321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的前端闪烁探测器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前端探测器原理结构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09" lvl="1" indent="0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46" lvl="1" indent="-5715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子能量信息与时间信息测量的读出电子学系统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46" lvl="1" indent="-5715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拟研究原理框图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算法仿真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前端电子学预算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性能指标与设计重难点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zh-CN" altLang="zh-CN" dirty="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02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D0DF3-3ED4-DE68-5713-2C755B3F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A0768B-1E7F-C440-E4D4-8E3154A3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</p:spPr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D68600-9AC5-55DE-F39A-5B9A596A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6EC8D3-34E3-E2EF-794C-5DB8119E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3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4C33F70-813F-EE30-C5F0-FC2A2DC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基于</a:t>
            </a:r>
            <a:r>
              <a:rPr lang="en-US" altLang="zh-CN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SiPM</a:t>
            </a:r>
            <a:r>
              <a:rPr lang="zh-CN" altLang="en-US" sz="3200" b="1" dirty="0">
                <a:latin typeface="+mn-ea"/>
                <a:ea typeface="+mn-ea"/>
              </a:rPr>
              <a:t>的前端闪烁探测器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51C4770-8264-4CA1-FDFC-0FF2FFAB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845337"/>
            <a:ext cx="1565725" cy="107027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80D1089-909A-7BF4-2E3C-1F7CA0D9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92" y="4857587"/>
            <a:ext cx="978484" cy="105973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9BA552F-0DD6-81D8-F563-AFF403F9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715" y="4857587"/>
            <a:ext cx="1589595" cy="105973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21527567-8E89-C77C-9111-7556C1DE4B97}"/>
              </a:ext>
            </a:extLst>
          </p:cNvPr>
          <p:cNvSpPr txBox="1"/>
          <p:nvPr/>
        </p:nvSpPr>
        <p:spPr bwMode="auto">
          <a:xfrm>
            <a:off x="6850763" y="6000148"/>
            <a:ext cx="1222808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NDL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9E833E-DF4B-6764-6774-D5EA4B2F8149}"/>
              </a:ext>
            </a:extLst>
          </p:cNvPr>
          <p:cNvSpPr txBox="1"/>
          <p:nvPr/>
        </p:nvSpPr>
        <p:spPr bwMode="auto">
          <a:xfrm>
            <a:off x="4804742" y="6038540"/>
            <a:ext cx="1119357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WLS fiber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B97FF3F-47AA-B773-9FF6-241CFF4F0C90}"/>
              </a:ext>
            </a:extLst>
          </p:cNvPr>
          <p:cNvSpPr txBox="1"/>
          <p:nvPr/>
        </p:nvSpPr>
        <p:spPr bwMode="auto">
          <a:xfrm>
            <a:off x="451335" y="1171861"/>
            <a:ext cx="6535391" cy="677108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探测器的基本结构：闪烁体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光纤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NDL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998D5B9-05A7-1E1F-70C6-4F69A4A47327}"/>
              </a:ext>
            </a:extLst>
          </p:cNvPr>
          <p:cNvSpPr txBox="1"/>
          <p:nvPr/>
        </p:nvSpPr>
        <p:spPr bwMode="auto">
          <a:xfrm>
            <a:off x="335925" y="1803370"/>
            <a:ext cx="4236075" cy="2308324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闪烁体：将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粒子能量吸收产生可见光子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光纤：收集闪烁体产生的光子，并将它们引导到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将检测到的可见光子转换为电脉冲，用于后端电子学测量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CD67755-1429-B586-F90B-FDA29868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24" y="4129813"/>
            <a:ext cx="3581355" cy="177107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34283DC0-428C-F7A0-9D93-AA91FFD7752B}"/>
              </a:ext>
            </a:extLst>
          </p:cNvPr>
          <p:cNvSpPr txBox="1"/>
          <p:nvPr/>
        </p:nvSpPr>
        <p:spPr bwMode="auto">
          <a:xfrm>
            <a:off x="1833059" y="5974732"/>
            <a:ext cx="1119358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FC59444-D2A3-4643-2F52-C4CEC784BA1B}"/>
              </a:ext>
            </a:extLst>
          </p:cNvPr>
          <p:cNvSpPr txBox="1"/>
          <p:nvPr/>
        </p:nvSpPr>
        <p:spPr bwMode="auto">
          <a:xfrm>
            <a:off x="5979919" y="4129813"/>
            <a:ext cx="1741688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 structure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7DAA082-1479-0541-47D6-956B7E0D3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160" y="2012663"/>
            <a:ext cx="4586473" cy="16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A26D2-4889-156F-5397-8451724C8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6C054A-5158-8625-9F6A-62779532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50C433-594D-D682-025F-64627C50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849D09-65FC-59AA-1205-49C442FF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4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9B0F2CE-4F01-EB7A-E70A-9B15F4F1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67" y="295979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电子学方案对比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D143F10-3EDF-188B-8935-9DED8B1A2E2C}"/>
              </a:ext>
            </a:extLst>
          </p:cNvPr>
          <p:cNvSpPr txBox="1"/>
          <p:nvPr/>
        </p:nvSpPr>
        <p:spPr bwMode="auto">
          <a:xfrm>
            <a:off x="477967" y="1120462"/>
            <a:ext cx="8541746" cy="984885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方案对比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子探测器：约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）个通道，同步测量时间信息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(TDC)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与能量信息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(QDC)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4839BC-5A98-2E38-3175-BCA427CF085A}"/>
              </a:ext>
            </a:extLst>
          </p:cNvPr>
          <p:cNvSpPr txBox="1"/>
          <p:nvPr/>
        </p:nvSpPr>
        <p:spPr bwMode="auto">
          <a:xfrm>
            <a:off x="825619" y="2101451"/>
            <a:ext cx="8088921" cy="1200329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：基于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和低速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采用脉冲定时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+TDC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技术测量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同时采用低速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测量能量（寻峰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积分）。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资源占用大、集成度低，既要设计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、也要设计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成本高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9AB187-C6FB-F827-1D15-FF946F5527FA}"/>
              </a:ext>
            </a:extLst>
          </p:cNvPr>
          <p:cNvSpPr txBox="1"/>
          <p:nvPr/>
        </p:nvSpPr>
        <p:spPr bwMode="auto">
          <a:xfrm>
            <a:off x="825618" y="3575326"/>
            <a:ext cx="8088921" cy="1200329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：基于高速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方案，要实现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的时间分辨率，需要≥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1GSPS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的采样速率。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产生极大的冗余数据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成本高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2F342B-C2D1-40AE-7BF1-0FBA8414FCC3}"/>
              </a:ext>
            </a:extLst>
          </p:cNvPr>
          <p:cNvSpPr txBox="1"/>
          <p:nvPr/>
        </p:nvSpPr>
        <p:spPr bwMode="auto">
          <a:xfrm>
            <a:off x="825618" y="4795141"/>
            <a:ext cx="8088921" cy="1477328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：基于低速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算法的方案，采用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结合前端电荷灵敏放大器，在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中硬件实现能量信息（积分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寻峰）和时间信息（相位拟合算法等）的算法提取。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占用资源较少，只用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实现能量和时间测量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降低了成本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9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E70E66-CB7A-4056-9ADA-C8C20EC0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BB1C11-5DA9-40A1-886C-C59757D8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89D3D7-E619-49CC-98C4-4897E11D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2DC05E-3F01-4D34-996D-04F97D39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49031"/>
            <a:ext cx="8229600" cy="4954556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dirty="0"/>
              <a:t>Muon</a:t>
            </a:r>
            <a:r>
              <a:rPr lang="zh-CN" altLang="en-US" sz="2000" dirty="0"/>
              <a:t>探测器前端定制电子学：</a:t>
            </a:r>
            <a:endParaRPr lang="en-US" altLang="zh-CN" sz="20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1800" dirty="0"/>
              <a:t>实现</a:t>
            </a:r>
            <a:r>
              <a:rPr lang="en-US" altLang="zh-CN" sz="1800" dirty="0"/>
              <a:t>Muon</a:t>
            </a:r>
            <a:r>
              <a:rPr lang="zh-CN" altLang="en-US" sz="1800" dirty="0"/>
              <a:t>子</a:t>
            </a:r>
            <a:r>
              <a:rPr lang="en-US" altLang="zh-CN" sz="1800" dirty="0"/>
              <a:t>TDC</a:t>
            </a:r>
            <a:r>
              <a:rPr lang="zh-CN" altLang="en-US" sz="1800" dirty="0"/>
              <a:t>与</a:t>
            </a:r>
            <a:r>
              <a:rPr lang="en-US" altLang="zh-CN" sz="1800" dirty="0"/>
              <a:t>QDC</a:t>
            </a:r>
            <a:r>
              <a:rPr lang="zh-CN" altLang="en-US" sz="1800" dirty="0"/>
              <a:t>测量</a:t>
            </a:r>
            <a:endParaRPr lang="en-US" altLang="zh-CN" sz="18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1800" dirty="0"/>
              <a:t>单板实现</a:t>
            </a:r>
            <a:r>
              <a:rPr lang="en-US" altLang="zh-CN" sz="1800" dirty="0"/>
              <a:t>64/128</a:t>
            </a:r>
            <a:r>
              <a:rPr lang="zh-CN" altLang="en-US" sz="1800" dirty="0"/>
              <a:t>通道数据采集</a:t>
            </a:r>
            <a:endParaRPr lang="en-US" altLang="zh-CN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18428A-0E2C-4D04-A6DE-88783D02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2383179"/>
            <a:ext cx="8675224" cy="3624114"/>
          </a:xfrm>
          <a:prstGeom prst="rect">
            <a:avLst/>
          </a:prstGeom>
        </p:spPr>
      </p:pic>
      <p:sp>
        <p:nvSpPr>
          <p:cNvPr id="10" name="标题 4">
            <a:extLst>
              <a:ext uri="{FF2B5EF4-FFF2-40B4-BE49-F238E27FC236}">
                <a16:creationId xmlns:a16="http://schemas.microsoft.com/office/drawing/2014/main" id="{7C4AECC9-5919-B4EC-D3D7-3658B97E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2137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前端电子学原理框图</a:t>
            </a:r>
          </a:p>
        </p:txBody>
      </p:sp>
    </p:spTree>
    <p:extLst>
      <p:ext uri="{BB962C8B-B14F-4D97-AF65-F5344CB8AC3E}">
        <p14:creationId xmlns:p14="http://schemas.microsoft.com/office/powerpoint/2010/main" val="2541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60C87-AF79-7F45-962E-2166BCD0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BBFFCB-7AFE-18F7-C394-D46BF359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A14787-0329-3EFA-B5FD-7F7A3381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B104E3-FD13-A143-1868-B8D1F71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6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F4FB8B-8496-56F5-6CCE-0B8F2E5F33E6}"/>
              </a:ext>
            </a:extLst>
          </p:cNvPr>
          <p:cNvSpPr txBox="1"/>
          <p:nvPr/>
        </p:nvSpPr>
        <p:spPr bwMode="auto">
          <a:xfrm>
            <a:off x="1912062" y="5878048"/>
            <a:ext cx="4755068" cy="400110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Muon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粒子能量信息与时间信息测量的读出电子学原理框图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E44E3C-B73A-334D-548D-6CEE6C6B3A8D}"/>
              </a:ext>
            </a:extLst>
          </p:cNvPr>
          <p:cNvSpPr txBox="1"/>
          <p:nvPr/>
        </p:nvSpPr>
        <p:spPr bwMode="auto">
          <a:xfrm>
            <a:off x="483092" y="1063554"/>
            <a:ext cx="7738621" cy="1231106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原理：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子通过前端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转化为约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1us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脉宽的准高斯脉冲，由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进行采样，然后在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内通过算法实现时间信息与能量信息测量。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38A549-BD5A-1D9E-5D48-306D6941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2383179"/>
            <a:ext cx="8675224" cy="3624114"/>
          </a:xfrm>
          <a:prstGeom prst="rect">
            <a:avLst/>
          </a:prstGeom>
        </p:spPr>
      </p:pic>
      <p:sp>
        <p:nvSpPr>
          <p:cNvPr id="10" name="标题 4">
            <a:extLst>
              <a:ext uri="{FF2B5EF4-FFF2-40B4-BE49-F238E27FC236}">
                <a16:creationId xmlns:a16="http://schemas.microsoft.com/office/drawing/2014/main" id="{6051F23F-33C4-139A-A214-4B5DFEEA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2" y="306734"/>
            <a:ext cx="8229600" cy="645026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前端电子学原理框图</a:t>
            </a:r>
          </a:p>
        </p:txBody>
      </p:sp>
    </p:spTree>
    <p:extLst>
      <p:ext uri="{BB962C8B-B14F-4D97-AF65-F5344CB8AC3E}">
        <p14:creationId xmlns:p14="http://schemas.microsoft.com/office/powerpoint/2010/main" val="25689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D79B8-9F73-4436-3F83-E8CC3AD5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FB3124-B3B1-546F-768B-C96A9E86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06B731-B31B-7A63-B1B2-AEB5E0D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68A99-310F-449F-96B1-ADF3ED1A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7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AF6CD96-2407-764D-31BA-37D1F1D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en-US" altLang="zh-CN" sz="3200" b="1" dirty="0">
                <a:latin typeface="+mn-ea"/>
                <a:ea typeface="+mn-ea"/>
              </a:rPr>
              <a:t>FPGA</a:t>
            </a:r>
            <a:r>
              <a:rPr lang="zh-CN" altLang="en-US" sz="3200" b="1" dirty="0">
                <a:latin typeface="+mn-ea"/>
                <a:ea typeface="+mn-ea"/>
              </a:rPr>
              <a:t>硬件算法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68967EE-0DC4-E701-A324-0D3B385EF7AD}"/>
              </a:ext>
            </a:extLst>
          </p:cNvPr>
          <p:cNvSpPr txBox="1"/>
          <p:nvPr/>
        </p:nvSpPr>
        <p:spPr bwMode="auto">
          <a:xfrm>
            <a:off x="477968" y="1180813"/>
            <a:ext cx="8229600" cy="646331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前期研究结果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，由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硬件算法可得：核脉冲事件相位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φ(k)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与频率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呈线性关系。如下公式，则通过计算直线斜率可得两脉冲信号的时间间隔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图表, 散点图&#10;&#10;描述已自动生成">
            <a:extLst>
              <a:ext uri="{FF2B5EF4-FFF2-40B4-BE49-F238E27FC236}">
                <a16:creationId xmlns:a16="http://schemas.microsoft.com/office/drawing/2014/main" id="{2D60FE4C-689B-1B6A-915E-1382F6D7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5242" r="8378" b="4857"/>
          <a:stretch/>
        </p:blipFill>
        <p:spPr>
          <a:xfrm>
            <a:off x="1301222" y="2329890"/>
            <a:ext cx="6541555" cy="3564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156B84-B72D-82C2-9436-26DB32A1BA82}"/>
                  </a:ext>
                </a:extLst>
              </p:cNvPr>
              <p:cNvSpPr txBox="1"/>
              <p:nvPr/>
            </p:nvSpPr>
            <p:spPr bwMode="auto">
              <a:xfrm>
                <a:off x="3711194" y="1909047"/>
                <a:ext cx="1490793" cy="338939"/>
              </a:xfrm>
              <a:prstGeom prst="rect">
                <a:avLst/>
              </a:prstGeom>
              <a:solidFill>
                <a:schemeClr val="bg1"/>
              </a:solidFill>
              <a:ln w="50800" cmpd="thickThin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𝝋</m:t>
                    </m:r>
                    <m:r>
                      <a:rPr lang="zh-CN" alt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（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  <m:r>
                          <a:rPr lang="zh-CN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</m:num>
                      <m:den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𝑵</m:t>
                        </m:r>
                      </m:den>
                    </m:f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𝒌</m:t>
                    </m:r>
                    <m:r>
                      <a:rPr lang="zh-CN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𝜽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156B84-B72D-82C2-9436-26DB32A1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194" y="1909047"/>
                <a:ext cx="1490793" cy="338939"/>
              </a:xfrm>
              <a:prstGeom prst="rect">
                <a:avLst/>
              </a:prstGeom>
              <a:blipFill>
                <a:blip r:embed="rId3"/>
                <a:stretch>
                  <a:fillRect l="-3968" t="-14063" r="-3968" b="-14063"/>
                </a:stretch>
              </a:blipFill>
              <a:ln w="50800" cmpd="thickThin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B7D37C5-0144-3FB7-4084-8641E9379ADF}"/>
              </a:ext>
            </a:extLst>
          </p:cNvPr>
          <p:cNvSpPr txBox="1"/>
          <p:nvPr/>
        </p:nvSpPr>
        <p:spPr bwMode="auto">
          <a:xfrm>
            <a:off x="2133274" y="6001189"/>
            <a:ext cx="4877449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准高斯脉冲信号时间测量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次仿真数据相位频率拟合曲线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C75A-EFAF-E478-A9F9-ECCBE863F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AB575E-E9C8-50E1-5F88-9CDA5DA0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87B5BC-781A-1F0A-5F2A-99B4A0BD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AB3AF-6ED5-D541-CD77-62C9C53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9F79977-1A67-E40D-2ADF-1E7FCF87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en-US" altLang="zh-CN" sz="3200" b="1" dirty="0">
                <a:latin typeface="+mn-ea"/>
              </a:rPr>
              <a:t>FPGA</a:t>
            </a:r>
            <a:r>
              <a:rPr lang="zh-CN" altLang="en-US" sz="3200" b="1" dirty="0">
                <a:latin typeface="+mn-ea"/>
              </a:rPr>
              <a:t>硬件算法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EC582F7-33B1-07EC-49EF-E67DDEBD206F}"/>
              </a:ext>
            </a:extLst>
          </p:cNvPr>
          <p:cNvSpPr txBox="1"/>
          <p:nvPr/>
        </p:nvSpPr>
        <p:spPr bwMode="auto">
          <a:xfrm>
            <a:off x="2488615" y="6048575"/>
            <a:ext cx="4357271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准高斯脉冲信号时间测量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次仿真数据统计及处理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5E1DA7D8-8B73-AB25-FC5E-DFE6E561E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2517" r="6810" b="3388"/>
          <a:stretch/>
        </p:blipFill>
        <p:spPr>
          <a:xfrm>
            <a:off x="1368570" y="2320963"/>
            <a:ext cx="6597359" cy="36746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D31557E-EAE7-80C0-C249-72BB36275EE8}"/>
              </a:ext>
            </a:extLst>
          </p:cNvPr>
          <p:cNvSpPr txBox="1"/>
          <p:nvPr/>
        </p:nvSpPr>
        <p:spPr bwMode="auto">
          <a:xfrm>
            <a:off x="361949" y="1001731"/>
            <a:ext cx="8657114" cy="95410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仿真条件：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100dB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信噪比，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/>
              <a:t>采样时长为</a:t>
            </a:r>
            <a:r>
              <a:rPr lang="en-US" altLang="zh-CN" dirty="0"/>
              <a:t>5us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1us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脉宽准高斯脉冲事件时间间隔分别为：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1.52ns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1.52us</a:t>
            </a:r>
          </a:p>
        </p:txBody>
      </p:sp>
    </p:spTree>
    <p:extLst>
      <p:ext uri="{BB962C8B-B14F-4D97-AF65-F5344CB8AC3E}">
        <p14:creationId xmlns:p14="http://schemas.microsoft.com/office/powerpoint/2010/main" val="244190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8C1053D-41EE-4749-9C34-D28702E7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ED3AD3-0E14-40F7-814E-456BB916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254749-A34C-4C47-B98B-FC8667E0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FF2FC4D-D0F1-41E9-B9BD-93FDDA57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5588"/>
            <a:ext cx="8229600" cy="4954556"/>
          </a:xfrm>
        </p:spPr>
        <p:txBody>
          <a:bodyPr/>
          <a:lstStyle/>
          <a:p>
            <a:endParaRPr lang="en-US" altLang="zh-CN" kern="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kern="0" dirty="0"/>
              <a:t>仿真不同幅度与信噪比的准高斯型信号</a:t>
            </a:r>
            <a:endParaRPr lang="en-US" altLang="zh-CN" sz="2000" kern="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kern="0" dirty="0"/>
              <a:t>电子学测试准高斯型信号</a:t>
            </a:r>
            <a:r>
              <a:rPr lang="en-US" altLang="zh-CN" sz="2000" kern="0" dirty="0"/>
              <a:t>QDC</a:t>
            </a:r>
            <a:r>
              <a:rPr lang="zh-CN" altLang="en-US" sz="2000" kern="0" dirty="0"/>
              <a:t>和</a:t>
            </a:r>
            <a:r>
              <a:rPr lang="en-US" altLang="zh-CN" sz="2000" kern="0" dirty="0"/>
              <a:t>TDC</a:t>
            </a:r>
            <a:r>
              <a:rPr lang="zh-CN" altLang="en-US" sz="2000" kern="0" dirty="0"/>
              <a:t>的精度</a:t>
            </a:r>
            <a:endParaRPr lang="en-US" altLang="zh-CN" sz="2000" kern="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kern="0" dirty="0"/>
              <a:t>16</a:t>
            </a:r>
            <a:r>
              <a:rPr lang="zh-CN" altLang="en-US" sz="2000" kern="0" dirty="0"/>
              <a:t>通道</a:t>
            </a:r>
            <a:r>
              <a:rPr lang="en-US" altLang="zh-CN" sz="2000" kern="0" dirty="0"/>
              <a:t>10MSPS-100MSPS @16bit Multi-</a:t>
            </a:r>
            <a:r>
              <a:rPr lang="en-US" altLang="zh-CN" sz="2000" kern="0" dirty="0" err="1"/>
              <a:t>ch</a:t>
            </a:r>
            <a:r>
              <a:rPr lang="en-US" altLang="zh-CN" sz="2000" kern="0" dirty="0"/>
              <a:t> ADC </a:t>
            </a:r>
            <a:r>
              <a:rPr lang="zh-CN" altLang="en-US" sz="2000" kern="0" dirty="0"/>
              <a:t>与探测器（闪烁体</a:t>
            </a:r>
            <a:r>
              <a:rPr lang="en-US" altLang="zh-CN" sz="2000" kern="0" dirty="0"/>
              <a:t>+WLS</a:t>
            </a:r>
            <a:r>
              <a:rPr lang="zh-CN" altLang="en-US" sz="2000" kern="0" dirty="0"/>
              <a:t>光纤</a:t>
            </a:r>
            <a:r>
              <a:rPr lang="en-US" altLang="zh-CN" sz="2000" kern="0" dirty="0"/>
              <a:t>+NDL </a:t>
            </a:r>
            <a:r>
              <a:rPr lang="en-US" altLang="zh-CN" sz="2000" kern="0" dirty="0" err="1"/>
              <a:t>SiPM</a:t>
            </a:r>
            <a:r>
              <a:rPr lang="zh-CN" altLang="en-US" sz="2000" kern="0" dirty="0"/>
              <a:t>）联调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6A31DAB-0943-46EC-B2AD-7C68A249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888"/>
            <a:ext cx="8229600" cy="740600"/>
          </a:xfrm>
        </p:spPr>
        <p:txBody>
          <a:bodyPr/>
          <a:lstStyle/>
          <a:p>
            <a:r>
              <a:rPr lang="zh-CN" altLang="en-US" b="1" dirty="0"/>
              <a:t>下一步计划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E8D611-229E-4D5C-A99B-1E67973C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7" y="2735918"/>
            <a:ext cx="2480202" cy="33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6A3E687-B9C6-43F4-BFE6-9FD6E356F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53922"/>
              </p:ext>
            </p:extLst>
          </p:nvPr>
        </p:nvGraphicFramePr>
        <p:xfrm>
          <a:off x="3561395" y="3342564"/>
          <a:ext cx="4834412" cy="259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15316113" imgH="8201162" progId="Visio.Drawing.11">
                  <p:embed/>
                </p:oleObj>
              </mc:Choice>
              <mc:Fallback>
                <p:oleObj name="Visio" r:id="rId4" imgW="15316113" imgH="8201162" progId="Visio.Drawing.11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395" y="3342564"/>
                        <a:ext cx="4834412" cy="2590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502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Q4NjM5MGRjNjM3ODRmZmM4MDk3ZmIyYmU1MjE2MDkifQ==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rgbClr val="FFFFCC"/>
        </a:solidFill>
        <a:ln w="50800" cmpd="thickThin">
          <a:solidFill>
            <a:schemeClr val="tx1"/>
          </a:solidFill>
          <a:miter lim="800000"/>
        </a:ln>
      </a:spPr>
      <a:bodyPr wrap="none" rtlCol="0">
        <a:spAutoFit/>
      </a:bodyPr>
      <a:lstStyle>
        <a:defPPr algn="ctr" eaLnBrk="1" hangingPunct="1">
          <a:lnSpc>
            <a:spcPct val="80000"/>
          </a:lnSpc>
          <a:defRPr sz="2800" b="1" dirty="0" smtClean="0">
            <a:solidFill>
              <a:srgbClr val="0000F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666</TotalTime>
  <Words>798</Words>
  <Application>Microsoft Office PowerPoint</Application>
  <PresentationFormat>全屏显示(4:3)</PresentationFormat>
  <Paragraphs>189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等线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Visio</vt:lpstr>
      <vt:lpstr>PowerPoint 演示文稿</vt:lpstr>
      <vt:lpstr>目录</vt:lpstr>
      <vt:lpstr>基于SiPM的前端闪烁探测器</vt:lpstr>
      <vt:lpstr>电子学方案对比</vt:lpstr>
      <vt:lpstr>前端电子学原理框图</vt:lpstr>
      <vt:lpstr>前端电子学原理框图</vt:lpstr>
      <vt:lpstr>FPGA硬件算法</vt:lpstr>
      <vt:lpstr>FPGA硬件算法</vt:lpstr>
      <vt:lpstr>下一步计划</vt:lpstr>
      <vt:lpstr>前端电子学预算</vt:lpstr>
      <vt:lpstr>前端电子学预算</vt:lpstr>
      <vt:lpstr>读出电子学系统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</dc:creator>
  <cp:lastModifiedBy>王小龙</cp:lastModifiedBy>
  <cp:revision>90</cp:revision>
  <dcterms:created xsi:type="dcterms:W3CDTF">2023-06-21T08:23:00Z</dcterms:created>
  <dcterms:modified xsi:type="dcterms:W3CDTF">2024-02-28T06:19:57Z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F42AEC4696FC4214A3426CABFCA3B4D2_12</vt:lpwstr>
  </property>
  <property fmtid="{D5CDD505-2E9C-101B-9397-08002B2CF9AE}" pid="3" name="KSOProductBuildVer">
    <vt:lpwstr>2052-12.1.0.16250</vt:lpwstr>
  </property>
</Properties>
</file>