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6" r:id="rId1"/>
  </p:sldMasterIdLst>
  <p:notesMasterIdLst>
    <p:notesMasterId r:id="rId7"/>
  </p:notesMasterIdLst>
  <p:handoutMasterIdLst>
    <p:handoutMasterId r:id="rId8"/>
  </p:handoutMasterIdLst>
  <p:sldIdLst>
    <p:sldId id="1132" r:id="rId2"/>
    <p:sldId id="1126" r:id="rId3"/>
    <p:sldId id="1137" r:id="rId4"/>
    <p:sldId id="1141" r:id="rId5"/>
    <p:sldId id="1135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ong" initials="YL" lastIdx="2" clrIdx="0">
    <p:extLst>
      <p:ext uri="{19B8F6BF-5375-455C-9EA6-DF929625EA0E}">
        <p15:presenceInfo xmlns:p15="http://schemas.microsoft.com/office/powerpoint/2012/main" userId="Yo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99CC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1" autoAdjust="0"/>
    <p:restoredTop sz="94409" autoAdjust="0"/>
  </p:normalViewPr>
  <p:slideViewPr>
    <p:cSldViewPr snapToGrid="0">
      <p:cViewPr varScale="1">
        <p:scale>
          <a:sx n="117" d="100"/>
          <a:sy n="117" d="100"/>
        </p:scale>
        <p:origin x="658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70D3AB-08F8-401C-A7AC-1B6969450005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6B329-62CD-4550-A5F4-1C653F0ADAC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10089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B7CBDA-5F51-4C38-99E1-555FE020B3D3}" type="datetimeFigureOut">
              <a:rPr lang="zh-CN" altLang="en-US" smtClean="0"/>
              <a:t>2024/3/4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CE4EB2-C7CA-48A7-85FD-3EC02B7679C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95988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ctr" anchorCtr="0">
            <a:normAutofit/>
          </a:bodyPr>
          <a:lstStyle>
            <a:lvl1pPr algn="ctr">
              <a:defRPr sz="48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0F28B-32D8-4DE4-A31E-6ED6BE1BFCB5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773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20F9D-D829-434E-9007-98DD76ABBE86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86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419844" y="996694"/>
            <a:ext cx="2628900" cy="518026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45820" y="996695"/>
            <a:ext cx="8316468" cy="5180267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9824-D573-4FEC-BC4E-266B62510E5B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651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5362" y="182880"/>
            <a:ext cx="11658601" cy="662275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5363" y="1036864"/>
            <a:ext cx="11340193" cy="5140099"/>
          </a:xfrm>
        </p:spPr>
        <p:txBody>
          <a:bodyPr/>
          <a:lstStyle>
            <a:lvl1pPr>
              <a:buClr>
                <a:srgbClr val="0070C0"/>
              </a:buClr>
              <a:defRPr/>
            </a:lvl1pPr>
            <a:lvl2pPr>
              <a:buClr>
                <a:srgbClr val="0070C0"/>
              </a:buClr>
              <a:defRPr/>
            </a:lvl2pPr>
            <a:lvl3pPr>
              <a:buClr>
                <a:srgbClr val="0070C0"/>
              </a:buClr>
              <a:defRPr/>
            </a:lvl3pPr>
            <a:lvl4pPr>
              <a:buClr>
                <a:srgbClr val="0070C0"/>
              </a:buClr>
              <a:defRPr/>
            </a:lvl4pPr>
            <a:lvl5pPr>
              <a:buClr>
                <a:srgbClr val="0070C0"/>
              </a:buClr>
              <a:defRPr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9345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A2950-5C92-4887-93D8-A87CD8E5361C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43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188720"/>
            <a:ext cx="5181600" cy="498824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835AC-1A09-427E-BD2E-D721FD64A480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8146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07300" y="127381"/>
            <a:ext cx="10515600" cy="668147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2104" y="1031939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022538"/>
            <a:ext cx="5157787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031939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022538"/>
            <a:ext cx="5183188" cy="4167125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07D211-077B-4B3D-94EE-0B54AAEBFA1B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8997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BB995-CDDC-4054-9DA0-A71F8D487627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10656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0CFBE-1B17-43F8-9188-6A0FFA333E11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7640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1078992"/>
            <a:ext cx="3932237" cy="978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27430-30D3-4439-8768-6E3E368B0152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13679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06997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E8145-11BD-411A-B27D-6FAAE76113FD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7368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65363" y="1"/>
            <a:ext cx="11658601" cy="84515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5363" y="1159329"/>
            <a:ext cx="11340193" cy="50176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-1" y="6418759"/>
            <a:ext cx="1000125" cy="29755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5D120-3515-478E-B5CB-932A47F19C0F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483864" y="6418759"/>
            <a:ext cx="5678424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altLang="zh-CN"/>
              <a:t>Meeting on CEPC Calorimeter Option Down-Select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1359896" y="6418759"/>
            <a:ext cx="829056" cy="3027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4B4BF-7720-4B02-B910-75DFC3EC1F7E}" type="slidenum">
              <a:rPr lang="zh-CN" altLang="en-US" smtClean="0"/>
              <a:pPr/>
              <a:t>‹#›</a:t>
            </a:fld>
            <a:endParaRPr lang="zh-CN" altLang="en-US"/>
          </a:p>
        </p:txBody>
      </p:sp>
      <p:cxnSp>
        <p:nvCxnSpPr>
          <p:cNvPr id="7" name="直接连接符 6"/>
          <p:cNvCxnSpPr>
            <a:cxnSpLocks/>
          </p:cNvCxnSpPr>
          <p:nvPr userDrawn="1"/>
        </p:nvCxnSpPr>
        <p:spPr>
          <a:xfrm>
            <a:off x="-1" y="845155"/>
            <a:ext cx="12192001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447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001DF82-978B-482B-9459-65445881CE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546906"/>
            <a:ext cx="9144000" cy="1882094"/>
          </a:xfrm>
        </p:spPr>
        <p:txBody>
          <a:bodyPr>
            <a:normAutofit/>
          </a:bodyPr>
          <a:lstStyle/>
          <a:p>
            <a:r>
              <a:rPr lang="en-US" sz="3600" dirty="0"/>
              <a:t>CEPC </a:t>
            </a:r>
            <a:r>
              <a:rPr lang="en-US" sz="3600"/>
              <a:t>Calorimeter Options:</a:t>
            </a:r>
            <a:br>
              <a:rPr lang="en-US" sz="3600" dirty="0"/>
            </a:br>
            <a:r>
              <a:rPr lang="en-US" sz="3600"/>
              <a:t>Input Materials </a:t>
            </a:r>
            <a:r>
              <a:rPr lang="en-US" sz="3600" dirty="0"/>
              <a:t>(Template)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E588B000-B695-4516-8C48-CAA2CDE267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03320"/>
            <a:ext cx="9144000" cy="1194356"/>
          </a:xfrm>
        </p:spPr>
        <p:txBody>
          <a:bodyPr>
            <a:normAutofit/>
          </a:bodyPr>
          <a:lstStyle/>
          <a:p>
            <a:r>
              <a:rPr lang="en-US" dirty="0"/>
              <a:t>Name (Affiliation)</a:t>
            </a:r>
          </a:p>
        </p:txBody>
      </p:sp>
    </p:spTree>
    <p:extLst>
      <p:ext uri="{BB962C8B-B14F-4D97-AF65-F5344CB8AC3E}">
        <p14:creationId xmlns:p14="http://schemas.microsoft.com/office/powerpoint/2010/main" val="39074992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8D43D7-4531-4BDC-8F51-83F6A0F7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9A4E74-2FEF-404B-8318-BEC3EA6D7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10462-23A7-4895-B453-09AEBF1439F4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786A9E8-020C-4900-8570-E434795A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CD1438B-79E9-4BDB-B13B-3E13E1E8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2</a:t>
            </a:fld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7549755"/>
                  </p:ext>
                </p:extLst>
              </p:nvPr>
            </p:nvGraphicFramePr>
            <p:xfrm>
              <a:off x="712739" y="942389"/>
              <a:ext cx="10953206" cy="47072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1940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1655110">
                      <a:extLst>
                        <a:ext uri="{9D8B030D-6E8A-4147-A177-3AD203B41FA5}">
                          <a16:colId xmlns:a16="http://schemas.microsoft.com/office/drawing/2014/main" val="3833750130"/>
                        </a:ext>
                      </a:extLst>
                    </a:gridCol>
                    <a:gridCol w="2638697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4187459">
                      <a:extLst>
                        <a:ext uri="{9D8B030D-6E8A-4147-A177-3AD203B41FA5}">
                          <a16:colId xmlns:a16="http://schemas.microsoft.com/office/drawing/2014/main" val="3793878844"/>
                        </a:ext>
                      </a:extLst>
                    </a:gridCol>
                  </a:tblGrid>
                  <a:tr h="4151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Results / Status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5441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 &lt; 4%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777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Intrinsic EM/hadronic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6706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gamma/gamma, gamma/hadron, hadron/hadron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Lepton 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32664524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Timing  capability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93758687"/>
                      </a:ext>
                    </a:extLst>
                  </a:tr>
                  <a:tr h="419495">
                    <a:tc>
                      <a:txBody>
                        <a:bodyPr/>
                        <a:lstStyle/>
                        <a:p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dirty="0"/>
                            <a:t> reconstruction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64475966"/>
                      </a:ext>
                    </a:extLst>
                  </a:tr>
                  <a:tr h="45160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6110656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表格 7">
                <a:extLst>
                  <a:ext uri="{FF2B5EF4-FFF2-40B4-BE49-F238E27FC236}">
                    <a16:creationId xmlns:a16="http://schemas.microsoft.com/office/drawing/2014/main" id="{CCDF18A1-8D5A-4A99-8D27-519CDCD500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07549755"/>
                  </p:ext>
                </p:extLst>
              </p:nvPr>
            </p:nvGraphicFramePr>
            <p:xfrm>
              <a:off x="712739" y="942389"/>
              <a:ext cx="10953206" cy="47072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71940">
                      <a:extLst>
                        <a:ext uri="{9D8B030D-6E8A-4147-A177-3AD203B41FA5}">
                          <a16:colId xmlns:a16="http://schemas.microsoft.com/office/drawing/2014/main" val="236232262"/>
                        </a:ext>
                      </a:extLst>
                    </a:gridCol>
                    <a:gridCol w="1655110">
                      <a:extLst>
                        <a:ext uri="{9D8B030D-6E8A-4147-A177-3AD203B41FA5}">
                          <a16:colId xmlns:a16="http://schemas.microsoft.com/office/drawing/2014/main" val="3833750130"/>
                        </a:ext>
                      </a:extLst>
                    </a:gridCol>
                    <a:gridCol w="2638697">
                      <a:extLst>
                        <a:ext uri="{9D8B030D-6E8A-4147-A177-3AD203B41FA5}">
                          <a16:colId xmlns:a16="http://schemas.microsoft.com/office/drawing/2014/main" val="324892578"/>
                        </a:ext>
                      </a:extLst>
                    </a:gridCol>
                    <a:gridCol w="4187459">
                      <a:extLst>
                        <a:ext uri="{9D8B030D-6E8A-4147-A177-3AD203B41FA5}">
                          <a16:colId xmlns:a16="http://schemas.microsoft.com/office/drawing/2014/main" val="3793878844"/>
                        </a:ext>
                      </a:extLst>
                    </a:gridCol>
                  </a:tblGrid>
                  <a:tr h="41514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Items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Priority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Results / Status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/>
                            <a:t>Remarks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96897020"/>
                      </a:ext>
                    </a:extLst>
                  </a:tr>
                  <a:tr h="544183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Boson Mass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BMR &lt; 4%</a:t>
                          </a:r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49780527"/>
                      </a:ext>
                    </a:extLst>
                  </a:tr>
                  <a:tr h="77740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Intrinsic EM/hadronic energy resolution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0" dirty="0">
                              <a:ea typeface="Cambria Math" panose="02040503050406030204" pitchFamily="18" charset="0"/>
                            </a:rPr>
                            <a:t>A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0" dirty="0">
                            <a:ea typeface="Cambria Math" panose="02040503050406030204" pitchFamily="18" charset="0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2676289"/>
                      </a:ext>
                    </a:extLst>
                  </a:tr>
                  <a:tr h="67061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Separation power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sv-SE" sz="1800" b="0" i="0" u="none" strike="noStrike" kern="1200" baseline="0" dirty="0">
                              <a:solidFill>
                                <a:schemeClr val="dk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gamma/gamma, gamma/hadron, hadron/hadron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24836442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Lepton ID in jets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732664524"/>
                      </a:ext>
                    </a:extLst>
                  </a:tr>
                  <a:tr h="7144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Timing  capability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193758687"/>
                      </a:ext>
                    </a:extLst>
                  </a:tr>
                  <a:tr h="41949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46" t="-917391" r="-343842" b="-1202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64475966"/>
                      </a:ext>
                    </a:extLst>
                  </a:tr>
                  <a:tr h="451607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Pile-up at Z-pole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 dirty="0">
                            <a:solidFill>
                              <a:srgbClr val="FFC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6110656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2" name="文本框 11">
            <a:extLst>
              <a:ext uri="{FF2B5EF4-FFF2-40B4-BE49-F238E27FC236}">
                <a16:creationId xmlns:a16="http://schemas.microsoft.com/office/drawing/2014/main" id="{E3990BBE-3F08-49BE-9D0D-D8548E45F016}"/>
              </a:ext>
            </a:extLst>
          </p:cNvPr>
          <p:cNvSpPr txBox="1"/>
          <p:nvPr/>
        </p:nvSpPr>
        <p:spPr>
          <a:xfrm>
            <a:off x="1116766" y="5815037"/>
            <a:ext cx="107425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Priority/importance for performance requirements: (A) must-have; (B) plus; (C) not essential</a:t>
            </a:r>
          </a:p>
        </p:txBody>
      </p:sp>
    </p:spTree>
    <p:extLst>
      <p:ext uri="{BB962C8B-B14F-4D97-AF65-F5344CB8AC3E}">
        <p14:creationId xmlns:p14="http://schemas.microsoft.com/office/powerpoint/2010/main" val="1791663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B147E-CAE0-4C00-9082-11CCF332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 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39D880-1DB0-4F34-BA4A-FE3648C1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CCFC0A-B944-44A3-B47A-AB61E168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BD9A28-8AF3-4921-ABE1-1877BC79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3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4859608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ECAL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5900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r>
                            <a:rPr lang="pl-PL" dirty="0"/>
                            <a:t> (</a:t>
                          </a:r>
                          <a:r>
                            <a:rPr lang="en-US" dirty="0"/>
                            <a:t>Thickness depends on each option</a:t>
                          </a:r>
                          <a:r>
                            <a:rPr lang="pl-PL" dirty="0"/>
                            <a:t>)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04859608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ECAL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5900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064" t="-119048" r="-67980" b="-4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7799" t="-383333" r="-38440" b="-701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34062C8-AE63-4680-8467-3BCCE12BABBD}"/>
              </a:ext>
            </a:extLst>
          </p:cNvPr>
          <p:cNvSpPr txBox="1"/>
          <p:nvPr/>
        </p:nvSpPr>
        <p:spPr>
          <a:xfrm>
            <a:off x="8778240" y="3446830"/>
            <a:ext cx="32576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Please also consider to indicate in extra or supporting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cost for key components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for unit cost or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Uncertainty or risks if applicable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2EA8FA-C147-4242-BD86-237DB003459D}"/>
              </a:ext>
            </a:extLst>
          </p:cNvPr>
          <p:cNvSpPr txBox="1"/>
          <p:nvPr/>
        </p:nvSpPr>
        <p:spPr>
          <a:xfrm>
            <a:off x="341267" y="1102846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Cost table template for ECAL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A39DE001-B597-42C5-AB19-7DE8EDBB0C9A}"/>
              </a:ext>
            </a:extLst>
          </p:cNvPr>
          <p:cNvSpPr txBox="1"/>
          <p:nvPr/>
        </p:nvSpPr>
        <p:spPr>
          <a:xfrm>
            <a:off x="8778240" y="2448788"/>
            <a:ext cx="318310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 Note: ECAL endcaps will encompass barrel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3540466-197B-4FF5-8D9B-80F5A053C6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140191" y="30380"/>
            <a:ext cx="3051810" cy="2363139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DAE3BD10-E457-45C7-9344-E751C1E381BB}"/>
              </a:ext>
            </a:extLst>
          </p:cNvPr>
          <p:cNvSpPr txBox="1"/>
          <p:nvPr/>
        </p:nvSpPr>
        <p:spPr>
          <a:xfrm>
            <a:off x="6201167" y="230624"/>
            <a:ext cx="30518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Mechanics Design by Quan Ji</a:t>
            </a:r>
          </a:p>
          <a:p>
            <a:r>
              <a:rPr lang="en-US" dirty="0"/>
              <a:t>(Mar. 1, 2024) </a:t>
            </a:r>
          </a:p>
        </p:txBody>
      </p:sp>
    </p:spTree>
    <p:extLst>
      <p:ext uri="{BB962C8B-B14F-4D97-AF65-F5344CB8AC3E}">
        <p14:creationId xmlns:p14="http://schemas.microsoft.com/office/powerpoint/2010/main" val="11424082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62B147E-CAE0-4C00-9082-11CCF3323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Cost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539D880-1DB0-4F34-BA4A-FE3648C108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7CCFC0A-B944-44A3-B47A-AB61E168B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BD9A28-8AF3-4921-ABE1-1877BC7953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4</a:t>
            </a:fld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3142331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HCAL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endcap*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5900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1900 mm +</a:t>
                          </a:r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r>
                                <a:rPr lang="en-US" b="0" i="0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oMath>
                          </a14:m>
                          <a:endParaRPr lang="en-US" dirty="0">
                            <a:solidFill>
                              <a:srgbClr val="C00000"/>
                            </a:solidFill>
                          </a:endParaRP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r>
                                <a:rPr lang="en-US" b="0" i="1" smtClean="0">
                                  <a:solidFill>
                                    <a:srgbClr val="C00000"/>
                                  </a:solidFill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solidFill>
                                        <a:srgbClr val="C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dirty="0"/>
                            <a:t> </a:t>
                          </a:r>
                          <a:r>
                            <a:rPr lang="pl-PL" dirty="0"/>
                            <a:t>(</a:t>
                          </a:r>
                          <a:r>
                            <a:rPr lang="en-US" dirty="0"/>
                            <a:t>Thickness depends on each option</a:t>
                          </a:r>
                          <a:r>
                            <a:rPr lang="pl-PL" dirty="0"/>
                            <a:t>)</a:t>
                          </a:r>
                          <a:endParaRPr lang="en-US" dirty="0"/>
                        </a:p>
                      </a:txBody>
                      <a:tcPr anchor="ctr" anchorCtr="1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57298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any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185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9" name="表格 9">
                <a:extLst>
                  <a:ext uri="{FF2B5EF4-FFF2-40B4-BE49-F238E27FC236}">
                    <a16:creationId xmlns:a16="http://schemas.microsoft.com/office/drawing/2014/main" id="{E44C7DAA-8F6B-4F2E-86FE-6578F883505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63142331"/>
                  </p:ext>
                </p:extLst>
              </p:nvPr>
            </p:nvGraphicFramePr>
            <p:xfrm>
              <a:off x="230657" y="1548914"/>
              <a:ext cx="8547583" cy="420624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520034">
                      <a:extLst>
                        <a:ext uri="{9D8B030D-6E8A-4147-A177-3AD203B41FA5}">
                          <a16:colId xmlns:a16="http://schemas.microsoft.com/office/drawing/2014/main" val="3876498093"/>
                        </a:ext>
                      </a:extLst>
                    </a:gridCol>
                    <a:gridCol w="1902589">
                      <a:extLst>
                        <a:ext uri="{9D8B030D-6E8A-4147-A177-3AD203B41FA5}">
                          <a16:colId xmlns:a16="http://schemas.microsoft.com/office/drawing/2014/main" val="589684883"/>
                        </a:ext>
                      </a:extLst>
                    </a:gridCol>
                    <a:gridCol w="2472266">
                      <a:extLst>
                        <a:ext uri="{9D8B030D-6E8A-4147-A177-3AD203B41FA5}">
                          <a16:colId xmlns:a16="http://schemas.microsoft.com/office/drawing/2014/main" val="3312872825"/>
                        </a:ext>
                      </a:extLst>
                    </a:gridCol>
                    <a:gridCol w="1652694">
                      <a:extLst>
                        <a:ext uri="{9D8B030D-6E8A-4147-A177-3AD203B41FA5}">
                          <a16:colId xmlns:a16="http://schemas.microsoft.com/office/drawing/2014/main" val="3616696769"/>
                        </a:ext>
                      </a:extLst>
                    </a:gridCol>
                  </a:tblGrid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Parameter Name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Barrel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Endcaps (x2)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Sum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720662603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Inner Radius for HCAL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33013" t="-108333" r="-218590" b="-97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400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76069417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Length for barrel;</a:t>
                          </a:r>
                        </a:p>
                        <a:p>
                          <a:pPr algn="ctr"/>
                          <a:r>
                            <a:rPr lang="en-US" dirty="0"/>
                            <a:t>Outer radius for endcap*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rgbClr val="C00000"/>
                              </a:solidFill>
                            </a:rPr>
                            <a:t>5900 mm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179064" t="-119048" r="-67980" b="-4580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005919032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Longitudinal Depth</a:t>
                          </a:r>
                        </a:p>
                      </a:txBody>
                      <a:tcPr anchor="ctr" anchorCtr="1"/>
                    </a:tc>
                    <a:tc gridSpan="2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57799" t="-383333" r="-38440" b="-70166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447609353"/>
                      </a:ext>
                    </a:extLst>
                  </a:tr>
                  <a:tr h="640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Modularity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 #modules in phi, #rings along Z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Assuming any ideal geometry if no design?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/>
                            <a:t>NA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553757799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Material Volume (m</a:t>
                          </a:r>
                          <a:r>
                            <a:rPr lang="de-DE" dirty="0"/>
                            <a:t>³)</a:t>
                          </a:r>
                          <a:r>
                            <a:rPr lang="en-US" dirty="0"/>
                            <a:t> 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75703406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Readout channels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62565234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Power dissipation (kW)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800969368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sensitive materials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64802825"/>
                      </a:ext>
                    </a:extLst>
                  </a:tr>
                  <a:tr h="36576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/>
                            <a:t>Cost: electronics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/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35944148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文本框 10">
            <a:extLst>
              <a:ext uri="{FF2B5EF4-FFF2-40B4-BE49-F238E27FC236}">
                <a16:creationId xmlns:a16="http://schemas.microsoft.com/office/drawing/2014/main" id="{134062C8-AE63-4680-8467-3BCCE12BABBD}"/>
              </a:ext>
            </a:extLst>
          </p:cNvPr>
          <p:cNvSpPr txBox="1"/>
          <p:nvPr/>
        </p:nvSpPr>
        <p:spPr>
          <a:xfrm>
            <a:off x="8778240" y="3446830"/>
            <a:ext cx="3257671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Please also consider to indicate in extra or supporting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Unit cost for key components and materials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References for unit cost or estimates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Uncertainty or risks if applicable</a:t>
            </a: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B02EA8FA-C147-4242-BD86-237DB003459D}"/>
              </a:ext>
            </a:extLst>
          </p:cNvPr>
          <p:cNvSpPr txBox="1"/>
          <p:nvPr/>
        </p:nvSpPr>
        <p:spPr>
          <a:xfrm>
            <a:off x="341267" y="1102846"/>
            <a:ext cx="61036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Cost table template for HCAL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CB6CD29A-2EC6-45FC-BA11-35629D8E160B}"/>
              </a:ext>
            </a:extLst>
          </p:cNvPr>
          <p:cNvSpPr txBox="1"/>
          <p:nvPr/>
        </p:nvSpPr>
        <p:spPr>
          <a:xfrm>
            <a:off x="8703672" y="2539903"/>
            <a:ext cx="342029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* Note (</a:t>
            </a:r>
            <a:r>
              <a:rPr lang="en-US" dirty="0">
                <a:solidFill>
                  <a:srgbClr val="C00000"/>
                </a:solidFill>
              </a:rPr>
              <a:t>different</a:t>
            </a:r>
            <a:r>
              <a:rPr lang="en-US" dirty="0"/>
              <a:t>!): HCAL endcaps will be contained within barrel</a:t>
            </a:r>
          </a:p>
        </p:txBody>
      </p:sp>
      <p:pic>
        <p:nvPicPr>
          <p:cNvPr id="14" name="图片 13">
            <a:extLst>
              <a:ext uri="{FF2B5EF4-FFF2-40B4-BE49-F238E27FC236}">
                <a16:creationId xmlns:a16="http://schemas.microsoft.com/office/drawing/2014/main" id="{EF233CFE-CA06-454A-9C49-B5AD8FF9E9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9140191" y="30380"/>
            <a:ext cx="3051810" cy="2363139"/>
          </a:xfrm>
          <a:prstGeom prst="rect">
            <a:avLst/>
          </a:prstGeom>
        </p:spPr>
      </p:pic>
      <p:sp>
        <p:nvSpPr>
          <p:cNvPr id="15" name="文本框 14">
            <a:extLst>
              <a:ext uri="{FF2B5EF4-FFF2-40B4-BE49-F238E27FC236}">
                <a16:creationId xmlns:a16="http://schemas.microsoft.com/office/drawing/2014/main" id="{187C50F4-D713-42DA-8934-629446F04243}"/>
              </a:ext>
            </a:extLst>
          </p:cNvPr>
          <p:cNvSpPr txBox="1"/>
          <p:nvPr/>
        </p:nvSpPr>
        <p:spPr>
          <a:xfrm>
            <a:off x="6201167" y="230624"/>
            <a:ext cx="305181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Mechanics Design by Quan Ji</a:t>
            </a:r>
          </a:p>
          <a:p>
            <a:r>
              <a:rPr lang="en-US" dirty="0"/>
              <a:t>(Mar. 1, 2024) </a:t>
            </a:r>
          </a:p>
        </p:txBody>
      </p:sp>
    </p:spTree>
    <p:extLst>
      <p:ext uri="{BB962C8B-B14F-4D97-AF65-F5344CB8AC3E}">
        <p14:creationId xmlns:p14="http://schemas.microsoft.com/office/powerpoint/2010/main" val="3465075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FBDEE8E-2DC7-4709-B2B2-3ED4629AE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Technical readiness level </a:t>
            </a:r>
            <a:endParaRPr lang="en-US" dirty="0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E57E3E7-A14F-47A3-95AE-65CFFA911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7A88A-8037-4E6B-AD33-D71BA68FCB13}" type="datetime1">
              <a:rPr lang="en-US" altLang="zh-CN" smtClean="0"/>
              <a:t>3/4/2024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F357C91-1FEE-46F6-A7D1-EEC14F5E5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/>
              <a:t>Meeting on CEPC Calorimeter Option Down-Select</a:t>
            </a: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CEA7368-DC5C-4A8C-A20C-B4491B828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94B4BF-7720-4B02-B910-75DFC3EC1F7E}" type="slidenum">
              <a:rPr lang="zh-CN" altLang="en-US" smtClean="0"/>
              <a:t>5</a:t>
            </a:fld>
            <a:endParaRPr lang="zh-CN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B4D61267-CA42-453C-915D-089CADEA81B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7150101"/>
              </p:ext>
            </p:extLst>
          </p:nvPr>
        </p:nvGraphicFramePr>
        <p:xfrm>
          <a:off x="112732" y="2004693"/>
          <a:ext cx="11966536" cy="38398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9193">
                  <a:extLst>
                    <a:ext uri="{9D8B030D-6E8A-4147-A177-3AD203B41FA5}">
                      <a16:colId xmlns:a16="http://schemas.microsoft.com/office/drawing/2014/main" val="3676968900"/>
                    </a:ext>
                  </a:extLst>
                </a:gridCol>
                <a:gridCol w="2815691">
                  <a:extLst>
                    <a:ext uri="{9D8B030D-6E8A-4147-A177-3AD203B41FA5}">
                      <a16:colId xmlns:a16="http://schemas.microsoft.com/office/drawing/2014/main" val="236232262"/>
                    </a:ext>
                  </a:extLst>
                </a:gridCol>
                <a:gridCol w="3545453">
                  <a:extLst>
                    <a:ext uri="{9D8B030D-6E8A-4147-A177-3AD203B41FA5}">
                      <a16:colId xmlns:a16="http://schemas.microsoft.com/office/drawing/2014/main" val="324892578"/>
                    </a:ext>
                  </a:extLst>
                </a:gridCol>
                <a:gridCol w="3856199">
                  <a:extLst>
                    <a:ext uri="{9D8B030D-6E8A-4147-A177-3AD203B41FA5}">
                      <a16:colId xmlns:a16="http://schemas.microsoft.com/office/drawing/2014/main" val="2823405114"/>
                    </a:ext>
                  </a:extLst>
                </a:gridCol>
              </a:tblGrid>
              <a:tr h="456813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Category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Status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Design 1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Other Alternative Design (if any)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96897020"/>
                  </a:ext>
                </a:extLst>
              </a:tr>
              <a:tr h="696503">
                <a:tc rowSpan="4"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Technical Readiness Level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 Simulation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(system level)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149780527"/>
                  </a:ext>
                </a:extLst>
              </a:tr>
              <a:tr h="6965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Full Simulation</a:t>
                      </a:r>
                    </a:p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(module level)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06799177"/>
                  </a:ext>
                </a:extLst>
              </a:tr>
              <a:tr h="99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Prototyping R&amp;D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(common)</a:t>
                      </a:r>
                    </a:p>
                  </a:txBody>
                  <a:tcPr anchor="ctr" anchorCtr="1"/>
                </a:tc>
                <a:tc gridSpan="2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5620829"/>
                  </a:ext>
                </a:extLst>
              </a:tr>
              <a:tr h="99500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Prototyping R&amp;D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(modules, units)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42676289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4FE9B51A-CF08-4375-8534-1DD2B02AC268}"/>
              </a:ext>
            </a:extLst>
          </p:cNvPr>
          <p:cNvSpPr txBox="1"/>
          <p:nvPr/>
        </p:nvSpPr>
        <p:spPr>
          <a:xfrm>
            <a:off x="617329" y="1013480"/>
            <a:ext cx="10742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Status and plans of simulation studies and R&amp;D (a table template)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Person power</a:t>
            </a:r>
          </a:p>
        </p:txBody>
      </p:sp>
    </p:spTree>
    <p:extLst>
      <p:ext uri="{BB962C8B-B14F-4D97-AF65-F5344CB8AC3E}">
        <p14:creationId xmlns:p14="http://schemas.microsoft.com/office/powerpoint/2010/main" val="16024828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10282</TotalTime>
  <Words>464</Words>
  <Application>Microsoft Office PowerPoint</Application>
  <PresentationFormat>宽屏</PresentationFormat>
  <Paragraphs>115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主题</vt:lpstr>
      <vt:lpstr>CEPC Calorimeter Options: Input Materials (Template)</vt:lpstr>
      <vt:lpstr>Performance</vt:lpstr>
      <vt:lpstr>Cost </vt:lpstr>
      <vt:lpstr>Cost</vt:lpstr>
      <vt:lpstr>Technical readiness level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CEPC Calorimeters Beamtest Studies and Plans</dc:title>
  <dc:creator>Yong</dc:creator>
  <cp:lastModifiedBy>Liu Yong</cp:lastModifiedBy>
  <cp:revision>1993</cp:revision>
  <cp:lastPrinted>2023-11-17T17:15:25Z</cp:lastPrinted>
  <dcterms:created xsi:type="dcterms:W3CDTF">2018-07-04T05:40:47Z</dcterms:created>
  <dcterms:modified xsi:type="dcterms:W3CDTF">2024-03-04T15:13:47Z</dcterms:modified>
</cp:coreProperties>
</file>